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295" r:id="rId4"/>
    <p:sldId id="296" r:id="rId5"/>
    <p:sldId id="257" r:id="rId6"/>
    <p:sldId id="258" r:id="rId7"/>
    <p:sldId id="291" r:id="rId8"/>
    <p:sldId id="290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2" r:id="rId23"/>
    <p:sldId id="279" r:id="rId24"/>
    <p:sldId id="283" r:id="rId25"/>
    <p:sldId id="278" r:id="rId26"/>
    <p:sldId id="280" r:id="rId27"/>
    <p:sldId id="281" r:id="rId28"/>
    <p:sldId id="282" r:id="rId29"/>
    <p:sldId id="297" r:id="rId30"/>
    <p:sldId id="285" r:id="rId31"/>
    <p:sldId id="289" r:id="rId32"/>
    <p:sldId id="284" r:id="rId33"/>
    <p:sldId id="286" r:id="rId34"/>
    <p:sldId id="287" r:id="rId35"/>
    <p:sldId id="288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numRef>
              <c:f>Sheet1!$C$3:$C$9</c:f>
              <c:numCache>
                <c:formatCode>General</c:formatCode>
                <c:ptCount val="7"/>
                <c:pt idx="0">
                  <c:v>3</c:v>
                </c:pt>
                <c:pt idx="1">
                  <c:v>5.5</c:v>
                </c:pt>
                <c:pt idx="2">
                  <c:v>6.5</c:v>
                </c:pt>
                <c:pt idx="3">
                  <c:v>7.5</c:v>
                </c:pt>
                <c:pt idx="4">
                  <c:v>8.5</c:v>
                </c:pt>
                <c:pt idx="5">
                  <c:v>9.5</c:v>
                </c:pt>
                <c:pt idx="6">
                  <c:v>10</c:v>
                </c:pt>
              </c:numCache>
            </c:numRef>
          </c:cat>
          <c:val>
            <c:numRef>
              <c:f>Sheet1!$B$3:$B$9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30</c:v>
                </c:pt>
                <c:pt idx="4">
                  <c:v>20</c:v>
                </c:pt>
                <c:pt idx="5">
                  <c:v>15</c:v>
                </c:pt>
                <c:pt idx="6">
                  <c:v>5</c:v>
                </c:pt>
              </c:numCache>
            </c:numRef>
          </c:val>
        </c:ser>
        <c:axId val="13955840"/>
        <c:axId val="75255808"/>
      </c:barChart>
      <c:catAx>
        <c:axId val="13955840"/>
        <c:scaling>
          <c:orientation val="minMax"/>
        </c:scaling>
        <c:axPos val="b"/>
        <c:numFmt formatCode="#,##0.00" sourceLinked="0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75255808"/>
        <c:crosses val="autoZero"/>
        <c:auto val="1"/>
        <c:lblAlgn val="ctr"/>
        <c:lblOffset val="100"/>
      </c:catAx>
      <c:valAx>
        <c:axId val="7525580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1395584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DA355F-A11A-4C39-BB6F-101DF3BAB4D3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7254DD0-B8A9-4416-BB92-B8D380E83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Dezvoltarea</a:t>
            </a:r>
            <a:r>
              <a:rPr lang="en-US" dirty="0" smtClean="0"/>
              <a:t> </a:t>
            </a:r>
            <a:r>
              <a:rPr lang="en-US" dirty="0" err="1" smtClean="0"/>
              <a:t>domeniului</a:t>
            </a:r>
            <a:r>
              <a:rPr lang="en-US" dirty="0" smtClean="0"/>
              <a:t> de </a:t>
            </a:r>
            <a:r>
              <a:rPr lang="en-US" dirty="0" err="1" smtClean="0"/>
              <a:t>analiza</a:t>
            </a:r>
            <a:r>
              <a:rPr lang="en-US" dirty="0" smtClean="0"/>
              <a:t> statistic</a:t>
            </a:r>
            <a:r>
              <a:rPr lang="ro-RO" dirty="0" smtClean="0"/>
              <a:t>ă a datelor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De la analiza statistică </a:t>
            </a:r>
          </a:p>
          <a:p>
            <a:r>
              <a:rPr lang="ro-RO" dirty="0" smtClean="0"/>
              <a:t>la mineritul datelor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utilizează modele datel</a:t>
            </a:r>
            <a:r>
              <a:rPr lang="ro-RO" dirty="0" smtClean="0"/>
              <a:t>or</a:t>
            </a:r>
            <a:r>
              <a:rPr lang="vi-VN" dirty="0" smtClean="0"/>
              <a:t> probă pentru a extrage deducții despre populația reprezentată. </a:t>
            </a:r>
            <a:endParaRPr lang="ro-RO" dirty="0" smtClean="0"/>
          </a:p>
          <a:p>
            <a:r>
              <a:rPr lang="vi-VN" dirty="0" smtClean="0"/>
              <a:t>Aceste deducții pot lua formă de: </a:t>
            </a:r>
            <a:endParaRPr lang="ro-RO" dirty="0" smtClean="0"/>
          </a:p>
          <a:p>
            <a:r>
              <a:rPr lang="vi-VN" dirty="0" smtClean="0"/>
              <a:t>răspunsuri da/nu la întrebări despre date (testarea ipotezei, estimarea caracteristicilor numerice ale datelor</a:t>
            </a:r>
            <a:r>
              <a:rPr lang="ro-RO" dirty="0" smtClean="0"/>
              <a:t>)</a:t>
            </a:r>
          </a:p>
          <a:p>
            <a:r>
              <a:rPr lang="ro-RO" dirty="0" smtClean="0"/>
              <a:t>observa</a:t>
            </a:r>
            <a:r>
              <a:rPr lang="vi-VN" dirty="0" smtClean="0"/>
              <a:t>rea </a:t>
            </a:r>
            <a:r>
              <a:rPr lang="ro-RO" dirty="0" smtClean="0"/>
              <a:t>a</a:t>
            </a:r>
            <a:r>
              <a:rPr lang="vi-VN" dirty="0" smtClean="0"/>
              <a:t>socieri</a:t>
            </a:r>
            <a:r>
              <a:rPr lang="ro-RO" dirty="0" smtClean="0"/>
              <a:t>lor sau </a:t>
            </a:r>
            <a:r>
              <a:rPr lang="vi-VN" dirty="0" smtClean="0"/>
              <a:t>corel</a:t>
            </a:r>
            <a:r>
              <a:rPr lang="ro-RO" dirty="0" smtClean="0"/>
              <a:t>ărilor</a:t>
            </a:r>
            <a:r>
              <a:rPr lang="vi-VN" dirty="0" smtClean="0"/>
              <a:t> între date si modelarea relațiilor între date.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vi-VN" dirty="0" smtClean="0"/>
              <a:t>Statistica deductivă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matematica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o </a:t>
            </a:r>
            <a:r>
              <a:rPr lang="en-US" b="1" dirty="0" err="1" smtClean="0"/>
              <a:t>ramura</a:t>
            </a:r>
            <a:r>
              <a:rPr lang="en-US" b="1" dirty="0" smtClean="0"/>
              <a:t> a </a:t>
            </a:r>
            <a:r>
              <a:rPr lang="en-US" b="1" dirty="0" err="1" smtClean="0"/>
              <a:t>matematicii</a:t>
            </a:r>
            <a:r>
              <a:rPr lang="en-US" b="1" dirty="0" smtClean="0"/>
              <a:t> care </a:t>
            </a:r>
            <a:r>
              <a:rPr lang="en-US" b="1" dirty="0" err="1" smtClean="0"/>
              <a:t>asigura</a:t>
            </a:r>
            <a:r>
              <a:rPr lang="en-US" b="1" dirty="0" smtClean="0"/>
              <a:t> </a:t>
            </a:r>
            <a:r>
              <a:rPr lang="en-US" b="1" dirty="0" err="1" smtClean="0"/>
              <a:t>instrumentul</a:t>
            </a:r>
            <a:r>
              <a:rPr lang="en-US" b="1" dirty="0" smtClean="0"/>
              <a:t> </a:t>
            </a:r>
            <a:r>
              <a:rPr lang="en-US" b="1" dirty="0" err="1" smtClean="0"/>
              <a:t>matematic</a:t>
            </a:r>
            <a:r>
              <a:rPr lang="en-US" b="1" dirty="0" smtClean="0"/>
              <a:t> </a:t>
            </a:r>
            <a:r>
              <a:rPr lang="en-US" b="1" dirty="0" err="1" smtClean="0"/>
              <a:t>pentru</a:t>
            </a:r>
            <a:r>
              <a:rPr lang="en-US" b="1" dirty="0" smtClean="0"/>
              <a:t>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interpretarea</a:t>
            </a:r>
            <a:r>
              <a:rPr lang="en-US" b="1" dirty="0" smtClean="0"/>
              <a:t> </a:t>
            </a:r>
            <a:r>
              <a:rPr lang="en-US" b="1" dirty="0" err="1" smtClean="0"/>
              <a:t>datelor</a:t>
            </a:r>
            <a:r>
              <a:rPr lang="en-US" b="1" dirty="0" smtClean="0"/>
              <a:t> </a:t>
            </a:r>
            <a:r>
              <a:rPr lang="en-US" b="1" dirty="0" err="1" smtClean="0"/>
              <a:t>oferite</a:t>
            </a:r>
            <a:r>
              <a:rPr lang="en-US" b="1" dirty="0" smtClean="0"/>
              <a:t> de </a:t>
            </a:r>
            <a:r>
              <a:rPr lang="en-US" b="1" i="1" dirty="0" err="1" smtClean="0"/>
              <a:t>statistica</a:t>
            </a:r>
            <a:r>
              <a:rPr lang="en-US" b="1" i="1" dirty="0" smtClean="0"/>
              <a:t> </a:t>
            </a:r>
            <a:r>
              <a:rPr lang="en-US" b="1" i="1" dirty="0" err="1" smtClean="0"/>
              <a:t>descriptiva</a:t>
            </a:r>
            <a:r>
              <a:rPr lang="en-US" b="1" i="1" dirty="0" smtClean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Statistica</a:t>
            </a:r>
            <a:r>
              <a:rPr lang="en-US" dirty="0" smtClean="0"/>
              <a:t> </a:t>
            </a:r>
            <a:r>
              <a:rPr lang="en-US" dirty="0" err="1" smtClean="0"/>
              <a:t>matematic</a:t>
            </a:r>
            <a:r>
              <a:rPr lang="ro-RO" dirty="0" smtClean="0"/>
              <a:t>ă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economica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sociala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medicala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industriala</a:t>
            </a:r>
            <a:endParaRPr lang="ro-RO" b="1" dirty="0" smtClean="0"/>
          </a:p>
          <a:p>
            <a:r>
              <a:rPr lang="ro-RO" b="1" dirty="0" smtClean="0"/>
              <a:t>Etc.</a:t>
            </a:r>
            <a:r>
              <a:rPr lang="en-US" b="1" dirty="0" smtClean="0"/>
              <a:t>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Clasificari</a:t>
            </a:r>
            <a:r>
              <a:rPr lang="en-US" dirty="0" smtClean="0"/>
              <a:t>: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statistica</a:t>
            </a:r>
            <a:r>
              <a:rPr lang="en-US" i="1" dirty="0" smtClean="0"/>
              <a:t> </a:t>
            </a:r>
            <a:r>
              <a:rPr lang="ro-RO" i="1" dirty="0" smtClean="0"/>
              <a:t>este </a:t>
            </a:r>
            <a:r>
              <a:rPr lang="en-US" i="1" dirty="0" smtClean="0"/>
              <a:t>o </a:t>
            </a:r>
            <a:r>
              <a:rPr lang="en-US" i="1" dirty="0" err="1" smtClean="0"/>
              <a:t>multime</a:t>
            </a:r>
            <a:r>
              <a:rPr lang="en-US" i="1" dirty="0" smtClean="0"/>
              <a:t> de </a:t>
            </a:r>
            <a:r>
              <a:rPr lang="en-US" i="1" dirty="0" err="1" smtClean="0"/>
              <a:t>obiecte</a:t>
            </a:r>
            <a:r>
              <a:rPr lang="en-US" i="1" dirty="0" smtClean="0"/>
              <a:t> </a:t>
            </a:r>
            <a:r>
              <a:rPr lang="en-US" i="1" dirty="0" err="1" smtClean="0"/>
              <a:t>despre</a:t>
            </a:r>
            <a:r>
              <a:rPr lang="en-US" i="1" dirty="0" smtClean="0"/>
              <a:t> care se </a:t>
            </a:r>
            <a:r>
              <a:rPr lang="en-US" i="1" dirty="0" err="1" smtClean="0"/>
              <a:t>colecteaza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inregistreaza</a:t>
            </a:r>
            <a:r>
              <a:rPr lang="en-US" i="1" dirty="0" smtClean="0"/>
              <a:t> date in </a:t>
            </a:r>
            <a:r>
              <a:rPr lang="en-US" i="1" dirty="0" err="1" smtClean="0"/>
              <a:t>scopul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analize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. In </a:t>
            </a:r>
            <a:r>
              <a:rPr lang="en-US" i="1" dirty="0" err="1" smtClean="0"/>
              <a:t>statistica</a:t>
            </a:r>
            <a:r>
              <a:rPr lang="en-US" i="1" dirty="0" smtClean="0"/>
              <a:t> se </a:t>
            </a:r>
            <a:r>
              <a:rPr lang="en-US" i="1" dirty="0" err="1" smtClean="0"/>
              <a:t>presupune</a:t>
            </a:r>
            <a:r>
              <a:rPr lang="en-US" i="1" dirty="0" smtClean="0"/>
              <a:t> </a:t>
            </a:r>
            <a:r>
              <a:rPr lang="en-US" i="1" dirty="0" err="1" smtClean="0"/>
              <a:t>populatia</a:t>
            </a:r>
            <a:r>
              <a:rPr lang="en-US" i="1" dirty="0" smtClean="0"/>
              <a:t> </a:t>
            </a:r>
            <a:r>
              <a:rPr lang="en-US" i="1" dirty="0" err="1" smtClean="0"/>
              <a:t>omogena</a:t>
            </a:r>
            <a:r>
              <a:rPr lang="en-US" i="1" dirty="0" smtClean="0"/>
              <a:t> (</a:t>
            </a:r>
            <a:r>
              <a:rPr lang="en-US" i="1" dirty="0" err="1" smtClean="0"/>
              <a:t>unitatile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</a:t>
            </a:r>
            <a:r>
              <a:rPr lang="en-US" i="1" dirty="0" err="1" smtClean="0"/>
              <a:t>sunt</a:t>
            </a:r>
            <a:r>
              <a:rPr lang="en-US" i="1" dirty="0" smtClean="0"/>
              <a:t> de </a:t>
            </a:r>
            <a:r>
              <a:rPr lang="en-US" i="1" dirty="0" err="1" smtClean="0"/>
              <a:t>acelasi</a:t>
            </a:r>
            <a:r>
              <a:rPr lang="en-US" i="1" dirty="0" smtClean="0"/>
              <a:t> tip)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/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individ (sau unitate statistica) orice element al unei populatii statistice. 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numeste</a:t>
            </a:r>
            <a:r>
              <a:rPr lang="en-US" dirty="0" smtClean="0"/>
              <a:t> </a:t>
            </a:r>
            <a:r>
              <a:rPr lang="en-US" i="1" dirty="0" err="1" smtClean="0"/>
              <a:t>efectivul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volumul</a:t>
            </a:r>
            <a:r>
              <a:rPr lang="en-US" i="1" dirty="0" smtClean="0"/>
              <a:t> (</a:t>
            </a:r>
            <a:r>
              <a:rPr lang="en-US" i="1" dirty="0" err="1" smtClean="0"/>
              <a:t>notat</a:t>
            </a:r>
            <a:r>
              <a:rPr lang="en-US" i="1" dirty="0" smtClean="0"/>
              <a:t> </a:t>
            </a:r>
            <a:r>
              <a:rPr lang="en-US" i="1" dirty="0" err="1" smtClean="0"/>
              <a:t>frecvent</a:t>
            </a:r>
            <a:r>
              <a:rPr lang="en-US" i="1" dirty="0" smtClean="0"/>
              <a:t> cu </a:t>
            </a:r>
            <a:r>
              <a:rPr lang="ro-RO" i="1" dirty="0" smtClean="0"/>
              <a:t>N</a:t>
            </a:r>
            <a:r>
              <a:rPr lang="en-US" i="1" dirty="0" smtClean="0"/>
              <a:t> )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</a:t>
            </a:r>
            <a:r>
              <a:rPr lang="en-US" i="1" dirty="0" err="1" smtClean="0"/>
              <a:t>statistice</a:t>
            </a:r>
            <a:r>
              <a:rPr lang="en-US" i="1" dirty="0" smtClean="0"/>
              <a:t> </a:t>
            </a:r>
            <a:r>
              <a:rPr lang="en-US" i="1" dirty="0" err="1" smtClean="0"/>
              <a:t>numarul</a:t>
            </a:r>
            <a:r>
              <a:rPr lang="en-US" i="1" dirty="0" smtClean="0"/>
              <a:t> de </a:t>
            </a:r>
            <a:r>
              <a:rPr lang="en-US" i="1" dirty="0" err="1" smtClean="0"/>
              <a:t>indivizi</a:t>
            </a:r>
            <a:r>
              <a:rPr lang="en-US" i="1" dirty="0" smtClean="0"/>
              <a:t> </a:t>
            </a:r>
            <a:r>
              <a:rPr lang="en-US" i="1" dirty="0" err="1" smtClean="0"/>
              <a:t>ai</a:t>
            </a:r>
            <a:r>
              <a:rPr lang="en-US" i="1" dirty="0" smtClean="0"/>
              <a:t> </a:t>
            </a:r>
            <a:r>
              <a:rPr lang="en-US" i="1" dirty="0" err="1" smtClean="0"/>
              <a:t>populatiei</a:t>
            </a:r>
            <a:r>
              <a:rPr lang="en-US" i="1" dirty="0" smtClean="0"/>
              <a:t> respective (in </a:t>
            </a:r>
            <a:r>
              <a:rPr lang="en-US" i="1" dirty="0" err="1" smtClean="0"/>
              <a:t>cazul</a:t>
            </a:r>
            <a:r>
              <a:rPr lang="en-US" i="1" dirty="0" smtClean="0"/>
              <a:t> </a:t>
            </a:r>
            <a:r>
              <a:rPr lang="en-US" i="1" dirty="0" err="1" smtClean="0"/>
              <a:t>unei</a:t>
            </a:r>
            <a:r>
              <a:rPr lang="en-US" i="1" dirty="0" smtClean="0"/>
              <a:t> </a:t>
            </a:r>
            <a:r>
              <a:rPr lang="en-US" i="1" dirty="0" err="1" smtClean="0"/>
              <a:t>populatii</a:t>
            </a:r>
            <a:r>
              <a:rPr lang="en-US" i="1" dirty="0" smtClean="0"/>
              <a:t> finite).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ro-RO" dirty="0" smtClean="0"/>
              <a:t>S</a:t>
            </a:r>
            <a:r>
              <a:rPr lang="it-IT" dirty="0" smtClean="0"/>
              <a:t>e numeste </a:t>
            </a:r>
            <a:r>
              <a:rPr lang="it-IT" i="1" dirty="0" smtClean="0"/>
              <a:t>esantion statistic (selectie statistica sau sondaj statistic) o submultime a unei populatii statistice. </a:t>
            </a:r>
            <a:endParaRPr lang="en-US" dirty="0" smtClean="0"/>
          </a:p>
          <a:p>
            <a:r>
              <a:rPr lang="en-US" b="1" dirty="0" err="1" smtClean="0"/>
              <a:t>Pentru</a:t>
            </a:r>
            <a:r>
              <a:rPr lang="en-US" b="1" dirty="0" smtClean="0"/>
              <a:t> ca </a:t>
            </a:r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 fie </a:t>
            </a:r>
            <a:r>
              <a:rPr lang="en-US" b="1" dirty="0" err="1" smtClean="0"/>
              <a:t>concludenta</a:t>
            </a:r>
            <a:r>
              <a:rPr lang="en-US" b="1" dirty="0" smtClean="0"/>
              <a:t> </a:t>
            </a:r>
            <a:r>
              <a:rPr lang="en-US" b="1" dirty="0" err="1" smtClean="0"/>
              <a:t>alegerea</a:t>
            </a:r>
            <a:r>
              <a:rPr lang="en-US" b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trebuie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respecte</a:t>
            </a:r>
            <a:r>
              <a:rPr lang="en-US" b="1" i="1" dirty="0" smtClean="0"/>
              <a:t> </a:t>
            </a:r>
            <a:r>
              <a:rPr lang="en-US" b="1" i="1" dirty="0" err="1" smtClean="0"/>
              <a:t>anumite</a:t>
            </a:r>
            <a:r>
              <a:rPr lang="en-US" b="1" i="1" dirty="0" smtClean="0"/>
              <a:t> </a:t>
            </a:r>
            <a:r>
              <a:rPr lang="en-US" b="1" i="1" dirty="0" err="1" smtClean="0"/>
              <a:t>reguli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reprezentativitate</a:t>
            </a:r>
            <a:r>
              <a:rPr lang="en-US" b="1" i="1" dirty="0" smtClean="0"/>
              <a:t> (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esantionului</a:t>
            </a:r>
            <a:r>
              <a:rPr lang="en-US" b="1" i="1" dirty="0" smtClean="0"/>
              <a:t> </a:t>
            </a:r>
            <a:r>
              <a:rPr lang="en-US" b="1" i="1" dirty="0" err="1" smtClean="0"/>
              <a:t>sa</a:t>
            </a:r>
            <a:r>
              <a:rPr lang="en-US" b="1" i="1" dirty="0" smtClean="0"/>
              <a:t> </a:t>
            </a:r>
            <a:r>
              <a:rPr lang="en-US" b="1" i="1" dirty="0" err="1" smtClean="0"/>
              <a:t>tina</a:t>
            </a:r>
            <a:r>
              <a:rPr lang="en-US" b="1" i="1" dirty="0" smtClean="0"/>
              <a:t> cont de </a:t>
            </a:r>
            <a:r>
              <a:rPr lang="en-US" b="1" i="1" dirty="0" err="1" smtClean="0"/>
              <a:t>structura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</a:t>
            </a:r>
            <a:r>
              <a:rPr lang="en-US" b="1" i="1" dirty="0" err="1" smtClean="0"/>
              <a:t>efectivul</a:t>
            </a:r>
            <a:r>
              <a:rPr lang="en-US" b="1" i="1" dirty="0" smtClean="0"/>
              <a:t> </a:t>
            </a:r>
            <a:r>
              <a:rPr lang="en-US" b="1" i="1" dirty="0" err="1" smtClean="0"/>
              <a:t>populatiei</a:t>
            </a:r>
            <a:r>
              <a:rPr lang="en-US" b="1" i="1" dirty="0" smtClean="0"/>
              <a:t> </a:t>
            </a:r>
            <a:r>
              <a:rPr lang="en-US" b="1" i="1" dirty="0" err="1" smtClean="0"/>
              <a:t>statistice</a:t>
            </a:r>
            <a:r>
              <a:rPr lang="en-US" b="1" i="1" dirty="0" smtClean="0"/>
              <a:t>).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it-IT" dirty="0" smtClean="0"/>
              <a:t>Se numeste </a:t>
            </a:r>
            <a:r>
              <a:rPr lang="it-IT" i="1" dirty="0" smtClean="0"/>
              <a:t>variabila statistica (sau caracteristica) o trasatura comuna a indivizilor unei populatii statistice, care face obiectul unei analize statistice.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CULEGEREA, GRUPAREA SI REPREZENTAREA GRAFICA A DATELOR STATISTICE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Variabilele statistice pot fi clasificate astfel: </a:t>
            </a:r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i="1" dirty="0" err="1" smtClean="0"/>
              <a:t>Calitative</a:t>
            </a:r>
            <a:r>
              <a:rPr lang="en-US" b="1" i="1" dirty="0" smtClean="0"/>
              <a:t> (nu pot </a:t>
            </a:r>
            <a:r>
              <a:rPr lang="en-US" b="1" i="1" dirty="0" err="1" smtClean="0"/>
              <a:t>fi</a:t>
            </a:r>
            <a:r>
              <a:rPr lang="en-US" b="1" i="1" dirty="0" smtClean="0"/>
              <a:t> </a:t>
            </a:r>
            <a:r>
              <a:rPr lang="en-US" b="1" i="1" dirty="0" err="1" smtClean="0"/>
              <a:t>masurate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si</a:t>
            </a:r>
            <a:r>
              <a:rPr lang="en-US" b="1" i="1" dirty="0" smtClean="0"/>
              <a:t> se </a:t>
            </a:r>
            <a:r>
              <a:rPr lang="en-US" b="1" i="1" dirty="0" err="1" smtClean="0"/>
              <a:t>exprima</a:t>
            </a:r>
            <a:r>
              <a:rPr lang="en-US" b="1" i="1" dirty="0" smtClean="0"/>
              <a:t> </a:t>
            </a:r>
            <a:r>
              <a:rPr lang="en-US" b="1" i="1" dirty="0" err="1" smtClean="0"/>
              <a:t>prin</a:t>
            </a:r>
            <a:r>
              <a:rPr lang="en-US" b="1" i="1" dirty="0" smtClean="0"/>
              <a:t> </a:t>
            </a:r>
            <a:r>
              <a:rPr lang="en-US" b="1" i="1" dirty="0" err="1" smtClean="0"/>
              <a:t>atribute</a:t>
            </a:r>
            <a:r>
              <a:rPr lang="en-US" b="1" i="1" dirty="0" smtClean="0"/>
              <a:t>) </a:t>
            </a:r>
          </a:p>
          <a:p>
            <a:pPr>
              <a:buNone/>
            </a:pPr>
            <a:r>
              <a:rPr lang="it-IT" b="1" dirty="0" smtClean="0"/>
              <a:t>2. </a:t>
            </a:r>
            <a:r>
              <a:rPr lang="it-IT" b="1" i="1" dirty="0" smtClean="0"/>
              <a:t>Cantitative (variabilele care pot fi masurate si exprimate numeric). </a:t>
            </a:r>
          </a:p>
          <a:p>
            <a:pPr lvl="1">
              <a:buNone/>
            </a:pPr>
            <a:r>
              <a:rPr lang="it-IT" dirty="0" smtClean="0"/>
              <a:t>a. </a:t>
            </a:r>
            <a:r>
              <a:rPr lang="it-IT" i="1" dirty="0" smtClean="0"/>
              <a:t>Discrete sau discontinue (variabilele care iau numai valori intregi). </a:t>
            </a:r>
          </a:p>
          <a:p>
            <a:pPr lvl="1">
              <a:buNone/>
            </a:pPr>
            <a:r>
              <a:rPr lang="it-IT" dirty="0" smtClean="0"/>
              <a:t>b. </a:t>
            </a:r>
            <a:r>
              <a:rPr lang="it-IT" i="1" dirty="0" smtClean="0"/>
              <a:t>Continue (variabilele care iau valori intr-un intreg interval. </a:t>
            </a:r>
          </a:p>
          <a:p>
            <a:pPr>
              <a:buNone/>
            </a:pPr>
            <a:r>
              <a:rPr lang="en-US" b="1" i="1" dirty="0" smtClean="0"/>
              <a:t>3. Alternative (</a:t>
            </a:r>
            <a:r>
              <a:rPr lang="en-US" b="1" i="1" dirty="0" err="1" smtClean="0"/>
              <a:t>iau</a:t>
            </a:r>
            <a:r>
              <a:rPr lang="en-US" b="1" i="1" dirty="0" smtClean="0"/>
              <a:t> </a:t>
            </a:r>
            <a:r>
              <a:rPr lang="en-US" b="1" i="1" dirty="0" err="1" smtClean="0"/>
              <a:t>numai</a:t>
            </a:r>
            <a:r>
              <a:rPr lang="en-US" b="1" i="1" dirty="0" smtClean="0"/>
              <a:t> </a:t>
            </a:r>
            <a:r>
              <a:rPr lang="en-US" b="1" i="1" dirty="0" err="1" smtClean="0"/>
              <a:t>valorile</a:t>
            </a:r>
            <a:r>
              <a:rPr lang="en-US" b="1" i="1" dirty="0" smtClean="0"/>
              <a:t> </a:t>
            </a:r>
            <a:r>
              <a:rPr lang="en-US" b="1" i="1" dirty="0" err="1" smtClean="0"/>
              <a:t>dupa</a:t>
            </a:r>
            <a:r>
              <a:rPr lang="en-US" b="1" i="1" dirty="0" smtClean="0"/>
              <a:t> cum </a:t>
            </a:r>
            <a:r>
              <a:rPr lang="en-US" b="1" i="1" dirty="0" err="1" smtClean="0"/>
              <a:t>subiectii</a:t>
            </a:r>
            <a:r>
              <a:rPr lang="en-US" b="1" i="1" dirty="0" smtClean="0"/>
              <a:t> </a:t>
            </a:r>
            <a:r>
              <a:rPr lang="en-US" b="1" i="1" dirty="0" err="1" smtClean="0"/>
              <a:t>respectivi</a:t>
            </a:r>
            <a:r>
              <a:rPr lang="en-US" b="1" i="1" dirty="0" smtClean="0"/>
              <a:t> </a:t>
            </a:r>
            <a:r>
              <a:rPr lang="en-US" b="1" i="1" dirty="0" err="1" smtClean="0"/>
              <a:t>poseda</a:t>
            </a:r>
            <a:r>
              <a:rPr lang="en-US" b="1" i="1" dirty="0" smtClean="0"/>
              <a:t> o </a:t>
            </a:r>
            <a:r>
              <a:rPr lang="en-US" b="1" i="1" dirty="0" err="1" smtClean="0"/>
              <a:t>anumita</a:t>
            </a:r>
            <a:r>
              <a:rPr lang="en-US" b="1" i="1" dirty="0" smtClean="0"/>
              <a:t> </a:t>
            </a:r>
            <a:r>
              <a:rPr lang="en-US" b="1" i="1" dirty="0" err="1" smtClean="0"/>
              <a:t>insusire</a:t>
            </a:r>
            <a:r>
              <a:rPr lang="en-US" b="1" i="1" dirty="0" smtClean="0"/>
              <a:t> </a:t>
            </a:r>
            <a:r>
              <a:rPr lang="en-US" b="1" i="1" dirty="0" err="1" smtClean="0"/>
              <a:t>sau</a:t>
            </a:r>
            <a:r>
              <a:rPr lang="en-US" b="1" i="1" dirty="0" smtClean="0"/>
              <a:t> nu)- </a:t>
            </a:r>
            <a:r>
              <a:rPr lang="en-US" b="1" i="1" dirty="0" err="1" smtClean="0"/>
              <a:t>ex.:promovat</a:t>
            </a:r>
            <a:r>
              <a:rPr lang="en-US" b="1" i="1" dirty="0" smtClean="0"/>
              <a:t>/</a:t>
            </a:r>
            <a:r>
              <a:rPr lang="en-US" b="1" i="1" dirty="0" err="1" smtClean="0"/>
              <a:t>nepromovat</a:t>
            </a:r>
            <a:r>
              <a:rPr lang="en-US" b="1" i="1" dirty="0" smtClean="0"/>
              <a:t>, </a:t>
            </a:r>
            <a:r>
              <a:rPr lang="en-US" b="1" i="1" dirty="0" err="1" smtClean="0"/>
              <a:t>prezent</a:t>
            </a:r>
            <a:r>
              <a:rPr lang="en-US" b="1" i="1" dirty="0" smtClean="0"/>
              <a:t>/absent, etc. 0 1sau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nivelul de studii sau profesia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c</a:t>
            </a:r>
            <a:r>
              <a:rPr lang="en-US" sz="3200" i="1" dirty="0" err="1" smtClean="0"/>
              <a:t>alitative</a:t>
            </a:r>
            <a:r>
              <a:rPr lang="en-US" sz="3200" i="1" dirty="0" smtClean="0"/>
              <a:t> </a:t>
            </a:r>
            <a:br>
              <a:rPr lang="en-US" sz="3200" i="1" dirty="0" smtClean="0"/>
            </a:br>
            <a:r>
              <a:rPr lang="en-US" sz="3200" i="1" dirty="0" smtClean="0"/>
              <a:t>(nu pot </a:t>
            </a:r>
            <a:r>
              <a:rPr lang="en-US" sz="3200" i="1" dirty="0" err="1" smtClean="0"/>
              <a:t>fi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masurate</a:t>
            </a:r>
            <a:r>
              <a:rPr lang="en-US" sz="3200" i="1" dirty="0" smtClean="0"/>
              <a:t> </a:t>
            </a:r>
            <a:r>
              <a:rPr lang="ro-RO" sz="3200" i="1" dirty="0" smtClean="0"/>
              <a:t>ș</a:t>
            </a:r>
            <a:r>
              <a:rPr lang="en-US" sz="3200" i="1" dirty="0" err="1" smtClean="0"/>
              <a:t>i</a:t>
            </a:r>
            <a:r>
              <a:rPr lang="en-US" sz="3200" i="1" dirty="0" smtClean="0"/>
              <a:t> se </a:t>
            </a:r>
            <a:r>
              <a:rPr lang="en-US" sz="3200" i="1" dirty="0" err="1" smtClean="0"/>
              <a:t>exprima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prin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atribute</a:t>
            </a:r>
            <a:r>
              <a:rPr lang="en-US" sz="3200" i="1" dirty="0" smtClean="0"/>
              <a:t>)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3750" t="48667" r="44736" b="11333"/>
          <a:stretch>
            <a:fillRect/>
          </a:stretch>
        </p:blipFill>
        <p:spPr bwMode="auto">
          <a:xfrm>
            <a:off x="3304540" y="2209800"/>
            <a:ext cx="393446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note la examen, numarul de copii,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antitative (variabilele care pot fi masurate si exprimate numeric</a:t>
            </a:r>
            <a:endParaRPr lang="en-US" sz="3200" i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724400" y="2380785"/>
            <a:ext cx="3733800" cy="418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Data mining sau mineritul în date reprezintă procesul de extracţie a informaţiilor din seturi mari de date. </a:t>
            </a:r>
            <a:endParaRPr lang="en-US" dirty="0" smtClean="0"/>
          </a:p>
          <a:p>
            <a:r>
              <a:rPr lang="vi-VN" dirty="0" smtClean="0"/>
              <a:t>Cu </a:t>
            </a:r>
            <a:r>
              <a:rPr lang="vi-VN" dirty="0" smtClean="0"/>
              <a:t>alte cuvinte, mineritul în date presupune descoperirea unor modele sau a unor relaţii ascunse prin prelucarea datelor într-un mod concis şi eficient, care sunt atât uşor de înţeles cât şi utile pentru analiza ulterioară.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vi-VN" dirty="0" smtClean="0"/>
              <a:t>ineritul date</a:t>
            </a:r>
            <a:r>
              <a:rPr lang="en-US" dirty="0" err="1" smtClean="0"/>
              <a:t>lor</a:t>
            </a:r>
            <a:r>
              <a:rPr lang="en-US" dirty="0" smtClean="0"/>
              <a:t> (d</a:t>
            </a:r>
            <a:r>
              <a:rPr lang="vi-VN" dirty="0" smtClean="0"/>
              <a:t>ata mining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salarii, greutatea, vîrsta, temperatura,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it-IT" sz="3200" dirty="0" smtClean="0"/>
              <a:t>Variabilele statistice </a:t>
            </a:r>
            <a:r>
              <a:rPr lang="ro-RO" sz="3200" i="1" dirty="0" smtClean="0"/>
              <a:t>c</a:t>
            </a:r>
            <a:r>
              <a:rPr lang="it-IT" sz="3200" i="1" dirty="0" smtClean="0"/>
              <a:t>ontinue (variabilele care iau valori intr-un intreg interval</a:t>
            </a:r>
            <a:r>
              <a:rPr lang="ro-RO" sz="3200" i="1" dirty="0" smtClean="0"/>
              <a:t>)</a:t>
            </a:r>
            <a:r>
              <a:rPr lang="it-IT" sz="3200" i="1" dirty="0" smtClean="0"/>
              <a:t> </a:t>
            </a:r>
            <a:endParaRPr lang="en-US" sz="3200" i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27333" r="59500" b="24667"/>
          <a:stretch>
            <a:fillRect/>
          </a:stretch>
        </p:blipFill>
        <p:spPr bwMode="auto">
          <a:xfrm>
            <a:off x="4648200" y="2514600"/>
            <a:ext cx="3733800" cy="40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733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b="1" i="1" dirty="0" smtClean="0"/>
              <a:t>De exemplu, femeie sau barbat,  casatorit sau necasatorit, admis sau respins, etc.</a:t>
            </a:r>
            <a:endParaRPr lang="en-US" b="1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Autofit/>
          </a:bodyPr>
          <a:lstStyle/>
          <a:p>
            <a:r>
              <a:rPr lang="it-IT" sz="2800" dirty="0" smtClean="0"/>
              <a:t>Variabilele statistice </a:t>
            </a:r>
            <a:r>
              <a:rPr lang="en-US" sz="2800" i="1" dirty="0" smtClean="0"/>
              <a:t>Alternative (</a:t>
            </a:r>
            <a:r>
              <a:rPr lang="en-US" sz="2800" i="1" dirty="0" err="1" smtClean="0"/>
              <a:t>iau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numai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valorile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dupa</a:t>
            </a:r>
            <a:r>
              <a:rPr lang="en-US" sz="2800" i="1" dirty="0" smtClean="0"/>
              <a:t> cum </a:t>
            </a:r>
            <a:r>
              <a:rPr lang="en-US" sz="2800" i="1" dirty="0" err="1" smtClean="0"/>
              <a:t>subiectii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respectivi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poseda</a:t>
            </a:r>
            <a:r>
              <a:rPr lang="en-US" sz="2800" i="1" dirty="0" smtClean="0"/>
              <a:t> o </a:t>
            </a:r>
            <a:r>
              <a:rPr lang="en-US" sz="2800" i="1" dirty="0" err="1" smtClean="0"/>
              <a:t>anumita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insusire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nu)- </a:t>
            </a:r>
            <a:r>
              <a:rPr lang="en-US" sz="2800" i="1" dirty="0" err="1" smtClean="0"/>
              <a:t>ex.:promovat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nepromovat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prezent</a:t>
            </a:r>
            <a:r>
              <a:rPr lang="en-US" sz="2800" i="1" dirty="0" smtClean="0"/>
              <a:t>/absent, 0</a:t>
            </a:r>
            <a:r>
              <a:rPr lang="ro-RO" sz="2800" i="1" dirty="0" smtClean="0"/>
              <a:t> </a:t>
            </a:r>
            <a:r>
              <a:rPr lang="en-US" sz="2800" i="1" dirty="0" err="1" smtClean="0"/>
              <a:t>sau</a:t>
            </a:r>
            <a:r>
              <a:rPr lang="en-US" sz="2800" i="1" dirty="0" smtClean="0"/>
              <a:t> </a:t>
            </a:r>
            <a:r>
              <a:rPr lang="ro-RO" sz="2800" i="1" dirty="0" smtClean="0"/>
              <a:t>1,</a:t>
            </a:r>
            <a:r>
              <a:rPr lang="it-IT" sz="2800" i="1" dirty="0" smtClean="0"/>
              <a:t> </a:t>
            </a:r>
            <a:r>
              <a:rPr lang="en-US" sz="2800" i="1" dirty="0" smtClean="0"/>
              <a:t>etc.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it-IT" dirty="0" smtClean="0"/>
              <a:t>Se numeste serie statistica (serie de date) un sir de valori ale unei variabile statistice. </a:t>
            </a:r>
            <a:endParaRPr lang="ro-RO" b="1" dirty="0" smtClean="0"/>
          </a:p>
          <a:p>
            <a:endParaRPr lang="it-IT" b="1" dirty="0" smtClean="0"/>
          </a:p>
          <a:p>
            <a:r>
              <a:rPr lang="it-IT" b="1" dirty="0" smtClean="0"/>
              <a:t>1. Seriile statistice se pot clasifica in: </a:t>
            </a:r>
          </a:p>
          <a:p>
            <a:r>
              <a:rPr lang="it-IT" dirty="0" smtClean="0"/>
              <a:t>a. </a:t>
            </a:r>
            <a:r>
              <a:rPr lang="it-IT" b="1" dirty="0" smtClean="0"/>
              <a:t>Serii simple – referitoare la siruri de date negrupate, necentralizate. </a:t>
            </a:r>
          </a:p>
          <a:p>
            <a:r>
              <a:rPr lang="it-IT" dirty="0" smtClean="0"/>
              <a:t>b. </a:t>
            </a:r>
            <a:r>
              <a:rPr lang="it-IT" b="1" dirty="0" smtClean="0"/>
              <a:t>Serii de frecventa (</a:t>
            </a:r>
            <a:r>
              <a:rPr lang="it-IT" b="1" i="1" dirty="0" smtClean="0"/>
              <a:t>distributii, repartitii) – referitoare la date grupate sau centralizate.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Serii simple – referitoare la siruri de date negrupate, necentralizate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8667" r="64000" b="10000"/>
          <a:stretch>
            <a:fillRect/>
          </a:stretch>
        </p:blipFill>
        <p:spPr bwMode="auto">
          <a:xfrm>
            <a:off x="4419601" y="1715430"/>
            <a:ext cx="4378186" cy="491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5750" t="34000" r="26500" b="22000"/>
          <a:stretch>
            <a:fillRect/>
          </a:stretch>
        </p:blipFill>
        <p:spPr bwMode="auto">
          <a:xfrm>
            <a:off x="177800" y="1796143"/>
            <a:ext cx="8966200" cy="384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it-IT" sz="2800" dirty="0" smtClean="0"/>
              <a:t>Serii de frecventa (</a:t>
            </a:r>
            <a:r>
              <a:rPr lang="it-IT" sz="2800" i="1" dirty="0" smtClean="0"/>
              <a:t>distributii, repartitii) – referitoare la date grupate sau centralizate.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5250" t="23334" r="29041" b="10000"/>
          <a:stretch>
            <a:fillRect/>
          </a:stretch>
        </p:blipFill>
        <p:spPr bwMode="auto">
          <a:xfrm>
            <a:off x="1447800" y="1176421"/>
            <a:ext cx="6324600" cy="56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/>
          <a:lstStyle/>
          <a:p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ro-RO" b="1" dirty="0" smtClean="0"/>
              <a:t>de frecvențe la rîndul său pot fi:</a:t>
            </a:r>
          </a:p>
          <a:p>
            <a:endParaRPr lang="en-US" b="1" dirty="0" smtClean="0"/>
          </a:p>
          <a:p>
            <a:r>
              <a:rPr lang="ro-RO" b="1" dirty="0" smtClean="0"/>
              <a:t>1.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variante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bine</a:t>
            </a:r>
            <a:r>
              <a:rPr lang="en-US" b="1" dirty="0" smtClean="0"/>
              <a:t> </a:t>
            </a:r>
            <a:r>
              <a:rPr lang="en-US" b="1" dirty="0" err="1" smtClean="0"/>
              <a:t>precizata</a:t>
            </a:r>
            <a:endParaRPr lang="ro-RO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  <a:p>
            <a:r>
              <a:rPr lang="ro-RO" b="1" dirty="0" smtClean="0"/>
              <a:t>2. </a:t>
            </a:r>
            <a:r>
              <a:rPr lang="en-US" b="1" dirty="0" err="1" smtClean="0"/>
              <a:t>Serii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– </a:t>
            </a:r>
            <a:r>
              <a:rPr lang="en-US" b="1" dirty="0" err="1" smtClean="0"/>
              <a:t>cand</a:t>
            </a:r>
            <a:r>
              <a:rPr lang="en-US" b="1" dirty="0" smtClean="0"/>
              <a:t> </a:t>
            </a:r>
            <a:r>
              <a:rPr lang="en-US" b="1" dirty="0" err="1" smtClean="0"/>
              <a:t>caracteristica</a:t>
            </a:r>
            <a:r>
              <a:rPr lang="en-US" b="1" dirty="0" smtClean="0"/>
              <a:t> nu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precis</a:t>
            </a:r>
            <a:r>
              <a:rPr lang="en-US" b="1" dirty="0" smtClean="0"/>
              <a:t> </a:t>
            </a:r>
            <a:r>
              <a:rPr lang="en-US" b="1" dirty="0" err="1" smtClean="0"/>
              <a:t>exprimata</a:t>
            </a:r>
            <a:r>
              <a:rPr lang="en-US" b="1" dirty="0" smtClean="0"/>
              <a:t> </a:t>
            </a:r>
            <a:r>
              <a:rPr lang="en-US" b="1" dirty="0" err="1" smtClean="0"/>
              <a:t>ci</a:t>
            </a:r>
            <a:r>
              <a:rPr lang="en-US" b="1" dirty="0" smtClean="0"/>
              <a:t> </a:t>
            </a:r>
            <a:r>
              <a:rPr lang="en-US" b="1" dirty="0" err="1" smtClean="0"/>
              <a:t>este</a:t>
            </a:r>
            <a:r>
              <a:rPr lang="en-US" b="1" dirty="0" smtClean="0"/>
              <a:t> </a:t>
            </a:r>
            <a:r>
              <a:rPr lang="en-US" b="1" dirty="0" err="1" smtClean="0"/>
              <a:t>cuprinsa</a:t>
            </a:r>
            <a:r>
              <a:rPr lang="en-US" b="1" dirty="0" smtClean="0"/>
              <a:t> in </a:t>
            </a:r>
            <a:r>
              <a:rPr lang="en-US" b="1" dirty="0" err="1" smtClean="0"/>
              <a:t>anumite</a:t>
            </a:r>
            <a:r>
              <a:rPr lang="en-US" b="1" dirty="0" smtClean="0"/>
              <a:t> </a:t>
            </a:r>
            <a:r>
              <a:rPr lang="en-US" b="1" dirty="0" err="1" smtClean="0"/>
              <a:t>intervale</a:t>
            </a:r>
            <a:r>
              <a:rPr lang="en-US" b="1" dirty="0" smtClean="0"/>
              <a:t> 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it-IT" sz="3200" dirty="0" smtClean="0"/>
              <a:t>CULEGEREA, GRUPAREA SI REPREZENTAREA GRAFICA </a:t>
            </a:r>
            <a:r>
              <a:rPr lang="ro-RO" sz="3200" dirty="0" smtClean="0"/>
              <a:t/>
            </a:r>
            <a:br>
              <a:rPr lang="ro-RO" sz="3200" dirty="0" smtClean="0"/>
            </a:br>
            <a:r>
              <a:rPr lang="it-IT" sz="3200" dirty="0" smtClean="0"/>
              <a:t>A DATELOR STATISTICE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3500" t="27333" r="37750" b="36667"/>
          <a:stretch>
            <a:fillRect/>
          </a:stretch>
        </p:blipFill>
        <p:spPr bwMode="auto">
          <a:xfrm>
            <a:off x="609601" y="2133599"/>
            <a:ext cx="8305799" cy="34501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3800" y="3810001"/>
            <a:ext cx="1371600" cy="17526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Serii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intervale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5000" t="34000" r="26500" b="22000"/>
          <a:stretch>
            <a:fillRect/>
          </a:stretch>
        </p:blipFill>
        <p:spPr bwMode="auto">
          <a:xfrm>
            <a:off x="263236" y="2209800"/>
            <a:ext cx="88253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Histograma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457200" y="1524000"/>
          <a:ext cx="83058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Data </a:t>
            </a:r>
            <a:r>
              <a:rPr lang="vi-VN" dirty="0" smtClean="0"/>
              <a:t>Mining este un fel de extensie a statisticii augmentată cu elementele de învăţare automată. </a:t>
            </a:r>
            <a:endParaRPr lang="en-US" dirty="0" smtClean="0"/>
          </a:p>
          <a:p>
            <a:r>
              <a:rPr lang="en-US" dirty="0" smtClean="0"/>
              <a:t>M</a:t>
            </a:r>
            <a:r>
              <a:rPr lang="vi-VN" dirty="0" smtClean="0"/>
              <a:t>etodele </a:t>
            </a:r>
            <a:r>
              <a:rPr lang="vi-VN" dirty="0" smtClean="0"/>
              <a:t>de lucru ale statisticii sunt combinate cu metodele specifice domeniului Machine Learning şi sunt ajustate pentru estimarea modelului optim în baza datelor existente.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vi-VN" dirty="0" smtClean="0"/>
              <a:t>ineritul date</a:t>
            </a:r>
            <a:r>
              <a:rPr lang="en-US" dirty="0" err="1" smtClean="0"/>
              <a:t>lor</a:t>
            </a:r>
            <a:r>
              <a:rPr lang="en-US" dirty="0" smtClean="0"/>
              <a:t> (d</a:t>
            </a:r>
            <a:r>
              <a:rPr lang="vi-VN" dirty="0" smtClean="0"/>
              <a:t>ata mining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dirty="0" smtClean="0"/>
              <a:t>Media (media aritmetică)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35333" r="39250" b="30000"/>
          <a:stretch>
            <a:fillRect/>
          </a:stretch>
        </p:blipFill>
        <p:spPr bwMode="auto">
          <a:xfrm>
            <a:off x="1295400" y="2095500"/>
            <a:ext cx="64770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</a:t>
            </a:r>
            <a:r>
              <a:rPr lang="ro-RO" sz="3200" dirty="0" smtClean="0"/>
              <a:t> (media aritmetică</a:t>
            </a:r>
            <a:r>
              <a:rPr lang="en-US" sz="3200" dirty="0" smtClean="0"/>
              <a:t> </a:t>
            </a:r>
            <a:r>
              <a:rPr lang="en-US" sz="3200" dirty="0" err="1" smtClean="0"/>
              <a:t>ponderat</a:t>
            </a:r>
            <a:r>
              <a:rPr lang="ro-RO" sz="3200" dirty="0" smtClean="0"/>
              <a:t>ă)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500" t="35333" r="22750" b="27333"/>
          <a:stretch>
            <a:fillRect/>
          </a:stretch>
        </p:blipFill>
        <p:spPr bwMode="auto">
          <a:xfrm>
            <a:off x="2743200" y="2590800"/>
            <a:ext cx="3352800" cy="208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0250" t="44667" r="18500" b="31333"/>
          <a:stretch>
            <a:fillRect/>
          </a:stretch>
        </p:blipFill>
        <p:spPr bwMode="auto">
          <a:xfrm>
            <a:off x="3809999" y="4648200"/>
            <a:ext cx="51223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Modala</a:t>
            </a:r>
            <a:r>
              <a:rPr lang="ro-RO" sz="3200" dirty="0" smtClean="0"/>
              <a:t> (valoarea a variabilei, care apare cel mai des în şirul datelor)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Mediana</a:t>
            </a:r>
            <a:r>
              <a:rPr lang="ro-RO" sz="3200" dirty="0" smtClean="0"/>
              <a:t> (valoarea a variabilei care împarte şirul datelor ordonate crescător, în două părţi egale)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Abaterea standard</a:t>
            </a:r>
            <a:r>
              <a:rPr lang="ro-RO" sz="3200" dirty="0" smtClean="0"/>
              <a:t> (radicalul mediei pătratice a abaterilor datelor faţă de medie)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40500" t="40667" r="19750" b="22000"/>
          <a:stretch>
            <a:fillRect/>
          </a:stretch>
        </p:blipFill>
        <p:spPr bwMode="auto">
          <a:xfrm>
            <a:off x="2239736" y="2895599"/>
            <a:ext cx="6523264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3200" b="1" dirty="0" smtClean="0"/>
              <a:t>Varianţa </a:t>
            </a:r>
            <a:r>
              <a:rPr lang="ro-RO" sz="3200" dirty="0" smtClean="0"/>
              <a:t>sau </a:t>
            </a:r>
            <a:r>
              <a:rPr lang="ro-RO" sz="3200" b="1" dirty="0" smtClean="0"/>
              <a:t>dispersia </a:t>
            </a:r>
            <a:r>
              <a:rPr lang="ro-RO" sz="3200" dirty="0" smtClean="0"/>
              <a:t>(pătratul abaterii medii pătratice)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Parametrii calculați pentru date cantitative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53250" t="51333" r="27250" b="22000"/>
          <a:stretch>
            <a:fillRect/>
          </a:stretch>
        </p:blipFill>
        <p:spPr bwMode="auto">
          <a:xfrm>
            <a:off x="3550920" y="2836985"/>
            <a:ext cx="3840480" cy="29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durata medie a vieţii în România</a:t>
            </a:r>
            <a:r>
              <a:rPr lang="ro-RO" dirty="0" smtClean="0"/>
              <a:t> prezentată in formă de batoane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Exemple de reprezentări grafice:</a:t>
            </a:r>
            <a:br>
              <a:rPr lang="ro-RO" dirty="0" smtClean="0"/>
            </a:br>
            <a:r>
              <a:rPr lang="ro-RO" dirty="0" smtClean="0"/>
              <a:t> serii temporale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1750" t="35333" r="25750" b="18000"/>
          <a:stretch>
            <a:fillRect/>
          </a:stretch>
        </p:blipFill>
        <p:spPr bwMode="auto">
          <a:xfrm>
            <a:off x="228600" y="2362200"/>
            <a:ext cx="8763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durata medie a vieţii </a:t>
            </a:r>
            <a:r>
              <a:rPr lang="it-IT" smtClean="0"/>
              <a:t>în România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 smtClean="0"/>
              <a:t>Exemple de reprezentări grafice:</a:t>
            </a:r>
            <a:br>
              <a:rPr lang="ro-RO" dirty="0" smtClean="0"/>
            </a:br>
            <a:r>
              <a:rPr lang="ro-RO" dirty="0" smtClean="0"/>
              <a:t> serii temporale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500" t="28667" r="27250" b="19333"/>
          <a:stretch>
            <a:fillRect/>
          </a:stretch>
        </p:blipFill>
        <p:spPr bwMode="auto">
          <a:xfrm>
            <a:off x="533400" y="1915236"/>
            <a:ext cx="8229600" cy="47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Cu </a:t>
            </a:r>
            <a:r>
              <a:rPr lang="vi-VN" dirty="0" smtClean="0"/>
              <a:t>cât mai multe date sunt adunate cu atât data mining-ul devine un instrument din ce în ce mai important, utilizat la transformarea datelor existente în informaţii. </a:t>
            </a:r>
            <a:endParaRPr lang="en-US" dirty="0" smtClean="0"/>
          </a:p>
          <a:p>
            <a:r>
              <a:rPr lang="vi-VN" dirty="0" smtClean="0"/>
              <a:t>În </a:t>
            </a:r>
            <a:r>
              <a:rPr lang="vi-VN" dirty="0" smtClean="0"/>
              <a:t>contrast cu analiza statistică, Data Mining analizează toate datele relevante din baza de date şi extrage modelele (patterns) ascunse.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vi-VN" dirty="0" smtClean="0"/>
              <a:t>ineritul date</a:t>
            </a:r>
            <a:r>
              <a:rPr lang="en-US" dirty="0" err="1" smtClean="0"/>
              <a:t>lor</a:t>
            </a:r>
            <a:r>
              <a:rPr lang="en-US" dirty="0" smtClean="0"/>
              <a:t> (d</a:t>
            </a:r>
            <a:r>
              <a:rPr lang="vi-VN" dirty="0" smtClean="0"/>
              <a:t>ata mining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1026" name="Picture 2" descr="DiagramÄ cu format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6" y="1249613"/>
            <a:ext cx="8532864" cy="5608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Scopul analizei statistice este obținerea informației necesare pentru luarea deciziilor.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Scopul analizei statistice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61912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Statistica este considerată</a:t>
            </a:r>
            <a:r>
              <a:rPr lang="ro-RO" dirty="0" smtClean="0"/>
              <a:t> o</a:t>
            </a:r>
            <a:r>
              <a:rPr lang="vi-VN" dirty="0" smtClean="0"/>
              <a:t> ramură a matematicii</a:t>
            </a:r>
            <a:r>
              <a:rPr lang="ro-RO" dirty="0" smtClean="0"/>
              <a:t>,</a:t>
            </a:r>
            <a:r>
              <a:rPr lang="vi-VN" dirty="0" smtClean="0"/>
              <a:t> științei ce se referă la</a:t>
            </a:r>
            <a:r>
              <a:rPr lang="ro-RO" dirty="0" smtClean="0"/>
              <a:t>:</a:t>
            </a:r>
          </a:p>
          <a:p>
            <a:r>
              <a:rPr lang="vi-VN" dirty="0" smtClean="0"/>
              <a:t>colectarea,</a:t>
            </a:r>
            <a:endParaRPr lang="ro-RO" dirty="0" smtClean="0"/>
          </a:p>
          <a:p>
            <a:r>
              <a:rPr lang="ro-RO" dirty="0" smtClean="0"/>
              <a:t>p</a:t>
            </a:r>
            <a:r>
              <a:rPr lang="vi-VN" dirty="0" smtClean="0"/>
              <a:t>rezentarea</a:t>
            </a:r>
            <a:r>
              <a:rPr lang="ro-RO" dirty="0" smtClean="0"/>
              <a:t>,</a:t>
            </a:r>
          </a:p>
          <a:p>
            <a:r>
              <a:rPr lang="vi-VN" dirty="0" smtClean="0"/>
              <a:t> interpretarea</a:t>
            </a:r>
            <a:r>
              <a:rPr lang="ro-RO" dirty="0" smtClean="0"/>
              <a:t>,</a:t>
            </a:r>
          </a:p>
          <a:p>
            <a:r>
              <a:rPr lang="ro-RO" dirty="0" smtClean="0"/>
              <a:t>e</a:t>
            </a:r>
            <a:r>
              <a:rPr lang="vi-VN" dirty="0" smtClean="0"/>
              <a:t>xpl</a:t>
            </a:r>
            <a:r>
              <a:rPr lang="ro-RO" dirty="0" smtClean="0"/>
              <a:t>ora</a:t>
            </a:r>
            <a:r>
              <a:rPr lang="vi-VN" dirty="0" smtClean="0"/>
              <a:t>rea datelor.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Definiție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691"/>
          </a:xfrm>
        </p:spPr>
        <p:txBody>
          <a:bodyPr>
            <a:normAutofit/>
          </a:bodyPr>
          <a:lstStyle/>
          <a:p>
            <a:r>
              <a:rPr lang="ro-RO" dirty="0" smtClean="0"/>
              <a:t>Statistica aplicată care la rîndul său </a:t>
            </a:r>
            <a:r>
              <a:rPr lang="it-IT" dirty="0" smtClean="0"/>
              <a:t>cuprinde </a:t>
            </a:r>
            <a:endParaRPr lang="ro-RO" dirty="0" smtClean="0"/>
          </a:p>
          <a:p>
            <a:pPr lvl="1"/>
            <a:r>
              <a:rPr lang="it-IT" dirty="0" smtClean="0"/>
              <a:t>statistica descriptivă și </a:t>
            </a:r>
            <a:endParaRPr lang="ro-RO" dirty="0" smtClean="0"/>
          </a:p>
          <a:p>
            <a:pPr lvl="1"/>
            <a:r>
              <a:rPr lang="it-IT" dirty="0" smtClean="0"/>
              <a:t>statistica dedusă</a:t>
            </a:r>
            <a:endParaRPr lang="ro-RO" dirty="0" smtClean="0"/>
          </a:p>
          <a:p>
            <a:r>
              <a:rPr lang="ro-RO" dirty="0" smtClean="0"/>
              <a:t>Statistica teoretică</a:t>
            </a:r>
          </a:p>
          <a:p>
            <a:pPr lvl="1"/>
            <a:r>
              <a:rPr lang="vi-VN" dirty="0" smtClean="0"/>
              <a:t>se preocupă cu argumentele logice ce subliniază justificarea abordărilor asupra statisticii deduse</a:t>
            </a:r>
            <a:endParaRPr lang="ro-RO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Statistica</a:t>
            </a:r>
            <a:r>
              <a:rPr lang="en-US" b="1" dirty="0" smtClean="0"/>
              <a:t> </a:t>
            </a:r>
            <a:r>
              <a:rPr lang="en-US" dirty="0" smtClean="0"/>
              <a:t>con</a:t>
            </a:r>
            <a:r>
              <a:rPr lang="ro-RO" dirty="0" smtClean="0"/>
              <a:t>ține două ramuri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Gruparea</a:t>
            </a:r>
            <a:r>
              <a:rPr lang="en-US" dirty="0" smtClean="0"/>
              <a:t> </a:t>
            </a:r>
          </a:p>
          <a:p>
            <a:r>
              <a:rPr lang="ro-RO" dirty="0" smtClean="0"/>
              <a:t>Reprezentarea grafică a </a:t>
            </a:r>
            <a:r>
              <a:rPr lang="it-IT" dirty="0" smtClean="0"/>
              <a:t>datelor</a:t>
            </a:r>
            <a:endParaRPr lang="en-US" dirty="0" smtClean="0"/>
          </a:p>
          <a:p>
            <a:r>
              <a:rPr lang="ro-RO" dirty="0" smtClean="0"/>
              <a:t>Reprezentarea</a:t>
            </a:r>
            <a:r>
              <a:rPr lang="vi-VN" dirty="0" smtClean="0"/>
              <a:t> datele </a:t>
            </a:r>
            <a:r>
              <a:rPr lang="ro-RO" dirty="0" smtClean="0"/>
              <a:t>prin indicatori </a:t>
            </a:r>
            <a:r>
              <a:rPr lang="vi-VN" dirty="0" smtClean="0"/>
              <a:t>numeric</a:t>
            </a:r>
            <a:r>
              <a:rPr lang="ro-RO" dirty="0" smtClean="0"/>
              <a:t>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r>
              <a:rPr lang="ro-RO" dirty="0" smtClean="0"/>
              <a:t>S</a:t>
            </a:r>
            <a:r>
              <a:rPr lang="it-IT" dirty="0" smtClean="0"/>
              <a:t>tatistica descriptivă</a:t>
            </a:r>
            <a:r>
              <a:rPr lang="ro-RO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465</TotalTime>
  <Words>1045</Words>
  <Application>Microsoft Office PowerPoint</Application>
  <PresentationFormat>On-screen Show (4:3)</PresentationFormat>
  <Paragraphs>115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Dezvoltarea domeniului de analiza statistică a datelor</vt:lpstr>
      <vt:lpstr>Mineritul datelor (data mining)</vt:lpstr>
      <vt:lpstr>Mineritul datelor (data mining)</vt:lpstr>
      <vt:lpstr>Mineritul datelor (data mining)</vt:lpstr>
      <vt:lpstr>Scopul analizei statistice</vt:lpstr>
      <vt:lpstr>Scopul analizei statistice</vt:lpstr>
      <vt:lpstr>Definiție</vt:lpstr>
      <vt:lpstr> Statistica conține două ramuri</vt:lpstr>
      <vt:lpstr> Statistica descriptivă </vt:lpstr>
      <vt:lpstr> Statistica deductivă</vt:lpstr>
      <vt:lpstr>Statistica matematică</vt:lpstr>
      <vt:lpstr>  Clasificari: </vt:lpstr>
      <vt:lpstr>CULEGEREA, GRUPAREA SI REPREZENTAREA GRAFICA A DATELOR STATISTICE</vt:lpstr>
      <vt:lpstr>CULEGEREA, GRUPAREA SI REPREZENTAREA GRAFICA A DATELOR STATISTICE</vt:lpstr>
      <vt:lpstr>CULEGEREA, GRUPAREA SI REPREZENTAREA GRAFICA A DATELOR STATISTICE</vt:lpstr>
      <vt:lpstr>CULEGEREA, GRUPAREA SI REPREZENTAREA GRAFICA A DATELOR STATISTICE</vt:lpstr>
      <vt:lpstr>CULEGEREA, GRUPAREA SI REPREZENTAREA GRAFICA  A DATELOR STATISTICE</vt:lpstr>
      <vt:lpstr>Variabilele statistice calitative  (nu pot fi masurate și se exprima prin atribute) </vt:lpstr>
      <vt:lpstr>Variabilele statistice cantitative (variabilele care pot fi masurate si exprimate numeric</vt:lpstr>
      <vt:lpstr>Variabilele statistice continue (variabilele care iau valori intr-un intreg interval) </vt:lpstr>
      <vt:lpstr>Variabilele statistice Alternative (iau numai valorile dupa cum subiectii respectivi poseda o anumita insusire sau nu)- ex.:promovat/nepromovat, prezent/absent, 0 sau 1, etc. </vt:lpstr>
      <vt:lpstr>CULEGEREA, GRUPAREA SI REPREZENTAREA GRAFICA  A DATELOR STATISTICE</vt:lpstr>
      <vt:lpstr>Serii simple – referitoare la siruri de date negrupate, necentralizate</vt:lpstr>
      <vt:lpstr>Serii de frecventa (distributii, repartitii) – referitoare la date grupate sau centralizate.</vt:lpstr>
      <vt:lpstr>Serii de frecventa (distributii, repartitii) – referitoare la date grupate sau centralizate.</vt:lpstr>
      <vt:lpstr> CULEGEREA, GRUPAREA SI REPREZENTAREA GRAFICA  A DATELOR STATISTICE</vt:lpstr>
      <vt:lpstr>Serii pe variante</vt:lpstr>
      <vt:lpstr>Serii pe intervale</vt:lpstr>
      <vt:lpstr>Histograma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Parametrii calculați pentru date cantitative</vt:lpstr>
      <vt:lpstr>Exemple de reprezentări grafice:  serii temporale</vt:lpstr>
      <vt:lpstr>Exemple de reprezentări grafice:  serii temporale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domeniului de analiza statistică a datelor</dc:title>
  <dc:creator>vika</dc:creator>
  <cp:lastModifiedBy>vika</cp:lastModifiedBy>
  <cp:revision>28</cp:revision>
  <dcterms:created xsi:type="dcterms:W3CDTF">2019-01-27T21:05:50Z</dcterms:created>
  <dcterms:modified xsi:type="dcterms:W3CDTF">2020-02-09T21:38:59Z</dcterms:modified>
</cp:coreProperties>
</file>