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1" r:id="rId5"/>
    <p:sldId id="29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79" r:id="rId21"/>
    <p:sldId id="283" r:id="rId22"/>
    <p:sldId id="278" r:id="rId23"/>
    <p:sldId id="280" r:id="rId24"/>
    <p:sldId id="281" r:id="rId25"/>
    <p:sldId id="282" r:id="rId26"/>
    <p:sldId id="285" r:id="rId27"/>
    <p:sldId id="289" r:id="rId28"/>
    <p:sldId id="284" r:id="rId29"/>
    <p:sldId id="286" r:id="rId30"/>
    <p:sldId id="287" r:id="rId31"/>
    <p:sldId id="288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DA355F-A11A-4C39-BB6F-101DF3BAB4D3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DA355F-A11A-4C39-BB6F-101DF3BAB4D3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DA355F-A11A-4C39-BB6F-101DF3BAB4D3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Dezvoltarea</a:t>
            </a:r>
            <a:r>
              <a:rPr lang="en-US" dirty="0" smtClean="0"/>
              <a:t> </a:t>
            </a:r>
            <a:r>
              <a:rPr lang="en-US" dirty="0" err="1" smtClean="0"/>
              <a:t>domeniului</a:t>
            </a:r>
            <a:r>
              <a:rPr lang="en-US" dirty="0" smtClean="0"/>
              <a:t> de </a:t>
            </a:r>
            <a:r>
              <a:rPr lang="en-US" dirty="0" err="1" smtClean="0"/>
              <a:t>analiza</a:t>
            </a:r>
            <a:r>
              <a:rPr lang="en-US" dirty="0" smtClean="0"/>
              <a:t> statistic</a:t>
            </a:r>
            <a:r>
              <a:rPr lang="ro-RO" dirty="0" smtClean="0"/>
              <a:t>ă a datelor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De la analiza statistică </a:t>
            </a:r>
          </a:p>
          <a:p>
            <a:r>
              <a:rPr lang="ro-RO" dirty="0" smtClean="0"/>
              <a:t>la mineritul datelor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/>
          <a:lstStyle/>
          <a:p>
            <a:endParaRPr lang="en-US" dirty="0" smtClean="0"/>
          </a:p>
          <a:p>
            <a:r>
              <a:rPr lang="en-US" i="1" dirty="0" err="1" smtClean="0"/>
              <a:t>populatia</a:t>
            </a:r>
            <a:r>
              <a:rPr lang="en-US" i="1" dirty="0" smtClean="0"/>
              <a:t> </a:t>
            </a:r>
            <a:r>
              <a:rPr lang="en-US" i="1" dirty="0" err="1" smtClean="0"/>
              <a:t>statistica</a:t>
            </a:r>
            <a:r>
              <a:rPr lang="en-US" i="1" dirty="0" smtClean="0"/>
              <a:t> </a:t>
            </a:r>
            <a:r>
              <a:rPr lang="ro-RO" i="1" dirty="0" smtClean="0"/>
              <a:t>este </a:t>
            </a:r>
            <a:r>
              <a:rPr lang="en-US" i="1" dirty="0" smtClean="0"/>
              <a:t>o </a:t>
            </a:r>
            <a:r>
              <a:rPr lang="en-US" i="1" dirty="0" err="1" smtClean="0"/>
              <a:t>multime</a:t>
            </a:r>
            <a:r>
              <a:rPr lang="en-US" i="1" dirty="0" smtClean="0"/>
              <a:t> de </a:t>
            </a:r>
            <a:r>
              <a:rPr lang="en-US" i="1" dirty="0" err="1" smtClean="0"/>
              <a:t>obiecte</a:t>
            </a:r>
            <a:r>
              <a:rPr lang="en-US" i="1" dirty="0" smtClean="0"/>
              <a:t> </a:t>
            </a:r>
            <a:r>
              <a:rPr lang="en-US" i="1" dirty="0" err="1" smtClean="0"/>
              <a:t>despre</a:t>
            </a:r>
            <a:r>
              <a:rPr lang="en-US" i="1" dirty="0" smtClean="0"/>
              <a:t> care se </a:t>
            </a:r>
            <a:r>
              <a:rPr lang="en-US" i="1" dirty="0" err="1" smtClean="0"/>
              <a:t>colecteaza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inregistreaza</a:t>
            </a:r>
            <a:r>
              <a:rPr lang="en-US" i="1" dirty="0" smtClean="0"/>
              <a:t> date in </a:t>
            </a:r>
            <a:r>
              <a:rPr lang="en-US" i="1" dirty="0" err="1" smtClean="0"/>
              <a:t>scopul</a:t>
            </a:r>
            <a:r>
              <a:rPr lang="en-US" i="1" dirty="0" smtClean="0"/>
              <a:t> </a:t>
            </a:r>
            <a:r>
              <a:rPr lang="en-US" i="1" dirty="0" err="1" smtClean="0"/>
              <a:t>unei</a:t>
            </a:r>
            <a:r>
              <a:rPr lang="en-US" i="1" dirty="0" smtClean="0"/>
              <a:t> </a:t>
            </a:r>
            <a:r>
              <a:rPr lang="en-US" i="1" dirty="0" err="1" smtClean="0"/>
              <a:t>analize</a:t>
            </a:r>
            <a:r>
              <a:rPr lang="en-US" i="1" dirty="0" smtClean="0"/>
              <a:t> </a:t>
            </a:r>
            <a:r>
              <a:rPr lang="en-US" i="1" dirty="0" err="1" smtClean="0"/>
              <a:t>statistice</a:t>
            </a:r>
            <a:r>
              <a:rPr lang="en-US" i="1" dirty="0" smtClean="0"/>
              <a:t>. In </a:t>
            </a:r>
            <a:r>
              <a:rPr lang="en-US" i="1" dirty="0" err="1" smtClean="0"/>
              <a:t>statistica</a:t>
            </a:r>
            <a:r>
              <a:rPr lang="en-US" i="1" dirty="0" smtClean="0"/>
              <a:t> se </a:t>
            </a:r>
            <a:r>
              <a:rPr lang="en-US" i="1" dirty="0" err="1" smtClean="0"/>
              <a:t>presupune</a:t>
            </a:r>
            <a:r>
              <a:rPr lang="en-US" i="1" dirty="0" smtClean="0"/>
              <a:t> </a:t>
            </a:r>
            <a:r>
              <a:rPr lang="en-US" i="1" dirty="0" err="1" smtClean="0"/>
              <a:t>populatia</a:t>
            </a:r>
            <a:r>
              <a:rPr lang="en-US" i="1" dirty="0" smtClean="0"/>
              <a:t> </a:t>
            </a:r>
            <a:r>
              <a:rPr lang="en-US" i="1" dirty="0" err="1" smtClean="0"/>
              <a:t>omogena</a:t>
            </a:r>
            <a:r>
              <a:rPr lang="en-US" i="1" dirty="0" smtClean="0"/>
              <a:t> (</a:t>
            </a:r>
            <a:r>
              <a:rPr lang="en-US" i="1" dirty="0" err="1" smtClean="0"/>
              <a:t>unitatile</a:t>
            </a:r>
            <a:r>
              <a:rPr lang="en-US" i="1" dirty="0" smtClean="0"/>
              <a:t> </a:t>
            </a:r>
            <a:r>
              <a:rPr lang="en-US" i="1" dirty="0" err="1" smtClean="0"/>
              <a:t>populatiei</a:t>
            </a:r>
            <a:r>
              <a:rPr lang="en-US" i="1" dirty="0" smtClean="0"/>
              <a:t> </a:t>
            </a:r>
            <a:r>
              <a:rPr lang="en-US" i="1" dirty="0" err="1" smtClean="0"/>
              <a:t>sunt</a:t>
            </a:r>
            <a:r>
              <a:rPr lang="en-US" i="1" dirty="0" smtClean="0"/>
              <a:t> de </a:t>
            </a:r>
            <a:r>
              <a:rPr lang="en-US" i="1" dirty="0" err="1" smtClean="0"/>
              <a:t>acelasi</a:t>
            </a:r>
            <a:r>
              <a:rPr lang="en-US" i="1" dirty="0" smtClean="0"/>
              <a:t> tip)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CULEGEREA, GRUPAREA SI REPREZENTAREA GRAFICA A DATELOR </a:t>
            </a:r>
            <a:r>
              <a:rPr lang="it-IT" dirty="0" smtClean="0"/>
              <a:t>STATISTICE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/>
          <a:lstStyle/>
          <a:p>
            <a:endParaRPr lang="en-US" dirty="0" smtClean="0"/>
          </a:p>
          <a:p>
            <a:r>
              <a:rPr lang="it-IT" dirty="0" smtClean="0"/>
              <a:t>Se numeste </a:t>
            </a:r>
            <a:r>
              <a:rPr lang="it-IT" i="1" dirty="0" smtClean="0"/>
              <a:t>individ (sau unitate statistica) orice element al unei populatii statistice. 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numeste</a:t>
            </a:r>
            <a:r>
              <a:rPr lang="en-US" dirty="0" smtClean="0"/>
              <a:t> </a:t>
            </a:r>
            <a:r>
              <a:rPr lang="en-US" i="1" dirty="0" err="1" smtClean="0"/>
              <a:t>efectivul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volumul</a:t>
            </a:r>
            <a:r>
              <a:rPr lang="en-US" i="1" dirty="0" smtClean="0"/>
              <a:t> (</a:t>
            </a:r>
            <a:r>
              <a:rPr lang="en-US" i="1" dirty="0" err="1" smtClean="0"/>
              <a:t>notat</a:t>
            </a:r>
            <a:r>
              <a:rPr lang="en-US" i="1" dirty="0" smtClean="0"/>
              <a:t> </a:t>
            </a:r>
            <a:r>
              <a:rPr lang="en-US" i="1" dirty="0" err="1" smtClean="0"/>
              <a:t>frecvent</a:t>
            </a:r>
            <a:r>
              <a:rPr lang="en-US" i="1" dirty="0" smtClean="0"/>
              <a:t> cu </a:t>
            </a:r>
            <a:r>
              <a:rPr lang="ro-RO" i="1" dirty="0" smtClean="0"/>
              <a:t>N</a:t>
            </a:r>
            <a:r>
              <a:rPr lang="en-US" i="1" dirty="0" smtClean="0"/>
              <a:t> ) </a:t>
            </a:r>
            <a:r>
              <a:rPr lang="en-US" i="1" dirty="0" err="1" smtClean="0"/>
              <a:t>unei</a:t>
            </a:r>
            <a:r>
              <a:rPr lang="en-US" i="1" dirty="0" smtClean="0"/>
              <a:t> </a:t>
            </a:r>
            <a:r>
              <a:rPr lang="en-US" i="1" dirty="0" err="1" smtClean="0"/>
              <a:t>populatii</a:t>
            </a:r>
            <a:r>
              <a:rPr lang="en-US" i="1" dirty="0" smtClean="0"/>
              <a:t> </a:t>
            </a:r>
            <a:r>
              <a:rPr lang="en-US" i="1" dirty="0" err="1" smtClean="0"/>
              <a:t>statistice</a:t>
            </a:r>
            <a:r>
              <a:rPr lang="en-US" i="1" dirty="0" smtClean="0"/>
              <a:t> </a:t>
            </a:r>
            <a:r>
              <a:rPr lang="en-US" i="1" dirty="0" err="1" smtClean="0"/>
              <a:t>numarul</a:t>
            </a:r>
            <a:r>
              <a:rPr lang="en-US" i="1" dirty="0" smtClean="0"/>
              <a:t> de </a:t>
            </a:r>
            <a:r>
              <a:rPr lang="en-US" i="1" dirty="0" err="1" smtClean="0"/>
              <a:t>indivizi</a:t>
            </a:r>
            <a:r>
              <a:rPr lang="en-US" i="1" dirty="0" smtClean="0"/>
              <a:t> </a:t>
            </a:r>
            <a:r>
              <a:rPr lang="en-US" i="1" dirty="0" err="1" smtClean="0"/>
              <a:t>ai</a:t>
            </a:r>
            <a:r>
              <a:rPr lang="en-US" i="1" dirty="0" smtClean="0"/>
              <a:t> </a:t>
            </a:r>
            <a:r>
              <a:rPr lang="en-US" i="1" dirty="0" err="1" smtClean="0"/>
              <a:t>populatiei</a:t>
            </a:r>
            <a:r>
              <a:rPr lang="en-US" i="1" dirty="0" smtClean="0"/>
              <a:t> respective (in </a:t>
            </a:r>
            <a:r>
              <a:rPr lang="en-US" i="1" dirty="0" err="1" smtClean="0"/>
              <a:t>cazul</a:t>
            </a:r>
            <a:r>
              <a:rPr lang="en-US" i="1" dirty="0" smtClean="0"/>
              <a:t> </a:t>
            </a:r>
            <a:r>
              <a:rPr lang="en-US" i="1" dirty="0" err="1" smtClean="0"/>
              <a:t>unei</a:t>
            </a:r>
            <a:r>
              <a:rPr lang="en-US" i="1" dirty="0" smtClean="0"/>
              <a:t> </a:t>
            </a:r>
            <a:r>
              <a:rPr lang="en-US" i="1" dirty="0" err="1" smtClean="0"/>
              <a:t>populatii</a:t>
            </a:r>
            <a:r>
              <a:rPr lang="en-US" i="1" dirty="0" smtClean="0"/>
              <a:t> finite).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CULEGEREA, GRUPAREA SI REPREZENTAREA GRAFICA A DATELOR STATISTICE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ro-RO" dirty="0" smtClean="0"/>
              <a:t>S</a:t>
            </a:r>
            <a:r>
              <a:rPr lang="it-IT" dirty="0" smtClean="0"/>
              <a:t>e numeste </a:t>
            </a:r>
            <a:r>
              <a:rPr lang="it-IT" i="1" dirty="0" smtClean="0"/>
              <a:t>esantion statistic (selectie statistica sau sondaj statistic) o submultime a unei populatii statistice. </a:t>
            </a:r>
            <a:endParaRPr lang="en-US" dirty="0" smtClean="0"/>
          </a:p>
          <a:p>
            <a:r>
              <a:rPr lang="en-US" b="1" dirty="0" err="1" smtClean="0"/>
              <a:t>Pentru</a:t>
            </a:r>
            <a:r>
              <a:rPr lang="en-US" b="1" dirty="0" smtClean="0"/>
              <a:t> </a:t>
            </a:r>
            <a:r>
              <a:rPr lang="en-US" b="1" dirty="0" smtClean="0"/>
              <a:t>ca </a:t>
            </a:r>
            <a:r>
              <a:rPr lang="en-US" b="1" dirty="0" err="1" smtClean="0"/>
              <a:t>analiza</a:t>
            </a:r>
            <a:r>
              <a:rPr lang="en-US" b="1" dirty="0" smtClean="0"/>
              <a:t> </a:t>
            </a:r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sa</a:t>
            </a:r>
            <a:r>
              <a:rPr lang="en-US" b="1" dirty="0" smtClean="0"/>
              <a:t> fie </a:t>
            </a:r>
            <a:r>
              <a:rPr lang="en-US" b="1" dirty="0" err="1" smtClean="0"/>
              <a:t>concludenta</a:t>
            </a:r>
            <a:r>
              <a:rPr lang="en-US" b="1" dirty="0" smtClean="0"/>
              <a:t> </a:t>
            </a:r>
            <a:r>
              <a:rPr lang="en-US" b="1" dirty="0" err="1" smtClean="0"/>
              <a:t>alegerea</a:t>
            </a:r>
            <a:r>
              <a:rPr lang="en-US" b="1" dirty="0" smtClean="0"/>
              <a:t> </a:t>
            </a:r>
            <a:r>
              <a:rPr lang="en-US" b="1" i="1" dirty="0" err="1" smtClean="0"/>
              <a:t>esantionului</a:t>
            </a:r>
            <a:r>
              <a:rPr lang="en-US" b="1" i="1" dirty="0" smtClean="0"/>
              <a:t> </a:t>
            </a:r>
            <a:r>
              <a:rPr lang="en-US" b="1" i="1" dirty="0" err="1" smtClean="0"/>
              <a:t>trebuie</a:t>
            </a:r>
            <a:r>
              <a:rPr lang="en-US" b="1" i="1" dirty="0" smtClean="0"/>
              <a:t> </a:t>
            </a:r>
            <a:r>
              <a:rPr lang="en-US" b="1" i="1" dirty="0" err="1" smtClean="0"/>
              <a:t>sa</a:t>
            </a:r>
            <a:r>
              <a:rPr lang="en-US" b="1" i="1" dirty="0" smtClean="0"/>
              <a:t> </a:t>
            </a:r>
            <a:r>
              <a:rPr lang="en-US" b="1" i="1" dirty="0" err="1" smtClean="0"/>
              <a:t>respecte</a:t>
            </a:r>
            <a:r>
              <a:rPr lang="en-US" b="1" i="1" dirty="0" smtClean="0"/>
              <a:t> </a:t>
            </a:r>
            <a:r>
              <a:rPr lang="en-US" b="1" i="1" dirty="0" err="1" smtClean="0"/>
              <a:t>anumite</a:t>
            </a:r>
            <a:r>
              <a:rPr lang="en-US" b="1" i="1" dirty="0" smtClean="0"/>
              <a:t> </a:t>
            </a:r>
            <a:r>
              <a:rPr lang="en-US" b="1" i="1" dirty="0" err="1" smtClean="0"/>
              <a:t>reguli</a:t>
            </a:r>
            <a:r>
              <a:rPr lang="en-US" b="1" i="1" dirty="0" smtClean="0"/>
              <a:t> de </a:t>
            </a:r>
            <a:r>
              <a:rPr lang="en-US" b="1" i="1" dirty="0" err="1" smtClean="0"/>
              <a:t>reprezentativitate</a:t>
            </a:r>
            <a:r>
              <a:rPr lang="en-US" b="1" i="1" dirty="0" smtClean="0"/>
              <a:t> (</a:t>
            </a:r>
            <a:r>
              <a:rPr lang="en-US" b="1" i="1" dirty="0" err="1" smtClean="0"/>
              <a:t>structura</a:t>
            </a:r>
            <a:r>
              <a:rPr lang="en-US" b="1" i="1" dirty="0" smtClean="0"/>
              <a:t> </a:t>
            </a:r>
            <a:r>
              <a:rPr lang="en-US" b="1" i="1" dirty="0" err="1" smtClean="0"/>
              <a:t>si</a:t>
            </a:r>
            <a:r>
              <a:rPr lang="en-US" b="1" i="1" dirty="0" smtClean="0"/>
              <a:t> </a:t>
            </a:r>
            <a:r>
              <a:rPr lang="en-US" b="1" i="1" dirty="0" err="1" smtClean="0"/>
              <a:t>efectivul</a:t>
            </a:r>
            <a:r>
              <a:rPr lang="en-US" b="1" i="1" dirty="0" smtClean="0"/>
              <a:t> </a:t>
            </a:r>
            <a:r>
              <a:rPr lang="en-US" b="1" i="1" dirty="0" err="1" smtClean="0"/>
              <a:t>esantionului</a:t>
            </a:r>
            <a:r>
              <a:rPr lang="en-US" b="1" i="1" dirty="0" smtClean="0"/>
              <a:t> </a:t>
            </a:r>
            <a:r>
              <a:rPr lang="en-US" b="1" i="1" dirty="0" err="1" smtClean="0"/>
              <a:t>sa</a:t>
            </a:r>
            <a:r>
              <a:rPr lang="en-US" b="1" i="1" dirty="0" smtClean="0"/>
              <a:t> </a:t>
            </a:r>
            <a:r>
              <a:rPr lang="en-US" b="1" i="1" dirty="0" err="1" smtClean="0"/>
              <a:t>tina</a:t>
            </a:r>
            <a:r>
              <a:rPr lang="en-US" b="1" i="1" dirty="0" smtClean="0"/>
              <a:t> cont de </a:t>
            </a:r>
            <a:r>
              <a:rPr lang="en-US" b="1" i="1" dirty="0" err="1" smtClean="0"/>
              <a:t>structura</a:t>
            </a:r>
            <a:r>
              <a:rPr lang="en-US" b="1" i="1" dirty="0" smtClean="0"/>
              <a:t> </a:t>
            </a:r>
            <a:r>
              <a:rPr lang="en-US" b="1" i="1" dirty="0" err="1" smtClean="0"/>
              <a:t>si</a:t>
            </a:r>
            <a:r>
              <a:rPr lang="en-US" b="1" i="1" dirty="0" smtClean="0"/>
              <a:t> </a:t>
            </a:r>
            <a:r>
              <a:rPr lang="en-US" b="1" i="1" dirty="0" err="1" smtClean="0"/>
              <a:t>efectivul</a:t>
            </a:r>
            <a:r>
              <a:rPr lang="en-US" b="1" i="1" dirty="0" smtClean="0"/>
              <a:t> </a:t>
            </a:r>
            <a:r>
              <a:rPr lang="en-US" b="1" i="1" dirty="0" err="1" smtClean="0"/>
              <a:t>populatiei</a:t>
            </a:r>
            <a:r>
              <a:rPr lang="en-US" b="1" i="1" dirty="0" smtClean="0"/>
              <a:t> </a:t>
            </a:r>
            <a:r>
              <a:rPr lang="en-US" b="1" i="1" dirty="0" err="1" smtClean="0"/>
              <a:t>statistice</a:t>
            </a:r>
            <a:r>
              <a:rPr lang="en-US" b="1" i="1" dirty="0" smtClean="0"/>
              <a:t>).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CULEGEREA, GRUPAREA SI REPREZENTAREA GRAFICA A DATELOR STATISTICE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dirty="0" smtClean="0"/>
              <a:t>Se numeste </a:t>
            </a:r>
            <a:r>
              <a:rPr lang="it-IT" i="1" dirty="0" smtClean="0"/>
              <a:t>variabila statistica (sau caracteristica) o trasatura comuna a indivizilor unei populatii statistice, care face obiectul unei analize statistice.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CULEGEREA, GRUPAREA SI REPREZENTAREA GRAFICA A DATELOR STATISTICE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dirty="0" smtClean="0"/>
              <a:t>Variabilele statistice pot fi clasificate astfel: </a:t>
            </a:r>
          </a:p>
          <a:p>
            <a:pPr>
              <a:buNone/>
            </a:pPr>
            <a:r>
              <a:rPr lang="en-US" b="1" dirty="0" smtClean="0"/>
              <a:t>1. </a:t>
            </a:r>
            <a:r>
              <a:rPr lang="en-US" b="1" i="1" dirty="0" err="1" smtClean="0"/>
              <a:t>Calitative</a:t>
            </a:r>
            <a:r>
              <a:rPr lang="en-US" b="1" i="1" dirty="0" smtClean="0"/>
              <a:t> (nu pot </a:t>
            </a:r>
            <a:r>
              <a:rPr lang="en-US" b="1" i="1" dirty="0" err="1" smtClean="0"/>
              <a:t>fi</a:t>
            </a:r>
            <a:r>
              <a:rPr lang="en-US" b="1" i="1" dirty="0" smtClean="0"/>
              <a:t> </a:t>
            </a:r>
            <a:r>
              <a:rPr lang="en-US" b="1" i="1" dirty="0" err="1" smtClean="0"/>
              <a:t>masurate</a:t>
            </a:r>
            <a:r>
              <a:rPr lang="en-US" b="1" i="1" dirty="0" smtClean="0"/>
              <a:t> </a:t>
            </a:r>
            <a:r>
              <a:rPr lang="en-US" b="1" i="1" dirty="0" err="1" smtClean="0"/>
              <a:t>si</a:t>
            </a:r>
            <a:r>
              <a:rPr lang="en-US" b="1" i="1" dirty="0" smtClean="0"/>
              <a:t> se </a:t>
            </a:r>
            <a:r>
              <a:rPr lang="en-US" b="1" i="1" dirty="0" err="1" smtClean="0"/>
              <a:t>exprima</a:t>
            </a:r>
            <a:r>
              <a:rPr lang="en-US" b="1" i="1" dirty="0" smtClean="0"/>
              <a:t> </a:t>
            </a:r>
            <a:r>
              <a:rPr lang="en-US" b="1" i="1" dirty="0" err="1" smtClean="0"/>
              <a:t>prin</a:t>
            </a:r>
            <a:r>
              <a:rPr lang="en-US" b="1" i="1" dirty="0" smtClean="0"/>
              <a:t> </a:t>
            </a:r>
            <a:r>
              <a:rPr lang="en-US" b="1" i="1" dirty="0" err="1" smtClean="0"/>
              <a:t>atribute</a:t>
            </a:r>
            <a:r>
              <a:rPr lang="en-US" b="1" i="1" dirty="0" smtClean="0"/>
              <a:t>) </a:t>
            </a:r>
          </a:p>
          <a:p>
            <a:pPr>
              <a:buNone/>
            </a:pPr>
            <a:r>
              <a:rPr lang="it-IT" b="1" dirty="0" smtClean="0"/>
              <a:t>2. </a:t>
            </a:r>
            <a:r>
              <a:rPr lang="it-IT" b="1" i="1" dirty="0" smtClean="0"/>
              <a:t>Cantitative (variabilele care pot fi masurate si exprimate numeric). </a:t>
            </a:r>
          </a:p>
          <a:p>
            <a:pPr lvl="1">
              <a:buNone/>
            </a:pPr>
            <a:r>
              <a:rPr lang="it-IT" dirty="0" smtClean="0"/>
              <a:t>a. </a:t>
            </a:r>
            <a:r>
              <a:rPr lang="it-IT" i="1" dirty="0" smtClean="0"/>
              <a:t>Discrete sau discontinue (variabilele care iau numai valori intregi). </a:t>
            </a:r>
          </a:p>
          <a:p>
            <a:pPr lvl="1">
              <a:buNone/>
            </a:pPr>
            <a:r>
              <a:rPr lang="it-IT" dirty="0" smtClean="0"/>
              <a:t>b. </a:t>
            </a:r>
            <a:r>
              <a:rPr lang="it-IT" i="1" dirty="0" smtClean="0"/>
              <a:t>Continue (variabilele care iau valori intr-un intreg interval. </a:t>
            </a:r>
          </a:p>
          <a:p>
            <a:pPr>
              <a:buNone/>
            </a:pPr>
            <a:r>
              <a:rPr lang="en-US" b="1" i="1" dirty="0" smtClean="0"/>
              <a:t>3. Alternative (</a:t>
            </a:r>
            <a:r>
              <a:rPr lang="en-US" b="1" i="1" dirty="0" err="1" smtClean="0"/>
              <a:t>iau</a:t>
            </a:r>
            <a:r>
              <a:rPr lang="en-US" b="1" i="1" dirty="0" smtClean="0"/>
              <a:t> </a:t>
            </a:r>
            <a:r>
              <a:rPr lang="en-US" b="1" i="1" dirty="0" err="1" smtClean="0"/>
              <a:t>numai</a:t>
            </a:r>
            <a:r>
              <a:rPr lang="en-US" b="1" i="1" dirty="0" smtClean="0"/>
              <a:t> </a:t>
            </a:r>
            <a:r>
              <a:rPr lang="en-US" b="1" i="1" dirty="0" err="1" smtClean="0"/>
              <a:t>valorile</a:t>
            </a:r>
            <a:r>
              <a:rPr lang="en-US" b="1" i="1" dirty="0" smtClean="0"/>
              <a:t> </a:t>
            </a:r>
            <a:r>
              <a:rPr lang="en-US" b="1" i="1" dirty="0" err="1" smtClean="0"/>
              <a:t>dupa</a:t>
            </a:r>
            <a:r>
              <a:rPr lang="en-US" b="1" i="1" dirty="0" smtClean="0"/>
              <a:t> cum </a:t>
            </a:r>
            <a:r>
              <a:rPr lang="en-US" b="1" i="1" dirty="0" err="1" smtClean="0"/>
              <a:t>subiectii</a:t>
            </a:r>
            <a:r>
              <a:rPr lang="en-US" b="1" i="1" dirty="0" smtClean="0"/>
              <a:t> </a:t>
            </a:r>
            <a:r>
              <a:rPr lang="en-US" b="1" i="1" dirty="0" err="1" smtClean="0"/>
              <a:t>respectivi</a:t>
            </a:r>
            <a:r>
              <a:rPr lang="en-US" b="1" i="1" dirty="0" smtClean="0"/>
              <a:t> </a:t>
            </a:r>
            <a:r>
              <a:rPr lang="en-US" b="1" i="1" dirty="0" err="1" smtClean="0"/>
              <a:t>poseda</a:t>
            </a:r>
            <a:r>
              <a:rPr lang="en-US" b="1" i="1" dirty="0" smtClean="0"/>
              <a:t> o </a:t>
            </a:r>
            <a:r>
              <a:rPr lang="en-US" b="1" i="1" dirty="0" err="1" smtClean="0"/>
              <a:t>anumita</a:t>
            </a:r>
            <a:r>
              <a:rPr lang="en-US" b="1" i="1" dirty="0" smtClean="0"/>
              <a:t> </a:t>
            </a:r>
            <a:r>
              <a:rPr lang="en-US" b="1" i="1" dirty="0" err="1" smtClean="0"/>
              <a:t>insusire</a:t>
            </a:r>
            <a:r>
              <a:rPr lang="en-US" b="1" i="1" dirty="0" smtClean="0"/>
              <a:t> </a:t>
            </a:r>
            <a:r>
              <a:rPr lang="en-US" b="1" i="1" dirty="0" err="1" smtClean="0"/>
              <a:t>sau</a:t>
            </a:r>
            <a:r>
              <a:rPr lang="en-US" b="1" i="1" dirty="0" smtClean="0"/>
              <a:t> nu)- </a:t>
            </a:r>
            <a:r>
              <a:rPr lang="en-US" b="1" i="1" dirty="0" err="1" smtClean="0"/>
              <a:t>ex.:promovat</a:t>
            </a:r>
            <a:r>
              <a:rPr lang="en-US" b="1" i="1" dirty="0" smtClean="0"/>
              <a:t>/</a:t>
            </a:r>
            <a:r>
              <a:rPr lang="en-US" b="1" i="1" dirty="0" err="1" smtClean="0"/>
              <a:t>nepromovat</a:t>
            </a:r>
            <a:r>
              <a:rPr lang="en-US" b="1" i="1" dirty="0" smtClean="0"/>
              <a:t>, </a:t>
            </a:r>
            <a:r>
              <a:rPr lang="en-US" b="1" i="1" dirty="0" err="1" smtClean="0"/>
              <a:t>prezent</a:t>
            </a:r>
            <a:r>
              <a:rPr lang="en-US" b="1" i="1" dirty="0" smtClean="0"/>
              <a:t>/absent, etc. 0 1sau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it-IT" sz="3200" dirty="0" smtClean="0"/>
              <a:t>CULEGEREA, GRUPAREA SI REPREZENTAREA GRAFICA </a:t>
            </a:r>
            <a:r>
              <a:rPr lang="ro-RO" sz="3200" dirty="0" smtClean="0"/>
              <a:t/>
            </a:r>
            <a:br>
              <a:rPr lang="ro-RO" sz="3200" dirty="0" smtClean="0"/>
            </a:br>
            <a:r>
              <a:rPr lang="it-IT" sz="3200" dirty="0" smtClean="0"/>
              <a:t>A DATELOR STATISTICE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i="1" dirty="0" smtClean="0"/>
              <a:t>De exemplu, nivelul de studii sau profesia</a:t>
            </a: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it-IT" sz="3200" dirty="0" smtClean="0"/>
              <a:t>Variabilele statistice c</a:t>
            </a:r>
            <a:r>
              <a:rPr lang="en-US" sz="3200" i="1" dirty="0" err="1" smtClean="0"/>
              <a:t>alitative</a:t>
            </a:r>
            <a:r>
              <a:rPr lang="en-US" sz="3200" i="1" dirty="0" smtClean="0"/>
              <a:t> </a:t>
            </a:r>
            <a:br>
              <a:rPr lang="en-US" sz="3200" i="1" dirty="0" smtClean="0"/>
            </a:br>
            <a:r>
              <a:rPr lang="en-US" sz="3200" i="1" dirty="0" smtClean="0"/>
              <a:t>(nu pot </a:t>
            </a:r>
            <a:r>
              <a:rPr lang="en-US" sz="3200" i="1" dirty="0" err="1" smtClean="0"/>
              <a:t>fi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masurate</a:t>
            </a:r>
            <a:r>
              <a:rPr lang="en-US" sz="3200" i="1" dirty="0" smtClean="0"/>
              <a:t> </a:t>
            </a:r>
            <a:r>
              <a:rPr lang="ro-RO" sz="3200" i="1" dirty="0" smtClean="0"/>
              <a:t>ș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 se </a:t>
            </a:r>
            <a:r>
              <a:rPr lang="en-US" sz="3200" i="1" dirty="0" err="1" smtClean="0"/>
              <a:t>exprima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prin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atribute</a:t>
            </a:r>
            <a:r>
              <a:rPr lang="en-US" sz="3200" i="1" dirty="0" smtClean="0"/>
              <a:t>)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3750" t="48667" r="44736" b="11333"/>
          <a:stretch>
            <a:fillRect/>
          </a:stretch>
        </p:blipFill>
        <p:spPr bwMode="auto">
          <a:xfrm>
            <a:off x="3304540" y="2209800"/>
            <a:ext cx="393446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i="1" dirty="0" smtClean="0"/>
              <a:t>De exemplu, note la examen, numarul de copii, etc.</a:t>
            </a: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it-IT" sz="3200" dirty="0" smtClean="0"/>
              <a:t>Variabilele statistice </a:t>
            </a:r>
            <a:r>
              <a:rPr lang="ro-RO" sz="3200" i="1" dirty="0" smtClean="0"/>
              <a:t>c</a:t>
            </a:r>
            <a:r>
              <a:rPr lang="it-IT" sz="3200" i="1" dirty="0" smtClean="0"/>
              <a:t>antitative (variabilele care pot fi masurate si exprimate numeric</a:t>
            </a:r>
            <a:endParaRPr lang="en-US" sz="3200" i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5250" t="28667" r="64000" b="10000"/>
          <a:stretch>
            <a:fillRect/>
          </a:stretch>
        </p:blipFill>
        <p:spPr bwMode="auto">
          <a:xfrm>
            <a:off x="4724400" y="2380785"/>
            <a:ext cx="3733800" cy="418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i="1" dirty="0" smtClean="0"/>
              <a:t>De exemplu, salarii, greutatea, vîrsta, temperatura, etc.</a:t>
            </a: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it-IT" sz="3200" dirty="0" smtClean="0"/>
              <a:t>Variabilele statistice </a:t>
            </a:r>
            <a:r>
              <a:rPr lang="ro-RO" sz="3200" i="1" dirty="0" smtClean="0"/>
              <a:t>c</a:t>
            </a:r>
            <a:r>
              <a:rPr lang="it-IT" sz="3200" i="1" dirty="0" smtClean="0"/>
              <a:t>ontinue (variabilele care iau valori intr-un intreg interval</a:t>
            </a:r>
            <a:r>
              <a:rPr lang="ro-RO" sz="3200" i="1" dirty="0" smtClean="0"/>
              <a:t>)</a:t>
            </a:r>
            <a:r>
              <a:rPr lang="it-IT" sz="3200" i="1" dirty="0" smtClean="0"/>
              <a:t> </a:t>
            </a:r>
            <a:endParaRPr lang="en-US" sz="3200" i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5750" t="27333" r="59500" b="24667"/>
          <a:stretch>
            <a:fillRect/>
          </a:stretch>
        </p:blipFill>
        <p:spPr bwMode="auto">
          <a:xfrm>
            <a:off x="4648200" y="2514600"/>
            <a:ext cx="3733800" cy="407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733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i="1" dirty="0" smtClean="0"/>
              <a:t>De exemplu, femeie sau barbat,  casatorit sau necasatorit, admis sau respins, etc.</a:t>
            </a: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Autofit/>
          </a:bodyPr>
          <a:lstStyle/>
          <a:p>
            <a:r>
              <a:rPr lang="it-IT" sz="2800" dirty="0" smtClean="0"/>
              <a:t>Variabilele statistice </a:t>
            </a:r>
            <a:r>
              <a:rPr lang="en-US" sz="2800" i="1" dirty="0" smtClean="0"/>
              <a:t>Alternative (</a:t>
            </a:r>
            <a:r>
              <a:rPr lang="en-US" sz="2800" i="1" dirty="0" err="1" smtClean="0"/>
              <a:t>iau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numai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valorile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dupa</a:t>
            </a:r>
            <a:r>
              <a:rPr lang="en-US" sz="2800" i="1" dirty="0" smtClean="0"/>
              <a:t> cum </a:t>
            </a:r>
            <a:r>
              <a:rPr lang="en-US" sz="2800" i="1" dirty="0" err="1" smtClean="0"/>
              <a:t>subiectii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respectivi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poseda</a:t>
            </a:r>
            <a:r>
              <a:rPr lang="en-US" sz="2800" i="1" dirty="0" smtClean="0"/>
              <a:t> o </a:t>
            </a:r>
            <a:r>
              <a:rPr lang="en-US" sz="2800" i="1" dirty="0" err="1" smtClean="0"/>
              <a:t>anumita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insusire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sau</a:t>
            </a:r>
            <a:r>
              <a:rPr lang="en-US" sz="2800" i="1" dirty="0" smtClean="0"/>
              <a:t> nu)- </a:t>
            </a:r>
            <a:r>
              <a:rPr lang="en-US" sz="2800" i="1" dirty="0" err="1" smtClean="0"/>
              <a:t>ex.:promovat</a:t>
            </a:r>
            <a:r>
              <a:rPr lang="en-US" sz="2800" i="1" dirty="0" smtClean="0"/>
              <a:t>/</a:t>
            </a:r>
            <a:r>
              <a:rPr lang="en-US" sz="2800" i="1" dirty="0" err="1" smtClean="0"/>
              <a:t>nepromovat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prezent</a:t>
            </a:r>
            <a:r>
              <a:rPr lang="en-US" sz="2800" i="1" dirty="0" smtClean="0"/>
              <a:t>/absent, 0</a:t>
            </a:r>
            <a:r>
              <a:rPr lang="ro-RO" sz="2800" i="1" dirty="0" smtClean="0"/>
              <a:t> </a:t>
            </a:r>
            <a:r>
              <a:rPr lang="en-US" sz="2800" i="1" dirty="0" err="1" smtClean="0"/>
              <a:t>sau</a:t>
            </a:r>
            <a:r>
              <a:rPr lang="en-US" sz="2800" i="1" dirty="0" smtClean="0"/>
              <a:t> </a:t>
            </a:r>
            <a:r>
              <a:rPr lang="ro-RO" sz="2800" i="1" dirty="0" smtClean="0"/>
              <a:t>1,</a:t>
            </a:r>
            <a:r>
              <a:rPr lang="it-IT" sz="2800" i="1" dirty="0" smtClean="0"/>
              <a:t> </a:t>
            </a:r>
            <a:r>
              <a:rPr lang="en-US" sz="2800" i="1" dirty="0" smtClean="0"/>
              <a:t>etc.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it-IT" dirty="0" smtClean="0"/>
              <a:t>Se numeste serie statistica (serie de date) un sir de valori ale unei variabile statistice. </a:t>
            </a:r>
            <a:endParaRPr lang="ro-RO" b="1" dirty="0" smtClean="0"/>
          </a:p>
          <a:p>
            <a:endParaRPr lang="it-IT" b="1" dirty="0" smtClean="0"/>
          </a:p>
          <a:p>
            <a:r>
              <a:rPr lang="it-IT" b="1" dirty="0" smtClean="0"/>
              <a:t>1. Seriile statistice se pot clasifica in: </a:t>
            </a:r>
          </a:p>
          <a:p>
            <a:r>
              <a:rPr lang="it-IT" dirty="0" smtClean="0"/>
              <a:t>a. </a:t>
            </a:r>
            <a:r>
              <a:rPr lang="it-IT" b="1" dirty="0" smtClean="0"/>
              <a:t>Serii simple – referitoare la siruri de date negrupate, necentralizate. </a:t>
            </a:r>
          </a:p>
          <a:p>
            <a:r>
              <a:rPr lang="it-IT" dirty="0" smtClean="0"/>
              <a:t>b. </a:t>
            </a:r>
            <a:r>
              <a:rPr lang="it-IT" b="1" dirty="0" smtClean="0"/>
              <a:t>Serii de frecventa (</a:t>
            </a:r>
            <a:r>
              <a:rPr lang="it-IT" b="1" i="1" dirty="0" smtClean="0"/>
              <a:t>distributii, repartitii) – referitoare la date grupate sau centralizate.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Autofit/>
          </a:bodyPr>
          <a:lstStyle/>
          <a:p>
            <a:r>
              <a:rPr lang="it-IT" sz="3200" dirty="0" smtClean="0"/>
              <a:t>CULEGEREA, GRUPAREA SI REPREZENTAREA GRAFICA </a:t>
            </a:r>
            <a:r>
              <a:rPr lang="ro-RO" sz="3200" dirty="0" smtClean="0"/>
              <a:t/>
            </a:r>
            <a:br>
              <a:rPr lang="ro-RO" sz="3200" dirty="0" smtClean="0"/>
            </a:br>
            <a:r>
              <a:rPr lang="it-IT" sz="3200" dirty="0" smtClean="0"/>
              <a:t>A DATELOR STATISTICE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Scopul analizei statistice</a:t>
            </a:r>
            <a:endParaRPr lang="en-US" dirty="0"/>
          </a:p>
        </p:txBody>
      </p:sp>
      <p:pic>
        <p:nvPicPr>
          <p:cNvPr id="1026" name="Picture 2" descr="DiagramÄ cu format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36" y="1249613"/>
            <a:ext cx="8532864" cy="5608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Serii simple – referitoare la siruri de date negrupate, necentralizate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250" t="28667" r="64000" b="10000"/>
          <a:stretch>
            <a:fillRect/>
          </a:stretch>
        </p:blipFill>
        <p:spPr bwMode="auto">
          <a:xfrm>
            <a:off x="4419601" y="1715430"/>
            <a:ext cx="4378186" cy="491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Serii de frecventa (</a:t>
            </a:r>
            <a:r>
              <a:rPr lang="it-IT" sz="2800" i="1" dirty="0" smtClean="0"/>
              <a:t>distributii, repartitii) – referitoare la date grupate sau centralizate.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5750" t="34000" r="26500" b="22000"/>
          <a:stretch>
            <a:fillRect/>
          </a:stretch>
        </p:blipFill>
        <p:spPr bwMode="auto">
          <a:xfrm>
            <a:off x="177800" y="1796143"/>
            <a:ext cx="8966200" cy="3842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it-IT" sz="2800" dirty="0" smtClean="0"/>
              <a:t>Serii de frecventa (</a:t>
            </a:r>
            <a:r>
              <a:rPr lang="it-IT" sz="2800" i="1" dirty="0" smtClean="0"/>
              <a:t>distributii, repartitii) – referitoare la date grupate sau centralizate.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5250" t="23334" r="29041" b="10000"/>
          <a:stretch>
            <a:fillRect/>
          </a:stretch>
        </p:blipFill>
        <p:spPr bwMode="auto">
          <a:xfrm>
            <a:off x="1447800" y="1176421"/>
            <a:ext cx="6324600" cy="568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1"/>
          </a:xfrm>
        </p:spPr>
        <p:txBody>
          <a:bodyPr/>
          <a:lstStyle/>
          <a:p>
            <a:r>
              <a:rPr lang="en-US" b="1" dirty="0" err="1" smtClean="0"/>
              <a:t>Serii</a:t>
            </a:r>
            <a:r>
              <a:rPr lang="en-US" b="1" dirty="0" smtClean="0"/>
              <a:t> </a:t>
            </a:r>
            <a:r>
              <a:rPr lang="ro-RO" b="1" dirty="0" smtClean="0"/>
              <a:t>de frecvențe la rîndul său pot fi:</a:t>
            </a:r>
          </a:p>
          <a:p>
            <a:endParaRPr lang="en-US" b="1" dirty="0" smtClean="0"/>
          </a:p>
          <a:p>
            <a:r>
              <a:rPr lang="ro-RO" b="1" dirty="0" smtClean="0"/>
              <a:t>1. </a:t>
            </a:r>
            <a:r>
              <a:rPr lang="en-US" b="1" dirty="0" err="1" smtClean="0"/>
              <a:t>Serii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</a:t>
            </a:r>
            <a:r>
              <a:rPr lang="en-US" b="1" dirty="0" err="1" smtClean="0"/>
              <a:t>variante</a:t>
            </a:r>
            <a:r>
              <a:rPr lang="en-US" b="1" dirty="0" smtClean="0"/>
              <a:t> – </a:t>
            </a:r>
            <a:r>
              <a:rPr lang="en-US" b="1" dirty="0" err="1" smtClean="0"/>
              <a:t>cand</a:t>
            </a:r>
            <a:r>
              <a:rPr lang="en-US" b="1" dirty="0" smtClean="0"/>
              <a:t> </a:t>
            </a:r>
            <a:r>
              <a:rPr lang="en-US" b="1" dirty="0" err="1" smtClean="0"/>
              <a:t>caracteristica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bine</a:t>
            </a:r>
            <a:r>
              <a:rPr lang="en-US" b="1" dirty="0" smtClean="0"/>
              <a:t> </a:t>
            </a:r>
            <a:r>
              <a:rPr lang="en-US" b="1" dirty="0" err="1" smtClean="0"/>
              <a:t>precizata</a:t>
            </a:r>
            <a:endParaRPr lang="ro-RO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  <a:p>
            <a:r>
              <a:rPr lang="ro-RO" b="1" dirty="0" smtClean="0"/>
              <a:t>2. </a:t>
            </a:r>
            <a:r>
              <a:rPr lang="en-US" b="1" dirty="0" err="1" smtClean="0"/>
              <a:t>Serii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</a:t>
            </a:r>
            <a:r>
              <a:rPr lang="en-US" b="1" dirty="0" err="1" smtClean="0"/>
              <a:t>intervale</a:t>
            </a:r>
            <a:r>
              <a:rPr lang="en-US" b="1" dirty="0" smtClean="0"/>
              <a:t> – </a:t>
            </a:r>
            <a:r>
              <a:rPr lang="en-US" b="1" dirty="0" err="1" smtClean="0"/>
              <a:t>cand</a:t>
            </a:r>
            <a:r>
              <a:rPr lang="en-US" b="1" dirty="0" smtClean="0"/>
              <a:t> </a:t>
            </a:r>
            <a:r>
              <a:rPr lang="en-US" b="1" dirty="0" err="1" smtClean="0"/>
              <a:t>caracteristica</a:t>
            </a:r>
            <a:r>
              <a:rPr lang="en-US" b="1" dirty="0" smtClean="0"/>
              <a:t> nu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precis</a:t>
            </a:r>
            <a:r>
              <a:rPr lang="en-US" b="1" dirty="0" smtClean="0"/>
              <a:t> </a:t>
            </a:r>
            <a:r>
              <a:rPr lang="en-US" b="1" dirty="0" err="1" smtClean="0"/>
              <a:t>exprimata</a:t>
            </a:r>
            <a:r>
              <a:rPr lang="en-US" b="1" dirty="0" smtClean="0"/>
              <a:t> </a:t>
            </a:r>
            <a:r>
              <a:rPr lang="en-US" b="1" dirty="0" err="1" smtClean="0"/>
              <a:t>ci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cuprinsa</a:t>
            </a:r>
            <a:r>
              <a:rPr lang="en-US" b="1" dirty="0" smtClean="0"/>
              <a:t> in </a:t>
            </a:r>
            <a:r>
              <a:rPr lang="en-US" b="1" dirty="0" err="1" smtClean="0"/>
              <a:t>anumite</a:t>
            </a:r>
            <a:r>
              <a:rPr lang="en-US" b="1" dirty="0" smtClean="0"/>
              <a:t> </a:t>
            </a:r>
            <a:r>
              <a:rPr lang="en-US" b="1" dirty="0" err="1" smtClean="0"/>
              <a:t>intervale</a:t>
            </a:r>
            <a:r>
              <a:rPr lang="en-US" b="1" dirty="0" smtClean="0"/>
              <a:t> 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it-IT" sz="3200" dirty="0" smtClean="0"/>
              <a:t>CULEGEREA, GRUPAREA SI REPREZENTAREA GRAFICA </a:t>
            </a:r>
            <a:r>
              <a:rPr lang="ro-RO" sz="3200" dirty="0" smtClean="0"/>
              <a:t/>
            </a:r>
            <a:br>
              <a:rPr lang="ro-RO" sz="3200" dirty="0" smtClean="0"/>
            </a:br>
            <a:r>
              <a:rPr lang="it-IT" sz="3200" dirty="0" smtClean="0"/>
              <a:t>A DATELOR STATISTICE</a:t>
            </a:r>
            <a:endParaRPr 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variante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3500" t="27333" r="37750" b="36667"/>
          <a:stretch>
            <a:fillRect/>
          </a:stretch>
        </p:blipFill>
        <p:spPr bwMode="auto">
          <a:xfrm>
            <a:off x="609601" y="2133599"/>
            <a:ext cx="8305799" cy="34501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43800" y="3810001"/>
            <a:ext cx="1371600" cy="175260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intervale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5000" t="34000" r="26500" b="22000"/>
          <a:stretch>
            <a:fillRect/>
          </a:stretch>
        </p:blipFill>
        <p:spPr bwMode="auto">
          <a:xfrm>
            <a:off x="263237" y="2209800"/>
            <a:ext cx="864523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dirty="0" smtClean="0"/>
              <a:t>Media (media aritmetică)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21750" t="35333" r="39250" b="30000"/>
          <a:stretch>
            <a:fillRect/>
          </a:stretch>
        </p:blipFill>
        <p:spPr bwMode="auto">
          <a:xfrm>
            <a:off x="1295400" y="2095500"/>
            <a:ext cx="6477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Media</a:t>
            </a:r>
            <a:r>
              <a:rPr lang="ro-RO" sz="3200" dirty="0" smtClean="0"/>
              <a:t> (media aritmetică</a:t>
            </a:r>
            <a:r>
              <a:rPr lang="en-US" sz="3200" dirty="0" smtClean="0"/>
              <a:t> </a:t>
            </a:r>
            <a:r>
              <a:rPr lang="en-US" sz="3200" dirty="0" err="1" smtClean="0"/>
              <a:t>ponderat</a:t>
            </a:r>
            <a:r>
              <a:rPr lang="ro-RO" sz="3200" dirty="0" smtClean="0"/>
              <a:t>ă)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500" t="35333" r="22750" b="27333"/>
          <a:stretch>
            <a:fillRect/>
          </a:stretch>
        </p:blipFill>
        <p:spPr bwMode="auto">
          <a:xfrm>
            <a:off x="2743200" y="2590800"/>
            <a:ext cx="3352800" cy="208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0250" t="44667" r="18500" b="31333"/>
          <a:stretch>
            <a:fillRect/>
          </a:stretch>
        </p:blipFill>
        <p:spPr bwMode="auto">
          <a:xfrm>
            <a:off x="3809999" y="4648200"/>
            <a:ext cx="51223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Modala</a:t>
            </a:r>
            <a:r>
              <a:rPr lang="ro-RO" sz="3200" dirty="0" smtClean="0"/>
              <a:t> (valoarea a variabilei, care apare cel mai des în şirul datelor)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Mediana</a:t>
            </a:r>
            <a:r>
              <a:rPr lang="ro-RO" sz="3200" dirty="0" smtClean="0"/>
              <a:t> (valoarea a variabilei care împarte şirul datelor ordonate crescător, în două părţi egale)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Scopul analizei statistice este obținerea informației necesare pentru luarea deciziilor.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Scopul analizei statistice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61912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Abaterea standard</a:t>
            </a:r>
            <a:r>
              <a:rPr lang="ro-RO" sz="3200" dirty="0" smtClean="0"/>
              <a:t> (radicalul mediei pătratice a abaterilor datelor faţă de medie)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40500" t="40667" r="19750" b="22000"/>
          <a:stretch>
            <a:fillRect/>
          </a:stretch>
        </p:blipFill>
        <p:spPr bwMode="auto">
          <a:xfrm>
            <a:off x="2239736" y="2895599"/>
            <a:ext cx="6523264" cy="32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Varianţa </a:t>
            </a:r>
            <a:r>
              <a:rPr lang="ro-RO" sz="3200" dirty="0" smtClean="0"/>
              <a:t>sau </a:t>
            </a:r>
            <a:r>
              <a:rPr lang="ro-RO" sz="3200" b="1" dirty="0" smtClean="0"/>
              <a:t>dispersia </a:t>
            </a:r>
            <a:r>
              <a:rPr lang="ro-RO" sz="3200" dirty="0" smtClean="0"/>
              <a:t>(pătratul abaterii medii pătratice)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53250" t="51333" r="27250" b="22000"/>
          <a:stretch>
            <a:fillRect/>
          </a:stretch>
        </p:blipFill>
        <p:spPr bwMode="auto">
          <a:xfrm>
            <a:off x="3550920" y="2836985"/>
            <a:ext cx="3840480" cy="295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durata medie a vieţii în </a:t>
            </a:r>
            <a:r>
              <a:rPr lang="it-IT" dirty="0" smtClean="0"/>
              <a:t>România</a:t>
            </a:r>
            <a:r>
              <a:rPr lang="ro-RO" dirty="0" smtClean="0"/>
              <a:t> prezentată in formă de batoane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/>
              <a:t>Exemple de reprezentări grafice:</a:t>
            </a:r>
            <a:br>
              <a:rPr lang="ro-RO" dirty="0" smtClean="0"/>
            </a:br>
            <a:r>
              <a:rPr lang="ro-RO" dirty="0" smtClean="0"/>
              <a:t> serii temporale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1750" t="35333" r="25750" b="18000"/>
          <a:stretch>
            <a:fillRect/>
          </a:stretch>
        </p:blipFill>
        <p:spPr bwMode="auto">
          <a:xfrm>
            <a:off x="228600" y="2362200"/>
            <a:ext cx="8763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durata medie a vieţii </a:t>
            </a:r>
            <a:r>
              <a:rPr lang="it-IT" smtClean="0"/>
              <a:t>în </a:t>
            </a:r>
            <a:r>
              <a:rPr lang="it-IT" smtClean="0"/>
              <a:t>România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/>
              <a:t>Exemple de reprezentări grafice:</a:t>
            </a:r>
            <a:br>
              <a:rPr lang="ro-RO" dirty="0" smtClean="0"/>
            </a:br>
            <a:r>
              <a:rPr lang="ro-RO" dirty="0" smtClean="0"/>
              <a:t> serii temporale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2500" t="28667" r="27250" b="19333"/>
          <a:stretch>
            <a:fillRect/>
          </a:stretch>
        </p:blipFill>
        <p:spPr bwMode="auto">
          <a:xfrm>
            <a:off x="533400" y="1915236"/>
            <a:ext cx="8229600" cy="479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Statistica este </a:t>
            </a:r>
            <a:r>
              <a:rPr lang="vi-VN" dirty="0" smtClean="0"/>
              <a:t>considerată</a:t>
            </a:r>
            <a:r>
              <a:rPr lang="ro-RO" dirty="0" smtClean="0"/>
              <a:t> o</a:t>
            </a:r>
            <a:r>
              <a:rPr lang="vi-VN" dirty="0" smtClean="0"/>
              <a:t> </a:t>
            </a:r>
            <a:r>
              <a:rPr lang="vi-VN" dirty="0" smtClean="0"/>
              <a:t>ramură a </a:t>
            </a:r>
            <a:r>
              <a:rPr lang="vi-VN" dirty="0" smtClean="0"/>
              <a:t>matematicii</a:t>
            </a:r>
            <a:r>
              <a:rPr lang="ro-RO" dirty="0" smtClean="0"/>
              <a:t>,</a:t>
            </a:r>
            <a:r>
              <a:rPr lang="vi-VN" dirty="0" smtClean="0"/>
              <a:t> </a:t>
            </a:r>
            <a:r>
              <a:rPr lang="vi-VN" dirty="0" smtClean="0"/>
              <a:t>științei ce se referă </a:t>
            </a:r>
            <a:r>
              <a:rPr lang="vi-VN" dirty="0" smtClean="0"/>
              <a:t>la</a:t>
            </a:r>
            <a:r>
              <a:rPr lang="ro-RO" dirty="0" smtClean="0"/>
              <a:t>:</a:t>
            </a:r>
          </a:p>
          <a:p>
            <a:r>
              <a:rPr lang="vi-VN" dirty="0" smtClean="0"/>
              <a:t>colectarea,</a:t>
            </a:r>
            <a:endParaRPr lang="ro-RO" dirty="0" smtClean="0"/>
          </a:p>
          <a:p>
            <a:r>
              <a:rPr lang="ro-RO" dirty="0" smtClean="0"/>
              <a:t>p</a:t>
            </a:r>
            <a:r>
              <a:rPr lang="vi-VN" dirty="0" smtClean="0"/>
              <a:t>rezentarea</a:t>
            </a:r>
            <a:r>
              <a:rPr lang="ro-RO" dirty="0" smtClean="0"/>
              <a:t>,</a:t>
            </a:r>
          </a:p>
          <a:p>
            <a:r>
              <a:rPr lang="vi-VN" dirty="0" smtClean="0"/>
              <a:t> interpretarea</a:t>
            </a:r>
            <a:r>
              <a:rPr lang="ro-RO" dirty="0" smtClean="0"/>
              <a:t>,</a:t>
            </a:r>
          </a:p>
          <a:p>
            <a:r>
              <a:rPr lang="ro-RO" dirty="0" smtClean="0"/>
              <a:t>e</a:t>
            </a:r>
            <a:r>
              <a:rPr lang="vi-VN" dirty="0" smtClean="0"/>
              <a:t>xpl</a:t>
            </a:r>
            <a:r>
              <a:rPr lang="ro-RO" dirty="0" smtClean="0"/>
              <a:t>ora</a:t>
            </a:r>
            <a:r>
              <a:rPr lang="vi-VN" dirty="0" smtClean="0"/>
              <a:t>rea datelor.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Definiție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>
            <a:normAutofit/>
          </a:bodyPr>
          <a:lstStyle/>
          <a:p>
            <a:r>
              <a:rPr lang="ro-RO" dirty="0" smtClean="0"/>
              <a:t>Statistica aplicată care la rîndul său </a:t>
            </a:r>
            <a:r>
              <a:rPr lang="it-IT" dirty="0" smtClean="0"/>
              <a:t>cuprinde </a:t>
            </a:r>
            <a:endParaRPr lang="ro-RO" dirty="0" smtClean="0"/>
          </a:p>
          <a:p>
            <a:pPr lvl="1"/>
            <a:r>
              <a:rPr lang="it-IT" dirty="0" smtClean="0"/>
              <a:t>statistica </a:t>
            </a:r>
            <a:r>
              <a:rPr lang="it-IT" dirty="0" smtClean="0"/>
              <a:t>descriptivă și </a:t>
            </a:r>
            <a:endParaRPr lang="ro-RO" dirty="0" smtClean="0"/>
          </a:p>
          <a:p>
            <a:pPr lvl="1"/>
            <a:r>
              <a:rPr lang="it-IT" dirty="0" smtClean="0"/>
              <a:t>statistica </a:t>
            </a:r>
            <a:r>
              <a:rPr lang="it-IT" dirty="0" smtClean="0"/>
              <a:t>dedusă</a:t>
            </a:r>
            <a:endParaRPr lang="ro-RO" dirty="0" smtClean="0"/>
          </a:p>
          <a:p>
            <a:r>
              <a:rPr lang="ro-RO" dirty="0" smtClean="0"/>
              <a:t>Statistica teoretică</a:t>
            </a:r>
          </a:p>
          <a:p>
            <a:pPr lvl="1"/>
            <a:r>
              <a:rPr lang="vi-VN" dirty="0" smtClean="0"/>
              <a:t>se </a:t>
            </a:r>
            <a:r>
              <a:rPr lang="vi-VN" dirty="0" smtClean="0"/>
              <a:t>preocupă cu argumentele logice ce subliniază justificarea abordărilor asupra statisticii deduse</a:t>
            </a:r>
            <a:endParaRPr lang="ro-RO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dirty="0" smtClean="0"/>
              <a:t>con</a:t>
            </a:r>
            <a:r>
              <a:rPr lang="ro-RO" dirty="0" smtClean="0"/>
              <a:t>ține două ramuri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Gruparea</a:t>
            </a:r>
            <a:r>
              <a:rPr lang="en-US" dirty="0" smtClean="0"/>
              <a:t> </a:t>
            </a:r>
          </a:p>
          <a:p>
            <a:r>
              <a:rPr lang="ro-RO" dirty="0" smtClean="0"/>
              <a:t>Reprezentarea </a:t>
            </a:r>
            <a:r>
              <a:rPr lang="ro-RO" dirty="0" smtClean="0"/>
              <a:t>grafică a </a:t>
            </a:r>
            <a:r>
              <a:rPr lang="it-IT" dirty="0" smtClean="0"/>
              <a:t>datelor</a:t>
            </a:r>
            <a:endParaRPr lang="en-US" dirty="0" smtClean="0"/>
          </a:p>
          <a:p>
            <a:r>
              <a:rPr lang="ro-RO" dirty="0" smtClean="0"/>
              <a:t>Reprezentarea</a:t>
            </a:r>
            <a:r>
              <a:rPr lang="vi-VN" dirty="0" smtClean="0"/>
              <a:t> </a:t>
            </a:r>
            <a:r>
              <a:rPr lang="vi-VN" dirty="0" smtClean="0"/>
              <a:t>datele </a:t>
            </a:r>
            <a:r>
              <a:rPr lang="ro-RO" dirty="0" smtClean="0"/>
              <a:t>prin indicatori </a:t>
            </a:r>
            <a:r>
              <a:rPr lang="vi-VN" dirty="0" smtClean="0"/>
              <a:t>numeric</a:t>
            </a:r>
            <a:r>
              <a:rPr lang="ro-RO" dirty="0" smtClean="0"/>
              <a:t>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r>
              <a:rPr lang="ro-RO" dirty="0" smtClean="0"/>
              <a:t>S</a:t>
            </a:r>
            <a:r>
              <a:rPr lang="it-IT" dirty="0" smtClean="0"/>
              <a:t>tatistica descriptivă</a:t>
            </a:r>
            <a:r>
              <a:rPr lang="ro-RO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utilizează </a:t>
            </a:r>
            <a:r>
              <a:rPr lang="vi-VN" dirty="0" smtClean="0"/>
              <a:t>modele </a:t>
            </a:r>
            <a:r>
              <a:rPr lang="vi-VN" dirty="0" smtClean="0"/>
              <a:t>datel</a:t>
            </a:r>
            <a:r>
              <a:rPr lang="ro-RO" dirty="0" smtClean="0"/>
              <a:t>or</a:t>
            </a:r>
            <a:r>
              <a:rPr lang="vi-VN" dirty="0" smtClean="0"/>
              <a:t> </a:t>
            </a:r>
            <a:r>
              <a:rPr lang="vi-VN" dirty="0" smtClean="0"/>
              <a:t>probă pentru a extrage deducții despre populația reprezentată. </a:t>
            </a:r>
            <a:endParaRPr lang="ro-RO" dirty="0" smtClean="0"/>
          </a:p>
          <a:p>
            <a:r>
              <a:rPr lang="vi-VN" dirty="0" smtClean="0"/>
              <a:t>Aceste </a:t>
            </a:r>
            <a:r>
              <a:rPr lang="vi-VN" dirty="0" smtClean="0"/>
              <a:t>deducții pot lua formă de: </a:t>
            </a:r>
            <a:endParaRPr lang="ro-RO" dirty="0" smtClean="0"/>
          </a:p>
          <a:p>
            <a:r>
              <a:rPr lang="vi-VN" dirty="0" smtClean="0"/>
              <a:t>răspunsuri </a:t>
            </a:r>
            <a:r>
              <a:rPr lang="vi-VN" dirty="0" smtClean="0"/>
              <a:t>da/nu la întrebări despre date (testarea ipotezei, estimarea caracteristicilor numerice ale </a:t>
            </a:r>
            <a:r>
              <a:rPr lang="vi-VN" dirty="0" smtClean="0"/>
              <a:t>datelor</a:t>
            </a:r>
            <a:r>
              <a:rPr lang="ro-RO" dirty="0" smtClean="0"/>
              <a:t>)</a:t>
            </a:r>
          </a:p>
          <a:p>
            <a:r>
              <a:rPr lang="ro-RO" dirty="0" smtClean="0"/>
              <a:t>observa</a:t>
            </a:r>
            <a:r>
              <a:rPr lang="vi-VN" dirty="0" smtClean="0"/>
              <a:t>rea </a:t>
            </a:r>
            <a:r>
              <a:rPr lang="ro-RO" dirty="0" smtClean="0"/>
              <a:t>a</a:t>
            </a:r>
            <a:r>
              <a:rPr lang="vi-VN" dirty="0" smtClean="0"/>
              <a:t>socieri</a:t>
            </a:r>
            <a:r>
              <a:rPr lang="ro-RO" dirty="0" smtClean="0"/>
              <a:t>lor sau </a:t>
            </a:r>
            <a:r>
              <a:rPr lang="vi-VN" dirty="0" smtClean="0"/>
              <a:t>corel</a:t>
            </a:r>
            <a:r>
              <a:rPr lang="ro-RO" dirty="0" smtClean="0"/>
              <a:t>ărilor</a:t>
            </a:r>
            <a:r>
              <a:rPr lang="vi-VN" dirty="0" smtClean="0"/>
              <a:t> </a:t>
            </a:r>
            <a:r>
              <a:rPr lang="vi-VN" dirty="0" smtClean="0"/>
              <a:t>între date </a:t>
            </a:r>
            <a:r>
              <a:rPr lang="vi-VN" dirty="0" smtClean="0"/>
              <a:t>si </a:t>
            </a:r>
            <a:r>
              <a:rPr lang="vi-VN" dirty="0" smtClean="0"/>
              <a:t>modelarea relațiilor între </a:t>
            </a:r>
            <a:r>
              <a:rPr lang="vi-VN" dirty="0" smtClean="0"/>
              <a:t>date.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vi-VN" dirty="0" smtClean="0"/>
              <a:t>Statistica deductivă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matematica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o </a:t>
            </a:r>
            <a:r>
              <a:rPr lang="en-US" b="1" dirty="0" err="1" smtClean="0"/>
              <a:t>ramura</a:t>
            </a:r>
            <a:r>
              <a:rPr lang="en-US" b="1" dirty="0" smtClean="0"/>
              <a:t> a </a:t>
            </a:r>
            <a:r>
              <a:rPr lang="en-US" b="1" dirty="0" err="1" smtClean="0"/>
              <a:t>matematicii</a:t>
            </a:r>
            <a:r>
              <a:rPr lang="en-US" b="1" dirty="0" smtClean="0"/>
              <a:t> care </a:t>
            </a:r>
            <a:r>
              <a:rPr lang="en-US" b="1" dirty="0" err="1" smtClean="0"/>
              <a:t>asigura</a:t>
            </a:r>
            <a:r>
              <a:rPr lang="en-US" b="1" dirty="0" smtClean="0"/>
              <a:t> </a:t>
            </a:r>
            <a:r>
              <a:rPr lang="en-US" b="1" dirty="0" err="1" smtClean="0"/>
              <a:t>instrumentul</a:t>
            </a:r>
            <a:r>
              <a:rPr lang="en-US" b="1" dirty="0" smtClean="0"/>
              <a:t> </a:t>
            </a:r>
            <a:r>
              <a:rPr lang="en-US" b="1" dirty="0" err="1" smtClean="0"/>
              <a:t>matematic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</a:t>
            </a:r>
            <a:r>
              <a:rPr lang="en-US" b="1" dirty="0" err="1" smtClean="0"/>
              <a:t>analiza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interpretarea</a:t>
            </a:r>
            <a:r>
              <a:rPr lang="en-US" b="1" dirty="0" smtClean="0"/>
              <a:t> </a:t>
            </a:r>
            <a:r>
              <a:rPr lang="en-US" b="1" dirty="0" err="1" smtClean="0"/>
              <a:t>datelor</a:t>
            </a:r>
            <a:r>
              <a:rPr lang="en-US" b="1" dirty="0" smtClean="0"/>
              <a:t> </a:t>
            </a:r>
            <a:r>
              <a:rPr lang="en-US" b="1" dirty="0" err="1" smtClean="0"/>
              <a:t>oferite</a:t>
            </a:r>
            <a:r>
              <a:rPr lang="en-US" b="1" dirty="0" smtClean="0"/>
              <a:t> de </a:t>
            </a:r>
            <a:r>
              <a:rPr lang="en-US" b="1" i="1" dirty="0" err="1" smtClean="0"/>
              <a:t>statistica</a:t>
            </a:r>
            <a:r>
              <a:rPr lang="en-US" b="1" i="1" dirty="0" smtClean="0"/>
              <a:t> </a:t>
            </a:r>
            <a:r>
              <a:rPr lang="en-US" b="1" i="1" dirty="0" err="1" smtClean="0"/>
              <a:t>descriptiva</a:t>
            </a:r>
            <a:r>
              <a:rPr lang="en-US" b="1" i="1" dirty="0" smtClean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economica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sociala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medicala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industriala</a:t>
            </a:r>
            <a:endParaRPr lang="ro-RO" b="1" dirty="0" smtClean="0"/>
          </a:p>
          <a:p>
            <a:r>
              <a:rPr lang="ro-RO" b="1" dirty="0" smtClean="0"/>
              <a:t>Etc.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Clasificari</a:t>
            </a:r>
            <a:r>
              <a:rPr lang="en-US" dirty="0" smtClean="0"/>
              <a:t>: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436</TotalTime>
  <Words>863</Words>
  <Application>Microsoft Office PowerPoint</Application>
  <PresentationFormat>On-screen Show (4:3)</PresentationFormat>
  <Paragraphs>104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Concourse</vt:lpstr>
      <vt:lpstr>Dezvoltarea domeniului de analiza statistică a datelor</vt:lpstr>
      <vt:lpstr>Scopul analizei statistice</vt:lpstr>
      <vt:lpstr>Scopul analizei statistice</vt:lpstr>
      <vt:lpstr>Definiție</vt:lpstr>
      <vt:lpstr> Statistica conține două ramuri</vt:lpstr>
      <vt:lpstr> Statistica descriptivă </vt:lpstr>
      <vt:lpstr> Statistica deductivă</vt:lpstr>
      <vt:lpstr>Slide 8</vt:lpstr>
      <vt:lpstr>  Clasificari: </vt:lpstr>
      <vt:lpstr>CULEGEREA, GRUPAREA SI REPREZENTAREA GRAFICA A DATELOR STATISTICE</vt:lpstr>
      <vt:lpstr>CULEGEREA, GRUPAREA SI REPREZENTAREA GRAFICA A DATELOR STATISTICE</vt:lpstr>
      <vt:lpstr>CULEGEREA, GRUPAREA SI REPREZENTAREA GRAFICA A DATELOR STATISTICE</vt:lpstr>
      <vt:lpstr>CULEGEREA, GRUPAREA SI REPREZENTAREA GRAFICA A DATELOR STATISTICE</vt:lpstr>
      <vt:lpstr>CULEGEREA, GRUPAREA SI REPREZENTAREA GRAFICA  A DATELOR STATISTICE</vt:lpstr>
      <vt:lpstr>Variabilele statistice calitative  (nu pot fi masurate și se exprima prin atribute) </vt:lpstr>
      <vt:lpstr>Variabilele statistice cantitative (variabilele care pot fi masurate si exprimate numeric</vt:lpstr>
      <vt:lpstr>Variabilele statistice continue (variabilele care iau valori intr-un intreg interval) </vt:lpstr>
      <vt:lpstr>Variabilele statistice Alternative (iau numai valorile dupa cum subiectii respectivi poseda o anumita insusire sau nu)- ex.:promovat/nepromovat, prezent/absent, 0 sau 1, etc. </vt:lpstr>
      <vt:lpstr>CULEGEREA, GRUPAREA SI REPREZENTAREA GRAFICA  A DATELOR STATISTICE</vt:lpstr>
      <vt:lpstr>Serii simple – referitoare la siruri de date negrupate, necentralizate</vt:lpstr>
      <vt:lpstr>Serii de frecventa (distributii, repartitii) – referitoare la date grupate sau centralizate.</vt:lpstr>
      <vt:lpstr>Serii de frecventa (distributii, repartitii) – referitoare la date grupate sau centralizate.</vt:lpstr>
      <vt:lpstr> CULEGEREA, GRUPAREA SI REPREZENTAREA GRAFICA  A DATELOR STATISTICE</vt:lpstr>
      <vt:lpstr>Serii pe variante</vt:lpstr>
      <vt:lpstr>Serii pe intervale</vt:lpstr>
      <vt:lpstr>Parametrii calculați pentru date cantitative</vt:lpstr>
      <vt:lpstr>Parametrii calculați pentru date cantitative</vt:lpstr>
      <vt:lpstr>Parametrii calculați pentru date cantitative</vt:lpstr>
      <vt:lpstr>Parametrii calculați pentru date cantitative</vt:lpstr>
      <vt:lpstr>Parametrii calculați pentru date cantitative</vt:lpstr>
      <vt:lpstr>Parametrii calculați pentru date cantitative</vt:lpstr>
      <vt:lpstr>Exemple de reprezentări grafice:  serii temporale</vt:lpstr>
      <vt:lpstr>Exemple de reprezentări grafice:  serii temporale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domeniului de analiza statistică a datelor</dc:title>
  <dc:creator>vika</dc:creator>
  <cp:lastModifiedBy>vika</cp:lastModifiedBy>
  <cp:revision>27</cp:revision>
  <dcterms:created xsi:type="dcterms:W3CDTF">2019-01-27T21:05:50Z</dcterms:created>
  <dcterms:modified xsi:type="dcterms:W3CDTF">2019-02-13T14:27:12Z</dcterms:modified>
</cp:coreProperties>
</file>