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57" r:id="rId4"/>
    <p:sldId id="261" r:id="rId5"/>
    <p:sldId id="260" r:id="rId6"/>
    <p:sldId id="268" r:id="rId7"/>
    <p:sldId id="262" r:id="rId8"/>
    <p:sldId id="258" r:id="rId9"/>
    <p:sldId id="263" r:id="rId10"/>
    <p:sldId id="264" r:id="rId11"/>
    <p:sldId id="265" r:id="rId12"/>
    <p:sldId id="266" r:id="rId13"/>
    <p:sldId id="269" r:id="rId14"/>
    <p:sldId id="267" r:id="rId15"/>
    <p:sldId id="270" r:id="rId16"/>
    <p:sldId id="271" r:id="rId17"/>
    <p:sldId id="275" r:id="rId18"/>
    <p:sldId id="277" r:id="rId19"/>
    <p:sldId id="276" r:id="rId20"/>
    <p:sldId id="272"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67" autoAdjust="0"/>
  </p:normalViewPr>
  <p:slideViewPr>
    <p:cSldViewPr>
      <p:cViewPr>
        <p:scale>
          <a:sx n="60" d="100"/>
          <a:sy n="60" d="100"/>
        </p:scale>
        <p:origin x="-844" y="-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0B845-05CD-4920-BCA8-3954CB155304}" type="datetimeFigureOut">
              <a:rPr lang="en-US" smtClean="0"/>
              <a:t>11/26/2019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E69D3-4BD3-4021-9B33-96DE1846E0D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t>
            </a:r>
            <a:r>
              <a:rPr lang="en-US" dirty="0" err="1" smtClean="0"/>
              <a:t>bila</a:t>
            </a:r>
            <a:r>
              <a:rPr lang="en-US" dirty="0" smtClean="0"/>
              <a:t> </a:t>
            </a:r>
            <a:r>
              <a:rPr lang="en-US" dirty="0" err="1" smtClean="0"/>
              <a:t>rosie</a:t>
            </a:r>
            <a:r>
              <a:rPr lang="en-US" dirty="0" smtClean="0"/>
              <a:t>) =</a:t>
            </a:r>
            <a:r>
              <a:rPr lang="en-US" baseline="0" dirty="0" smtClean="0"/>
              <a:t> P(U1)*P(</a:t>
            </a:r>
            <a:r>
              <a:rPr lang="en-US" baseline="0" dirty="0" err="1" smtClean="0"/>
              <a:t>rosie</a:t>
            </a:r>
            <a:r>
              <a:rPr lang="en-US" baseline="0" dirty="0" smtClean="0"/>
              <a:t>/U1)+</a:t>
            </a:r>
            <a:r>
              <a:rPr lang="en-US" baseline="0" dirty="0" smtClean="0"/>
              <a:t>P(U2)*P(</a:t>
            </a:r>
            <a:r>
              <a:rPr lang="en-US" baseline="0" dirty="0" err="1" smtClean="0"/>
              <a:t>rosie</a:t>
            </a:r>
            <a:r>
              <a:rPr lang="en-US" baseline="0" dirty="0" smtClean="0"/>
              <a:t>/U2)+P(U3)*P(</a:t>
            </a:r>
            <a:r>
              <a:rPr lang="en-US" baseline="0" dirty="0" err="1" smtClean="0"/>
              <a:t>rosie</a:t>
            </a:r>
            <a:r>
              <a:rPr lang="en-US" baseline="0" dirty="0" smtClean="0"/>
              <a:t>/U3) = 1/3*2/6+1/6*1/3+1/2*5/9 = 1/9+1/18+5/18 = 8/18 = 4/9</a:t>
            </a:r>
          </a:p>
          <a:p>
            <a:r>
              <a:rPr lang="en-US" dirty="0" smtClean="0"/>
              <a:t>P(U1/</a:t>
            </a:r>
            <a:r>
              <a:rPr lang="en-US" dirty="0" err="1" smtClean="0"/>
              <a:t>rosie</a:t>
            </a:r>
            <a:r>
              <a:rPr lang="en-US" dirty="0" smtClean="0"/>
              <a:t>) = P(U1,rosie)/P(</a:t>
            </a:r>
            <a:r>
              <a:rPr lang="en-US" dirty="0" err="1" smtClean="0"/>
              <a:t>rosie</a:t>
            </a:r>
            <a:r>
              <a:rPr lang="en-US" dirty="0" smtClean="0"/>
              <a:t>)</a:t>
            </a:r>
          </a:p>
          <a:p>
            <a:r>
              <a:rPr lang="en-US" dirty="0" smtClean="0"/>
              <a:t>P(</a:t>
            </a:r>
            <a:r>
              <a:rPr lang="en-US" dirty="0" err="1" smtClean="0"/>
              <a:t>rosie</a:t>
            </a:r>
            <a:r>
              <a:rPr lang="en-US" dirty="0" smtClean="0"/>
              <a:t>/U1) = P(U1,rosie)/P(U1)</a:t>
            </a:r>
          </a:p>
          <a:p>
            <a:r>
              <a:rPr lang="en-US" dirty="0" smtClean="0"/>
              <a:t>P(U1,rosie) = P(</a:t>
            </a:r>
            <a:r>
              <a:rPr lang="en-US" dirty="0" err="1" smtClean="0"/>
              <a:t>rosie</a:t>
            </a:r>
            <a:r>
              <a:rPr lang="en-US" dirty="0" smtClean="0"/>
              <a:t>/U1)*P(U1)</a:t>
            </a:r>
          </a:p>
          <a:p>
            <a:r>
              <a:rPr lang="en-US" dirty="0" smtClean="0"/>
              <a:t>P(U1/</a:t>
            </a:r>
            <a:r>
              <a:rPr lang="en-US" dirty="0" err="1" smtClean="0"/>
              <a:t>rosie</a:t>
            </a:r>
            <a:r>
              <a:rPr lang="en-US" dirty="0" smtClean="0"/>
              <a:t>) = P(</a:t>
            </a:r>
            <a:r>
              <a:rPr lang="en-US" dirty="0" err="1" smtClean="0"/>
              <a:t>rosie</a:t>
            </a:r>
            <a:r>
              <a:rPr lang="en-US" dirty="0" smtClean="0"/>
              <a:t>/U1)*P(U1) / P(</a:t>
            </a:r>
            <a:r>
              <a:rPr lang="en-US" dirty="0" err="1" smtClean="0"/>
              <a:t>rosie</a:t>
            </a:r>
            <a:r>
              <a:rPr lang="en-US" dirty="0" smtClean="0"/>
              <a:t>) = (1/3*1/3)/ 4/9 = 1/4</a:t>
            </a:r>
            <a:endParaRPr lang="en-US" dirty="0"/>
          </a:p>
        </p:txBody>
      </p:sp>
      <p:sp>
        <p:nvSpPr>
          <p:cNvPr id="4" name="Slide Number Placeholder 3"/>
          <p:cNvSpPr>
            <a:spLocks noGrp="1"/>
          </p:cNvSpPr>
          <p:nvPr>
            <p:ph type="sldNum" sz="quarter" idx="10"/>
          </p:nvPr>
        </p:nvSpPr>
        <p:spPr/>
        <p:txBody>
          <a:bodyPr/>
          <a:lstStyle/>
          <a:p>
            <a:fld id="{BCFE69D3-4BD3-4021-9B33-96DE1846E0D7}"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BB3288D-D070-4552-88D9-ACAF6D404D98}" type="datetimeFigureOut">
              <a:rPr lang="en-US"/>
              <a:pPr>
                <a:defRPr/>
              </a:pPr>
              <a:t>11/26/2019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F0DD5F-9394-47E6-8564-8B6F9CC145E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E4C844D-B854-4208-A376-2AB773EC4912}" type="datetimeFigureOut">
              <a:rPr lang="en-US"/>
              <a:pPr>
                <a:defRPr/>
              </a:pPr>
              <a:t>11/26/2019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CD0C58-E003-46F2-A35B-7C59A42E9D0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040325B-1E41-413F-BB42-4486EA77436D}" type="datetimeFigureOut">
              <a:rPr lang="en-US"/>
              <a:pPr>
                <a:defRPr/>
              </a:pPr>
              <a:t>11/26/2019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4B2183-D12F-4DDF-A17F-F4AE1C52C4C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F20A57A-9FC0-4E78-BBBD-8F5C2ED109B7}" type="datetimeFigureOut">
              <a:rPr lang="en-US"/>
              <a:pPr>
                <a:defRPr/>
              </a:pPr>
              <a:t>11/26/2019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94C283-CC2E-4111-9336-122E1E3019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339818F-EA56-468F-AB78-13C56E782755}" type="datetimeFigureOut">
              <a:rPr lang="en-US"/>
              <a:pPr>
                <a:defRPr/>
              </a:pPr>
              <a:t>11/26/2019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3DDC70-B1DF-43C6-9B1E-C5A44E6D182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5B8474C-FB06-4B38-923A-C0A47EBF91A5}" type="datetimeFigureOut">
              <a:rPr lang="en-US"/>
              <a:pPr>
                <a:defRPr/>
              </a:pPr>
              <a:t>11/26/2019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901EAE0-F165-41C3-8A77-3BFCAEB2D5A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39CC26A-63C5-4497-BA81-9096CD261DA3}" type="datetimeFigureOut">
              <a:rPr lang="en-US"/>
              <a:pPr>
                <a:defRPr/>
              </a:pPr>
              <a:t>11/26/2019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1AE99AE-5409-4114-94C1-EA92FE1C4A7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49AB065-80CD-4E2E-A988-12A7338C30C0}" type="datetimeFigureOut">
              <a:rPr lang="en-US"/>
              <a:pPr>
                <a:defRPr/>
              </a:pPr>
              <a:t>11/26/2019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B578C46-F181-4808-AD39-225733484E6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1B7AEA-0295-439D-9425-9D7ABC599E0C}" type="datetimeFigureOut">
              <a:rPr lang="en-US"/>
              <a:pPr>
                <a:defRPr/>
              </a:pPr>
              <a:t>11/26/2019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9E95E2E-A322-444C-AA51-4AF53A0E5A5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B1171C-505D-47EB-B8D5-5733E120FA35}" type="datetimeFigureOut">
              <a:rPr lang="en-US"/>
              <a:pPr>
                <a:defRPr/>
              </a:pPr>
              <a:t>11/26/2019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AC1EFB-ED0A-49F2-B8F0-BC64AB390F5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07D965-7ABC-4090-9F7F-1FDAA19894AC}" type="datetimeFigureOut">
              <a:rPr lang="en-US"/>
              <a:pPr>
                <a:defRPr/>
              </a:pPr>
              <a:t>11/26/2019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B95EC8-0B51-4F85-B465-E3791D75A2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F8DF5A4-E77C-48DF-A186-AECC684DD531}" type="datetimeFigureOut">
              <a:rPr lang="en-US"/>
              <a:pPr>
                <a:defRPr/>
              </a:pPr>
              <a:t>11/26/2019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927A7E5-29DE-40CB-8B4F-CE56024258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smtClean="0"/>
              <a:t>TEORIA PROBABILIT</a:t>
            </a:r>
            <a:r>
              <a:rPr lang="ro-RO" smtClean="0"/>
              <a:t>ĂȚ</a:t>
            </a:r>
            <a:r>
              <a:rPr lang="en-US" smtClean="0"/>
              <a:t>ILOR</a:t>
            </a:r>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ro-RO" sz="4400" dirty="0" smtClean="0"/>
              <a:t>recapitulare</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ro-RO" smtClean="0"/>
              <a:t>Exemple</a:t>
            </a:r>
            <a:endParaRPr lang="en-US" smtClean="0"/>
          </a:p>
        </p:txBody>
      </p:sp>
      <p:sp>
        <p:nvSpPr>
          <p:cNvPr id="22530" name="Content Placeholder 2"/>
          <p:cNvSpPr>
            <a:spLocks noGrp="1"/>
          </p:cNvSpPr>
          <p:nvPr>
            <p:ph idx="1"/>
          </p:nvPr>
        </p:nvSpPr>
        <p:spPr>
          <a:xfrm>
            <a:off x="457200" y="5638800"/>
            <a:ext cx="8229600" cy="1219200"/>
          </a:xfrm>
        </p:spPr>
        <p:txBody>
          <a:bodyPr/>
          <a:lstStyle/>
          <a:p>
            <a:pPr algn="ctr">
              <a:buFont typeface="Arial" charset="0"/>
              <a:buNone/>
            </a:pPr>
            <a:r>
              <a:rPr lang="ro-RO" b="1" smtClean="0"/>
              <a:t>Calculul riscurilor</a:t>
            </a:r>
            <a:endParaRPr lang="en-US" b="1" smtClean="0"/>
          </a:p>
        </p:txBody>
      </p:sp>
      <p:pic>
        <p:nvPicPr>
          <p:cNvPr id="22531" name="Picture 2" descr="ÐÐ°ÑÑÐ¸Ð½ÐºÐ¸ Ð¿Ð¾ Ð·Ð°Ð¿ÑÐ¾ÑÑ asigurari"/>
          <p:cNvPicPr>
            <a:picLocks noChangeAspect="1" noChangeArrowheads="1"/>
          </p:cNvPicPr>
          <p:nvPr/>
        </p:nvPicPr>
        <p:blipFill>
          <a:blip r:embed="rId2" cstate="print"/>
          <a:srcRect/>
          <a:stretch>
            <a:fillRect/>
          </a:stretch>
        </p:blipFill>
        <p:spPr bwMode="auto">
          <a:xfrm>
            <a:off x="228600" y="1676400"/>
            <a:ext cx="87630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ro-RO" smtClean="0"/>
              <a:t>Exemple</a:t>
            </a:r>
            <a:endParaRPr lang="en-US" smtClean="0"/>
          </a:p>
        </p:txBody>
      </p:sp>
      <p:sp>
        <p:nvSpPr>
          <p:cNvPr id="23554" name="Content Placeholder 2"/>
          <p:cNvSpPr>
            <a:spLocks noGrp="1"/>
          </p:cNvSpPr>
          <p:nvPr>
            <p:ph idx="1"/>
          </p:nvPr>
        </p:nvSpPr>
        <p:spPr>
          <a:xfrm>
            <a:off x="457200" y="5943600"/>
            <a:ext cx="8229600" cy="914400"/>
          </a:xfrm>
        </p:spPr>
        <p:txBody>
          <a:bodyPr/>
          <a:lstStyle/>
          <a:p>
            <a:pPr algn="ctr">
              <a:buFont typeface="Arial" charset="0"/>
              <a:buNone/>
            </a:pPr>
            <a:r>
              <a:rPr lang="ro-RO" b="1" smtClean="0"/>
              <a:t>Deservirea clienților</a:t>
            </a:r>
            <a:endParaRPr lang="en-US" b="1" smtClean="0"/>
          </a:p>
        </p:txBody>
      </p:sp>
      <p:pic>
        <p:nvPicPr>
          <p:cNvPr id="23555" name="Picture 2" descr="ÐÐ°ÑÑÐ¸Ð½ÐºÐ¸ Ð¿Ð¾ Ð·Ð°Ð¿ÑÐ¾ÑÑ ÑÐµÐ¾ÑÐ¸Ñ Ð¾ÑÐµÑÐµÐ´ÐµÐ¹"/>
          <p:cNvPicPr>
            <a:picLocks noChangeAspect="1" noChangeArrowheads="1"/>
          </p:cNvPicPr>
          <p:nvPr/>
        </p:nvPicPr>
        <p:blipFill>
          <a:blip r:embed="rId2" cstate="print"/>
          <a:srcRect/>
          <a:stretch>
            <a:fillRect/>
          </a:stretch>
        </p:blipFill>
        <p:spPr bwMode="auto">
          <a:xfrm>
            <a:off x="1600200" y="1219200"/>
            <a:ext cx="5638800" cy="4722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ro-RO" dirty="0" smtClean="0"/>
              <a:t>Axiome de bază</a:t>
            </a:r>
            <a:endParaRPr lang="en-US" dirty="0"/>
          </a:p>
        </p:txBody>
      </p:sp>
      <p:sp>
        <p:nvSpPr>
          <p:cNvPr id="3" name="Content Placeholder 2"/>
          <p:cNvSpPr>
            <a:spLocks noGrp="1"/>
          </p:cNvSpPr>
          <p:nvPr>
            <p:ph idx="1"/>
          </p:nvPr>
        </p:nvSpPr>
        <p:spPr>
          <a:xfrm>
            <a:off x="381000" y="1600200"/>
            <a:ext cx="8305800" cy="4525963"/>
          </a:xfrm>
        </p:spPr>
        <p:txBody>
          <a:bodyPr rtlCol="0">
            <a:normAutofit/>
          </a:bodyPr>
          <a:lstStyle/>
          <a:p>
            <a:pPr fontAlgn="auto">
              <a:spcAft>
                <a:spcPts val="0"/>
              </a:spcAft>
              <a:buFont typeface="Arial" pitchFamily="34" charset="0"/>
              <a:buNone/>
              <a:defRPr/>
            </a:pPr>
            <a:r>
              <a:rPr lang="ro-RO" b="1" dirty="0" smtClean="0"/>
              <a:t>În câ</a:t>
            </a:r>
            <a:r>
              <a:rPr lang="fr-FR" b="1" dirty="0" err="1" smtClean="0"/>
              <a:t>mp</a:t>
            </a:r>
            <a:r>
              <a:rPr lang="fr-FR" b="1" dirty="0" smtClean="0"/>
              <a:t> finit de </a:t>
            </a:r>
            <a:r>
              <a:rPr lang="fr-FR" b="1" dirty="0" err="1" smtClean="0"/>
              <a:t>evenimente</a:t>
            </a:r>
            <a:r>
              <a:rPr lang="ro-RO" b="1" dirty="0" smtClean="0"/>
              <a:t> aleatoare A fiecărui eveniment a</a:t>
            </a:r>
            <a:r>
              <a:rPr lang="ro-RO" sz="2400" b="1" dirty="0" smtClean="0"/>
              <a:t>i</a:t>
            </a:r>
            <a:r>
              <a:rPr lang="ro-RO" b="1" dirty="0" smtClean="0"/>
              <a:t> (i=1...n) este asociată o probabilitate P(a</a:t>
            </a:r>
            <a:r>
              <a:rPr lang="ro-RO" sz="2400" b="1" dirty="0" smtClean="0"/>
              <a:t>i</a:t>
            </a:r>
            <a:r>
              <a:rPr lang="ro-RO" b="1" dirty="0" smtClean="0"/>
              <a:t>) calculată în baza frecvenței relative, ce are următoarele proprietăți</a:t>
            </a:r>
          </a:p>
          <a:p>
            <a:pPr marL="514350" indent="-514350" algn="ctr" fontAlgn="auto">
              <a:spcAft>
                <a:spcPts val="0"/>
              </a:spcAft>
              <a:buFont typeface="Arial" pitchFamily="34" charset="0"/>
              <a:buAutoNum type="arabicPeriod"/>
              <a:defRPr/>
            </a:pPr>
            <a:r>
              <a:rPr lang="ro-RO" b="1" dirty="0" smtClean="0"/>
              <a:t>0 </a:t>
            </a:r>
            <a:r>
              <a:rPr lang="ro-RO" b="1" dirty="0" smtClean="0">
                <a:sym typeface="Symbol"/>
              </a:rPr>
              <a:t></a:t>
            </a:r>
            <a:r>
              <a:rPr lang="ro-RO" b="1" dirty="0" smtClean="0"/>
              <a:t> P(a</a:t>
            </a:r>
            <a:r>
              <a:rPr lang="ro-RO" sz="2400" b="1" dirty="0" smtClean="0"/>
              <a:t>i</a:t>
            </a:r>
            <a:r>
              <a:rPr lang="ro-RO" b="1" dirty="0" smtClean="0"/>
              <a:t>) </a:t>
            </a:r>
            <a:r>
              <a:rPr lang="ro-RO" b="1" dirty="0" smtClean="0">
                <a:sym typeface="Symbol"/>
              </a:rPr>
              <a:t> 1</a:t>
            </a:r>
          </a:p>
          <a:p>
            <a:pPr marL="514350" indent="-514350" algn="ctr" fontAlgn="auto">
              <a:spcAft>
                <a:spcPts val="0"/>
              </a:spcAft>
              <a:buFont typeface="Arial" pitchFamily="34" charset="0"/>
              <a:buAutoNum type="arabicPeriod"/>
              <a:defRPr/>
            </a:pPr>
            <a:r>
              <a:rPr lang="ro-RO" b="1" dirty="0" smtClean="0">
                <a:sym typeface="Symbol"/>
              </a:rPr>
              <a:t> </a:t>
            </a:r>
            <a:r>
              <a:rPr lang="ro-RO" b="1" dirty="0" smtClean="0"/>
              <a:t>P(a</a:t>
            </a:r>
            <a:r>
              <a:rPr lang="ro-RO" sz="2400" b="1" dirty="0" smtClean="0"/>
              <a:t>i</a:t>
            </a:r>
            <a:r>
              <a:rPr lang="ro-RO" b="1" dirty="0" smtClean="0"/>
              <a:t>) = 1</a:t>
            </a:r>
          </a:p>
          <a:p>
            <a:pPr marL="514350" indent="-514350" algn="ctr" fontAlgn="auto">
              <a:spcAft>
                <a:spcPts val="0"/>
              </a:spcAft>
              <a:buFont typeface="Arial" pitchFamily="34" charset="0"/>
              <a:buAutoNum type="arabicPeriod"/>
              <a:defRPr/>
            </a:pPr>
            <a:r>
              <a:rPr lang="ro-RO" b="1" dirty="0" smtClean="0"/>
              <a:t>P(a</a:t>
            </a:r>
            <a:r>
              <a:rPr lang="ro-RO" sz="2400" b="1" dirty="0" smtClean="0"/>
              <a:t>i</a:t>
            </a:r>
            <a:r>
              <a:rPr lang="ro-RO" b="1" dirty="0" smtClean="0"/>
              <a:t>) + P(a</a:t>
            </a:r>
            <a:r>
              <a:rPr lang="ro-RO" sz="2400" b="1" dirty="0" smtClean="0"/>
              <a:t>i</a:t>
            </a:r>
            <a:r>
              <a:rPr lang="ro-RO" b="1" dirty="0" smtClean="0"/>
              <a:t>) = 1</a:t>
            </a:r>
          </a:p>
          <a:p>
            <a:pPr fontAlgn="auto">
              <a:spcAft>
                <a:spcPts val="0"/>
              </a:spcAft>
              <a:buFont typeface="Arial" pitchFamily="34" charset="0"/>
              <a:buNone/>
              <a:defRPr/>
            </a:pPr>
            <a:endParaRPr lang="en-US" dirty="0"/>
          </a:p>
        </p:txBody>
      </p:sp>
      <p:cxnSp>
        <p:nvCxnSpPr>
          <p:cNvPr id="5" name="Straight Connector 4"/>
          <p:cNvCxnSpPr/>
          <p:nvPr/>
        </p:nvCxnSpPr>
        <p:spPr>
          <a:xfrm>
            <a:off x="4724400" y="4903788"/>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Exemplu</a:t>
            </a:r>
          </a:p>
        </p:txBody>
      </p:sp>
      <p:sp>
        <p:nvSpPr>
          <p:cNvPr id="25602" name="Content Placeholder 2"/>
          <p:cNvSpPr>
            <a:spLocks noGrp="1"/>
          </p:cNvSpPr>
          <p:nvPr>
            <p:ph idx="1"/>
          </p:nvPr>
        </p:nvSpPr>
        <p:spPr/>
        <p:txBody>
          <a:bodyPr/>
          <a:lstStyle/>
          <a:p>
            <a:endParaRPr lang="ru-RU" smtClean="0"/>
          </a:p>
        </p:txBody>
      </p:sp>
      <p:pic>
        <p:nvPicPr>
          <p:cNvPr id="25603" name="Picture 2"/>
          <p:cNvPicPr>
            <a:picLocks noChangeAspect="1" noChangeArrowheads="1"/>
          </p:cNvPicPr>
          <p:nvPr/>
        </p:nvPicPr>
        <p:blipFill>
          <a:blip r:embed="rId2" cstate="print"/>
          <a:srcRect l="3000" t="20667" r="34750" b="27333"/>
          <a:stretch>
            <a:fillRect/>
          </a:stretch>
        </p:blipFill>
        <p:spPr bwMode="auto">
          <a:xfrm>
            <a:off x="142875" y="1752600"/>
            <a:ext cx="8918575"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err="1" smtClean="0"/>
              <a:t>Evenimente</a:t>
            </a:r>
            <a:r>
              <a:rPr lang="en-US" dirty="0" smtClean="0"/>
              <a:t> </a:t>
            </a:r>
            <a:r>
              <a:rPr lang="en-US" dirty="0" err="1" smtClean="0"/>
              <a:t>independente</a:t>
            </a:r>
            <a:endParaRPr lang="en-US" dirty="0"/>
          </a:p>
        </p:txBody>
      </p:sp>
      <p:sp>
        <p:nvSpPr>
          <p:cNvPr id="3" name="Content Placeholder 2"/>
          <p:cNvSpPr>
            <a:spLocks noGrp="1"/>
          </p:cNvSpPr>
          <p:nvPr>
            <p:ph idx="1"/>
          </p:nvPr>
        </p:nvSpPr>
        <p:spPr>
          <a:xfrm>
            <a:off x="381000" y="1600200"/>
            <a:ext cx="8305800" cy="4525963"/>
          </a:xfrm>
        </p:spPr>
        <p:txBody>
          <a:bodyPr rtlCol="0">
            <a:normAutofit fontScale="92500" lnSpcReduction="20000"/>
          </a:bodyPr>
          <a:lstStyle/>
          <a:p>
            <a:pPr fontAlgn="auto">
              <a:spcAft>
                <a:spcPts val="0"/>
              </a:spcAft>
              <a:buFont typeface="Arial" pitchFamily="34" charset="0"/>
              <a:buNone/>
              <a:defRPr/>
            </a:pPr>
            <a:r>
              <a:rPr lang="ro-RO" b="1" dirty="0" smtClean="0"/>
              <a:t>E</a:t>
            </a:r>
            <a:r>
              <a:rPr lang="fr-FR" b="1" dirty="0" err="1" smtClean="0"/>
              <a:t>evenimente</a:t>
            </a:r>
            <a:r>
              <a:rPr lang="ro-RO" b="1" dirty="0" smtClean="0"/>
              <a:t> aleatoare pot fi independente și dependente. </a:t>
            </a:r>
          </a:p>
          <a:p>
            <a:pPr fontAlgn="auto">
              <a:spcAft>
                <a:spcPts val="0"/>
              </a:spcAft>
              <a:buFont typeface="Arial" pitchFamily="34" charset="0"/>
              <a:buNone/>
              <a:defRPr/>
            </a:pPr>
            <a:r>
              <a:rPr lang="ro-RO" b="1" dirty="0" smtClean="0"/>
              <a:t>Probabilitatea că două din evenimentele independente se întâmplă simultan se calculează ca produsul probabilităților lor:</a:t>
            </a:r>
          </a:p>
          <a:p>
            <a:pPr fontAlgn="auto">
              <a:spcAft>
                <a:spcPts val="0"/>
              </a:spcAft>
              <a:buFont typeface="Arial" pitchFamily="34" charset="0"/>
              <a:buNone/>
              <a:defRPr/>
            </a:pPr>
            <a:endParaRPr lang="ro-RO" b="1" dirty="0"/>
          </a:p>
          <a:p>
            <a:pPr algn="ctr" fontAlgn="auto">
              <a:spcAft>
                <a:spcPts val="0"/>
              </a:spcAft>
              <a:buFont typeface="Arial" pitchFamily="34" charset="0"/>
              <a:buNone/>
              <a:defRPr/>
            </a:pPr>
            <a:r>
              <a:rPr lang="ro-RO" b="1" dirty="0" smtClean="0"/>
              <a:t>P(A,B) = P(A)</a:t>
            </a:r>
            <a:r>
              <a:rPr lang="ro-RO" b="1" dirty="0" smtClean="0">
                <a:sym typeface="Symbol"/>
              </a:rPr>
              <a:t>P(B)</a:t>
            </a:r>
          </a:p>
          <a:p>
            <a:pPr algn="ctr" fontAlgn="auto">
              <a:spcAft>
                <a:spcPts val="0"/>
              </a:spcAft>
              <a:buFont typeface="Arial" pitchFamily="34" charset="0"/>
              <a:buNone/>
              <a:defRPr/>
            </a:pPr>
            <a:endParaRPr lang="ro-RO" b="1" dirty="0">
              <a:sym typeface="Symbol"/>
            </a:endParaRPr>
          </a:p>
          <a:p>
            <a:pPr algn="ctr" fontAlgn="auto">
              <a:spcAft>
                <a:spcPts val="0"/>
              </a:spcAft>
              <a:buFont typeface="Arial" pitchFamily="34" charset="0"/>
              <a:buNone/>
              <a:defRPr/>
            </a:pPr>
            <a:r>
              <a:rPr lang="ro-RO" b="1" dirty="0" smtClean="0">
                <a:sym typeface="Symbol"/>
              </a:rPr>
              <a:t>(în caz, când evenimentele nu exclud unul pe altul)</a:t>
            </a:r>
          </a:p>
          <a:p>
            <a:pPr algn="ctr" fontAlgn="auto">
              <a:spcAft>
                <a:spcPts val="0"/>
              </a:spcAft>
              <a:buFont typeface="Arial" pitchFamily="34" charset="0"/>
              <a:buNone/>
              <a:defRPr/>
            </a:pPr>
            <a:r>
              <a:rPr lang="ro-RO" b="1" dirty="0" smtClean="0"/>
              <a:t>P(A,B) = P(A </a:t>
            </a:r>
            <a:r>
              <a:rPr lang="ro-RO" b="1" dirty="0" smtClean="0">
                <a:sym typeface="Symbol"/>
              </a:rPr>
              <a:t></a:t>
            </a:r>
            <a:r>
              <a:rPr lang="ro-RO" b="1" dirty="0" smtClean="0"/>
              <a:t> B)</a:t>
            </a:r>
            <a:endParaRPr lang="ro-RO" b="1" dirty="0" smtClean="0">
              <a:sym typeface="Symbol"/>
            </a:endParaRPr>
          </a:p>
          <a:p>
            <a:pPr algn="ctr" fontAlgn="auto">
              <a:spcAft>
                <a:spcPts val="0"/>
              </a:spcAft>
              <a:buFont typeface="Arial" pitchFamily="34" charset="0"/>
              <a:buNone/>
              <a:defRPr/>
            </a:pPr>
            <a:endParaRPr lang="ro-RO"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exemplu</a:t>
            </a:r>
          </a:p>
        </p:txBody>
      </p:sp>
      <p:sp>
        <p:nvSpPr>
          <p:cNvPr id="27650" name="Content Placeholder 2"/>
          <p:cNvSpPr>
            <a:spLocks noGrp="1"/>
          </p:cNvSpPr>
          <p:nvPr>
            <p:ph idx="1"/>
          </p:nvPr>
        </p:nvSpPr>
        <p:spPr>
          <a:xfrm>
            <a:off x="457200" y="1600200"/>
            <a:ext cx="7772400" cy="4525963"/>
          </a:xfrm>
        </p:spPr>
        <p:txBody>
          <a:bodyPr/>
          <a:lstStyle/>
          <a:p>
            <a:pPr>
              <a:buFont typeface="Arial" charset="0"/>
              <a:buNone/>
            </a:pPr>
            <a:r>
              <a:rPr lang="ro-RO" b="1" smtClean="0"/>
              <a:t>Exemplu: se aruncă două zaruri; care esre probabilitatea că ambele zaruri cad cu șase puncte în sus?</a:t>
            </a:r>
            <a:endParaRPr lang="en-US" smtClean="0"/>
          </a:p>
        </p:txBody>
      </p:sp>
      <p:pic>
        <p:nvPicPr>
          <p:cNvPr id="27651" name="Picture 2" descr="ÐÐ°ÑÑÐ¸Ð½ÐºÐ¸ Ð¿Ð¾ Ð·Ð°Ð¿ÑÐ¾ÑÑ doua zaruri"/>
          <p:cNvPicPr>
            <a:picLocks noChangeAspect="1" noChangeArrowheads="1"/>
          </p:cNvPicPr>
          <p:nvPr/>
        </p:nvPicPr>
        <p:blipFill>
          <a:blip r:embed="rId2" cstate="print"/>
          <a:srcRect l="8197" t="5318" r="8197" b="6956"/>
          <a:stretch>
            <a:fillRect/>
          </a:stretch>
        </p:blipFill>
        <p:spPr bwMode="auto">
          <a:xfrm>
            <a:off x="4343400" y="3657600"/>
            <a:ext cx="38862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err="1" smtClean="0"/>
              <a:t>Evenimente</a:t>
            </a:r>
            <a:r>
              <a:rPr lang="en-US" dirty="0" smtClean="0"/>
              <a:t> </a:t>
            </a:r>
            <a:r>
              <a:rPr lang="en-US" dirty="0" err="1" smtClean="0"/>
              <a:t>dependente</a:t>
            </a:r>
            <a:endParaRPr lang="en-US" dirty="0"/>
          </a:p>
        </p:txBody>
      </p:sp>
      <p:sp>
        <p:nvSpPr>
          <p:cNvPr id="28674" name="Content Placeholder 2"/>
          <p:cNvSpPr>
            <a:spLocks noGrp="1"/>
          </p:cNvSpPr>
          <p:nvPr>
            <p:ph idx="1"/>
          </p:nvPr>
        </p:nvSpPr>
        <p:spPr>
          <a:xfrm>
            <a:off x="381000" y="1600200"/>
            <a:ext cx="8305800" cy="4525963"/>
          </a:xfrm>
        </p:spPr>
        <p:txBody>
          <a:bodyPr/>
          <a:lstStyle/>
          <a:p>
            <a:pPr>
              <a:buFont typeface="Arial" charset="0"/>
              <a:buNone/>
            </a:pPr>
            <a:r>
              <a:rPr lang="ro-RO" b="1" smtClean="0"/>
              <a:t>Probabilitatea </a:t>
            </a:r>
            <a:r>
              <a:rPr lang="en-US" b="1" smtClean="0"/>
              <a:t>evenimentului B condi</a:t>
            </a:r>
            <a:r>
              <a:rPr lang="ro-RO" b="1" smtClean="0"/>
              <a:t>ț</a:t>
            </a:r>
            <a:r>
              <a:rPr lang="en-US" b="1" smtClean="0"/>
              <a:t>ionat</a:t>
            </a:r>
            <a:r>
              <a:rPr lang="ro-RO" b="1" smtClean="0"/>
              <a:t>ă</a:t>
            </a:r>
            <a:r>
              <a:rPr lang="en-US" b="1" smtClean="0"/>
              <a:t> de evenimentul A,</a:t>
            </a:r>
            <a:r>
              <a:rPr lang="ro-RO" b="1" smtClean="0"/>
              <a:t> </a:t>
            </a:r>
            <a:r>
              <a:rPr lang="en-US" b="1" smtClean="0"/>
              <a:t>notat</a:t>
            </a:r>
            <a:r>
              <a:rPr lang="ro-RO" b="1" smtClean="0"/>
              <a:t>ă </a:t>
            </a:r>
            <a:r>
              <a:rPr lang="en-US" b="1" smtClean="0"/>
              <a:t>P(B</a:t>
            </a:r>
            <a:r>
              <a:rPr lang="ro-RO" b="1" smtClean="0"/>
              <a:t>/</a:t>
            </a:r>
            <a:r>
              <a:rPr lang="en-US" b="1" smtClean="0"/>
              <a:t>A), </a:t>
            </a:r>
            <a:r>
              <a:rPr lang="ro-RO" b="1" smtClean="0"/>
              <a:t>este </a:t>
            </a:r>
            <a:r>
              <a:rPr lang="en-US" b="1" smtClean="0"/>
              <a:t>probabilitatea de realizare a evenimentului </a:t>
            </a:r>
            <a:r>
              <a:rPr lang="ro-RO" b="1" smtClean="0"/>
              <a:t>B</a:t>
            </a:r>
            <a:r>
              <a:rPr lang="en-US" b="1" smtClean="0"/>
              <a:t> </a:t>
            </a:r>
            <a:r>
              <a:rPr lang="ro-RO" b="1" smtClean="0"/>
              <a:t>î</a:t>
            </a:r>
            <a:r>
              <a:rPr lang="en-US" b="1" smtClean="0"/>
              <a:t>n ipoteza c</a:t>
            </a:r>
            <a:r>
              <a:rPr lang="ro-RO" b="1" smtClean="0"/>
              <a:t>ă</a:t>
            </a:r>
            <a:r>
              <a:rPr lang="en-US" b="1" smtClean="0"/>
              <a:t> evenimentul </a:t>
            </a:r>
            <a:r>
              <a:rPr lang="ro-RO" b="1" smtClean="0"/>
              <a:t>A</a:t>
            </a:r>
            <a:r>
              <a:rPr lang="en-US" b="1" smtClean="0"/>
              <a:t> s-a realizat </a:t>
            </a:r>
            <a:r>
              <a:rPr lang="ro-RO" b="1" smtClean="0"/>
              <a:t>și se calculează ca:</a:t>
            </a:r>
          </a:p>
          <a:p>
            <a:pPr>
              <a:buFont typeface="Arial" charset="0"/>
              <a:buNone/>
            </a:pPr>
            <a:endParaRPr lang="ro-RO" b="1" smtClean="0"/>
          </a:p>
          <a:p>
            <a:pPr algn="ctr">
              <a:buFont typeface="Arial" charset="0"/>
              <a:buNone/>
            </a:pPr>
            <a:r>
              <a:rPr lang="en-US" b="1" smtClean="0"/>
              <a:t>P(B </a:t>
            </a:r>
            <a:r>
              <a:rPr lang="ro-RO" b="1" smtClean="0"/>
              <a:t>/</a:t>
            </a:r>
            <a:r>
              <a:rPr lang="en-US" b="1" smtClean="0"/>
              <a:t> A)</a:t>
            </a:r>
            <a:r>
              <a:rPr lang="ro-RO" b="1" smtClean="0"/>
              <a:t> = P(A,B)/</a:t>
            </a:r>
            <a:r>
              <a:rPr lang="ro-RO" b="1" smtClean="0">
                <a:sym typeface="Symbol" pitchFamily="18" charset="2"/>
              </a:rPr>
              <a:t>P(A)</a:t>
            </a:r>
          </a:p>
          <a:p>
            <a:pPr algn="ctr">
              <a:buFont typeface="Arial" charset="0"/>
              <a:buNone/>
            </a:pPr>
            <a:endParaRPr lang="ro-RO" b="1" smtClean="0">
              <a:sym typeface="Symbol" pitchFamily="18" charset="2"/>
            </a:endParaRPr>
          </a:p>
          <a:p>
            <a:pPr algn="ctr">
              <a:buFont typeface="Arial" charset="0"/>
              <a:buNone/>
            </a:pPr>
            <a:endParaRPr lang="ro-RO" b="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ro-RO" smtClean="0"/>
              <a:t>Exemplu</a:t>
            </a:r>
            <a:endParaRPr lang="en-US" smtClean="0"/>
          </a:p>
        </p:txBody>
      </p:sp>
      <p:pic>
        <p:nvPicPr>
          <p:cNvPr id="29699" name="Picture 2"/>
          <p:cNvPicPr>
            <a:picLocks noChangeAspect="1" noChangeArrowheads="1"/>
          </p:cNvPicPr>
          <p:nvPr/>
        </p:nvPicPr>
        <p:blipFill>
          <a:blip r:embed="rId2" cstate="print"/>
          <a:srcRect l="17999" t="51334" r="19000" b="30000"/>
          <a:stretch>
            <a:fillRect/>
          </a:stretch>
        </p:blipFill>
        <p:spPr bwMode="auto">
          <a:xfrm>
            <a:off x="0" y="1600200"/>
            <a:ext cx="91440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ro-RO" smtClean="0"/>
              <a:t>Exemplu</a:t>
            </a:r>
            <a:endParaRPr lang="en-US" smtClean="0"/>
          </a:p>
        </p:txBody>
      </p:sp>
      <p:sp>
        <p:nvSpPr>
          <p:cNvPr id="30722" name="Content Placeholder 2"/>
          <p:cNvSpPr>
            <a:spLocks noGrp="1"/>
          </p:cNvSpPr>
          <p:nvPr>
            <p:ph idx="1"/>
          </p:nvPr>
        </p:nvSpPr>
        <p:spPr/>
        <p:txBody>
          <a:bodyPr/>
          <a:lstStyle/>
          <a:p>
            <a:endParaRPr lang="ru-RU" smtClean="0"/>
          </a:p>
        </p:txBody>
      </p:sp>
      <p:pic>
        <p:nvPicPr>
          <p:cNvPr id="30723" name="Picture 2"/>
          <p:cNvPicPr>
            <a:picLocks noChangeAspect="1" noChangeArrowheads="1"/>
          </p:cNvPicPr>
          <p:nvPr/>
        </p:nvPicPr>
        <p:blipFill>
          <a:blip r:embed="rId3" cstate="print"/>
          <a:srcRect l="17999" t="51334" r="19000" b="30000"/>
          <a:stretch>
            <a:fillRect/>
          </a:stretch>
        </p:blipFill>
        <p:spPr bwMode="auto">
          <a:xfrm>
            <a:off x="0" y="1600200"/>
            <a:ext cx="9144000" cy="1752600"/>
          </a:xfrm>
          <a:prstGeom prst="rect">
            <a:avLst/>
          </a:prstGeom>
          <a:noFill/>
          <a:ln w="9525">
            <a:noFill/>
            <a:miter lim="800000"/>
            <a:headEnd/>
            <a:tailEnd/>
          </a:ln>
        </p:spPr>
      </p:pic>
      <p:sp>
        <p:nvSpPr>
          <p:cNvPr id="30724" name="TextBox 4"/>
          <p:cNvSpPr txBox="1">
            <a:spLocks noChangeArrowheads="1"/>
          </p:cNvSpPr>
          <p:nvPr/>
        </p:nvSpPr>
        <p:spPr bwMode="auto">
          <a:xfrm>
            <a:off x="990600" y="4114800"/>
            <a:ext cx="6705600" cy="923925"/>
          </a:xfrm>
          <a:prstGeom prst="rect">
            <a:avLst/>
          </a:prstGeom>
          <a:solidFill>
            <a:schemeClr val="bg1"/>
          </a:solidFill>
          <a:ln w="9525">
            <a:noFill/>
            <a:miter lim="800000"/>
            <a:headEnd/>
            <a:tailEnd/>
          </a:ln>
        </p:spPr>
        <p:txBody>
          <a:bodyPr>
            <a:spAutoFit/>
          </a:bodyPr>
          <a:lstStyle/>
          <a:p>
            <a:r>
              <a:rPr lang="en-US">
                <a:latin typeface="Calibri" pitchFamily="34" charset="0"/>
              </a:rPr>
              <a:t>Presupunem acum c</a:t>
            </a:r>
            <a:r>
              <a:rPr lang="ro-RO">
                <a:latin typeface="Calibri" pitchFamily="34" charset="0"/>
              </a:rPr>
              <a:t>ă</a:t>
            </a:r>
            <a:r>
              <a:rPr lang="en-US">
                <a:latin typeface="Calibri" pitchFamily="34" charset="0"/>
              </a:rPr>
              <a:t> rezultatul experien</a:t>
            </a:r>
            <a:r>
              <a:rPr lang="ro-RO">
                <a:latin typeface="Calibri" pitchFamily="34" charset="0"/>
              </a:rPr>
              <a:t>ț</a:t>
            </a:r>
            <a:r>
              <a:rPr lang="en-US">
                <a:latin typeface="Calibri" pitchFamily="34" charset="0"/>
              </a:rPr>
              <a:t>ei este o bil</a:t>
            </a:r>
            <a:r>
              <a:rPr lang="ro-RO">
                <a:latin typeface="Calibri" pitchFamily="34" charset="0"/>
              </a:rPr>
              <a:t>ă</a:t>
            </a:r>
            <a:r>
              <a:rPr lang="en-US">
                <a:latin typeface="Calibri" pitchFamily="34" charset="0"/>
              </a:rPr>
              <a:t> ro</a:t>
            </a:r>
            <a:r>
              <a:rPr lang="ro-RO">
                <a:latin typeface="Calibri" pitchFamily="34" charset="0"/>
              </a:rPr>
              <a:t>ș</a:t>
            </a:r>
            <a:r>
              <a:rPr lang="en-US">
                <a:latin typeface="Calibri" pitchFamily="34" charset="0"/>
              </a:rPr>
              <a:t>ie, dar nu </a:t>
            </a:r>
            <a:r>
              <a:rPr lang="ro-RO">
                <a:latin typeface="Calibri" pitchFamily="34" charset="0"/>
              </a:rPr>
              <a:t>ș</a:t>
            </a:r>
            <a:r>
              <a:rPr lang="en-US">
                <a:latin typeface="Calibri" pitchFamily="34" charset="0"/>
              </a:rPr>
              <a:t>tim din ce urna provine. Dorim sa calcul</a:t>
            </a:r>
            <a:r>
              <a:rPr lang="ro-RO">
                <a:latin typeface="Calibri" pitchFamily="34" charset="0"/>
              </a:rPr>
              <a:t>ă</a:t>
            </a:r>
            <a:r>
              <a:rPr lang="en-US">
                <a:latin typeface="Calibri" pitchFamily="34" charset="0"/>
              </a:rPr>
              <a:t>m probabilitatea ca bila ro</a:t>
            </a:r>
            <a:r>
              <a:rPr lang="ro-RO">
                <a:latin typeface="Calibri" pitchFamily="34" charset="0"/>
              </a:rPr>
              <a:t>ș</a:t>
            </a:r>
            <a:r>
              <a:rPr lang="en-US">
                <a:latin typeface="Calibri" pitchFamily="34" charset="0"/>
              </a:rPr>
              <a:t>ie s</a:t>
            </a:r>
            <a:r>
              <a:rPr lang="ro-RO">
                <a:latin typeface="Calibri" pitchFamily="34" charset="0"/>
              </a:rPr>
              <a:t>ă</a:t>
            </a:r>
            <a:r>
              <a:rPr lang="en-US">
                <a:latin typeface="Calibri" pitchFamily="34" charset="0"/>
              </a:rPr>
              <a:t> provin</a:t>
            </a:r>
            <a:r>
              <a:rPr lang="ro-RO">
                <a:latin typeface="Calibri" pitchFamily="34" charset="0"/>
              </a:rPr>
              <a:t>ă</a:t>
            </a:r>
            <a:r>
              <a:rPr lang="en-US">
                <a:latin typeface="Calibri" pitchFamily="34" charset="0"/>
              </a:rPr>
              <a:t> din urna U1, adic</a:t>
            </a:r>
            <a:r>
              <a:rPr lang="ro-RO">
                <a:latin typeface="Calibri" pitchFamily="34" charset="0"/>
              </a:rPr>
              <a:t>ă</a:t>
            </a:r>
            <a:r>
              <a:rPr lang="en-US">
                <a:latin typeface="Calibri" pitchFamily="34" charset="0"/>
              </a:rPr>
              <a:t> P(A1|R).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ro-RO" smtClean="0"/>
              <a:t>Exemplu</a:t>
            </a:r>
            <a:endParaRPr lang="en-US" smtClean="0"/>
          </a:p>
        </p:txBody>
      </p:sp>
      <p:sp>
        <p:nvSpPr>
          <p:cNvPr id="31746" name="Content Placeholder 2"/>
          <p:cNvSpPr>
            <a:spLocks noGrp="1"/>
          </p:cNvSpPr>
          <p:nvPr>
            <p:ph idx="1"/>
          </p:nvPr>
        </p:nvSpPr>
        <p:spPr/>
        <p:txBody>
          <a:bodyPr/>
          <a:lstStyle/>
          <a:p>
            <a:endParaRPr lang="ru-RU" smtClean="0"/>
          </a:p>
        </p:txBody>
      </p:sp>
      <p:pic>
        <p:nvPicPr>
          <p:cNvPr id="31747" name="Picture 2"/>
          <p:cNvPicPr>
            <a:picLocks noChangeAspect="1" noChangeArrowheads="1"/>
          </p:cNvPicPr>
          <p:nvPr/>
        </p:nvPicPr>
        <p:blipFill>
          <a:blip r:embed="rId2" cstate="print"/>
          <a:srcRect l="22501" t="31332" r="26500" b="36667"/>
          <a:stretch>
            <a:fillRect/>
          </a:stretch>
        </p:blipFill>
        <p:spPr bwMode="auto">
          <a:xfrm>
            <a:off x="342900" y="1828800"/>
            <a:ext cx="86360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457200" y="0"/>
            <a:ext cx="8229600" cy="1143000"/>
          </a:xfrm>
        </p:spPr>
        <p:txBody>
          <a:bodyPr/>
          <a:lstStyle/>
          <a:p>
            <a:r>
              <a:rPr lang="vi-VN" smtClean="0"/>
              <a:t>Începuturile teoriei probabilităților</a:t>
            </a:r>
            <a:endParaRPr lang="en-US" smtClean="0"/>
          </a:p>
        </p:txBody>
      </p:sp>
      <p:sp>
        <p:nvSpPr>
          <p:cNvPr id="14338" name="Content Placeholder 2"/>
          <p:cNvSpPr>
            <a:spLocks noGrp="1"/>
          </p:cNvSpPr>
          <p:nvPr>
            <p:ph idx="1"/>
          </p:nvPr>
        </p:nvSpPr>
        <p:spPr>
          <a:xfrm>
            <a:off x="457200" y="1066800"/>
            <a:ext cx="8229600" cy="4525963"/>
          </a:xfrm>
        </p:spPr>
        <p:txBody>
          <a:bodyPr/>
          <a:lstStyle/>
          <a:p>
            <a:pPr algn="ctr">
              <a:buFont typeface="Arial" charset="0"/>
              <a:buNone/>
            </a:pPr>
            <a:r>
              <a:rPr lang="vi-VN" smtClean="0"/>
              <a:t>sunt legate de numele matematicienilor </a:t>
            </a:r>
            <a:endParaRPr lang="ro-RO" smtClean="0"/>
          </a:p>
          <a:p>
            <a:pPr algn="ctr">
              <a:buFont typeface="Arial" charset="0"/>
              <a:buNone/>
            </a:pPr>
            <a:r>
              <a:rPr lang="vi-VN" smtClean="0"/>
              <a:t>Blaise Pascal</a:t>
            </a:r>
            <a:r>
              <a:rPr lang="ro-RO" smtClean="0"/>
              <a:t>  </a:t>
            </a:r>
            <a:r>
              <a:rPr lang="vi-VN" smtClean="0"/>
              <a:t>și </a:t>
            </a:r>
            <a:endParaRPr lang="ro-RO" smtClean="0"/>
          </a:p>
          <a:p>
            <a:pPr algn="ctr">
              <a:buFont typeface="Arial" charset="0"/>
              <a:buNone/>
            </a:pPr>
            <a:r>
              <a:rPr lang="vi-VN" smtClean="0"/>
              <a:t>Pierre Fermat </a:t>
            </a:r>
            <a:endParaRPr lang="ro-RO" smtClean="0"/>
          </a:p>
          <a:p>
            <a:pPr algn="ctr">
              <a:buFont typeface="Arial" charset="0"/>
              <a:buNone/>
            </a:pPr>
            <a:r>
              <a:rPr lang="vi-VN" smtClean="0"/>
              <a:t>în secolul al XVII-lea, </a:t>
            </a:r>
            <a:endParaRPr lang="ro-RO" smtClean="0"/>
          </a:p>
          <a:p>
            <a:pPr algn="ctr">
              <a:buFont typeface="Arial" charset="0"/>
              <a:buNone/>
            </a:pPr>
            <a:r>
              <a:rPr lang="vi-VN" smtClean="0"/>
              <a:t>ajungând la probleme legate de probabilitate datorită jocurilor de noroc.</a:t>
            </a:r>
            <a:endParaRPr lang="en-US" smtClean="0"/>
          </a:p>
        </p:txBody>
      </p:sp>
      <p:pic>
        <p:nvPicPr>
          <p:cNvPr id="14339" name="Picture 4" descr="ÐÐ¾ÑÐ¾Ð¶ÐµÐµ Ð¸Ð·Ð¾Ð±ÑÐ°Ð¶ÐµÐ½Ð¸Ðµ"/>
          <p:cNvPicPr>
            <a:picLocks noChangeAspect="1" noChangeArrowheads="1"/>
          </p:cNvPicPr>
          <p:nvPr/>
        </p:nvPicPr>
        <p:blipFill>
          <a:blip r:embed="rId2" cstate="print"/>
          <a:srcRect/>
          <a:stretch>
            <a:fillRect/>
          </a:stretch>
        </p:blipFill>
        <p:spPr bwMode="auto">
          <a:xfrm>
            <a:off x="533400" y="1828800"/>
            <a:ext cx="1447800" cy="1447800"/>
          </a:xfrm>
          <a:prstGeom prst="rect">
            <a:avLst/>
          </a:prstGeom>
          <a:noFill/>
          <a:ln w="9525">
            <a:noFill/>
            <a:miter lim="800000"/>
            <a:headEnd/>
            <a:tailEnd/>
          </a:ln>
        </p:spPr>
      </p:pic>
      <p:pic>
        <p:nvPicPr>
          <p:cNvPr id="14340" name="Picture 6" descr="ÐÐ°ÑÑÐ¸Ð½ÐºÐ¸ Ð¿Ð¾ Ð·Ð°Ð¿ÑÐ¾ÑÑ carti de jucat"/>
          <p:cNvPicPr>
            <a:picLocks noChangeAspect="1" noChangeArrowheads="1"/>
          </p:cNvPicPr>
          <p:nvPr/>
        </p:nvPicPr>
        <p:blipFill>
          <a:blip r:embed="rId3" cstate="print"/>
          <a:srcRect/>
          <a:stretch>
            <a:fillRect/>
          </a:stretch>
        </p:blipFill>
        <p:spPr bwMode="auto">
          <a:xfrm>
            <a:off x="6781800" y="4572000"/>
            <a:ext cx="220980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ro-RO" smtClean="0"/>
              <a:t>Exemplu </a:t>
            </a:r>
            <a:endParaRPr lang="en-US" smtClean="0"/>
          </a:p>
        </p:txBody>
      </p:sp>
      <p:pic>
        <p:nvPicPr>
          <p:cNvPr id="32770" name="Picture 2" descr="ÐÐ°ÑÑÐ¸Ð½ÐºÐ¸ Ð¿Ð¾ Ð·Ð°Ð¿ÑÐ¾ÑÑ joaca in carti"/>
          <p:cNvPicPr>
            <a:picLocks noChangeAspect="1" noChangeArrowheads="1"/>
          </p:cNvPicPr>
          <p:nvPr/>
        </p:nvPicPr>
        <p:blipFill>
          <a:blip r:embed="rId2" cstate="print"/>
          <a:srcRect l="2367" t="10667" b="6667"/>
          <a:stretch>
            <a:fillRect/>
          </a:stretch>
        </p:blipFill>
        <p:spPr bwMode="auto">
          <a:xfrm>
            <a:off x="5410200" y="4635500"/>
            <a:ext cx="2667000" cy="2005013"/>
          </a:xfrm>
          <a:prstGeom prst="rect">
            <a:avLst/>
          </a:prstGeom>
          <a:noFill/>
          <a:ln w="9525">
            <a:noFill/>
            <a:miter lim="800000"/>
            <a:headEnd/>
            <a:tailEnd/>
          </a:ln>
        </p:spPr>
      </p:pic>
      <p:pic>
        <p:nvPicPr>
          <p:cNvPr id="32771" name="Picture 2"/>
          <p:cNvPicPr>
            <a:picLocks noChangeAspect="1" noChangeArrowheads="1"/>
          </p:cNvPicPr>
          <p:nvPr/>
        </p:nvPicPr>
        <p:blipFill>
          <a:blip r:embed="rId3" cstate="print"/>
          <a:srcRect l="23250" t="64667" r="28000" b="6000"/>
          <a:stretch>
            <a:fillRect/>
          </a:stretch>
        </p:blipFill>
        <p:spPr bwMode="auto">
          <a:xfrm>
            <a:off x="228600" y="1447800"/>
            <a:ext cx="8458200" cy="2862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t>C</a:t>
            </a:r>
            <a:r>
              <a:rPr lang="ro-RO" smtClean="0"/>
              <a:t>â</a:t>
            </a:r>
            <a:r>
              <a:rPr lang="en-US" smtClean="0"/>
              <a:t>mp de probabilitate</a:t>
            </a:r>
          </a:p>
        </p:txBody>
      </p:sp>
      <p:sp>
        <p:nvSpPr>
          <p:cNvPr id="15362" name="Content Placeholder 2"/>
          <p:cNvSpPr>
            <a:spLocks noGrp="1"/>
          </p:cNvSpPr>
          <p:nvPr>
            <p:ph idx="1"/>
          </p:nvPr>
        </p:nvSpPr>
        <p:spPr/>
        <p:txBody>
          <a:bodyPr/>
          <a:lstStyle/>
          <a:p>
            <a:pPr algn="ctr">
              <a:buFont typeface="Arial" charset="0"/>
              <a:buNone/>
            </a:pPr>
            <a:r>
              <a:rPr lang="ro-RO" b="1" smtClean="0"/>
              <a:t>Sau câ</a:t>
            </a:r>
            <a:r>
              <a:rPr lang="fr-FR" b="1" smtClean="0"/>
              <a:t>mp finit de evenimente</a:t>
            </a:r>
            <a:endParaRPr lang="ro-RO" b="1" smtClean="0"/>
          </a:p>
          <a:p>
            <a:pPr algn="ctr">
              <a:buFont typeface="Arial" charset="0"/>
              <a:buNone/>
            </a:pPr>
            <a:r>
              <a:rPr lang="en-US" b="1" smtClean="0"/>
              <a:t>Rezultatele posibile ale unei experien</a:t>
            </a:r>
            <a:r>
              <a:rPr lang="ro-RO" b="1" smtClean="0"/>
              <a:t>ț</a:t>
            </a:r>
            <a:r>
              <a:rPr lang="en-US" b="1" smtClean="0"/>
              <a:t>e aleatoare se numesc probe sau cazuri posibile ale experien</a:t>
            </a:r>
            <a:r>
              <a:rPr lang="ro-RO" b="1" smtClean="0"/>
              <a:t>ț</a:t>
            </a:r>
            <a:r>
              <a:rPr lang="en-US" b="1" smtClean="0"/>
              <a:t>ei</a:t>
            </a:r>
          </a:p>
        </p:txBody>
      </p:sp>
      <p:pic>
        <p:nvPicPr>
          <p:cNvPr id="15363" name="Picture 2" descr="ÐÐ°ÑÑÐ¸Ð½ÐºÐ¸ Ð¿Ð¾ Ð·Ð°Ð¿ÑÐ¾ÑÑ ÑÐ¾ÑÐ¸Ð¾Ð»Ð¾Ð³Ð¸ÑÐµÑÐºÐ¸Ð¹ Ð¾Ð¿ÑÐ¾Ñ"/>
          <p:cNvPicPr>
            <a:picLocks noChangeAspect="1" noChangeArrowheads="1"/>
          </p:cNvPicPr>
          <p:nvPr/>
        </p:nvPicPr>
        <p:blipFill>
          <a:blip r:embed="rId2" cstate="print"/>
          <a:srcRect/>
          <a:stretch>
            <a:fillRect/>
          </a:stretch>
        </p:blipFill>
        <p:spPr bwMode="auto">
          <a:xfrm>
            <a:off x="2590800" y="4495800"/>
            <a:ext cx="4343400" cy="2079625"/>
          </a:xfrm>
          <a:prstGeom prst="rect">
            <a:avLst/>
          </a:prstGeom>
          <a:noFill/>
          <a:ln w="9525">
            <a:noFill/>
            <a:miter lim="800000"/>
            <a:headEnd/>
            <a:tailEnd/>
          </a:ln>
        </p:spPr>
      </p:pic>
      <p:sp>
        <p:nvSpPr>
          <p:cNvPr id="5" name="TextBox 4"/>
          <p:cNvSpPr txBox="1"/>
          <p:nvPr/>
        </p:nvSpPr>
        <p:spPr>
          <a:xfrm>
            <a:off x="2895600" y="4781550"/>
            <a:ext cx="1066800" cy="400050"/>
          </a:xfrm>
          <a:prstGeom prst="rect">
            <a:avLst/>
          </a:prstGeom>
          <a:noFill/>
        </p:spPr>
        <p:txBody>
          <a:bodyPr>
            <a:spAutoFit/>
          </a:bodyPr>
          <a:lstStyle/>
          <a:p>
            <a:pPr fontAlgn="auto">
              <a:spcBef>
                <a:spcPts val="0"/>
              </a:spcBef>
              <a:spcAft>
                <a:spcPts val="0"/>
              </a:spcAft>
              <a:defRPr/>
            </a:pPr>
            <a:r>
              <a:rPr lang="ro-RO" sz="2000" b="1" dirty="0">
                <a:solidFill>
                  <a:schemeClr val="tx2">
                    <a:lumMod val="60000"/>
                    <a:lumOff val="40000"/>
                  </a:schemeClr>
                </a:solidFill>
                <a:latin typeface="Arial Rounded MT Bold" pitchFamily="34" charset="0"/>
              </a:rPr>
              <a:t>Dodon</a:t>
            </a:r>
            <a:endParaRPr lang="en-US" sz="2000" b="1" dirty="0">
              <a:solidFill>
                <a:schemeClr val="tx2">
                  <a:lumMod val="60000"/>
                  <a:lumOff val="40000"/>
                </a:schemeClr>
              </a:solidFill>
              <a:latin typeface="Arial Rounded MT Bold" pitchFamily="34" charset="0"/>
            </a:endParaRPr>
          </a:p>
        </p:txBody>
      </p:sp>
      <p:sp>
        <p:nvSpPr>
          <p:cNvPr id="15365" name="TextBox 5"/>
          <p:cNvSpPr txBox="1">
            <a:spLocks noChangeArrowheads="1"/>
          </p:cNvSpPr>
          <p:nvPr/>
        </p:nvSpPr>
        <p:spPr bwMode="auto">
          <a:xfrm>
            <a:off x="4191000" y="4933950"/>
            <a:ext cx="1066800" cy="430213"/>
          </a:xfrm>
          <a:prstGeom prst="rect">
            <a:avLst/>
          </a:prstGeom>
          <a:noFill/>
          <a:ln w="9525">
            <a:noFill/>
            <a:miter lim="800000"/>
            <a:headEnd/>
            <a:tailEnd/>
          </a:ln>
        </p:spPr>
        <p:txBody>
          <a:bodyPr>
            <a:spAutoFit/>
          </a:bodyPr>
          <a:lstStyle/>
          <a:p>
            <a:pPr algn="ctr"/>
            <a:r>
              <a:rPr lang="ro-RO" sz="2200" b="1">
                <a:solidFill>
                  <a:srgbClr val="92D050"/>
                </a:solidFill>
                <a:latin typeface="Arial Rounded MT Bold"/>
              </a:rPr>
              <a:t>Șor</a:t>
            </a:r>
            <a:endParaRPr lang="en-US" sz="2200" b="1">
              <a:solidFill>
                <a:srgbClr val="92D050"/>
              </a:solidFill>
              <a:latin typeface="Arial Rounded MT Bold"/>
            </a:endParaRPr>
          </a:p>
        </p:txBody>
      </p:sp>
      <p:sp>
        <p:nvSpPr>
          <p:cNvPr id="15366" name="TextBox 6"/>
          <p:cNvSpPr txBox="1">
            <a:spLocks noChangeArrowheads="1"/>
          </p:cNvSpPr>
          <p:nvPr/>
        </p:nvSpPr>
        <p:spPr bwMode="auto">
          <a:xfrm>
            <a:off x="5486400" y="4572000"/>
            <a:ext cx="1143000" cy="769938"/>
          </a:xfrm>
          <a:prstGeom prst="rect">
            <a:avLst/>
          </a:prstGeom>
          <a:noFill/>
          <a:ln w="9525">
            <a:noFill/>
            <a:miter lim="800000"/>
            <a:headEnd/>
            <a:tailEnd/>
          </a:ln>
        </p:spPr>
        <p:txBody>
          <a:bodyPr>
            <a:spAutoFit/>
          </a:bodyPr>
          <a:lstStyle/>
          <a:p>
            <a:pPr algn="ctr"/>
            <a:r>
              <a:rPr lang="ro-RO" sz="2200" b="1">
                <a:solidFill>
                  <a:srgbClr val="C00000"/>
                </a:solidFill>
                <a:latin typeface="Arial Rounded MT Bold"/>
              </a:rPr>
              <a:t>Plahotniuc</a:t>
            </a:r>
            <a:endParaRPr lang="en-US" sz="2200" b="1">
              <a:solidFill>
                <a:srgbClr val="C00000"/>
              </a:solidFill>
              <a:latin typeface="Arial Rounded MT 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ro-RO" smtClean="0"/>
              <a:t>Frecvența</a:t>
            </a:r>
            <a:endParaRPr lang="en-US" smtClean="0"/>
          </a:p>
        </p:txBody>
      </p:sp>
      <p:sp>
        <p:nvSpPr>
          <p:cNvPr id="3" name="Content Placeholder 2"/>
          <p:cNvSpPr>
            <a:spLocks noGrp="1"/>
          </p:cNvSpPr>
          <p:nvPr>
            <p:ph idx="1"/>
          </p:nvPr>
        </p:nvSpPr>
        <p:spPr>
          <a:xfrm>
            <a:off x="457200" y="1600200"/>
            <a:ext cx="8229600" cy="5029200"/>
          </a:xfrm>
        </p:spPr>
        <p:txBody>
          <a:bodyPr rtlCol="0">
            <a:normAutofit lnSpcReduction="10000"/>
          </a:bodyPr>
          <a:lstStyle/>
          <a:p>
            <a:pPr algn="ctr" fontAlgn="auto">
              <a:lnSpc>
                <a:spcPct val="120000"/>
              </a:lnSpc>
              <a:spcAft>
                <a:spcPts val="0"/>
              </a:spcAft>
              <a:buFont typeface="Arial" pitchFamily="34" charset="0"/>
              <a:buNone/>
              <a:defRPr/>
            </a:pPr>
            <a:r>
              <a:rPr lang="en-US" sz="2800" dirty="0" smtClean="0"/>
              <a:t>Fie un </a:t>
            </a:r>
            <a:r>
              <a:rPr lang="en-US" sz="2800" dirty="0" err="1" smtClean="0"/>
              <a:t>eveniment</a:t>
            </a:r>
            <a:r>
              <a:rPr lang="en-US" sz="2800" dirty="0" smtClean="0"/>
              <a:t> A </a:t>
            </a:r>
            <a:r>
              <a:rPr lang="en-US" sz="2800" dirty="0" err="1" smtClean="0"/>
              <a:t>legat</a:t>
            </a:r>
            <a:r>
              <a:rPr lang="en-US" sz="2800" dirty="0" smtClean="0"/>
              <a:t> </a:t>
            </a:r>
            <a:r>
              <a:rPr lang="ro-RO" sz="2800" dirty="0" smtClean="0"/>
              <a:t>de </a:t>
            </a:r>
            <a:r>
              <a:rPr lang="en-US" sz="2800" dirty="0" smtClean="0"/>
              <a:t>o </a:t>
            </a:r>
            <a:r>
              <a:rPr lang="en-US" sz="2800" dirty="0" err="1" smtClean="0"/>
              <a:t>experien</a:t>
            </a:r>
            <a:r>
              <a:rPr lang="ro-RO" sz="2800" dirty="0" smtClean="0"/>
              <a:t>ță</a:t>
            </a:r>
            <a:r>
              <a:rPr lang="en-US" sz="2800" dirty="0" smtClean="0"/>
              <a:t>. </a:t>
            </a:r>
            <a:r>
              <a:rPr lang="ro-RO" sz="2800" dirty="0" smtClean="0"/>
              <a:t>Dacă r</a:t>
            </a:r>
            <a:r>
              <a:rPr lang="en-US" sz="2800" dirty="0" err="1" smtClean="0"/>
              <a:t>epet</a:t>
            </a:r>
            <a:r>
              <a:rPr lang="ro-RO" sz="2800" dirty="0" smtClean="0"/>
              <a:t>ă</a:t>
            </a:r>
            <a:r>
              <a:rPr lang="en-US" sz="2800" dirty="0" smtClean="0"/>
              <a:t>m </a:t>
            </a:r>
            <a:r>
              <a:rPr lang="en-US" sz="2800" dirty="0" err="1" smtClean="0"/>
              <a:t>experien</a:t>
            </a:r>
            <a:r>
              <a:rPr lang="ro-RO" sz="2800" dirty="0" smtClean="0"/>
              <a:t>ț</a:t>
            </a:r>
            <a:r>
              <a:rPr lang="en-US" sz="2800" dirty="0" smtClean="0"/>
              <a:t>a de n </a:t>
            </a:r>
            <a:r>
              <a:rPr lang="en-US" sz="2800" dirty="0" err="1" smtClean="0"/>
              <a:t>ori</a:t>
            </a:r>
            <a:r>
              <a:rPr lang="en-US" sz="2800" dirty="0" smtClean="0"/>
              <a:t> </a:t>
            </a:r>
            <a:r>
              <a:rPr lang="ro-RO" sz="2800" dirty="0" smtClean="0"/>
              <a:t>î</a:t>
            </a:r>
            <a:r>
              <a:rPr lang="en-US" sz="2800" dirty="0" smtClean="0"/>
              <a:t>n </a:t>
            </a:r>
            <a:r>
              <a:rPr lang="en-US" sz="2800" dirty="0" err="1" smtClean="0"/>
              <a:t>condi</a:t>
            </a:r>
            <a:r>
              <a:rPr lang="ro-RO" sz="2800" dirty="0" smtClean="0"/>
              <a:t>ț</a:t>
            </a:r>
            <a:r>
              <a:rPr lang="en-US" sz="2800" dirty="0" smtClean="0"/>
              <a:t>ii </a:t>
            </a:r>
            <a:r>
              <a:rPr lang="en-US" sz="2800" dirty="0" err="1" smtClean="0"/>
              <a:t>identice</a:t>
            </a:r>
            <a:r>
              <a:rPr lang="ro-RO" sz="2800" dirty="0" smtClean="0"/>
              <a:t> și evenimentul A este</a:t>
            </a:r>
            <a:r>
              <a:rPr lang="en-US" sz="2800" dirty="0" smtClean="0"/>
              <a:t> </a:t>
            </a:r>
            <a:r>
              <a:rPr lang="en-US" sz="2800" dirty="0" err="1" smtClean="0"/>
              <a:t>realiz</a:t>
            </a:r>
            <a:r>
              <a:rPr lang="ro-RO" sz="2800" dirty="0" smtClean="0"/>
              <a:t>at</a:t>
            </a:r>
            <a:r>
              <a:rPr lang="en-US" sz="2800" dirty="0" smtClean="0"/>
              <a:t> </a:t>
            </a:r>
            <a:r>
              <a:rPr lang="ro-RO" sz="2800" dirty="0" smtClean="0"/>
              <a:t>de </a:t>
            </a:r>
            <a:r>
              <a:rPr lang="en-US" sz="2800" dirty="0" smtClean="0"/>
              <a:t>m </a:t>
            </a:r>
            <a:r>
              <a:rPr lang="ro-RO" sz="2800" dirty="0" smtClean="0"/>
              <a:t>ori, atunci </a:t>
            </a:r>
            <a:r>
              <a:rPr lang="en-US" sz="2800" dirty="0" smtClean="0"/>
              <a:t>n − m </a:t>
            </a:r>
            <a:r>
              <a:rPr lang="ro-RO" sz="2800" dirty="0" smtClean="0"/>
              <a:t>este</a:t>
            </a:r>
            <a:r>
              <a:rPr lang="en-US" sz="2800" dirty="0" smtClean="0"/>
              <a:t> num</a:t>
            </a:r>
            <a:r>
              <a:rPr lang="ro-RO" sz="2800" dirty="0" smtClean="0"/>
              <a:t>ă</a:t>
            </a:r>
            <a:r>
              <a:rPr lang="en-US" sz="2800" dirty="0" err="1" smtClean="0"/>
              <a:t>rul</a:t>
            </a:r>
            <a:r>
              <a:rPr lang="en-US" sz="2800" dirty="0" smtClean="0"/>
              <a:t> de </a:t>
            </a:r>
            <a:r>
              <a:rPr lang="en-US" sz="2800" dirty="0" err="1" smtClean="0"/>
              <a:t>nerealiz</a:t>
            </a:r>
            <a:r>
              <a:rPr lang="ro-RO" sz="2800" dirty="0" smtClean="0"/>
              <a:t>ă</a:t>
            </a:r>
            <a:r>
              <a:rPr lang="en-US" sz="2800" dirty="0" err="1" smtClean="0"/>
              <a:t>ri</a:t>
            </a:r>
            <a:r>
              <a:rPr lang="en-US" sz="2800" dirty="0" smtClean="0"/>
              <a:t> ale </a:t>
            </a:r>
            <a:r>
              <a:rPr lang="en-US" sz="2800" dirty="0" err="1" smtClean="0"/>
              <a:t>lui</a:t>
            </a:r>
            <a:r>
              <a:rPr lang="en-US" sz="2800" dirty="0" smtClean="0"/>
              <a:t> A</a:t>
            </a:r>
            <a:r>
              <a:rPr lang="ro-RO" sz="2800" dirty="0" smtClean="0"/>
              <a:t> și m este frecvența absolută a evenimentului A iar  </a:t>
            </a:r>
          </a:p>
          <a:p>
            <a:pPr algn="ctr" fontAlgn="auto">
              <a:lnSpc>
                <a:spcPct val="120000"/>
              </a:lnSpc>
              <a:spcAft>
                <a:spcPts val="0"/>
              </a:spcAft>
              <a:buFont typeface="Arial" pitchFamily="34" charset="0"/>
              <a:buNone/>
              <a:defRPr/>
            </a:pPr>
            <a:endParaRPr lang="ro-RO" sz="2800" dirty="0" smtClean="0"/>
          </a:p>
          <a:p>
            <a:pPr algn="ctr" fontAlgn="auto">
              <a:lnSpc>
                <a:spcPct val="120000"/>
              </a:lnSpc>
              <a:spcAft>
                <a:spcPts val="0"/>
              </a:spcAft>
              <a:buFont typeface="Arial" pitchFamily="34" charset="0"/>
              <a:buNone/>
              <a:defRPr/>
            </a:pPr>
            <a:r>
              <a:rPr lang="ro-RO" sz="2800" dirty="0" smtClean="0"/>
              <a:t>f = m/n</a:t>
            </a:r>
          </a:p>
          <a:p>
            <a:pPr algn="ctr" fontAlgn="auto">
              <a:lnSpc>
                <a:spcPct val="120000"/>
              </a:lnSpc>
              <a:spcAft>
                <a:spcPts val="0"/>
              </a:spcAft>
              <a:buFont typeface="Arial" pitchFamily="34" charset="0"/>
              <a:buNone/>
              <a:defRPr/>
            </a:pPr>
            <a:endParaRPr lang="ro-RO" sz="2800" dirty="0"/>
          </a:p>
          <a:p>
            <a:pPr algn="ctr" fontAlgn="auto">
              <a:lnSpc>
                <a:spcPct val="120000"/>
              </a:lnSpc>
              <a:spcAft>
                <a:spcPts val="0"/>
              </a:spcAft>
              <a:buFont typeface="Arial" pitchFamily="34" charset="0"/>
              <a:buNone/>
              <a:defRPr/>
            </a:pPr>
            <a:r>
              <a:rPr lang="ro-RO" sz="2800" dirty="0" smtClean="0"/>
              <a:t>este frecvența relativă a evenimentului A.</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vi-VN" i="1" smtClean="0"/>
              <a:t>Legea numerelor mari</a:t>
            </a:r>
            <a:endParaRPr lang="en-US" smtClean="0"/>
          </a:p>
        </p:txBody>
      </p:sp>
      <p:sp>
        <p:nvSpPr>
          <p:cNvPr id="17410" name="Content Placeholder 2"/>
          <p:cNvSpPr>
            <a:spLocks noGrp="1"/>
          </p:cNvSpPr>
          <p:nvPr>
            <p:ph idx="1"/>
          </p:nvPr>
        </p:nvSpPr>
        <p:spPr/>
        <p:txBody>
          <a:bodyPr/>
          <a:lstStyle/>
          <a:p>
            <a:pPr algn="ctr">
              <a:buFont typeface="Arial" charset="0"/>
              <a:buNone/>
            </a:pPr>
            <a:r>
              <a:rPr lang="en-US" smtClean="0"/>
              <a:t>Frecven</a:t>
            </a:r>
            <a:r>
              <a:rPr lang="ro-RO" smtClean="0"/>
              <a:t>ț</a:t>
            </a:r>
            <a:r>
              <a:rPr lang="en-US" smtClean="0"/>
              <a:t>a relativ</a:t>
            </a:r>
            <a:r>
              <a:rPr lang="ro-RO" smtClean="0"/>
              <a:t>ă</a:t>
            </a:r>
            <a:r>
              <a:rPr lang="en-US" smtClean="0"/>
              <a:t> </a:t>
            </a:r>
            <a:r>
              <a:rPr lang="ro-RO" smtClean="0"/>
              <a:t>f</a:t>
            </a:r>
            <a:r>
              <a:rPr lang="en-US" smtClean="0"/>
              <a:t> depinde de </a:t>
            </a:r>
            <a:r>
              <a:rPr lang="ro-RO" smtClean="0"/>
              <a:t>n</a:t>
            </a:r>
            <a:r>
              <a:rPr lang="en-US" smtClean="0"/>
              <a:t>um</a:t>
            </a:r>
            <a:r>
              <a:rPr lang="ro-RO" smtClean="0"/>
              <a:t>ă</a:t>
            </a:r>
            <a:r>
              <a:rPr lang="en-US" smtClean="0"/>
              <a:t>rul de repet</a:t>
            </a:r>
            <a:r>
              <a:rPr lang="ro-RO" smtClean="0"/>
              <a:t>ă</a:t>
            </a:r>
            <a:r>
              <a:rPr lang="en-US" smtClean="0"/>
              <a:t>ri ale experimentului. </a:t>
            </a:r>
            <a:endParaRPr lang="ro-RO" smtClean="0"/>
          </a:p>
          <a:p>
            <a:pPr algn="ctr">
              <a:buFont typeface="Arial" charset="0"/>
              <a:buNone/>
            </a:pPr>
            <a:r>
              <a:rPr lang="ro-RO" smtClean="0"/>
              <a:t>Repetarea</a:t>
            </a:r>
            <a:r>
              <a:rPr lang="en-US" smtClean="0"/>
              <a:t> experien</a:t>
            </a:r>
            <a:r>
              <a:rPr lang="ro-RO" smtClean="0"/>
              <a:t>ț</a:t>
            </a:r>
            <a:r>
              <a:rPr lang="en-US" smtClean="0"/>
              <a:t>e</a:t>
            </a:r>
            <a:r>
              <a:rPr lang="ro-RO" smtClean="0"/>
              <a:t>lor</a:t>
            </a:r>
            <a:r>
              <a:rPr lang="en-US" smtClean="0"/>
              <a:t> </a:t>
            </a:r>
            <a:r>
              <a:rPr lang="ro-RO" smtClean="0"/>
              <a:t>duce la</a:t>
            </a:r>
          </a:p>
          <a:p>
            <a:pPr algn="ctr">
              <a:buFont typeface="Arial" charset="0"/>
              <a:buNone/>
            </a:pPr>
            <a:r>
              <a:rPr lang="en-US" smtClean="0"/>
              <a:t> o stabilitate a frecven</a:t>
            </a:r>
            <a:r>
              <a:rPr lang="ro-RO" smtClean="0"/>
              <a:t>ț</a:t>
            </a:r>
            <a:r>
              <a:rPr lang="en-US" smtClean="0"/>
              <a:t>elor relative</a:t>
            </a:r>
            <a:r>
              <a:rPr lang="ro-RO" smtClean="0"/>
              <a:t>.</a:t>
            </a:r>
          </a:p>
          <a:p>
            <a:pPr algn="ctr">
              <a:buFont typeface="Arial" charset="0"/>
              <a:buNone/>
            </a:pPr>
            <a:r>
              <a:rPr lang="ro-RO" smtClean="0"/>
              <a:t>F</a:t>
            </a:r>
            <a:r>
              <a:rPr lang="en-US" smtClean="0"/>
              <a:t>recven</a:t>
            </a:r>
            <a:r>
              <a:rPr lang="ro-RO" smtClean="0"/>
              <a:t>ț</a:t>
            </a:r>
            <a:r>
              <a:rPr lang="en-US" smtClean="0"/>
              <a:t>a relativ</a:t>
            </a:r>
            <a:r>
              <a:rPr lang="ro-RO" smtClean="0"/>
              <a:t>ă</a:t>
            </a:r>
            <a:r>
              <a:rPr lang="en-US" smtClean="0"/>
              <a:t> se apropie</a:t>
            </a:r>
            <a:endParaRPr lang="ro-RO" smtClean="0"/>
          </a:p>
          <a:p>
            <a:pPr algn="ctr">
              <a:buFont typeface="Arial" charset="0"/>
              <a:buNone/>
            </a:pPr>
            <a:r>
              <a:rPr lang="en-US" smtClean="0"/>
              <a:t> de </a:t>
            </a:r>
            <a:r>
              <a:rPr lang="ro-RO" smtClean="0"/>
              <a:t>o anumită valoare </a:t>
            </a:r>
          </a:p>
          <a:p>
            <a:pPr algn="ctr">
              <a:buFont typeface="Arial" charset="0"/>
              <a:buNone/>
            </a:pPr>
            <a:r>
              <a:rPr lang="ro-RO" smtClean="0"/>
              <a:t>care poate adesea </a:t>
            </a:r>
            <a:r>
              <a:rPr lang="en-US" smtClean="0"/>
              <a:t>intuit</a:t>
            </a:r>
            <a:r>
              <a:rPr lang="ro-RO" smtClean="0"/>
              <a:t>ă.</a:t>
            </a: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t>Exemplu</a:t>
            </a:r>
          </a:p>
        </p:txBody>
      </p:sp>
      <p:sp>
        <p:nvSpPr>
          <p:cNvPr id="18434" name="Content Placeholder 2"/>
          <p:cNvSpPr>
            <a:spLocks noGrp="1"/>
          </p:cNvSpPr>
          <p:nvPr>
            <p:ph idx="1"/>
          </p:nvPr>
        </p:nvSpPr>
        <p:spPr/>
        <p:txBody>
          <a:bodyPr/>
          <a:lstStyle/>
          <a:p>
            <a:endParaRPr lang="ru-RU" smtClean="0"/>
          </a:p>
        </p:txBody>
      </p:sp>
      <p:pic>
        <p:nvPicPr>
          <p:cNvPr id="18435" name="Picture 2"/>
          <p:cNvPicPr>
            <a:picLocks noChangeAspect="1" noChangeArrowheads="1"/>
          </p:cNvPicPr>
          <p:nvPr/>
        </p:nvPicPr>
        <p:blipFill>
          <a:blip r:embed="rId2" cstate="print"/>
          <a:srcRect l="9750" t="39333" r="32500" b="17999"/>
          <a:stretch>
            <a:fillRect/>
          </a:stretch>
        </p:blipFill>
        <p:spPr bwMode="auto">
          <a:xfrm>
            <a:off x="201613" y="2057400"/>
            <a:ext cx="8789987"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274638"/>
            <a:ext cx="8229600" cy="944562"/>
          </a:xfrm>
        </p:spPr>
        <p:txBody>
          <a:bodyPr/>
          <a:lstStyle/>
          <a:p>
            <a:r>
              <a:rPr lang="ro-RO" i="1" smtClean="0"/>
              <a:t>Probabilitatea</a:t>
            </a:r>
            <a:endParaRPr lang="en-US" smtClean="0"/>
          </a:p>
        </p:txBody>
      </p:sp>
      <p:sp>
        <p:nvSpPr>
          <p:cNvPr id="3" name="Content Placeholder 2"/>
          <p:cNvSpPr>
            <a:spLocks noGrp="1"/>
          </p:cNvSpPr>
          <p:nvPr>
            <p:ph idx="1"/>
          </p:nvPr>
        </p:nvSpPr>
        <p:spPr>
          <a:xfrm>
            <a:off x="457200" y="1371600"/>
            <a:ext cx="8229600" cy="5486400"/>
          </a:xfrm>
        </p:spPr>
        <p:txBody>
          <a:bodyPr rtlCol="0">
            <a:normAutofit fontScale="85000" lnSpcReduction="10000"/>
          </a:bodyPr>
          <a:lstStyle/>
          <a:p>
            <a:pPr algn="ctr" fontAlgn="auto">
              <a:lnSpc>
                <a:spcPct val="130000"/>
              </a:lnSpc>
              <a:spcAft>
                <a:spcPts val="0"/>
              </a:spcAft>
              <a:buFont typeface="Arial" pitchFamily="34" charset="0"/>
              <a:buNone/>
              <a:defRPr/>
            </a:pPr>
            <a:r>
              <a:rPr lang="ro-RO" dirty="0" smtClean="0"/>
              <a:t>Repetarea</a:t>
            </a:r>
            <a:r>
              <a:rPr lang="en-US" dirty="0" smtClean="0"/>
              <a:t> </a:t>
            </a:r>
            <a:r>
              <a:rPr lang="en-US" dirty="0" err="1" smtClean="0"/>
              <a:t>experien</a:t>
            </a:r>
            <a:r>
              <a:rPr lang="ro-RO" dirty="0" smtClean="0"/>
              <a:t>ț</a:t>
            </a:r>
            <a:r>
              <a:rPr lang="en-US" dirty="0" smtClean="0"/>
              <a:t>e</a:t>
            </a:r>
            <a:r>
              <a:rPr lang="ro-RO" dirty="0" smtClean="0"/>
              <a:t>lor</a:t>
            </a:r>
            <a:r>
              <a:rPr lang="en-US" dirty="0" smtClean="0"/>
              <a:t> </a:t>
            </a:r>
            <a:r>
              <a:rPr lang="ro-RO" dirty="0" smtClean="0"/>
              <a:t>duce la</a:t>
            </a:r>
          </a:p>
          <a:p>
            <a:pPr algn="ctr" fontAlgn="auto">
              <a:lnSpc>
                <a:spcPct val="130000"/>
              </a:lnSpc>
              <a:spcAft>
                <a:spcPts val="0"/>
              </a:spcAft>
              <a:buFont typeface="Arial" pitchFamily="34" charset="0"/>
              <a:buNone/>
              <a:defRPr/>
            </a:pPr>
            <a:r>
              <a:rPr lang="en-US" dirty="0" smtClean="0"/>
              <a:t> o </a:t>
            </a:r>
            <a:r>
              <a:rPr lang="en-US" dirty="0" err="1" smtClean="0"/>
              <a:t>stabilitate</a:t>
            </a:r>
            <a:r>
              <a:rPr lang="en-US" dirty="0" smtClean="0"/>
              <a:t> a </a:t>
            </a:r>
            <a:r>
              <a:rPr lang="en-US" dirty="0" err="1" smtClean="0"/>
              <a:t>frecven</a:t>
            </a:r>
            <a:r>
              <a:rPr lang="ro-RO" dirty="0" smtClean="0"/>
              <a:t>ț</a:t>
            </a:r>
            <a:r>
              <a:rPr lang="en-US" dirty="0" err="1" smtClean="0"/>
              <a:t>elor</a:t>
            </a:r>
            <a:r>
              <a:rPr lang="en-US" dirty="0" smtClean="0"/>
              <a:t> relative</a:t>
            </a:r>
            <a:r>
              <a:rPr lang="ro-RO" dirty="0" smtClean="0"/>
              <a:t>.</a:t>
            </a:r>
          </a:p>
          <a:p>
            <a:pPr algn="ctr" fontAlgn="auto">
              <a:lnSpc>
                <a:spcPct val="130000"/>
              </a:lnSpc>
              <a:spcAft>
                <a:spcPts val="0"/>
              </a:spcAft>
              <a:buFont typeface="Arial" pitchFamily="34" charset="0"/>
              <a:buNone/>
              <a:defRPr/>
            </a:pPr>
            <a:r>
              <a:rPr lang="ro-RO" dirty="0" smtClean="0"/>
              <a:t>F</a:t>
            </a:r>
            <a:r>
              <a:rPr lang="en-US" dirty="0" err="1" smtClean="0"/>
              <a:t>recven</a:t>
            </a:r>
            <a:r>
              <a:rPr lang="ro-RO" dirty="0" smtClean="0"/>
              <a:t>ț</a:t>
            </a:r>
            <a:r>
              <a:rPr lang="en-US" dirty="0" smtClean="0"/>
              <a:t>a </a:t>
            </a:r>
            <a:r>
              <a:rPr lang="en-US" dirty="0" err="1" smtClean="0"/>
              <a:t>relativ</a:t>
            </a:r>
            <a:r>
              <a:rPr lang="ro-RO" dirty="0" smtClean="0"/>
              <a:t>ă</a:t>
            </a:r>
            <a:r>
              <a:rPr lang="en-US" dirty="0" smtClean="0"/>
              <a:t> se </a:t>
            </a:r>
            <a:r>
              <a:rPr lang="en-US" dirty="0" err="1" smtClean="0"/>
              <a:t>apropie</a:t>
            </a:r>
            <a:endParaRPr lang="ro-RO" dirty="0" smtClean="0"/>
          </a:p>
          <a:p>
            <a:pPr algn="ctr" fontAlgn="auto">
              <a:lnSpc>
                <a:spcPct val="130000"/>
              </a:lnSpc>
              <a:spcAft>
                <a:spcPts val="0"/>
              </a:spcAft>
              <a:buFont typeface="Arial" pitchFamily="34" charset="0"/>
              <a:buNone/>
              <a:defRPr/>
            </a:pPr>
            <a:r>
              <a:rPr lang="en-US" dirty="0" smtClean="0"/>
              <a:t> de </a:t>
            </a:r>
            <a:r>
              <a:rPr lang="ro-RO" dirty="0" smtClean="0"/>
              <a:t>o anumită valoare </a:t>
            </a:r>
          </a:p>
          <a:p>
            <a:pPr algn="ctr" fontAlgn="auto">
              <a:lnSpc>
                <a:spcPct val="130000"/>
              </a:lnSpc>
              <a:spcAft>
                <a:spcPts val="0"/>
              </a:spcAft>
              <a:buFont typeface="Arial" pitchFamily="34" charset="0"/>
              <a:buNone/>
              <a:defRPr/>
            </a:pPr>
            <a:r>
              <a:rPr lang="ro-RO" dirty="0" smtClean="0"/>
              <a:t>care o putem calcula și </a:t>
            </a:r>
          </a:p>
          <a:p>
            <a:pPr algn="ctr" fontAlgn="auto">
              <a:lnSpc>
                <a:spcPct val="130000"/>
              </a:lnSpc>
              <a:spcAft>
                <a:spcPts val="0"/>
              </a:spcAft>
              <a:buFont typeface="Arial" pitchFamily="34" charset="0"/>
              <a:buNone/>
              <a:defRPr/>
            </a:pPr>
            <a:r>
              <a:rPr lang="ro-RO" dirty="0" smtClean="0"/>
              <a:t>o numim PROBABILITATEA.</a:t>
            </a:r>
          </a:p>
          <a:p>
            <a:pPr algn="ctr" fontAlgn="auto">
              <a:lnSpc>
                <a:spcPct val="130000"/>
              </a:lnSpc>
              <a:spcAft>
                <a:spcPts val="0"/>
              </a:spcAft>
              <a:buFont typeface="Arial" pitchFamily="34" charset="0"/>
              <a:buNone/>
              <a:defRPr/>
            </a:pPr>
            <a:r>
              <a:rPr lang="ro-RO" dirty="0" smtClean="0"/>
              <a:t>(definiția clasică)</a:t>
            </a:r>
            <a:endParaRPr lang="ro-RO" dirty="0"/>
          </a:p>
          <a:p>
            <a:pPr algn="ctr" fontAlgn="auto">
              <a:lnSpc>
                <a:spcPct val="130000"/>
              </a:lnSpc>
              <a:spcAft>
                <a:spcPts val="0"/>
              </a:spcAft>
              <a:buFont typeface="Arial" pitchFamily="34" charset="0"/>
              <a:buNone/>
              <a:defRPr/>
            </a:pPr>
            <a:r>
              <a:rPr lang="ro-RO" dirty="0" smtClean="0"/>
              <a:t>Deși există o definiție strictă axiomatică a probabilității, definiția dată este intuitivă și se utilizează în practică</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vi-VN" sz="3200" b="1" smtClean="0"/>
              <a:t>Teoria probabilităților</a:t>
            </a:r>
            <a:r>
              <a:rPr lang="vi-VN" sz="3200" smtClean="0"/>
              <a:t> studiază legile după care evoluează fenomenele aleatoare</a:t>
            </a:r>
            <a:r>
              <a:rPr lang="ro-RO" sz="3200" smtClean="0"/>
              <a:t>.</a:t>
            </a:r>
            <a:endParaRPr lang="en-US" sz="3200" smtClean="0"/>
          </a:p>
        </p:txBody>
      </p:sp>
      <p:sp>
        <p:nvSpPr>
          <p:cNvPr id="3" name="Content Placeholder 2"/>
          <p:cNvSpPr>
            <a:spLocks noGrp="1"/>
          </p:cNvSpPr>
          <p:nvPr>
            <p:ph idx="1"/>
          </p:nvPr>
        </p:nvSpPr>
        <p:spPr>
          <a:xfrm>
            <a:off x="457200" y="1600200"/>
            <a:ext cx="8229600" cy="5029200"/>
          </a:xfrm>
        </p:spPr>
        <p:txBody>
          <a:bodyPr rtlCol="0">
            <a:normAutofit lnSpcReduction="10000"/>
          </a:bodyPr>
          <a:lstStyle/>
          <a:p>
            <a:pPr fontAlgn="auto">
              <a:lnSpc>
                <a:spcPct val="120000"/>
              </a:lnSpc>
              <a:spcAft>
                <a:spcPts val="0"/>
              </a:spcAft>
              <a:buFont typeface="Arial" pitchFamily="34" charset="0"/>
              <a:buNone/>
              <a:defRPr/>
            </a:pPr>
            <a:r>
              <a:rPr lang="vi-VN" sz="2800" dirty="0" smtClean="0">
                <a:latin typeface="+mj-lt"/>
              </a:rPr>
              <a:t>Aplicarea </a:t>
            </a:r>
            <a:r>
              <a:rPr lang="vi-VN" sz="2800" dirty="0">
                <a:latin typeface="+mj-lt"/>
              </a:rPr>
              <a:t>matematicii la studierea fenomenelor aleatoare se bazează pe faptul că, prin repetarea de mai multe ori a unui experiment, în condiții practic identice, frecvența relativă a apariției unui anumit rezultat (raportul dintre numărul experimentelor în care apare rezultatul și numărul tuturor experimentelor efectuate) este aproximativ același, oscilând în jurul unui număr constant. Dacă acest lucru se întâmplă, atunci unui eveniment dat îi putem asocia un număr, anume probabilitatea sa.</a:t>
            </a:r>
            <a:endParaRPr lang="en-US" sz="2800"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ro-RO" smtClean="0"/>
              <a:t>Exemple</a:t>
            </a:r>
            <a:endParaRPr lang="en-US" smtClean="0"/>
          </a:p>
        </p:txBody>
      </p:sp>
      <p:sp>
        <p:nvSpPr>
          <p:cNvPr id="21506" name="Content Placeholder 2"/>
          <p:cNvSpPr>
            <a:spLocks noGrp="1"/>
          </p:cNvSpPr>
          <p:nvPr>
            <p:ph idx="1"/>
          </p:nvPr>
        </p:nvSpPr>
        <p:spPr>
          <a:xfrm>
            <a:off x="457200" y="5638800"/>
            <a:ext cx="8229600" cy="1219200"/>
          </a:xfrm>
        </p:spPr>
        <p:txBody>
          <a:bodyPr/>
          <a:lstStyle/>
          <a:p>
            <a:pPr algn="ctr">
              <a:buFont typeface="Arial" charset="0"/>
              <a:buNone/>
            </a:pPr>
            <a:r>
              <a:rPr lang="ro-RO" b="1" smtClean="0"/>
              <a:t>Frecvența literelor</a:t>
            </a:r>
            <a:endParaRPr lang="en-US" b="1" smtClean="0"/>
          </a:p>
        </p:txBody>
      </p:sp>
      <p:pic>
        <p:nvPicPr>
          <p:cNvPr id="21507" name="Picture 2" descr="ÐÐ°ÑÑÐ¸Ð½ÐºÐ¸ Ð¿Ð¾ Ð·Ð°Ð¿ÑÐ¾ÑÑ jocul scrabble pentru adulti"/>
          <p:cNvPicPr>
            <a:picLocks noChangeAspect="1" noChangeArrowheads="1"/>
          </p:cNvPicPr>
          <p:nvPr/>
        </p:nvPicPr>
        <p:blipFill>
          <a:blip r:embed="rId2" cstate="print"/>
          <a:srcRect t="16000" b="16800"/>
          <a:stretch>
            <a:fillRect/>
          </a:stretch>
        </p:blipFill>
        <p:spPr bwMode="auto">
          <a:xfrm>
            <a:off x="728663" y="1489075"/>
            <a:ext cx="7653337" cy="412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621</Words>
  <Application>Microsoft Office PowerPoint</Application>
  <PresentationFormat>On-screen Show (4:3)</PresentationFormat>
  <Paragraphs>76</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TEORIA PROBABILITĂȚILOR</vt:lpstr>
      <vt:lpstr>Începuturile teoriei probabilităților</vt:lpstr>
      <vt:lpstr>Câmp de probabilitate</vt:lpstr>
      <vt:lpstr>Frecvența</vt:lpstr>
      <vt:lpstr>Legea numerelor mari</vt:lpstr>
      <vt:lpstr>Exemplu</vt:lpstr>
      <vt:lpstr>Probabilitatea</vt:lpstr>
      <vt:lpstr>Teoria probabilităților studiază legile după care evoluează fenomenele aleatoare.</vt:lpstr>
      <vt:lpstr>Exemple</vt:lpstr>
      <vt:lpstr>Exemple</vt:lpstr>
      <vt:lpstr>Exemple</vt:lpstr>
      <vt:lpstr>Axiome de bază</vt:lpstr>
      <vt:lpstr>Exemplu</vt:lpstr>
      <vt:lpstr>Evenimente independente</vt:lpstr>
      <vt:lpstr>exemplu</vt:lpstr>
      <vt:lpstr>Evenimente dependente</vt:lpstr>
      <vt:lpstr>Exemplu</vt:lpstr>
      <vt:lpstr>Exemplu</vt:lpstr>
      <vt:lpstr>Exemplu</vt:lpstr>
      <vt:lpstr>Exemplu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PROBABILITĂȚILOR</dc:title>
  <dc:creator>vika</dc:creator>
  <cp:lastModifiedBy>vika</cp:lastModifiedBy>
  <cp:revision>20</cp:revision>
  <dcterms:created xsi:type="dcterms:W3CDTF">2019-02-09T19:18:35Z</dcterms:created>
  <dcterms:modified xsi:type="dcterms:W3CDTF">2019-11-26T21:09:18Z</dcterms:modified>
</cp:coreProperties>
</file>