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7" r:id="rId5"/>
    <p:sldId id="284" r:id="rId6"/>
    <p:sldId id="282" r:id="rId7"/>
    <p:sldId id="283" r:id="rId8"/>
    <p:sldId id="278" r:id="rId9"/>
    <p:sldId id="279" r:id="rId10"/>
    <p:sldId id="258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4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E627C-08D8-4A6E-84F2-279E0197C0B0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1A3E5-AEF4-413F-ACA9-753C06E3E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E0559-FC96-4BFA-9E83-C71651BD3FAB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C8D79-B2CF-4103-93E4-C02D75777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2EE3A-3A1F-4066-8787-6C878A7E37A5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3594A-1D0E-4096-90DC-63C3D759A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5E12C-7F64-4AB4-932F-237320E10DEF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BDBF6-EAD4-4EC3-BF56-A8B484241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BA629-1020-464F-A0BC-A6702EB67A60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47DA1-5938-43B5-B037-D6436414C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46D07-D4A3-4AF5-B545-DA32CD7E09EC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CA619-FD82-4006-B90A-72861DCFE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51CFE-FB67-428C-9E63-EE4707569396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4CF2-D6E8-4755-9927-C3CD98AB7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C6E9-404F-41E4-9C66-DFF6F36A0B48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7D2FF-A92C-4457-9216-4D766F931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49D28-9D9C-4360-905A-488A8A162402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505F7-A537-44C8-99A8-7094CBD39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717C8-80B8-4167-89C3-3F3C1E00F3EC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B2ADC-B9EA-4657-88B2-1BF6EE60E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8B695-1B7C-4DF5-ACE1-C204E47D66E0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B4B2D-EA1E-4968-855A-D4E9651DA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280266-012D-4CB8-8F16-210A3DDA48FC}" type="datetimeFigureOut">
              <a:rPr lang="en-US"/>
              <a:pPr>
                <a:defRPr/>
              </a:pPr>
              <a:t>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B1105E3-3FEA-4D93-9B24-094501071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914400"/>
          </a:xfrm>
        </p:spPr>
        <p:txBody>
          <a:bodyPr/>
          <a:lstStyle/>
          <a:p>
            <a:r>
              <a:rPr lang="en-US" dirty="0" err="1" smtClean="0"/>
              <a:t>Metoda</a:t>
            </a:r>
            <a:r>
              <a:rPr lang="en-US" dirty="0" smtClean="0"/>
              <a:t> Naïve </a:t>
            </a:r>
            <a:r>
              <a:rPr lang="en-US" dirty="0" err="1" smtClean="0"/>
              <a:t>Bayes</a:t>
            </a:r>
            <a:r>
              <a:rPr lang="en-US" dirty="0" smtClean="0"/>
              <a:t> </a:t>
            </a:r>
          </a:p>
        </p:txBody>
      </p:sp>
      <p:pic>
        <p:nvPicPr>
          <p:cNvPr id="23554" name="Picture 2" descr="Imagini pentru naive bay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740" y="990600"/>
            <a:ext cx="8514460" cy="5674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077200" cy="54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03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o-RO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da (P=0,75)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Terminologia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 descr="Imagini pentru naive bayes classifi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048173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dirty="0" smtClean="0"/>
              <a:t>Baza deciziei de alegere a clasei:</a:t>
            </a:r>
            <a:br>
              <a:rPr lang="ro-RO" sz="3600" dirty="0" smtClean="0"/>
            </a:br>
            <a:r>
              <a:rPr lang="ro-RO" sz="3600" dirty="0" smtClean="0"/>
              <a:t>selectăm clasa cu probabilitatea maximă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Imagini pentru naive bayes clasific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239" y="1447800"/>
            <a:ext cx="9208525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Formula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pPr algn="ctr">
              <a:buNone/>
            </a:pPr>
            <a:r>
              <a:rPr lang="ro-RO" sz="2800" b="1" dirty="0" smtClean="0"/>
              <a:t>Pentru evenimente independente:</a:t>
            </a:r>
          </a:p>
          <a:p>
            <a:pPr algn="ctr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P(A,B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) = </a:t>
            </a:r>
            <a:r>
              <a:rPr lang="en-US" b="1" dirty="0" smtClean="0"/>
              <a:t>P(A)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/>
              <a:t>* P(B</a:t>
            </a:r>
            <a:r>
              <a:rPr lang="en-US" b="1" dirty="0" smtClean="0"/>
              <a:t>)</a:t>
            </a:r>
            <a:endParaRPr lang="ro-RO" b="1" dirty="0" smtClean="0"/>
          </a:p>
          <a:p>
            <a:pPr algn="ctr">
              <a:buNone/>
            </a:pPr>
            <a:r>
              <a:rPr lang="ro-RO" b="1" dirty="0" smtClean="0"/>
              <a:t>Pentru evenimente </a:t>
            </a:r>
            <a:r>
              <a:rPr lang="ro-RO" b="1" dirty="0" smtClean="0"/>
              <a:t>dependente</a:t>
            </a:r>
            <a:r>
              <a:rPr lang="ro-RO" b="1" dirty="0" smtClean="0"/>
              <a:t>:</a:t>
            </a:r>
            <a:endParaRPr lang="en-US" b="1" dirty="0" smtClean="0"/>
          </a:p>
          <a:p>
            <a:pPr algn="ctr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P(A,B)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P(A/B) </a:t>
            </a:r>
            <a:r>
              <a:rPr lang="en-US" b="1" dirty="0" smtClean="0"/>
              <a:t>*P(B)</a:t>
            </a:r>
          </a:p>
          <a:p>
            <a:pPr algn="ctr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P(A,B) </a:t>
            </a:r>
            <a:r>
              <a:rPr lang="en-US" b="1" dirty="0" smtClean="0"/>
              <a:t>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P(B/A)</a:t>
            </a:r>
            <a:r>
              <a:rPr lang="en-US" b="1" dirty="0" smtClean="0"/>
              <a:t> * P(A)</a:t>
            </a:r>
          </a:p>
          <a:p>
            <a:pPr algn="ctr">
              <a:buNone/>
            </a:pPr>
            <a:r>
              <a:rPr lang="ro-RO" b="1" dirty="0" smtClean="0"/>
              <a:t>Unim equațiile:</a:t>
            </a:r>
            <a:endParaRPr lang="en-US" b="1" dirty="0" smtClean="0"/>
          </a:p>
          <a:p>
            <a:pPr algn="ctr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P(A/B)</a:t>
            </a:r>
            <a:r>
              <a:rPr lang="en-US" b="1" dirty="0" smtClean="0"/>
              <a:t> * P(B)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P(B/A)</a:t>
            </a:r>
            <a:r>
              <a:rPr lang="en-US" b="1" dirty="0" smtClean="0"/>
              <a:t> * P(A)</a:t>
            </a:r>
          </a:p>
          <a:p>
            <a:pPr algn="ctr">
              <a:buNone/>
            </a:pPr>
            <a:r>
              <a:rPr lang="ro-RO" b="1" dirty="0" smtClean="0"/>
              <a:t>Rescriem:</a:t>
            </a: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P(A/B)</a:t>
            </a:r>
            <a:r>
              <a:rPr lang="en-US" b="1" dirty="0" smtClean="0"/>
              <a:t> =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P(B/A)</a:t>
            </a:r>
            <a:r>
              <a:rPr lang="en-US" b="1" dirty="0" smtClean="0"/>
              <a:t> * P(A) /  P(B)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Statistica pentru un examen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077200" cy="54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03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frecven</a:t>
                      </a:r>
                      <a:r>
                        <a:rPr lang="ro-RO" sz="2000">
                          <a:latin typeface="Arial"/>
                          <a:ea typeface="Calibri"/>
                          <a:cs typeface="Times New Roman"/>
                        </a:rPr>
                        <a:t>ța exemplară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studierea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înainte</a:t>
                      </a: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 de </a:t>
                      </a: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examen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nota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Arial"/>
                          <a:ea typeface="Calibri"/>
                          <a:cs typeface="Times New Roman"/>
                        </a:rPr>
                        <a:t>negativă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 smtClean="0">
                          <a:latin typeface="Arial"/>
                          <a:ea typeface="Calibri"/>
                          <a:cs typeface="Times New Roman"/>
                        </a:rPr>
                        <a:t>pozitivă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36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da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nu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rial"/>
                          <a:ea typeface="Calibri"/>
                          <a:cs typeface="Times New Roman"/>
                        </a:rPr>
                        <a:t>???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P(A/B)</a:t>
            </a:r>
            <a:r>
              <a:rPr lang="en-US" sz="2800" b="1" dirty="0" smtClean="0"/>
              <a:t> =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P(B/A)</a:t>
            </a:r>
            <a:r>
              <a:rPr lang="en-US" sz="2800" b="1" dirty="0" smtClean="0"/>
              <a:t> * P(A) /  P(B)</a:t>
            </a: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b="1" dirty="0" smtClean="0"/>
              <a:t>A – class          B – data</a:t>
            </a:r>
            <a:r>
              <a:rPr lang="ro-RO" sz="2800" b="1" dirty="0" smtClean="0"/>
              <a:t> </a:t>
            </a:r>
            <a:endParaRPr lang="en-US" sz="2800" b="1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b="1" dirty="0" smtClean="0"/>
              <a:t>P(class / data) = P(data / class) * P(class) /  P(data)</a:t>
            </a:r>
            <a:endParaRPr lang="ro-RO" sz="2800" b="1" dirty="0" smtClean="0"/>
          </a:p>
          <a:p>
            <a:pPr algn="ctr">
              <a:buNone/>
            </a:pPr>
            <a:endParaRPr lang="ro-RO" sz="2800" b="1" dirty="0" smtClean="0"/>
          </a:p>
          <a:p>
            <a:pPr algn="ctr">
              <a:buNone/>
            </a:pPr>
            <a:r>
              <a:rPr lang="en-US" sz="2800" b="1" dirty="0" smtClean="0"/>
              <a:t>P(data) </a:t>
            </a:r>
            <a:r>
              <a:rPr lang="ro-RO" sz="2800" b="1" dirty="0" smtClean="0"/>
              <a:t> = P(a</a:t>
            </a:r>
            <a:r>
              <a:rPr lang="ro-RO" sz="2800" b="1" baseline="-25000" dirty="0" smtClean="0"/>
              <a:t>1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2</a:t>
            </a:r>
            <a:r>
              <a:rPr lang="ro-RO" sz="2800" b="1" dirty="0" smtClean="0">
                <a:sym typeface="Symbol"/>
              </a:rPr>
              <a:t></a:t>
            </a:r>
            <a:r>
              <a:rPr lang="ro-RO" sz="2800" b="1" dirty="0" smtClean="0"/>
              <a:t> a</a:t>
            </a:r>
            <a:r>
              <a:rPr lang="ro-RO" sz="2800" b="1" baseline="-25000" dirty="0" smtClean="0"/>
              <a:t>3</a:t>
            </a:r>
            <a:r>
              <a:rPr lang="ro-RO" sz="2800" b="1" dirty="0" smtClean="0">
                <a:sym typeface="Symbol"/>
              </a:rPr>
              <a:t> . . .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n-1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n</a:t>
            </a:r>
            <a:r>
              <a:rPr lang="ro-RO" sz="2800" b="1" dirty="0" smtClean="0"/>
              <a:t>)</a:t>
            </a:r>
            <a:endParaRPr lang="en-US" sz="2800" b="1" dirty="0" smtClean="0"/>
          </a:p>
          <a:p>
            <a:pPr algn="ctr">
              <a:buNone/>
            </a:pPr>
            <a:r>
              <a:rPr lang="ro-RO" sz="2800" b="1" dirty="0" smtClean="0"/>
              <a:t>a</a:t>
            </a:r>
            <a:r>
              <a:rPr lang="ro-RO" sz="2800" b="1" baseline="-25000" dirty="0" smtClean="0"/>
              <a:t>1</a:t>
            </a:r>
            <a:r>
              <a:rPr lang="ro-RO" sz="2800" b="1" dirty="0" smtClean="0"/>
              <a:t>  </a:t>
            </a:r>
            <a:r>
              <a:rPr lang="ro-RO" sz="2800" b="1" dirty="0" smtClean="0">
                <a:sym typeface="Symbol"/>
              </a:rPr>
              <a:t> a</a:t>
            </a:r>
            <a:r>
              <a:rPr lang="ro-RO" sz="2800" b="1" baseline="-25000" dirty="0" smtClean="0"/>
              <a:t>2</a:t>
            </a:r>
            <a:r>
              <a:rPr lang="ro-RO" sz="2800" b="1" dirty="0" smtClean="0"/>
              <a:t>  a</a:t>
            </a:r>
            <a:r>
              <a:rPr lang="ro-RO" sz="2800" b="1" baseline="-25000" dirty="0" smtClean="0"/>
              <a:t>3</a:t>
            </a:r>
            <a:r>
              <a:rPr lang="ro-RO" sz="2800" b="1" dirty="0" smtClean="0"/>
              <a:t> </a:t>
            </a:r>
            <a:r>
              <a:rPr lang="ro-RO" sz="2800" b="1" dirty="0" smtClean="0">
                <a:sym typeface="Symbol"/>
              </a:rPr>
              <a:t>. . . </a:t>
            </a:r>
            <a:r>
              <a:rPr lang="ro-RO" sz="2800" b="1" dirty="0" smtClean="0"/>
              <a:t> a</a:t>
            </a:r>
            <a:r>
              <a:rPr lang="ro-RO" sz="2800" b="1" baseline="-25000" dirty="0" smtClean="0"/>
              <a:t>n-1</a:t>
            </a:r>
            <a:r>
              <a:rPr lang="ro-RO" sz="2800" b="1" dirty="0" smtClean="0"/>
              <a:t>  a</a:t>
            </a:r>
            <a:r>
              <a:rPr lang="ro-RO" sz="2800" b="1" baseline="-25000" dirty="0" smtClean="0"/>
              <a:t>n  </a:t>
            </a:r>
            <a:r>
              <a:rPr lang="ro-RO" sz="2800" b="1" dirty="0" smtClean="0"/>
              <a:t> - atributele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Aplicăm </a:t>
            </a:r>
            <a:r>
              <a:rPr lang="en-US" dirty="0" smtClean="0"/>
              <a:t>Formula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800" b="1" dirty="0" smtClean="0"/>
              <a:t>A – class          B – data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b="1" dirty="0" smtClean="0"/>
              <a:t>P(class / data) = P(data / class) * P(class) /  P(data)</a:t>
            </a:r>
            <a:endParaRPr lang="ro-RO" sz="2800" b="1" dirty="0" smtClean="0"/>
          </a:p>
          <a:p>
            <a:pPr algn="ctr">
              <a:buNone/>
            </a:pPr>
            <a:endParaRPr lang="ro-RO" sz="2800" b="1" dirty="0" smtClean="0"/>
          </a:p>
          <a:p>
            <a:pPr algn="ctr">
              <a:buNone/>
            </a:pPr>
            <a:r>
              <a:rPr lang="en-US" sz="2800" b="1" dirty="0" smtClean="0"/>
              <a:t>P(data / class)</a:t>
            </a:r>
            <a:r>
              <a:rPr lang="ro-RO" sz="2800" b="1" dirty="0" smtClean="0"/>
              <a:t> = P(a</a:t>
            </a:r>
            <a:r>
              <a:rPr lang="ro-RO" sz="2800" b="1" baseline="-25000" dirty="0" smtClean="0"/>
              <a:t>1</a:t>
            </a:r>
            <a:r>
              <a:rPr lang="en-US" sz="2800" b="1" dirty="0" smtClean="0"/>
              <a:t> 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2</a:t>
            </a:r>
            <a:r>
              <a:rPr lang="en-US" sz="2800" b="1" dirty="0" smtClean="0"/>
              <a:t> </a:t>
            </a:r>
            <a:r>
              <a:rPr lang="ro-RO" sz="2800" b="1" dirty="0" smtClean="0">
                <a:sym typeface="Symbol"/>
              </a:rPr>
              <a:t></a:t>
            </a:r>
            <a:r>
              <a:rPr lang="ro-RO" sz="2800" b="1" dirty="0" smtClean="0"/>
              <a:t> a</a:t>
            </a:r>
            <a:r>
              <a:rPr lang="ro-RO" sz="2800" b="1" baseline="-25000" dirty="0" smtClean="0"/>
              <a:t>3</a:t>
            </a:r>
            <a:r>
              <a:rPr lang="en-US" sz="2800" b="1" dirty="0" smtClean="0"/>
              <a:t> </a:t>
            </a:r>
            <a:r>
              <a:rPr lang="ro-RO" sz="2800" b="1" dirty="0" smtClean="0">
                <a:sym typeface="Symbol"/>
              </a:rPr>
              <a:t> . . .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n-1</a:t>
            </a:r>
            <a:r>
              <a:rPr lang="en-US" sz="2800" b="1" dirty="0" smtClean="0"/>
              <a:t> 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 a</a:t>
            </a:r>
            <a:r>
              <a:rPr lang="ro-RO" sz="2800" b="1" baseline="-25000" dirty="0" smtClean="0"/>
              <a:t>n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)</a:t>
            </a:r>
          </a:p>
          <a:p>
            <a:pPr algn="ctr">
              <a:buNone/>
            </a:pPr>
            <a:endParaRPr lang="en-US" sz="2800" b="1" dirty="0" smtClean="0"/>
          </a:p>
          <a:p>
            <a:pPr algn="ctr">
              <a:buNone/>
            </a:pPr>
            <a:r>
              <a:rPr lang="ro-RO" sz="2800" b="1" dirty="0" smtClean="0"/>
              <a:t>a</a:t>
            </a:r>
            <a:r>
              <a:rPr lang="ro-RO" sz="2800" b="1" baseline="-25000" dirty="0" smtClean="0"/>
              <a:t>1</a:t>
            </a:r>
            <a:r>
              <a:rPr lang="ro-RO" sz="2800" b="1" dirty="0" smtClean="0"/>
              <a:t>  </a:t>
            </a:r>
            <a:r>
              <a:rPr lang="ro-RO" sz="2800" b="1" dirty="0" smtClean="0">
                <a:sym typeface="Symbol"/>
              </a:rPr>
              <a:t> a</a:t>
            </a:r>
            <a:r>
              <a:rPr lang="ro-RO" sz="2800" b="1" baseline="-25000" dirty="0" smtClean="0"/>
              <a:t>2</a:t>
            </a:r>
            <a:r>
              <a:rPr lang="ro-RO" sz="2800" b="1" dirty="0" smtClean="0"/>
              <a:t>  a</a:t>
            </a:r>
            <a:r>
              <a:rPr lang="ro-RO" sz="2800" b="1" baseline="-25000" dirty="0" smtClean="0"/>
              <a:t>3</a:t>
            </a:r>
            <a:r>
              <a:rPr lang="ro-RO" sz="2800" b="1" dirty="0" smtClean="0"/>
              <a:t> </a:t>
            </a:r>
            <a:r>
              <a:rPr lang="ro-RO" sz="2800" b="1" dirty="0" smtClean="0">
                <a:sym typeface="Symbol"/>
              </a:rPr>
              <a:t>. . . </a:t>
            </a:r>
            <a:r>
              <a:rPr lang="ro-RO" sz="2800" b="1" dirty="0" smtClean="0"/>
              <a:t> a</a:t>
            </a:r>
            <a:r>
              <a:rPr lang="ro-RO" sz="2800" b="1" baseline="-25000" dirty="0" smtClean="0"/>
              <a:t>n-1</a:t>
            </a:r>
            <a:r>
              <a:rPr lang="ro-RO" sz="2800" b="1" dirty="0" smtClean="0"/>
              <a:t>  a</a:t>
            </a:r>
            <a:r>
              <a:rPr lang="ro-RO" sz="2800" b="1" baseline="-25000" dirty="0" smtClean="0"/>
              <a:t>n  </a:t>
            </a:r>
            <a:r>
              <a:rPr lang="ro-RO" sz="2800" b="1" dirty="0" smtClean="0"/>
              <a:t> - atributele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Este </a:t>
            </a:r>
            <a:r>
              <a:rPr lang="en-US" dirty="0" err="1" smtClean="0"/>
              <a:t>numit</a:t>
            </a:r>
            <a:r>
              <a:rPr lang="en-US" dirty="0" smtClean="0"/>
              <a:t> </a:t>
            </a:r>
            <a:r>
              <a:rPr lang="en-US" b="1" u="sng" dirty="0" smtClean="0"/>
              <a:t>naïve</a:t>
            </a:r>
            <a:r>
              <a:rPr lang="en-US" dirty="0" smtClean="0"/>
              <a:t> </a:t>
            </a:r>
            <a:endParaRPr lang="ro-RO" dirty="0" smtClean="0"/>
          </a:p>
          <a:p>
            <a:pPr algn="ctr">
              <a:buNone/>
            </a:pPr>
            <a:r>
              <a:rPr lang="en-US" dirty="0" smtClean="0"/>
              <a:t>din </a:t>
            </a:r>
            <a:r>
              <a:rPr lang="en-US" dirty="0" err="1" smtClean="0"/>
              <a:t>cauz</a:t>
            </a:r>
            <a:r>
              <a:rPr lang="ro-RO" dirty="0" smtClean="0"/>
              <a:t>ă că considerăm că </a:t>
            </a:r>
          </a:p>
          <a:p>
            <a:pPr algn="ctr">
              <a:buNone/>
            </a:pPr>
            <a:r>
              <a:rPr lang="ro-RO" dirty="0" smtClean="0"/>
              <a:t>fiecare atribut este </a:t>
            </a:r>
            <a:r>
              <a:rPr lang="ro-RO" b="1" u="sng" dirty="0" smtClean="0"/>
              <a:t>independent</a:t>
            </a:r>
          </a:p>
          <a:p>
            <a:pPr algn="ctr">
              <a:buNone/>
            </a:pPr>
            <a:r>
              <a:rPr lang="ro-RO" dirty="0" smtClean="0"/>
              <a:t>față de celelalte atribute </a:t>
            </a:r>
          </a:p>
          <a:p>
            <a:pPr algn="ctr">
              <a:buNone/>
            </a:pPr>
            <a:endParaRPr lang="ro-RO" dirty="0" smtClean="0"/>
          </a:p>
          <a:p>
            <a:pPr algn="ctr">
              <a:buNone/>
            </a:pPr>
            <a:r>
              <a:rPr lang="en-US" sz="2800" b="1" dirty="0" smtClean="0"/>
              <a:t>P(data)</a:t>
            </a:r>
            <a:r>
              <a:rPr lang="ro-RO" sz="2800" b="1" dirty="0" smtClean="0"/>
              <a:t>  = P(a</a:t>
            </a:r>
            <a:r>
              <a:rPr lang="ro-RO" sz="2800" b="1" baseline="-25000" dirty="0" smtClean="0"/>
              <a:t>1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2</a:t>
            </a:r>
            <a:r>
              <a:rPr lang="ro-RO" sz="2800" b="1" dirty="0" smtClean="0">
                <a:sym typeface="Symbol"/>
              </a:rPr>
              <a:t></a:t>
            </a:r>
            <a:r>
              <a:rPr lang="ro-RO" sz="2800" b="1" dirty="0" smtClean="0"/>
              <a:t> a</a:t>
            </a:r>
            <a:r>
              <a:rPr lang="ro-RO" sz="2800" b="1" baseline="-25000" dirty="0" smtClean="0"/>
              <a:t>3</a:t>
            </a:r>
            <a:r>
              <a:rPr lang="ro-RO" sz="2800" b="1" dirty="0" smtClean="0">
                <a:sym typeface="Symbol"/>
              </a:rPr>
              <a:t> . . .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n-1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n</a:t>
            </a:r>
            <a:r>
              <a:rPr lang="ro-RO" sz="2800" b="1" dirty="0" smtClean="0"/>
              <a:t>)  =</a:t>
            </a:r>
          </a:p>
          <a:p>
            <a:pPr algn="ctr">
              <a:buNone/>
            </a:pPr>
            <a:r>
              <a:rPr lang="ro-RO" sz="2800" b="1" dirty="0" smtClean="0"/>
              <a:t> </a:t>
            </a:r>
            <a:br>
              <a:rPr lang="ro-RO" sz="2800" b="1" dirty="0" smtClean="0"/>
            </a:br>
            <a:r>
              <a:rPr lang="ro-RO" sz="2800" b="1" dirty="0" smtClean="0"/>
              <a:t>= P(a</a:t>
            </a:r>
            <a:r>
              <a:rPr lang="ro-RO" sz="2800" b="1" baseline="-25000" dirty="0" smtClean="0"/>
              <a:t>1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P(a</a:t>
            </a:r>
            <a:r>
              <a:rPr lang="ro-RO" sz="2800" b="1" baseline="-25000" dirty="0" smtClean="0"/>
              <a:t>2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</a:t>
            </a:r>
            <a:r>
              <a:rPr lang="ro-RO" sz="2800" b="1" dirty="0" smtClean="0"/>
              <a:t> P(a</a:t>
            </a:r>
            <a:r>
              <a:rPr lang="ro-RO" sz="2800" b="1" baseline="-25000" dirty="0" smtClean="0"/>
              <a:t>3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 . . . </a:t>
            </a:r>
            <a:r>
              <a:rPr lang="ro-RO" sz="2800" b="1" dirty="0" smtClean="0"/>
              <a:t>P(a</a:t>
            </a:r>
            <a:r>
              <a:rPr lang="ro-RO" sz="2800" b="1" baseline="-25000" dirty="0" smtClean="0"/>
              <a:t>n-1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P(a</a:t>
            </a:r>
            <a:r>
              <a:rPr lang="ro-RO" sz="2800" b="1" baseline="-25000" dirty="0" smtClean="0"/>
              <a:t>n</a:t>
            </a:r>
            <a:r>
              <a:rPr lang="ro-RO" sz="2800" b="1" dirty="0" smtClean="0"/>
              <a:t>) = </a:t>
            </a:r>
          </a:p>
          <a:p>
            <a:pPr algn="ctr">
              <a:buNone/>
            </a:pPr>
            <a:r>
              <a:rPr lang="ro-RO" sz="2800" b="1" dirty="0" smtClean="0"/>
              <a:t/>
            </a:r>
            <a:br>
              <a:rPr lang="ro-RO" sz="2800" b="1" dirty="0" smtClean="0"/>
            </a:br>
            <a:r>
              <a:rPr lang="ro-RO" sz="2800" b="1" dirty="0" smtClean="0"/>
              <a:t> = P(a</a:t>
            </a:r>
            <a:r>
              <a:rPr lang="ro-RO" sz="2800" b="1" baseline="-25000" dirty="0" smtClean="0"/>
              <a:t>1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 * </a:t>
            </a:r>
            <a:r>
              <a:rPr lang="ro-RO" sz="2800" b="1" dirty="0" smtClean="0"/>
              <a:t>P(a</a:t>
            </a:r>
            <a:r>
              <a:rPr lang="ro-RO" sz="2800" b="1" baseline="-25000" dirty="0" smtClean="0"/>
              <a:t>2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 *</a:t>
            </a:r>
            <a:r>
              <a:rPr lang="ro-RO" sz="2800" b="1" dirty="0" smtClean="0"/>
              <a:t> P(a</a:t>
            </a:r>
            <a:r>
              <a:rPr lang="ro-RO" sz="2800" b="1" baseline="-25000" dirty="0" smtClean="0"/>
              <a:t>3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 * . . . * </a:t>
            </a:r>
            <a:r>
              <a:rPr lang="ro-RO" sz="2800" b="1" dirty="0" smtClean="0"/>
              <a:t>P(a</a:t>
            </a:r>
            <a:r>
              <a:rPr lang="ro-RO" sz="2800" b="1" baseline="-25000" dirty="0" smtClean="0"/>
              <a:t>n-1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 * </a:t>
            </a:r>
            <a:r>
              <a:rPr lang="ro-RO" sz="2800" b="1" dirty="0" smtClean="0"/>
              <a:t>P(a</a:t>
            </a:r>
            <a:r>
              <a:rPr lang="ro-RO" sz="2800" b="1" baseline="-25000" dirty="0" smtClean="0"/>
              <a:t>n</a:t>
            </a:r>
            <a:r>
              <a:rPr lang="ro-RO" sz="2800" b="1" dirty="0" smtClean="0"/>
              <a:t>)</a:t>
            </a:r>
            <a:endParaRPr lang="en-US" sz="2800" b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pPr algn="ctr">
              <a:buNone/>
            </a:pPr>
            <a:r>
              <a:rPr lang="ro-RO" sz="2800" dirty="0" smtClean="0"/>
              <a:t>fiecare atribut este </a:t>
            </a:r>
            <a:r>
              <a:rPr lang="ro-RO" sz="2800" b="1" u="sng" dirty="0" smtClean="0"/>
              <a:t>independent</a:t>
            </a:r>
          </a:p>
          <a:p>
            <a:pPr algn="ctr">
              <a:buNone/>
            </a:pPr>
            <a:r>
              <a:rPr lang="ro-RO" sz="2800" dirty="0" smtClean="0"/>
              <a:t>față de celelalte atribute</a:t>
            </a:r>
          </a:p>
          <a:p>
            <a:pPr algn="ctr">
              <a:buNone/>
            </a:pPr>
            <a:r>
              <a:rPr lang="ro-RO" sz="2800" dirty="0" smtClean="0"/>
              <a:t>însă </a:t>
            </a:r>
            <a:r>
              <a:rPr lang="ro-RO" sz="2800" b="1" dirty="0" smtClean="0"/>
              <a:t>dependent de clasă</a:t>
            </a:r>
          </a:p>
          <a:p>
            <a:pPr algn="ctr">
              <a:buNone/>
            </a:pPr>
            <a:endParaRPr lang="ro-RO" sz="2800" b="1" dirty="0" smtClean="0"/>
          </a:p>
          <a:p>
            <a:pPr algn="ctr">
              <a:buNone/>
            </a:pPr>
            <a:r>
              <a:rPr lang="en-US" sz="2800" b="1" dirty="0" smtClean="0"/>
              <a:t>P(class / data) = </a:t>
            </a:r>
            <a:r>
              <a:rPr lang="en-US" sz="2800" b="1" u="sng" dirty="0" smtClean="0"/>
              <a:t>P(data / class)</a:t>
            </a:r>
            <a:r>
              <a:rPr lang="en-US" sz="2800" b="1" dirty="0" smtClean="0"/>
              <a:t> * P(class) /  P(data)</a:t>
            </a:r>
            <a:endParaRPr lang="ro-RO" sz="2800" b="1" dirty="0" smtClean="0"/>
          </a:p>
          <a:p>
            <a:pPr algn="ctr">
              <a:buNone/>
            </a:pPr>
            <a:endParaRPr lang="ro-RO" sz="2800" b="1" dirty="0" smtClean="0"/>
          </a:p>
          <a:p>
            <a:pPr algn="ctr">
              <a:buNone/>
            </a:pPr>
            <a:r>
              <a:rPr lang="en-US" sz="2800" b="1" dirty="0" smtClean="0"/>
              <a:t>P(data / class)</a:t>
            </a:r>
            <a:r>
              <a:rPr lang="ro-RO" sz="2800" b="1" dirty="0" smtClean="0"/>
              <a:t> = P(a</a:t>
            </a:r>
            <a:r>
              <a:rPr lang="ro-RO" sz="2800" b="1" baseline="-25000" dirty="0" smtClean="0"/>
              <a:t>1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 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2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 </a:t>
            </a:r>
            <a:r>
              <a:rPr lang="ro-RO" sz="2800" b="1" dirty="0" smtClean="0">
                <a:sym typeface="Symbol"/>
              </a:rPr>
              <a:t></a:t>
            </a:r>
            <a:r>
              <a:rPr lang="ro-RO" sz="2800" b="1" dirty="0" smtClean="0"/>
              <a:t> a</a:t>
            </a:r>
            <a:r>
              <a:rPr lang="ro-RO" sz="2800" b="1" baseline="-25000" dirty="0" smtClean="0"/>
              <a:t>3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  </a:t>
            </a:r>
            <a:r>
              <a:rPr lang="ro-RO" sz="2800" b="1" dirty="0" smtClean="0">
                <a:sym typeface="Symbol"/>
              </a:rPr>
              <a:t> . . . </a:t>
            </a:r>
            <a:r>
              <a:rPr lang="ro-RO" sz="2800" b="1" dirty="0" smtClean="0"/>
              <a:t>a</a:t>
            </a:r>
            <a:r>
              <a:rPr lang="ro-RO" sz="2800" b="1" baseline="-25000" dirty="0" smtClean="0"/>
              <a:t>n-1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 </a:t>
            </a:r>
            <a:r>
              <a:rPr lang="ro-RO" sz="2800" b="1" dirty="0" smtClean="0">
                <a:sym typeface="Symbol"/>
              </a:rPr>
              <a:t> </a:t>
            </a:r>
            <a:r>
              <a:rPr lang="ro-RO" sz="2800" b="1" dirty="0" smtClean="0"/>
              <a:t> a</a:t>
            </a:r>
            <a:r>
              <a:rPr lang="ro-RO" sz="2800" b="1" baseline="-25000" dirty="0" smtClean="0"/>
              <a:t>n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) = </a:t>
            </a:r>
          </a:p>
          <a:p>
            <a:pPr algn="ctr">
              <a:buNone/>
            </a:pPr>
            <a:endParaRPr lang="ro-RO" sz="2800" b="1" dirty="0" smtClean="0"/>
          </a:p>
          <a:p>
            <a:pPr algn="ctr">
              <a:buNone/>
            </a:pPr>
            <a:r>
              <a:rPr lang="ro-RO" sz="2800" b="1" dirty="0" smtClean="0"/>
              <a:t>= P(a</a:t>
            </a:r>
            <a:r>
              <a:rPr lang="ro-RO" sz="2800" b="1" baseline="-25000" dirty="0" smtClean="0"/>
              <a:t>1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 * </a:t>
            </a:r>
            <a:r>
              <a:rPr lang="ro-RO" sz="2800" b="1" dirty="0" smtClean="0"/>
              <a:t>P(a</a:t>
            </a:r>
            <a:r>
              <a:rPr lang="ro-RO" sz="2800" b="1" baseline="-25000" dirty="0" smtClean="0"/>
              <a:t>2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 *</a:t>
            </a:r>
            <a:r>
              <a:rPr lang="ro-RO" sz="2800" b="1" dirty="0" smtClean="0"/>
              <a:t> P(a</a:t>
            </a:r>
            <a:r>
              <a:rPr lang="ro-RO" sz="2800" b="1" baseline="-25000" dirty="0" smtClean="0"/>
              <a:t>3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 * . . . </a:t>
            </a:r>
          </a:p>
          <a:p>
            <a:pPr algn="ctr">
              <a:buNone/>
            </a:pPr>
            <a:r>
              <a:rPr lang="ro-RO" sz="2800" b="1" dirty="0" smtClean="0">
                <a:sym typeface="Symbol"/>
              </a:rPr>
              <a:t>* </a:t>
            </a:r>
            <a:r>
              <a:rPr lang="ro-RO" sz="2800" b="1" dirty="0" smtClean="0"/>
              <a:t>P(a</a:t>
            </a:r>
            <a:r>
              <a:rPr lang="ro-RO" sz="2800" b="1" baseline="-25000" dirty="0" smtClean="0"/>
              <a:t>n-1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)</a:t>
            </a:r>
            <a:r>
              <a:rPr lang="ro-RO" sz="2800" b="1" dirty="0" smtClean="0">
                <a:sym typeface="Symbol"/>
              </a:rPr>
              <a:t> * </a:t>
            </a:r>
            <a:r>
              <a:rPr lang="ro-RO" sz="2800" b="1" dirty="0" smtClean="0"/>
              <a:t>P(a</a:t>
            </a:r>
            <a:r>
              <a:rPr lang="ro-RO" sz="2800" b="1" baseline="-25000" dirty="0" smtClean="0"/>
              <a:t>n</a:t>
            </a:r>
            <a:r>
              <a:rPr lang="en-US" sz="2800" b="1" dirty="0" smtClean="0"/>
              <a:t> / class</a:t>
            </a:r>
            <a:r>
              <a:rPr lang="ro-RO" sz="2800" b="1" dirty="0" smtClean="0"/>
              <a:t>)</a:t>
            </a:r>
          </a:p>
          <a:p>
            <a:pPr algn="ctr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800" b="1" dirty="0" smtClean="0"/>
              <a:t>P(class / data) = P(data / class) * P(class) /  P(data)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P(</a:t>
            </a:r>
            <a:r>
              <a:rPr lang="en-US" sz="2800" b="1" dirty="0" err="1" smtClean="0"/>
              <a:t>examen</a:t>
            </a:r>
            <a:r>
              <a:rPr lang="en-US" sz="2800" b="1" dirty="0" smtClean="0"/>
              <a:t>=</a:t>
            </a:r>
            <a:r>
              <a:rPr lang="en-US" sz="2800" b="1" dirty="0" err="1" smtClean="0"/>
              <a:t>da</a:t>
            </a:r>
            <a:r>
              <a:rPr lang="en-US" sz="2800" dirty="0" smtClean="0"/>
              <a:t> / </a:t>
            </a:r>
            <a:r>
              <a:rPr lang="ro-RO" sz="2800" dirty="0" smtClean="0"/>
              <a:t>(</a:t>
            </a:r>
            <a:r>
              <a:rPr lang="en-US" sz="2800" dirty="0" err="1" smtClean="0"/>
              <a:t>fr</a:t>
            </a:r>
            <a:r>
              <a:rPr lang="ro-RO" sz="2800" dirty="0" smtClean="0"/>
              <a:t>e</a:t>
            </a:r>
            <a:r>
              <a:rPr lang="en-US" sz="2800" dirty="0" err="1" smtClean="0"/>
              <a:t>cven</a:t>
            </a:r>
            <a:r>
              <a:rPr lang="ro-RO" sz="2800" dirty="0" smtClean="0"/>
              <a:t>ța=da, studii=nu)</a:t>
            </a:r>
            <a:r>
              <a:rPr lang="en-US" sz="2800" dirty="0" smtClean="0"/>
              <a:t>)</a:t>
            </a:r>
            <a:r>
              <a:rPr lang="ro-RO" sz="2800" dirty="0" smtClean="0"/>
              <a:t> = </a:t>
            </a:r>
          </a:p>
          <a:p>
            <a:pPr algn="ctr">
              <a:buNone/>
            </a:pPr>
            <a:r>
              <a:rPr lang="ro-RO" sz="2800" dirty="0" smtClean="0"/>
              <a:t>P(</a:t>
            </a:r>
            <a:r>
              <a:rPr lang="en-US" sz="2800" dirty="0" err="1" smtClean="0"/>
              <a:t>fr</a:t>
            </a:r>
            <a:r>
              <a:rPr lang="ro-RO" sz="2800" dirty="0" smtClean="0"/>
              <a:t>e</a:t>
            </a:r>
            <a:r>
              <a:rPr lang="en-US" sz="2800" dirty="0" err="1" smtClean="0"/>
              <a:t>cven</a:t>
            </a:r>
            <a:r>
              <a:rPr lang="ro-RO" sz="2800" dirty="0" smtClean="0"/>
              <a:t>ța=da </a:t>
            </a:r>
            <a:r>
              <a:rPr lang="en-US" sz="2800" dirty="0" smtClean="0"/>
              <a:t>/ </a:t>
            </a:r>
            <a:r>
              <a:rPr lang="en-US" sz="2800" dirty="0" err="1" smtClean="0"/>
              <a:t>examen</a:t>
            </a:r>
            <a:r>
              <a:rPr lang="en-US" sz="2800" dirty="0" smtClean="0"/>
              <a:t>=</a:t>
            </a:r>
            <a:r>
              <a:rPr lang="en-US" sz="2800" dirty="0" err="1" smtClean="0"/>
              <a:t>da</a:t>
            </a:r>
            <a:r>
              <a:rPr lang="ro-RO" sz="2800" dirty="0" smtClean="0"/>
              <a:t>)* </a:t>
            </a:r>
          </a:p>
          <a:p>
            <a:pPr algn="ctr">
              <a:buNone/>
            </a:pPr>
            <a:r>
              <a:rPr lang="ro-RO" sz="2800" dirty="0" smtClean="0"/>
              <a:t>* P(studii=nu</a:t>
            </a:r>
            <a:r>
              <a:rPr lang="en-US" sz="2800" dirty="0" smtClean="0"/>
              <a:t>/ </a:t>
            </a:r>
            <a:r>
              <a:rPr lang="en-US" sz="2800" dirty="0" err="1" smtClean="0"/>
              <a:t>examen</a:t>
            </a:r>
            <a:r>
              <a:rPr lang="en-US" sz="2800" dirty="0" smtClean="0"/>
              <a:t>=</a:t>
            </a:r>
            <a:r>
              <a:rPr lang="en-US" sz="2800" dirty="0" err="1" smtClean="0"/>
              <a:t>da</a:t>
            </a:r>
            <a:r>
              <a:rPr lang="ro-RO" sz="2800" dirty="0" smtClean="0"/>
              <a:t>) *</a:t>
            </a:r>
          </a:p>
          <a:p>
            <a:pPr algn="ctr">
              <a:buNone/>
            </a:pPr>
            <a:r>
              <a:rPr lang="ro-RO" sz="2800" dirty="0" smtClean="0"/>
              <a:t>* P(</a:t>
            </a:r>
            <a:r>
              <a:rPr lang="en-US" sz="2800" dirty="0" err="1" smtClean="0"/>
              <a:t>examen</a:t>
            </a:r>
            <a:r>
              <a:rPr lang="en-US" sz="2800" dirty="0" smtClean="0"/>
              <a:t>=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ro-RO" sz="2800" dirty="0" smtClean="0"/>
              <a:t>) </a:t>
            </a:r>
          </a:p>
          <a:p>
            <a:pPr algn="ctr">
              <a:buNone/>
            </a:pPr>
            <a:r>
              <a:rPr lang="ro-RO" sz="2800" dirty="0" smtClean="0"/>
              <a:t>/ P(</a:t>
            </a:r>
            <a:r>
              <a:rPr lang="en-US" sz="2800" dirty="0" err="1" smtClean="0"/>
              <a:t>fr</a:t>
            </a:r>
            <a:r>
              <a:rPr lang="ro-RO" sz="2800" dirty="0" smtClean="0"/>
              <a:t>e</a:t>
            </a:r>
            <a:r>
              <a:rPr lang="en-US" sz="2800" dirty="0" err="1" smtClean="0"/>
              <a:t>cven</a:t>
            </a:r>
            <a:r>
              <a:rPr lang="ro-RO" sz="2800" dirty="0" smtClean="0"/>
              <a:t>ța=da, studii=nu) = </a:t>
            </a:r>
            <a:endParaRPr lang="en-US" sz="2800" dirty="0" smtClean="0"/>
          </a:p>
          <a:p>
            <a:pPr algn="ctr">
              <a:buNone/>
            </a:pPr>
            <a:r>
              <a:rPr lang="ro-RO" sz="2800" dirty="0" smtClean="0"/>
              <a:t>= (5/5) * (2/5) * (5/9) / ((6/9)*(4/9)) = 0,75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2800" b="1" dirty="0" smtClean="0"/>
              <a:t>P(class / data) = P(data / class) * P(class) /  P(data)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P(</a:t>
            </a:r>
            <a:r>
              <a:rPr lang="en-US" sz="2800" b="1" dirty="0" err="1" smtClean="0"/>
              <a:t>examen</a:t>
            </a:r>
            <a:r>
              <a:rPr lang="en-US" sz="2800" b="1" dirty="0" smtClean="0"/>
              <a:t>=</a:t>
            </a:r>
            <a:r>
              <a:rPr lang="ro-RO" sz="2800" b="1" dirty="0" smtClean="0"/>
              <a:t>nu</a:t>
            </a:r>
            <a:r>
              <a:rPr lang="en-US" sz="2800" dirty="0" smtClean="0"/>
              <a:t> / </a:t>
            </a:r>
            <a:r>
              <a:rPr lang="ro-RO" sz="2800" dirty="0" smtClean="0"/>
              <a:t>(</a:t>
            </a:r>
            <a:r>
              <a:rPr lang="en-US" sz="2800" dirty="0" err="1" smtClean="0"/>
              <a:t>fr</a:t>
            </a:r>
            <a:r>
              <a:rPr lang="ro-RO" sz="2800" dirty="0" smtClean="0"/>
              <a:t>e</a:t>
            </a:r>
            <a:r>
              <a:rPr lang="en-US" sz="2800" dirty="0" err="1" smtClean="0"/>
              <a:t>cven</a:t>
            </a:r>
            <a:r>
              <a:rPr lang="ro-RO" sz="2800" dirty="0" smtClean="0"/>
              <a:t>ța=da, studii=nu)</a:t>
            </a:r>
            <a:r>
              <a:rPr lang="en-US" sz="2800" dirty="0" smtClean="0"/>
              <a:t>)</a:t>
            </a:r>
            <a:r>
              <a:rPr lang="ro-RO" sz="2800" dirty="0" smtClean="0"/>
              <a:t> = </a:t>
            </a:r>
          </a:p>
          <a:p>
            <a:pPr algn="ctr">
              <a:buNone/>
            </a:pPr>
            <a:r>
              <a:rPr lang="ro-RO" sz="2800" dirty="0" smtClean="0"/>
              <a:t>P(</a:t>
            </a:r>
            <a:r>
              <a:rPr lang="en-US" sz="2800" dirty="0" err="1" smtClean="0"/>
              <a:t>fr</a:t>
            </a:r>
            <a:r>
              <a:rPr lang="ro-RO" sz="2800" dirty="0" smtClean="0"/>
              <a:t>e</a:t>
            </a:r>
            <a:r>
              <a:rPr lang="en-US" sz="2800" dirty="0" err="1" smtClean="0"/>
              <a:t>cven</a:t>
            </a:r>
            <a:r>
              <a:rPr lang="ro-RO" sz="2800" dirty="0" smtClean="0"/>
              <a:t>ța=da </a:t>
            </a:r>
            <a:r>
              <a:rPr lang="en-US" sz="2800" dirty="0" smtClean="0"/>
              <a:t>/ </a:t>
            </a:r>
            <a:r>
              <a:rPr lang="en-US" sz="2800" dirty="0" err="1" smtClean="0"/>
              <a:t>examen</a:t>
            </a:r>
            <a:r>
              <a:rPr lang="en-US" sz="2800" dirty="0" smtClean="0"/>
              <a:t>=</a:t>
            </a:r>
            <a:r>
              <a:rPr lang="ro-RO" sz="2800" dirty="0" smtClean="0"/>
              <a:t>nu)* </a:t>
            </a:r>
          </a:p>
          <a:p>
            <a:pPr algn="ctr">
              <a:buNone/>
            </a:pPr>
            <a:r>
              <a:rPr lang="ro-RO" sz="2800" dirty="0" smtClean="0"/>
              <a:t>* P(studii=nu</a:t>
            </a:r>
            <a:r>
              <a:rPr lang="en-US" sz="2800" dirty="0" smtClean="0"/>
              <a:t>/ </a:t>
            </a:r>
            <a:r>
              <a:rPr lang="en-US" sz="2800" dirty="0" err="1" smtClean="0"/>
              <a:t>examen</a:t>
            </a:r>
            <a:r>
              <a:rPr lang="en-US" sz="2800" dirty="0" smtClean="0"/>
              <a:t>=</a:t>
            </a:r>
            <a:r>
              <a:rPr lang="ro-RO" sz="2800" dirty="0" smtClean="0"/>
              <a:t>nu) *</a:t>
            </a:r>
          </a:p>
          <a:p>
            <a:pPr algn="ctr">
              <a:buNone/>
            </a:pPr>
            <a:r>
              <a:rPr lang="ro-RO" sz="2800" dirty="0" smtClean="0"/>
              <a:t>* P(</a:t>
            </a:r>
            <a:r>
              <a:rPr lang="en-US" sz="2800" dirty="0" err="1" smtClean="0"/>
              <a:t>examen</a:t>
            </a:r>
            <a:r>
              <a:rPr lang="en-US" sz="2800" dirty="0" smtClean="0"/>
              <a:t>=</a:t>
            </a:r>
            <a:r>
              <a:rPr lang="ro-RO" sz="2800" dirty="0" smtClean="0"/>
              <a:t>nu</a:t>
            </a:r>
            <a:r>
              <a:rPr lang="en-US" sz="2800" dirty="0" smtClean="0"/>
              <a:t> </a:t>
            </a:r>
            <a:r>
              <a:rPr lang="ro-RO" sz="2800" dirty="0" smtClean="0"/>
              <a:t>) </a:t>
            </a:r>
          </a:p>
          <a:p>
            <a:pPr algn="ctr">
              <a:buNone/>
            </a:pPr>
            <a:r>
              <a:rPr lang="ro-RO" sz="2800" dirty="0" smtClean="0"/>
              <a:t>/ P(</a:t>
            </a:r>
            <a:r>
              <a:rPr lang="en-US" sz="2800" dirty="0" err="1" smtClean="0"/>
              <a:t>fr</a:t>
            </a:r>
            <a:r>
              <a:rPr lang="ro-RO" sz="2800" dirty="0" smtClean="0"/>
              <a:t>e</a:t>
            </a:r>
            <a:r>
              <a:rPr lang="en-US" sz="2800" dirty="0" err="1" smtClean="0"/>
              <a:t>cven</a:t>
            </a:r>
            <a:r>
              <a:rPr lang="ro-RO" sz="2800" dirty="0" smtClean="0"/>
              <a:t>ța=da, studii=nu) = </a:t>
            </a:r>
            <a:endParaRPr lang="en-US" sz="2800" dirty="0" smtClean="0"/>
          </a:p>
          <a:p>
            <a:pPr algn="ctr">
              <a:buNone/>
            </a:pPr>
            <a:r>
              <a:rPr lang="ro-RO" sz="2800" dirty="0" smtClean="0"/>
              <a:t>= (1/4) * (2/4) * (4/9) / ((6/9)*(4/9)) = 0,19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579</Words>
  <Application>Microsoft Office PowerPoint</Application>
  <PresentationFormat>On-screen Show (4:3)</PresentationFormat>
  <Paragraphs>159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Metoda Naïve Bayes </vt:lpstr>
      <vt:lpstr>Formula Bayes</vt:lpstr>
      <vt:lpstr>Statistica pentru un examen</vt:lpstr>
      <vt:lpstr>Formula Bayes</vt:lpstr>
      <vt:lpstr>Aplicăm Formula Bayes</vt:lpstr>
      <vt:lpstr>Naïve Bayes</vt:lpstr>
      <vt:lpstr>Naïve Bayes</vt:lpstr>
      <vt:lpstr>Formula Bayes</vt:lpstr>
      <vt:lpstr>Formula Bayes</vt:lpstr>
      <vt:lpstr>Statistica pentru un examen</vt:lpstr>
      <vt:lpstr>Terminologia</vt:lpstr>
      <vt:lpstr>Baza deciziei de alegere a clasei: selectăm clasa cu probabilitatea maximă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exemplu de construire a arborelui de decizie</dc:title>
  <dc:creator>vika</dc:creator>
  <cp:lastModifiedBy>vika</cp:lastModifiedBy>
  <cp:revision>23</cp:revision>
  <dcterms:created xsi:type="dcterms:W3CDTF">2018-04-16T19:00:13Z</dcterms:created>
  <dcterms:modified xsi:type="dcterms:W3CDTF">2019-02-09T17:45:43Z</dcterms:modified>
</cp:coreProperties>
</file>