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2" r:id="rId7"/>
    <p:sldId id="261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5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F4E20-2147-4C16-9485-70DED8A62E80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8ED5-91CD-4083-948C-2C8A01E97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1F3F-858B-4323-83CB-12FDA0DF2814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426B7-8A50-484D-8ED7-FD3417A0A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D3F5-D42C-4B41-ADD4-082EE6DA6342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E9A9-8FD4-4F42-B850-4B6488D9E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46EF-71E8-4F63-8D69-0C1C214CCAEB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5F23E-E347-4F15-8EA4-319BF7C89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C3A75-3E0E-466B-90A5-678D9F90C07B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87AA2-45B1-4C2F-ABD1-BD9AA339D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9C660-DC04-4F91-A50C-ACEAED3AB23C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B430F-B076-4F27-A56E-711682F2D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0B5E9-5C7B-47A8-9730-EB1F590FB6E9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BAF08-C364-477C-A67C-5D48BCDB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EA45-0501-4D3B-A71D-10CA1F5EE315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97526-6BEF-431F-850B-082C9D2AD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3BD2-9D62-407D-9044-9A3C77D729FD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40C9-E568-418B-BC72-D7084C796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AF7B-5A9A-4428-B9DF-9DF555A8B363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D8597-985E-4449-9648-7B303B9DF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68536-1A58-449B-812E-71E454366D60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5D65-31E7-4F26-A28C-941F28E76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6B4D6B-8726-4672-8782-47AA991A11F2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6093AA-6B2B-482E-ACA9-B7F7D6850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KNN </a:t>
            </a:r>
            <a:br>
              <a:rPr lang="ro-RO" dirty="0" smtClean="0"/>
            </a:br>
            <a:r>
              <a:rPr lang="ro-RO" dirty="0" smtClean="0"/>
              <a:t>K Nearest Neighbours </a:t>
            </a:r>
            <a:br>
              <a:rPr lang="ro-RO" dirty="0" smtClean="0"/>
            </a:br>
            <a:r>
              <a:rPr lang="en-US" dirty="0" smtClean="0"/>
              <a:t>K </a:t>
            </a:r>
            <a:r>
              <a:rPr lang="en-US" dirty="0" err="1" smtClean="0"/>
              <a:t>vecinilor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ro-RO" dirty="0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apropia</a:t>
            </a:r>
            <a:r>
              <a:rPr lang="ro-RO" dirty="0" smtClean="0"/>
              <a:t>ți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 smtClean="0"/>
              <a:t>MBL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 smtClean="0"/>
              <a:t>Memory Based Learning 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Similaritatea între instanțe:</a:t>
            </a:r>
            <a:endParaRPr lang="en-US" dirty="0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 l="25471" t="47073" r="48141" b="30070"/>
          <a:stretch>
            <a:fillRect/>
          </a:stretch>
        </p:blipFill>
        <p:spPr bwMode="auto">
          <a:xfrm>
            <a:off x="152400" y="990600"/>
            <a:ext cx="5943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2561964"/>
          <a:ext cx="3124200" cy="414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987"/>
                <a:gridCol w="1470213"/>
              </a:tblGrid>
              <a:tr h="402238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Greutatea,</a:t>
                      </a:r>
                    </a:p>
                    <a:p>
                      <a:pPr algn="ctr"/>
                      <a:r>
                        <a:rPr lang="ro-RO" sz="2400" dirty="0" smtClean="0"/>
                        <a:t>kg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Înalțimea,</a:t>
                      </a:r>
                    </a:p>
                    <a:p>
                      <a:pPr algn="ctr"/>
                      <a:r>
                        <a:rPr lang="ro-RO" sz="2400" dirty="0" smtClean="0"/>
                        <a:t>cm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66,5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165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75,2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171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81,3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178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58,9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156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65,2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159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68,9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161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419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</a:t>
            </a:r>
            <a:r>
              <a:rPr lang="ro-RO" dirty="0" smtClean="0">
                <a:sym typeface="Symbol"/>
              </a:rPr>
              <a:t>(x1,y1) = </a:t>
            </a:r>
            <a:r>
              <a:rPr lang="en-US" dirty="0" smtClean="0">
                <a:sym typeface="Symbol"/>
              </a:rPr>
              <a:t>| (66,5-75,2) / (81,3-58,9) | = 0,388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105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ym typeface="Symbol"/>
              </a:rPr>
              <a:t></a:t>
            </a:r>
            <a:r>
              <a:rPr lang="ro-RO" dirty="0" smtClean="0">
                <a:sym typeface="Symbol"/>
              </a:rPr>
              <a:t>(x</a:t>
            </a:r>
            <a:r>
              <a:rPr lang="en-US" dirty="0" smtClean="0">
                <a:sym typeface="Symbol"/>
              </a:rPr>
              <a:t>2</a:t>
            </a:r>
            <a:r>
              <a:rPr lang="ro-RO" dirty="0" smtClean="0">
                <a:sym typeface="Symbol"/>
              </a:rPr>
              <a:t>,y</a:t>
            </a:r>
            <a:r>
              <a:rPr lang="en-US" dirty="0" smtClean="0">
                <a:sym typeface="Symbol"/>
              </a:rPr>
              <a:t>2</a:t>
            </a:r>
            <a:r>
              <a:rPr lang="ro-RO" dirty="0" smtClean="0">
                <a:sym typeface="Symbol"/>
              </a:rPr>
              <a:t>) = </a:t>
            </a:r>
            <a:r>
              <a:rPr lang="en-US" dirty="0" smtClean="0">
                <a:sym typeface="Symbol"/>
              </a:rPr>
              <a:t>| (165-171) / (178-156) | = 0,273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5726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ro-RO" dirty="0" smtClean="0">
                <a:sym typeface="Symbol"/>
              </a:rPr>
              <a:t>(</a:t>
            </a:r>
            <a:r>
              <a:rPr lang="en-US" dirty="0" smtClean="0">
                <a:sym typeface="Symbol"/>
              </a:rPr>
              <a:t>X</a:t>
            </a:r>
            <a:r>
              <a:rPr lang="ro-RO" dirty="0" smtClean="0">
                <a:sym typeface="Symbol"/>
              </a:rPr>
              <a:t>,</a:t>
            </a:r>
            <a:r>
              <a:rPr lang="en-US" dirty="0" smtClean="0">
                <a:sym typeface="Symbol"/>
              </a:rPr>
              <a:t>Y</a:t>
            </a:r>
            <a:r>
              <a:rPr lang="ro-RO" dirty="0" smtClean="0">
                <a:sym typeface="Symbol"/>
              </a:rPr>
              <a:t>) = </a:t>
            </a:r>
            <a:r>
              <a:rPr lang="en-US" dirty="0" smtClean="0">
                <a:sym typeface="Symbol"/>
              </a:rPr>
              <a:t>0,388 + 0,273 = 0,661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knn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85800"/>
            <a:ext cx="55626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381000" y="62484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400">
                <a:latin typeface="Calibri" pitchFamily="34" charset="0"/>
              </a:rPr>
              <a:t>A – sanatoși; B - bolnavi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Statistica îmbolnăvirilor la școlari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3048000" y="5932488"/>
            <a:ext cx="3200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temperatura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2057400" y="5638800"/>
            <a:ext cx="670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>
                <a:latin typeface="Calibri" pitchFamily="34" charset="0"/>
              </a:rPr>
              <a:t>36,4  36,6  36,8  37,0  37,2  37,4  37,6  37,8  38,0  38,2 </a:t>
            </a:r>
            <a:endParaRPr lang="en-US" sz="2000">
              <a:latin typeface="Calibri" pitchFamily="34" charset="0"/>
            </a:endParaRPr>
          </a:p>
        </p:txBody>
      </p:sp>
      <p:pic>
        <p:nvPicPr>
          <p:cNvPr id="11271" name="Picture 2" descr="Imagini pentru red color gradient"/>
          <p:cNvPicPr>
            <a:picLocks noChangeAspect="1" noChangeArrowheads="1"/>
          </p:cNvPicPr>
          <p:nvPr/>
        </p:nvPicPr>
        <p:blipFill>
          <a:blip r:embed="rId3" cstate="print"/>
          <a:srcRect t="19691" r="83762" b="32558"/>
          <a:stretch>
            <a:fillRect/>
          </a:stretch>
        </p:blipFill>
        <p:spPr bwMode="auto">
          <a:xfrm>
            <a:off x="990600" y="990600"/>
            <a:ext cx="10636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6400800" y="914400"/>
            <a:ext cx="2743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800" b="1">
                <a:latin typeface="Calibri" pitchFamily="34" charset="0"/>
              </a:rPr>
              <a:t>Cum definim caracteristicile? </a:t>
            </a:r>
            <a:endParaRPr lang="en-US" sz="2800" b="1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362200"/>
            <a:ext cx="615553" cy="2286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2800" b="1" spc="50" dirty="0" smtClean="0"/>
              <a:t>Gât  iritat</a:t>
            </a:r>
            <a:endParaRPr lang="en-US" sz="2800" b="1" spc="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knn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85800"/>
            <a:ext cx="55626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381000" y="62484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400">
                <a:latin typeface="Calibri" pitchFamily="34" charset="0"/>
              </a:rPr>
              <a:t>A – sanatoși; B - bolnavi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Statistica îmbolnăvirilor la școlari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3048000" y="5932488"/>
            <a:ext cx="3200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temperatura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1295400" y="5638800"/>
            <a:ext cx="746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latin typeface="Calibri" pitchFamily="34" charset="0"/>
              </a:rPr>
              <a:t>36,4  36,6  36,8  37,0  37,2  37,4  37,6  37,8  38,0  38,2 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12295" name="Picture 2" descr="Imagini pentru red color gradient"/>
          <p:cNvPicPr>
            <a:picLocks noChangeAspect="1" noChangeArrowheads="1"/>
          </p:cNvPicPr>
          <p:nvPr/>
        </p:nvPicPr>
        <p:blipFill>
          <a:blip r:embed="rId3" cstate="print"/>
          <a:srcRect t="19691" r="83762" b="32558"/>
          <a:stretch>
            <a:fillRect/>
          </a:stretch>
        </p:blipFill>
        <p:spPr bwMode="auto">
          <a:xfrm>
            <a:off x="228600" y="990600"/>
            <a:ext cx="10636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2"/>
          <p:cNvPicPr>
            <a:picLocks noChangeAspect="1" noChangeArrowheads="1"/>
          </p:cNvPicPr>
          <p:nvPr/>
        </p:nvPicPr>
        <p:blipFill>
          <a:blip r:embed="rId4" cstate="print"/>
          <a:srcRect l="63000" t="38000" r="15250" b="14000"/>
          <a:stretch>
            <a:fillRect/>
          </a:stretch>
        </p:blipFill>
        <p:spPr bwMode="auto">
          <a:xfrm>
            <a:off x="5592763" y="925513"/>
            <a:ext cx="3551237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l="67482" t="38000" r="23651" b="14000"/>
          <a:stretch>
            <a:fillRect/>
          </a:stretch>
        </p:blipFill>
        <p:spPr bwMode="auto">
          <a:xfrm flipV="1">
            <a:off x="6324600" y="1077913"/>
            <a:ext cx="144780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6858000" cy="56356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Cum definim caracteristicile?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620000" y="2438400"/>
            <a:ext cx="1219200" cy="685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715000" y="1447800"/>
            <a:ext cx="990600" cy="8382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943600" y="3200400"/>
            <a:ext cx="1066800" cy="7620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096000" y="4495800"/>
            <a:ext cx="914400" cy="990600"/>
          </a:xfrm>
          <a:prstGeom prst="rect">
            <a:avLst/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228600" y="2286000"/>
            <a:ext cx="1143000" cy="990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743200" y="2743200"/>
            <a:ext cx="1143000" cy="9906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2438400" y="1600200"/>
            <a:ext cx="11430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1524000" y="2514600"/>
            <a:ext cx="11430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3"/>
          <p:cNvSpPr>
            <a:spLocks noChangeArrowheads="1"/>
          </p:cNvSpPr>
          <p:nvPr/>
        </p:nvSpPr>
        <p:spPr bwMode="auto">
          <a:xfrm>
            <a:off x="609600" y="3581400"/>
            <a:ext cx="9906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4" name="Oval 15"/>
          <p:cNvSpPr>
            <a:spLocks noChangeArrowheads="1"/>
          </p:cNvSpPr>
          <p:nvPr/>
        </p:nvSpPr>
        <p:spPr bwMode="auto">
          <a:xfrm>
            <a:off x="1600200" y="4038600"/>
            <a:ext cx="1143000" cy="990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76200" y="990600"/>
            <a:ext cx="4495800" cy="4419600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6" name="AutoShape 19"/>
          <p:cNvSpPr>
            <a:spLocks noChangeArrowheads="1"/>
          </p:cNvSpPr>
          <p:nvPr/>
        </p:nvSpPr>
        <p:spPr bwMode="auto">
          <a:xfrm>
            <a:off x="609600" y="5562600"/>
            <a:ext cx="1143000" cy="762000"/>
          </a:xfrm>
          <a:prstGeom prst="roundRect">
            <a:avLst>
              <a:gd name="adj" fmla="val 48333"/>
            </a:avLst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latin typeface="Calibri" pitchFamily="34" charset="0"/>
              </a:rPr>
              <a:t>?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3327" name="Rectangle 20"/>
          <p:cNvSpPr>
            <a:spLocks noChangeArrowheads="1"/>
          </p:cNvSpPr>
          <p:nvPr/>
        </p:nvSpPr>
        <p:spPr bwMode="auto">
          <a:xfrm>
            <a:off x="5410200" y="1143000"/>
            <a:ext cx="3581400" cy="487680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8" name="AutoShape 19"/>
          <p:cNvSpPr>
            <a:spLocks noChangeArrowheads="1"/>
          </p:cNvSpPr>
          <p:nvPr/>
        </p:nvSpPr>
        <p:spPr bwMode="auto">
          <a:xfrm>
            <a:off x="7162800" y="1447800"/>
            <a:ext cx="1219200" cy="838200"/>
          </a:xfrm>
          <a:prstGeom prst="roundRect">
            <a:avLst>
              <a:gd name="adj" fmla="val 22213"/>
            </a:avLst>
          </a:prstGeom>
          <a:solidFill>
            <a:schemeClr val="accent2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 sz="3200">
              <a:latin typeface="Calibri" pitchFamily="34" charset="0"/>
            </a:endParaRPr>
          </a:p>
        </p:txBody>
      </p:sp>
      <p:sp>
        <p:nvSpPr>
          <p:cNvPr id="13329" name="AutoShape 19"/>
          <p:cNvSpPr>
            <a:spLocks noChangeArrowheads="1"/>
          </p:cNvSpPr>
          <p:nvPr/>
        </p:nvSpPr>
        <p:spPr bwMode="auto">
          <a:xfrm>
            <a:off x="990600" y="1447800"/>
            <a:ext cx="1143000" cy="91440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 sz="3200">
              <a:latin typeface="Calibri" pitchFamily="34" charset="0"/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7239000" y="3505200"/>
            <a:ext cx="1295400" cy="914400"/>
          </a:xfrm>
          <a:prstGeom prst="roundRect">
            <a:avLst>
              <a:gd name="adj" fmla="val 31432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200" dirty="0">
              <a:latin typeface="+mn-lt"/>
              <a:cs typeface="+mn-cs"/>
            </a:endParaRPr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7620000" y="4572000"/>
            <a:ext cx="990600" cy="1219200"/>
          </a:xfrm>
          <a:prstGeom prst="roundRect">
            <a:avLst>
              <a:gd name="adj" fmla="val 23630"/>
            </a:avLst>
          </a:prstGeom>
          <a:solidFill>
            <a:srgbClr val="FF00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 sz="3200">
              <a:latin typeface="Calibri" pitchFamily="34" charset="0"/>
            </a:endParaRPr>
          </a:p>
        </p:txBody>
      </p:sp>
      <p:sp>
        <p:nvSpPr>
          <p:cNvPr id="27" name="AutoShape 19"/>
          <p:cNvSpPr>
            <a:spLocks noChangeArrowheads="1"/>
          </p:cNvSpPr>
          <p:nvPr/>
        </p:nvSpPr>
        <p:spPr bwMode="auto">
          <a:xfrm>
            <a:off x="2895600" y="3886200"/>
            <a:ext cx="914400" cy="10668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2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sz="3200" dirty="0" smtClean="0"/>
              <a:t>Similaritatea între instanțe:</a:t>
            </a:r>
            <a:br>
              <a:rPr lang="ro-RO" sz="3200" dirty="0" smtClean="0"/>
            </a:br>
            <a:r>
              <a:rPr lang="ro-RO" sz="3200" dirty="0" smtClean="0"/>
              <a:t>adăugăm </a:t>
            </a:r>
            <a:r>
              <a:rPr lang="ro-RO" sz="3200" b="1" u="sng" dirty="0" smtClean="0"/>
              <a:t>ponderile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ro-RO" sz="3200" dirty="0" smtClean="0"/>
              <a:t>pentru caracteristici:</a:t>
            </a:r>
            <a:br>
              <a:rPr lang="ro-RO" sz="3200" dirty="0" smtClean="0"/>
            </a:br>
            <a:r>
              <a:rPr lang="en-US" sz="2800" b="1" dirty="0" smtClean="0"/>
              <a:t> Information Gain</a:t>
            </a:r>
            <a:r>
              <a:rPr lang="ro-RO" sz="2800" b="1" dirty="0" smtClean="0"/>
              <a:t> – cîștigul de informație</a:t>
            </a:r>
            <a:endParaRPr lang="en-US" sz="3200" dirty="0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51334" r="50500" b="34000"/>
          <a:stretch>
            <a:fillRect/>
          </a:stretch>
        </p:blipFill>
        <p:spPr bwMode="auto">
          <a:xfrm>
            <a:off x="742523" y="2151982"/>
            <a:ext cx="7715677" cy="188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print"/>
          <a:srcRect l="20000" t="64667" r="55251" b="27332"/>
          <a:stretch>
            <a:fillRect/>
          </a:stretch>
        </p:blipFill>
        <p:spPr bwMode="auto">
          <a:xfrm>
            <a:off x="1168400" y="3733800"/>
            <a:ext cx="690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5130800"/>
            <a:ext cx="6324600" cy="172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Wi</a:t>
            </a:r>
            <a:r>
              <a:rPr lang="ro-RO" sz="2400" dirty="0">
                <a:solidFill>
                  <a:schemeClr val="tx1"/>
                </a:solidFill>
              </a:rPr>
              <a:t> – ponderea caracteristicii </a:t>
            </a:r>
            <a:r>
              <a:rPr lang="ro-RO" sz="2400" i="1" dirty="0">
                <a:solidFill>
                  <a:schemeClr val="tx1"/>
                </a:solidFill>
              </a:rPr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C</a:t>
            </a:r>
            <a:r>
              <a:rPr lang="ro-RO" sz="2400" dirty="0">
                <a:solidFill>
                  <a:schemeClr val="tx1"/>
                </a:solidFill>
              </a:rPr>
              <a:t>  – setul claselor  </a:t>
            </a:r>
            <a:r>
              <a:rPr lang="ro-RO" sz="2400" i="1" dirty="0">
                <a:solidFill>
                  <a:schemeClr val="tx1"/>
                </a:solidFill>
              </a:rPr>
              <a:t>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H(C)</a:t>
            </a:r>
            <a:r>
              <a:rPr lang="ro-RO" sz="2400" dirty="0">
                <a:solidFill>
                  <a:schemeClr val="tx1"/>
                </a:solidFill>
              </a:rPr>
              <a:t> – entropia claselor</a:t>
            </a:r>
            <a:r>
              <a:rPr lang="ro-RO" sz="2400" i="1" dirty="0">
                <a:solidFill>
                  <a:schemeClr val="tx1"/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V i</a:t>
            </a:r>
            <a:r>
              <a:rPr lang="ro-RO" sz="2400" dirty="0">
                <a:solidFill>
                  <a:schemeClr val="tx1"/>
                </a:solidFill>
              </a:rPr>
              <a:t> – setul valorilor </a:t>
            </a:r>
            <a:r>
              <a:rPr lang="ro-RO" sz="3600" dirty="0">
                <a:solidFill>
                  <a:schemeClr val="tx1"/>
                </a:solidFill>
                <a:latin typeface="Mistral" pitchFamily="66" charset="0"/>
              </a:rPr>
              <a:t>v</a:t>
            </a:r>
            <a:r>
              <a:rPr lang="ro-RO" sz="2400" dirty="0">
                <a:solidFill>
                  <a:schemeClr val="tx1"/>
                </a:solidFill>
              </a:rPr>
              <a:t> caracteristicii </a:t>
            </a:r>
            <a:r>
              <a:rPr lang="ro-RO" sz="2400" i="1" dirty="0" smtClean="0">
                <a:solidFill>
                  <a:schemeClr val="tx1"/>
                </a:solidFill>
              </a:rPr>
              <a:t>i</a:t>
            </a:r>
            <a:endParaRPr lang="ro-RO" sz="24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935162"/>
          </a:xfrm>
        </p:spPr>
        <p:txBody>
          <a:bodyPr/>
          <a:lstStyle/>
          <a:p>
            <a:r>
              <a:rPr lang="ro-RO" dirty="0" smtClean="0"/>
              <a:t>Similaritatea între instanțe:</a:t>
            </a:r>
            <a:br>
              <a:rPr lang="ro-RO" dirty="0" smtClean="0"/>
            </a:br>
            <a:r>
              <a:rPr lang="ro-RO" dirty="0" smtClean="0"/>
              <a:t>adăugăm </a:t>
            </a:r>
            <a:r>
              <a:rPr lang="ro-RO" b="1" u="sng" dirty="0" smtClean="0"/>
              <a:t>ponderile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pentru caracteristici:</a:t>
            </a:r>
            <a:endParaRPr lang="en-US" dirty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 l="28500" t="50000" r="49750" b="36667"/>
          <a:stretch>
            <a:fillRect/>
          </a:stretch>
        </p:blipFill>
        <p:spPr bwMode="auto">
          <a:xfrm>
            <a:off x="136939" y="2514600"/>
            <a:ext cx="884030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ro-RO" sz="3200" b="1" u="sng" smtClean="0"/>
              <a:t>Ponderile </a:t>
            </a:r>
            <a:r>
              <a:rPr lang="ro-RO" sz="3200" smtClean="0"/>
              <a:t>pentru caracteristici:</a:t>
            </a:r>
            <a:br>
              <a:rPr lang="ro-RO" sz="3200" smtClean="0"/>
            </a:br>
            <a:r>
              <a:rPr lang="en-US" sz="2800" b="1" smtClean="0"/>
              <a:t> Information Gain</a:t>
            </a:r>
            <a:r>
              <a:rPr lang="ro-RO" sz="2800" b="1" smtClean="0"/>
              <a:t> Ratio –rata cîștigului de informație</a:t>
            </a:r>
            <a:endParaRPr lang="en-US" sz="3200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51334" r="50500" b="34000"/>
          <a:stretch>
            <a:fillRect/>
          </a:stretch>
        </p:blipFill>
        <p:spPr bwMode="auto">
          <a:xfrm>
            <a:off x="1676400" y="2263775"/>
            <a:ext cx="57912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/>
          <a:srcRect l="20000" t="64667" r="55251" b="25999"/>
          <a:stretch>
            <a:fillRect/>
          </a:stretch>
        </p:blipFill>
        <p:spPr bwMode="auto">
          <a:xfrm>
            <a:off x="1981200" y="3733800"/>
            <a:ext cx="48768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4343400"/>
            <a:ext cx="6324600" cy="226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Wi</a:t>
            </a:r>
            <a:r>
              <a:rPr lang="ro-RO" sz="2400" dirty="0">
                <a:solidFill>
                  <a:schemeClr val="tx1"/>
                </a:solidFill>
              </a:rPr>
              <a:t> – ponderea caracteristicii </a:t>
            </a:r>
            <a:r>
              <a:rPr lang="ro-RO" sz="2400" i="1" dirty="0">
                <a:solidFill>
                  <a:schemeClr val="tx1"/>
                </a:solidFill>
              </a:rPr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C</a:t>
            </a:r>
            <a:r>
              <a:rPr lang="ro-RO" sz="2400" dirty="0">
                <a:solidFill>
                  <a:schemeClr val="tx1"/>
                </a:solidFill>
              </a:rPr>
              <a:t>  – setul claselor  </a:t>
            </a:r>
            <a:r>
              <a:rPr lang="ro-RO" sz="2400" i="1" dirty="0">
                <a:solidFill>
                  <a:schemeClr val="tx1"/>
                </a:solidFill>
              </a:rPr>
              <a:t>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H(C)</a:t>
            </a:r>
            <a:r>
              <a:rPr lang="ro-RO" sz="2400" dirty="0">
                <a:solidFill>
                  <a:schemeClr val="tx1"/>
                </a:solidFill>
              </a:rPr>
              <a:t> – entropia claselor</a:t>
            </a:r>
            <a:r>
              <a:rPr lang="ro-RO" sz="2400" i="1" dirty="0">
                <a:solidFill>
                  <a:schemeClr val="tx1"/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V i</a:t>
            </a:r>
            <a:r>
              <a:rPr lang="ro-RO" sz="2400" dirty="0">
                <a:solidFill>
                  <a:schemeClr val="tx1"/>
                </a:solidFill>
              </a:rPr>
              <a:t> – setul valorilor </a:t>
            </a:r>
            <a:r>
              <a:rPr lang="ro-RO" sz="3600" dirty="0">
                <a:solidFill>
                  <a:schemeClr val="tx1"/>
                </a:solidFill>
                <a:latin typeface="Mistral" pitchFamily="66" charset="0"/>
              </a:rPr>
              <a:t>v</a:t>
            </a:r>
            <a:r>
              <a:rPr lang="ro-RO" sz="2400" dirty="0">
                <a:solidFill>
                  <a:schemeClr val="tx1"/>
                </a:solidFill>
              </a:rPr>
              <a:t> caracteristicii </a:t>
            </a:r>
            <a:r>
              <a:rPr lang="ro-RO" sz="2400" i="1" dirty="0">
                <a:solidFill>
                  <a:schemeClr val="tx1"/>
                </a:solidFill>
              </a:rPr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Si(i)</a:t>
            </a:r>
            <a:r>
              <a:rPr lang="ro-RO" sz="2400" dirty="0">
                <a:solidFill>
                  <a:schemeClr val="tx1"/>
                </a:solidFill>
              </a:rPr>
              <a:t> – split info: entropia valorilor caracteristicii </a:t>
            </a:r>
            <a:r>
              <a:rPr lang="ro-RO" sz="2400" i="1" dirty="0">
                <a:solidFill>
                  <a:schemeClr val="tx1"/>
                </a:solidFill>
              </a:rPr>
              <a:t>i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 cstate="print"/>
          <a:srcRect l="26250" t="52667" r="49001" b="25999"/>
          <a:stretch>
            <a:fillRect/>
          </a:stretch>
        </p:blipFill>
        <p:spPr bwMode="auto">
          <a:xfrm>
            <a:off x="1219200" y="1219200"/>
            <a:ext cx="6781800" cy="328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ini pentru k nearest neighbou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Vectori de caracteristici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066800" y="1219200"/>
            <a:ext cx="1752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>
                <a:latin typeface="Calibri" pitchFamily="34" charset="0"/>
              </a:rPr>
              <a:t> avion  </a:t>
            </a:r>
          </a:p>
          <a:p>
            <a:r>
              <a:rPr lang="ro-RO">
                <a:latin typeface="Calibri" pitchFamily="34" charset="0"/>
              </a:rPr>
              <a:t> mette  </a:t>
            </a:r>
          </a:p>
          <a:p>
            <a:r>
              <a:rPr lang="ro-RO">
                <a:latin typeface="Calibri" pitchFamily="34" charset="0"/>
              </a:rPr>
              <a:t> commu  </a:t>
            </a:r>
          </a:p>
          <a:p>
            <a:r>
              <a:rPr lang="ro-RO">
                <a:latin typeface="Calibri" pitchFamily="34" charset="0"/>
              </a:rPr>
              <a:t> ratif  </a:t>
            </a:r>
          </a:p>
          <a:p>
            <a:r>
              <a:rPr lang="ro-RO">
                <a:latin typeface="Calibri" pitchFamily="34" charset="0"/>
              </a:rPr>
              <a:t> graph  </a:t>
            </a:r>
          </a:p>
          <a:p>
            <a:r>
              <a:rPr lang="ro-RO">
                <a:latin typeface="Calibri" pitchFamily="34" charset="0"/>
              </a:rPr>
              <a:t> relat  </a:t>
            </a:r>
          </a:p>
          <a:p>
            <a:r>
              <a:rPr lang="ro-RO">
                <a:latin typeface="Calibri" pitchFamily="34" charset="0"/>
              </a:rPr>
              <a:t> desti  </a:t>
            </a:r>
          </a:p>
          <a:p>
            <a:r>
              <a:rPr lang="ro-RO">
                <a:latin typeface="Calibri" pitchFamily="34" charset="0"/>
              </a:rPr>
              <a:t> artik  </a:t>
            </a:r>
          </a:p>
          <a:p>
            <a:r>
              <a:rPr lang="ro-RO">
                <a:latin typeface="Calibri" pitchFamily="34" charset="0"/>
              </a:rPr>
              <a:t> mitgl  </a:t>
            </a:r>
          </a:p>
          <a:p>
            <a:r>
              <a:rPr lang="ro-RO">
                <a:latin typeface="Calibri" pitchFamily="34" charset="0"/>
              </a:rPr>
              <a:t> angab  </a:t>
            </a:r>
          </a:p>
          <a:p>
            <a:r>
              <a:rPr lang="ro-RO">
                <a:latin typeface="Calibri" pitchFamily="34" charset="0"/>
              </a:rPr>
              <a:t> durch  </a:t>
            </a:r>
          </a:p>
          <a:p>
            <a:r>
              <a:rPr lang="ro-RO">
                <a:latin typeface="Calibri" pitchFamily="34" charset="0"/>
              </a:rPr>
              <a:t> zuech  </a:t>
            </a:r>
          </a:p>
          <a:p>
            <a:r>
              <a:rPr lang="ro-RO">
                <a:latin typeface="Calibri" pitchFamily="34" charset="0"/>
              </a:rPr>
              <a:t> erset  </a:t>
            </a:r>
          </a:p>
          <a:p>
            <a:r>
              <a:rPr lang="ro-RO">
                <a:latin typeface="Calibri" pitchFamily="34" charset="0"/>
              </a:rPr>
              <a:t> jedem  </a:t>
            </a:r>
          </a:p>
          <a:p>
            <a:r>
              <a:rPr lang="ro-RO">
                <a:latin typeface="Calibri" pitchFamily="34" charset="0"/>
              </a:rPr>
              <a:t> licen  </a:t>
            </a:r>
          </a:p>
          <a:p>
            <a:r>
              <a:rPr lang="ro-RO">
                <a:latin typeface="Calibri" pitchFamily="34" charset="0"/>
              </a:rPr>
              <a:t>  </a:t>
            </a:r>
            <a:endParaRPr lang="ru-RU"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581400" y="1371600"/>
            <a:ext cx="1752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>
                <a:latin typeface="Calibri" pitchFamily="34" charset="0"/>
              </a:rPr>
              <a:t>valid  </a:t>
            </a:r>
          </a:p>
          <a:p>
            <a:r>
              <a:rPr lang="ro-RO">
                <a:latin typeface="Calibri" pitchFamily="34" charset="0"/>
              </a:rPr>
              <a:t> lapin  </a:t>
            </a:r>
          </a:p>
          <a:p>
            <a:r>
              <a:rPr lang="ro-RO">
                <a:latin typeface="Calibri" pitchFamily="34" charset="0"/>
              </a:rPr>
              <a:t> consi  </a:t>
            </a:r>
          </a:p>
          <a:p>
            <a:r>
              <a:rPr lang="ro-RO">
                <a:latin typeface="Calibri" pitchFamily="34" charset="0"/>
              </a:rPr>
              <a:t> bruxe  </a:t>
            </a:r>
          </a:p>
          <a:p>
            <a:r>
              <a:rPr lang="ro-RO">
                <a:latin typeface="Calibri" pitchFamily="34" charset="0"/>
              </a:rPr>
              <a:t> derog  </a:t>
            </a:r>
          </a:p>
          <a:p>
            <a:r>
              <a:rPr lang="ro-RO">
                <a:latin typeface="Calibri" pitchFamily="34" charset="0"/>
              </a:rPr>
              <a:t> monta  </a:t>
            </a:r>
          </a:p>
          <a:p>
            <a:r>
              <a:rPr lang="ro-RO">
                <a:latin typeface="Calibri" pitchFamily="34" charset="0"/>
              </a:rPr>
              <a:t> richt  </a:t>
            </a:r>
          </a:p>
          <a:p>
            <a:r>
              <a:rPr lang="ro-RO">
                <a:latin typeface="Calibri" pitchFamily="34" charset="0"/>
              </a:rPr>
              <a:t> rates  </a:t>
            </a:r>
          </a:p>
          <a:p>
            <a:r>
              <a:rPr lang="ro-RO">
                <a:latin typeface="Calibri" pitchFamily="34" charset="0"/>
              </a:rPr>
              <a:t> kommi  </a:t>
            </a:r>
          </a:p>
          <a:p>
            <a:r>
              <a:rPr lang="ro-RO">
                <a:latin typeface="Calibri" pitchFamily="34" charset="0"/>
              </a:rPr>
              <a:t> einen  </a:t>
            </a:r>
          </a:p>
          <a:p>
            <a:r>
              <a:rPr lang="ro-RO">
                <a:latin typeface="Calibri" pitchFamily="34" charset="0"/>
              </a:rPr>
              <a:t> vorst  </a:t>
            </a:r>
          </a:p>
          <a:p>
            <a:r>
              <a:rPr lang="ro-RO">
                <a:latin typeface="Calibri" pitchFamily="34" charset="0"/>
              </a:rPr>
              <a:t> vorsc  </a:t>
            </a:r>
          </a:p>
          <a:p>
            <a:r>
              <a:rPr lang="ro-RO">
                <a:latin typeface="Calibri" pitchFamily="34" charset="0"/>
              </a:rPr>
              <a:t> brass  </a:t>
            </a:r>
          </a:p>
          <a:p>
            <a:r>
              <a:rPr lang="ro-RO">
                <a:latin typeface="Calibri" pitchFamily="34" charset="0"/>
              </a:rPr>
              <a:t> werde </a:t>
            </a:r>
            <a:endParaRPr lang="ru-RU">
              <a:latin typeface="Calibri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486400" y="1676400"/>
            <a:ext cx="9461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ro-RO">
                <a:latin typeface="Calibri" pitchFamily="34" charset="0"/>
              </a:rPr>
              <a:t> uberg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amtli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zahlu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diese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wirku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genan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diret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dispo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stati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soppr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modif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relaz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speci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</a:t>
            </a:r>
            <a:endParaRPr lang="ru-RU">
              <a:latin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 flipH="1">
            <a:off x="7010400" y="1752600"/>
            <a:ext cx="9144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>
                <a:latin typeface="Calibri" pitchFamily="34" charset="0"/>
              </a:rPr>
              <a:t>certa  </a:t>
            </a:r>
          </a:p>
          <a:p>
            <a:r>
              <a:rPr lang="ro-RO">
                <a:latin typeface="Calibri" pitchFamily="34" charset="0"/>
              </a:rPr>
              <a:t> eenne  </a:t>
            </a:r>
          </a:p>
          <a:p>
            <a:r>
              <a:rPr lang="ro-RO">
                <a:latin typeface="Calibri" pitchFamily="34" charset="0"/>
              </a:rPr>
              <a:t> vigue  </a:t>
            </a:r>
          </a:p>
          <a:p>
            <a:r>
              <a:rPr lang="ro-RO">
                <a:latin typeface="Calibri" pitchFamily="34" charset="0"/>
              </a:rPr>
              <a:t>predi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pubbl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vista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fatto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istit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aggiu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oppor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stess </a:t>
            </a:r>
            <a:endParaRPr lang="ru-RU">
              <a:latin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5684838"/>
            <a:ext cx="8229600" cy="715962"/>
          </a:xfrm>
          <a:prstGeom prst="rect">
            <a:avLst/>
          </a:prstGeom>
          <a:noFill/>
        </p:spPr>
        <p:txBody>
          <a:bodyPr anchor="ctr">
            <a:normAutofit fontScale="6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Sunt stocate in memorie așa cum au fost extrase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din sursa de date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knn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85800"/>
            <a:ext cx="55626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81000" y="62484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  </a:t>
            </a:r>
            <a:r>
              <a:rPr lang="ro-RO" sz="2400" dirty="0" smtClean="0">
                <a:latin typeface="Calibri" pitchFamily="34" charset="0"/>
              </a:rPr>
              <a:t>A </a:t>
            </a:r>
            <a:r>
              <a:rPr lang="ro-RO" sz="2400" dirty="0">
                <a:latin typeface="Calibri" pitchFamily="34" charset="0"/>
              </a:rPr>
              <a:t>– sanatoși; </a:t>
            </a:r>
            <a:r>
              <a:rPr lang="en-US" sz="2400" dirty="0" smtClean="0">
                <a:latin typeface="Calibri" pitchFamily="34" charset="0"/>
              </a:rPr>
              <a:t>    </a:t>
            </a:r>
            <a:r>
              <a:rPr lang="ro-RO" sz="2400" dirty="0" smtClean="0">
                <a:latin typeface="Calibri" pitchFamily="34" charset="0"/>
              </a:rPr>
              <a:t>B </a:t>
            </a:r>
            <a:r>
              <a:rPr lang="ro-RO" sz="2400" dirty="0">
                <a:latin typeface="Calibri" pitchFamily="34" charset="0"/>
              </a:rPr>
              <a:t>- bolnavi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305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3200" b="1" dirty="0">
                <a:latin typeface="Calibri" pitchFamily="34" charset="0"/>
              </a:rPr>
              <a:t>Statistica </a:t>
            </a:r>
            <a:r>
              <a:rPr lang="ro-RO" sz="3200" b="1" dirty="0" smtClean="0">
                <a:latin typeface="Calibri" pitchFamily="34" charset="0"/>
              </a:rPr>
              <a:t>îmbolnăvirilor</a:t>
            </a:r>
            <a:r>
              <a:rPr lang="en-US" sz="3200" b="1" dirty="0" smtClean="0">
                <a:latin typeface="Calibri" pitchFamily="34" charset="0"/>
              </a:rPr>
              <a:t> de </a:t>
            </a:r>
            <a:r>
              <a:rPr lang="en-US" sz="3200" b="1" dirty="0" err="1" smtClean="0">
                <a:latin typeface="Calibri" pitchFamily="34" charset="0"/>
              </a:rPr>
              <a:t>viroz</a:t>
            </a:r>
            <a:r>
              <a:rPr lang="ro-RO" sz="3200" b="1" dirty="0" smtClean="0">
                <a:latin typeface="Calibri" pitchFamily="34" charset="0"/>
              </a:rPr>
              <a:t>ă  </a:t>
            </a:r>
            <a:r>
              <a:rPr lang="ro-RO" sz="3200" b="1" dirty="0">
                <a:latin typeface="Calibri" pitchFamily="34" charset="0"/>
              </a:rPr>
              <a:t>la școlari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3048000" y="5932488"/>
            <a:ext cx="3200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 dirty="0">
                <a:latin typeface="Calibri" pitchFamily="34" charset="0"/>
              </a:rPr>
              <a:t>temperatura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2057400" y="5638800"/>
            <a:ext cx="670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latin typeface="Calibri" pitchFamily="34" charset="0"/>
              </a:rPr>
              <a:t>36,4  36,6  36,8  37,0  37,2  37,4  37,6  37,8  38,0  38,2 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4103" name="Picture 2" descr="Imagini pentru red color gradient"/>
          <p:cNvPicPr>
            <a:picLocks noChangeAspect="1" noChangeArrowheads="1"/>
          </p:cNvPicPr>
          <p:nvPr/>
        </p:nvPicPr>
        <p:blipFill>
          <a:blip r:embed="rId3" cstate="print"/>
          <a:srcRect t="19691" r="83762" b="32558"/>
          <a:stretch>
            <a:fillRect/>
          </a:stretch>
        </p:blipFill>
        <p:spPr bwMode="auto">
          <a:xfrm>
            <a:off x="990600" y="990600"/>
            <a:ext cx="10636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2362200"/>
            <a:ext cx="615553" cy="2286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2800" b="1" spc="50" dirty="0" smtClean="0"/>
              <a:t>Gât  iritat</a:t>
            </a:r>
            <a:endParaRPr lang="en-US" sz="2800" b="1" spc="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Memory Based Learning</a:t>
            </a:r>
            <a:br>
              <a:rPr lang="ro-RO" dirty="0" smtClean="0"/>
            </a:br>
            <a:r>
              <a:rPr lang="ro-RO" dirty="0" smtClean="0"/>
              <a:t>Instruirea bazată pe memorie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ro-RO" dirty="0" smtClean="0"/>
              <a:t>Avînd un set de instanțe cu clasa definită</a:t>
            </a:r>
          </a:p>
          <a:p>
            <a:pPr algn="ctr">
              <a:buFont typeface="Arial" charset="0"/>
              <a:buNone/>
            </a:pPr>
            <a:r>
              <a:rPr lang="ro-RO" dirty="0" smtClean="0"/>
              <a:t>(training set – set de antrenare)</a:t>
            </a:r>
          </a:p>
          <a:p>
            <a:pPr algn="ctr">
              <a:buFont typeface="Arial" charset="0"/>
              <a:buNone/>
            </a:pPr>
            <a:r>
              <a:rPr lang="ro-RO" dirty="0" smtClean="0"/>
              <a:t> classificăm instanța nouă cu clasa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o-RO" dirty="0" smtClean="0"/>
              <a:t>instanțelor </a:t>
            </a:r>
            <a:r>
              <a:rPr lang="ro-RO" dirty="0" smtClean="0"/>
              <a:t>celor mai similari cu instanța nouă.</a:t>
            </a:r>
          </a:p>
          <a:p>
            <a:pPr algn="ctr">
              <a:buFont typeface="Arial" charset="0"/>
              <a:buNone/>
            </a:pPr>
            <a:endParaRPr lang="ro-RO" dirty="0" smtClean="0"/>
          </a:p>
          <a:p>
            <a:pPr algn="ctr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Memory Based Learning</a:t>
            </a:r>
            <a:br>
              <a:rPr lang="ro-RO" dirty="0" smtClean="0"/>
            </a:br>
            <a:r>
              <a:rPr lang="ro-RO" dirty="0" smtClean="0"/>
              <a:t>Instruirea bazată pe memorie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ro-RO" dirty="0" smtClean="0"/>
              <a:t>Avînd un set de instanțe cu clasa definită</a:t>
            </a:r>
          </a:p>
          <a:p>
            <a:pPr algn="ctr">
              <a:buFont typeface="Arial" charset="0"/>
              <a:buNone/>
            </a:pPr>
            <a:r>
              <a:rPr lang="ro-RO" dirty="0" smtClean="0"/>
              <a:t>(training set – set de antrenare)</a:t>
            </a:r>
          </a:p>
          <a:p>
            <a:pPr algn="ctr">
              <a:buFont typeface="Arial" charset="0"/>
              <a:buNone/>
            </a:pPr>
            <a:r>
              <a:rPr lang="ro-RO" dirty="0" smtClean="0"/>
              <a:t> classificăm instanța nouă cu clasa </a:t>
            </a:r>
            <a:r>
              <a:rPr lang="en-US" b="1" dirty="0" smtClean="0"/>
              <a:t>K </a:t>
            </a:r>
            <a:r>
              <a:rPr lang="ro-RO" dirty="0" smtClean="0"/>
              <a:t>instanțelor </a:t>
            </a:r>
            <a:r>
              <a:rPr lang="ro-RO" dirty="0" smtClean="0"/>
              <a:t>celor mai similari cu instanța nouă.</a:t>
            </a:r>
          </a:p>
          <a:p>
            <a:pPr algn="ctr">
              <a:buFont typeface="Arial" charset="0"/>
              <a:buNone/>
            </a:pPr>
            <a:endParaRPr lang="ro-RO" dirty="0" smtClean="0"/>
          </a:p>
          <a:p>
            <a:pPr algn="ctr">
              <a:buFont typeface="Arial" charset="0"/>
              <a:buNone/>
            </a:pPr>
            <a:r>
              <a:rPr lang="ro-RO" b="1" u="sng" dirty="0" smtClean="0"/>
              <a:t>K vecinilir celor mai apropiați</a:t>
            </a:r>
            <a:endParaRPr lang="en-US" b="1" u="sng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6858000" cy="56356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Cum definim similaritatea?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924800" y="2438400"/>
            <a:ext cx="914400" cy="685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791200" y="1447800"/>
            <a:ext cx="914400" cy="6858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943600" y="3276600"/>
            <a:ext cx="914400" cy="6858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924800" y="4648200"/>
            <a:ext cx="914400" cy="685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0" y="4495800"/>
            <a:ext cx="914400" cy="685800"/>
          </a:xfrm>
          <a:prstGeom prst="rect">
            <a:avLst/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228600" y="2286000"/>
            <a:ext cx="1143000" cy="990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2743200" y="2743200"/>
            <a:ext cx="1143000" cy="9906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2438400" y="1600200"/>
            <a:ext cx="11430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1524000" y="2514600"/>
            <a:ext cx="11430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1143000" y="1295400"/>
            <a:ext cx="1143000" cy="990600"/>
          </a:xfrm>
          <a:prstGeom prst="ellipse">
            <a:avLst/>
          </a:prstGeom>
          <a:solidFill>
            <a:srgbClr val="33CCCC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09600" y="3581400"/>
            <a:ext cx="9906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2819400" y="3886200"/>
            <a:ext cx="1143000" cy="990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1600200" y="4038600"/>
            <a:ext cx="1143000" cy="990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6858000" y="2209800"/>
            <a:ext cx="914400" cy="68580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620000" y="3581400"/>
            <a:ext cx="914400" cy="685800"/>
          </a:xfrm>
          <a:prstGeom prst="rect">
            <a:avLst/>
          </a:prstGeom>
          <a:solidFill>
            <a:srgbClr val="99CC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76200" y="990600"/>
            <a:ext cx="4495800" cy="4419600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" y="5562600"/>
            <a:ext cx="1143000" cy="762000"/>
          </a:xfrm>
          <a:prstGeom prst="roundRect">
            <a:avLst>
              <a:gd name="adj" fmla="val 48333"/>
            </a:avLst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latin typeface="Calibri" pitchFamily="34" charset="0"/>
              </a:rPr>
              <a:t>?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5410200" y="1143000"/>
            <a:ext cx="3581400" cy="487680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858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Similaritatea între instanțe:</a:t>
            </a:r>
            <a:br>
              <a:rPr lang="ro-RO" dirty="0" smtClean="0"/>
            </a:br>
            <a:r>
              <a:rPr lang="en-US" b="1" dirty="0" smtClean="0"/>
              <a:t>Overlap</a:t>
            </a:r>
            <a:r>
              <a:rPr lang="ro-RO" b="1" dirty="0" smtClean="0"/>
              <a:t> </a:t>
            </a:r>
            <a:r>
              <a:rPr lang="en-US" b="1" dirty="0" smtClean="0"/>
              <a:t>metric</a:t>
            </a:r>
            <a:r>
              <a:rPr lang="ro-RO" b="1" dirty="0" smtClean="0"/>
              <a:t/>
            </a:r>
            <a:br>
              <a:rPr lang="ro-RO" b="1" dirty="0" smtClean="0"/>
            </a:br>
            <a:r>
              <a:rPr lang="ro-RO" b="1" dirty="0" smtClean="0"/>
              <a:t>măsura de suprapunere</a:t>
            </a:r>
            <a:endParaRPr lang="en-US" dirty="0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 l="24728" t="44667" r="46157" b="28667"/>
          <a:stretch>
            <a:fillRect/>
          </a:stretch>
        </p:blipFill>
        <p:spPr bwMode="auto">
          <a:xfrm>
            <a:off x="457200" y="1981200"/>
            <a:ext cx="828338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685800" y="6096000"/>
            <a:ext cx="8077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000" dirty="0">
                <a:latin typeface="Calibri" pitchFamily="34" charset="0"/>
              </a:rPr>
              <a:t>Se mai numește </a:t>
            </a:r>
            <a:r>
              <a:rPr lang="en-US" sz="2000" dirty="0">
                <a:latin typeface="Calibri" pitchFamily="34" charset="0"/>
              </a:rPr>
              <a:t>Hamming distance, </a:t>
            </a:r>
            <a:endParaRPr lang="ro-RO" sz="2000" dirty="0">
              <a:latin typeface="Calibri" pitchFamily="34" charset="0"/>
            </a:endParaRPr>
          </a:p>
          <a:p>
            <a:pPr algn="ctr"/>
            <a:r>
              <a:rPr lang="en-US" sz="2000" dirty="0">
                <a:latin typeface="Calibri" pitchFamily="34" charset="0"/>
              </a:rPr>
              <a:t>Manhattan metric, city-block distance, </a:t>
            </a:r>
            <a:r>
              <a:rPr lang="en-US" sz="2000" dirty="0" err="1" smtClean="0">
                <a:latin typeface="Calibri" pitchFamily="34" charset="0"/>
              </a:rPr>
              <a:t>sau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L1 metric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Similaritatea între instanțe:</a:t>
            </a:r>
            <a:endParaRPr lang="en-US" dirty="0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 l="21750" t="44667" r="38499" b="28667"/>
          <a:stretch>
            <a:fillRect/>
          </a:stretch>
        </p:blipFill>
        <p:spPr bwMode="auto">
          <a:xfrm>
            <a:off x="0" y="1295400"/>
            <a:ext cx="89535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7162800" y="914400"/>
            <a:ext cx="17526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 smtClean="0">
                <a:latin typeface="Calibri" pitchFamily="34" charset="0"/>
              </a:rPr>
              <a:t>Informație</a:t>
            </a:r>
          </a:p>
          <a:p>
            <a:endParaRPr lang="ro-RO" sz="2000" dirty="0">
              <a:latin typeface="Calibri" pitchFamily="34" charset="0"/>
            </a:endParaRPr>
          </a:p>
          <a:p>
            <a:r>
              <a:rPr lang="ro-RO" sz="2000" dirty="0" smtClean="0">
                <a:latin typeface="Calibri" pitchFamily="34" charset="0"/>
              </a:rPr>
              <a:t>Information</a:t>
            </a:r>
          </a:p>
          <a:p>
            <a:endParaRPr lang="ro-RO" sz="2000" dirty="0">
              <a:latin typeface="Calibri" pitchFamily="34" charset="0"/>
            </a:endParaRPr>
          </a:p>
          <a:p>
            <a:r>
              <a:rPr lang="ro-RO" sz="2000" dirty="0" smtClean="0">
                <a:latin typeface="Calibri" pitchFamily="34" charset="0"/>
              </a:rPr>
              <a:t>Information</a:t>
            </a:r>
          </a:p>
          <a:p>
            <a:endParaRPr lang="ro-RO" sz="2000" dirty="0">
              <a:latin typeface="Calibri" pitchFamily="34" charset="0"/>
            </a:endParaRPr>
          </a:p>
          <a:p>
            <a:r>
              <a:rPr lang="ro-RO" sz="2000" dirty="0" smtClean="0">
                <a:latin typeface="Calibri" pitchFamily="34" charset="0"/>
              </a:rPr>
              <a:t>Informazioni</a:t>
            </a:r>
          </a:p>
          <a:p>
            <a:endParaRPr lang="ro-RO" sz="2000" dirty="0">
              <a:latin typeface="Calibri" pitchFamily="34" charset="0"/>
            </a:endParaRPr>
          </a:p>
          <a:p>
            <a:r>
              <a:rPr lang="ro-RO" sz="2000" dirty="0" smtClean="0">
                <a:latin typeface="Calibri" pitchFamily="34" charset="0"/>
              </a:rPr>
              <a:t>Información</a:t>
            </a:r>
          </a:p>
          <a:p>
            <a:endParaRPr lang="ro-RO" sz="2000" dirty="0">
              <a:latin typeface="Calibri" pitchFamily="34" charset="0"/>
            </a:endParaRPr>
          </a:p>
          <a:p>
            <a:r>
              <a:rPr lang="ro-RO" sz="2000" dirty="0" smtClean="0">
                <a:latin typeface="Calibri" pitchFamily="34" charset="0"/>
              </a:rPr>
              <a:t>Informação</a:t>
            </a:r>
          </a:p>
          <a:p>
            <a:endParaRPr lang="ro-RO" sz="2000" dirty="0">
              <a:latin typeface="Calibri" pitchFamily="34" charset="0"/>
            </a:endParaRPr>
          </a:p>
          <a:p>
            <a:r>
              <a:rPr lang="ro-RO" sz="2000" dirty="0" smtClean="0">
                <a:latin typeface="Calibri" pitchFamily="34" charset="0"/>
              </a:rPr>
              <a:t>Informationen</a:t>
            </a:r>
          </a:p>
          <a:p>
            <a:endParaRPr lang="ro-RO" sz="2000" dirty="0">
              <a:latin typeface="Calibri" pitchFamily="34" charset="0"/>
            </a:endParaRPr>
          </a:p>
          <a:p>
            <a:r>
              <a:rPr lang="ro-RO" sz="2000" dirty="0" smtClean="0">
                <a:latin typeface="Calibri" pitchFamily="34" charset="0"/>
              </a:rPr>
              <a:t>Informacja</a:t>
            </a:r>
          </a:p>
          <a:p>
            <a:endParaRPr lang="ro-RO" sz="2000" dirty="0">
              <a:latin typeface="Calibri" pitchFamily="34" charset="0"/>
            </a:endParaRPr>
          </a:p>
          <a:p>
            <a:r>
              <a:rPr lang="ro-RO" sz="2000" dirty="0" smtClean="0">
                <a:latin typeface="Calibri" pitchFamily="34" charset="0"/>
              </a:rPr>
              <a:t>Informacije</a:t>
            </a:r>
          </a:p>
          <a:p>
            <a:endParaRPr lang="ro-RO" sz="2000" dirty="0">
              <a:latin typeface="Calibri" pitchFamily="34" charset="0"/>
            </a:endParaRPr>
          </a:p>
          <a:p>
            <a:r>
              <a:rPr lang="ro-RO" sz="2000" dirty="0" smtClean="0">
                <a:latin typeface="Calibri" pitchFamily="34" charset="0"/>
              </a:rPr>
              <a:t>Információ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Similaritatea între instanțe:</a:t>
            </a:r>
            <a:endParaRPr lang="en-US" dirty="0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 l="25471" t="47073" r="48141" b="30070"/>
          <a:stretch>
            <a:fillRect/>
          </a:stretch>
        </p:blipFill>
        <p:spPr bwMode="auto">
          <a:xfrm>
            <a:off x="152400" y="609600"/>
            <a:ext cx="5943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2561964"/>
          <a:ext cx="3124200" cy="414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987"/>
                <a:gridCol w="1470213"/>
              </a:tblGrid>
              <a:tr h="402238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Greutatea,</a:t>
                      </a:r>
                    </a:p>
                    <a:p>
                      <a:pPr algn="ctr"/>
                      <a:r>
                        <a:rPr lang="ro-RO" sz="2400" dirty="0" smtClean="0"/>
                        <a:t>kg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Înalțimea,</a:t>
                      </a:r>
                    </a:p>
                    <a:p>
                      <a:pPr algn="ctr"/>
                      <a:r>
                        <a:rPr lang="ro-RO" sz="2400" dirty="0" smtClean="0"/>
                        <a:t>cm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66,5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165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75,2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171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81,3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178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58,9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156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65,2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159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68,9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161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479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KNN  K Nearest Neighbours  K vecinilor celor mai apropiați</vt:lpstr>
      <vt:lpstr>Slide 2</vt:lpstr>
      <vt:lpstr>Slide 3</vt:lpstr>
      <vt:lpstr>Memory Based Learning Instruirea bazată pe memorie</vt:lpstr>
      <vt:lpstr>Memory Based Learning Instruirea bazată pe memorie</vt:lpstr>
      <vt:lpstr>Slide 6</vt:lpstr>
      <vt:lpstr>Similaritatea între instanțe: Overlap metric măsura de suprapunere</vt:lpstr>
      <vt:lpstr>Similaritatea între instanțe:</vt:lpstr>
      <vt:lpstr>Similaritatea între instanțe:</vt:lpstr>
      <vt:lpstr>Similaritatea între instanțe:</vt:lpstr>
      <vt:lpstr>Slide 11</vt:lpstr>
      <vt:lpstr>Slide 12</vt:lpstr>
      <vt:lpstr>Slide 13</vt:lpstr>
      <vt:lpstr>Similaritatea între instanțe: adăugăm ponderile pentru caracteristici:  Information Gain – cîștigul de informație</vt:lpstr>
      <vt:lpstr>Similaritatea între instanțe: adăugăm ponderile pentru caracteristici:</vt:lpstr>
      <vt:lpstr>Ponderile pentru caracteristici:  Information Gain Ratio –rata cîștigului de informație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 K Nearest Neighbours  K vecinilor celor mai apropiați</dc:title>
  <dc:creator>vika</dc:creator>
  <cp:lastModifiedBy>vika</cp:lastModifiedBy>
  <cp:revision>27</cp:revision>
  <dcterms:created xsi:type="dcterms:W3CDTF">2017-05-04T08:55:58Z</dcterms:created>
  <dcterms:modified xsi:type="dcterms:W3CDTF">2019-03-31T19:15:26Z</dcterms:modified>
</cp:coreProperties>
</file>