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7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2" r:id="rId22"/>
    <p:sldId id="279" r:id="rId23"/>
    <p:sldId id="283" r:id="rId24"/>
    <p:sldId id="278" r:id="rId25"/>
    <p:sldId id="280" r:id="rId26"/>
    <p:sldId id="281" r:id="rId27"/>
    <p:sldId id="282" r:id="rId28"/>
    <p:sldId id="285" r:id="rId29"/>
    <p:sldId id="289" r:id="rId30"/>
    <p:sldId id="284" r:id="rId31"/>
    <p:sldId id="286" r:id="rId32"/>
    <p:sldId id="287" r:id="rId33"/>
    <p:sldId id="288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domeniului</a:t>
            </a:r>
            <a:r>
              <a:rPr lang="en-US" dirty="0" smtClean="0"/>
              <a:t> de </a:t>
            </a:r>
            <a:r>
              <a:rPr lang="en-US" dirty="0" err="1" smtClean="0"/>
              <a:t>analiza</a:t>
            </a:r>
            <a:r>
              <a:rPr lang="en-US" dirty="0" smtClean="0"/>
              <a:t> statistic</a:t>
            </a:r>
            <a:r>
              <a:rPr lang="ro-RO" dirty="0" smtClean="0"/>
              <a:t>ă a 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De la analiza statistică </a:t>
            </a:r>
          </a:p>
          <a:p>
            <a:r>
              <a:rPr lang="ro-RO" dirty="0" smtClean="0"/>
              <a:t>la mineritul datelor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matematica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o </a:t>
            </a:r>
            <a:r>
              <a:rPr lang="en-US" b="1" dirty="0" err="1" smtClean="0"/>
              <a:t>ramura</a:t>
            </a:r>
            <a:r>
              <a:rPr lang="en-US" b="1" dirty="0" smtClean="0"/>
              <a:t> a </a:t>
            </a:r>
            <a:r>
              <a:rPr lang="en-US" b="1" dirty="0" err="1" smtClean="0"/>
              <a:t>matematicii</a:t>
            </a:r>
            <a:r>
              <a:rPr lang="en-US" b="1" dirty="0" smtClean="0"/>
              <a:t> care </a:t>
            </a:r>
            <a:r>
              <a:rPr lang="en-US" b="1" dirty="0" err="1" smtClean="0"/>
              <a:t>asigura</a:t>
            </a:r>
            <a:r>
              <a:rPr lang="en-US" b="1" dirty="0" smtClean="0"/>
              <a:t> </a:t>
            </a:r>
            <a:r>
              <a:rPr lang="en-US" b="1" dirty="0" err="1" smtClean="0"/>
              <a:t>instrumentul</a:t>
            </a:r>
            <a:r>
              <a:rPr lang="en-US" b="1" dirty="0" smtClean="0"/>
              <a:t> </a:t>
            </a:r>
            <a:r>
              <a:rPr lang="en-US" b="1" dirty="0" err="1" smtClean="0"/>
              <a:t>matematic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interpretarea</a:t>
            </a:r>
            <a:r>
              <a:rPr lang="en-US" b="1" dirty="0" smtClean="0"/>
              <a:t> </a:t>
            </a:r>
            <a:r>
              <a:rPr lang="en-US" b="1" dirty="0" err="1" smtClean="0"/>
              <a:t>datelor</a:t>
            </a:r>
            <a:r>
              <a:rPr lang="en-US" b="1" dirty="0" smtClean="0"/>
              <a:t> </a:t>
            </a:r>
            <a:r>
              <a:rPr lang="en-US" b="1" dirty="0" err="1" smtClean="0"/>
              <a:t>oferite</a:t>
            </a:r>
            <a:r>
              <a:rPr lang="en-US" b="1" dirty="0" smtClean="0"/>
              <a:t> de </a:t>
            </a:r>
            <a:r>
              <a:rPr lang="en-US" b="1" i="1" dirty="0" err="1" smtClean="0"/>
              <a:t>statistica</a:t>
            </a:r>
            <a:r>
              <a:rPr lang="en-US" b="1" i="1" dirty="0" smtClean="0"/>
              <a:t> </a:t>
            </a:r>
            <a:r>
              <a:rPr lang="en-US" b="1" i="1" dirty="0" err="1" smtClean="0"/>
              <a:t>descriptiva</a:t>
            </a:r>
            <a:r>
              <a:rPr lang="en-US" b="1" i="1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economica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sociala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medicala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industriala</a:t>
            </a:r>
            <a:endParaRPr lang="ro-RO" b="1" dirty="0" smtClean="0"/>
          </a:p>
          <a:p>
            <a:r>
              <a:rPr lang="ro-RO" b="1" dirty="0" smtClean="0"/>
              <a:t>Etc.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Clasificari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numeste</a:t>
            </a:r>
            <a:r>
              <a:rPr lang="en-US" dirty="0" smtClean="0"/>
              <a:t> </a:t>
            </a:r>
            <a:r>
              <a:rPr lang="en-US" i="1" dirty="0" err="1" smtClean="0"/>
              <a:t>populatia</a:t>
            </a:r>
            <a:r>
              <a:rPr lang="en-US" i="1" dirty="0" smtClean="0"/>
              <a:t> </a:t>
            </a:r>
            <a:r>
              <a:rPr lang="en-US" i="1" dirty="0" err="1" smtClean="0"/>
              <a:t>statistica</a:t>
            </a:r>
            <a:r>
              <a:rPr lang="en-US" i="1" dirty="0" smtClean="0"/>
              <a:t> (</a:t>
            </a:r>
            <a:r>
              <a:rPr lang="en-US" i="1" dirty="0" err="1" smtClean="0"/>
              <a:t>univers</a:t>
            </a:r>
            <a:r>
              <a:rPr lang="en-US" i="1" dirty="0" smtClean="0"/>
              <a:t> statistic, </a:t>
            </a:r>
            <a:r>
              <a:rPr lang="en-US" i="1" dirty="0" err="1" smtClean="0"/>
              <a:t>colectivitate</a:t>
            </a:r>
            <a:r>
              <a:rPr lang="en-US" i="1" dirty="0" smtClean="0"/>
              <a:t> </a:t>
            </a:r>
            <a:r>
              <a:rPr lang="en-US" i="1" dirty="0" err="1" smtClean="0"/>
              <a:t>statistica</a:t>
            </a:r>
            <a:r>
              <a:rPr lang="en-US" i="1" dirty="0" smtClean="0"/>
              <a:t>, lot) o </a:t>
            </a:r>
            <a:r>
              <a:rPr lang="en-US" i="1" dirty="0" err="1" smtClean="0"/>
              <a:t>multime</a:t>
            </a:r>
            <a:r>
              <a:rPr lang="en-US" i="1" dirty="0" smtClean="0"/>
              <a:t> de </a:t>
            </a:r>
            <a:r>
              <a:rPr lang="en-US" i="1" dirty="0" err="1" smtClean="0"/>
              <a:t>obiecte</a:t>
            </a:r>
            <a:r>
              <a:rPr lang="en-US" i="1" dirty="0" smtClean="0"/>
              <a:t> </a:t>
            </a:r>
            <a:r>
              <a:rPr lang="en-US" i="1" dirty="0" err="1" smtClean="0"/>
              <a:t>despre</a:t>
            </a:r>
            <a:r>
              <a:rPr lang="en-US" i="1" dirty="0" smtClean="0"/>
              <a:t> care se </a:t>
            </a:r>
            <a:r>
              <a:rPr lang="en-US" i="1" dirty="0" err="1" smtClean="0"/>
              <a:t>colecteaza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inregistreaza</a:t>
            </a:r>
            <a:r>
              <a:rPr lang="en-US" i="1" dirty="0" smtClean="0"/>
              <a:t> date in </a:t>
            </a:r>
            <a:r>
              <a:rPr lang="en-US" i="1" dirty="0" err="1" smtClean="0"/>
              <a:t>scopul</a:t>
            </a:r>
            <a:r>
              <a:rPr lang="en-US" i="1" dirty="0" smtClean="0"/>
              <a:t>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analize</a:t>
            </a:r>
            <a:r>
              <a:rPr lang="en-US" i="1" dirty="0" smtClean="0"/>
              <a:t> </a:t>
            </a:r>
            <a:r>
              <a:rPr lang="en-US" i="1" dirty="0" err="1" smtClean="0"/>
              <a:t>statistice</a:t>
            </a:r>
            <a:r>
              <a:rPr lang="en-US" i="1" dirty="0" smtClean="0"/>
              <a:t>. In </a:t>
            </a:r>
            <a:r>
              <a:rPr lang="en-US" i="1" dirty="0" err="1" smtClean="0"/>
              <a:t>statistica</a:t>
            </a:r>
            <a:r>
              <a:rPr lang="en-US" i="1" dirty="0" smtClean="0"/>
              <a:t> se </a:t>
            </a:r>
            <a:r>
              <a:rPr lang="en-US" i="1" dirty="0" err="1" smtClean="0"/>
              <a:t>presupune</a:t>
            </a:r>
            <a:r>
              <a:rPr lang="en-US" i="1" dirty="0" smtClean="0"/>
              <a:t> </a:t>
            </a:r>
            <a:r>
              <a:rPr lang="en-US" i="1" dirty="0" err="1" smtClean="0"/>
              <a:t>populatia</a:t>
            </a:r>
            <a:r>
              <a:rPr lang="en-US" i="1" dirty="0" smtClean="0"/>
              <a:t> </a:t>
            </a:r>
            <a:r>
              <a:rPr lang="en-US" i="1" dirty="0" err="1" smtClean="0"/>
              <a:t>omogena</a:t>
            </a:r>
            <a:r>
              <a:rPr lang="en-US" i="1" dirty="0" smtClean="0"/>
              <a:t> (</a:t>
            </a:r>
            <a:r>
              <a:rPr lang="en-US" i="1" dirty="0" err="1" smtClean="0"/>
              <a:t>unitatile</a:t>
            </a:r>
            <a:r>
              <a:rPr lang="en-US" i="1" dirty="0" smtClean="0"/>
              <a:t> </a:t>
            </a:r>
            <a:r>
              <a:rPr lang="en-US" i="1" dirty="0" err="1" smtClean="0"/>
              <a:t>populatiei</a:t>
            </a:r>
            <a:r>
              <a:rPr lang="en-US" i="1" dirty="0" smtClean="0"/>
              <a:t> </a:t>
            </a:r>
            <a:r>
              <a:rPr lang="en-US" i="1" dirty="0" err="1" smtClean="0"/>
              <a:t>sunt</a:t>
            </a:r>
            <a:r>
              <a:rPr lang="en-US" i="1" dirty="0" smtClean="0"/>
              <a:t> de </a:t>
            </a:r>
            <a:r>
              <a:rPr lang="en-US" i="1" dirty="0" err="1" smtClean="0"/>
              <a:t>acelasi</a:t>
            </a:r>
            <a:r>
              <a:rPr lang="en-US" i="1" dirty="0" smtClean="0"/>
              <a:t> tip)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endParaRPr lang="en-US" dirty="0" smtClean="0"/>
          </a:p>
          <a:p>
            <a:r>
              <a:rPr lang="it-IT" dirty="0" smtClean="0"/>
              <a:t>Se numeste </a:t>
            </a:r>
            <a:r>
              <a:rPr lang="it-IT" i="1" dirty="0" smtClean="0"/>
              <a:t>individ (sau unitate statistica) orice element al unei populatii statistice.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numeste</a:t>
            </a:r>
            <a:r>
              <a:rPr lang="en-US" dirty="0" smtClean="0"/>
              <a:t> </a:t>
            </a:r>
            <a:r>
              <a:rPr lang="en-US" i="1" dirty="0" err="1" smtClean="0"/>
              <a:t>efectivul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volumul</a:t>
            </a:r>
            <a:r>
              <a:rPr lang="en-US" i="1" dirty="0" smtClean="0"/>
              <a:t> (</a:t>
            </a:r>
            <a:r>
              <a:rPr lang="en-US" i="1" dirty="0" err="1" smtClean="0"/>
              <a:t>notat</a:t>
            </a:r>
            <a:r>
              <a:rPr lang="en-US" i="1" dirty="0" smtClean="0"/>
              <a:t> </a:t>
            </a:r>
            <a:r>
              <a:rPr lang="en-US" i="1" dirty="0" err="1" smtClean="0"/>
              <a:t>frecvent</a:t>
            </a:r>
            <a:r>
              <a:rPr lang="en-US" i="1" dirty="0" smtClean="0"/>
              <a:t> cu </a:t>
            </a:r>
            <a:r>
              <a:rPr lang="ro-RO" i="1" dirty="0" smtClean="0"/>
              <a:t>N</a:t>
            </a:r>
            <a:r>
              <a:rPr lang="en-US" i="1" dirty="0" smtClean="0"/>
              <a:t> )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populatii</a:t>
            </a:r>
            <a:r>
              <a:rPr lang="en-US" i="1" dirty="0" smtClean="0"/>
              <a:t> </a:t>
            </a:r>
            <a:r>
              <a:rPr lang="en-US" i="1" dirty="0" err="1" smtClean="0"/>
              <a:t>statistice</a:t>
            </a:r>
            <a:r>
              <a:rPr lang="en-US" i="1" dirty="0" smtClean="0"/>
              <a:t> </a:t>
            </a:r>
            <a:r>
              <a:rPr lang="en-US" i="1" dirty="0" err="1" smtClean="0"/>
              <a:t>numarul</a:t>
            </a:r>
            <a:r>
              <a:rPr lang="en-US" i="1" dirty="0" smtClean="0"/>
              <a:t> de </a:t>
            </a:r>
            <a:r>
              <a:rPr lang="en-US" i="1" dirty="0" err="1" smtClean="0"/>
              <a:t>indivizi</a:t>
            </a:r>
            <a:r>
              <a:rPr lang="en-US" i="1" dirty="0" smtClean="0"/>
              <a:t> </a:t>
            </a:r>
            <a:r>
              <a:rPr lang="en-US" i="1" dirty="0" err="1" smtClean="0"/>
              <a:t>ai</a:t>
            </a:r>
            <a:r>
              <a:rPr lang="en-US" i="1" dirty="0" smtClean="0"/>
              <a:t> </a:t>
            </a:r>
            <a:r>
              <a:rPr lang="en-US" i="1" dirty="0" err="1" smtClean="0"/>
              <a:t>populatiei</a:t>
            </a:r>
            <a:r>
              <a:rPr lang="en-US" i="1" dirty="0" smtClean="0"/>
              <a:t> respective (in </a:t>
            </a:r>
            <a:r>
              <a:rPr lang="en-US" i="1" dirty="0" err="1" smtClean="0"/>
              <a:t>cazul</a:t>
            </a:r>
            <a:r>
              <a:rPr lang="en-US" i="1" dirty="0" smtClean="0"/>
              <a:t>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populatii</a:t>
            </a:r>
            <a:r>
              <a:rPr lang="en-US" i="1" dirty="0" smtClean="0"/>
              <a:t> finite).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ro-RO" dirty="0" smtClean="0"/>
              <a:t>S</a:t>
            </a:r>
            <a:r>
              <a:rPr lang="it-IT" dirty="0" smtClean="0"/>
              <a:t>e numeste </a:t>
            </a:r>
            <a:r>
              <a:rPr lang="it-IT" i="1" dirty="0" smtClean="0"/>
              <a:t>esantion statistic (selectie statistica sau sondaj statistic) o submultime a unei populatii statistice. </a:t>
            </a:r>
            <a:endParaRPr lang="en-US" dirty="0" smtClean="0"/>
          </a:p>
          <a:p>
            <a:r>
              <a:rPr lang="it-IT" dirty="0" smtClean="0"/>
              <a:t>Din diverse motive (economice, tehnice, etc.) in statistica nu se lucreaza cu intreaga populati ci cu </a:t>
            </a:r>
            <a:r>
              <a:rPr lang="it-IT" i="1" dirty="0" smtClean="0"/>
              <a:t>esantioane. 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ca </a:t>
            </a:r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fie </a:t>
            </a:r>
            <a:r>
              <a:rPr lang="en-US" b="1" dirty="0" err="1" smtClean="0"/>
              <a:t>concludenta</a:t>
            </a:r>
            <a:r>
              <a:rPr lang="en-US" b="1" dirty="0" smtClean="0"/>
              <a:t> </a:t>
            </a:r>
            <a:r>
              <a:rPr lang="en-US" b="1" dirty="0" err="1" smtClean="0"/>
              <a:t>alegerea</a:t>
            </a:r>
            <a:r>
              <a:rPr lang="en-US" b="1" dirty="0" smtClean="0"/>
              <a:t> </a:t>
            </a:r>
            <a:r>
              <a:rPr lang="en-US" b="1" i="1" dirty="0" err="1" smtClean="0"/>
              <a:t>esantionului</a:t>
            </a:r>
            <a:r>
              <a:rPr lang="en-US" b="1" i="1" dirty="0" smtClean="0"/>
              <a:t> </a:t>
            </a:r>
            <a:r>
              <a:rPr lang="en-US" b="1" i="1" dirty="0" err="1" smtClean="0"/>
              <a:t>trebuie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</a:t>
            </a:r>
            <a:r>
              <a:rPr lang="en-US" b="1" i="1" dirty="0" smtClean="0"/>
              <a:t> </a:t>
            </a:r>
            <a:r>
              <a:rPr lang="en-US" b="1" i="1" dirty="0" err="1" smtClean="0"/>
              <a:t>respecte</a:t>
            </a:r>
            <a:r>
              <a:rPr lang="en-US" b="1" i="1" dirty="0" smtClean="0"/>
              <a:t> </a:t>
            </a:r>
            <a:r>
              <a:rPr lang="en-US" b="1" i="1" dirty="0" err="1" smtClean="0"/>
              <a:t>anumite</a:t>
            </a:r>
            <a:r>
              <a:rPr lang="en-US" b="1" i="1" dirty="0" smtClean="0"/>
              <a:t> </a:t>
            </a:r>
            <a:r>
              <a:rPr lang="en-US" b="1" i="1" dirty="0" err="1" smtClean="0"/>
              <a:t>reguli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reprezentativitate</a:t>
            </a:r>
            <a:r>
              <a:rPr lang="en-US" b="1" i="1" dirty="0" smtClean="0"/>
              <a:t> (</a:t>
            </a:r>
            <a:r>
              <a:rPr lang="en-US" b="1" i="1" dirty="0" err="1" smtClean="0"/>
              <a:t>structura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</a:t>
            </a:r>
            <a:r>
              <a:rPr lang="en-US" b="1" i="1" dirty="0" err="1" smtClean="0"/>
              <a:t>efectivul</a:t>
            </a:r>
            <a:r>
              <a:rPr lang="en-US" b="1" i="1" dirty="0" smtClean="0"/>
              <a:t> </a:t>
            </a:r>
            <a:r>
              <a:rPr lang="en-US" b="1" i="1" dirty="0" err="1" smtClean="0"/>
              <a:t>esantionului</a:t>
            </a:r>
            <a:r>
              <a:rPr lang="en-US" b="1" i="1" dirty="0" smtClean="0"/>
              <a:t> </a:t>
            </a:r>
            <a:r>
              <a:rPr lang="en-US" b="1" i="1" dirty="0" err="1" smtClean="0"/>
              <a:t>sa</a:t>
            </a:r>
            <a:r>
              <a:rPr lang="en-US" b="1" i="1" dirty="0" smtClean="0"/>
              <a:t> </a:t>
            </a:r>
            <a:r>
              <a:rPr lang="en-US" b="1" i="1" dirty="0" err="1" smtClean="0"/>
              <a:t>tina</a:t>
            </a:r>
            <a:r>
              <a:rPr lang="en-US" b="1" i="1" dirty="0" smtClean="0"/>
              <a:t> cont de </a:t>
            </a:r>
            <a:r>
              <a:rPr lang="en-US" b="1" i="1" dirty="0" err="1" smtClean="0"/>
              <a:t>structura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</a:t>
            </a:r>
            <a:r>
              <a:rPr lang="en-US" b="1" i="1" dirty="0" err="1" smtClean="0"/>
              <a:t>efectivul</a:t>
            </a:r>
            <a:r>
              <a:rPr lang="en-US" b="1" i="1" dirty="0" smtClean="0"/>
              <a:t> </a:t>
            </a:r>
            <a:r>
              <a:rPr lang="en-US" b="1" i="1" dirty="0" err="1" smtClean="0"/>
              <a:t>populatiei</a:t>
            </a:r>
            <a:r>
              <a:rPr lang="en-US" b="1" i="1" dirty="0" smtClean="0"/>
              <a:t> </a:t>
            </a:r>
            <a:r>
              <a:rPr lang="en-US" b="1" i="1" dirty="0" err="1" smtClean="0"/>
              <a:t>statistice</a:t>
            </a:r>
            <a:r>
              <a:rPr lang="en-US" b="1" i="1" dirty="0" smtClean="0"/>
              <a:t>).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Se numeste </a:t>
            </a:r>
            <a:r>
              <a:rPr lang="it-IT" i="1" dirty="0" smtClean="0"/>
              <a:t>variabila statistica (sau caracteristica) o trasatura comuna a indivizilor unei populatii statistice, care face obiectul unei analize statistice.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Variabilele statistice pot fi clasificate astfel: </a:t>
            </a:r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i="1" dirty="0" err="1" smtClean="0"/>
              <a:t>Calitative</a:t>
            </a:r>
            <a:r>
              <a:rPr lang="en-US" b="1" i="1" dirty="0" smtClean="0"/>
              <a:t> (nu pot </a:t>
            </a:r>
            <a:r>
              <a:rPr lang="en-US" b="1" i="1" dirty="0" err="1" smtClean="0"/>
              <a:t>fi</a:t>
            </a:r>
            <a:r>
              <a:rPr lang="en-US" b="1" i="1" dirty="0" smtClean="0"/>
              <a:t> </a:t>
            </a:r>
            <a:r>
              <a:rPr lang="en-US" b="1" i="1" dirty="0" err="1" smtClean="0"/>
              <a:t>masurate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se </a:t>
            </a:r>
            <a:r>
              <a:rPr lang="en-US" b="1" i="1" dirty="0" err="1" smtClean="0"/>
              <a:t>exprima</a:t>
            </a:r>
            <a:r>
              <a:rPr lang="en-US" b="1" i="1" dirty="0" smtClean="0"/>
              <a:t> </a:t>
            </a:r>
            <a:r>
              <a:rPr lang="en-US" b="1" i="1" dirty="0" err="1" smtClean="0"/>
              <a:t>prin</a:t>
            </a:r>
            <a:r>
              <a:rPr lang="en-US" b="1" i="1" dirty="0" smtClean="0"/>
              <a:t> </a:t>
            </a:r>
            <a:r>
              <a:rPr lang="en-US" b="1" i="1" dirty="0" err="1" smtClean="0"/>
              <a:t>atribute</a:t>
            </a:r>
            <a:r>
              <a:rPr lang="en-US" b="1" i="1" dirty="0" smtClean="0"/>
              <a:t>) </a:t>
            </a:r>
          </a:p>
          <a:p>
            <a:pPr>
              <a:buNone/>
            </a:pPr>
            <a:r>
              <a:rPr lang="it-IT" b="1" dirty="0" smtClean="0"/>
              <a:t>2. </a:t>
            </a:r>
            <a:r>
              <a:rPr lang="it-IT" b="1" i="1" dirty="0" smtClean="0"/>
              <a:t>Cantitative (variabilele care pot fi masurate si exprimate numeric). </a:t>
            </a:r>
          </a:p>
          <a:p>
            <a:pPr lvl="1">
              <a:buNone/>
            </a:pPr>
            <a:r>
              <a:rPr lang="it-IT" dirty="0" smtClean="0"/>
              <a:t>a. </a:t>
            </a:r>
            <a:r>
              <a:rPr lang="it-IT" i="1" dirty="0" smtClean="0"/>
              <a:t>Discrete sau discontinue (variabilele care iau numai valori intregi). </a:t>
            </a:r>
          </a:p>
          <a:p>
            <a:pPr lvl="1">
              <a:buNone/>
            </a:pPr>
            <a:r>
              <a:rPr lang="it-IT" dirty="0" smtClean="0"/>
              <a:t>b. </a:t>
            </a:r>
            <a:r>
              <a:rPr lang="it-IT" i="1" dirty="0" smtClean="0"/>
              <a:t>Continue (variabilele care iau valori intr-un intreg interval. </a:t>
            </a:r>
          </a:p>
          <a:p>
            <a:pPr>
              <a:buNone/>
            </a:pPr>
            <a:r>
              <a:rPr lang="en-US" b="1" i="1" dirty="0" smtClean="0"/>
              <a:t>3. Alternative (</a:t>
            </a:r>
            <a:r>
              <a:rPr lang="en-US" b="1" i="1" dirty="0" err="1" smtClean="0"/>
              <a:t>iau</a:t>
            </a:r>
            <a:r>
              <a:rPr lang="en-US" b="1" i="1" dirty="0" smtClean="0"/>
              <a:t> </a:t>
            </a:r>
            <a:r>
              <a:rPr lang="en-US" b="1" i="1" dirty="0" err="1" smtClean="0"/>
              <a:t>numai</a:t>
            </a:r>
            <a:r>
              <a:rPr lang="en-US" b="1" i="1" dirty="0" smtClean="0"/>
              <a:t> </a:t>
            </a:r>
            <a:r>
              <a:rPr lang="en-US" b="1" i="1" dirty="0" err="1" smtClean="0"/>
              <a:t>valorile</a:t>
            </a:r>
            <a:r>
              <a:rPr lang="en-US" b="1" i="1" dirty="0" smtClean="0"/>
              <a:t> </a:t>
            </a:r>
            <a:r>
              <a:rPr lang="en-US" b="1" i="1" dirty="0" err="1" smtClean="0"/>
              <a:t>dupa</a:t>
            </a:r>
            <a:r>
              <a:rPr lang="en-US" b="1" i="1" dirty="0" smtClean="0"/>
              <a:t> cum </a:t>
            </a:r>
            <a:r>
              <a:rPr lang="en-US" b="1" i="1" dirty="0" err="1" smtClean="0"/>
              <a:t>subiectii</a:t>
            </a:r>
            <a:r>
              <a:rPr lang="en-US" b="1" i="1" dirty="0" smtClean="0"/>
              <a:t> </a:t>
            </a:r>
            <a:r>
              <a:rPr lang="en-US" b="1" i="1" dirty="0" err="1" smtClean="0"/>
              <a:t>respectivi</a:t>
            </a:r>
            <a:r>
              <a:rPr lang="en-US" b="1" i="1" dirty="0" smtClean="0"/>
              <a:t> </a:t>
            </a:r>
            <a:r>
              <a:rPr lang="en-US" b="1" i="1" dirty="0" err="1" smtClean="0"/>
              <a:t>poseda</a:t>
            </a:r>
            <a:r>
              <a:rPr lang="en-US" b="1" i="1" dirty="0" smtClean="0"/>
              <a:t> o </a:t>
            </a:r>
            <a:r>
              <a:rPr lang="en-US" b="1" i="1" dirty="0" err="1" smtClean="0"/>
              <a:t>anumita</a:t>
            </a:r>
            <a:r>
              <a:rPr lang="en-US" b="1" i="1" dirty="0" smtClean="0"/>
              <a:t> </a:t>
            </a:r>
            <a:r>
              <a:rPr lang="en-US" b="1" i="1" dirty="0" err="1" smtClean="0"/>
              <a:t>insusire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sau</a:t>
            </a:r>
            <a:r>
              <a:rPr lang="en-US" b="1" i="1" dirty="0" smtClean="0"/>
              <a:t> nu)- </a:t>
            </a:r>
            <a:r>
              <a:rPr lang="en-US" b="1" i="1" dirty="0" err="1" smtClean="0"/>
              <a:t>ex.:promovat</a:t>
            </a:r>
            <a:r>
              <a:rPr lang="en-US" b="1" i="1" dirty="0" smtClean="0"/>
              <a:t>/</a:t>
            </a:r>
            <a:r>
              <a:rPr lang="en-US" b="1" i="1" dirty="0" err="1" smtClean="0"/>
              <a:t>nepromovat</a:t>
            </a:r>
            <a:r>
              <a:rPr lang="en-US" b="1" i="1" dirty="0" smtClean="0"/>
              <a:t>, </a:t>
            </a:r>
            <a:r>
              <a:rPr lang="en-US" b="1" i="1" dirty="0" err="1" smtClean="0"/>
              <a:t>prezent</a:t>
            </a:r>
            <a:r>
              <a:rPr lang="en-US" b="1" i="1" dirty="0" smtClean="0"/>
              <a:t>/absent, etc. 0 1sau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nivelul de studii sau profesia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c</a:t>
            </a:r>
            <a:r>
              <a:rPr lang="en-US" sz="3200" i="1" dirty="0" err="1" smtClean="0"/>
              <a:t>alitative</a:t>
            </a:r>
            <a:r>
              <a:rPr lang="en-US" sz="3200" i="1" dirty="0" smtClean="0"/>
              <a:t> </a:t>
            </a:r>
            <a:br>
              <a:rPr lang="en-US" sz="3200" i="1" dirty="0" smtClean="0"/>
            </a:br>
            <a:r>
              <a:rPr lang="en-US" sz="3200" i="1" dirty="0" smtClean="0"/>
              <a:t>(nu pot </a:t>
            </a:r>
            <a:r>
              <a:rPr lang="en-US" sz="3200" i="1" dirty="0" err="1" smtClean="0"/>
              <a:t>fi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masurate</a:t>
            </a:r>
            <a:r>
              <a:rPr lang="en-US" sz="3200" i="1" dirty="0" smtClean="0"/>
              <a:t> </a:t>
            </a:r>
            <a:r>
              <a:rPr lang="ro-RO" sz="3200" i="1" dirty="0" smtClean="0"/>
              <a:t>ș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se </a:t>
            </a:r>
            <a:r>
              <a:rPr lang="en-US" sz="3200" i="1" dirty="0" err="1" smtClean="0"/>
              <a:t>exprima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prin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atribute</a:t>
            </a:r>
            <a:r>
              <a:rPr lang="en-US" sz="3200" i="1" dirty="0" smtClean="0"/>
              <a:t>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3750" t="48667" r="44736" b="11333"/>
          <a:stretch>
            <a:fillRect/>
          </a:stretch>
        </p:blipFill>
        <p:spPr bwMode="auto">
          <a:xfrm>
            <a:off x="3304540" y="2209800"/>
            <a:ext cx="39344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note la examen, numarul de copii,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</a:t>
            </a:r>
            <a:r>
              <a:rPr lang="ro-RO" sz="3200" i="1" dirty="0" smtClean="0"/>
              <a:t>c</a:t>
            </a:r>
            <a:r>
              <a:rPr lang="it-IT" sz="3200" i="1" dirty="0" smtClean="0"/>
              <a:t>antitative (variabilele care pot fi masurate si exprimate numeric</a:t>
            </a:r>
            <a:endParaRPr lang="en-US" sz="3200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28667" r="64000" b="10000"/>
          <a:stretch>
            <a:fillRect/>
          </a:stretch>
        </p:blipFill>
        <p:spPr bwMode="auto">
          <a:xfrm>
            <a:off x="4724400" y="2380785"/>
            <a:ext cx="3733800" cy="418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salarii, greutatea, vîrsta, temperatura,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</a:t>
            </a:r>
            <a:r>
              <a:rPr lang="ro-RO" sz="3200" i="1" dirty="0" smtClean="0"/>
              <a:t>c</a:t>
            </a:r>
            <a:r>
              <a:rPr lang="it-IT" sz="3200" i="1" dirty="0" smtClean="0"/>
              <a:t>ontinue (variabilele care iau valori intr-un intreg interval</a:t>
            </a:r>
            <a:r>
              <a:rPr lang="ro-RO" sz="3200" i="1" dirty="0" smtClean="0"/>
              <a:t>)</a:t>
            </a:r>
            <a:r>
              <a:rPr lang="it-IT" sz="3200" i="1" dirty="0" smtClean="0"/>
              <a:t> </a:t>
            </a:r>
            <a:endParaRPr lang="en-US" sz="3200" i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27333" r="59500" b="24667"/>
          <a:stretch>
            <a:fillRect/>
          </a:stretch>
        </p:blipFill>
        <p:spPr bwMode="auto">
          <a:xfrm>
            <a:off x="4648200" y="2514600"/>
            <a:ext cx="3733800" cy="407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1026" name="Picture 2" descr="DiagramÄ cu format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36" y="1249613"/>
            <a:ext cx="8532864" cy="5608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733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femeie sau barbat,  casatorit sau necasatorit, admis sau respins,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Autofit/>
          </a:bodyPr>
          <a:lstStyle/>
          <a:p>
            <a:r>
              <a:rPr lang="it-IT" sz="2800" dirty="0" smtClean="0"/>
              <a:t>Variabilele statistice </a:t>
            </a:r>
            <a:r>
              <a:rPr lang="en-US" sz="2800" i="1" dirty="0" smtClean="0"/>
              <a:t>Alternative (</a:t>
            </a:r>
            <a:r>
              <a:rPr lang="en-US" sz="2800" i="1" dirty="0" err="1" smtClean="0"/>
              <a:t>iau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numai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valorile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dupa</a:t>
            </a:r>
            <a:r>
              <a:rPr lang="en-US" sz="2800" i="1" dirty="0" smtClean="0"/>
              <a:t> cum </a:t>
            </a:r>
            <a:r>
              <a:rPr lang="en-US" sz="2800" i="1" dirty="0" err="1" smtClean="0"/>
              <a:t>subiectii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respectivi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poseda</a:t>
            </a:r>
            <a:r>
              <a:rPr lang="en-US" sz="2800" i="1" dirty="0" smtClean="0"/>
              <a:t> o </a:t>
            </a:r>
            <a:r>
              <a:rPr lang="en-US" sz="2800" i="1" dirty="0" err="1" smtClean="0"/>
              <a:t>anumita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insusire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sau</a:t>
            </a:r>
            <a:r>
              <a:rPr lang="en-US" sz="2800" i="1" dirty="0" smtClean="0"/>
              <a:t> nu)- </a:t>
            </a:r>
            <a:r>
              <a:rPr lang="en-US" sz="2800" i="1" dirty="0" err="1" smtClean="0"/>
              <a:t>ex.:promovat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nepromovat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prezent</a:t>
            </a:r>
            <a:r>
              <a:rPr lang="en-US" sz="2800" i="1" dirty="0" smtClean="0"/>
              <a:t>/absent, 0</a:t>
            </a:r>
            <a:r>
              <a:rPr lang="ro-RO" sz="2800" i="1" dirty="0" smtClean="0"/>
              <a:t> </a:t>
            </a:r>
            <a:r>
              <a:rPr lang="en-US" sz="2800" i="1" dirty="0" err="1" smtClean="0"/>
              <a:t>sau</a:t>
            </a:r>
            <a:r>
              <a:rPr lang="en-US" sz="2800" i="1" dirty="0" smtClean="0"/>
              <a:t> </a:t>
            </a:r>
            <a:r>
              <a:rPr lang="ro-RO" sz="2800" i="1" dirty="0" smtClean="0"/>
              <a:t>1,</a:t>
            </a:r>
            <a:r>
              <a:rPr lang="it-IT" sz="2800" i="1" dirty="0" smtClean="0"/>
              <a:t> </a:t>
            </a:r>
            <a:r>
              <a:rPr lang="en-US" sz="2800" i="1" dirty="0" smtClean="0"/>
              <a:t>etc.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it-IT" dirty="0" smtClean="0"/>
              <a:t>Se numeste serie statistica (serie de date) un sir de valori ale unei variabile statistice. </a:t>
            </a:r>
            <a:endParaRPr lang="ro-RO" b="1" dirty="0" smtClean="0"/>
          </a:p>
          <a:p>
            <a:endParaRPr lang="it-IT" b="1" dirty="0" smtClean="0"/>
          </a:p>
          <a:p>
            <a:r>
              <a:rPr lang="it-IT" b="1" dirty="0" smtClean="0"/>
              <a:t>1. Seriile statistice se pot clasifica in: </a:t>
            </a:r>
          </a:p>
          <a:p>
            <a:r>
              <a:rPr lang="it-IT" dirty="0" smtClean="0"/>
              <a:t>a. </a:t>
            </a:r>
            <a:r>
              <a:rPr lang="it-IT" b="1" dirty="0" smtClean="0"/>
              <a:t>Serii simple – referitoare la siruri de date negrupate, necentralizate. </a:t>
            </a:r>
          </a:p>
          <a:p>
            <a:r>
              <a:rPr lang="it-IT" dirty="0" smtClean="0"/>
              <a:t>b. </a:t>
            </a:r>
            <a:r>
              <a:rPr lang="it-IT" b="1" dirty="0" smtClean="0"/>
              <a:t>Serii de frecventa (</a:t>
            </a:r>
            <a:r>
              <a:rPr lang="it-IT" b="1" i="1" dirty="0" smtClean="0"/>
              <a:t>distributii, repartitii) – referitoare la date grupate sau centralizate.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Serii simple – referitoare la siruri de date negrupate, necentralizate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28667" r="64000" b="10000"/>
          <a:stretch>
            <a:fillRect/>
          </a:stretch>
        </p:blipFill>
        <p:spPr bwMode="auto">
          <a:xfrm>
            <a:off x="4419601" y="1715430"/>
            <a:ext cx="4378186" cy="491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Serii de frecventa (</a:t>
            </a:r>
            <a:r>
              <a:rPr lang="it-IT" sz="2800" i="1" dirty="0" smtClean="0"/>
              <a:t>distributii, repartitii) – referitoare la date grupate sau centralizate.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34000" r="26500" b="22000"/>
          <a:stretch>
            <a:fillRect/>
          </a:stretch>
        </p:blipFill>
        <p:spPr bwMode="auto">
          <a:xfrm>
            <a:off x="177800" y="1796143"/>
            <a:ext cx="8966200" cy="384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it-IT" sz="2800" dirty="0" smtClean="0"/>
              <a:t>Serii de frecventa (</a:t>
            </a:r>
            <a:r>
              <a:rPr lang="it-IT" sz="2800" i="1" dirty="0" smtClean="0"/>
              <a:t>distributii, repartitii) – referitoare la date grupate sau centralizate.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5250" t="23334" r="29041" b="10000"/>
          <a:stretch>
            <a:fillRect/>
          </a:stretch>
        </p:blipFill>
        <p:spPr bwMode="auto">
          <a:xfrm>
            <a:off x="1447800" y="1176421"/>
            <a:ext cx="6324600" cy="56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ro-RO" b="1" dirty="0" smtClean="0"/>
              <a:t>de frecvențe la rîndul său pot fi:</a:t>
            </a:r>
          </a:p>
          <a:p>
            <a:endParaRPr lang="en-US" b="1" dirty="0" smtClean="0"/>
          </a:p>
          <a:p>
            <a:r>
              <a:rPr lang="ro-RO" b="1" dirty="0" smtClean="0"/>
              <a:t>1. </a:t>
            </a:r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variante</a:t>
            </a:r>
            <a:r>
              <a:rPr lang="en-US" b="1" dirty="0" smtClean="0"/>
              <a:t> – </a:t>
            </a:r>
            <a:r>
              <a:rPr lang="en-US" b="1" dirty="0" err="1" smtClean="0"/>
              <a:t>cand</a:t>
            </a:r>
            <a:r>
              <a:rPr lang="en-US" b="1" dirty="0" smtClean="0"/>
              <a:t> </a:t>
            </a:r>
            <a:r>
              <a:rPr lang="en-US" b="1" dirty="0" err="1" smtClean="0"/>
              <a:t>caracteristica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bine</a:t>
            </a:r>
            <a:r>
              <a:rPr lang="en-US" b="1" dirty="0" smtClean="0"/>
              <a:t> </a:t>
            </a:r>
            <a:r>
              <a:rPr lang="en-US" b="1" dirty="0" err="1" smtClean="0"/>
              <a:t>precizata</a:t>
            </a:r>
            <a:endParaRPr lang="ro-RO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r>
              <a:rPr lang="ro-RO" b="1" dirty="0" smtClean="0"/>
              <a:t>2. </a:t>
            </a:r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intervale</a:t>
            </a:r>
            <a:r>
              <a:rPr lang="en-US" b="1" dirty="0" smtClean="0"/>
              <a:t> – </a:t>
            </a:r>
            <a:r>
              <a:rPr lang="en-US" b="1" dirty="0" err="1" smtClean="0"/>
              <a:t>cand</a:t>
            </a:r>
            <a:r>
              <a:rPr lang="en-US" b="1" dirty="0" smtClean="0"/>
              <a:t> </a:t>
            </a:r>
            <a:r>
              <a:rPr lang="en-US" b="1" dirty="0" err="1" smtClean="0"/>
              <a:t>caracteristica</a:t>
            </a:r>
            <a:r>
              <a:rPr lang="en-US" b="1" dirty="0" smtClean="0"/>
              <a:t> nu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precis</a:t>
            </a:r>
            <a:r>
              <a:rPr lang="en-US" b="1" dirty="0" smtClean="0"/>
              <a:t> </a:t>
            </a:r>
            <a:r>
              <a:rPr lang="en-US" b="1" dirty="0" err="1" smtClean="0"/>
              <a:t>exprimata</a:t>
            </a:r>
            <a:r>
              <a:rPr lang="en-US" b="1" dirty="0" smtClean="0"/>
              <a:t> </a:t>
            </a:r>
            <a:r>
              <a:rPr lang="en-US" b="1" dirty="0" err="1" smtClean="0"/>
              <a:t>ci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cuprinsa</a:t>
            </a:r>
            <a:r>
              <a:rPr lang="en-US" b="1" dirty="0" smtClean="0"/>
              <a:t> in </a:t>
            </a:r>
            <a:r>
              <a:rPr lang="en-US" b="1" dirty="0" err="1" smtClean="0"/>
              <a:t>anumite</a:t>
            </a:r>
            <a:r>
              <a:rPr lang="en-US" b="1" dirty="0" smtClean="0"/>
              <a:t> </a:t>
            </a:r>
            <a:r>
              <a:rPr lang="en-US" b="1" dirty="0" err="1" smtClean="0"/>
              <a:t>intervale</a:t>
            </a:r>
            <a:r>
              <a:rPr lang="en-US" b="1" dirty="0" smtClean="0"/>
              <a:t> 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3500" t="27333" r="37750" b="36667"/>
          <a:stretch>
            <a:fillRect/>
          </a:stretch>
        </p:blipFill>
        <p:spPr bwMode="auto">
          <a:xfrm>
            <a:off x="609601" y="2133599"/>
            <a:ext cx="8305799" cy="34501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3800" y="3810001"/>
            <a:ext cx="1371600" cy="17526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intervale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5000" t="34000" r="26500" b="22000"/>
          <a:stretch>
            <a:fillRect/>
          </a:stretch>
        </p:blipFill>
        <p:spPr bwMode="auto">
          <a:xfrm>
            <a:off x="263237" y="2209800"/>
            <a:ext cx="864523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 smtClean="0"/>
              <a:t>Media (media aritmetică)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1750" t="35333" r="39250" b="30000"/>
          <a:stretch>
            <a:fillRect/>
          </a:stretch>
        </p:blipFill>
        <p:spPr bwMode="auto">
          <a:xfrm>
            <a:off x="1295400" y="2095500"/>
            <a:ext cx="6477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Media</a:t>
            </a:r>
            <a:r>
              <a:rPr lang="ro-RO" sz="3200" dirty="0" smtClean="0"/>
              <a:t> (media </a:t>
            </a:r>
            <a:r>
              <a:rPr lang="ro-RO" sz="3200" dirty="0" smtClean="0"/>
              <a:t>aritmetică</a:t>
            </a:r>
            <a:r>
              <a:rPr lang="en-US" sz="3200" dirty="0" smtClean="0"/>
              <a:t> </a:t>
            </a:r>
            <a:r>
              <a:rPr lang="en-US" sz="3200" dirty="0" err="1" smtClean="0"/>
              <a:t>ponderat</a:t>
            </a:r>
            <a:r>
              <a:rPr lang="ro-RO" sz="3200" dirty="0" smtClean="0"/>
              <a:t>ă</a:t>
            </a:r>
            <a:r>
              <a:rPr lang="ro-RO" sz="3200" dirty="0" smtClean="0"/>
              <a:t>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500" t="35333" r="22750" b="27333"/>
          <a:stretch>
            <a:fillRect/>
          </a:stretch>
        </p:blipFill>
        <p:spPr bwMode="auto">
          <a:xfrm>
            <a:off x="2743200" y="2590800"/>
            <a:ext cx="3352800" cy="208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0250" t="44667" r="18500" b="31333"/>
          <a:stretch>
            <a:fillRect/>
          </a:stretch>
        </p:blipFill>
        <p:spPr bwMode="auto">
          <a:xfrm>
            <a:off x="3809999" y="4648200"/>
            <a:ext cx="51223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Scopul analizei statistice este obținerea informației necesare pentru luarea deciziilor.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 analizei statistice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Modala</a:t>
            </a:r>
            <a:r>
              <a:rPr lang="ro-RO" sz="3200" dirty="0" smtClean="0"/>
              <a:t> (valoarea a variabilei, care apare cel mai des în şirul datelor)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Mediana</a:t>
            </a:r>
            <a:r>
              <a:rPr lang="ro-RO" sz="3200" dirty="0" smtClean="0"/>
              <a:t> (valoarea a variabilei care împarte şirul datelor ordonate crescător, în două părţi egale)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Abaterea standard</a:t>
            </a:r>
            <a:r>
              <a:rPr lang="ro-RO" sz="3200" dirty="0" smtClean="0"/>
              <a:t> (radicalul mediei pătratice a abaterilor datelor faţă de medie)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40500" t="40667" r="19750" b="22000"/>
          <a:stretch>
            <a:fillRect/>
          </a:stretch>
        </p:blipFill>
        <p:spPr bwMode="auto">
          <a:xfrm>
            <a:off x="2239736" y="2895599"/>
            <a:ext cx="6523264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Varianţa </a:t>
            </a:r>
            <a:r>
              <a:rPr lang="ro-RO" sz="3200" dirty="0" smtClean="0"/>
              <a:t>sau </a:t>
            </a:r>
            <a:r>
              <a:rPr lang="ro-RO" sz="3200" b="1" dirty="0" smtClean="0"/>
              <a:t>dispersia </a:t>
            </a:r>
            <a:r>
              <a:rPr lang="ro-RO" sz="3200" dirty="0" smtClean="0"/>
              <a:t>(pătratul abaterii medii pătratice)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53250" t="51333" r="27250" b="22000"/>
          <a:stretch>
            <a:fillRect/>
          </a:stretch>
        </p:blipFill>
        <p:spPr bwMode="auto">
          <a:xfrm>
            <a:off x="3550920" y="2836985"/>
            <a:ext cx="3840480" cy="29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r>
              <a:rPr lang="en-US" dirty="0" smtClean="0"/>
              <a:t>a) </a:t>
            </a:r>
            <a:r>
              <a:rPr lang="en-US" dirty="0" err="1" smtClean="0"/>
              <a:t>magaziile</a:t>
            </a:r>
            <a:r>
              <a:rPr lang="en-US" dirty="0" smtClean="0"/>
              <a:t> 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depozitele</a:t>
            </a:r>
            <a:r>
              <a:rPr lang="en-US" dirty="0" smtClean="0"/>
              <a:t>) de date (Data ware-house – DW); </a:t>
            </a:r>
            <a:endParaRPr lang="ro-RO" dirty="0" smtClean="0"/>
          </a:p>
          <a:p>
            <a:r>
              <a:rPr lang="ro-RO" dirty="0" smtClean="0"/>
              <a:t>b) </a:t>
            </a:r>
            <a:r>
              <a:rPr lang="en-US" dirty="0" err="1" smtClean="0"/>
              <a:t>prelucrarea</a:t>
            </a:r>
            <a:r>
              <a:rPr lang="en-US" dirty="0" smtClean="0"/>
              <a:t> </a:t>
            </a:r>
            <a:r>
              <a:rPr lang="en-US" dirty="0" err="1" smtClean="0"/>
              <a:t>analitica</a:t>
            </a:r>
            <a:r>
              <a:rPr lang="en-US" dirty="0" smtClean="0"/>
              <a:t> – on line (On line analytic processing – OLAP) </a:t>
            </a:r>
            <a:endParaRPr lang="ro-RO" dirty="0" smtClean="0"/>
          </a:p>
          <a:p>
            <a:r>
              <a:rPr lang="en-US" dirty="0" smtClean="0"/>
              <a:t>c) </a:t>
            </a:r>
            <a:r>
              <a:rPr lang="en-US" dirty="0" err="1" smtClean="0"/>
              <a:t>mineritul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(Data mining – DM), </a:t>
            </a:r>
            <a:r>
              <a:rPr lang="en-US" dirty="0" err="1" smtClean="0"/>
              <a:t>denumit</a:t>
            </a:r>
            <a:r>
              <a:rPr lang="en-US" dirty="0" smtClean="0"/>
              <a:t> </a:t>
            </a:r>
            <a:r>
              <a:rPr lang="en-US" dirty="0" err="1" smtClean="0"/>
              <a:t>uneori</a:t>
            </a:r>
            <a:r>
              <a:rPr lang="en-US" dirty="0" smtClean="0"/>
              <a:t> </a:t>
            </a:r>
            <a:r>
              <a:rPr lang="en-US" dirty="0" err="1" smtClean="0"/>
              <a:t>descoperirea</a:t>
            </a:r>
            <a:r>
              <a:rPr lang="en-US" dirty="0" smtClean="0"/>
              <a:t> </a:t>
            </a:r>
            <a:r>
              <a:rPr lang="en-US" dirty="0" err="1" smtClean="0"/>
              <a:t>cuno</a:t>
            </a:r>
            <a:r>
              <a:rPr lang="ro-RO" dirty="0" smtClean="0"/>
              <a:t>ș</a:t>
            </a:r>
            <a:r>
              <a:rPr lang="en-US" dirty="0" smtClean="0"/>
              <a:t>tin</a:t>
            </a:r>
            <a:r>
              <a:rPr lang="ro-RO" smtClean="0"/>
              <a:t>ț</a:t>
            </a:r>
            <a:r>
              <a:rPr lang="en-US" smtClean="0"/>
              <a:t>elor</a:t>
            </a:r>
            <a:r>
              <a:rPr lang="en-US" dirty="0" smtClean="0"/>
              <a:t> (knowledge data discovery – KDD).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A</a:t>
            </a:r>
            <a:r>
              <a:rPr lang="en-US" dirty="0" err="1" smtClean="0"/>
              <a:t>sistar</a:t>
            </a:r>
            <a:r>
              <a:rPr lang="ro-RO" dirty="0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informatic</a:t>
            </a:r>
            <a:r>
              <a:rPr lang="ro-RO" dirty="0" smtClean="0"/>
              <a:t>ă </a:t>
            </a:r>
            <a:br>
              <a:rPr lang="ro-RO" dirty="0" smtClean="0"/>
            </a:br>
            <a:r>
              <a:rPr lang="ro-RO" dirty="0" smtClean="0"/>
              <a:t>a </a:t>
            </a:r>
            <a:r>
              <a:rPr lang="en-US" dirty="0" err="1" smtClean="0"/>
              <a:t>analiz</a:t>
            </a:r>
            <a:r>
              <a:rPr lang="ro-RO" dirty="0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973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“</a:t>
            </a:r>
            <a:r>
              <a:rPr lang="en-US" dirty="0" err="1" smtClean="0"/>
              <a:t>Decizie</a:t>
            </a:r>
            <a:r>
              <a:rPr lang="en-US" dirty="0" smtClean="0"/>
              <a:t> </a:t>
            </a:r>
            <a:r>
              <a:rPr lang="en-US" dirty="0" err="1" smtClean="0"/>
              <a:t>asistata</a:t>
            </a:r>
            <a:r>
              <a:rPr lang="en-US" dirty="0" smtClean="0"/>
              <a:t> de calculator”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6000" r="18250" b="12667"/>
          <a:stretch>
            <a:fillRect/>
          </a:stretch>
        </p:blipFill>
        <p:spPr bwMode="auto">
          <a:xfrm>
            <a:off x="-1" y="1905000"/>
            <a:ext cx="904460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Luarea</a:t>
            </a:r>
            <a:r>
              <a:rPr lang="en-US" dirty="0" smtClean="0"/>
              <a:t> </a:t>
            </a:r>
            <a:r>
              <a:rPr lang="en-US" dirty="0" err="1" smtClean="0"/>
              <a:t>deciziei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actiune</a:t>
            </a:r>
            <a:r>
              <a:rPr lang="en-US" dirty="0" smtClean="0"/>
              <a:t> </a:t>
            </a:r>
            <a:r>
              <a:rPr lang="en-US" dirty="0" err="1" smtClean="0"/>
              <a:t>constienta</a:t>
            </a:r>
            <a:r>
              <a:rPr lang="en-US" dirty="0" smtClean="0"/>
              <a:t> de </a:t>
            </a:r>
            <a:r>
              <a:rPr lang="en-US" dirty="0" err="1" smtClean="0"/>
              <a:t>alegere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de </a:t>
            </a:r>
            <a:r>
              <a:rPr lang="en-US" dirty="0" err="1" smtClean="0"/>
              <a:t>actiune</a:t>
            </a:r>
            <a:r>
              <a:rPr lang="en-US" dirty="0" smtClean="0"/>
              <a:t> (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alternative </a:t>
            </a:r>
            <a:r>
              <a:rPr lang="en-US" dirty="0" err="1" smtClean="0"/>
              <a:t>posibile</a:t>
            </a:r>
            <a:r>
              <a:rPr lang="en-US" dirty="0" smtClean="0"/>
              <a:t>) de </a:t>
            </a:r>
            <a:r>
              <a:rPr lang="en-US" dirty="0" err="1" smtClean="0"/>
              <a:t>catre</a:t>
            </a:r>
            <a:r>
              <a:rPr lang="en-US" dirty="0" smtClean="0"/>
              <a:t> o </a:t>
            </a:r>
            <a:r>
              <a:rPr lang="en-US" dirty="0" err="1" smtClean="0"/>
              <a:t>persoana</a:t>
            </a:r>
            <a:r>
              <a:rPr lang="en-US" dirty="0" smtClean="0"/>
              <a:t> (</a:t>
            </a:r>
            <a:r>
              <a:rPr lang="en-US" dirty="0" err="1" smtClean="0"/>
              <a:t>sau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un </a:t>
            </a:r>
            <a:r>
              <a:rPr lang="en-US" dirty="0" err="1" smtClean="0"/>
              <a:t>grup</a:t>
            </a:r>
            <a:r>
              <a:rPr lang="en-US" dirty="0" smtClean="0"/>
              <a:t> de </a:t>
            </a:r>
            <a:r>
              <a:rPr lang="en-US" dirty="0" err="1" smtClean="0"/>
              <a:t>persoane</a:t>
            </a:r>
            <a:r>
              <a:rPr lang="en-US" dirty="0" smtClean="0"/>
              <a:t>) care are </a:t>
            </a:r>
            <a:r>
              <a:rPr lang="en-US" dirty="0" err="1" smtClean="0"/>
              <a:t>responsabilitate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împuternicita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sens.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ro-RO" dirty="0" smtClean="0"/>
          </a:p>
          <a:p>
            <a:pPr algn="r">
              <a:buNone/>
            </a:pPr>
            <a:r>
              <a:rPr lang="en-US" dirty="0" smtClean="0"/>
              <a:t>Acad. Florin Gheorghe FILIP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 analizei statistice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Gruparea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Interpretarea</a:t>
            </a:r>
            <a:r>
              <a:rPr lang="en-US" dirty="0" smtClean="0"/>
              <a:t> </a:t>
            </a:r>
            <a:r>
              <a:rPr lang="it-IT" dirty="0" smtClean="0"/>
              <a:t>datelor </a:t>
            </a:r>
            <a:r>
              <a:rPr lang="it-IT" dirty="0"/>
              <a:t>referitoare la anumite fenomene in scopul luarii unor decizii.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stiinta</a:t>
            </a:r>
            <a:r>
              <a:rPr lang="en-US" b="1" dirty="0" smtClean="0"/>
              <a:t> care se </a:t>
            </a:r>
            <a:r>
              <a:rPr lang="en-US" b="1" dirty="0" err="1" smtClean="0"/>
              <a:t>ocupa</a:t>
            </a:r>
            <a:r>
              <a:rPr lang="en-US" b="1" dirty="0" smtClean="0"/>
              <a:t> cu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Gruparea</a:t>
            </a:r>
            <a:r>
              <a:rPr lang="en-US" dirty="0" smtClean="0"/>
              <a:t> </a:t>
            </a:r>
          </a:p>
          <a:p>
            <a:r>
              <a:rPr lang="ro-RO" dirty="0" smtClean="0"/>
              <a:t>Reprezentarea </a:t>
            </a:r>
            <a:r>
              <a:rPr lang="it-IT" dirty="0" smtClean="0"/>
              <a:t>datelor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dirty="0" err="1" smtClean="0"/>
              <a:t>descriptiva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 se </a:t>
            </a:r>
            <a:r>
              <a:rPr lang="en-US" b="1" dirty="0" err="1" smtClean="0"/>
              <a:t>ocupa</a:t>
            </a:r>
            <a:r>
              <a:rPr lang="en-US" b="1" dirty="0" smtClean="0"/>
              <a:t> cu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ro-RO" dirty="0" smtClean="0"/>
              <a:t>Scopul analizei statistice este obținerea informației necesare pentru luarea deciziilor.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500" t="26000" r="12250" b="14000"/>
          <a:stretch>
            <a:fillRect/>
          </a:stretch>
        </p:blipFill>
        <p:spPr bwMode="auto">
          <a:xfrm>
            <a:off x="-22013" y="2057400"/>
            <a:ext cx="9166013" cy="453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ro-RO" dirty="0" smtClean="0"/>
              <a:t>Scopul analizei statistice este obținerea informației necesare pentru luarea deciziilor.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7333" r="12250" b="12667"/>
          <a:stretch>
            <a:fillRect/>
          </a:stretch>
        </p:blipFill>
        <p:spPr bwMode="auto">
          <a:xfrm>
            <a:off x="-47416" y="2133599"/>
            <a:ext cx="9191416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347</TotalTime>
  <Words>915</Words>
  <Application>Microsoft Office PowerPoint</Application>
  <PresentationFormat>On-screen Show (4:3)</PresentationFormat>
  <Paragraphs>103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Concourse</vt:lpstr>
      <vt:lpstr>Dezvoltarea domeniului de analiza statistică a datelor</vt:lpstr>
      <vt:lpstr>Scopul analizei statistice</vt:lpstr>
      <vt:lpstr>Scopul analizei statistice</vt:lpstr>
      <vt:lpstr>Scopul analizei statistice</vt:lpstr>
      <vt:lpstr>Scopul analizei statistice</vt:lpstr>
      <vt:lpstr> Statistica este stiinta care se ocupa cu</vt:lpstr>
      <vt:lpstr> Statistica descriptiva   se ocupa cu</vt:lpstr>
      <vt:lpstr>Scopul analizei statistice</vt:lpstr>
      <vt:lpstr>Scopul analizei statistice</vt:lpstr>
      <vt:lpstr>Slide 10</vt:lpstr>
      <vt:lpstr>  Clasificari: </vt:lpstr>
      <vt:lpstr>CULEGEREA, GRUPAREA SI REPREZENTAREA GRAFICA A DATELOR STATISTICE </vt:lpstr>
      <vt:lpstr>CULEGEREA, GRUPAREA SI REPREZENTAREA GRAFICA A DATELOR STATISTICE</vt:lpstr>
      <vt:lpstr>CULEGEREA, GRUPAREA SI REPREZENTAREA GRAFICA A DATELOR STATISTICE</vt:lpstr>
      <vt:lpstr>CULEGEREA, GRUPAREA SI REPREZENTAREA GRAFICA A DATELOR STATISTICE</vt:lpstr>
      <vt:lpstr>CULEGEREA, GRUPAREA SI REPREZENTAREA GRAFICA  A DATELOR STATISTICE</vt:lpstr>
      <vt:lpstr>Variabilele statistice calitative  (nu pot fi masurate și se exprima prin atribute) </vt:lpstr>
      <vt:lpstr>Variabilele statistice cantitative (variabilele care pot fi masurate si exprimate numeric</vt:lpstr>
      <vt:lpstr>Variabilele statistice continue (variabilele care iau valori intr-un intreg interval) </vt:lpstr>
      <vt:lpstr>Variabilele statistice Alternative (iau numai valorile dupa cum subiectii respectivi poseda o anumita insusire sau nu)- ex.:promovat/nepromovat, prezent/absent, 0 sau 1, etc. </vt:lpstr>
      <vt:lpstr>CULEGEREA, GRUPAREA SI REPREZENTAREA GRAFICA  A DATELOR STATISTICE</vt:lpstr>
      <vt:lpstr>Serii simple – referitoare la siruri de date negrupate, necentralizate</vt:lpstr>
      <vt:lpstr>Serii de frecventa (distributii, repartitii) – referitoare la date grupate sau centralizate.</vt:lpstr>
      <vt:lpstr>Serii de frecventa (distributii, repartitii) – referitoare la date grupate sau centralizate.</vt:lpstr>
      <vt:lpstr> CULEGEREA, GRUPAREA SI REPREZENTAREA GRAFICA  A DATELOR STATISTICE</vt:lpstr>
      <vt:lpstr>Serii pe variante</vt:lpstr>
      <vt:lpstr>Serii pe intervale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Asistarea informatică  a analizei datelor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domeniului de analiza statistică a datelor</dc:title>
  <dc:creator>vika</dc:creator>
  <cp:lastModifiedBy>vika</cp:lastModifiedBy>
  <cp:revision>22</cp:revision>
  <dcterms:created xsi:type="dcterms:W3CDTF">2019-01-27T21:05:50Z</dcterms:created>
  <dcterms:modified xsi:type="dcterms:W3CDTF">2019-02-03T22:04:26Z</dcterms:modified>
</cp:coreProperties>
</file>