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6" r:id="rId12"/>
    <p:sldId id="264" r:id="rId13"/>
    <p:sldId id="265" r:id="rId14"/>
    <p:sldId id="270" r:id="rId15"/>
    <p:sldId id="271" r:id="rId16"/>
    <p:sldId id="272" r:id="rId17"/>
    <p:sldId id="267" r:id="rId18"/>
    <p:sldId id="278" r:id="rId19"/>
    <p:sldId id="279" r:id="rId20"/>
    <p:sldId id="276" r:id="rId21"/>
    <p:sldId id="275" r:id="rId22"/>
    <p:sldId id="277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en-US" sz="3600" dirty="0" err="1"/>
              <a:t>Entropia</a:t>
            </a:r>
            <a:endParaRPr lang="en-US" sz="3600" dirty="0"/>
          </a:p>
        </c:rich>
      </c:tx>
    </c:title>
    <c:plotArea>
      <c:layout>
        <c:manualLayout>
          <c:layoutTarget val="inner"/>
          <c:xMode val="edge"/>
          <c:yMode val="edge"/>
          <c:x val="8.3128427015930026E-2"/>
          <c:y val="2.8258056284631076E-2"/>
          <c:w val="0.8860794937761497"/>
          <c:h val="0.88236293379994135"/>
        </c:manualLayout>
      </c:layout>
      <c:scatterChart>
        <c:scatterStyle val="lineMarker"/>
        <c:ser>
          <c:idx val="0"/>
          <c:order val="0"/>
          <c:tx>
            <c:v>Entropia</c:v>
          </c:tx>
          <c:spPr>
            <a:ln w="28575">
              <a:noFill/>
            </a:ln>
          </c:spPr>
          <c:xVal>
            <c:numRef>
              <c:f>Sheet2!$B$1:$B$99</c:f>
              <c:numCache>
                <c:formatCode>General</c:formatCode>
                <c:ptCount val="99"/>
                <c:pt idx="0">
                  <c:v>1.0000000000000007E-2</c:v>
                </c:pt>
                <c:pt idx="1">
                  <c:v>2.0000000000000014E-2</c:v>
                </c:pt>
                <c:pt idx="2">
                  <c:v>3.0000000000000013E-2</c:v>
                </c:pt>
                <c:pt idx="3">
                  <c:v>4.0000000000000029E-2</c:v>
                </c:pt>
                <c:pt idx="4">
                  <c:v>5.0000000000000024E-2</c:v>
                </c:pt>
                <c:pt idx="5">
                  <c:v>6.0000000000000032E-2</c:v>
                </c:pt>
                <c:pt idx="6">
                  <c:v>7.0000000000000034E-2</c:v>
                </c:pt>
                <c:pt idx="7">
                  <c:v>8.0000000000000057E-2</c:v>
                </c:pt>
                <c:pt idx="8">
                  <c:v>9.0000000000000066E-2</c:v>
                </c:pt>
                <c:pt idx="9">
                  <c:v>0.1</c:v>
                </c:pt>
                <c:pt idx="10">
                  <c:v>0.11000000000000003</c:v>
                </c:pt>
                <c:pt idx="11">
                  <c:v>0.12000000000000002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0.15000000000000011</c:v>
                </c:pt>
                <c:pt idx="15">
                  <c:v>0.16000000000000006</c:v>
                </c:pt>
                <c:pt idx="16">
                  <c:v>0.17</c:v>
                </c:pt>
                <c:pt idx="17">
                  <c:v>0.1800000000000001</c:v>
                </c:pt>
                <c:pt idx="18">
                  <c:v>0.19000000000000006</c:v>
                </c:pt>
                <c:pt idx="19">
                  <c:v>0.2</c:v>
                </c:pt>
                <c:pt idx="20">
                  <c:v>0.2100000000000001</c:v>
                </c:pt>
                <c:pt idx="21">
                  <c:v>0.22000000000000006</c:v>
                </c:pt>
                <c:pt idx="22">
                  <c:v>0.23</c:v>
                </c:pt>
                <c:pt idx="23">
                  <c:v>0.2400000000000001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0.28000000000000008</c:v>
                </c:pt>
                <c:pt idx="28">
                  <c:v>0.2900000000000002</c:v>
                </c:pt>
                <c:pt idx="29">
                  <c:v>0.30000000000000021</c:v>
                </c:pt>
                <c:pt idx="30">
                  <c:v>0.31000000000000022</c:v>
                </c:pt>
                <c:pt idx="31">
                  <c:v>0.32000000000000023</c:v>
                </c:pt>
                <c:pt idx="32">
                  <c:v>0.33000000000000035</c:v>
                </c:pt>
                <c:pt idx="33">
                  <c:v>0.34000000000000019</c:v>
                </c:pt>
                <c:pt idx="34">
                  <c:v>0.3500000000000002</c:v>
                </c:pt>
                <c:pt idx="35">
                  <c:v>0.36000000000000021</c:v>
                </c:pt>
                <c:pt idx="36">
                  <c:v>0.37000000000000022</c:v>
                </c:pt>
                <c:pt idx="37">
                  <c:v>0.38000000000000023</c:v>
                </c:pt>
                <c:pt idx="38">
                  <c:v>0.39000000000000024</c:v>
                </c:pt>
                <c:pt idx="39">
                  <c:v>0.4</c:v>
                </c:pt>
                <c:pt idx="40">
                  <c:v>0.4100000000000002</c:v>
                </c:pt>
                <c:pt idx="41">
                  <c:v>0.42000000000000021</c:v>
                </c:pt>
                <c:pt idx="42">
                  <c:v>0.43000000000000022</c:v>
                </c:pt>
                <c:pt idx="43">
                  <c:v>0.44000000000000011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0.47000000000000008</c:v>
                </c:pt>
                <c:pt idx="47">
                  <c:v>0.4800000000000002</c:v>
                </c:pt>
                <c:pt idx="48">
                  <c:v>0.49000000000000021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0.58000000000000029</c:v>
                </c:pt>
                <c:pt idx="58">
                  <c:v>0.59000000000000019</c:v>
                </c:pt>
                <c:pt idx="59">
                  <c:v>0.60000000000000042</c:v>
                </c:pt>
                <c:pt idx="60">
                  <c:v>0.61000000000000043</c:v>
                </c:pt>
                <c:pt idx="61">
                  <c:v>0.62000000000000044</c:v>
                </c:pt>
                <c:pt idx="62">
                  <c:v>0.63000000000000045</c:v>
                </c:pt>
                <c:pt idx="63">
                  <c:v>0.64000000000000046</c:v>
                </c:pt>
                <c:pt idx="64">
                  <c:v>0.65000000000000058</c:v>
                </c:pt>
                <c:pt idx="65">
                  <c:v>0.66000000000000059</c:v>
                </c:pt>
                <c:pt idx="66">
                  <c:v>0.67000000000000071</c:v>
                </c:pt>
                <c:pt idx="67">
                  <c:v>0.68000000000000049</c:v>
                </c:pt>
                <c:pt idx="68">
                  <c:v>0.69000000000000061</c:v>
                </c:pt>
                <c:pt idx="69">
                  <c:v>0.7000000000000004</c:v>
                </c:pt>
                <c:pt idx="70">
                  <c:v>0.71000000000000041</c:v>
                </c:pt>
                <c:pt idx="71">
                  <c:v>0.72000000000000042</c:v>
                </c:pt>
                <c:pt idx="72">
                  <c:v>0.73000000000000043</c:v>
                </c:pt>
                <c:pt idx="73">
                  <c:v>0.74000000000000044</c:v>
                </c:pt>
                <c:pt idx="74">
                  <c:v>0.75000000000000044</c:v>
                </c:pt>
                <c:pt idx="75">
                  <c:v>0.76000000000000045</c:v>
                </c:pt>
                <c:pt idx="76">
                  <c:v>0.77000000000000024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0.8200000000000004</c:v>
                </c:pt>
                <c:pt idx="82">
                  <c:v>0.8300000000000004</c:v>
                </c:pt>
                <c:pt idx="83">
                  <c:v>0.84000000000000041</c:v>
                </c:pt>
                <c:pt idx="84">
                  <c:v>0.85000000000000042</c:v>
                </c:pt>
                <c:pt idx="85">
                  <c:v>0.86000000000000043</c:v>
                </c:pt>
                <c:pt idx="86">
                  <c:v>0.87000000000000044</c:v>
                </c:pt>
                <c:pt idx="87">
                  <c:v>0.88000000000000023</c:v>
                </c:pt>
                <c:pt idx="88">
                  <c:v>0.89000000000000024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0.94000000000000039</c:v>
                </c:pt>
                <c:pt idx="94">
                  <c:v>0.9500000000000004</c:v>
                </c:pt>
                <c:pt idx="95">
                  <c:v>0.96000000000000041</c:v>
                </c:pt>
                <c:pt idx="96">
                  <c:v>0.9700000000000002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Sheet2!$D$1:$D$99</c:f>
              <c:numCache>
                <c:formatCode>General</c:formatCode>
                <c:ptCount val="99"/>
                <c:pt idx="0">
                  <c:v>8.0793135895911194E-2</c:v>
                </c:pt>
                <c:pt idx="1">
                  <c:v>0.14144054254182095</c:v>
                </c:pt>
                <c:pt idx="2">
                  <c:v>0.19439185783157628</c:v>
                </c:pt>
                <c:pt idx="3">
                  <c:v>0.24229218908241507</c:v>
                </c:pt>
                <c:pt idx="4">
                  <c:v>0.28639695711595653</c:v>
                </c:pt>
                <c:pt idx="5">
                  <c:v>0.32744491915447693</c:v>
                </c:pt>
                <c:pt idx="6">
                  <c:v>0.36592365090022355</c:v>
                </c:pt>
                <c:pt idx="7">
                  <c:v>0.40217919020227288</c:v>
                </c:pt>
                <c:pt idx="8">
                  <c:v>0.43646981706410337</c:v>
                </c:pt>
                <c:pt idx="9">
                  <c:v>0.46899559358928145</c:v>
                </c:pt>
                <c:pt idx="10">
                  <c:v>0.49991595816452822</c:v>
                </c:pt>
                <c:pt idx="11">
                  <c:v>0.5293608652873637</c:v>
                </c:pt>
                <c:pt idx="12">
                  <c:v>0.55743818502798836</c:v>
                </c:pt>
                <c:pt idx="13">
                  <c:v>0.58423881164285618</c:v>
                </c:pt>
                <c:pt idx="14">
                  <c:v>0.60984030471640061</c:v>
                </c:pt>
                <c:pt idx="15">
                  <c:v>0.63430955464056682</c:v>
                </c:pt>
                <c:pt idx="16">
                  <c:v>0.65770477874421962</c:v>
                </c:pt>
                <c:pt idx="17">
                  <c:v>0.68007704572827998</c:v>
                </c:pt>
                <c:pt idx="18">
                  <c:v>0.70147145988389803</c:v>
                </c:pt>
                <c:pt idx="19">
                  <c:v>0.72192809488736231</c:v>
                </c:pt>
                <c:pt idx="20">
                  <c:v>0.74148273993127356</c:v>
                </c:pt>
                <c:pt idx="21">
                  <c:v>0.76016750296196556</c:v>
                </c:pt>
                <c:pt idx="22">
                  <c:v>0.77801130354653791</c:v>
                </c:pt>
                <c:pt idx="23">
                  <c:v>0.79504027938452293</c:v>
                </c:pt>
                <c:pt idx="24">
                  <c:v>0.81127812445913283</c:v>
                </c:pt>
                <c:pt idx="25">
                  <c:v>0.82674637249261784</c:v>
                </c:pt>
                <c:pt idx="26">
                  <c:v>0.84146463620817658</c:v>
                </c:pt>
                <c:pt idx="27">
                  <c:v>0.85545081056013128</c:v>
                </c:pt>
                <c:pt idx="28">
                  <c:v>0.86872124633940573</c:v>
                </c:pt>
                <c:pt idx="29">
                  <c:v>0.88129089923069293</c:v>
                </c:pt>
                <c:pt idx="30">
                  <c:v>0.893173458377857</c:v>
                </c:pt>
                <c:pt idx="31">
                  <c:v>0.90438145772449452</c:v>
                </c:pt>
                <c:pt idx="32">
                  <c:v>0.91492637277972755</c:v>
                </c:pt>
                <c:pt idx="33">
                  <c:v>0.92481870497303009</c:v>
                </c:pt>
                <c:pt idx="34">
                  <c:v>0.93406805537549142</c:v>
                </c:pt>
                <c:pt idx="35">
                  <c:v>0.94268318925549222</c:v>
                </c:pt>
                <c:pt idx="36">
                  <c:v>0.95067209268706632</c:v>
                </c:pt>
                <c:pt idx="37">
                  <c:v>0.95804202222629964</c:v>
                </c:pt>
                <c:pt idx="38">
                  <c:v>0.96479954850508798</c:v>
                </c:pt>
                <c:pt idx="39">
                  <c:v>0.97095059445466869</c:v>
                </c:pt>
                <c:pt idx="40">
                  <c:v>0.97650046875782348</c:v>
                </c:pt>
                <c:pt idx="41">
                  <c:v>0.9814538950336531</c:v>
                </c:pt>
                <c:pt idx="42">
                  <c:v>0.98581503717891983</c:v>
                </c:pt>
                <c:pt idx="43">
                  <c:v>0.98958752122205473</c:v>
                </c:pt>
                <c:pt idx="44">
                  <c:v>0.99277445398780861</c:v>
                </c:pt>
                <c:pt idx="45">
                  <c:v>0.99537843882022559</c:v>
                </c:pt>
                <c:pt idx="46">
                  <c:v>0.99740158856773908</c:v>
                </c:pt>
                <c:pt idx="47">
                  <c:v>0.99884553599520176</c:v>
                </c:pt>
                <c:pt idx="48">
                  <c:v>0.99971144175280957</c:v>
                </c:pt>
                <c:pt idx="49">
                  <c:v>1</c:v>
                </c:pt>
                <c:pt idx="50">
                  <c:v>0.99971144175280957</c:v>
                </c:pt>
                <c:pt idx="51">
                  <c:v>0.99884553599520176</c:v>
                </c:pt>
                <c:pt idx="52">
                  <c:v>0.99740158856773908</c:v>
                </c:pt>
                <c:pt idx="53">
                  <c:v>0.99537843882022559</c:v>
                </c:pt>
                <c:pt idx="54">
                  <c:v>0.99277445398780861</c:v>
                </c:pt>
                <c:pt idx="55">
                  <c:v>0.98958752122205473</c:v>
                </c:pt>
                <c:pt idx="56">
                  <c:v>0.98581503717891983</c:v>
                </c:pt>
                <c:pt idx="57">
                  <c:v>0.98145389503365321</c:v>
                </c:pt>
                <c:pt idx="58">
                  <c:v>0.97650046875782359</c:v>
                </c:pt>
                <c:pt idx="59">
                  <c:v>0.97095059445466869</c:v>
                </c:pt>
                <c:pt idx="60">
                  <c:v>0.96479954850508798</c:v>
                </c:pt>
                <c:pt idx="61">
                  <c:v>0.95804202222629964</c:v>
                </c:pt>
                <c:pt idx="62">
                  <c:v>0.95067209268706632</c:v>
                </c:pt>
                <c:pt idx="63">
                  <c:v>0.94268318925549222</c:v>
                </c:pt>
                <c:pt idx="64">
                  <c:v>0.93406805537549142</c:v>
                </c:pt>
                <c:pt idx="65">
                  <c:v>0.92481870497302998</c:v>
                </c:pt>
                <c:pt idx="66">
                  <c:v>0.91492637277972755</c:v>
                </c:pt>
                <c:pt idx="67">
                  <c:v>0.90438145772449441</c:v>
                </c:pt>
                <c:pt idx="68">
                  <c:v>0.893173458377857</c:v>
                </c:pt>
                <c:pt idx="69">
                  <c:v>0.88129089923069293</c:v>
                </c:pt>
                <c:pt idx="70">
                  <c:v>0.86872124633940573</c:v>
                </c:pt>
                <c:pt idx="71">
                  <c:v>0.85545081056013128</c:v>
                </c:pt>
                <c:pt idx="72">
                  <c:v>0.84146463620817658</c:v>
                </c:pt>
                <c:pt idx="73">
                  <c:v>0.82674637249261784</c:v>
                </c:pt>
                <c:pt idx="74">
                  <c:v>0.81127812445913283</c:v>
                </c:pt>
                <c:pt idx="75">
                  <c:v>0.79504027938452293</c:v>
                </c:pt>
                <c:pt idx="76">
                  <c:v>0.77801130354653791</c:v>
                </c:pt>
                <c:pt idx="77">
                  <c:v>0.76016750296196556</c:v>
                </c:pt>
                <c:pt idx="78">
                  <c:v>0.74148273993127356</c:v>
                </c:pt>
                <c:pt idx="79">
                  <c:v>0.72192809488736231</c:v>
                </c:pt>
                <c:pt idx="80">
                  <c:v>0.70147145988389803</c:v>
                </c:pt>
                <c:pt idx="81">
                  <c:v>0.68007704572828021</c:v>
                </c:pt>
                <c:pt idx="82">
                  <c:v>0.65770477874421962</c:v>
                </c:pt>
                <c:pt idx="83">
                  <c:v>0.63430955464056682</c:v>
                </c:pt>
                <c:pt idx="84">
                  <c:v>0.60984030471640061</c:v>
                </c:pt>
                <c:pt idx="85">
                  <c:v>0.58423881164285618</c:v>
                </c:pt>
                <c:pt idx="86">
                  <c:v>0.55743818502798836</c:v>
                </c:pt>
                <c:pt idx="87">
                  <c:v>0.5293608652873637</c:v>
                </c:pt>
                <c:pt idx="88">
                  <c:v>0.49991595816452822</c:v>
                </c:pt>
                <c:pt idx="89">
                  <c:v>0.46899559358928139</c:v>
                </c:pt>
                <c:pt idx="90">
                  <c:v>0.43646981706410315</c:v>
                </c:pt>
                <c:pt idx="91">
                  <c:v>0.40217919020227288</c:v>
                </c:pt>
                <c:pt idx="92">
                  <c:v>0.36592365090022327</c:v>
                </c:pt>
                <c:pt idx="93">
                  <c:v>0.3274449191544771</c:v>
                </c:pt>
                <c:pt idx="94">
                  <c:v>0.28639695711595653</c:v>
                </c:pt>
                <c:pt idx="95">
                  <c:v>0.24229218908241515</c:v>
                </c:pt>
                <c:pt idx="96">
                  <c:v>0.19439185783157636</c:v>
                </c:pt>
                <c:pt idx="97">
                  <c:v>0.14144054254182101</c:v>
                </c:pt>
                <c:pt idx="98">
                  <c:v>8.0793135895911194E-2</c:v>
                </c:pt>
              </c:numCache>
            </c:numRef>
          </c:yVal>
        </c:ser>
        <c:axId val="34289920"/>
        <c:axId val="34324480"/>
      </c:scatterChart>
      <c:valAx>
        <c:axId val="34289920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ru-RU"/>
          </a:p>
        </c:txPr>
        <c:crossAx val="34324480"/>
        <c:crosses val="autoZero"/>
        <c:crossBetween val="midCat"/>
        <c:majorUnit val="0.1"/>
      </c:valAx>
      <c:valAx>
        <c:axId val="343244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ru-RU"/>
          </a:p>
        </c:txPr>
        <c:crossAx val="34289920"/>
        <c:crosses val="autoZero"/>
        <c:crossBetween val="midCat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E627C-08D8-4A6E-84F2-279E0197C0B0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A3E5-AEF4-413F-ACA9-753C06E3E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0559-FC96-4BFA-9E83-C71651BD3FAB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8D79-B2CF-4103-93E4-C02D75777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EE3A-3A1F-4066-8787-6C878A7E37A5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3594A-1D0E-4096-90DC-63C3D759A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5E12C-7F64-4AB4-932F-237320E10DEF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BDBF6-EAD4-4EC3-BF56-A8B484241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A629-1020-464F-A0BC-A6702EB67A60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47DA1-5938-43B5-B037-D6436414C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46D07-D4A3-4AF5-B545-DA32CD7E09EC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CA619-FD82-4006-B90A-72861DCFE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51CFE-FB67-428C-9E63-EE4707569396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4CF2-D6E8-4755-9927-C3CD98AB7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C6E9-404F-41E4-9C66-DFF6F36A0B48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D2FF-A92C-4457-9216-4D766F931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9D28-9D9C-4360-905A-488A8A162402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05F7-A537-44C8-99A8-7094CBD39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17C8-80B8-4167-89C3-3F3C1E00F3EC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2ADC-B9EA-4657-88B2-1BF6EE60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B695-1B7C-4DF5-ACE1-C204E47D66E0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B4B2D-EA1E-4968-855A-D4E9651DA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280266-012D-4CB8-8F16-210A3DDA48FC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1105E3-3FEA-4D93-9B24-094501071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smtClean="0"/>
              <a:t>Un exemplu de construire a arborelui de decizie</a:t>
            </a:r>
          </a:p>
        </p:txBody>
      </p:sp>
      <p:pic>
        <p:nvPicPr>
          <p:cNvPr id="13314" name="Picture 2" descr="Imagine similarÄ"/>
          <p:cNvPicPr>
            <a:picLocks noChangeAspect="1" noChangeArrowheads="1"/>
          </p:cNvPicPr>
          <p:nvPr/>
        </p:nvPicPr>
        <p:blipFill>
          <a:blip r:embed="rId2"/>
          <a:srcRect l="26373" t="17624"/>
          <a:stretch>
            <a:fillRect/>
          </a:stretch>
        </p:blipFill>
        <p:spPr bwMode="auto">
          <a:xfrm>
            <a:off x="1295400" y="2362200"/>
            <a:ext cx="640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533400"/>
          <a:ext cx="8153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819400" y="6324600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Probabilitatea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838200"/>
          <a:ext cx="6934200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3616" name="TextBox 4"/>
          <p:cNvSpPr txBox="1">
            <a:spLocks noChangeArrowheads="1"/>
          </p:cNvSpPr>
          <p:nvPr/>
        </p:nvSpPr>
        <p:spPr bwMode="auto">
          <a:xfrm>
            <a:off x="152400" y="55626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P(nota pozitiva) = 5/9 = 0,56        P(nota negativa) = 4/9 = 0,44</a:t>
            </a:r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0,99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6934200" cy="280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4615" name="TextBox 4"/>
          <p:cNvSpPr txBox="1">
            <a:spLocks noChangeArrowheads="1"/>
          </p:cNvSpPr>
          <p:nvPr/>
        </p:nvSpPr>
        <p:spPr bwMode="auto">
          <a:xfrm>
            <a:off x="0" y="43434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5200650" cy="275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 smtClean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632" name="TextBox 5"/>
          <p:cNvSpPr txBox="1">
            <a:spLocks noChangeArrowheads="1"/>
          </p:cNvSpPr>
          <p:nvPr/>
        </p:nvSpPr>
        <p:spPr bwMode="auto">
          <a:xfrm>
            <a:off x="228600" y="43434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5200650" cy="275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6656" name="TextBox 5"/>
          <p:cNvSpPr txBox="1">
            <a:spLocks noChangeArrowheads="1"/>
          </p:cNvSpPr>
          <p:nvPr/>
        </p:nvSpPr>
        <p:spPr bwMode="auto">
          <a:xfrm>
            <a:off x="228600" y="43434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=0   P(nota pozitiva) = 2/4 = 0,5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2/4 = 0,5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1</a:t>
            </a:r>
          </a:p>
          <a:p>
            <a:pPr algn="ctr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3505200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7680" name="TextBox 5"/>
          <p:cNvSpPr txBox="1">
            <a:spLocks noChangeArrowheads="1"/>
          </p:cNvSpPr>
          <p:nvPr/>
        </p:nvSpPr>
        <p:spPr bwMode="auto">
          <a:xfrm>
            <a:off x="228600" y="38862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studierea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studierea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1</a:t>
            </a:r>
          </a:p>
          <a:p>
            <a:pPr algn="ctr"/>
            <a:endParaRPr lang="en-US" sz="2400">
              <a:latin typeface="Calibri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914400"/>
          <a:ext cx="4038600" cy="24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230188" y="41148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</a:t>
            </a:r>
            <a:r>
              <a:rPr lang="ro-RO" sz="2400">
                <a:latin typeface="Calibri" pitchFamily="34" charset="0"/>
              </a:rPr>
              <a:t>65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</a:t>
            </a:r>
            <a:r>
              <a:rPr lang="ro-RO" sz="2400">
                <a:latin typeface="Calibri" pitchFamily="34" charset="0"/>
              </a:rPr>
              <a:t>0</a:t>
            </a:r>
            <a:endParaRPr lang="en-US" sz="2400">
              <a:latin typeface="Calibri" pitchFamily="34" charset="0"/>
            </a:endParaRPr>
          </a:p>
          <a:p>
            <a:pPr algn="ctr"/>
            <a:endParaRPr lang="en-US" sz="2400">
              <a:latin typeface="Calibri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14400"/>
          <a:ext cx="4191000" cy="310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875213" y="1066800"/>
          <a:ext cx="3962400" cy="205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Informația câștigată</a:t>
            </a:r>
            <a:endParaRPr 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ro-RO" b="1" smtClean="0"/>
              <a:t>Incertitudinea</a:t>
            </a:r>
          </a:p>
          <a:p>
            <a:pPr algn="ctr">
              <a:buFont typeface="Arial" charset="0"/>
              <a:buNone/>
            </a:pPr>
            <a:endParaRPr lang="ro-RO" smtClean="0"/>
          </a:p>
          <a:p>
            <a:pPr algn="ctr">
              <a:buFont typeface="Arial" charset="0"/>
              <a:buNone/>
            </a:pPr>
            <a:r>
              <a:rPr lang="ro-RO" sz="4800" smtClean="0"/>
              <a:t>IG</a:t>
            </a:r>
            <a:r>
              <a:rPr lang="en-US" sz="4800" smtClean="0"/>
              <a:t>(</a:t>
            </a:r>
            <a:r>
              <a:rPr lang="ro-RO" sz="4800" smtClean="0"/>
              <a:t>A</a:t>
            </a:r>
            <a:r>
              <a:rPr lang="en-US" sz="4800" smtClean="0"/>
              <a:t>) = </a:t>
            </a:r>
            <a:r>
              <a:rPr lang="ro-RO" sz="4800" smtClean="0"/>
              <a:t>H(X) - </a:t>
            </a:r>
            <a:r>
              <a:rPr lang="en-US" sz="6000" smtClean="0"/>
              <a:t>Σ</a:t>
            </a:r>
            <a:r>
              <a:rPr lang="en-US" sz="4800" smtClean="0"/>
              <a:t> </a:t>
            </a:r>
            <a:r>
              <a:rPr lang="ro-RO" sz="4800" smtClean="0"/>
              <a:t>((n</a:t>
            </a:r>
            <a:r>
              <a:rPr lang="ro-RO" sz="4800" baseline="-25000" smtClean="0"/>
              <a:t>i</a:t>
            </a:r>
            <a:r>
              <a:rPr lang="ro-RO" sz="4800" smtClean="0"/>
              <a:t>/n)H</a:t>
            </a:r>
            <a:r>
              <a:rPr lang="en-US" sz="4800" smtClean="0"/>
              <a:t>(x</a:t>
            </a:r>
            <a:r>
              <a:rPr lang="en-US" sz="4800" baseline="-25000" smtClean="0"/>
              <a:t>i</a:t>
            </a:r>
            <a:r>
              <a:rPr lang="en-US" sz="4800" smtClean="0"/>
              <a:t>))</a:t>
            </a:r>
            <a:endParaRPr lang="ro-RO" sz="4800" smtClean="0"/>
          </a:p>
          <a:p>
            <a:pPr algn="ctr">
              <a:buFont typeface="Arial" charset="0"/>
              <a:buNone/>
            </a:pPr>
            <a:endParaRPr lang="ro-RO" sz="3600" smtClean="0"/>
          </a:p>
          <a:p>
            <a:pPr algn="ctr">
              <a:buFont typeface="Arial" charset="0"/>
              <a:buNone/>
            </a:pPr>
            <a:r>
              <a:rPr lang="ro-RO" sz="3600" smtClean="0"/>
              <a:t>În caz de două noduri: </a:t>
            </a:r>
          </a:p>
          <a:p>
            <a:pPr algn="ctr">
              <a:buFont typeface="Arial" charset="0"/>
              <a:buNone/>
            </a:pPr>
            <a:r>
              <a:rPr lang="ro-RO" sz="3600" smtClean="0"/>
              <a:t>IG</a:t>
            </a:r>
            <a:r>
              <a:rPr lang="en-US" sz="3600" smtClean="0"/>
              <a:t>(</a:t>
            </a:r>
            <a:r>
              <a:rPr lang="ro-RO" sz="3600" smtClean="0"/>
              <a:t>A</a:t>
            </a:r>
            <a:r>
              <a:rPr lang="en-US" sz="3600" smtClean="0"/>
              <a:t>) = </a:t>
            </a:r>
            <a:r>
              <a:rPr lang="ro-RO" sz="3600" smtClean="0"/>
              <a:t>H(X) - ((n</a:t>
            </a:r>
            <a:r>
              <a:rPr lang="ro-RO" sz="3600" baseline="-25000" smtClean="0"/>
              <a:t>1</a:t>
            </a:r>
            <a:r>
              <a:rPr lang="ro-RO" sz="3600" smtClean="0"/>
              <a:t>/n)H</a:t>
            </a:r>
            <a:r>
              <a:rPr lang="en-US" sz="3600" smtClean="0"/>
              <a:t>(x</a:t>
            </a:r>
            <a:r>
              <a:rPr lang="ro-RO" sz="3600" baseline="-25000" smtClean="0"/>
              <a:t>1</a:t>
            </a:r>
            <a:r>
              <a:rPr lang="en-US" sz="3600" smtClean="0"/>
              <a:t>))</a:t>
            </a:r>
            <a:r>
              <a:rPr lang="ro-RO" sz="3600" smtClean="0"/>
              <a:t> - ((n</a:t>
            </a:r>
            <a:r>
              <a:rPr lang="ro-RO" sz="3600" baseline="-25000" smtClean="0"/>
              <a:t>2</a:t>
            </a:r>
            <a:r>
              <a:rPr lang="ro-RO" sz="3600" smtClean="0"/>
              <a:t>/n)H</a:t>
            </a:r>
            <a:r>
              <a:rPr lang="en-US" sz="3600" smtClean="0"/>
              <a:t>(x</a:t>
            </a:r>
            <a:r>
              <a:rPr lang="ro-RO" sz="3600" baseline="-25000" smtClean="0"/>
              <a:t>2</a:t>
            </a:r>
            <a:r>
              <a:rPr lang="en-US" sz="3600" smtClean="0"/>
              <a:t>))</a:t>
            </a:r>
            <a:endParaRPr lang="ro-RO" sz="3600" smtClean="0"/>
          </a:p>
          <a:p>
            <a:pPr algn="ctr">
              <a:buFont typeface="Arial" charset="0"/>
              <a:buNone/>
            </a:pPr>
            <a:endParaRPr 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3505200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0752" name="TextBox 5"/>
          <p:cNvSpPr txBox="1">
            <a:spLocks noChangeArrowheads="1"/>
          </p:cNvSpPr>
          <p:nvPr/>
        </p:nvSpPr>
        <p:spPr bwMode="auto">
          <a:xfrm>
            <a:off x="228600" y="38862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studierea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studierea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1</a:t>
            </a:r>
          </a:p>
          <a:p>
            <a:pPr algn="ctr"/>
            <a:endParaRPr lang="en-US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IG</a:t>
            </a:r>
            <a:r>
              <a:rPr lang="en-US" sz="2400">
                <a:latin typeface="Calibri" pitchFamily="34" charset="0"/>
              </a:rPr>
              <a:t>(studierea) = </a:t>
            </a:r>
            <a:r>
              <a:rPr lang="ro-RO" sz="2400">
                <a:latin typeface="Calibri" pitchFamily="34" charset="0"/>
              </a:rPr>
              <a:t>H(X) - ((n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en-US" sz="2400">
                <a:latin typeface="Calibri" pitchFamily="34" charset="0"/>
              </a:rPr>
              <a:t>))</a:t>
            </a:r>
            <a:r>
              <a:rPr lang="ro-RO" sz="2400">
                <a:latin typeface="Calibri" pitchFamily="34" charset="0"/>
              </a:rPr>
              <a:t> - ((n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)) = </a:t>
            </a:r>
          </a:p>
          <a:p>
            <a:pPr algn="ctr"/>
            <a:r>
              <a:rPr lang="en-US" sz="2400">
                <a:latin typeface="Calibri" pitchFamily="34" charset="0"/>
              </a:rPr>
              <a:t>= 0,99 – (5/9) * 0,97 -  (4/9) * 1 = 0,99-0,54-0,44 = </a:t>
            </a:r>
            <a:r>
              <a:rPr lang="en-US" sz="2400" b="1" u="sng">
                <a:latin typeface="Calibri" pitchFamily="34" charset="0"/>
              </a:rPr>
              <a:t>0.01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914400"/>
          <a:ext cx="4038600" cy="24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230188" y="4114800"/>
            <a:ext cx="8610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</a:t>
            </a:r>
            <a:r>
              <a:rPr lang="ro-RO" sz="2400">
                <a:latin typeface="Calibri" pitchFamily="34" charset="0"/>
              </a:rPr>
              <a:t>65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</a:t>
            </a:r>
            <a:r>
              <a:rPr lang="ro-RO" sz="2400">
                <a:latin typeface="Calibri" pitchFamily="34" charset="0"/>
              </a:rPr>
              <a:t>0</a:t>
            </a:r>
            <a:endParaRPr lang="en-US" sz="2400">
              <a:latin typeface="Calibri" pitchFamily="34" charset="0"/>
            </a:endParaRPr>
          </a:p>
          <a:p>
            <a:pPr algn="ctr"/>
            <a:endParaRPr lang="en-US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IG</a:t>
            </a:r>
            <a:r>
              <a:rPr lang="en-US" sz="2400">
                <a:latin typeface="Calibri" pitchFamily="34" charset="0"/>
              </a:rPr>
              <a:t>(</a:t>
            </a:r>
            <a:r>
              <a:rPr lang="en-US"/>
              <a:t>frecven</a:t>
            </a:r>
            <a:r>
              <a:rPr lang="ro-RO"/>
              <a:t>ţa</a:t>
            </a:r>
            <a:r>
              <a:rPr lang="en-US" sz="2400">
                <a:latin typeface="Calibri" pitchFamily="34" charset="0"/>
              </a:rPr>
              <a:t>) = </a:t>
            </a:r>
            <a:r>
              <a:rPr lang="ro-RO" sz="2400">
                <a:latin typeface="Calibri" pitchFamily="34" charset="0"/>
              </a:rPr>
              <a:t>H(X) - ((n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en-US" sz="2400">
                <a:latin typeface="Calibri" pitchFamily="34" charset="0"/>
              </a:rPr>
              <a:t>))</a:t>
            </a:r>
            <a:r>
              <a:rPr lang="ro-RO" sz="2400">
                <a:latin typeface="Calibri" pitchFamily="34" charset="0"/>
              </a:rPr>
              <a:t> - ((n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)) = </a:t>
            </a:r>
          </a:p>
          <a:p>
            <a:pPr algn="ctr"/>
            <a:r>
              <a:rPr lang="en-US" sz="2400">
                <a:latin typeface="Calibri" pitchFamily="34" charset="0"/>
              </a:rPr>
              <a:t>= 0,99 – (</a:t>
            </a:r>
            <a:r>
              <a:rPr lang="ro-RO" sz="2400">
                <a:latin typeface="Calibri" pitchFamily="34" charset="0"/>
              </a:rPr>
              <a:t>6</a:t>
            </a:r>
            <a:r>
              <a:rPr lang="en-US" sz="2400">
                <a:latin typeface="Calibri" pitchFamily="34" charset="0"/>
              </a:rPr>
              <a:t>/9) * 0,</a:t>
            </a:r>
            <a:r>
              <a:rPr lang="ro-RO" sz="2400">
                <a:latin typeface="Calibri" pitchFamily="34" charset="0"/>
              </a:rPr>
              <a:t>65</a:t>
            </a:r>
            <a:r>
              <a:rPr lang="en-US" sz="2400">
                <a:latin typeface="Calibri" pitchFamily="34" charset="0"/>
              </a:rPr>
              <a:t> -  (</a:t>
            </a:r>
            <a:r>
              <a:rPr lang="ro-RO" sz="2400">
                <a:latin typeface="Calibri" pitchFamily="34" charset="0"/>
              </a:rPr>
              <a:t>3</a:t>
            </a:r>
            <a:r>
              <a:rPr lang="en-US" sz="2400">
                <a:latin typeface="Calibri" pitchFamily="34" charset="0"/>
              </a:rPr>
              <a:t>/</a:t>
            </a:r>
            <a:r>
              <a:rPr lang="ro-RO" sz="2400">
                <a:latin typeface="Calibri" pitchFamily="34" charset="0"/>
              </a:rPr>
              <a:t>9</a:t>
            </a:r>
            <a:r>
              <a:rPr lang="en-US" sz="2400">
                <a:latin typeface="Calibri" pitchFamily="34" charset="0"/>
              </a:rPr>
              <a:t>) * </a:t>
            </a:r>
            <a:r>
              <a:rPr lang="ro-RO" sz="2400">
                <a:latin typeface="Calibri" pitchFamily="34" charset="0"/>
              </a:rPr>
              <a:t>0</a:t>
            </a:r>
            <a:r>
              <a:rPr lang="en-US" sz="2400">
                <a:latin typeface="Calibri" pitchFamily="34" charset="0"/>
              </a:rPr>
              <a:t> = 0,99-0,</a:t>
            </a:r>
            <a:r>
              <a:rPr lang="ro-RO" sz="2400">
                <a:latin typeface="Calibri" pitchFamily="34" charset="0"/>
              </a:rPr>
              <a:t>43</a:t>
            </a:r>
            <a:r>
              <a:rPr lang="en-US" sz="2400">
                <a:latin typeface="Calibri" pitchFamily="34" charset="0"/>
              </a:rPr>
              <a:t>-0 = </a:t>
            </a:r>
            <a:r>
              <a:rPr lang="en-US" sz="2400" b="1" u="sng">
                <a:latin typeface="Calibri" pitchFamily="34" charset="0"/>
              </a:rPr>
              <a:t>0.</a:t>
            </a:r>
            <a:r>
              <a:rPr lang="ro-RO" sz="2400" b="1" u="sng">
                <a:latin typeface="Calibri" pitchFamily="34" charset="0"/>
              </a:rPr>
              <a:t>56</a:t>
            </a:r>
            <a:endParaRPr lang="en-US" sz="2400" b="1" u="sng">
              <a:latin typeface="Calibri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14400"/>
          <a:ext cx="4191000" cy="310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875213" y="1066800"/>
          <a:ext cx="3962400" cy="205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838200"/>
          <a:ext cx="69342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04800" y="4495800"/>
          <a:ext cx="3962400" cy="182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288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48200" y="4495800"/>
          <a:ext cx="3886200" cy="182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7526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3716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18"/>
          <p:cNvSpPr txBox="1">
            <a:spLocks noChangeArrowheads="1"/>
          </p:cNvSpPr>
          <p:nvPr/>
        </p:nvSpPr>
        <p:spPr bwMode="auto">
          <a:xfrm>
            <a:off x="2895600" y="19050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3802" name="TextBox 20"/>
          <p:cNvSpPr txBox="1">
            <a:spLocks noChangeArrowheads="1"/>
          </p:cNvSpPr>
          <p:nvPr/>
        </p:nvSpPr>
        <p:spPr bwMode="auto">
          <a:xfrm>
            <a:off x="7620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38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3804" name="TextBox 22"/>
          <p:cNvSpPr txBox="1">
            <a:spLocks noChangeArrowheads="1"/>
          </p:cNvSpPr>
          <p:nvPr/>
        </p:nvSpPr>
        <p:spPr bwMode="auto">
          <a:xfrm>
            <a:off x="34290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733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562600" y="24384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P=2/3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alternativ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486400" y="23622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5052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33528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7" name="TextBox 18"/>
          <p:cNvSpPr txBox="1">
            <a:spLocks noChangeArrowheads="1"/>
          </p:cNvSpPr>
          <p:nvPr/>
        </p:nvSpPr>
        <p:spPr bwMode="auto">
          <a:xfrm>
            <a:off x="2895600" y="19050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28" name="TextBox 19"/>
          <p:cNvSpPr txBox="1">
            <a:spLocks noChangeArrowheads="1"/>
          </p:cNvSpPr>
          <p:nvPr/>
        </p:nvSpPr>
        <p:spPr bwMode="auto">
          <a:xfrm>
            <a:off x="51816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29" name="TextBox 20"/>
          <p:cNvSpPr txBox="1">
            <a:spLocks noChangeArrowheads="1"/>
          </p:cNvSpPr>
          <p:nvPr/>
        </p:nvSpPr>
        <p:spPr bwMode="auto">
          <a:xfrm>
            <a:off x="7620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30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4831" name="TextBox 22"/>
          <p:cNvSpPr txBox="1">
            <a:spLocks noChangeArrowheads="1"/>
          </p:cNvSpPr>
          <p:nvPr/>
        </p:nvSpPr>
        <p:spPr bwMode="auto">
          <a:xfrm>
            <a:off x="34290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77724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37338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P=2/3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smtClean="0"/>
              <a:t>Exemplu cu ciuperci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85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NonHeavy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Smell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Spotted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Edible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smtClean="0"/>
              <a:t>Exemplu cu ciuperci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458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1295400"/>
                <a:gridCol w="1447800"/>
                <a:gridCol w="1371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</a:t>
                      </a: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ţa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Tărcat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Comestibil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6934200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448" name="TextBox 4"/>
          <p:cNvSpPr txBox="1">
            <a:spLocks noChangeArrowheads="1"/>
          </p:cNvSpPr>
          <p:nvPr/>
        </p:nvSpPr>
        <p:spPr bwMode="auto">
          <a:xfrm>
            <a:off x="152400" y="6096000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P(nota pozitiva) = 5/9 = 0,56        P(nota negativa) = 4/9 = 0,44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52400" y="5410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frecventa =1   P(nota pozitiva) = 5/6 = 0,83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1/6 = 0,17</a:t>
            </a:r>
          </a:p>
        </p:txBody>
      </p:sp>
      <p:graphicFrame>
        <p:nvGraphicFramePr>
          <p:cNvPr id="17474" name="Group 66"/>
          <p:cNvGraphicFramePr>
            <a:graphicFrameLocks noGrp="1"/>
          </p:cNvGraphicFramePr>
          <p:nvPr/>
        </p:nvGraphicFramePr>
        <p:xfrm>
          <a:off x="1066800" y="914400"/>
          <a:ext cx="6934200" cy="4403725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1001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frecven</a:t>
                      </a: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ța exemplară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studierea înainte de examen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152400" y="56388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frecventa =0   P(nota pozitiva) = 0/3 = 0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3/3 = 1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graphicFrame>
        <p:nvGraphicFramePr>
          <p:cNvPr id="18499" name="Group 67"/>
          <p:cNvGraphicFramePr>
            <a:graphicFrameLocks noGrp="1"/>
          </p:cNvGraphicFramePr>
          <p:nvPr/>
        </p:nvGraphicFramePr>
        <p:xfrm>
          <a:off x="1143000" y="1143000"/>
          <a:ext cx="6934200" cy="4403725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1001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frecven</a:t>
                      </a: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ța exemplară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studierea înainte de examen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914400"/>
          <a:ext cx="6934200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520" name="TextBox 4"/>
          <p:cNvSpPr txBox="1">
            <a:spLocks noChangeArrowheads="1"/>
          </p:cNvSpPr>
          <p:nvPr/>
        </p:nvSpPr>
        <p:spPr bwMode="auto">
          <a:xfrm>
            <a:off x="0" y="57150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un studierea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0" y="56388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=0   P(nota pozitiva) = 2/4 = 0,5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2/4 = 0,5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914400" y="914400"/>
          <a:ext cx="6934200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 m</a:t>
            </a:r>
            <a:r>
              <a:rPr lang="ro-RO" dirty="0" smtClean="0"/>
              <a:t>ăsură a informației</a:t>
            </a:r>
            <a:br>
              <a:rPr lang="ro-RO" dirty="0" smtClean="0"/>
            </a:br>
            <a:r>
              <a:rPr lang="ro-RO" b="1" u="sng" dirty="0" smtClean="0"/>
              <a:t>entropia </a:t>
            </a:r>
            <a:endParaRPr lang="en-US" b="1" u="sng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b="1" smtClean="0"/>
              <a:t>Incertitudinea</a:t>
            </a:r>
          </a:p>
          <a:p>
            <a:pPr algn="ctr">
              <a:buFont typeface="Arial" charset="0"/>
              <a:buNone/>
            </a:pPr>
            <a:endParaRPr lang="ro-RO" smtClean="0"/>
          </a:p>
          <a:p>
            <a:pPr algn="ctr">
              <a:buFont typeface="Arial" charset="0"/>
              <a:buNone/>
            </a:pPr>
            <a:r>
              <a:rPr lang="en-US" sz="4800" smtClean="0"/>
              <a:t>H(</a:t>
            </a:r>
            <a:r>
              <a:rPr lang="ro-RO" sz="4800" smtClean="0"/>
              <a:t>X</a:t>
            </a:r>
            <a:r>
              <a:rPr lang="en-US" sz="4800" smtClean="0"/>
              <a:t>) = </a:t>
            </a:r>
            <a:r>
              <a:rPr lang="ro-RO" sz="4800" smtClean="0"/>
              <a:t>- </a:t>
            </a:r>
            <a:r>
              <a:rPr lang="en-US" sz="6000" smtClean="0"/>
              <a:t>Σ</a:t>
            </a:r>
            <a:r>
              <a:rPr lang="en-US" sz="4800" smtClean="0"/>
              <a:t> p(x</a:t>
            </a:r>
            <a:r>
              <a:rPr lang="en-US" sz="4800" baseline="-25000" smtClean="0"/>
              <a:t>i</a:t>
            </a:r>
            <a:r>
              <a:rPr lang="en-US" sz="4800" smtClean="0"/>
              <a:t>)log</a:t>
            </a:r>
            <a:r>
              <a:rPr lang="en-US" sz="4800" baseline="-25000" smtClean="0"/>
              <a:t>2</a:t>
            </a:r>
            <a:r>
              <a:rPr lang="en-US" sz="4800" smtClean="0"/>
              <a:t>(p(x</a:t>
            </a:r>
            <a:r>
              <a:rPr lang="en-US" sz="4800" baseline="-25000" smtClean="0"/>
              <a:t>i</a:t>
            </a:r>
            <a:r>
              <a:rPr lang="en-US" sz="4800" smtClean="0"/>
              <a:t>))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695700" y="3552825"/>
            <a:ext cx="45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i</a:t>
            </a: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1140</Words>
  <Application>Microsoft Office PowerPoint</Application>
  <PresentationFormat>Экран (4:3)</PresentationFormat>
  <Paragraphs>820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Calibri</vt:lpstr>
      <vt:lpstr>Arial</vt:lpstr>
      <vt:lpstr>Times New Roman</vt:lpstr>
      <vt:lpstr>Office Theme</vt:lpstr>
      <vt:lpstr>Un exemplu de construire a arborelui de decizie</vt:lpstr>
      <vt:lpstr>Statistica pentru un examen</vt:lpstr>
      <vt:lpstr>Statistica pentru un examen</vt:lpstr>
      <vt:lpstr>Statistica pentru un examen</vt:lpstr>
      <vt:lpstr>Statistica pentru frecventa</vt:lpstr>
      <vt:lpstr>Statistica pentru frecventa</vt:lpstr>
      <vt:lpstr>Statistica pentru studierea</vt:lpstr>
      <vt:lpstr>Statistica pentru un studierea</vt:lpstr>
      <vt:lpstr>O măsură a informației entropia </vt:lpstr>
      <vt:lpstr>Слайд 10</vt:lpstr>
      <vt:lpstr>Statistica pentru un examen</vt:lpstr>
      <vt:lpstr>Statistica pentru studierea</vt:lpstr>
      <vt:lpstr>Statistica pentru studierea</vt:lpstr>
      <vt:lpstr>Statistica pentru studierea</vt:lpstr>
      <vt:lpstr>Statistica pentru studierea</vt:lpstr>
      <vt:lpstr>Statistica pentru frecventa</vt:lpstr>
      <vt:lpstr>Informația câștigată</vt:lpstr>
      <vt:lpstr>Statistica pentru studierea</vt:lpstr>
      <vt:lpstr>Statistica pentru frecventa</vt:lpstr>
      <vt:lpstr>Statistica pentru un examen</vt:lpstr>
      <vt:lpstr>Arborele construit</vt:lpstr>
      <vt:lpstr>Arborele alternativ</vt:lpstr>
      <vt:lpstr>Exemplu cu ciuperci</vt:lpstr>
      <vt:lpstr>Exemplu cu ciuperci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exemplu de construire a arborelui de decizie</dc:title>
  <dc:creator>vika</dc:creator>
  <cp:lastModifiedBy>1</cp:lastModifiedBy>
  <cp:revision>16</cp:revision>
  <dcterms:created xsi:type="dcterms:W3CDTF">2018-04-16T19:00:13Z</dcterms:created>
  <dcterms:modified xsi:type="dcterms:W3CDTF">2018-04-25T09:53:14Z</dcterms:modified>
</cp:coreProperties>
</file>