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6" r:id="rId12"/>
    <p:sldId id="264" r:id="rId13"/>
    <p:sldId id="265" r:id="rId14"/>
    <p:sldId id="270" r:id="rId15"/>
    <p:sldId id="271" r:id="rId16"/>
    <p:sldId id="272" r:id="rId17"/>
    <p:sldId id="267" r:id="rId18"/>
    <p:sldId id="278" r:id="rId19"/>
    <p:sldId id="279" r:id="rId20"/>
    <p:sldId id="276" r:id="rId21"/>
    <p:sldId id="275" r:id="rId22"/>
    <p:sldId id="277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3600" dirty="0" err="1"/>
              <a:t>Entropia</a:t>
            </a:r>
            <a:endParaRPr lang="en-US" sz="36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8.3128427015929984E-2"/>
          <c:y val="2.8258056284631079E-2"/>
          <c:w val="0.88607949377614936"/>
          <c:h val="0.88236293379994146"/>
        </c:manualLayout>
      </c:layout>
      <c:scatterChart>
        <c:scatterStyle val="lineMarker"/>
        <c:ser>
          <c:idx val="0"/>
          <c:order val="0"/>
          <c:tx>
            <c:v>Entropia</c:v>
          </c:tx>
          <c:spPr>
            <a:ln w="28575">
              <a:noFill/>
            </a:ln>
          </c:spPr>
          <c:xVal>
            <c:numRef>
              <c:f>Sheet2!$B$1:$B$99</c:f>
              <c:numCache>
                <c:formatCode>General</c:formatCode>
                <c:ptCount val="99"/>
                <c:pt idx="0">
                  <c:v>1.0000000000000004E-2</c:v>
                </c:pt>
                <c:pt idx="1">
                  <c:v>2.0000000000000007E-2</c:v>
                </c:pt>
                <c:pt idx="2">
                  <c:v>3.0000000000000006E-2</c:v>
                </c:pt>
                <c:pt idx="3">
                  <c:v>4.0000000000000015E-2</c:v>
                </c:pt>
                <c:pt idx="4">
                  <c:v>5.000000000000001E-2</c:v>
                </c:pt>
                <c:pt idx="5">
                  <c:v>6.0000000000000019E-2</c:v>
                </c:pt>
                <c:pt idx="6">
                  <c:v>7.0000000000000034E-2</c:v>
                </c:pt>
                <c:pt idx="7">
                  <c:v>8.0000000000000029E-2</c:v>
                </c:pt>
                <c:pt idx="8">
                  <c:v>9.0000000000000038E-2</c:v>
                </c:pt>
                <c:pt idx="9">
                  <c:v>0.1</c:v>
                </c:pt>
                <c:pt idx="10">
                  <c:v>0.11000000000000001</c:v>
                </c:pt>
                <c:pt idx="11">
                  <c:v>0.12000000000000002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0.15000000000000005</c:v>
                </c:pt>
                <c:pt idx="15">
                  <c:v>0.16000000000000003</c:v>
                </c:pt>
                <c:pt idx="16">
                  <c:v>0.17</c:v>
                </c:pt>
                <c:pt idx="17">
                  <c:v>0.18000000000000005</c:v>
                </c:pt>
                <c:pt idx="18">
                  <c:v>0.19000000000000003</c:v>
                </c:pt>
                <c:pt idx="19">
                  <c:v>0.2</c:v>
                </c:pt>
                <c:pt idx="20">
                  <c:v>0.21000000000000005</c:v>
                </c:pt>
                <c:pt idx="21">
                  <c:v>0.22000000000000003</c:v>
                </c:pt>
                <c:pt idx="22">
                  <c:v>0.23</c:v>
                </c:pt>
                <c:pt idx="23">
                  <c:v>0.24000000000000005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0.28000000000000008</c:v>
                </c:pt>
                <c:pt idx="28">
                  <c:v>0.29000000000000009</c:v>
                </c:pt>
                <c:pt idx="29">
                  <c:v>0.3000000000000001</c:v>
                </c:pt>
                <c:pt idx="30">
                  <c:v>0.31000000000000011</c:v>
                </c:pt>
                <c:pt idx="31">
                  <c:v>0.32000000000000012</c:v>
                </c:pt>
                <c:pt idx="32">
                  <c:v>0.33000000000000013</c:v>
                </c:pt>
                <c:pt idx="33">
                  <c:v>0.34000000000000008</c:v>
                </c:pt>
                <c:pt idx="34">
                  <c:v>0.35000000000000009</c:v>
                </c:pt>
                <c:pt idx="35">
                  <c:v>0.3600000000000001</c:v>
                </c:pt>
                <c:pt idx="36">
                  <c:v>0.37000000000000011</c:v>
                </c:pt>
                <c:pt idx="37">
                  <c:v>0.38000000000000012</c:v>
                </c:pt>
                <c:pt idx="38">
                  <c:v>0.39000000000000012</c:v>
                </c:pt>
                <c:pt idx="39">
                  <c:v>0.4</c:v>
                </c:pt>
                <c:pt idx="40">
                  <c:v>0.41000000000000009</c:v>
                </c:pt>
                <c:pt idx="41">
                  <c:v>0.4200000000000001</c:v>
                </c:pt>
                <c:pt idx="42">
                  <c:v>0.4300000000000001</c:v>
                </c:pt>
                <c:pt idx="43">
                  <c:v>0.44000000000000006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0.47000000000000008</c:v>
                </c:pt>
                <c:pt idx="47">
                  <c:v>0.48000000000000009</c:v>
                </c:pt>
                <c:pt idx="48">
                  <c:v>0.4900000000000001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0.58000000000000018</c:v>
                </c:pt>
                <c:pt idx="58">
                  <c:v>0.59000000000000008</c:v>
                </c:pt>
                <c:pt idx="59">
                  <c:v>0.6000000000000002</c:v>
                </c:pt>
                <c:pt idx="60">
                  <c:v>0.61000000000000021</c:v>
                </c:pt>
                <c:pt idx="61">
                  <c:v>0.62000000000000022</c:v>
                </c:pt>
                <c:pt idx="62">
                  <c:v>0.63000000000000023</c:v>
                </c:pt>
                <c:pt idx="63">
                  <c:v>0.64000000000000024</c:v>
                </c:pt>
                <c:pt idx="64">
                  <c:v>0.65000000000000024</c:v>
                </c:pt>
                <c:pt idx="65">
                  <c:v>0.66000000000000025</c:v>
                </c:pt>
                <c:pt idx="66">
                  <c:v>0.67000000000000026</c:v>
                </c:pt>
                <c:pt idx="67">
                  <c:v>0.68000000000000016</c:v>
                </c:pt>
                <c:pt idx="68">
                  <c:v>0.69000000000000028</c:v>
                </c:pt>
                <c:pt idx="69">
                  <c:v>0.70000000000000018</c:v>
                </c:pt>
                <c:pt idx="70">
                  <c:v>0.71000000000000019</c:v>
                </c:pt>
                <c:pt idx="71">
                  <c:v>0.7200000000000002</c:v>
                </c:pt>
                <c:pt idx="72">
                  <c:v>0.7300000000000002</c:v>
                </c:pt>
                <c:pt idx="73">
                  <c:v>0.74000000000000021</c:v>
                </c:pt>
                <c:pt idx="74">
                  <c:v>0.75000000000000022</c:v>
                </c:pt>
                <c:pt idx="75">
                  <c:v>0.76000000000000023</c:v>
                </c:pt>
                <c:pt idx="76">
                  <c:v>0.77000000000000013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0.82000000000000017</c:v>
                </c:pt>
                <c:pt idx="82">
                  <c:v>0.83000000000000018</c:v>
                </c:pt>
                <c:pt idx="83">
                  <c:v>0.84000000000000019</c:v>
                </c:pt>
                <c:pt idx="84">
                  <c:v>0.8500000000000002</c:v>
                </c:pt>
                <c:pt idx="85">
                  <c:v>0.86000000000000021</c:v>
                </c:pt>
                <c:pt idx="86">
                  <c:v>0.87000000000000022</c:v>
                </c:pt>
                <c:pt idx="87">
                  <c:v>0.88000000000000012</c:v>
                </c:pt>
                <c:pt idx="88">
                  <c:v>0.89000000000000012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0.94000000000000017</c:v>
                </c:pt>
                <c:pt idx="94">
                  <c:v>0.95000000000000018</c:v>
                </c:pt>
                <c:pt idx="95">
                  <c:v>0.96000000000000019</c:v>
                </c:pt>
                <c:pt idx="96">
                  <c:v>0.97000000000000008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Sheet2!$D$1:$D$99</c:f>
              <c:numCache>
                <c:formatCode>General</c:formatCode>
                <c:ptCount val="99"/>
                <c:pt idx="0">
                  <c:v>8.0793135895911194E-2</c:v>
                </c:pt>
                <c:pt idx="1">
                  <c:v>0.14144054254182081</c:v>
                </c:pt>
                <c:pt idx="2">
                  <c:v>0.19439185783157625</c:v>
                </c:pt>
                <c:pt idx="3">
                  <c:v>0.24229218908241495</c:v>
                </c:pt>
                <c:pt idx="4">
                  <c:v>0.28639695711595642</c:v>
                </c:pt>
                <c:pt idx="5">
                  <c:v>0.3274449191544766</c:v>
                </c:pt>
                <c:pt idx="6">
                  <c:v>0.36592365090022344</c:v>
                </c:pt>
                <c:pt idx="7">
                  <c:v>0.40217919020227288</c:v>
                </c:pt>
                <c:pt idx="8">
                  <c:v>0.43646981706410315</c:v>
                </c:pt>
                <c:pt idx="9">
                  <c:v>0.46899559358928133</c:v>
                </c:pt>
                <c:pt idx="10">
                  <c:v>0.49991595816452811</c:v>
                </c:pt>
                <c:pt idx="11">
                  <c:v>0.52936086528736415</c:v>
                </c:pt>
                <c:pt idx="12">
                  <c:v>0.5574381850279887</c:v>
                </c:pt>
                <c:pt idx="13">
                  <c:v>0.58423881164285607</c:v>
                </c:pt>
                <c:pt idx="14">
                  <c:v>0.60984030471640061</c:v>
                </c:pt>
                <c:pt idx="15">
                  <c:v>0.63430955464056649</c:v>
                </c:pt>
                <c:pt idx="16">
                  <c:v>0.65770477874421962</c:v>
                </c:pt>
                <c:pt idx="17">
                  <c:v>0.68007704572827987</c:v>
                </c:pt>
                <c:pt idx="18">
                  <c:v>0.70147145988389781</c:v>
                </c:pt>
                <c:pt idx="19">
                  <c:v>0.72192809488736231</c:v>
                </c:pt>
                <c:pt idx="20">
                  <c:v>0.74148273993127356</c:v>
                </c:pt>
                <c:pt idx="21">
                  <c:v>0.76016750296196556</c:v>
                </c:pt>
                <c:pt idx="22">
                  <c:v>0.7780113035465378</c:v>
                </c:pt>
                <c:pt idx="23">
                  <c:v>0.79504027938452271</c:v>
                </c:pt>
                <c:pt idx="24">
                  <c:v>0.81127812445913283</c:v>
                </c:pt>
                <c:pt idx="25">
                  <c:v>0.82674637249261784</c:v>
                </c:pt>
                <c:pt idx="26">
                  <c:v>0.84146463620817613</c:v>
                </c:pt>
                <c:pt idx="27">
                  <c:v>0.85545081056013095</c:v>
                </c:pt>
                <c:pt idx="28">
                  <c:v>0.86872124633940506</c:v>
                </c:pt>
                <c:pt idx="29">
                  <c:v>0.88129089923069281</c:v>
                </c:pt>
                <c:pt idx="30">
                  <c:v>0.89317345837785689</c:v>
                </c:pt>
                <c:pt idx="31">
                  <c:v>0.9043814577244943</c:v>
                </c:pt>
                <c:pt idx="32">
                  <c:v>0.91492637277972755</c:v>
                </c:pt>
                <c:pt idx="33">
                  <c:v>0.92481870497303009</c:v>
                </c:pt>
                <c:pt idx="34">
                  <c:v>0.9340680553754912</c:v>
                </c:pt>
                <c:pt idx="35">
                  <c:v>0.94268318925549222</c:v>
                </c:pt>
                <c:pt idx="36">
                  <c:v>0.95067209268706609</c:v>
                </c:pt>
                <c:pt idx="37">
                  <c:v>0.95804202222629964</c:v>
                </c:pt>
                <c:pt idx="38">
                  <c:v>0.96479954850508765</c:v>
                </c:pt>
                <c:pt idx="39">
                  <c:v>0.97095059445466858</c:v>
                </c:pt>
                <c:pt idx="40">
                  <c:v>0.9765004687578237</c:v>
                </c:pt>
                <c:pt idx="41">
                  <c:v>0.98145389503365332</c:v>
                </c:pt>
                <c:pt idx="42">
                  <c:v>0.98581503717891983</c:v>
                </c:pt>
                <c:pt idx="43">
                  <c:v>0.98958752122205518</c:v>
                </c:pt>
                <c:pt idx="44">
                  <c:v>0.99277445398780861</c:v>
                </c:pt>
                <c:pt idx="45">
                  <c:v>0.99537843882022559</c:v>
                </c:pt>
                <c:pt idx="46">
                  <c:v>0.99740158856773931</c:v>
                </c:pt>
                <c:pt idx="47">
                  <c:v>0.99884553599520176</c:v>
                </c:pt>
                <c:pt idx="48">
                  <c:v>0.99971144175280968</c:v>
                </c:pt>
                <c:pt idx="49">
                  <c:v>1</c:v>
                </c:pt>
                <c:pt idx="50">
                  <c:v>0.99971144175280968</c:v>
                </c:pt>
                <c:pt idx="51">
                  <c:v>0.99884553599520176</c:v>
                </c:pt>
                <c:pt idx="52">
                  <c:v>0.99740158856773931</c:v>
                </c:pt>
                <c:pt idx="53">
                  <c:v>0.99537843882022559</c:v>
                </c:pt>
                <c:pt idx="54">
                  <c:v>0.99277445398780861</c:v>
                </c:pt>
                <c:pt idx="55">
                  <c:v>0.98958752122205518</c:v>
                </c:pt>
                <c:pt idx="56">
                  <c:v>0.98581503717891983</c:v>
                </c:pt>
                <c:pt idx="57">
                  <c:v>0.98145389503365343</c:v>
                </c:pt>
                <c:pt idx="58">
                  <c:v>0.97650046875782381</c:v>
                </c:pt>
                <c:pt idx="59">
                  <c:v>0.97095059445466858</c:v>
                </c:pt>
                <c:pt idx="60">
                  <c:v>0.96479954850508765</c:v>
                </c:pt>
                <c:pt idx="61">
                  <c:v>0.95804202222629964</c:v>
                </c:pt>
                <c:pt idx="62">
                  <c:v>0.95067209268706609</c:v>
                </c:pt>
                <c:pt idx="63">
                  <c:v>0.94268318925549222</c:v>
                </c:pt>
                <c:pt idx="64">
                  <c:v>0.9340680553754912</c:v>
                </c:pt>
                <c:pt idx="65">
                  <c:v>0.92481870497302998</c:v>
                </c:pt>
                <c:pt idx="66">
                  <c:v>0.91492637277972755</c:v>
                </c:pt>
                <c:pt idx="67">
                  <c:v>0.90438145772449419</c:v>
                </c:pt>
                <c:pt idx="68">
                  <c:v>0.89317345837785689</c:v>
                </c:pt>
                <c:pt idx="69">
                  <c:v>0.88129089923069281</c:v>
                </c:pt>
                <c:pt idx="70">
                  <c:v>0.86872124633940506</c:v>
                </c:pt>
                <c:pt idx="71">
                  <c:v>0.85545081056013095</c:v>
                </c:pt>
                <c:pt idx="72">
                  <c:v>0.84146463620817613</c:v>
                </c:pt>
                <c:pt idx="73">
                  <c:v>0.82674637249261784</c:v>
                </c:pt>
                <c:pt idx="74">
                  <c:v>0.81127812445913283</c:v>
                </c:pt>
                <c:pt idx="75">
                  <c:v>0.79504027938452271</c:v>
                </c:pt>
                <c:pt idx="76">
                  <c:v>0.7780113035465378</c:v>
                </c:pt>
                <c:pt idx="77">
                  <c:v>0.76016750296196556</c:v>
                </c:pt>
                <c:pt idx="78">
                  <c:v>0.74148273993127356</c:v>
                </c:pt>
                <c:pt idx="79">
                  <c:v>0.72192809488736231</c:v>
                </c:pt>
                <c:pt idx="80">
                  <c:v>0.70147145988389781</c:v>
                </c:pt>
                <c:pt idx="81">
                  <c:v>0.68007704572828009</c:v>
                </c:pt>
                <c:pt idx="82">
                  <c:v>0.65770477874421962</c:v>
                </c:pt>
                <c:pt idx="83">
                  <c:v>0.63430955464056649</c:v>
                </c:pt>
                <c:pt idx="84">
                  <c:v>0.60984030471640061</c:v>
                </c:pt>
                <c:pt idx="85">
                  <c:v>0.58423881164285607</c:v>
                </c:pt>
                <c:pt idx="86">
                  <c:v>0.5574381850279887</c:v>
                </c:pt>
                <c:pt idx="87">
                  <c:v>0.52936086528736415</c:v>
                </c:pt>
                <c:pt idx="88">
                  <c:v>0.49991595816452811</c:v>
                </c:pt>
                <c:pt idx="89">
                  <c:v>0.46899559358928128</c:v>
                </c:pt>
                <c:pt idx="90">
                  <c:v>0.43646981706410293</c:v>
                </c:pt>
                <c:pt idx="91">
                  <c:v>0.40217919020227288</c:v>
                </c:pt>
                <c:pt idx="92">
                  <c:v>0.36592365090022316</c:v>
                </c:pt>
                <c:pt idx="93">
                  <c:v>0.32744491915447677</c:v>
                </c:pt>
                <c:pt idx="94">
                  <c:v>0.28639695711595642</c:v>
                </c:pt>
                <c:pt idx="95">
                  <c:v>0.24229218908241504</c:v>
                </c:pt>
                <c:pt idx="96">
                  <c:v>0.19439185783157634</c:v>
                </c:pt>
                <c:pt idx="97">
                  <c:v>0.14144054254182087</c:v>
                </c:pt>
                <c:pt idx="98">
                  <c:v>8.0793135895911208E-2</c:v>
                </c:pt>
              </c:numCache>
            </c:numRef>
          </c:yVal>
        </c:ser>
        <c:axId val="51112960"/>
        <c:axId val="52380416"/>
      </c:scatterChart>
      <c:valAx>
        <c:axId val="51112960"/>
        <c:scaling>
          <c:orientation val="minMax"/>
        </c:scaling>
        <c:axPos val="b"/>
        <c:majorGridlines/>
        <c:numFmt formatCode="General" sourceLinked="1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52380416"/>
        <c:crosses val="autoZero"/>
        <c:crossBetween val="midCat"/>
        <c:majorUnit val="0.1"/>
      </c:valAx>
      <c:valAx>
        <c:axId val="523804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51112960"/>
        <c:crosses val="autoZero"/>
        <c:crossBetween val="midCat"/>
      </c:valAx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4CB9-D421-4E5E-825A-9028C399A2DC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0E359-D50E-4008-9A23-801C45402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772400" cy="1470025"/>
          </a:xfrm>
        </p:spPr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construire</a:t>
            </a:r>
            <a:r>
              <a:rPr lang="en-US" dirty="0" smtClean="0"/>
              <a:t> a </a:t>
            </a:r>
            <a:r>
              <a:rPr lang="en-US" dirty="0" err="1" smtClean="0"/>
              <a:t>arborelui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endParaRPr lang="en-US" dirty="0"/>
          </a:p>
        </p:txBody>
      </p:sp>
      <p:pic>
        <p:nvPicPr>
          <p:cNvPr id="20482" name="Picture 2" descr="Imagine similarÄ"/>
          <p:cNvPicPr>
            <a:picLocks noChangeAspect="1" noChangeArrowheads="1"/>
          </p:cNvPicPr>
          <p:nvPr/>
        </p:nvPicPr>
        <p:blipFill>
          <a:blip r:embed="rId2" cstate="print"/>
          <a:srcRect l="26374" t="17624"/>
          <a:stretch>
            <a:fillRect/>
          </a:stretch>
        </p:blipFill>
        <p:spPr bwMode="auto">
          <a:xfrm>
            <a:off x="1295400" y="2362200"/>
            <a:ext cx="64008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381000" y="533400"/>
          <a:ext cx="81534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6324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Probabilitatea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examen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35151719"/>
              </p:ext>
            </p:extLst>
          </p:nvPr>
        </p:nvGraphicFramePr>
        <p:xfrm>
          <a:off x="685800" y="838200"/>
          <a:ext cx="69342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562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P(nota 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= 5/9 = 0,56        P(nota 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= 4/9 = 0,44</a:t>
            </a:r>
            <a:endParaRPr lang="ro-RO" sz="2400" dirty="0" smtClean="0"/>
          </a:p>
          <a:p>
            <a:pPr algn="ctr"/>
            <a:r>
              <a:rPr lang="ro-RO" sz="2400" dirty="0" smtClean="0"/>
              <a:t>Entropia   H(nota) =</a:t>
            </a:r>
          </a:p>
          <a:p>
            <a:pPr algn="ctr"/>
            <a:r>
              <a:rPr lang="ro-RO" sz="2400" dirty="0" smtClean="0"/>
              <a:t> - </a:t>
            </a:r>
            <a:r>
              <a:rPr lang="en-US" sz="2400" dirty="0" smtClean="0"/>
              <a:t>P(</a:t>
            </a:r>
            <a:r>
              <a:rPr lang="en-US" sz="2400" dirty="0" err="1" smtClean="0"/>
              <a:t>pozitiva</a:t>
            </a:r>
            <a:r>
              <a:rPr lang="en-US" sz="2400" dirty="0"/>
              <a:t>) log</a:t>
            </a:r>
            <a:r>
              <a:rPr lang="en-US" sz="2400" baseline="-25000" dirty="0"/>
              <a:t>2</a:t>
            </a:r>
            <a:r>
              <a:rPr lang="en-US" sz="2400" dirty="0"/>
              <a:t>(P(</a:t>
            </a:r>
            <a:r>
              <a:rPr lang="en-US" sz="2400" dirty="0" err="1"/>
              <a:t>pozitiva</a:t>
            </a:r>
            <a:r>
              <a:rPr lang="en-US" sz="2400" dirty="0"/>
              <a:t>)) - P(</a:t>
            </a:r>
            <a:r>
              <a:rPr lang="en-US" sz="2400" dirty="0" err="1"/>
              <a:t>negativa</a:t>
            </a:r>
            <a:r>
              <a:rPr lang="en-US" sz="2400" dirty="0"/>
              <a:t>) log</a:t>
            </a:r>
            <a:r>
              <a:rPr lang="en-US" sz="2400" baseline="-25000" dirty="0"/>
              <a:t>2</a:t>
            </a:r>
            <a:r>
              <a:rPr lang="en-US" sz="2400" dirty="0"/>
              <a:t>(P(</a:t>
            </a:r>
            <a:r>
              <a:rPr lang="en-US" sz="2400" dirty="0" err="1"/>
              <a:t>negativa</a:t>
            </a:r>
            <a:r>
              <a:rPr lang="en-US" sz="2400" dirty="0"/>
              <a:t>)) = 0,99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studierea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01467819"/>
              </p:ext>
            </p:extLst>
          </p:nvPr>
        </p:nvGraphicFramePr>
        <p:xfrm>
          <a:off x="457200" y="914400"/>
          <a:ext cx="69342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3434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studierea</a:t>
            </a:r>
            <a:r>
              <a:rPr lang="en-US" sz="2400" dirty="0" smtClean="0"/>
              <a:t> =1   P(nota 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= 3/5 = 0,6        </a:t>
            </a:r>
          </a:p>
          <a:p>
            <a:pPr algn="ctr"/>
            <a:r>
              <a:rPr lang="en-US" sz="2400" dirty="0" smtClean="0"/>
              <a:t>P(nota 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= 2/5 = 0,4</a:t>
            </a:r>
            <a:endParaRPr lang="ro-RO" sz="2400" dirty="0" smtClean="0"/>
          </a:p>
          <a:p>
            <a:pPr algn="ctr"/>
            <a:endParaRPr lang="ro-RO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studierea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44885082"/>
              </p:ext>
            </p:extLst>
          </p:nvPr>
        </p:nvGraphicFramePr>
        <p:xfrm>
          <a:off x="457200" y="914400"/>
          <a:ext cx="5200650" cy="2754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 dirty="0" smtClean="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43434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studierea</a:t>
            </a:r>
            <a:r>
              <a:rPr lang="en-US" sz="2400" dirty="0" smtClean="0"/>
              <a:t> =1   P(nota 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= 3/5 = 0,6        </a:t>
            </a:r>
          </a:p>
          <a:p>
            <a:pPr algn="ctr"/>
            <a:r>
              <a:rPr lang="en-US" sz="2400" dirty="0" smtClean="0"/>
              <a:t>P(nota 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= 2/5 = 0,4</a:t>
            </a:r>
            <a:endParaRPr lang="ro-RO" sz="2400" dirty="0" smtClean="0"/>
          </a:p>
          <a:p>
            <a:pPr algn="ctr"/>
            <a:endParaRPr lang="ro-RO" sz="2400" dirty="0"/>
          </a:p>
          <a:p>
            <a:pPr algn="ctr"/>
            <a:r>
              <a:rPr lang="ro-RO" sz="2400" dirty="0" smtClean="0"/>
              <a:t>Entropia   H(nota) =</a:t>
            </a:r>
          </a:p>
          <a:p>
            <a:pPr algn="ctr"/>
            <a:r>
              <a:rPr lang="ro-RO" sz="2400" dirty="0" smtClean="0"/>
              <a:t> - </a:t>
            </a:r>
            <a:r>
              <a:rPr lang="en-US" sz="2400" dirty="0" smtClean="0"/>
              <a:t>P(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(P(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)) - P(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(P(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)) = 0,9</a:t>
            </a:r>
            <a:r>
              <a:rPr lang="ro-RO" sz="2400" dirty="0" smtClean="0"/>
              <a:t>7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studierea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31209167"/>
              </p:ext>
            </p:extLst>
          </p:nvPr>
        </p:nvGraphicFramePr>
        <p:xfrm>
          <a:off x="457200" y="914400"/>
          <a:ext cx="5200650" cy="2754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43434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studierea</a:t>
            </a:r>
            <a:r>
              <a:rPr lang="en-US" sz="2400" dirty="0" smtClean="0"/>
              <a:t> =0   P(nota 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= 2/4 = 0,5        </a:t>
            </a:r>
          </a:p>
          <a:p>
            <a:pPr algn="ctr"/>
            <a:r>
              <a:rPr lang="en-US" sz="2400" dirty="0" smtClean="0"/>
              <a:t>P(nota 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= 2/4 = 0,5</a:t>
            </a:r>
            <a:endParaRPr lang="ro-RO" sz="2400" dirty="0" smtClean="0"/>
          </a:p>
          <a:p>
            <a:pPr algn="ctr"/>
            <a:endParaRPr lang="ro-RO" sz="2400" dirty="0"/>
          </a:p>
          <a:p>
            <a:pPr algn="ctr"/>
            <a:r>
              <a:rPr lang="ro-RO" sz="2400" dirty="0" smtClean="0"/>
              <a:t>Entropia   H(nota) =</a:t>
            </a:r>
          </a:p>
          <a:p>
            <a:pPr algn="ctr"/>
            <a:r>
              <a:rPr lang="ro-RO" sz="2400" dirty="0" smtClean="0"/>
              <a:t> - </a:t>
            </a:r>
            <a:r>
              <a:rPr lang="en-US" sz="2400" dirty="0" smtClean="0"/>
              <a:t>P(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(P(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)) - P(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(P(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)) = 1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0165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studierea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19148660"/>
              </p:ext>
            </p:extLst>
          </p:nvPr>
        </p:nvGraphicFramePr>
        <p:xfrm>
          <a:off x="457200" y="914401"/>
          <a:ext cx="3505200" cy="261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00200"/>
                <a:gridCol w="1066800"/>
              </a:tblGrid>
              <a:tr h="8608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8862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Entropia   H(nota) </a:t>
            </a:r>
            <a:r>
              <a:rPr lang="ro-RO" sz="2400" dirty="0" smtClean="0"/>
              <a:t>=</a:t>
            </a:r>
            <a:r>
              <a:rPr lang="en-US" sz="2400" dirty="0" smtClean="0"/>
              <a:t> 0,99</a:t>
            </a:r>
            <a:endParaRPr lang="en-US" sz="2400" dirty="0"/>
          </a:p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studierea</a:t>
            </a:r>
            <a:r>
              <a:rPr lang="en-US" sz="2400" dirty="0" smtClean="0"/>
              <a:t> =1    </a:t>
            </a:r>
            <a:r>
              <a:rPr lang="ro-RO" sz="2400" dirty="0" smtClean="0"/>
              <a:t>Entropia   H(nota) =</a:t>
            </a:r>
            <a:r>
              <a:rPr lang="en-US" sz="2400" dirty="0"/>
              <a:t> 0,9</a:t>
            </a:r>
            <a:r>
              <a:rPr lang="ro-RO" sz="2400" dirty="0" smtClean="0"/>
              <a:t>7</a:t>
            </a:r>
            <a:endParaRPr lang="en-US" sz="2400" dirty="0" smtClean="0"/>
          </a:p>
          <a:p>
            <a:pPr algn="ctr"/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studierea</a:t>
            </a:r>
            <a:r>
              <a:rPr lang="en-US" sz="2400" dirty="0"/>
              <a:t> =0   </a:t>
            </a:r>
            <a:r>
              <a:rPr lang="ro-RO" sz="2400" dirty="0" smtClean="0"/>
              <a:t>Entropia   </a:t>
            </a:r>
            <a:r>
              <a:rPr lang="ro-RO" sz="2400" dirty="0"/>
              <a:t>H(nota) </a:t>
            </a:r>
            <a:r>
              <a:rPr lang="ro-RO" sz="2400" dirty="0" smtClean="0"/>
              <a:t>=</a:t>
            </a:r>
            <a:r>
              <a:rPr lang="en-US" sz="2400" dirty="0" smtClean="0"/>
              <a:t> 1</a:t>
            </a:r>
          </a:p>
          <a:p>
            <a:pPr algn="ctr"/>
            <a:endParaRPr lang="en-US" sz="2400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294407465"/>
              </p:ext>
            </p:extLst>
          </p:nvPr>
        </p:nvGraphicFramePr>
        <p:xfrm>
          <a:off x="4648200" y="914400"/>
          <a:ext cx="4038600" cy="240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524000"/>
                <a:gridCol w="15240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127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frecventa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945" y="41148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Entropia   H(nota) </a:t>
            </a:r>
            <a:r>
              <a:rPr lang="ro-RO" sz="2400" dirty="0" smtClean="0"/>
              <a:t>=</a:t>
            </a:r>
            <a:r>
              <a:rPr lang="en-US" sz="2400" dirty="0" smtClean="0"/>
              <a:t> 0,99</a:t>
            </a:r>
            <a:endParaRPr lang="en-US" sz="2400" dirty="0"/>
          </a:p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frecven</a:t>
            </a:r>
            <a:r>
              <a:rPr lang="ro-RO" sz="2400" dirty="0" smtClean="0"/>
              <a:t>ţa</a:t>
            </a:r>
            <a:r>
              <a:rPr lang="en-US" sz="2400" dirty="0" smtClean="0"/>
              <a:t> =1    </a:t>
            </a:r>
            <a:r>
              <a:rPr lang="ro-RO" sz="2400" dirty="0" smtClean="0"/>
              <a:t>Entropia   H(nota) =</a:t>
            </a:r>
            <a:r>
              <a:rPr lang="en-US" sz="2400" dirty="0"/>
              <a:t> </a:t>
            </a:r>
            <a:r>
              <a:rPr lang="en-US" sz="2400" dirty="0" smtClean="0"/>
              <a:t>0,</a:t>
            </a:r>
            <a:r>
              <a:rPr lang="ro-RO" sz="2400" dirty="0" smtClean="0"/>
              <a:t>65</a:t>
            </a:r>
            <a:endParaRPr lang="en-US" sz="2400" dirty="0" smtClean="0"/>
          </a:p>
          <a:p>
            <a:pPr algn="ctr"/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frecven</a:t>
            </a:r>
            <a:r>
              <a:rPr lang="ro-RO" sz="2400" dirty="0"/>
              <a:t>ţa</a:t>
            </a:r>
            <a:r>
              <a:rPr lang="en-US" sz="2400" dirty="0" smtClean="0"/>
              <a:t> </a:t>
            </a:r>
            <a:r>
              <a:rPr lang="en-US" sz="2400" dirty="0"/>
              <a:t>=0   </a:t>
            </a:r>
            <a:r>
              <a:rPr lang="ro-RO" sz="2400" dirty="0" smtClean="0"/>
              <a:t>Entropia   </a:t>
            </a:r>
            <a:r>
              <a:rPr lang="ro-RO" sz="2400" dirty="0"/>
              <a:t>H(nota) </a:t>
            </a:r>
            <a:r>
              <a:rPr lang="ro-RO" sz="2400" dirty="0" smtClean="0"/>
              <a:t>=</a:t>
            </a:r>
            <a:r>
              <a:rPr lang="en-US" sz="2400" dirty="0" smtClean="0"/>
              <a:t> </a:t>
            </a:r>
            <a:r>
              <a:rPr lang="ro-RO" sz="2400" dirty="0" smtClean="0"/>
              <a:t>0</a:t>
            </a:r>
            <a:endParaRPr lang="en-US" sz="2400" dirty="0" smtClean="0"/>
          </a:p>
          <a:p>
            <a:pPr algn="ctr"/>
            <a:endParaRPr lang="en-US" sz="2400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31155549"/>
              </p:ext>
            </p:extLst>
          </p:nvPr>
        </p:nvGraphicFramePr>
        <p:xfrm>
          <a:off x="457200" y="914400"/>
          <a:ext cx="4191000" cy="310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9812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52438116"/>
              </p:ext>
            </p:extLst>
          </p:nvPr>
        </p:nvGraphicFramePr>
        <p:xfrm>
          <a:off x="4874455" y="1066800"/>
          <a:ext cx="3962400" cy="205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7526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708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Informația câștigată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o-RO" b="1" dirty="0" smtClean="0"/>
              <a:t>Incertitudinea</a:t>
            </a:r>
          </a:p>
          <a:p>
            <a:pPr algn="ctr">
              <a:buNone/>
            </a:pPr>
            <a:endParaRPr lang="ro-RO" dirty="0"/>
          </a:p>
          <a:p>
            <a:pPr algn="ctr">
              <a:buNone/>
            </a:pPr>
            <a:r>
              <a:rPr lang="ro-RO" sz="4800" dirty="0" smtClean="0"/>
              <a:t>IG</a:t>
            </a:r>
            <a:r>
              <a:rPr lang="en-US" sz="4800" dirty="0" smtClean="0"/>
              <a:t>(</a:t>
            </a:r>
            <a:r>
              <a:rPr lang="ro-RO" sz="4800" dirty="0" smtClean="0"/>
              <a:t>A</a:t>
            </a:r>
            <a:r>
              <a:rPr lang="en-US" sz="4800" dirty="0" smtClean="0"/>
              <a:t>) </a:t>
            </a:r>
            <a:r>
              <a:rPr lang="en-US" sz="4800" dirty="0"/>
              <a:t>= </a:t>
            </a:r>
            <a:r>
              <a:rPr lang="ro-RO" sz="4800" dirty="0" smtClean="0"/>
              <a:t>H(X) - </a:t>
            </a:r>
            <a:r>
              <a:rPr lang="en-US" sz="6000" dirty="0" smtClean="0"/>
              <a:t>Σ</a:t>
            </a:r>
            <a:r>
              <a:rPr lang="en-US" sz="4800" dirty="0" smtClean="0"/>
              <a:t> </a:t>
            </a:r>
            <a:r>
              <a:rPr lang="ro-RO" sz="4800" dirty="0" smtClean="0"/>
              <a:t>((n</a:t>
            </a:r>
            <a:r>
              <a:rPr lang="ro-RO" sz="4800" baseline="-25000" dirty="0" smtClean="0"/>
              <a:t>i</a:t>
            </a:r>
            <a:r>
              <a:rPr lang="ro-RO" sz="4800" dirty="0" smtClean="0"/>
              <a:t>/n)H</a:t>
            </a:r>
            <a:r>
              <a:rPr lang="en-US" sz="4800" dirty="0" smtClean="0"/>
              <a:t>(x</a:t>
            </a:r>
            <a:r>
              <a:rPr lang="en-US" sz="4800" baseline="-25000" dirty="0" smtClean="0"/>
              <a:t>i</a:t>
            </a:r>
            <a:r>
              <a:rPr lang="en-US" sz="4800" dirty="0" smtClean="0"/>
              <a:t>))</a:t>
            </a:r>
            <a:endParaRPr lang="ro-RO" sz="4800" dirty="0" smtClean="0"/>
          </a:p>
          <a:p>
            <a:pPr algn="ctr">
              <a:buNone/>
            </a:pPr>
            <a:endParaRPr lang="ro-RO" sz="3600" dirty="0" smtClean="0"/>
          </a:p>
          <a:p>
            <a:pPr algn="ctr">
              <a:buNone/>
            </a:pPr>
            <a:r>
              <a:rPr lang="ro-RO" sz="3600" dirty="0" smtClean="0"/>
              <a:t>În caz de două noduri: </a:t>
            </a:r>
            <a:endParaRPr lang="ro-RO" sz="3600" dirty="0"/>
          </a:p>
          <a:p>
            <a:pPr algn="ctr">
              <a:buNone/>
            </a:pPr>
            <a:r>
              <a:rPr lang="ro-RO" sz="3600" dirty="0" smtClean="0"/>
              <a:t>IG</a:t>
            </a:r>
            <a:r>
              <a:rPr lang="en-US" sz="3600" dirty="0" smtClean="0"/>
              <a:t>(</a:t>
            </a:r>
            <a:r>
              <a:rPr lang="ro-RO" sz="3600" dirty="0" smtClean="0"/>
              <a:t>A</a:t>
            </a:r>
            <a:r>
              <a:rPr lang="en-US" sz="3600" dirty="0" smtClean="0"/>
              <a:t>) = </a:t>
            </a:r>
            <a:r>
              <a:rPr lang="ro-RO" sz="3600" dirty="0" smtClean="0"/>
              <a:t>H(X) - ((n</a:t>
            </a:r>
            <a:r>
              <a:rPr lang="ro-RO" sz="3600" baseline="-25000" dirty="0" smtClean="0"/>
              <a:t>1</a:t>
            </a:r>
            <a:r>
              <a:rPr lang="ro-RO" sz="3600" dirty="0" smtClean="0"/>
              <a:t>/n)H</a:t>
            </a:r>
            <a:r>
              <a:rPr lang="en-US" sz="3600" dirty="0" smtClean="0"/>
              <a:t>(x</a:t>
            </a:r>
            <a:r>
              <a:rPr lang="ro-RO" sz="3600" baseline="-25000" dirty="0"/>
              <a:t>1</a:t>
            </a:r>
            <a:r>
              <a:rPr lang="en-US" sz="3600" dirty="0" smtClean="0"/>
              <a:t>))</a:t>
            </a:r>
            <a:r>
              <a:rPr lang="ro-RO" sz="3600" dirty="0" smtClean="0"/>
              <a:t> - ((n</a:t>
            </a:r>
            <a:r>
              <a:rPr lang="ro-RO" sz="3600" baseline="-25000" dirty="0"/>
              <a:t>2</a:t>
            </a:r>
            <a:r>
              <a:rPr lang="ro-RO" sz="3600" dirty="0" smtClean="0"/>
              <a:t>/n)H</a:t>
            </a:r>
            <a:r>
              <a:rPr lang="en-US" sz="3600" dirty="0" smtClean="0"/>
              <a:t>(x</a:t>
            </a:r>
            <a:r>
              <a:rPr lang="ro-RO" sz="3600" baseline="-25000" dirty="0"/>
              <a:t>2</a:t>
            </a:r>
            <a:r>
              <a:rPr lang="en-US" sz="3600" dirty="0" smtClean="0"/>
              <a:t>))</a:t>
            </a:r>
            <a:endParaRPr lang="ro-RO" sz="3600" dirty="0" smtClean="0"/>
          </a:p>
          <a:p>
            <a:pPr algn="ctr">
              <a:buNone/>
            </a:pP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studierea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19148660"/>
              </p:ext>
            </p:extLst>
          </p:nvPr>
        </p:nvGraphicFramePr>
        <p:xfrm>
          <a:off x="457200" y="914401"/>
          <a:ext cx="3505200" cy="261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00200"/>
                <a:gridCol w="1066800"/>
              </a:tblGrid>
              <a:tr h="8608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8862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Entropia   H(nota) </a:t>
            </a:r>
            <a:r>
              <a:rPr lang="ro-RO" sz="2400" dirty="0" smtClean="0"/>
              <a:t>=</a:t>
            </a:r>
            <a:r>
              <a:rPr lang="en-US" sz="2400" dirty="0" smtClean="0"/>
              <a:t> 0,99</a:t>
            </a:r>
            <a:endParaRPr lang="en-US" sz="2400" dirty="0"/>
          </a:p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studierea</a:t>
            </a:r>
            <a:r>
              <a:rPr lang="en-US" sz="2400" dirty="0" smtClean="0"/>
              <a:t> =1    </a:t>
            </a:r>
            <a:r>
              <a:rPr lang="ro-RO" sz="2400" dirty="0" smtClean="0"/>
              <a:t>Entropia   H(nota) =</a:t>
            </a:r>
            <a:r>
              <a:rPr lang="en-US" sz="2400" dirty="0"/>
              <a:t> 0,9</a:t>
            </a:r>
            <a:r>
              <a:rPr lang="ro-RO" sz="2400" dirty="0" smtClean="0"/>
              <a:t>7</a:t>
            </a:r>
            <a:endParaRPr lang="en-US" sz="2400" dirty="0" smtClean="0"/>
          </a:p>
          <a:p>
            <a:pPr algn="ctr"/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studierea</a:t>
            </a:r>
            <a:r>
              <a:rPr lang="en-US" sz="2400" dirty="0"/>
              <a:t> =0   </a:t>
            </a:r>
            <a:r>
              <a:rPr lang="ro-RO" sz="2400" dirty="0" smtClean="0"/>
              <a:t>Entropia   </a:t>
            </a:r>
            <a:r>
              <a:rPr lang="ro-RO" sz="2400" dirty="0"/>
              <a:t>H(nota) </a:t>
            </a:r>
            <a:r>
              <a:rPr lang="ro-RO" sz="2400" dirty="0" smtClean="0"/>
              <a:t>=</a:t>
            </a:r>
            <a:r>
              <a:rPr lang="en-US" sz="2400" dirty="0" smtClean="0"/>
              <a:t> 1</a:t>
            </a:r>
          </a:p>
          <a:p>
            <a:pPr algn="ctr"/>
            <a:endParaRPr lang="en-US" sz="2400" dirty="0" smtClean="0"/>
          </a:p>
          <a:p>
            <a:pPr algn="ctr"/>
            <a:r>
              <a:rPr lang="ro-RO" sz="2400" dirty="0"/>
              <a:t>IG</a:t>
            </a:r>
            <a:r>
              <a:rPr lang="en-US" sz="2400" dirty="0" smtClean="0"/>
              <a:t>(</a:t>
            </a:r>
            <a:r>
              <a:rPr lang="en-US" sz="2400" dirty="0" err="1" smtClean="0"/>
              <a:t>studierea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ro-RO" sz="2400" dirty="0"/>
              <a:t>H(X) - ((n</a:t>
            </a:r>
            <a:r>
              <a:rPr lang="ro-RO" sz="2400" baseline="-25000" dirty="0"/>
              <a:t>1</a:t>
            </a:r>
            <a:r>
              <a:rPr lang="ro-RO" sz="2400" dirty="0"/>
              <a:t>/n)H</a:t>
            </a:r>
            <a:r>
              <a:rPr lang="en-US" sz="2400" dirty="0"/>
              <a:t>(x</a:t>
            </a:r>
            <a:r>
              <a:rPr lang="ro-RO" sz="2400" baseline="-25000" dirty="0"/>
              <a:t>1</a:t>
            </a:r>
            <a:r>
              <a:rPr lang="en-US" sz="2400" dirty="0"/>
              <a:t>))</a:t>
            </a:r>
            <a:r>
              <a:rPr lang="ro-RO" sz="2400" dirty="0"/>
              <a:t> - ((n</a:t>
            </a:r>
            <a:r>
              <a:rPr lang="ro-RO" sz="2400" baseline="-25000" dirty="0"/>
              <a:t>2</a:t>
            </a:r>
            <a:r>
              <a:rPr lang="ro-RO" sz="2400" dirty="0"/>
              <a:t>/n)H</a:t>
            </a:r>
            <a:r>
              <a:rPr lang="en-US" sz="2400" dirty="0"/>
              <a:t>(x</a:t>
            </a:r>
            <a:r>
              <a:rPr lang="ro-RO" sz="2400" baseline="-25000" dirty="0"/>
              <a:t>2</a:t>
            </a:r>
            <a:r>
              <a:rPr lang="en-US" sz="2400" dirty="0" smtClean="0"/>
              <a:t>)) = </a:t>
            </a:r>
          </a:p>
          <a:p>
            <a:pPr algn="ctr"/>
            <a:r>
              <a:rPr lang="en-US" sz="2400" dirty="0" smtClean="0"/>
              <a:t>= 0,99 – (5/9) * 0,97 -  (4/9) * 1 = 0,99-0,54-0,44 = </a:t>
            </a:r>
            <a:r>
              <a:rPr lang="en-US" sz="2400" b="1" u="sng" dirty="0" smtClean="0"/>
              <a:t>0.01</a:t>
            </a:r>
            <a:endParaRPr lang="en-US" sz="2400" b="1" u="sng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294407465"/>
              </p:ext>
            </p:extLst>
          </p:nvPr>
        </p:nvGraphicFramePr>
        <p:xfrm>
          <a:off x="4648200" y="914400"/>
          <a:ext cx="4038600" cy="240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524000"/>
                <a:gridCol w="15240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127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frecventa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945" y="41148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Entropia   H(nota) </a:t>
            </a:r>
            <a:r>
              <a:rPr lang="ro-RO" sz="2400" dirty="0" smtClean="0"/>
              <a:t>=</a:t>
            </a:r>
            <a:r>
              <a:rPr lang="en-US" sz="2400" dirty="0" smtClean="0"/>
              <a:t> 0,99</a:t>
            </a:r>
            <a:endParaRPr lang="en-US" sz="2400" dirty="0"/>
          </a:p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frecven</a:t>
            </a:r>
            <a:r>
              <a:rPr lang="ro-RO" sz="2400" dirty="0" smtClean="0"/>
              <a:t>ţa</a:t>
            </a:r>
            <a:r>
              <a:rPr lang="en-US" sz="2400" dirty="0" smtClean="0"/>
              <a:t> =1    </a:t>
            </a:r>
            <a:r>
              <a:rPr lang="ro-RO" sz="2400" dirty="0" smtClean="0"/>
              <a:t>Entropia   H(nota) =</a:t>
            </a:r>
            <a:r>
              <a:rPr lang="en-US" sz="2400" dirty="0"/>
              <a:t> </a:t>
            </a:r>
            <a:r>
              <a:rPr lang="en-US" sz="2400" dirty="0" smtClean="0"/>
              <a:t>0,</a:t>
            </a:r>
            <a:r>
              <a:rPr lang="ro-RO" sz="2400" dirty="0" smtClean="0"/>
              <a:t>65</a:t>
            </a:r>
            <a:endParaRPr lang="en-US" sz="2400" dirty="0" smtClean="0"/>
          </a:p>
          <a:p>
            <a:pPr algn="ctr"/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frecven</a:t>
            </a:r>
            <a:r>
              <a:rPr lang="ro-RO" sz="2400" dirty="0"/>
              <a:t>ţa</a:t>
            </a:r>
            <a:r>
              <a:rPr lang="en-US" sz="2400" dirty="0" smtClean="0"/>
              <a:t> </a:t>
            </a:r>
            <a:r>
              <a:rPr lang="en-US" sz="2400" dirty="0"/>
              <a:t>=0   </a:t>
            </a:r>
            <a:r>
              <a:rPr lang="ro-RO" sz="2400" dirty="0" smtClean="0"/>
              <a:t>Entropia   </a:t>
            </a:r>
            <a:r>
              <a:rPr lang="ro-RO" sz="2400" dirty="0"/>
              <a:t>H(nota) </a:t>
            </a:r>
            <a:r>
              <a:rPr lang="ro-RO" sz="2400" dirty="0" smtClean="0"/>
              <a:t>=</a:t>
            </a:r>
            <a:r>
              <a:rPr lang="en-US" sz="2400" dirty="0" smtClean="0"/>
              <a:t> </a:t>
            </a:r>
            <a:r>
              <a:rPr lang="ro-RO" sz="2400" dirty="0" smtClean="0"/>
              <a:t>0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ro-RO" sz="2400" dirty="0"/>
              <a:t>IG</a:t>
            </a:r>
            <a:r>
              <a:rPr lang="en-US" sz="2400" dirty="0" smtClean="0"/>
              <a:t>(</a:t>
            </a:r>
            <a:r>
              <a:rPr lang="en-US" sz="2400" dirty="0" err="1" smtClean="0"/>
              <a:t>studierea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ro-RO" sz="2400" dirty="0"/>
              <a:t>H(X) - ((n</a:t>
            </a:r>
            <a:r>
              <a:rPr lang="ro-RO" sz="2400" baseline="-25000" dirty="0"/>
              <a:t>1</a:t>
            </a:r>
            <a:r>
              <a:rPr lang="ro-RO" sz="2400" dirty="0"/>
              <a:t>/n)H</a:t>
            </a:r>
            <a:r>
              <a:rPr lang="en-US" sz="2400" dirty="0"/>
              <a:t>(x</a:t>
            </a:r>
            <a:r>
              <a:rPr lang="ro-RO" sz="2400" baseline="-25000" dirty="0"/>
              <a:t>1</a:t>
            </a:r>
            <a:r>
              <a:rPr lang="en-US" sz="2400" dirty="0"/>
              <a:t>))</a:t>
            </a:r>
            <a:r>
              <a:rPr lang="ro-RO" sz="2400" dirty="0"/>
              <a:t> - ((n</a:t>
            </a:r>
            <a:r>
              <a:rPr lang="ro-RO" sz="2400" baseline="-25000" dirty="0"/>
              <a:t>2</a:t>
            </a:r>
            <a:r>
              <a:rPr lang="ro-RO" sz="2400" dirty="0"/>
              <a:t>/n)H</a:t>
            </a:r>
            <a:r>
              <a:rPr lang="en-US" sz="2400" dirty="0"/>
              <a:t>(x</a:t>
            </a:r>
            <a:r>
              <a:rPr lang="ro-RO" sz="2400" baseline="-25000" dirty="0"/>
              <a:t>2</a:t>
            </a:r>
            <a:r>
              <a:rPr lang="en-US" sz="2400" dirty="0" smtClean="0"/>
              <a:t>)) = </a:t>
            </a:r>
          </a:p>
          <a:p>
            <a:pPr algn="ctr"/>
            <a:r>
              <a:rPr lang="en-US" sz="2400" dirty="0" smtClean="0"/>
              <a:t>= 0,99 – (</a:t>
            </a:r>
            <a:r>
              <a:rPr lang="ro-RO" sz="2400" dirty="0" smtClean="0"/>
              <a:t>6</a:t>
            </a:r>
            <a:r>
              <a:rPr lang="en-US" sz="2400" dirty="0" smtClean="0"/>
              <a:t>/9) * 0,</a:t>
            </a:r>
            <a:r>
              <a:rPr lang="ro-RO" sz="2400" dirty="0" smtClean="0"/>
              <a:t>65</a:t>
            </a:r>
            <a:r>
              <a:rPr lang="en-US" sz="2400" dirty="0" smtClean="0"/>
              <a:t> -  (</a:t>
            </a:r>
            <a:r>
              <a:rPr lang="ro-RO" sz="2400" dirty="0" smtClean="0"/>
              <a:t>3</a:t>
            </a:r>
            <a:r>
              <a:rPr lang="en-US" sz="2400" dirty="0" smtClean="0"/>
              <a:t>/</a:t>
            </a:r>
            <a:r>
              <a:rPr lang="ro-RO" sz="2400" dirty="0" smtClean="0"/>
              <a:t>9</a:t>
            </a:r>
            <a:r>
              <a:rPr lang="en-US" sz="2400" dirty="0" smtClean="0"/>
              <a:t>) * </a:t>
            </a:r>
            <a:r>
              <a:rPr lang="ro-RO" sz="2400" dirty="0" smtClean="0"/>
              <a:t>0</a:t>
            </a:r>
            <a:r>
              <a:rPr lang="en-US" sz="2400" dirty="0" smtClean="0"/>
              <a:t> = 0,99-0,</a:t>
            </a:r>
            <a:r>
              <a:rPr lang="ro-RO" sz="2400" dirty="0" smtClean="0"/>
              <a:t>43</a:t>
            </a:r>
            <a:r>
              <a:rPr lang="en-US" sz="2400" dirty="0" smtClean="0"/>
              <a:t>-0 = </a:t>
            </a:r>
            <a:r>
              <a:rPr lang="en-US" sz="2400" b="1" u="sng" dirty="0" smtClean="0"/>
              <a:t>0.</a:t>
            </a:r>
            <a:r>
              <a:rPr lang="ro-RO" sz="2400" b="1" u="sng" dirty="0" smtClean="0"/>
              <a:t>56</a:t>
            </a:r>
            <a:endParaRPr lang="en-US" sz="2400" b="1" u="sng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31155549"/>
              </p:ext>
            </p:extLst>
          </p:nvPr>
        </p:nvGraphicFramePr>
        <p:xfrm>
          <a:off x="457200" y="914400"/>
          <a:ext cx="4191000" cy="310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9812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52438116"/>
              </p:ext>
            </p:extLst>
          </p:nvPr>
        </p:nvGraphicFramePr>
        <p:xfrm>
          <a:off x="4874455" y="1066800"/>
          <a:ext cx="3962400" cy="205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752600"/>
                <a:gridCol w="121920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708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examen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65751875"/>
              </p:ext>
            </p:extLst>
          </p:nvPr>
        </p:nvGraphicFramePr>
        <p:xfrm>
          <a:off x="457200" y="1295400"/>
          <a:ext cx="8077200" cy="54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03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examen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71219035"/>
              </p:ext>
            </p:extLst>
          </p:nvPr>
        </p:nvGraphicFramePr>
        <p:xfrm>
          <a:off x="685800" y="838200"/>
          <a:ext cx="69342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 dirty="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83673398"/>
              </p:ext>
            </p:extLst>
          </p:nvPr>
        </p:nvGraphicFramePr>
        <p:xfrm>
          <a:off x="304800" y="4495800"/>
          <a:ext cx="3962400" cy="182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828800"/>
                <a:gridCol w="121920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05172638"/>
              </p:ext>
            </p:extLst>
          </p:nvPr>
        </p:nvGraphicFramePr>
        <p:xfrm>
          <a:off x="4648200" y="4495800"/>
          <a:ext cx="3886200" cy="182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752600"/>
                <a:gridCol w="121920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4165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dirty="0" err="1" smtClean="0"/>
              <a:t>construit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10668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Frecventa</a:t>
            </a:r>
            <a:r>
              <a:rPr lang="en-US" sz="2400" dirty="0" smtClean="0"/>
              <a:t> </a:t>
            </a:r>
            <a:r>
              <a:rPr lang="en-US" sz="2400" dirty="0" err="1" smtClean="0"/>
              <a:t>exemplara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371600" y="22860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Studierea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5200" y="21336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47800" y="33528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20574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91200" y="34290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5600" y="190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" y="3124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1828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3200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381000" y="37338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EXAMEN DA</a:t>
            </a:r>
          </a:p>
          <a:p>
            <a:pPr algn="ctr"/>
            <a:r>
              <a:rPr lang="en-US" sz="2400" dirty="0" smtClean="0"/>
              <a:t>P=1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562600" y="24384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EXAMEN DA</a:t>
            </a:r>
          </a:p>
          <a:p>
            <a:pPr algn="ctr"/>
            <a:r>
              <a:rPr lang="en-US" sz="2400" dirty="0" smtClean="0"/>
              <a:t>P=0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4600" y="3810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EXAMEN DA</a:t>
            </a:r>
          </a:p>
          <a:p>
            <a:pPr algn="ctr"/>
            <a:r>
              <a:rPr lang="en-US" sz="2400" dirty="0" smtClean="0"/>
              <a:t>P=2/3</a:t>
            </a:r>
          </a:p>
        </p:txBody>
      </p:sp>
    </p:spTree>
    <p:extLst>
      <p:ext uri="{BB962C8B-B14F-4D97-AF65-F5344CB8AC3E}">
        <p14:creationId xmlns="" xmlns:p14="http://schemas.microsoft.com/office/powerpoint/2010/main" val="282915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Arborele</a:t>
            </a:r>
            <a:r>
              <a:rPr lang="en-US" dirty="0" smtClean="0"/>
              <a:t> </a:t>
            </a:r>
            <a:r>
              <a:rPr lang="en-US" dirty="0" err="1" smtClean="0"/>
              <a:t>alternativ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7800" y="22860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Frecventa</a:t>
            </a:r>
            <a:r>
              <a:rPr lang="en-US" sz="2400" dirty="0" smtClean="0"/>
              <a:t> </a:t>
            </a:r>
            <a:r>
              <a:rPr lang="en-US" sz="2400" dirty="0" err="1" smtClean="0"/>
              <a:t>exemplara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486400" y="23622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Frecventa</a:t>
            </a:r>
            <a:r>
              <a:rPr lang="en-US" sz="2400" dirty="0" smtClean="0"/>
              <a:t> </a:t>
            </a:r>
            <a:r>
              <a:rPr lang="en-US" sz="2400" dirty="0" err="1" smtClean="0"/>
              <a:t>exemplara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505200" y="1066800"/>
            <a:ext cx="2514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Studierea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5200" y="21336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47800" y="33528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20574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43800" y="3352800"/>
            <a:ext cx="3048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91200" y="3429000"/>
            <a:ext cx="381000" cy="3048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5600" y="190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200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" y="3124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1828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3200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72400" y="3124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2286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EXAMEN DA</a:t>
            </a:r>
          </a:p>
          <a:p>
            <a:pPr algn="ctr"/>
            <a:r>
              <a:rPr lang="en-US" sz="2400" dirty="0" smtClean="0"/>
              <a:t>P=1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572000" y="37338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EXAMEN DA</a:t>
            </a:r>
          </a:p>
          <a:p>
            <a:pPr algn="ctr"/>
            <a:r>
              <a:rPr lang="en-US" sz="2400" dirty="0" smtClean="0"/>
              <a:t>P=2/3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4600" y="3810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EXAMEN DA</a:t>
            </a:r>
          </a:p>
          <a:p>
            <a:pPr algn="ctr"/>
            <a:r>
              <a:rPr lang="en-US" sz="2400" dirty="0" smtClean="0"/>
              <a:t>P=0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628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EXAMEN DA</a:t>
            </a:r>
          </a:p>
          <a:p>
            <a:pPr algn="ctr"/>
            <a:r>
              <a:rPr lang="en-US" sz="2400" dirty="0" smtClean="0"/>
              <a:t>P=0</a:t>
            </a:r>
          </a:p>
        </p:txBody>
      </p:sp>
    </p:spTree>
    <p:extLst>
      <p:ext uri="{BB962C8B-B14F-4D97-AF65-F5344CB8AC3E}">
        <p14:creationId xmlns="" xmlns:p14="http://schemas.microsoft.com/office/powerpoint/2010/main" val="282915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ro-RO" dirty="0" smtClean="0"/>
              <a:t>Exemplu cu ciuperci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71922494"/>
              </p:ext>
            </p:extLst>
          </p:nvPr>
        </p:nvGraphicFramePr>
        <p:xfrm>
          <a:off x="457200" y="914400"/>
          <a:ext cx="8229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2192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NonHeavy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Smell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Spotted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Smooth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Edible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2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5665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ro-RO" dirty="0" smtClean="0"/>
              <a:t>Exemplu cu ciuperci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71211040"/>
              </p:ext>
            </p:extLst>
          </p:nvPr>
        </p:nvGraphicFramePr>
        <p:xfrm>
          <a:off x="304800" y="914400"/>
          <a:ext cx="84582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90600"/>
                <a:gridCol w="1295400"/>
                <a:gridCol w="1447800"/>
                <a:gridCol w="13716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</a:t>
                      </a:r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ţa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Miros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Tărcat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Neted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Comestibil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o-RO" sz="2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8851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examen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87450927"/>
              </p:ext>
            </p:extLst>
          </p:nvPr>
        </p:nvGraphicFramePr>
        <p:xfrm>
          <a:off x="457200" y="1295400"/>
          <a:ext cx="8077200" cy="54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03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examen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09416791"/>
              </p:ext>
            </p:extLst>
          </p:nvPr>
        </p:nvGraphicFramePr>
        <p:xfrm>
          <a:off x="457200" y="1295400"/>
          <a:ext cx="69342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773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6096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P(nota 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= 5/9 = 0,56        P(nota 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= 4/9 = 0,44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frecventa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410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frecventa</a:t>
            </a:r>
            <a:r>
              <a:rPr lang="en-US" sz="2400" dirty="0" smtClean="0"/>
              <a:t> =1   P(nota 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= 5/6 = 0,83        </a:t>
            </a:r>
          </a:p>
          <a:p>
            <a:pPr algn="ctr"/>
            <a:r>
              <a:rPr lang="en-US" sz="2400" dirty="0" smtClean="0"/>
              <a:t>P(nota 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= 1/6 = 0,17</a:t>
            </a:r>
            <a:endParaRPr lang="en-US" sz="24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066800" y="914400"/>
          <a:ext cx="6934200" cy="440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frecventa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638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frecventa</a:t>
            </a:r>
            <a:r>
              <a:rPr lang="en-US" sz="2400" dirty="0" smtClean="0"/>
              <a:t> =0   P(nota 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= 0/3 = 0        </a:t>
            </a:r>
          </a:p>
          <a:p>
            <a:pPr algn="ctr"/>
            <a:r>
              <a:rPr lang="en-US" sz="2400" dirty="0" smtClean="0"/>
              <a:t>P(nota 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= 3/3 = 1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1143000"/>
          <a:ext cx="6934200" cy="440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579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studierea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32270651"/>
              </p:ext>
            </p:extLst>
          </p:nvPr>
        </p:nvGraphicFramePr>
        <p:xfrm>
          <a:off x="1066800" y="914400"/>
          <a:ext cx="69342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7150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studierea</a:t>
            </a:r>
            <a:r>
              <a:rPr lang="en-US" sz="2400" dirty="0" smtClean="0"/>
              <a:t> =1   P(nota 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= 3/5 = 0,6        </a:t>
            </a:r>
          </a:p>
          <a:p>
            <a:pPr algn="ctr"/>
            <a:r>
              <a:rPr lang="en-US" sz="2400" dirty="0" smtClean="0"/>
              <a:t>P(nota 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= 2/5 = 0,4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studierea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38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studierea</a:t>
            </a:r>
            <a:r>
              <a:rPr lang="en-US" sz="2400" dirty="0" smtClean="0"/>
              <a:t> =0   P(nota </a:t>
            </a:r>
            <a:r>
              <a:rPr lang="en-US" sz="2400" dirty="0" err="1" smtClean="0"/>
              <a:t>pozitiva</a:t>
            </a:r>
            <a:r>
              <a:rPr lang="en-US" sz="2400" dirty="0" smtClean="0"/>
              <a:t>) = 2/4 = 0,5        </a:t>
            </a:r>
          </a:p>
          <a:p>
            <a:pPr algn="ctr"/>
            <a:r>
              <a:rPr lang="en-US" sz="2400" dirty="0" smtClean="0"/>
              <a:t>P(nota </a:t>
            </a:r>
            <a:r>
              <a:rPr lang="en-US" sz="2400" dirty="0" err="1" smtClean="0"/>
              <a:t>negativa</a:t>
            </a:r>
            <a:r>
              <a:rPr lang="en-US" sz="2400" dirty="0" smtClean="0"/>
              <a:t>) = 2/4 = 0,5</a:t>
            </a:r>
            <a:endParaRPr lang="en-US" sz="24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32270651"/>
              </p:ext>
            </p:extLst>
          </p:nvPr>
        </p:nvGraphicFramePr>
        <p:xfrm>
          <a:off x="914400" y="914400"/>
          <a:ext cx="69342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002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2811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 m</a:t>
            </a:r>
            <a:r>
              <a:rPr lang="ro-RO" dirty="0" smtClean="0"/>
              <a:t>ăsură a informației</a:t>
            </a:r>
            <a:br>
              <a:rPr lang="ro-RO" dirty="0" smtClean="0"/>
            </a:br>
            <a:r>
              <a:rPr lang="ro-RO" b="1" u="sng" dirty="0" smtClean="0"/>
              <a:t>entropia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algn="ctr">
              <a:buNone/>
            </a:pPr>
            <a:r>
              <a:rPr lang="ro-RO" b="1" dirty="0" smtClean="0"/>
              <a:t>Incertitudinea</a:t>
            </a:r>
          </a:p>
          <a:p>
            <a:pPr algn="ctr">
              <a:buNone/>
            </a:pPr>
            <a:endParaRPr lang="ro-RO" dirty="0"/>
          </a:p>
          <a:p>
            <a:pPr algn="ctr">
              <a:buNone/>
            </a:pPr>
            <a:r>
              <a:rPr lang="en-US" sz="4800" dirty="0" smtClean="0"/>
              <a:t>H(</a:t>
            </a:r>
            <a:r>
              <a:rPr lang="ro-RO" sz="4800" dirty="0" smtClean="0"/>
              <a:t>X</a:t>
            </a:r>
            <a:r>
              <a:rPr lang="en-US" sz="4800" dirty="0" smtClean="0"/>
              <a:t>) </a:t>
            </a:r>
            <a:r>
              <a:rPr lang="en-US" sz="4800" dirty="0"/>
              <a:t>= </a:t>
            </a:r>
            <a:r>
              <a:rPr lang="ro-RO" sz="4800" dirty="0" smtClean="0"/>
              <a:t>- </a:t>
            </a:r>
            <a:r>
              <a:rPr lang="en-US" sz="6000" dirty="0" smtClean="0"/>
              <a:t>Σ</a:t>
            </a:r>
            <a:r>
              <a:rPr lang="en-US" sz="4800" dirty="0" smtClean="0"/>
              <a:t> p(x</a:t>
            </a:r>
            <a:r>
              <a:rPr lang="en-US" sz="4800" baseline="-25000" dirty="0" smtClean="0"/>
              <a:t>i</a:t>
            </a:r>
            <a:r>
              <a:rPr lang="en-US" sz="4800" dirty="0" smtClean="0"/>
              <a:t>)log</a:t>
            </a:r>
            <a:r>
              <a:rPr lang="en-US" sz="4800" baseline="-25000" dirty="0" smtClean="0"/>
              <a:t>2</a:t>
            </a:r>
            <a:r>
              <a:rPr lang="en-US" sz="4800" dirty="0" smtClean="0"/>
              <a:t>(p(x</a:t>
            </a:r>
            <a:r>
              <a:rPr lang="en-US" sz="4800" baseline="-25000" dirty="0" smtClean="0"/>
              <a:t>i</a:t>
            </a:r>
            <a:r>
              <a:rPr lang="en-US" sz="4800" dirty="0"/>
              <a:t>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5163" y="355225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i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1327</Words>
  <Application>Microsoft Office PowerPoint</Application>
  <PresentationFormat>On-screen Show (4:3)</PresentationFormat>
  <Paragraphs>813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 exemplu de construire a arborelui de decizie</vt:lpstr>
      <vt:lpstr>Statistica pentru un examen</vt:lpstr>
      <vt:lpstr>Statistica pentru un examen</vt:lpstr>
      <vt:lpstr>Statistica pentru un examen</vt:lpstr>
      <vt:lpstr>Statistica pentru frecventa</vt:lpstr>
      <vt:lpstr>Statistica pentru frecventa</vt:lpstr>
      <vt:lpstr>Statistica pentru studierea</vt:lpstr>
      <vt:lpstr>Statistica pentru un studierea</vt:lpstr>
      <vt:lpstr>O măsură a informației entropia </vt:lpstr>
      <vt:lpstr>Slide 10</vt:lpstr>
      <vt:lpstr>Statistica pentru un examen</vt:lpstr>
      <vt:lpstr>Statistica pentru studierea</vt:lpstr>
      <vt:lpstr>Statistica pentru studierea</vt:lpstr>
      <vt:lpstr>Statistica pentru studierea</vt:lpstr>
      <vt:lpstr>Statistica pentru studierea</vt:lpstr>
      <vt:lpstr>Statistica pentru frecventa</vt:lpstr>
      <vt:lpstr>Informația câștigată</vt:lpstr>
      <vt:lpstr>Statistica pentru studierea</vt:lpstr>
      <vt:lpstr>Statistica pentru frecventa</vt:lpstr>
      <vt:lpstr>Statistica pentru un examen</vt:lpstr>
      <vt:lpstr>Arborele construit</vt:lpstr>
      <vt:lpstr>Arborele alternativ</vt:lpstr>
      <vt:lpstr>Exemplu cu ciuperci</vt:lpstr>
      <vt:lpstr>Exemplu cu ciuperci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exemplu de construire a arborelui de decizie</dc:title>
  <dc:creator>vika</dc:creator>
  <cp:lastModifiedBy>vika</cp:lastModifiedBy>
  <cp:revision>15</cp:revision>
  <dcterms:created xsi:type="dcterms:W3CDTF">2018-04-16T19:00:13Z</dcterms:created>
  <dcterms:modified xsi:type="dcterms:W3CDTF">2018-04-23T20:21:24Z</dcterms:modified>
</cp:coreProperties>
</file>