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6" r:id="rId12"/>
    <p:sldId id="264" r:id="rId13"/>
    <p:sldId id="265" r:id="rId14"/>
    <p:sldId id="270" r:id="rId15"/>
    <p:sldId id="271" r:id="rId16"/>
    <p:sldId id="272" r:id="rId17"/>
    <p:sldId id="267" r:id="rId18"/>
    <p:sldId id="278" r:id="rId19"/>
    <p:sldId id="279" r:id="rId20"/>
    <p:sldId id="276" r:id="rId21"/>
    <p:sldId id="275" r:id="rId22"/>
    <p:sldId id="280" r:id="rId23"/>
    <p:sldId id="277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 err="1"/>
              <a:t>Entropia</a:t>
            </a:r>
            <a:endParaRPr lang="en-US" sz="36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8.3128427015930054E-2"/>
          <c:y val="2.8258056284631079E-2"/>
          <c:w val="0.88607949377614992"/>
          <c:h val="0.88236293379994146"/>
        </c:manualLayout>
      </c:layout>
      <c:scatterChart>
        <c:scatterStyle val="lineMarker"/>
        <c:ser>
          <c:idx val="0"/>
          <c:order val="0"/>
          <c:tx>
            <c:v>Entropia</c:v>
          </c:tx>
          <c:spPr>
            <a:ln w="28575">
              <a:noFill/>
            </a:ln>
          </c:spPr>
          <c:xVal>
            <c:numRef>
              <c:f>Sheet2!$B$1:$B$99</c:f>
              <c:numCache>
                <c:formatCode>General</c:formatCode>
                <c:ptCount val="99"/>
                <c:pt idx="0">
                  <c:v>1.0000000000000011E-2</c:v>
                </c:pt>
                <c:pt idx="1">
                  <c:v>2.0000000000000021E-2</c:v>
                </c:pt>
                <c:pt idx="2">
                  <c:v>3.000000000000002E-2</c:v>
                </c:pt>
                <c:pt idx="3">
                  <c:v>4.0000000000000042E-2</c:v>
                </c:pt>
                <c:pt idx="4">
                  <c:v>5.0000000000000037E-2</c:v>
                </c:pt>
                <c:pt idx="5">
                  <c:v>6.0000000000000046E-2</c:v>
                </c:pt>
                <c:pt idx="6">
                  <c:v>7.0000000000000034E-2</c:v>
                </c:pt>
                <c:pt idx="7">
                  <c:v>8.0000000000000085E-2</c:v>
                </c:pt>
                <c:pt idx="8">
                  <c:v>9.0000000000000066E-2</c:v>
                </c:pt>
                <c:pt idx="9">
                  <c:v>0.1</c:v>
                </c:pt>
                <c:pt idx="10">
                  <c:v>0.11000000000000006</c:v>
                </c:pt>
                <c:pt idx="11">
                  <c:v>0.12000000000000002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0.15000000000000013</c:v>
                </c:pt>
                <c:pt idx="15">
                  <c:v>0.16000000000000011</c:v>
                </c:pt>
                <c:pt idx="16">
                  <c:v>0.17</c:v>
                </c:pt>
                <c:pt idx="17">
                  <c:v>0.18000000000000013</c:v>
                </c:pt>
                <c:pt idx="18">
                  <c:v>0.19000000000000011</c:v>
                </c:pt>
                <c:pt idx="19">
                  <c:v>0.2</c:v>
                </c:pt>
                <c:pt idx="20">
                  <c:v>0.21000000000000013</c:v>
                </c:pt>
                <c:pt idx="21">
                  <c:v>0.22000000000000011</c:v>
                </c:pt>
                <c:pt idx="22">
                  <c:v>0.23</c:v>
                </c:pt>
                <c:pt idx="23">
                  <c:v>0.24000000000000013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0.28000000000000008</c:v>
                </c:pt>
                <c:pt idx="28">
                  <c:v>0.29000000000000026</c:v>
                </c:pt>
                <c:pt idx="29">
                  <c:v>0.30000000000000027</c:v>
                </c:pt>
                <c:pt idx="30">
                  <c:v>0.31000000000000028</c:v>
                </c:pt>
                <c:pt idx="31">
                  <c:v>0.32000000000000034</c:v>
                </c:pt>
                <c:pt idx="32">
                  <c:v>0.3300000000000004</c:v>
                </c:pt>
                <c:pt idx="33">
                  <c:v>0.34000000000000036</c:v>
                </c:pt>
                <c:pt idx="34">
                  <c:v>0.35000000000000026</c:v>
                </c:pt>
                <c:pt idx="35">
                  <c:v>0.36000000000000026</c:v>
                </c:pt>
                <c:pt idx="36">
                  <c:v>0.37000000000000027</c:v>
                </c:pt>
                <c:pt idx="37">
                  <c:v>0.38000000000000034</c:v>
                </c:pt>
                <c:pt idx="38">
                  <c:v>0.39000000000000035</c:v>
                </c:pt>
                <c:pt idx="39">
                  <c:v>0.4</c:v>
                </c:pt>
                <c:pt idx="40">
                  <c:v>0.41000000000000025</c:v>
                </c:pt>
                <c:pt idx="41">
                  <c:v>0.42000000000000026</c:v>
                </c:pt>
                <c:pt idx="42">
                  <c:v>0.43000000000000027</c:v>
                </c:pt>
                <c:pt idx="43">
                  <c:v>0.44000000000000022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0.47000000000000008</c:v>
                </c:pt>
                <c:pt idx="47">
                  <c:v>0.48000000000000026</c:v>
                </c:pt>
                <c:pt idx="48">
                  <c:v>0.49000000000000027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0.58000000000000052</c:v>
                </c:pt>
                <c:pt idx="58">
                  <c:v>0.59000000000000041</c:v>
                </c:pt>
                <c:pt idx="59">
                  <c:v>0.60000000000000053</c:v>
                </c:pt>
                <c:pt idx="60">
                  <c:v>0.61000000000000054</c:v>
                </c:pt>
                <c:pt idx="61">
                  <c:v>0.62000000000000055</c:v>
                </c:pt>
                <c:pt idx="62">
                  <c:v>0.63000000000000056</c:v>
                </c:pt>
                <c:pt idx="63">
                  <c:v>0.64000000000000068</c:v>
                </c:pt>
                <c:pt idx="64">
                  <c:v>0.6500000000000008</c:v>
                </c:pt>
                <c:pt idx="65">
                  <c:v>0.66000000000000081</c:v>
                </c:pt>
                <c:pt idx="66">
                  <c:v>0.67000000000000082</c:v>
                </c:pt>
                <c:pt idx="67">
                  <c:v>0.68000000000000071</c:v>
                </c:pt>
                <c:pt idx="68">
                  <c:v>0.69000000000000083</c:v>
                </c:pt>
                <c:pt idx="69">
                  <c:v>0.70000000000000051</c:v>
                </c:pt>
                <c:pt idx="70">
                  <c:v>0.71000000000000052</c:v>
                </c:pt>
                <c:pt idx="71">
                  <c:v>0.72000000000000053</c:v>
                </c:pt>
                <c:pt idx="72">
                  <c:v>0.73000000000000054</c:v>
                </c:pt>
                <c:pt idx="73">
                  <c:v>0.74000000000000055</c:v>
                </c:pt>
                <c:pt idx="74">
                  <c:v>0.75000000000000056</c:v>
                </c:pt>
                <c:pt idx="75">
                  <c:v>0.76000000000000056</c:v>
                </c:pt>
                <c:pt idx="76">
                  <c:v>0.77000000000000013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0.82000000000000051</c:v>
                </c:pt>
                <c:pt idx="82">
                  <c:v>0.83000000000000052</c:v>
                </c:pt>
                <c:pt idx="83">
                  <c:v>0.84000000000000052</c:v>
                </c:pt>
                <c:pt idx="84">
                  <c:v>0.85000000000000053</c:v>
                </c:pt>
                <c:pt idx="85">
                  <c:v>0.86000000000000054</c:v>
                </c:pt>
                <c:pt idx="86">
                  <c:v>0.87000000000000055</c:v>
                </c:pt>
                <c:pt idx="87">
                  <c:v>0.88000000000000045</c:v>
                </c:pt>
                <c:pt idx="88">
                  <c:v>0.89000000000000046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0.9400000000000005</c:v>
                </c:pt>
                <c:pt idx="94">
                  <c:v>0.95000000000000051</c:v>
                </c:pt>
                <c:pt idx="95">
                  <c:v>0.96000000000000052</c:v>
                </c:pt>
                <c:pt idx="96">
                  <c:v>0.97000000000000008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Sheet2!$D$1:$D$99</c:f>
              <c:numCache>
                <c:formatCode>General</c:formatCode>
                <c:ptCount val="99"/>
                <c:pt idx="0">
                  <c:v>8.0793135895911194E-2</c:v>
                </c:pt>
                <c:pt idx="1">
                  <c:v>0.14144054254182101</c:v>
                </c:pt>
                <c:pt idx="2">
                  <c:v>0.19439185783157634</c:v>
                </c:pt>
                <c:pt idx="3">
                  <c:v>0.24229218908241515</c:v>
                </c:pt>
                <c:pt idx="4">
                  <c:v>0.28639695711595664</c:v>
                </c:pt>
                <c:pt idx="5">
                  <c:v>0.3274449191544771</c:v>
                </c:pt>
                <c:pt idx="6">
                  <c:v>0.36592365090022361</c:v>
                </c:pt>
                <c:pt idx="7">
                  <c:v>0.40217919020227288</c:v>
                </c:pt>
                <c:pt idx="8">
                  <c:v>0.43646981706410343</c:v>
                </c:pt>
                <c:pt idx="9">
                  <c:v>0.4689955935892815</c:v>
                </c:pt>
                <c:pt idx="10">
                  <c:v>0.49991595816452827</c:v>
                </c:pt>
                <c:pt idx="11">
                  <c:v>0.52936086528736348</c:v>
                </c:pt>
                <c:pt idx="12">
                  <c:v>0.55743818502798825</c:v>
                </c:pt>
                <c:pt idx="13">
                  <c:v>0.5842388116428564</c:v>
                </c:pt>
                <c:pt idx="14">
                  <c:v>0.60984030471640061</c:v>
                </c:pt>
                <c:pt idx="15">
                  <c:v>0.63430955464056693</c:v>
                </c:pt>
                <c:pt idx="16">
                  <c:v>0.65770477874421962</c:v>
                </c:pt>
                <c:pt idx="17">
                  <c:v>0.68007704572828021</c:v>
                </c:pt>
                <c:pt idx="18">
                  <c:v>0.70147145988389814</c:v>
                </c:pt>
                <c:pt idx="19">
                  <c:v>0.72192809488736231</c:v>
                </c:pt>
                <c:pt idx="20">
                  <c:v>0.74148273993127356</c:v>
                </c:pt>
                <c:pt idx="21">
                  <c:v>0.76016750296196556</c:v>
                </c:pt>
                <c:pt idx="22">
                  <c:v>0.7780113035465378</c:v>
                </c:pt>
                <c:pt idx="23">
                  <c:v>0.79504027938452304</c:v>
                </c:pt>
                <c:pt idx="24">
                  <c:v>0.81127812445913283</c:v>
                </c:pt>
                <c:pt idx="25">
                  <c:v>0.82674637249261784</c:v>
                </c:pt>
                <c:pt idx="26">
                  <c:v>0.84146463620817691</c:v>
                </c:pt>
                <c:pt idx="27">
                  <c:v>0.8554508105601315</c:v>
                </c:pt>
                <c:pt idx="28">
                  <c:v>0.86872124633940595</c:v>
                </c:pt>
                <c:pt idx="29">
                  <c:v>0.88129089923069315</c:v>
                </c:pt>
                <c:pt idx="30">
                  <c:v>0.89317345837785722</c:v>
                </c:pt>
                <c:pt idx="31">
                  <c:v>0.90438145772449463</c:v>
                </c:pt>
                <c:pt idx="32">
                  <c:v>0.91492637277972755</c:v>
                </c:pt>
                <c:pt idx="33">
                  <c:v>0.92481870497303009</c:v>
                </c:pt>
                <c:pt idx="34">
                  <c:v>0.93406805537549153</c:v>
                </c:pt>
                <c:pt idx="35">
                  <c:v>0.94268318925549222</c:v>
                </c:pt>
                <c:pt idx="36">
                  <c:v>0.95067209268706643</c:v>
                </c:pt>
                <c:pt idx="37">
                  <c:v>0.95804202222629964</c:v>
                </c:pt>
                <c:pt idx="38">
                  <c:v>0.9647995485050882</c:v>
                </c:pt>
                <c:pt idx="39">
                  <c:v>0.97095059445466858</c:v>
                </c:pt>
                <c:pt idx="40">
                  <c:v>0.97650046875782326</c:v>
                </c:pt>
                <c:pt idx="41">
                  <c:v>0.98145389503365299</c:v>
                </c:pt>
                <c:pt idx="42">
                  <c:v>0.98581503717891983</c:v>
                </c:pt>
                <c:pt idx="43">
                  <c:v>0.9895875212220544</c:v>
                </c:pt>
                <c:pt idx="44">
                  <c:v>0.99277445398780861</c:v>
                </c:pt>
                <c:pt idx="45">
                  <c:v>0.99537843882022559</c:v>
                </c:pt>
                <c:pt idx="46">
                  <c:v>0.99740158856773897</c:v>
                </c:pt>
                <c:pt idx="47">
                  <c:v>0.99884553599520176</c:v>
                </c:pt>
                <c:pt idx="48">
                  <c:v>0.99971144175280957</c:v>
                </c:pt>
                <c:pt idx="49">
                  <c:v>1</c:v>
                </c:pt>
                <c:pt idx="50">
                  <c:v>0.99971144175280957</c:v>
                </c:pt>
                <c:pt idx="51">
                  <c:v>0.99884553599520176</c:v>
                </c:pt>
                <c:pt idx="52">
                  <c:v>0.99740158856773897</c:v>
                </c:pt>
                <c:pt idx="53">
                  <c:v>0.99537843882022559</c:v>
                </c:pt>
                <c:pt idx="54">
                  <c:v>0.99277445398780861</c:v>
                </c:pt>
                <c:pt idx="55">
                  <c:v>0.9895875212220544</c:v>
                </c:pt>
                <c:pt idx="56">
                  <c:v>0.98581503717891983</c:v>
                </c:pt>
                <c:pt idx="57">
                  <c:v>0.9814538950336531</c:v>
                </c:pt>
                <c:pt idx="58">
                  <c:v>0.97650046875782337</c:v>
                </c:pt>
                <c:pt idx="59">
                  <c:v>0.97095059445466858</c:v>
                </c:pt>
                <c:pt idx="60">
                  <c:v>0.9647995485050882</c:v>
                </c:pt>
                <c:pt idx="61">
                  <c:v>0.95804202222629964</c:v>
                </c:pt>
                <c:pt idx="62">
                  <c:v>0.95067209268706643</c:v>
                </c:pt>
                <c:pt idx="63">
                  <c:v>0.94268318925549222</c:v>
                </c:pt>
                <c:pt idx="64">
                  <c:v>0.93406805537549153</c:v>
                </c:pt>
                <c:pt idx="65">
                  <c:v>0.92481870497302998</c:v>
                </c:pt>
                <c:pt idx="66">
                  <c:v>0.91492637277972755</c:v>
                </c:pt>
                <c:pt idx="67">
                  <c:v>0.90438145772449452</c:v>
                </c:pt>
                <c:pt idx="68">
                  <c:v>0.89317345837785722</c:v>
                </c:pt>
                <c:pt idx="69">
                  <c:v>0.88129089923069315</c:v>
                </c:pt>
                <c:pt idx="70">
                  <c:v>0.86872124633940595</c:v>
                </c:pt>
                <c:pt idx="71">
                  <c:v>0.8554508105601315</c:v>
                </c:pt>
                <c:pt idx="72">
                  <c:v>0.84146463620817691</c:v>
                </c:pt>
                <c:pt idx="73">
                  <c:v>0.82674637249261784</c:v>
                </c:pt>
                <c:pt idx="74">
                  <c:v>0.81127812445913283</c:v>
                </c:pt>
                <c:pt idx="75">
                  <c:v>0.79504027938452304</c:v>
                </c:pt>
                <c:pt idx="76">
                  <c:v>0.7780113035465378</c:v>
                </c:pt>
                <c:pt idx="77">
                  <c:v>0.76016750296196556</c:v>
                </c:pt>
                <c:pt idx="78">
                  <c:v>0.74148273993127356</c:v>
                </c:pt>
                <c:pt idx="79">
                  <c:v>0.72192809488736231</c:v>
                </c:pt>
                <c:pt idx="80">
                  <c:v>0.70147145988389814</c:v>
                </c:pt>
                <c:pt idx="81">
                  <c:v>0.68007704572828043</c:v>
                </c:pt>
                <c:pt idx="82">
                  <c:v>0.65770477874421962</c:v>
                </c:pt>
                <c:pt idx="83">
                  <c:v>0.63430955464056693</c:v>
                </c:pt>
                <c:pt idx="84">
                  <c:v>0.60984030471640061</c:v>
                </c:pt>
                <c:pt idx="85">
                  <c:v>0.5842388116428564</c:v>
                </c:pt>
                <c:pt idx="86">
                  <c:v>0.55743818502798825</c:v>
                </c:pt>
                <c:pt idx="87">
                  <c:v>0.52936086528736348</c:v>
                </c:pt>
                <c:pt idx="88">
                  <c:v>0.49991595816452827</c:v>
                </c:pt>
                <c:pt idx="89">
                  <c:v>0.46899559358928145</c:v>
                </c:pt>
                <c:pt idx="90">
                  <c:v>0.43646981706410326</c:v>
                </c:pt>
                <c:pt idx="91">
                  <c:v>0.40217919020227288</c:v>
                </c:pt>
                <c:pt idx="92">
                  <c:v>0.36592365090022333</c:v>
                </c:pt>
                <c:pt idx="93">
                  <c:v>0.32744491915447727</c:v>
                </c:pt>
                <c:pt idx="94">
                  <c:v>0.28639695711595664</c:v>
                </c:pt>
                <c:pt idx="95">
                  <c:v>0.24229218908241523</c:v>
                </c:pt>
                <c:pt idx="96">
                  <c:v>0.19439185783157642</c:v>
                </c:pt>
                <c:pt idx="97">
                  <c:v>0.14144054254182106</c:v>
                </c:pt>
                <c:pt idx="98">
                  <c:v>8.0793135895911194E-2</c:v>
                </c:pt>
              </c:numCache>
            </c:numRef>
          </c:yVal>
        </c:ser>
        <c:axId val="74521216"/>
        <c:axId val="72569216"/>
      </c:scatterChart>
      <c:valAx>
        <c:axId val="74521216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72569216"/>
        <c:crosses val="autoZero"/>
        <c:crossBetween val="midCat"/>
        <c:majorUnit val="0.1"/>
      </c:valAx>
      <c:valAx>
        <c:axId val="725692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74521216"/>
        <c:crosses val="autoZero"/>
        <c:crossBetween val="midCat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7CFB3-1530-4442-A69B-AE5FBD951848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17167-585C-4728-8A7D-05204A5BC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011B-1887-4E0D-B40E-FC185D837C2D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0041B-A793-46F5-9B6C-962EEC5CC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5684-E29B-4050-BFFE-BC9BF2A6B176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C5213-4507-46C4-8C3D-8D0D6396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C702-4630-4139-981F-1FEAD3189B87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4A65A-1F19-41FA-9D24-0E0185DAB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FB99-1D6F-4C36-8D2A-D81ADAA47675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B4C68-B8EB-472E-8E0E-9158A4E81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905E8-7FDB-48D5-8A70-A019485A2A99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290E-1B78-4678-B6F4-CB0E3FAD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E3256-DCE9-4923-BFE7-55F33C9488F6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913B0-4A1D-4CD3-9D2C-646969D02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DC34B-1080-47EE-9923-92BC2724ECA0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CF96-0852-44E4-8A06-6189C985F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1902B-7B3D-4CAF-9443-2B8AC4E4851F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D3CEB-3491-42B1-BCFE-0FB076B7B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B19A-E8A2-428B-BEF1-3E1F54798BAE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E88C9-A911-4852-A5D7-C55748BCE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DDCB-4BF5-4978-973B-3259FC623EA6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04E5-E135-4664-989D-BD39AD113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5C6E24-E188-41F9-96C4-79D30654AFDB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46B95-2919-4FF3-A588-DB7219B4E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772400" cy="1470025"/>
          </a:xfrm>
        </p:spPr>
        <p:txBody>
          <a:bodyPr/>
          <a:lstStyle/>
          <a:p>
            <a:r>
              <a:rPr lang="en-US" smtClean="0"/>
              <a:t>Un exemplu de construire a arborelui de decizie</a:t>
            </a:r>
          </a:p>
        </p:txBody>
      </p:sp>
      <p:pic>
        <p:nvPicPr>
          <p:cNvPr id="13314" name="Picture 2" descr="Imagine similarÄ"/>
          <p:cNvPicPr>
            <a:picLocks noChangeAspect="1" noChangeArrowheads="1"/>
          </p:cNvPicPr>
          <p:nvPr/>
        </p:nvPicPr>
        <p:blipFill>
          <a:blip r:embed="rId2" cstate="print"/>
          <a:srcRect l="26373" t="17624"/>
          <a:stretch>
            <a:fillRect/>
          </a:stretch>
        </p:blipFill>
        <p:spPr bwMode="auto">
          <a:xfrm>
            <a:off x="1295400" y="2362200"/>
            <a:ext cx="6400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381000" y="533400"/>
          <a:ext cx="81534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2819400" y="6324600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Probabilitatea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8382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3616" name="TextBox 4"/>
          <p:cNvSpPr txBox="1">
            <a:spLocks noChangeArrowheads="1"/>
          </p:cNvSpPr>
          <p:nvPr/>
        </p:nvSpPr>
        <p:spPr bwMode="auto">
          <a:xfrm>
            <a:off x="152400" y="55626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P(nota pozitiva) = 5/9 = 0,56        P(nota negativa) = 4/9 = 0,44</a:t>
            </a:r>
            <a:endParaRPr lang="ro-RO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</a:p>
          <a:p>
            <a:pPr algn="ctr"/>
            <a:r>
              <a:rPr lang="ro-RO" sz="2400">
                <a:latin typeface="Calibri" pitchFamily="34" charset="0"/>
              </a:rPr>
              <a:t> - </a:t>
            </a:r>
            <a:r>
              <a:rPr lang="en-US" sz="2400">
                <a:latin typeface="Calibri" pitchFamily="34" charset="0"/>
              </a:rPr>
              <a:t>P(pozitiva)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(P(pozitiva)) - P(negativa)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(P(negativa)) = 0,99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6934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4615" name="TextBox 4"/>
          <p:cNvSpPr txBox="1">
            <a:spLocks noChangeArrowheads="1"/>
          </p:cNvSpPr>
          <p:nvPr/>
        </p:nvSpPr>
        <p:spPr bwMode="auto">
          <a:xfrm>
            <a:off x="0" y="43434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=1   P(nota pozitiva) = 3/5 = 0,6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2/5 = 0,4</a:t>
            </a:r>
            <a:endParaRPr lang="ro-RO" sz="2400">
              <a:latin typeface="Calibri" pitchFamily="34" charset="0"/>
            </a:endParaRPr>
          </a:p>
          <a:p>
            <a:pPr algn="ctr"/>
            <a:endParaRPr lang="ro-RO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5200650" cy="2754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 dirty="0" smtClean="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5632" name="TextBox 5"/>
          <p:cNvSpPr txBox="1">
            <a:spLocks noChangeArrowheads="1"/>
          </p:cNvSpPr>
          <p:nvPr/>
        </p:nvSpPr>
        <p:spPr bwMode="auto">
          <a:xfrm>
            <a:off x="228600" y="43434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=1   P(nota pozitiva) = 3/5 = 0,6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2/5 = 0,4</a:t>
            </a:r>
            <a:endParaRPr lang="ro-RO" sz="2400">
              <a:latin typeface="Calibri" pitchFamily="34" charset="0"/>
            </a:endParaRPr>
          </a:p>
          <a:p>
            <a:pPr algn="ctr"/>
            <a:endParaRPr lang="ro-RO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</a:p>
          <a:p>
            <a:pPr algn="ctr"/>
            <a:r>
              <a:rPr lang="ro-RO" sz="2400">
                <a:latin typeface="Calibri" pitchFamily="34" charset="0"/>
              </a:rPr>
              <a:t> - </a:t>
            </a:r>
            <a:r>
              <a:rPr lang="en-US" sz="2400">
                <a:latin typeface="Calibri" pitchFamily="34" charset="0"/>
              </a:rPr>
              <a:t>P(pozitiva)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(P(pozitiva)) - P(negativa)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(P(negativa)) = 0,9</a:t>
            </a:r>
            <a:r>
              <a:rPr lang="ro-RO" sz="2400">
                <a:latin typeface="Calibri" pitchFamily="34" charset="0"/>
              </a:rPr>
              <a:t>7</a:t>
            </a:r>
            <a:endParaRPr lang="en-US" sz="2400">
              <a:latin typeface="Calibri" pitchFamily="34" charset="0"/>
            </a:endParaRPr>
          </a:p>
          <a:p>
            <a:pPr algn="ctr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5200650" cy="2754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6656" name="TextBox 5"/>
          <p:cNvSpPr txBox="1">
            <a:spLocks noChangeArrowheads="1"/>
          </p:cNvSpPr>
          <p:nvPr/>
        </p:nvSpPr>
        <p:spPr bwMode="auto">
          <a:xfrm>
            <a:off x="228600" y="43434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=0   P(nota pozitiva) = 2/4 = 0,5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2/4 = 0,5</a:t>
            </a:r>
            <a:endParaRPr lang="ro-RO" sz="2400">
              <a:latin typeface="Calibri" pitchFamily="34" charset="0"/>
            </a:endParaRPr>
          </a:p>
          <a:p>
            <a:pPr algn="ctr"/>
            <a:endParaRPr lang="ro-RO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</a:p>
          <a:p>
            <a:pPr algn="ctr"/>
            <a:r>
              <a:rPr lang="ro-RO" sz="2400">
                <a:latin typeface="Calibri" pitchFamily="34" charset="0"/>
              </a:rPr>
              <a:t> - </a:t>
            </a:r>
            <a:r>
              <a:rPr lang="en-US" sz="2400">
                <a:latin typeface="Calibri" pitchFamily="34" charset="0"/>
              </a:rPr>
              <a:t>P(pozitiva)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(P(pozitiva)) - P(negativa) log</a:t>
            </a:r>
            <a:r>
              <a:rPr lang="en-US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(P(negativa)) = 1</a:t>
            </a:r>
          </a:p>
          <a:p>
            <a:pPr algn="ctr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3505200" cy="2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</a:tblGrid>
              <a:tr h="860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7680" name="TextBox 5"/>
          <p:cNvSpPr txBox="1">
            <a:spLocks noChangeArrowheads="1"/>
          </p:cNvSpPr>
          <p:nvPr/>
        </p:nvSpPr>
        <p:spPr bwMode="auto">
          <a:xfrm>
            <a:off x="228600" y="3886200"/>
            <a:ext cx="8610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studierea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</a:t>
            </a:r>
            <a:r>
              <a:rPr lang="ro-RO" sz="2400">
                <a:latin typeface="Calibri" pitchFamily="34" charset="0"/>
              </a:rPr>
              <a:t>7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studierea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1</a:t>
            </a:r>
          </a:p>
          <a:p>
            <a:pPr algn="ctr"/>
            <a:endParaRPr lang="en-US" sz="2400">
              <a:latin typeface="Calibri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914400"/>
          <a:ext cx="4038600" cy="240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24000"/>
                <a:gridCol w="15240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230188" y="4114800"/>
            <a:ext cx="8610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frecven</a:t>
            </a:r>
            <a:r>
              <a:rPr lang="ro-RO" sz="2400">
                <a:latin typeface="Calibri" pitchFamily="34" charset="0"/>
              </a:rPr>
              <a:t>ţa</a:t>
            </a:r>
            <a:r>
              <a:rPr lang="en-US" sz="2400">
                <a:latin typeface="Calibri" pitchFamily="34" charset="0"/>
              </a:rPr>
              <a:t>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</a:t>
            </a:r>
            <a:r>
              <a:rPr lang="ro-RO" sz="2400">
                <a:latin typeface="Calibri" pitchFamily="34" charset="0"/>
              </a:rPr>
              <a:t>65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frecven</a:t>
            </a:r>
            <a:r>
              <a:rPr lang="ro-RO" sz="2400">
                <a:latin typeface="Calibri" pitchFamily="34" charset="0"/>
              </a:rPr>
              <a:t>ţa</a:t>
            </a:r>
            <a:r>
              <a:rPr lang="en-US" sz="2400">
                <a:latin typeface="Calibri" pitchFamily="34" charset="0"/>
              </a:rPr>
              <a:t>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</a:t>
            </a:r>
            <a:r>
              <a:rPr lang="ro-RO" sz="2400">
                <a:latin typeface="Calibri" pitchFamily="34" charset="0"/>
              </a:rPr>
              <a:t>0</a:t>
            </a:r>
            <a:endParaRPr lang="en-US" sz="2400">
              <a:latin typeface="Calibri" pitchFamily="34" charset="0"/>
            </a:endParaRPr>
          </a:p>
          <a:p>
            <a:pPr algn="ctr"/>
            <a:endParaRPr lang="en-US" sz="2400">
              <a:latin typeface="Calibri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914400"/>
          <a:ext cx="4191000" cy="310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812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875213" y="1066800"/>
          <a:ext cx="3962400" cy="205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Informația câștigată</a:t>
            </a:r>
            <a:endParaRPr lang="en-US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ro-RO" b="1" smtClean="0"/>
              <a:t>Incertitudinea</a:t>
            </a:r>
          </a:p>
          <a:p>
            <a:pPr algn="ctr">
              <a:buFont typeface="Arial" charset="0"/>
              <a:buNone/>
            </a:pPr>
            <a:endParaRPr lang="ro-RO" smtClean="0"/>
          </a:p>
          <a:p>
            <a:pPr algn="ctr">
              <a:buFont typeface="Arial" charset="0"/>
              <a:buNone/>
            </a:pPr>
            <a:r>
              <a:rPr lang="ro-RO" sz="4800" smtClean="0"/>
              <a:t>IG</a:t>
            </a:r>
            <a:r>
              <a:rPr lang="en-US" sz="4800" smtClean="0"/>
              <a:t>(</a:t>
            </a:r>
            <a:r>
              <a:rPr lang="ro-RO" sz="4800" smtClean="0"/>
              <a:t>A</a:t>
            </a:r>
            <a:r>
              <a:rPr lang="en-US" sz="4800" smtClean="0"/>
              <a:t>) = </a:t>
            </a:r>
            <a:r>
              <a:rPr lang="ro-RO" sz="4800" smtClean="0"/>
              <a:t>H(X) - </a:t>
            </a:r>
            <a:r>
              <a:rPr lang="en-US" sz="6000" smtClean="0"/>
              <a:t>Σ</a:t>
            </a:r>
            <a:r>
              <a:rPr lang="en-US" sz="4800" smtClean="0"/>
              <a:t> </a:t>
            </a:r>
            <a:r>
              <a:rPr lang="ro-RO" sz="4800" smtClean="0"/>
              <a:t>((n</a:t>
            </a:r>
            <a:r>
              <a:rPr lang="ro-RO" sz="4800" baseline="-25000" smtClean="0"/>
              <a:t>i</a:t>
            </a:r>
            <a:r>
              <a:rPr lang="ro-RO" sz="4800" smtClean="0"/>
              <a:t>/n)H</a:t>
            </a:r>
            <a:r>
              <a:rPr lang="en-US" sz="4800" smtClean="0"/>
              <a:t>(x</a:t>
            </a:r>
            <a:r>
              <a:rPr lang="en-US" sz="4800" baseline="-25000" smtClean="0"/>
              <a:t>i</a:t>
            </a:r>
            <a:r>
              <a:rPr lang="en-US" sz="4800" smtClean="0"/>
              <a:t>))</a:t>
            </a:r>
            <a:endParaRPr lang="ro-RO" sz="4800" smtClean="0"/>
          </a:p>
          <a:p>
            <a:pPr algn="ctr">
              <a:buFont typeface="Arial" charset="0"/>
              <a:buNone/>
            </a:pPr>
            <a:endParaRPr lang="ro-RO" sz="3600" smtClean="0"/>
          </a:p>
          <a:p>
            <a:pPr algn="ctr">
              <a:buFont typeface="Arial" charset="0"/>
              <a:buNone/>
            </a:pPr>
            <a:r>
              <a:rPr lang="ro-RO" sz="3600" smtClean="0"/>
              <a:t>În caz de două noduri: </a:t>
            </a:r>
          </a:p>
          <a:p>
            <a:pPr algn="ctr">
              <a:buFont typeface="Arial" charset="0"/>
              <a:buNone/>
            </a:pPr>
            <a:r>
              <a:rPr lang="ro-RO" sz="3600" smtClean="0"/>
              <a:t>IG</a:t>
            </a:r>
            <a:r>
              <a:rPr lang="en-US" sz="3600" smtClean="0"/>
              <a:t>(</a:t>
            </a:r>
            <a:r>
              <a:rPr lang="ro-RO" sz="3600" smtClean="0"/>
              <a:t>A</a:t>
            </a:r>
            <a:r>
              <a:rPr lang="en-US" sz="3600" smtClean="0"/>
              <a:t>) = </a:t>
            </a:r>
            <a:r>
              <a:rPr lang="ro-RO" sz="3600" smtClean="0"/>
              <a:t>H(X) - ((n</a:t>
            </a:r>
            <a:r>
              <a:rPr lang="ro-RO" sz="3600" baseline="-25000" smtClean="0"/>
              <a:t>1</a:t>
            </a:r>
            <a:r>
              <a:rPr lang="ro-RO" sz="3600" smtClean="0"/>
              <a:t>/n)H</a:t>
            </a:r>
            <a:r>
              <a:rPr lang="en-US" sz="3600" smtClean="0"/>
              <a:t>(x</a:t>
            </a:r>
            <a:r>
              <a:rPr lang="ro-RO" sz="3600" baseline="-25000" smtClean="0"/>
              <a:t>1</a:t>
            </a:r>
            <a:r>
              <a:rPr lang="en-US" sz="3600" smtClean="0"/>
              <a:t>))</a:t>
            </a:r>
            <a:r>
              <a:rPr lang="ro-RO" sz="3600" smtClean="0"/>
              <a:t> - ((n</a:t>
            </a:r>
            <a:r>
              <a:rPr lang="ro-RO" sz="3600" baseline="-25000" smtClean="0"/>
              <a:t>2</a:t>
            </a:r>
            <a:r>
              <a:rPr lang="ro-RO" sz="3600" smtClean="0"/>
              <a:t>/n)H</a:t>
            </a:r>
            <a:r>
              <a:rPr lang="en-US" sz="3600" smtClean="0"/>
              <a:t>(x</a:t>
            </a:r>
            <a:r>
              <a:rPr lang="ro-RO" sz="3600" baseline="-25000" smtClean="0"/>
              <a:t>2</a:t>
            </a:r>
            <a:r>
              <a:rPr lang="en-US" sz="3600" smtClean="0"/>
              <a:t>))</a:t>
            </a:r>
            <a:endParaRPr lang="ro-RO" sz="3600" smtClean="0"/>
          </a:p>
          <a:p>
            <a:pPr algn="ctr">
              <a:buFont typeface="Arial" charset="0"/>
              <a:buNone/>
            </a:pPr>
            <a:endParaRPr lang="en-US" sz="4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3505200" cy="2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</a:tblGrid>
              <a:tr h="860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0752" name="TextBox 5"/>
          <p:cNvSpPr txBox="1">
            <a:spLocks noChangeArrowheads="1"/>
          </p:cNvSpPr>
          <p:nvPr/>
        </p:nvSpPr>
        <p:spPr bwMode="auto">
          <a:xfrm>
            <a:off x="228600" y="38862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0,99</a:t>
            </a:r>
          </a:p>
          <a:p>
            <a:pPr algn="ctr"/>
            <a:r>
              <a:rPr lang="en-US" sz="2400">
                <a:latin typeface="Calibri" pitchFamily="34" charset="0"/>
              </a:rPr>
              <a:t>Daca studierea =1 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0,9</a:t>
            </a:r>
            <a:r>
              <a:rPr lang="ro-RO" sz="2400">
                <a:latin typeface="Calibri" pitchFamily="34" charset="0"/>
              </a:rPr>
              <a:t>7</a:t>
            </a:r>
            <a:endParaRPr lang="en-US" sz="24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Daca studierea =0   </a:t>
            </a:r>
            <a:r>
              <a:rPr lang="ro-RO" sz="2400">
                <a:latin typeface="Calibri" pitchFamily="34" charset="0"/>
              </a:rPr>
              <a:t>Entropia   H(nota) =</a:t>
            </a:r>
            <a:r>
              <a:rPr lang="en-US" sz="2400">
                <a:latin typeface="Calibri" pitchFamily="34" charset="0"/>
              </a:rPr>
              <a:t> 1</a:t>
            </a:r>
          </a:p>
          <a:p>
            <a:pPr algn="ctr"/>
            <a:endParaRPr lang="en-US" sz="2400">
              <a:latin typeface="Calibri" pitchFamily="34" charset="0"/>
            </a:endParaRPr>
          </a:p>
          <a:p>
            <a:pPr algn="ctr"/>
            <a:r>
              <a:rPr lang="ro-RO" sz="2400">
                <a:latin typeface="Calibri" pitchFamily="34" charset="0"/>
              </a:rPr>
              <a:t>IG</a:t>
            </a:r>
            <a:r>
              <a:rPr lang="en-US" sz="2400">
                <a:latin typeface="Calibri" pitchFamily="34" charset="0"/>
              </a:rPr>
              <a:t>(studierea) = </a:t>
            </a:r>
            <a:r>
              <a:rPr lang="ro-RO" sz="2400">
                <a:latin typeface="Calibri" pitchFamily="34" charset="0"/>
              </a:rPr>
              <a:t>H(X) - ((n</a:t>
            </a:r>
            <a:r>
              <a:rPr lang="ro-RO" sz="2400" baseline="-25000">
                <a:latin typeface="Calibri" pitchFamily="34" charset="0"/>
              </a:rPr>
              <a:t>1</a:t>
            </a:r>
            <a:r>
              <a:rPr lang="ro-RO" sz="2400">
                <a:latin typeface="Calibri" pitchFamily="34" charset="0"/>
              </a:rPr>
              <a:t>/n)H</a:t>
            </a:r>
            <a:r>
              <a:rPr lang="en-US" sz="2400">
                <a:latin typeface="Calibri" pitchFamily="34" charset="0"/>
              </a:rPr>
              <a:t>(x</a:t>
            </a:r>
            <a:r>
              <a:rPr lang="ro-RO" sz="2400" baseline="-25000">
                <a:latin typeface="Calibri" pitchFamily="34" charset="0"/>
              </a:rPr>
              <a:t>1</a:t>
            </a:r>
            <a:r>
              <a:rPr lang="en-US" sz="2400">
                <a:latin typeface="Calibri" pitchFamily="34" charset="0"/>
              </a:rPr>
              <a:t>))</a:t>
            </a:r>
            <a:r>
              <a:rPr lang="ro-RO" sz="2400">
                <a:latin typeface="Calibri" pitchFamily="34" charset="0"/>
              </a:rPr>
              <a:t> - ((n</a:t>
            </a:r>
            <a:r>
              <a:rPr lang="ro-RO" sz="2400" baseline="-25000">
                <a:latin typeface="Calibri" pitchFamily="34" charset="0"/>
              </a:rPr>
              <a:t>2</a:t>
            </a:r>
            <a:r>
              <a:rPr lang="ro-RO" sz="2400">
                <a:latin typeface="Calibri" pitchFamily="34" charset="0"/>
              </a:rPr>
              <a:t>/n)H</a:t>
            </a:r>
            <a:r>
              <a:rPr lang="en-US" sz="2400">
                <a:latin typeface="Calibri" pitchFamily="34" charset="0"/>
              </a:rPr>
              <a:t>(x</a:t>
            </a:r>
            <a:r>
              <a:rPr lang="ro-RO" sz="2400" baseline="-25000">
                <a:latin typeface="Calibri" pitchFamily="34" charset="0"/>
              </a:rPr>
              <a:t>2</a:t>
            </a:r>
            <a:r>
              <a:rPr lang="en-US" sz="2400">
                <a:latin typeface="Calibri" pitchFamily="34" charset="0"/>
              </a:rPr>
              <a:t>)) = </a:t>
            </a:r>
          </a:p>
          <a:p>
            <a:pPr algn="ctr"/>
            <a:r>
              <a:rPr lang="en-US" sz="2400">
                <a:latin typeface="Calibri" pitchFamily="34" charset="0"/>
              </a:rPr>
              <a:t>= 0,99 – (5/9) * 0,97 -  (4/9) * 1 = 0,99-0,54-0,44 = </a:t>
            </a:r>
            <a:r>
              <a:rPr lang="en-US" sz="2400" b="1" u="sng">
                <a:latin typeface="Calibri" pitchFamily="34" charset="0"/>
              </a:rPr>
              <a:t>0.01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914400"/>
          <a:ext cx="4038600" cy="240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24000"/>
                <a:gridCol w="15240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230188" y="41148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 dirty="0">
                <a:latin typeface="Calibri" pitchFamily="34" charset="0"/>
              </a:rPr>
              <a:t>Entropia   H(nota) =</a:t>
            </a:r>
            <a:r>
              <a:rPr lang="en-US" sz="2400" dirty="0">
                <a:latin typeface="Calibri" pitchFamily="34" charset="0"/>
              </a:rPr>
              <a:t> 0,99</a:t>
            </a:r>
          </a:p>
          <a:p>
            <a:pPr algn="ctr"/>
            <a:r>
              <a:rPr lang="en-US" sz="2400" dirty="0" err="1">
                <a:latin typeface="Calibri" pitchFamily="34" charset="0"/>
              </a:rPr>
              <a:t>Daca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frecven</a:t>
            </a:r>
            <a:r>
              <a:rPr lang="ro-RO" sz="2400" dirty="0">
                <a:latin typeface="Calibri" pitchFamily="34" charset="0"/>
              </a:rPr>
              <a:t>ţa</a:t>
            </a:r>
            <a:r>
              <a:rPr lang="en-US" sz="2400" dirty="0">
                <a:latin typeface="Calibri" pitchFamily="34" charset="0"/>
              </a:rPr>
              <a:t> =1    </a:t>
            </a:r>
            <a:r>
              <a:rPr lang="ro-RO" sz="2400" dirty="0">
                <a:latin typeface="Calibri" pitchFamily="34" charset="0"/>
              </a:rPr>
              <a:t>Entropia   H(nota) =</a:t>
            </a:r>
            <a:r>
              <a:rPr lang="en-US" sz="2400" dirty="0">
                <a:latin typeface="Calibri" pitchFamily="34" charset="0"/>
              </a:rPr>
              <a:t> 0,</a:t>
            </a:r>
            <a:r>
              <a:rPr lang="ro-RO" sz="2400" dirty="0">
                <a:latin typeface="Calibri" pitchFamily="34" charset="0"/>
              </a:rPr>
              <a:t>65</a:t>
            </a:r>
            <a:endParaRPr lang="en-US" sz="2400" dirty="0">
              <a:latin typeface="Calibri" pitchFamily="34" charset="0"/>
            </a:endParaRPr>
          </a:p>
          <a:p>
            <a:pPr algn="ctr"/>
            <a:r>
              <a:rPr lang="en-US" sz="2400" dirty="0" err="1">
                <a:latin typeface="Calibri" pitchFamily="34" charset="0"/>
              </a:rPr>
              <a:t>Daca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frecven</a:t>
            </a:r>
            <a:r>
              <a:rPr lang="ro-RO" sz="2400" dirty="0">
                <a:latin typeface="Calibri" pitchFamily="34" charset="0"/>
              </a:rPr>
              <a:t>ţa</a:t>
            </a:r>
            <a:r>
              <a:rPr lang="en-US" sz="2400" dirty="0">
                <a:latin typeface="Calibri" pitchFamily="34" charset="0"/>
              </a:rPr>
              <a:t> =0   </a:t>
            </a:r>
            <a:r>
              <a:rPr lang="ro-RO" sz="2400" dirty="0">
                <a:latin typeface="Calibri" pitchFamily="34" charset="0"/>
              </a:rPr>
              <a:t>Entropia   H(nota) =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o-RO" sz="2400" dirty="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  <a:p>
            <a:pPr algn="ctr"/>
            <a:endParaRPr lang="en-US" sz="2400" dirty="0">
              <a:latin typeface="Calibri" pitchFamily="34" charset="0"/>
            </a:endParaRPr>
          </a:p>
          <a:p>
            <a:pPr algn="ctr"/>
            <a:r>
              <a:rPr lang="ro-RO" sz="2400" dirty="0">
                <a:latin typeface="Calibri" pitchFamily="34" charset="0"/>
              </a:rPr>
              <a:t>IG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frecven</a:t>
            </a:r>
            <a:r>
              <a:rPr lang="ro-RO" sz="2400" dirty="0" smtClean="0">
                <a:latin typeface="Calibri" pitchFamily="34" charset="0"/>
              </a:rPr>
              <a:t>ţa</a:t>
            </a:r>
            <a:r>
              <a:rPr lang="en-US" sz="2400" dirty="0" smtClean="0">
                <a:latin typeface="Calibri" pitchFamily="34" charset="0"/>
              </a:rPr>
              <a:t>) </a:t>
            </a:r>
            <a:r>
              <a:rPr lang="en-US" sz="2400" dirty="0">
                <a:latin typeface="Calibri" pitchFamily="34" charset="0"/>
              </a:rPr>
              <a:t>= </a:t>
            </a:r>
            <a:r>
              <a:rPr lang="ro-RO" sz="2400" dirty="0">
                <a:latin typeface="Calibri" pitchFamily="34" charset="0"/>
              </a:rPr>
              <a:t>H(X) - ((n</a:t>
            </a:r>
            <a:r>
              <a:rPr lang="ro-RO" sz="2400" baseline="-25000" dirty="0">
                <a:latin typeface="Calibri" pitchFamily="34" charset="0"/>
              </a:rPr>
              <a:t>1</a:t>
            </a:r>
            <a:r>
              <a:rPr lang="ro-RO" sz="2400" dirty="0">
                <a:latin typeface="Calibri" pitchFamily="34" charset="0"/>
              </a:rPr>
              <a:t>/n)H</a:t>
            </a:r>
            <a:r>
              <a:rPr lang="en-US" sz="2400" dirty="0">
                <a:latin typeface="Calibri" pitchFamily="34" charset="0"/>
              </a:rPr>
              <a:t>(x</a:t>
            </a:r>
            <a:r>
              <a:rPr lang="ro-RO" sz="2400" baseline="-25000" dirty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))</a:t>
            </a:r>
            <a:r>
              <a:rPr lang="ro-RO" sz="2400" dirty="0">
                <a:latin typeface="Calibri" pitchFamily="34" charset="0"/>
              </a:rPr>
              <a:t> - ((n</a:t>
            </a:r>
            <a:r>
              <a:rPr lang="ro-RO" sz="2400" baseline="-25000" dirty="0">
                <a:latin typeface="Calibri" pitchFamily="34" charset="0"/>
              </a:rPr>
              <a:t>2</a:t>
            </a:r>
            <a:r>
              <a:rPr lang="ro-RO" sz="2400" dirty="0">
                <a:latin typeface="Calibri" pitchFamily="34" charset="0"/>
              </a:rPr>
              <a:t>/n)H</a:t>
            </a:r>
            <a:r>
              <a:rPr lang="en-US" sz="2400" dirty="0">
                <a:latin typeface="Calibri" pitchFamily="34" charset="0"/>
              </a:rPr>
              <a:t>(x</a:t>
            </a:r>
            <a:r>
              <a:rPr lang="ro-RO" sz="2400" baseline="-25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)) = 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= 0,99 – (</a:t>
            </a:r>
            <a:r>
              <a:rPr lang="ro-RO" sz="2400" dirty="0">
                <a:latin typeface="Calibri" pitchFamily="34" charset="0"/>
              </a:rPr>
              <a:t>6</a:t>
            </a:r>
            <a:r>
              <a:rPr lang="en-US" sz="2400" dirty="0">
                <a:latin typeface="Calibri" pitchFamily="34" charset="0"/>
              </a:rPr>
              <a:t>/9) * 0,</a:t>
            </a:r>
            <a:r>
              <a:rPr lang="ro-RO" sz="2400" dirty="0">
                <a:latin typeface="Calibri" pitchFamily="34" charset="0"/>
              </a:rPr>
              <a:t>65</a:t>
            </a:r>
            <a:r>
              <a:rPr lang="en-US" sz="2400" dirty="0">
                <a:latin typeface="Calibri" pitchFamily="34" charset="0"/>
              </a:rPr>
              <a:t> -  (</a:t>
            </a:r>
            <a:r>
              <a:rPr lang="ro-RO" sz="2400" dirty="0">
                <a:latin typeface="Calibri" pitchFamily="34" charset="0"/>
              </a:rPr>
              <a:t>3</a:t>
            </a:r>
            <a:r>
              <a:rPr lang="en-US" sz="2400" dirty="0">
                <a:latin typeface="Calibri" pitchFamily="34" charset="0"/>
              </a:rPr>
              <a:t>/</a:t>
            </a:r>
            <a:r>
              <a:rPr lang="ro-RO" sz="2400" dirty="0">
                <a:latin typeface="Calibri" pitchFamily="34" charset="0"/>
              </a:rPr>
              <a:t>9</a:t>
            </a:r>
            <a:r>
              <a:rPr lang="en-US" sz="2400" dirty="0">
                <a:latin typeface="Calibri" pitchFamily="34" charset="0"/>
              </a:rPr>
              <a:t>) * </a:t>
            </a:r>
            <a:r>
              <a:rPr lang="ro-RO" sz="2400" dirty="0">
                <a:latin typeface="Calibri" pitchFamily="34" charset="0"/>
              </a:rPr>
              <a:t>0</a:t>
            </a:r>
            <a:r>
              <a:rPr lang="en-US" sz="2400" dirty="0">
                <a:latin typeface="Calibri" pitchFamily="34" charset="0"/>
              </a:rPr>
              <a:t> = 0,99-0,</a:t>
            </a:r>
            <a:r>
              <a:rPr lang="ro-RO" sz="2400" dirty="0">
                <a:latin typeface="Calibri" pitchFamily="34" charset="0"/>
              </a:rPr>
              <a:t>43</a:t>
            </a:r>
            <a:r>
              <a:rPr lang="en-US" sz="2400" dirty="0">
                <a:latin typeface="Calibri" pitchFamily="34" charset="0"/>
              </a:rPr>
              <a:t>-0 = </a:t>
            </a:r>
            <a:r>
              <a:rPr lang="en-US" sz="2400" b="1" u="sng" dirty="0">
                <a:latin typeface="Calibri" pitchFamily="34" charset="0"/>
              </a:rPr>
              <a:t>0.</a:t>
            </a:r>
            <a:r>
              <a:rPr lang="ro-RO" sz="2400" b="1" u="sng" dirty="0">
                <a:latin typeface="Calibri" pitchFamily="34" charset="0"/>
              </a:rPr>
              <a:t>56</a:t>
            </a:r>
            <a:endParaRPr lang="en-US" sz="2400" b="1" u="sng" dirty="0">
              <a:latin typeface="Calibri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914400"/>
          <a:ext cx="4191000" cy="310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812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875213" y="1066800"/>
          <a:ext cx="3962400" cy="205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77200" cy="54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838200"/>
          <a:ext cx="69342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 dirty="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04800" y="4495800"/>
          <a:ext cx="3962400" cy="182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828800"/>
                <a:gridCol w="121920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48200" y="4495800"/>
          <a:ext cx="3886200" cy="182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752600"/>
                <a:gridCol w="121920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3716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18"/>
          <p:cNvSpPr txBox="1">
            <a:spLocks noChangeArrowheads="1"/>
          </p:cNvSpPr>
          <p:nvPr/>
        </p:nvSpPr>
        <p:spPr bwMode="auto">
          <a:xfrm>
            <a:off x="2895600" y="19050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3802" name="TextBox 20"/>
          <p:cNvSpPr txBox="1">
            <a:spLocks noChangeArrowheads="1"/>
          </p:cNvSpPr>
          <p:nvPr/>
        </p:nvSpPr>
        <p:spPr bwMode="auto">
          <a:xfrm>
            <a:off x="7620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380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3804" name="TextBox 22"/>
          <p:cNvSpPr txBox="1">
            <a:spLocks noChangeArrowheads="1"/>
          </p:cNvSpPr>
          <p:nvPr/>
        </p:nvSpPr>
        <p:spPr bwMode="auto">
          <a:xfrm>
            <a:off x="34290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3733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24384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P=2/3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3716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8" name="TextBox 18"/>
          <p:cNvSpPr txBox="1">
            <a:spLocks noChangeArrowheads="1"/>
          </p:cNvSpPr>
          <p:nvPr/>
        </p:nvSpPr>
        <p:spPr bwMode="auto">
          <a:xfrm>
            <a:off x="2895600" y="19050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7899" name="TextBox 20"/>
          <p:cNvSpPr txBox="1">
            <a:spLocks noChangeArrowheads="1"/>
          </p:cNvSpPr>
          <p:nvPr/>
        </p:nvSpPr>
        <p:spPr bwMode="auto">
          <a:xfrm>
            <a:off x="7620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7900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7901" name="TextBox 22"/>
          <p:cNvSpPr txBox="1">
            <a:spLocks noChangeArrowheads="1"/>
          </p:cNvSpPr>
          <p:nvPr/>
        </p:nvSpPr>
        <p:spPr bwMode="auto">
          <a:xfrm>
            <a:off x="34290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3733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24384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P=2/3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33400" y="4953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/>
              <a:t>1, 3, 5</a:t>
            </a:r>
            <a:endParaRPr lang="ru-RU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43600" y="4038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/>
              <a:t>2, 4, 8</a:t>
            </a:r>
            <a:endParaRPr lang="ru-RU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743200" y="5029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/>
              <a:t>6, 7, 9</a:t>
            </a:r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alternativ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486400" y="23622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5052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33528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7" name="TextBox 18"/>
          <p:cNvSpPr txBox="1">
            <a:spLocks noChangeArrowheads="1"/>
          </p:cNvSpPr>
          <p:nvPr/>
        </p:nvSpPr>
        <p:spPr bwMode="auto">
          <a:xfrm>
            <a:off x="2895600" y="19050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4828" name="TextBox 19"/>
          <p:cNvSpPr txBox="1">
            <a:spLocks noChangeArrowheads="1"/>
          </p:cNvSpPr>
          <p:nvPr/>
        </p:nvSpPr>
        <p:spPr bwMode="auto">
          <a:xfrm>
            <a:off x="51816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4829" name="TextBox 20"/>
          <p:cNvSpPr txBox="1">
            <a:spLocks noChangeArrowheads="1"/>
          </p:cNvSpPr>
          <p:nvPr/>
        </p:nvSpPr>
        <p:spPr bwMode="auto">
          <a:xfrm>
            <a:off x="7620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DA</a:t>
            </a:r>
          </a:p>
        </p:txBody>
      </p:sp>
      <p:sp>
        <p:nvSpPr>
          <p:cNvPr id="34830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4831" name="TextBox 22"/>
          <p:cNvSpPr txBox="1">
            <a:spLocks noChangeArrowheads="1"/>
          </p:cNvSpPr>
          <p:nvPr/>
        </p:nvSpPr>
        <p:spPr bwMode="auto">
          <a:xfrm>
            <a:off x="3429000" y="32004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7772400" y="31242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NU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0" y="37338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P=2/3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EXAMEN DA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P=0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smtClean="0"/>
              <a:t>Exemplu cu ciuperci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853440"/>
          <a:ext cx="85344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4"/>
                <a:gridCol w="1848556"/>
                <a:gridCol w="838200"/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NonHeavy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Smell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Spotted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Edible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smtClean="0"/>
              <a:t>Exemplu cu ciuperci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458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90600"/>
                <a:gridCol w="1295400"/>
                <a:gridCol w="1447800"/>
                <a:gridCol w="1371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</a:t>
                      </a:r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ţa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Tărcat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Comestibil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77200" cy="54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448" name="TextBox 4"/>
          <p:cNvSpPr txBox="1">
            <a:spLocks noChangeArrowheads="1"/>
          </p:cNvSpPr>
          <p:nvPr/>
        </p:nvSpPr>
        <p:spPr bwMode="auto">
          <a:xfrm>
            <a:off x="152400" y="6096000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P(nota pozitiva) = 5/9 = 0,56        P(nota negativa) = 4/9 = 0,44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52400" y="54102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frecventa =1   P(nota pozitiva) = 5/6 = 0,83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1/6 = 0,17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066800" y="914400"/>
          <a:ext cx="6934200" cy="440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frecventa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152400" y="56388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frecventa =0   P(nota pozitiva) = 0/3 = 0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3/3 = 1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1143000"/>
          <a:ext cx="6934200" cy="440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studierea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9144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520" name="TextBox 4"/>
          <p:cNvSpPr txBox="1">
            <a:spLocks noChangeArrowheads="1"/>
          </p:cNvSpPr>
          <p:nvPr/>
        </p:nvSpPr>
        <p:spPr bwMode="auto">
          <a:xfrm>
            <a:off x="0" y="57150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=1   P(nota pozitiva) = 3/5 = 0,6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2/5 = 0,4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mtClean="0"/>
              <a:t>Statistica pentru un studierea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0" y="56388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Daca studierea =0   P(nota pozitiva) = 2/4 = 0,5        </a:t>
            </a:r>
          </a:p>
          <a:p>
            <a:pPr algn="ctr"/>
            <a:r>
              <a:rPr lang="en-US" sz="2400">
                <a:latin typeface="Calibri" pitchFamily="34" charset="0"/>
              </a:rPr>
              <a:t>P(nota negativa) = 2/4 = 0,5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914400" y="9144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 rtlCol="0">
            <a:normAutofit fontScale="90000"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dirty="0" smtClean="0"/>
              <a:t>O m</a:t>
            </a:r>
            <a:r>
              <a:rPr lang="ro-RO" dirty="0" smtClean="0"/>
              <a:t>ăsură a informației</a:t>
            </a:r>
            <a:br>
              <a:rPr lang="ro-RO" dirty="0" smtClean="0"/>
            </a:br>
            <a:r>
              <a:rPr lang="ro-RO" b="1" u="sng" dirty="0" smtClean="0"/>
              <a:t>entropia </a:t>
            </a:r>
            <a:endParaRPr lang="en-US" b="1" u="sng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o-RO" b="1" smtClean="0"/>
              <a:t>Incertitudinea</a:t>
            </a:r>
          </a:p>
          <a:p>
            <a:pPr algn="ctr">
              <a:buFont typeface="Arial" charset="0"/>
              <a:buNone/>
            </a:pPr>
            <a:endParaRPr lang="ro-RO" smtClean="0"/>
          </a:p>
          <a:p>
            <a:pPr algn="ctr">
              <a:buFont typeface="Arial" charset="0"/>
              <a:buNone/>
            </a:pPr>
            <a:r>
              <a:rPr lang="en-US" sz="4800" smtClean="0"/>
              <a:t>H(</a:t>
            </a:r>
            <a:r>
              <a:rPr lang="ro-RO" sz="4800" smtClean="0"/>
              <a:t>X</a:t>
            </a:r>
            <a:r>
              <a:rPr lang="en-US" sz="4800" smtClean="0"/>
              <a:t>) = </a:t>
            </a:r>
            <a:r>
              <a:rPr lang="ro-RO" sz="4800" smtClean="0"/>
              <a:t>- </a:t>
            </a:r>
            <a:r>
              <a:rPr lang="en-US" sz="6000" smtClean="0"/>
              <a:t>Σ</a:t>
            </a:r>
            <a:r>
              <a:rPr lang="en-US" sz="4800" smtClean="0"/>
              <a:t> p(x</a:t>
            </a:r>
            <a:r>
              <a:rPr lang="en-US" sz="4800" baseline="-25000" smtClean="0"/>
              <a:t>i</a:t>
            </a:r>
            <a:r>
              <a:rPr lang="en-US" sz="4800" smtClean="0"/>
              <a:t>)log</a:t>
            </a:r>
            <a:r>
              <a:rPr lang="en-US" sz="4800" baseline="-25000" smtClean="0"/>
              <a:t>2</a:t>
            </a:r>
            <a:r>
              <a:rPr lang="en-US" sz="4800" smtClean="0"/>
              <a:t>(p(x</a:t>
            </a:r>
            <a:r>
              <a:rPr lang="en-US" sz="4800" baseline="-25000" smtClean="0"/>
              <a:t>i</a:t>
            </a:r>
            <a:r>
              <a:rPr lang="en-US" sz="4800" smtClean="0"/>
              <a:t>))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695700" y="3552825"/>
            <a:ext cx="457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>
                <a:latin typeface="Calibri" pitchFamily="34" charset="0"/>
              </a:rPr>
              <a:t>i</a:t>
            </a: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1361</Words>
  <Application>Microsoft Office PowerPoint</Application>
  <PresentationFormat>On-screen Show (4:3)</PresentationFormat>
  <Paragraphs>829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 exemplu de construire a arborelui de decizie</vt:lpstr>
      <vt:lpstr>Statistica pentru un examen</vt:lpstr>
      <vt:lpstr>Statistica pentru un examen</vt:lpstr>
      <vt:lpstr>Statistica pentru un examen</vt:lpstr>
      <vt:lpstr>Statistica pentru frecventa</vt:lpstr>
      <vt:lpstr>Statistica pentru frecventa</vt:lpstr>
      <vt:lpstr>Statistica pentru studierea</vt:lpstr>
      <vt:lpstr>Statistica pentru un studierea</vt:lpstr>
      <vt:lpstr>O măsură a informației entropia </vt:lpstr>
      <vt:lpstr>Slide 10</vt:lpstr>
      <vt:lpstr>Statistica pentru un examen</vt:lpstr>
      <vt:lpstr>Statistica pentru studierea</vt:lpstr>
      <vt:lpstr>Statistica pentru studierea</vt:lpstr>
      <vt:lpstr>Statistica pentru studierea</vt:lpstr>
      <vt:lpstr>Statistica pentru studierea</vt:lpstr>
      <vt:lpstr>Statistica pentru frecventa</vt:lpstr>
      <vt:lpstr>Informația câștigată</vt:lpstr>
      <vt:lpstr>Statistica pentru studierea</vt:lpstr>
      <vt:lpstr>Statistica pentru frecventa</vt:lpstr>
      <vt:lpstr>Statistica pentru un examen</vt:lpstr>
      <vt:lpstr>Arborele construit</vt:lpstr>
      <vt:lpstr>Arborele construit</vt:lpstr>
      <vt:lpstr>Arborele alternativ</vt:lpstr>
      <vt:lpstr>Exemplu cu ciuperci</vt:lpstr>
      <vt:lpstr>Exemplu cu ciuperci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exemplu de construire a arborelui de decizie</dc:title>
  <dc:creator>vika</dc:creator>
  <cp:lastModifiedBy>vika</cp:lastModifiedBy>
  <cp:revision>19</cp:revision>
  <dcterms:created xsi:type="dcterms:W3CDTF">2018-04-16T19:00:13Z</dcterms:created>
  <dcterms:modified xsi:type="dcterms:W3CDTF">2019-03-24T18:40:10Z</dcterms:modified>
</cp:coreProperties>
</file>