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0" r:id="rId6"/>
    <p:sldId id="268" r:id="rId7"/>
    <p:sldId id="262" r:id="rId8"/>
    <p:sldId id="258" r:id="rId9"/>
    <p:sldId id="263" r:id="rId10"/>
    <p:sldId id="264" r:id="rId11"/>
    <p:sldId id="265" r:id="rId12"/>
    <p:sldId id="266" r:id="rId13"/>
    <p:sldId id="269" r:id="rId14"/>
    <p:sldId id="267" r:id="rId15"/>
    <p:sldId id="270" r:id="rId16"/>
    <p:sldId id="273" r:id="rId17"/>
    <p:sldId id="274" r:id="rId18"/>
    <p:sldId id="271" r:id="rId19"/>
    <p:sldId id="272"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44"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D25CB-EAF6-4996-A413-201B157D5EFD}"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D25CB-EAF6-4996-A413-201B157D5EFD}"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D25CB-EAF6-4996-A413-201B157D5EFD}"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D25CB-EAF6-4996-A413-201B157D5EFD}"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D25CB-EAF6-4996-A413-201B157D5EFD}" type="datetimeFigureOut">
              <a:rPr lang="en-US" smtClean="0"/>
              <a:pPr/>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D25CB-EAF6-4996-A413-201B157D5EFD}"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D25CB-EAF6-4996-A413-201B157D5EFD}" type="datetimeFigureOut">
              <a:rPr lang="en-US" smtClean="0"/>
              <a:pPr/>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D25CB-EAF6-4996-A413-201B157D5EFD}" type="datetimeFigureOut">
              <a:rPr lang="en-US" smtClean="0"/>
              <a:pPr/>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D25CB-EAF6-4996-A413-201B157D5EFD}" type="datetimeFigureOut">
              <a:rPr lang="en-US" smtClean="0"/>
              <a:pPr/>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D25CB-EAF6-4996-A413-201B157D5EFD}"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D25CB-EAF6-4996-A413-201B157D5EFD}" type="datetimeFigureOut">
              <a:rPr lang="en-US" smtClean="0"/>
              <a:pPr/>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AAFF2-05B9-41E6-ABC7-4E0EBB2B8B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D25CB-EAF6-4996-A413-201B157D5EFD}" type="datetimeFigureOut">
              <a:rPr lang="en-US" smtClean="0"/>
              <a:pPr/>
              <a:t>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AAFF2-05B9-41E6-ABC7-4E0EBB2B8B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TEORIA PROBABILIT</a:t>
            </a:r>
            <a:r>
              <a:rPr lang="ro-RO" dirty="0" smtClean="0"/>
              <a:t>ĂȚ</a:t>
            </a:r>
            <a:r>
              <a:rPr lang="en-US" dirty="0" smtClean="0"/>
              <a:t>ILOR</a:t>
            </a:r>
            <a:endParaRPr lang="en-US" dirty="0"/>
          </a:p>
        </p:txBody>
      </p:sp>
      <p:sp>
        <p:nvSpPr>
          <p:cNvPr id="3" name="Subtitle 2"/>
          <p:cNvSpPr>
            <a:spLocks noGrp="1"/>
          </p:cNvSpPr>
          <p:nvPr>
            <p:ph type="subTitle" idx="1"/>
          </p:nvPr>
        </p:nvSpPr>
        <p:spPr/>
        <p:txBody>
          <a:bodyPr>
            <a:normAutofit/>
          </a:bodyPr>
          <a:lstStyle/>
          <a:p>
            <a:r>
              <a:rPr lang="ro-RO" sz="4400" dirty="0" smtClean="0"/>
              <a:t>recapitulare</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Exemple</a:t>
            </a:r>
            <a:endParaRPr lang="en-US" dirty="0"/>
          </a:p>
        </p:txBody>
      </p:sp>
      <p:sp>
        <p:nvSpPr>
          <p:cNvPr id="3" name="Content Placeholder 2"/>
          <p:cNvSpPr>
            <a:spLocks noGrp="1"/>
          </p:cNvSpPr>
          <p:nvPr>
            <p:ph idx="1"/>
          </p:nvPr>
        </p:nvSpPr>
        <p:spPr>
          <a:xfrm>
            <a:off x="457200" y="5638800"/>
            <a:ext cx="8229600" cy="1219200"/>
          </a:xfrm>
        </p:spPr>
        <p:txBody>
          <a:bodyPr/>
          <a:lstStyle/>
          <a:p>
            <a:pPr algn="ctr">
              <a:buNone/>
            </a:pPr>
            <a:r>
              <a:rPr lang="ro-RO" b="1" dirty="0" smtClean="0"/>
              <a:t>Calculul riscurilor</a:t>
            </a:r>
            <a:endParaRPr lang="en-US" b="1" dirty="0"/>
          </a:p>
        </p:txBody>
      </p:sp>
      <p:pic>
        <p:nvPicPr>
          <p:cNvPr id="21506" name="Picture 2" descr="ÐÐ°ÑÑÐ¸Ð½ÐºÐ¸ Ð¿Ð¾ Ð·Ð°Ð¿ÑÐ¾ÑÑ asigurari"/>
          <p:cNvPicPr>
            <a:picLocks noChangeAspect="1" noChangeArrowheads="1"/>
          </p:cNvPicPr>
          <p:nvPr/>
        </p:nvPicPr>
        <p:blipFill>
          <a:blip r:embed="rId2" cstate="print"/>
          <a:srcRect/>
          <a:stretch>
            <a:fillRect/>
          </a:stretch>
        </p:blipFill>
        <p:spPr bwMode="auto">
          <a:xfrm>
            <a:off x="228600" y="1676400"/>
            <a:ext cx="8763000" cy="3505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Exemple</a:t>
            </a:r>
            <a:endParaRPr lang="en-US" dirty="0"/>
          </a:p>
        </p:txBody>
      </p:sp>
      <p:sp>
        <p:nvSpPr>
          <p:cNvPr id="3" name="Content Placeholder 2"/>
          <p:cNvSpPr>
            <a:spLocks noGrp="1"/>
          </p:cNvSpPr>
          <p:nvPr>
            <p:ph idx="1"/>
          </p:nvPr>
        </p:nvSpPr>
        <p:spPr>
          <a:xfrm>
            <a:off x="457200" y="5943600"/>
            <a:ext cx="8229600" cy="914400"/>
          </a:xfrm>
        </p:spPr>
        <p:txBody>
          <a:bodyPr/>
          <a:lstStyle/>
          <a:p>
            <a:pPr algn="ctr">
              <a:buNone/>
            </a:pPr>
            <a:r>
              <a:rPr lang="ro-RO" b="1" dirty="0" smtClean="0"/>
              <a:t>Deservirea clienților</a:t>
            </a:r>
            <a:endParaRPr lang="en-US" b="1" dirty="0"/>
          </a:p>
        </p:txBody>
      </p:sp>
      <p:pic>
        <p:nvPicPr>
          <p:cNvPr id="22530" name="Picture 2" descr="ÐÐ°ÑÑÐ¸Ð½ÐºÐ¸ Ð¿Ð¾ Ð·Ð°Ð¿ÑÐ¾ÑÑ ÑÐµÐ¾ÑÐ¸Ñ Ð¾ÑÐµÑÐµÐ´ÐµÐ¹"/>
          <p:cNvPicPr>
            <a:picLocks noChangeAspect="1" noChangeArrowheads="1"/>
          </p:cNvPicPr>
          <p:nvPr/>
        </p:nvPicPr>
        <p:blipFill>
          <a:blip r:embed="rId2" cstate="print"/>
          <a:srcRect/>
          <a:stretch>
            <a:fillRect/>
          </a:stretch>
        </p:blipFill>
        <p:spPr bwMode="auto">
          <a:xfrm>
            <a:off x="1600200" y="1219200"/>
            <a:ext cx="5638800" cy="47233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ro-RO" dirty="0" smtClean="0"/>
              <a:t>Axiome de bază</a:t>
            </a:r>
            <a:endParaRPr lang="en-US" dirty="0"/>
          </a:p>
        </p:txBody>
      </p:sp>
      <p:sp>
        <p:nvSpPr>
          <p:cNvPr id="3" name="Content Placeholder 2"/>
          <p:cNvSpPr>
            <a:spLocks noGrp="1"/>
          </p:cNvSpPr>
          <p:nvPr>
            <p:ph idx="1"/>
          </p:nvPr>
        </p:nvSpPr>
        <p:spPr>
          <a:xfrm>
            <a:off x="381000" y="1600200"/>
            <a:ext cx="8305800" cy="4525963"/>
          </a:xfrm>
        </p:spPr>
        <p:txBody>
          <a:bodyPr/>
          <a:lstStyle/>
          <a:p>
            <a:pPr>
              <a:buNone/>
            </a:pPr>
            <a:r>
              <a:rPr lang="ro-RO" b="1" dirty="0" smtClean="0"/>
              <a:t>În câ</a:t>
            </a:r>
            <a:r>
              <a:rPr lang="fr-FR" b="1" dirty="0" err="1" smtClean="0"/>
              <a:t>mp</a:t>
            </a:r>
            <a:r>
              <a:rPr lang="fr-FR" b="1" dirty="0" smtClean="0"/>
              <a:t> finit de </a:t>
            </a:r>
            <a:r>
              <a:rPr lang="fr-FR" b="1" dirty="0" err="1" smtClean="0"/>
              <a:t>evenimente</a:t>
            </a:r>
            <a:r>
              <a:rPr lang="ro-RO" b="1" dirty="0" smtClean="0"/>
              <a:t> aleatoare A fiecărui eveniment a</a:t>
            </a:r>
            <a:r>
              <a:rPr lang="ro-RO" sz="2400" b="1" dirty="0" smtClean="0"/>
              <a:t>i</a:t>
            </a:r>
            <a:r>
              <a:rPr lang="ro-RO" b="1" dirty="0" smtClean="0"/>
              <a:t> (i=1...n) este asociată o probabilitate P(a</a:t>
            </a:r>
            <a:r>
              <a:rPr lang="ro-RO" sz="2400" b="1" dirty="0" smtClean="0"/>
              <a:t>i</a:t>
            </a:r>
            <a:r>
              <a:rPr lang="ro-RO" b="1" dirty="0" smtClean="0"/>
              <a:t>) calculată în baza frecvenței relative, ce are următoarele proprietăți</a:t>
            </a:r>
          </a:p>
          <a:p>
            <a:pPr marL="514350" indent="-514350" algn="ctr">
              <a:buAutoNum type="arabicPeriod"/>
            </a:pPr>
            <a:r>
              <a:rPr lang="ro-RO" b="1" dirty="0" smtClean="0"/>
              <a:t>0 </a:t>
            </a:r>
            <a:r>
              <a:rPr lang="ro-RO" b="1" dirty="0" smtClean="0">
                <a:sym typeface="Symbol"/>
              </a:rPr>
              <a:t></a:t>
            </a:r>
            <a:r>
              <a:rPr lang="ro-RO" b="1" dirty="0" smtClean="0"/>
              <a:t> P(a</a:t>
            </a:r>
            <a:r>
              <a:rPr lang="ro-RO" sz="2400" b="1" dirty="0" smtClean="0"/>
              <a:t>i</a:t>
            </a:r>
            <a:r>
              <a:rPr lang="ro-RO" b="1" dirty="0" smtClean="0"/>
              <a:t>) </a:t>
            </a:r>
            <a:r>
              <a:rPr lang="ro-RO" b="1" dirty="0" smtClean="0">
                <a:sym typeface="Symbol"/>
              </a:rPr>
              <a:t> 1</a:t>
            </a:r>
          </a:p>
          <a:p>
            <a:pPr marL="514350" indent="-514350" algn="ctr">
              <a:buAutoNum type="arabicPeriod"/>
            </a:pPr>
            <a:r>
              <a:rPr lang="ro-RO" b="1" dirty="0" smtClean="0">
                <a:sym typeface="Symbol"/>
              </a:rPr>
              <a:t> </a:t>
            </a:r>
            <a:r>
              <a:rPr lang="ro-RO" b="1" dirty="0" smtClean="0"/>
              <a:t>P(a</a:t>
            </a:r>
            <a:r>
              <a:rPr lang="ro-RO" sz="2400" b="1" dirty="0" smtClean="0"/>
              <a:t>i</a:t>
            </a:r>
            <a:r>
              <a:rPr lang="ro-RO" b="1" dirty="0" smtClean="0"/>
              <a:t>) = 1</a:t>
            </a:r>
          </a:p>
          <a:p>
            <a:pPr marL="514350" indent="-514350" algn="ctr">
              <a:buAutoNum type="arabicPeriod"/>
            </a:pPr>
            <a:r>
              <a:rPr lang="ro-RO" b="1" dirty="0" smtClean="0"/>
              <a:t>P(a</a:t>
            </a:r>
            <a:r>
              <a:rPr lang="ro-RO" sz="2400" b="1" dirty="0" smtClean="0"/>
              <a:t>i</a:t>
            </a:r>
            <a:r>
              <a:rPr lang="ro-RO" b="1" dirty="0" smtClean="0"/>
              <a:t>) + P(a</a:t>
            </a:r>
            <a:r>
              <a:rPr lang="ro-RO" sz="2400" b="1" dirty="0" smtClean="0"/>
              <a:t>i</a:t>
            </a:r>
            <a:r>
              <a:rPr lang="ro-RO" b="1" dirty="0" smtClean="0"/>
              <a:t>) = 1</a:t>
            </a:r>
          </a:p>
          <a:p>
            <a:pPr>
              <a:buNone/>
            </a:pPr>
            <a:endParaRPr lang="en-US" dirty="0"/>
          </a:p>
        </p:txBody>
      </p:sp>
      <p:cxnSp>
        <p:nvCxnSpPr>
          <p:cNvPr id="5" name="Straight Connector 4"/>
          <p:cNvCxnSpPr/>
          <p:nvPr/>
        </p:nvCxnSpPr>
        <p:spPr>
          <a:xfrm>
            <a:off x="4724400" y="490451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l="3000" t="20667" r="34750" b="27333"/>
          <a:stretch>
            <a:fillRect/>
          </a:stretch>
        </p:blipFill>
        <p:spPr bwMode="auto">
          <a:xfrm>
            <a:off x="142631" y="1752600"/>
            <a:ext cx="8919307"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Evenimente</a:t>
            </a:r>
            <a:r>
              <a:rPr lang="en-US" dirty="0" smtClean="0"/>
              <a:t> </a:t>
            </a:r>
            <a:r>
              <a:rPr lang="en-US" dirty="0" err="1" smtClean="0"/>
              <a:t>independente</a:t>
            </a:r>
            <a:endParaRPr lang="en-US" dirty="0"/>
          </a:p>
        </p:txBody>
      </p:sp>
      <p:sp>
        <p:nvSpPr>
          <p:cNvPr id="3" name="Content Placeholder 2"/>
          <p:cNvSpPr>
            <a:spLocks noGrp="1"/>
          </p:cNvSpPr>
          <p:nvPr>
            <p:ph idx="1"/>
          </p:nvPr>
        </p:nvSpPr>
        <p:spPr>
          <a:xfrm>
            <a:off x="381000" y="1600200"/>
            <a:ext cx="8305800" cy="4525963"/>
          </a:xfrm>
        </p:spPr>
        <p:txBody>
          <a:bodyPr>
            <a:normAutofit fontScale="92500" lnSpcReduction="20000"/>
          </a:bodyPr>
          <a:lstStyle/>
          <a:p>
            <a:pPr>
              <a:buNone/>
            </a:pPr>
            <a:r>
              <a:rPr lang="ro-RO" b="1" dirty="0" smtClean="0"/>
              <a:t>E</a:t>
            </a:r>
            <a:r>
              <a:rPr lang="fr-FR" b="1" dirty="0" err="1" smtClean="0"/>
              <a:t>evenimente</a:t>
            </a:r>
            <a:r>
              <a:rPr lang="ro-RO" b="1" dirty="0" smtClean="0"/>
              <a:t> aleatoare pot fi independente și dependente. </a:t>
            </a:r>
          </a:p>
          <a:p>
            <a:pPr>
              <a:buNone/>
            </a:pPr>
            <a:r>
              <a:rPr lang="ro-RO" b="1" dirty="0" smtClean="0"/>
              <a:t>Probabilitatea că două din evenimentele independente se întâmplă simultan se calculează ca produsul probabilităților lor:</a:t>
            </a:r>
          </a:p>
          <a:p>
            <a:pPr>
              <a:buNone/>
            </a:pPr>
            <a:endParaRPr lang="ro-RO" b="1" dirty="0"/>
          </a:p>
          <a:p>
            <a:pPr algn="ctr">
              <a:buNone/>
            </a:pPr>
            <a:r>
              <a:rPr lang="ro-RO" b="1" dirty="0" smtClean="0"/>
              <a:t>P(A,B) = P(A)</a:t>
            </a:r>
            <a:r>
              <a:rPr lang="ro-RO" b="1" dirty="0" smtClean="0">
                <a:sym typeface="Symbol"/>
              </a:rPr>
              <a:t>P(B)</a:t>
            </a:r>
          </a:p>
          <a:p>
            <a:pPr algn="ctr">
              <a:buNone/>
            </a:pPr>
            <a:endParaRPr lang="ro-RO" b="1" dirty="0">
              <a:sym typeface="Symbol"/>
            </a:endParaRPr>
          </a:p>
          <a:p>
            <a:pPr algn="ctr">
              <a:buNone/>
            </a:pPr>
            <a:r>
              <a:rPr lang="ro-RO" b="1" dirty="0" smtClean="0">
                <a:sym typeface="Symbol"/>
              </a:rPr>
              <a:t>(în caz, când evenimentele nu exclud unul pe altul</a:t>
            </a:r>
            <a:r>
              <a:rPr lang="ro-RO" b="1" dirty="0" smtClean="0">
                <a:sym typeface="Symbol"/>
              </a:rPr>
              <a:t>)</a:t>
            </a:r>
          </a:p>
          <a:p>
            <a:pPr algn="ctr">
              <a:buNone/>
            </a:pPr>
            <a:r>
              <a:rPr lang="ro-RO" b="1" dirty="0" smtClean="0"/>
              <a:t>P(A,B</a:t>
            </a:r>
            <a:r>
              <a:rPr lang="ro-RO" b="1" dirty="0" smtClean="0"/>
              <a:t>) = P(A </a:t>
            </a:r>
            <a:r>
              <a:rPr lang="ro-RO" b="1" dirty="0" smtClean="0">
                <a:sym typeface="Symbol"/>
              </a:rPr>
              <a:t></a:t>
            </a:r>
            <a:r>
              <a:rPr lang="ro-RO" b="1" dirty="0" smtClean="0"/>
              <a:t> B</a:t>
            </a:r>
            <a:r>
              <a:rPr lang="ro-RO" b="1" dirty="0" smtClean="0"/>
              <a:t>)</a:t>
            </a:r>
            <a:endParaRPr lang="ro-RO" b="1" dirty="0" smtClean="0">
              <a:sym typeface="Symbol"/>
            </a:endParaRPr>
          </a:p>
          <a:p>
            <a:pPr algn="ctr">
              <a:buNone/>
            </a:pPr>
            <a:endParaRPr lang="ro-RO"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a:xfrm>
            <a:off x="457200" y="1600200"/>
            <a:ext cx="7772400" cy="4525963"/>
          </a:xfrm>
        </p:spPr>
        <p:txBody>
          <a:bodyPr/>
          <a:lstStyle/>
          <a:p>
            <a:pPr>
              <a:buNone/>
            </a:pPr>
            <a:r>
              <a:rPr lang="ro-RO" b="1" dirty="0" smtClean="0"/>
              <a:t>Exemplu: se aruncă două zaruri; care esre probabilitatea că </a:t>
            </a:r>
            <a:r>
              <a:rPr lang="ro-RO" b="1" dirty="0" smtClean="0"/>
              <a:t>ambele zaruri cad cu șase puncte în sus?</a:t>
            </a:r>
            <a:endParaRPr lang="en-US" dirty="0"/>
          </a:p>
        </p:txBody>
      </p:sp>
      <p:pic>
        <p:nvPicPr>
          <p:cNvPr id="3074" name="Picture 2" descr="ÐÐ°ÑÑÐ¸Ð½ÐºÐ¸ Ð¿Ð¾ Ð·Ð°Ð¿ÑÐ¾ÑÑ doua zaruri"/>
          <p:cNvPicPr>
            <a:picLocks noChangeAspect="1" noChangeArrowheads="1"/>
          </p:cNvPicPr>
          <p:nvPr/>
        </p:nvPicPr>
        <p:blipFill>
          <a:blip r:embed="rId2" cstate="print"/>
          <a:srcRect l="8197" t="5317" r="8197" b="6956"/>
          <a:stretch>
            <a:fillRect/>
          </a:stretch>
        </p:blipFill>
        <p:spPr bwMode="auto">
          <a:xfrm>
            <a:off x="4343400" y="3657600"/>
            <a:ext cx="3886200" cy="2514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Evenimente</a:t>
            </a:r>
            <a:r>
              <a:rPr lang="en-US" dirty="0" smtClean="0"/>
              <a:t> </a:t>
            </a:r>
            <a:r>
              <a:rPr lang="en-US" dirty="0" err="1" smtClean="0"/>
              <a:t>independente</a:t>
            </a:r>
            <a:endParaRPr lang="en-US" dirty="0"/>
          </a:p>
        </p:txBody>
      </p:sp>
      <p:sp>
        <p:nvSpPr>
          <p:cNvPr id="3" name="Content Placeholder 2"/>
          <p:cNvSpPr>
            <a:spLocks noGrp="1"/>
          </p:cNvSpPr>
          <p:nvPr>
            <p:ph idx="1"/>
          </p:nvPr>
        </p:nvSpPr>
        <p:spPr>
          <a:xfrm>
            <a:off x="381000" y="1600200"/>
            <a:ext cx="8305800" cy="4525963"/>
          </a:xfrm>
        </p:spPr>
        <p:txBody>
          <a:bodyPr>
            <a:normAutofit fontScale="92500" lnSpcReduction="10000"/>
          </a:bodyPr>
          <a:lstStyle/>
          <a:p>
            <a:pPr>
              <a:buNone/>
            </a:pPr>
            <a:r>
              <a:rPr lang="ro-RO" b="1" dirty="0" smtClean="0"/>
              <a:t>Probabilitatea </a:t>
            </a:r>
            <a:r>
              <a:rPr lang="ro-RO" b="1" dirty="0" smtClean="0"/>
              <a:t>că </a:t>
            </a:r>
            <a:r>
              <a:rPr lang="ro-RO" b="1" dirty="0" smtClean="0"/>
              <a:t>cel puțin unul din evenimentele independente </a:t>
            </a:r>
            <a:r>
              <a:rPr lang="ro-RO" b="1" dirty="0" smtClean="0"/>
              <a:t>se întâmplă </a:t>
            </a:r>
            <a:r>
              <a:rPr lang="ro-RO" b="1" dirty="0" smtClean="0"/>
              <a:t>se </a:t>
            </a:r>
            <a:r>
              <a:rPr lang="ro-RO" b="1" dirty="0" smtClean="0"/>
              <a:t>calculează ca </a:t>
            </a:r>
            <a:r>
              <a:rPr lang="ro-RO" b="1" dirty="0" smtClean="0"/>
              <a:t>suma </a:t>
            </a:r>
            <a:r>
              <a:rPr lang="ro-RO" b="1" dirty="0" smtClean="0"/>
              <a:t>probabilităților lor:</a:t>
            </a:r>
          </a:p>
          <a:p>
            <a:pPr>
              <a:buNone/>
            </a:pPr>
            <a:endParaRPr lang="ro-RO" b="1" dirty="0"/>
          </a:p>
          <a:p>
            <a:pPr algn="ctr">
              <a:buNone/>
            </a:pPr>
            <a:r>
              <a:rPr lang="ro-RO" b="1" dirty="0" smtClean="0"/>
              <a:t>P(A </a:t>
            </a:r>
            <a:r>
              <a:rPr lang="ro-RO" b="1" dirty="0" smtClean="0">
                <a:sym typeface="Symbol"/>
              </a:rPr>
              <a:t></a:t>
            </a:r>
            <a:r>
              <a:rPr lang="ro-RO" b="1" dirty="0" smtClean="0"/>
              <a:t> B</a:t>
            </a:r>
            <a:r>
              <a:rPr lang="ro-RO" b="1" dirty="0" smtClean="0"/>
              <a:t>) = P(A</a:t>
            </a:r>
            <a:r>
              <a:rPr lang="ro-RO" b="1" dirty="0" smtClean="0"/>
              <a:t>) + </a:t>
            </a:r>
            <a:r>
              <a:rPr lang="ro-RO" b="1" dirty="0" smtClean="0">
                <a:sym typeface="Symbol"/>
              </a:rPr>
              <a:t>P(B)</a:t>
            </a:r>
          </a:p>
          <a:p>
            <a:pPr algn="ctr">
              <a:buNone/>
            </a:pPr>
            <a:r>
              <a:rPr lang="ro-RO" b="1" dirty="0" smtClean="0">
                <a:sym typeface="Symbol"/>
              </a:rPr>
              <a:t>(evenimentele sunt disjuncte și incompatibile)</a:t>
            </a:r>
            <a:endParaRPr lang="ro-RO" b="1" dirty="0" smtClean="0">
              <a:sym typeface="Symbol"/>
            </a:endParaRPr>
          </a:p>
          <a:p>
            <a:pPr algn="ctr">
              <a:buNone/>
            </a:pPr>
            <a:endParaRPr lang="ro-RO" b="1" dirty="0" smtClean="0">
              <a:sym typeface="Symbol"/>
            </a:endParaRPr>
          </a:p>
          <a:p>
            <a:pPr algn="ctr">
              <a:buNone/>
            </a:pPr>
            <a:r>
              <a:rPr lang="ro-RO" b="1" dirty="0" smtClean="0"/>
              <a:t>P(A </a:t>
            </a:r>
            <a:r>
              <a:rPr lang="ro-RO" b="1" dirty="0" smtClean="0">
                <a:sym typeface="Symbol"/>
              </a:rPr>
              <a:t></a:t>
            </a:r>
            <a:r>
              <a:rPr lang="ro-RO" b="1" dirty="0" smtClean="0"/>
              <a:t> B) = P(A) + </a:t>
            </a:r>
            <a:r>
              <a:rPr lang="ro-RO" b="1" dirty="0" smtClean="0">
                <a:sym typeface="Symbol"/>
              </a:rPr>
              <a:t>P(B</a:t>
            </a:r>
            <a:r>
              <a:rPr lang="ro-RO" b="1" dirty="0" smtClean="0">
                <a:sym typeface="Symbol"/>
              </a:rPr>
              <a:t>) - </a:t>
            </a:r>
            <a:r>
              <a:rPr lang="ro-RO" b="1" dirty="0" smtClean="0"/>
              <a:t>P(A </a:t>
            </a:r>
            <a:r>
              <a:rPr lang="ro-RO" b="1" dirty="0" smtClean="0">
                <a:sym typeface="Symbol"/>
              </a:rPr>
              <a:t> </a:t>
            </a:r>
            <a:r>
              <a:rPr lang="ro-RO" b="1" dirty="0" smtClean="0"/>
              <a:t>B</a:t>
            </a:r>
            <a:r>
              <a:rPr lang="ro-RO" b="1" dirty="0" smtClean="0"/>
              <a:t>)</a:t>
            </a:r>
            <a:endParaRPr lang="ro-RO" b="1" dirty="0" smtClean="0">
              <a:sym typeface="Symbol"/>
            </a:endParaRPr>
          </a:p>
          <a:p>
            <a:pPr algn="ctr">
              <a:buNone/>
            </a:pPr>
            <a:r>
              <a:rPr lang="ro-RO" b="1" dirty="0" smtClean="0">
                <a:sym typeface="Symbol"/>
              </a:rPr>
              <a:t>(evenimentele sunt disjuncte și </a:t>
            </a:r>
            <a:r>
              <a:rPr lang="ro-RO" b="1" dirty="0" smtClean="0">
                <a:sym typeface="Symbol"/>
              </a:rPr>
              <a:t>compatibile</a:t>
            </a:r>
            <a:r>
              <a:rPr lang="ro-RO" b="1" dirty="0" smtClean="0">
                <a:sym typeface="Symbol"/>
              </a:rPr>
              <a:t>)</a:t>
            </a:r>
          </a:p>
          <a:p>
            <a:pPr algn="ctr">
              <a:buNone/>
            </a:pPr>
            <a:endParaRPr lang="ro-RO" b="1" dirty="0">
              <a:sym typeface="Symbol"/>
            </a:endParaRPr>
          </a:p>
          <a:p>
            <a:pPr algn="ctr">
              <a:buNone/>
            </a:pPr>
            <a:endParaRPr lang="ro-RO" b="1"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a:xfrm>
            <a:off x="457200" y="1600200"/>
            <a:ext cx="7772400" cy="4525963"/>
          </a:xfrm>
        </p:spPr>
        <p:txBody>
          <a:bodyPr/>
          <a:lstStyle/>
          <a:p>
            <a:pPr>
              <a:buNone/>
            </a:pPr>
            <a:r>
              <a:rPr lang="ro-RO" b="1" dirty="0" smtClean="0"/>
              <a:t>Exemplu: se aruncă două zaruri; care esre probabilitatea că cade cel puțin o față cu trei </a:t>
            </a:r>
            <a:r>
              <a:rPr lang="ro-RO" b="1" dirty="0" smtClean="0"/>
              <a:t>puncte?</a:t>
            </a:r>
            <a:endParaRPr lang="en-US" dirty="0"/>
          </a:p>
        </p:txBody>
      </p:sp>
      <p:pic>
        <p:nvPicPr>
          <p:cNvPr id="3074" name="Picture 2" descr="ÐÐ°ÑÑÐ¸Ð½ÐºÐ¸ Ð¿Ð¾ Ð·Ð°Ð¿ÑÐ¾ÑÑ doua zaruri"/>
          <p:cNvPicPr>
            <a:picLocks noChangeAspect="1" noChangeArrowheads="1"/>
          </p:cNvPicPr>
          <p:nvPr/>
        </p:nvPicPr>
        <p:blipFill>
          <a:blip r:embed="rId2" cstate="print"/>
          <a:srcRect l="8197" t="5317" r="8197" b="6956"/>
          <a:stretch>
            <a:fillRect/>
          </a:stretch>
        </p:blipFill>
        <p:spPr bwMode="auto">
          <a:xfrm>
            <a:off x="4343400" y="3657600"/>
            <a:ext cx="3886200" cy="2514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Evenimente</a:t>
            </a:r>
            <a:r>
              <a:rPr lang="en-US" dirty="0" smtClean="0"/>
              <a:t> </a:t>
            </a:r>
            <a:r>
              <a:rPr lang="en-US" dirty="0" err="1" smtClean="0"/>
              <a:t>dependente</a:t>
            </a:r>
            <a:endParaRPr lang="en-US" dirty="0"/>
          </a:p>
        </p:txBody>
      </p:sp>
      <p:sp>
        <p:nvSpPr>
          <p:cNvPr id="3" name="Content Placeholder 2"/>
          <p:cNvSpPr>
            <a:spLocks noGrp="1"/>
          </p:cNvSpPr>
          <p:nvPr>
            <p:ph idx="1"/>
          </p:nvPr>
        </p:nvSpPr>
        <p:spPr>
          <a:xfrm>
            <a:off x="381000" y="1600200"/>
            <a:ext cx="8305800" cy="4525963"/>
          </a:xfrm>
        </p:spPr>
        <p:txBody>
          <a:bodyPr>
            <a:normAutofit/>
          </a:bodyPr>
          <a:lstStyle/>
          <a:p>
            <a:pPr>
              <a:buNone/>
            </a:pPr>
            <a:r>
              <a:rPr lang="ro-RO" b="1" dirty="0" smtClean="0"/>
              <a:t>Probabilitatea </a:t>
            </a:r>
            <a:r>
              <a:rPr lang="en-US" b="1" dirty="0" err="1" smtClean="0"/>
              <a:t>evenimentului</a:t>
            </a:r>
            <a:r>
              <a:rPr lang="en-US" b="1" dirty="0" smtClean="0"/>
              <a:t> B </a:t>
            </a:r>
            <a:r>
              <a:rPr lang="en-US" b="1" dirty="0" err="1" smtClean="0"/>
              <a:t>condi</a:t>
            </a:r>
            <a:r>
              <a:rPr lang="ro-RO" b="1" dirty="0" smtClean="0"/>
              <a:t>ț</a:t>
            </a:r>
            <a:r>
              <a:rPr lang="en-US" b="1" dirty="0" err="1" smtClean="0"/>
              <a:t>ionat</a:t>
            </a:r>
            <a:r>
              <a:rPr lang="ro-RO" b="1" dirty="0" smtClean="0"/>
              <a:t>ă</a:t>
            </a:r>
            <a:r>
              <a:rPr lang="en-US" b="1" dirty="0" smtClean="0"/>
              <a:t> de </a:t>
            </a:r>
            <a:r>
              <a:rPr lang="en-US" b="1" dirty="0" err="1" smtClean="0"/>
              <a:t>evenimentul</a:t>
            </a:r>
            <a:r>
              <a:rPr lang="en-US" b="1" dirty="0" smtClean="0"/>
              <a:t> </a:t>
            </a:r>
            <a:r>
              <a:rPr lang="en-US" b="1" dirty="0" smtClean="0"/>
              <a:t>A</a:t>
            </a:r>
            <a:r>
              <a:rPr lang="ro-RO" b="1" dirty="0" smtClean="0"/>
              <a:t> </a:t>
            </a:r>
            <a:r>
              <a:rPr lang="en-US" b="1" dirty="0" smtClean="0"/>
              <a:t>(</a:t>
            </a:r>
            <a:r>
              <a:rPr lang="en-US" b="1" dirty="0" err="1" smtClean="0"/>
              <a:t>notat</a:t>
            </a:r>
            <a:r>
              <a:rPr lang="ro-RO" b="1" dirty="0" smtClean="0"/>
              <a:t>ă </a:t>
            </a:r>
            <a:r>
              <a:rPr lang="en-US" b="1" dirty="0" smtClean="0"/>
              <a:t>P(B</a:t>
            </a:r>
            <a:r>
              <a:rPr lang="ro-RO" b="1" dirty="0" smtClean="0"/>
              <a:t>/</a:t>
            </a:r>
            <a:r>
              <a:rPr lang="en-US" b="1" dirty="0" smtClean="0"/>
              <a:t>A)) </a:t>
            </a:r>
            <a:r>
              <a:rPr lang="ro-RO" b="1" dirty="0" smtClean="0"/>
              <a:t>este </a:t>
            </a:r>
            <a:r>
              <a:rPr lang="en-US" b="1" dirty="0" err="1" smtClean="0"/>
              <a:t>probabilitatea</a:t>
            </a:r>
            <a:r>
              <a:rPr lang="en-US" b="1" dirty="0" smtClean="0"/>
              <a:t> de </a:t>
            </a:r>
            <a:r>
              <a:rPr lang="en-US" b="1" dirty="0" err="1" smtClean="0"/>
              <a:t>realizare</a:t>
            </a:r>
            <a:r>
              <a:rPr lang="en-US" b="1" dirty="0" smtClean="0"/>
              <a:t> a </a:t>
            </a:r>
            <a:r>
              <a:rPr lang="en-US" b="1" dirty="0" err="1" smtClean="0"/>
              <a:t>evenimentului</a:t>
            </a:r>
            <a:r>
              <a:rPr lang="en-US" b="1" dirty="0" smtClean="0"/>
              <a:t> </a:t>
            </a:r>
            <a:r>
              <a:rPr lang="ro-RO" b="1" dirty="0" smtClean="0"/>
              <a:t>B</a:t>
            </a:r>
            <a:r>
              <a:rPr lang="en-US" b="1" dirty="0" smtClean="0"/>
              <a:t> </a:t>
            </a:r>
            <a:r>
              <a:rPr lang="ro-RO" b="1" dirty="0" smtClean="0"/>
              <a:t>î</a:t>
            </a:r>
            <a:r>
              <a:rPr lang="en-US" b="1" dirty="0" smtClean="0"/>
              <a:t>n </a:t>
            </a:r>
            <a:r>
              <a:rPr lang="en-US" b="1" dirty="0" err="1" smtClean="0"/>
              <a:t>ipoteza</a:t>
            </a:r>
            <a:r>
              <a:rPr lang="en-US" b="1" dirty="0" smtClean="0"/>
              <a:t> c</a:t>
            </a:r>
            <a:r>
              <a:rPr lang="ro-RO" b="1" dirty="0" smtClean="0"/>
              <a:t>ă</a:t>
            </a:r>
            <a:r>
              <a:rPr lang="en-US" b="1" dirty="0" smtClean="0"/>
              <a:t> </a:t>
            </a:r>
            <a:r>
              <a:rPr lang="en-US" b="1" dirty="0" err="1" smtClean="0"/>
              <a:t>evenimentul</a:t>
            </a:r>
            <a:r>
              <a:rPr lang="en-US" b="1" dirty="0" smtClean="0"/>
              <a:t> </a:t>
            </a:r>
            <a:r>
              <a:rPr lang="ro-RO" b="1" dirty="0" smtClean="0"/>
              <a:t>A</a:t>
            </a:r>
            <a:r>
              <a:rPr lang="en-US" b="1" dirty="0" smtClean="0"/>
              <a:t> </a:t>
            </a:r>
            <a:r>
              <a:rPr lang="en-US" b="1" dirty="0" smtClean="0"/>
              <a:t>s-a </a:t>
            </a:r>
            <a:r>
              <a:rPr lang="en-US" b="1" dirty="0" err="1" smtClean="0"/>
              <a:t>realizat</a:t>
            </a:r>
            <a:r>
              <a:rPr lang="en-US" b="1" dirty="0" smtClean="0"/>
              <a:t> </a:t>
            </a:r>
            <a:r>
              <a:rPr lang="ro-RO" b="1" dirty="0" smtClean="0"/>
              <a:t>și se </a:t>
            </a:r>
            <a:r>
              <a:rPr lang="ro-RO" b="1" dirty="0" smtClean="0"/>
              <a:t>calculează </a:t>
            </a:r>
            <a:r>
              <a:rPr lang="ro-RO" b="1" dirty="0" smtClean="0"/>
              <a:t>ca:</a:t>
            </a:r>
          </a:p>
          <a:p>
            <a:pPr>
              <a:buNone/>
            </a:pPr>
            <a:endParaRPr lang="ro-RO" b="1" dirty="0"/>
          </a:p>
          <a:p>
            <a:pPr algn="ctr">
              <a:buNone/>
            </a:pPr>
            <a:r>
              <a:rPr lang="en-US" b="1" dirty="0" smtClean="0"/>
              <a:t>P(</a:t>
            </a:r>
            <a:r>
              <a:rPr lang="en-US" b="1" dirty="0" smtClean="0"/>
              <a:t>B </a:t>
            </a:r>
            <a:r>
              <a:rPr lang="ro-RO" b="1" dirty="0" smtClean="0"/>
              <a:t>/</a:t>
            </a:r>
            <a:r>
              <a:rPr lang="en-US" b="1" dirty="0" smtClean="0"/>
              <a:t> A</a:t>
            </a:r>
            <a:r>
              <a:rPr lang="en-US" b="1" dirty="0" smtClean="0"/>
              <a:t>)</a:t>
            </a:r>
            <a:r>
              <a:rPr lang="ro-RO" b="1" dirty="0" smtClean="0"/>
              <a:t> = </a:t>
            </a:r>
            <a:r>
              <a:rPr lang="ro-RO" b="1" dirty="0" smtClean="0"/>
              <a:t>P(A,B)/</a:t>
            </a:r>
            <a:r>
              <a:rPr lang="ro-RO" b="1" dirty="0" smtClean="0">
                <a:sym typeface="Symbol"/>
              </a:rPr>
              <a:t>P(A)</a:t>
            </a:r>
            <a:endParaRPr lang="ro-RO" b="1" dirty="0" smtClean="0">
              <a:sym typeface="Symbol"/>
            </a:endParaRPr>
          </a:p>
          <a:p>
            <a:pPr algn="ctr">
              <a:buNone/>
            </a:pPr>
            <a:endParaRPr lang="ro-RO" b="1" dirty="0">
              <a:sym typeface="Symbol"/>
            </a:endParaRPr>
          </a:p>
          <a:p>
            <a:pPr algn="ctr">
              <a:buNone/>
            </a:pPr>
            <a:endParaRPr lang="ro-RO"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Exemplu </a:t>
            </a:r>
            <a:endParaRPr lang="en-US" dirty="0"/>
          </a:p>
        </p:txBody>
      </p:sp>
      <p:sp>
        <p:nvSpPr>
          <p:cNvPr id="3" name="Content Placeholder 2"/>
          <p:cNvSpPr>
            <a:spLocks noGrp="1"/>
          </p:cNvSpPr>
          <p:nvPr>
            <p:ph idx="1"/>
          </p:nvPr>
        </p:nvSpPr>
        <p:spPr/>
        <p:txBody>
          <a:bodyPr/>
          <a:lstStyle/>
          <a:p>
            <a:r>
              <a:rPr lang="ro-RO" dirty="0" smtClean="0"/>
              <a:t>Care este probabilitatea condiționata că luând o carta din un pachet de 36 cărți obțin un crai dacă unul deja am extras.</a:t>
            </a:r>
            <a:endParaRPr lang="en-US" dirty="0" smtClean="0"/>
          </a:p>
          <a:p>
            <a:endParaRPr lang="en-US" dirty="0"/>
          </a:p>
        </p:txBody>
      </p:sp>
      <p:pic>
        <p:nvPicPr>
          <p:cNvPr id="28674" name="Picture 2" descr="ÐÐ°ÑÑÐ¸Ð½ÐºÐ¸ Ð¿Ð¾ Ð·Ð°Ð¿ÑÐ¾ÑÑ joaca in carti"/>
          <p:cNvPicPr>
            <a:picLocks noChangeAspect="1" noChangeArrowheads="1"/>
          </p:cNvPicPr>
          <p:nvPr/>
        </p:nvPicPr>
        <p:blipFill>
          <a:blip r:embed="rId2" cstate="print"/>
          <a:srcRect l="2367" t="10667" b="6667"/>
          <a:stretch>
            <a:fillRect/>
          </a:stretch>
        </p:blipFill>
        <p:spPr bwMode="auto">
          <a:xfrm>
            <a:off x="4007260" y="3581399"/>
            <a:ext cx="4069940" cy="305862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vi-VN" dirty="0" smtClean="0"/>
              <a:t>Începuturile teoriei probabilităților</a:t>
            </a:r>
            <a:endParaRPr lang="en-US" dirty="0"/>
          </a:p>
        </p:txBody>
      </p:sp>
      <p:sp>
        <p:nvSpPr>
          <p:cNvPr id="3" name="Content Placeholder 2"/>
          <p:cNvSpPr>
            <a:spLocks noGrp="1"/>
          </p:cNvSpPr>
          <p:nvPr>
            <p:ph idx="1"/>
          </p:nvPr>
        </p:nvSpPr>
        <p:spPr>
          <a:xfrm>
            <a:off x="457200" y="1066800"/>
            <a:ext cx="8229600" cy="4525963"/>
          </a:xfrm>
        </p:spPr>
        <p:txBody>
          <a:bodyPr/>
          <a:lstStyle/>
          <a:p>
            <a:pPr algn="ctr">
              <a:buNone/>
            </a:pPr>
            <a:r>
              <a:rPr lang="vi-VN" dirty="0" smtClean="0"/>
              <a:t>sunt </a:t>
            </a:r>
            <a:r>
              <a:rPr lang="vi-VN" dirty="0"/>
              <a:t>legate de numele matematicienilor </a:t>
            </a:r>
            <a:endParaRPr lang="ro-RO" dirty="0" smtClean="0"/>
          </a:p>
          <a:p>
            <a:pPr algn="ctr">
              <a:buNone/>
            </a:pPr>
            <a:r>
              <a:rPr lang="vi-VN" dirty="0" smtClean="0"/>
              <a:t>Blaise Pascal</a:t>
            </a:r>
            <a:r>
              <a:rPr lang="ro-RO" dirty="0" smtClean="0"/>
              <a:t>  </a:t>
            </a:r>
            <a:r>
              <a:rPr lang="vi-VN" dirty="0" smtClean="0"/>
              <a:t>și</a:t>
            </a:r>
            <a:r>
              <a:rPr lang="vi-VN" dirty="0"/>
              <a:t> </a:t>
            </a:r>
            <a:endParaRPr lang="ro-RO" dirty="0" smtClean="0"/>
          </a:p>
          <a:p>
            <a:pPr algn="ctr">
              <a:buNone/>
            </a:pPr>
            <a:r>
              <a:rPr lang="vi-VN" dirty="0" smtClean="0"/>
              <a:t>Pierre </a:t>
            </a:r>
            <a:r>
              <a:rPr lang="vi-VN" dirty="0"/>
              <a:t>Fermat </a:t>
            </a:r>
            <a:endParaRPr lang="ro-RO" dirty="0" smtClean="0"/>
          </a:p>
          <a:p>
            <a:pPr algn="ctr">
              <a:buNone/>
            </a:pPr>
            <a:r>
              <a:rPr lang="vi-VN" dirty="0" smtClean="0"/>
              <a:t>în </a:t>
            </a:r>
            <a:r>
              <a:rPr lang="vi-VN" dirty="0"/>
              <a:t>secolul al XVII-lea, </a:t>
            </a:r>
            <a:endParaRPr lang="ro-RO" dirty="0" smtClean="0"/>
          </a:p>
          <a:p>
            <a:pPr algn="ctr">
              <a:buNone/>
            </a:pPr>
            <a:r>
              <a:rPr lang="vi-VN" dirty="0" smtClean="0"/>
              <a:t>ajungând </a:t>
            </a:r>
            <a:r>
              <a:rPr lang="vi-VN" dirty="0"/>
              <a:t>la probleme legate de probabilitate datorită jocurilor de noroc.</a:t>
            </a:r>
            <a:endParaRPr lang="en-US" dirty="0"/>
          </a:p>
        </p:txBody>
      </p:sp>
      <p:pic>
        <p:nvPicPr>
          <p:cNvPr id="1028" name="Picture 4" descr="ÐÐ¾ÑÐ¾Ð¶ÐµÐµ Ð¸Ð·Ð¾Ð±ÑÐ°Ð¶ÐµÐ½Ð¸Ðµ"/>
          <p:cNvPicPr>
            <a:picLocks noChangeAspect="1" noChangeArrowheads="1"/>
          </p:cNvPicPr>
          <p:nvPr/>
        </p:nvPicPr>
        <p:blipFill>
          <a:blip r:embed="rId2" cstate="print"/>
          <a:srcRect/>
          <a:stretch>
            <a:fillRect/>
          </a:stretch>
        </p:blipFill>
        <p:spPr bwMode="auto">
          <a:xfrm>
            <a:off x="533400" y="1828800"/>
            <a:ext cx="1447800" cy="1447800"/>
          </a:xfrm>
          <a:prstGeom prst="rect">
            <a:avLst/>
          </a:prstGeom>
          <a:noFill/>
        </p:spPr>
      </p:pic>
      <p:pic>
        <p:nvPicPr>
          <p:cNvPr id="1030" name="Picture 6" descr="ÐÐ°ÑÑÐ¸Ð½ÐºÐ¸ Ð¿Ð¾ Ð·Ð°Ð¿ÑÐ¾ÑÑ carti de jucat"/>
          <p:cNvPicPr>
            <a:picLocks noChangeAspect="1" noChangeArrowheads="1"/>
          </p:cNvPicPr>
          <p:nvPr/>
        </p:nvPicPr>
        <p:blipFill>
          <a:blip r:embed="rId3" cstate="print"/>
          <a:srcRect/>
          <a:stretch>
            <a:fillRect/>
          </a:stretch>
        </p:blipFill>
        <p:spPr bwMode="auto">
          <a:xfrm>
            <a:off x="6781800" y="4572000"/>
            <a:ext cx="2209799" cy="20860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ro-RO" dirty="0" smtClean="0"/>
              <a:t>â</a:t>
            </a:r>
            <a:r>
              <a:rPr lang="en-US" dirty="0" smtClean="0"/>
              <a:t>mp de </a:t>
            </a:r>
            <a:r>
              <a:rPr lang="en-US" dirty="0" err="1" smtClean="0"/>
              <a:t>probabilitate</a:t>
            </a:r>
            <a:endParaRPr lang="en-US" dirty="0"/>
          </a:p>
        </p:txBody>
      </p:sp>
      <p:sp>
        <p:nvSpPr>
          <p:cNvPr id="3" name="Content Placeholder 2"/>
          <p:cNvSpPr>
            <a:spLocks noGrp="1"/>
          </p:cNvSpPr>
          <p:nvPr>
            <p:ph idx="1"/>
          </p:nvPr>
        </p:nvSpPr>
        <p:spPr/>
        <p:txBody>
          <a:bodyPr/>
          <a:lstStyle/>
          <a:p>
            <a:pPr algn="ctr">
              <a:buNone/>
            </a:pPr>
            <a:r>
              <a:rPr lang="ro-RO" b="1" dirty="0" smtClean="0"/>
              <a:t>Sau câ</a:t>
            </a:r>
            <a:r>
              <a:rPr lang="fr-FR" b="1" dirty="0" err="1" smtClean="0"/>
              <a:t>mp</a:t>
            </a:r>
            <a:r>
              <a:rPr lang="fr-FR" b="1" dirty="0" smtClean="0"/>
              <a:t> finit de </a:t>
            </a:r>
            <a:r>
              <a:rPr lang="fr-FR" b="1" dirty="0" err="1" smtClean="0"/>
              <a:t>evenimente</a:t>
            </a:r>
            <a:endParaRPr lang="ro-RO" b="1" dirty="0" smtClean="0"/>
          </a:p>
          <a:p>
            <a:pPr algn="ctr">
              <a:buNone/>
            </a:pPr>
            <a:r>
              <a:rPr lang="en-US" b="1" dirty="0" err="1" smtClean="0"/>
              <a:t>Rezultatele</a:t>
            </a:r>
            <a:r>
              <a:rPr lang="en-US" b="1" dirty="0" smtClean="0"/>
              <a:t> </a:t>
            </a:r>
            <a:r>
              <a:rPr lang="en-US" b="1" dirty="0" err="1" smtClean="0"/>
              <a:t>posibile</a:t>
            </a:r>
            <a:r>
              <a:rPr lang="en-US" b="1" dirty="0" smtClean="0"/>
              <a:t> ale </a:t>
            </a:r>
            <a:r>
              <a:rPr lang="en-US" b="1" dirty="0" err="1" smtClean="0"/>
              <a:t>unei</a:t>
            </a:r>
            <a:r>
              <a:rPr lang="en-US" b="1" dirty="0" smtClean="0"/>
              <a:t> </a:t>
            </a:r>
            <a:r>
              <a:rPr lang="en-US" b="1" dirty="0" err="1" smtClean="0"/>
              <a:t>experien</a:t>
            </a:r>
            <a:r>
              <a:rPr lang="ro-RO" b="1" dirty="0" smtClean="0"/>
              <a:t>ț</a:t>
            </a:r>
            <a:r>
              <a:rPr lang="en-US" b="1" dirty="0" smtClean="0"/>
              <a:t>e </a:t>
            </a:r>
            <a:r>
              <a:rPr lang="en-US" b="1" dirty="0" err="1" smtClean="0"/>
              <a:t>aleatoare</a:t>
            </a:r>
            <a:r>
              <a:rPr lang="en-US" b="1" dirty="0" smtClean="0"/>
              <a:t> se </a:t>
            </a:r>
            <a:r>
              <a:rPr lang="en-US" b="1" dirty="0" err="1" smtClean="0"/>
              <a:t>numesc</a:t>
            </a:r>
            <a:r>
              <a:rPr lang="en-US" b="1" dirty="0" smtClean="0"/>
              <a:t> probe </a:t>
            </a:r>
            <a:r>
              <a:rPr lang="en-US" b="1" dirty="0" err="1" smtClean="0"/>
              <a:t>sau</a:t>
            </a:r>
            <a:r>
              <a:rPr lang="en-US" b="1" dirty="0" smtClean="0"/>
              <a:t> </a:t>
            </a:r>
            <a:r>
              <a:rPr lang="en-US" b="1" dirty="0" err="1" smtClean="0"/>
              <a:t>cazuri</a:t>
            </a:r>
            <a:r>
              <a:rPr lang="en-US" b="1" dirty="0" smtClean="0"/>
              <a:t> </a:t>
            </a:r>
            <a:r>
              <a:rPr lang="en-US" b="1" dirty="0" err="1" smtClean="0"/>
              <a:t>posibile</a:t>
            </a:r>
            <a:r>
              <a:rPr lang="en-US" b="1" dirty="0" smtClean="0"/>
              <a:t> ale </a:t>
            </a:r>
            <a:r>
              <a:rPr lang="en-US" b="1" dirty="0" err="1" smtClean="0"/>
              <a:t>expeien</a:t>
            </a:r>
            <a:r>
              <a:rPr lang="ro-RO" b="1" dirty="0" smtClean="0"/>
              <a:t>ț</a:t>
            </a:r>
            <a:r>
              <a:rPr lang="en-US" b="1" dirty="0" err="1" smtClean="0"/>
              <a:t>ei</a:t>
            </a:r>
            <a:endParaRPr lang="en-US" b="1" dirty="0"/>
          </a:p>
        </p:txBody>
      </p:sp>
      <p:pic>
        <p:nvPicPr>
          <p:cNvPr id="12290" name="Picture 2" descr="ÐÐ°ÑÑÐ¸Ð½ÐºÐ¸ Ð¿Ð¾ Ð·Ð°Ð¿ÑÐ¾ÑÑ ÑÐ¾ÑÐ¸Ð¾Ð»Ð¾Ð³Ð¸ÑÐµÑÐºÐ¸Ð¹ Ð¾Ð¿ÑÐ¾Ñ"/>
          <p:cNvPicPr>
            <a:picLocks noChangeAspect="1" noChangeArrowheads="1"/>
          </p:cNvPicPr>
          <p:nvPr/>
        </p:nvPicPr>
        <p:blipFill>
          <a:blip r:embed="rId2" cstate="print"/>
          <a:srcRect/>
          <a:stretch>
            <a:fillRect/>
          </a:stretch>
        </p:blipFill>
        <p:spPr bwMode="auto">
          <a:xfrm>
            <a:off x="2590800" y="4495800"/>
            <a:ext cx="4343400" cy="2080293"/>
          </a:xfrm>
          <a:prstGeom prst="rect">
            <a:avLst/>
          </a:prstGeom>
          <a:noFill/>
        </p:spPr>
      </p:pic>
      <p:sp>
        <p:nvSpPr>
          <p:cNvPr id="5" name="TextBox 4"/>
          <p:cNvSpPr txBox="1"/>
          <p:nvPr/>
        </p:nvSpPr>
        <p:spPr>
          <a:xfrm>
            <a:off x="2895600" y="4781490"/>
            <a:ext cx="1066800" cy="400110"/>
          </a:xfrm>
          <a:prstGeom prst="rect">
            <a:avLst/>
          </a:prstGeom>
          <a:noFill/>
        </p:spPr>
        <p:txBody>
          <a:bodyPr wrap="square" rtlCol="0">
            <a:spAutoFit/>
          </a:bodyPr>
          <a:lstStyle/>
          <a:p>
            <a:r>
              <a:rPr lang="ro-RO" sz="2000" b="1" dirty="0" smtClean="0">
                <a:solidFill>
                  <a:schemeClr val="tx2">
                    <a:lumMod val="60000"/>
                    <a:lumOff val="40000"/>
                  </a:schemeClr>
                </a:solidFill>
                <a:latin typeface="Arial Rounded MT Bold" pitchFamily="34" charset="0"/>
              </a:rPr>
              <a:t>Dodon</a:t>
            </a:r>
            <a:endParaRPr lang="en-US" sz="2000" b="1" dirty="0">
              <a:solidFill>
                <a:schemeClr val="tx2">
                  <a:lumMod val="60000"/>
                  <a:lumOff val="40000"/>
                </a:schemeClr>
              </a:solidFill>
              <a:latin typeface="Arial Rounded MT Bold" pitchFamily="34" charset="0"/>
            </a:endParaRPr>
          </a:p>
        </p:txBody>
      </p:sp>
      <p:sp>
        <p:nvSpPr>
          <p:cNvPr id="6" name="TextBox 5"/>
          <p:cNvSpPr txBox="1"/>
          <p:nvPr/>
        </p:nvSpPr>
        <p:spPr>
          <a:xfrm>
            <a:off x="4191000" y="4933890"/>
            <a:ext cx="1066800" cy="430887"/>
          </a:xfrm>
          <a:prstGeom prst="rect">
            <a:avLst/>
          </a:prstGeom>
          <a:noFill/>
        </p:spPr>
        <p:txBody>
          <a:bodyPr wrap="square" rtlCol="0">
            <a:spAutoFit/>
          </a:bodyPr>
          <a:lstStyle/>
          <a:p>
            <a:pPr algn="ctr"/>
            <a:r>
              <a:rPr lang="ro-RO" sz="2200" b="1" dirty="0" smtClean="0">
                <a:solidFill>
                  <a:srgbClr val="92D050"/>
                </a:solidFill>
                <a:latin typeface="Arial Rounded MT Bold" pitchFamily="34" charset="0"/>
              </a:rPr>
              <a:t>Șor</a:t>
            </a:r>
            <a:endParaRPr lang="en-US" sz="2200" b="1" dirty="0">
              <a:solidFill>
                <a:srgbClr val="92D050"/>
              </a:solidFill>
              <a:latin typeface="Arial Rounded MT Bold" pitchFamily="34" charset="0"/>
            </a:endParaRPr>
          </a:p>
        </p:txBody>
      </p:sp>
      <p:sp>
        <p:nvSpPr>
          <p:cNvPr id="7" name="TextBox 6"/>
          <p:cNvSpPr txBox="1"/>
          <p:nvPr/>
        </p:nvSpPr>
        <p:spPr>
          <a:xfrm>
            <a:off x="5486400" y="4572000"/>
            <a:ext cx="1143000" cy="769441"/>
          </a:xfrm>
          <a:prstGeom prst="rect">
            <a:avLst/>
          </a:prstGeom>
          <a:noFill/>
        </p:spPr>
        <p:txBody>
          <a:bodyPr wrap="square" rtlCol="0">
            <a:spAutoFit/>
          </a:bodyPr>
          <a:lstStyle/>
          <a:p>
            <a:pPr algn="ctr"/>
            <a:r>
              <a:rPr lang="ro-RO" sz="2200" b="1" dirty="0" smtClean="0">
                <a:solidFill>
                  <a:srgbClr val="C00000"/>
                </a:solidFill>
                <a:latin typeface="Arial Rounded MT Bold" pitchFamily="34" charset="0"/>
              </a:rPr>
              <a:t>Plahotniuc</a:t>
            </a:r>
            <a:endParaRPr lang="en-US" sz="2200" b="1" dirty="0">
              <a:solidFill>
                <a:srgbClr val="C00000"/>
              </a:solidFill>
              <a:latin typeface="Arial Rounded MT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Frecvența</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lgn="ctr">
              <a:lnSpc>
                <a:spcPct val="120000"/>
              </a:lnSpc>
              <a:buNone/>
            </a:pPr>
            <a:r>
              <a:rPr lang="en-US" sz="2800" dirty="0" smtClean="0"/>
              <a:t>Fie un </a:t>
            </a:r>
            <a:r>
              <a:rPr lang="en-US" sz="2800" dirty="0" err="1" smtClean="0"/>
              <a:t>eveniment</a:t>
            </a:r>
            <a:r>
              <a:rPr lang="en-US" sz="2800" dirty="0" smtClean="0"/>
              <a:t> A </a:t>
            </a:r>
            <a:r>
              <a:rPr lang="en-US" sz="2800" dirty="0" err="1" smtClean="0"/>
              <a:t>legat</a:t>
            </a:r>
            <a:r>
              <a:rPr lang="en-US" sz="2800" dirty="0" smtClean="0"/>
              <a:t> </a:t>
            </a:r>
            <a:r>
              <a:rPr lang="ro-RO" sz="2800" dirty="0" smtClean="0"/>
              <a:t>de </a:t>
            </a:r>
            <a:r>
              <a:rPr lang="en-US" sz="2800" dirty="0" smtClean="0"/>
              <a:t>o </a:t>
            </a:r>
            <a:r>
              <a:rPr lang="en-US" sz="2800" dirty="0" err="1" smtClean="0"/>
              <a:t>experien</a:t>
            </a:r>
            <a:r>
              <a:rPr lang="ro-RO" sz="2800" dirty="0" smtClean="0"/>
              <a:t>ță</a:t>
            </a:r>
            <a:r>
              <a:rPr lang="en-US" sz="2800" dirty="0" smtClean="0"/>
              <a:t>. </a:t>
            </a:r>
            <a:r>
              <a:rPr lang="ro-RO" sz="2800" dirty="0" smtClean="0"/>
              <a:t>Dacă r</a:t>
            </a:r>
            <a:r>
              <a:rPr lang="en-US" sz="2800" dirty="0" err="1" smtClean="0"/>
              <a:t>epet</a:t>
            </a:r>
            <a:r>
              <a:rPr lang="ro-RO" sz="2800" dirty="0" smtClean="0"/>
              <a:t>ă</a:t>
            </a:r>
            <a:r>
              <a:rPr lang="en-US" sz="2800" dirty="0" smtClean="0"/>
              <a:t>m </a:t>
            </a:r>
            <a:r>
              <a:rPr lang="en-US" sz="2800" dirty="0" err="1" smtClean="0"/>
              <a:t>experien</a:t>
            </a:r>
            <a:r>
              <a:rPr lang="ro-RO" sz="2800" dirty="0" smtClean="0"/>
              <a:t>ț</a:t>
            </a:r>
            <a:r>
              <a:rPr lang="en-US" sz="2800" dirty="0" smtClean="0"/>
              <a:t>a de n </a:t>
            </a:r>
            <a:r>
              <a:rPr lang="en-US" sz="2800" dirty="0" err="1" smtClean="0"/>
              <a:t>ori</a:t>
            </a:r>
            <a:r>
              <a:rPr lang="en-US" sz="2800" dirty="0" smtClean="0"/>
              <a:t> </a:t>
            </a:r>
            <a:r>
              <a:rPr lang="ro-RO" sz="2800" dirty="0" smtClean="0"/>
              <a:t>î</a:t>
            </a:r>
            <a:r>
              <a:rPr lang="en-US" sz="2800" dirty="0" smtClean="0"/>
              <a:t>n </a:t>
            </a:r>
            <a:r>
              <a:rPr lang="en-US" sz="2800" dirty="0" err="1" smtClean="0"/>
              <a:t>condi</a:t>
            </a:r>
            <a:r>
              <a:rPr lang="ro-RO" sz="2800" dirty="0" smtClean="0"/>
              <a:t>ț</a:t>
            </a:r>
            <a:r>
              <a:rPr lang="en-US" sz="2800" dirty="0" smtClean="0"/>
              <a:t>ii </a:t>
            </a:r>
            <a:r>
              <a:rPr lang="en-US" sz="2800" dirty="0" err="1" smtClean="0"/>
              <a:t>identice</a:t>
            </a:r>
            <a:r>
              <a:rPr lang="ro-RO" sz="2800" dirty="0" smtClean="0"/>
              <a:t> și evenimentul A este</a:t>
            </a:r>
            <a:r>
              <a:rPr lang="en-US" sz="2800" dirty="0" smtClean="0"/>
              <a:t> </a:t>
            </a:r>
            <a:r>
              <a:rPr lang="en-US" sz="2800" dirty="0" err="1" smtClean="0"/>
              <a:t>realiz</a:t>
            </a:r>
            <a:r>
              <a:rPr lang="ro-RO" sz="2800" dirty="0" smtClean="0"/>
              <a:t>at</a:t>
            </a:r>
            <a:r>
              <a:rPr lang="en-US" sz="2800" dirty="0" smtClean="0"/>
              <a:t> </a:t>
            </a:r>
            <a:r>
              <a:rPr lang="ro-RO" sz="2800" dirty="0" smtClean="0"/>
              <a:t>de </a:t>
            </a:r>
            <a:r>
              <a:rPr lang="en-US" sz="2800" dirty="0" smtClean="0"/>
              <a:t>m </a:t>
            </a:r>
            <a:r>
              <a:rPr lang="ro-RO" sz="2800" dirty="0" smtClean="0"/>
              <a:t>ori, atunci </a:t>
            </a:r>
            <a:r>
              <a:rPr lang="en-US" sz="2800" dirty="0" smtClean="0"/>
              <a:t>n − m </a:t>
            </a:r>
            <a:r>
              <a:rPr lang="ro-RO" sz="2800" dirty="0" smtClean="0"/>
              <a:t>este</a:t>
            </a:r>
            <a:r>
              <a:rPr lang="en-US" sz="2800" dirty="0" smtClean="0"/>
              <a:t> num</a:t>
            </a:r>
            <a:r>
              <a:rPr lang="ro-RO" sz="2800" dirty="0" smtClean="0"/>
              <a:t>ă</a:t>
            </a:r>
            <a:r>
              <a:rPr lang="en-US" sz="2800" dirty="0" err="1" smtClean="0"/>
              <a:t>rul</a:t>
            </a:r>
            <a:r>
              <a:rPr lang="en-US" sz="2800" dirty="0" smtClean="0"/>
              <a:t> de </a:t>
            </a:r>
            <a:r>
              <a:rPr lang="en-US" sz="2800" dirty="0" err="1" smtClean="0"/>
              <a:t>nerealiz</a:t>
            </a:r>
            <a:r>
              <a:rPr lang="ro-RO" sz="2800" dirty="0" smtClean="0"/>
              <a:t>ă</a:t>
            </a:r>
            <a:r>
              <a:rPr lang="en-US" sz="2800" dirty="0" err="1" smtClean="0"/>
              <a:t>ri</a:t>
            </a:r>
            <a:r>
              <a:rPr lang="en-US" sz="2800" dirty="0" smtClean="0"/>
              <a:t> ale </a:t>
            </a:r>
            <a:r>
              <a:rPr lang="en-US" sz="2800" dirty="0" err="1" smtClean="0"/>
              <a:t>lui</a:t>
            </a:r>
            <a:r>
              <a:rPr lang="en-US" sz="2800" dirty="0" smtClean="0"/>
              <a:t> A</a:t>
            </a:r>
            <a:r>
              <a:rPr lang="ro-RO" sz="2800" dirty="0" smtClean="0"/>
              <a:t> și m este frecvența absolută a evenimentului A iar  </a:t>
            </a:r>
          </a:p>
          <a:p>
            <a:pPr algn="ctr">
              <a:lnSpc>
                <a:spcPct val="120000"/>
              </a:lnSpc>
              <a:buNone/>
            </a:pPr>
            <a:endParaRPr lang="ro-RO" sz="2800" dirty="0" smtClean="0"/>
          </a:p>
          <a:p>
            <a:pPr algn="ctr">
              <a:lnSpc>
                <a:spcPct val="120000"/>
              </a:lnSpc>
              <a:buNone/>
            </a:pPr>
            <a:r>
              <a:rPr lang="ro-RO" sz="2800" dirty="0" smtClean="0"/>
              <a:t>f = m/n</a:t>
            </a:r>
          </a:p>
          <a:p>
            <a:pPr algn="ctr">
              <a:lnSpc>
                <a:spcPct val="120000"/>
              </a:lnSpc>
              <a:buNone/>
            </a:pPr>
            <a:endParaRPr lang="ro-RO" sz="2800" dirty="0"/>
          </a:p>
          <a:p>
            <a:pPr algn="ctr">
              <a:lnSpc>
                <a:spcPct val="120000"/>
              </a:lnSpc>
              <a:buNone/>
            </a:pPr>
            <a:r>
              <a:rPr lang="ro-RO" sz="2800" dirty="0" smtClean="0"/>
              <a:t>este frecvența relativă a evenimentului A.</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i="1" dirty="0" smtClean="0"/>
              <a:t>Legea numerelor mari</a:t>
            </a:r>
            <a:endParaRPr lang="en-US" dirty="0"/>
          </a:p>
        </p:txBody>
      </p:sp>
      <p:sp>
        <p:nvSpPr>
          <p:cNvPr id="3" name="Content Placeholder 2"/>
          <p:cNvSpPr>
            <a:spLocks noGrp="1"/>
          </p:cNvSpPr>
          <p:nvPr>
            <p:ph idx="1"/>
          </p:nvPr>
        </p:nvSpPr>
        <p:spPr/>
        <p:txBody>
          <a:bodyPr>
            <a:normAutofit/>
          </a:bodyPr>
          <a:lstStyle/>
          <a:p>
            <a:pPr algn="ctr">
              <a:buNone/>
            </a:pPr>
            <a:r>
              <a:rPr lang="en-US" dirty="0" err="1" smtClean="0"/>
              <a:t>Frecven</a:t>
            </a:r>
            <a:r>
              <a:rPr lang="ro-RO" dirty="0" smtClean="0"/>
              <a:t>ț</a:t>
            </a:r>
            <a:r>
              <a:rPr lang="en-US" dirty="0" smtClean="0"/>
              <a:t>a </a:t>
            </a:r>
            <a:r>
              <a:rPr lang="en-US" dirty="0" err="1" smtClean="0"/>
              <a:t>relativ</a:t>
            </a:r>
            <a:r>
              <a:rPr lang="ro-RO" dirty="0" smtClean="0"/>
              <a:t>ă</a:t>
            </a:r>
            <a:r>
              <a:rPr lang="en-US" dirty="0" smtClean="0"/>
              <a:t> </a:t>
            </a:r>
            <a:r>
              <a:rPr lang="ro-RO" dirty="0" smtClean="0"/>
              <a:t>f</a:t>
            </a:r>
            <a:r>
              <a:rPr lang="en-US" dirty="0" smtClean="0"/>
              <a:t> </a:t>
            </a:r>
            <a:r>
              <a:rPr lang="en-US" dirty="0" err="1" smtClean="0"/>
              <a:t>depinde</a:t>
            </a:r>
            <a:r>
              <a:rPr lang="en-US" dirty="0" smtClean="0"/>
              <a:t> de </a:t>
            </a:r>
            <a:r>
              <a:rPr lang="ro-RO" dirty="0" smtClean="0"/>
              <a:t>n</a:t>
            </a:r>
            <a:r>
              <a:rPr lang="en-US" dirty="0" smtClean="0"/>
              <a:t>um</a:t>
            </a:r>
            <a:r>
              <a:rPr lang="ro-RO" dirty="0"/>
              <a:t>ă</a:t>
            </a:r>
            <a:r>
              <a:rPr lang="en-US" dirty="0" err="1" smtClean="0"/>
              <a:t>rul</a:t>
            </a:r>
            <a:r>
              <a:rPr lang="en-US" dirty="0" smtClean="0"/>
              <a:t> de </a:t>
            </a:r>
            <a:r>
              <a:rPr lang="en-US" dirty="0" err="1" smtClean="0"/>
              <a:t>repet</a:t>
            </a:r>
            <a:r>
              <a:rPr lang="ro-RO" dirty="0" smtClean="0"/>
              <a:t>ă</a:t>
            </a:r>
            <a:r>
              <a:rPr lang="en-US" dirty="0" err="1" smtClean="0"/>
              <a:t>ri</a:t>
            </a:r>
            <a:r>
              <a:rPr lang="en-US" dirty="0" smtClean="0"/>
              <a:t> ale </a:t>
            </a:r>
            <a:r>
              <a:rPr lang="en-US" dirty="0" err="1" smtClean="0"/>
              <a:t>experimentului</a:t>
            </a:r>
            <a:r>
              <a:rPr lang="en-US" dirty="0" smtClean="0"/>
              <a:t>. </a:t>
            </a:r>
            <a:endParaRPr lang="ro-RO" dirty="0" smtClean="0"/>
          </a:p>
          <a:p>
            <a:pPr algn="ctr">
              <a:buNone/>
            </a:pPr>
            <a:r>
              <a:rPr lang="ro-RO" dirty="0" smtClean="0"/>
              <a:t>Repetarea</a:t>
            </a:r>
            <a:r>
              <a:rPr lang="en-US" dirty="0" smtClean="0"/>
              <a:t> </a:t>
            </a:r>
            <a:r>
              <a:rPr lang="en-US" dirty="0" err="1" smtClean="0"/>
              <a:t>experien</a:t>
            </a:r>
            <a:r>
              <a:rPr lang="ro-RO" dirty="0" smtClean="0"/>
              <a:t>ț</a:t>
            </a:r>
            <a:r>
              <a:rPr lang="en-US" dirty="0" smtClean="0"/>
              <a:t>e</a:t>
            </a:r>
            <a:r>
              <a:rPr lang="ro-RO" dirty="0" smtClean="0"/>
              <a:t>lor</a:t>
            </a:r>
            <a:r>
              <a:rPr lang="en-US" dirty="0" smtClean="0"/>
              <a:t> </a:t>
            </a:r>
            <a:r>
              <a:rPr lang="ro-RO" dirty="0" smtClean="0"/>
              <a:t>duce la</a:t>
            </a:r>
          </a:p>
          <a:p>
            <a:pPr algn="ctr">
              <a:buNone/>
            </a:pPr>
            <a:r>
              <a:rPr lang="en-US" dirty="0" smtClean="0"/>
              <a:t> o </a:t>
            </a:r>
            <a:r>
              <a:rPr lang="en-US" dirty="0" err="1" smtClean="0"/>
              <a:t>stabilitate</a:t>
            </a:r>
            <a:r>
              <a:rPr lang="en-US" dirty="0" smtClean="0"/>
              <a:t> a </a:t>
            </a:r>
            <a:r>
              <a:rPr lang="en-US" dirty="0" err="1" smtClean="0"/>
              <a:t>frecven</a:t>
            </a:r>
            <a:r>
              <a:rPr lang="ro-RO" dirty="0" smtClean="0"/>
              <a:t>ț</a:t>
            </a:r>
            <a:r>
              <a:rPr lang="en-US" dirty="0" err="1" smtClean="0"/>
              <a:t>elor</a:t>
            </a:r>
            <a:r>
              <a:rPr lang="en-US" dirty="0" smtClean="0"/>
              <a:t> relative</a:t>
            </a:r>
            <a:r>
              <a:rPr lang="ro-RO" dirty="0" smtClean="0"/>
              <a:t>.</a:t>
            </a:r>
          </a:p>
          <a:p>
            <a:pPr algn="ctr">
              <a:buNone/>
            </a:pPr>
            <a:r>
              <a:rPr lang="ro-RO" dirty="0" smtClean="0"/>
              <a:t>F</a:t>
            </a:r>
            <a:r>
              <a:rPr lang="en-US" dirty="0" err="1" smtClean="0"/>
              <a:t>recven</a:t>
            </a:r>
            <a:r>
              <a:rPr lang="ro-RO" dirty="0" smtClean="0"/>
              <a:t>ț</a:t>
            </a:r>
            <a:r>
              <a:rPr lang="en-US" dirty="0" smtClean="0"/>
              <a:t>a </a:t>
            </a:r>
            <a:r>
              <a:rPr lang="en-US" dirty="0" err="1" smtClean="0"/>
              <a:t>relativ</a:t>
            </a:r>
            <a:r>
              <a:rPr lang="ro-RO" dirty="0" smtClean="0"/>
              <a:t>ă</a:t>
            </a:r>
            <a:r>
              <a:rPr lang="en-US" dirty="0" smtClean="0"/>
              <a:t> se </a:t>
            </a:r>
            <a:r>
              <a:rPr lang="en-US" dirty="0" err="1" smtClean="0"/>
              <a:t>apropie</a:t>
            </a:r>
            <a:endParaRPr lang="ro-RO" dirty="0" smtClean="0"/>
          </a:p>
          <a:p>
            <a:pPr algn="ctr">
              <a:buNone/>
            </a:pPr>
            <a:r>
              <a:rPr lang="en-US" dirty="0" smtClean="0"/>
              <a:t> de </a:t>
            </a:r>
            <a:r>
              <a:rPr lang="ro-RO" dirty="0" smtClean="0"/>
              <a:t>o anumită valoare </a:t>
            </a:r>
          </a:p>
          <a:p>
            <a:pPr algn="ctr">
              <a:buNone/>
            </a:pPr>
            <a:r>
              <a:rPr lang="ro-RO" dirty="0" smtClean="0"/>
              <a:t>care poate adesea </a:t>
            </a:r>
            <a:r>
              <a:rPr lang="en-US" dirty="0" smtClean="0"/>
              <a:t>intuit</a:t>
            </a:r>
            <a:r>
              <a:rPr lang="ro-RO" dirty="0" smtClean="0"/>
              <a:t>ă.</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Exemplu</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l="9750" t="39333" r="32500" b="18000"/>
          <a:stretch>
            <a:fillRect/>
          </a:stretch>
        </p:blipFill>
        <p:spPr bwMode="auto">
          <a:xfrm>
            <a:off x="201501" y="2057400"/>
            <a:ext cx="8790099"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ro-RO" i="1" dirty="0" smtClean="0"/>
              <a:t>Probabilitatea</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10000"/>
          </a:bodyPr>
          <a:lstStyle/>
          <a:p>
            <a:pPr algn="ctr">
              <a:lnSpc>
                <a:spcPct val="130000"/>
              </a:lnSpc>
              <a:buNone/>
            </a:pPr>
            <a:r>
              <a:rPr lang="ro-RO" dirty="0" smtClean="0"/>
              <a:t>Repetarea</a:t>
            </a:r>
            <a:r>
              <a:rPr lang="en-US" dirty="0" smtClean="0"/>
              <a:t> </a:t>
            </a:r>
            <a:r>
              <a:rPr lang="en-US" dirty="0" err="1" smtClean="0"/>
              <a:t>experien</a:t>
            </a:r>
            <a:r>
              <a:rPr lang="ro-RO" dirty="0" smtClean="0"/>
              <a:t>ț</a:t>
            </a:r>
            <a:r>
              <a:rPr lang="en-US" dirty="0" smtClean="0"/>
              <a:t>e</a:t>
            </a:r>
            <a:r>
              <a:rPr lang="ro-RO" dirty="0" smtClean="0"/>
              <a:t>lor</a:t>
            </a:r>
            <a:r>
              <a:rPr lang="en-US" dirty="0" smtClean="0"/>
              <a:t> </a:t>
            </a:r>
            <a:r>
              <a:rPr lang="ro-RO" dirty="0" smtClean="0"/>
              <a:t>duce la</a:t>
            </a:r>
          </a:p>
          <a:p>
            <a:pPr algn="ctr">
              <a:lnSpc>
                <a:spcPct val="130000"/>
              </a:lnSpc>
              <a:buNone/>
            </a:pPr>
            <a:r>
              <a:rPr lang="en-US" dirty="0" smtClean="0"/>
              <a:t> o </a:t>
            </a:r>
            <a:r>
              <a:rPr lang="en-US" dirty="0" err="1" smtClean="0"/>
              <a:t>stabilitate</a:t>
            </a:r>
            <a:r>
              <a:rPr lang="en-US" dirty="0" smtClean="0"/>
              <a:t> a </a:t>
            </a:r>
            <a:r>
              <a:rPr lang="en-US" dirty="0" err="1" smtClean="0"/>
              <a:t>frecven</a:t>
            </a:r>
            <a:r>
              <a:rPr lang="ro-RO" dirty="0" smtClean="0"/>
              <a:t>ț</a:t>
            </a:r>
            <a:r>
              <a:rPr lang="en-US" dirty="0" err="1" smtClean="0"/>
              <a:t>elor</a:t>
            </a:r>
            <a:r>
              <a:rPr lang="en-US" dirty="0" smtClean="0"/>
              <a:t> relative</a:t>
            </a:r>
            <a:r>
              <a:rPr lang="ro-RO" dirty="0" smtClean="0"/>
              <a:t>.</a:t>
            </a:r>
          </a:p>
          <a:p>
            <a:pPr algn="ctr">
              <a:lnSpc>
                <a:spcPct val="130000"/>
              </a:lnSpc>
              <a:buNone/>
            </a:pPr>
            <a:r>
              <a:rPr lang="ro-RO" dirty="0" smtClean="0"/>
              <a:t>F</a:t>
            </a:r>
            <a:r>
              <a:rPr lang="en-US" dirty="0" err="1" smtClean="0"/>
              <a:t>recven</a:t>
            </a:r>
            <a:r>
              <a:rPr lang="ro-RO" dirty="0" smtClean="0"/>
              <a:t>ț</a:t>
            </a:r>
            <a:r>
              <a:rPr lang="en-US" dirty="0" smtClean="0"/>
              <a:t>a </a:t>
            </a:r>
            <a:r>
              <a:rPr lang="en-US" dirty="0" err="1" smtClean="0"/>
              <a:t>relativ</a:t>
            </a:r>
            <a:r>
              <a:rPr lang="ro-RO" dirty="0" smtClean="0"/>
              <a:t>ă</a:t>
            </a:r>
            <a:r>
              <a:rPr lang="en-US" dirty="0" smtClean="0"/>
              <a:t> se </a:t>
            </a:r>
            <a:r>
              <a:rPr lang="en-US" dirty="0" err="1" smtClean="0"/>
              <a:t>apropie</a:t>
            </a:r>
            <a:endParaRPr lang="ro-RO" dirty="0" smtClean="0"/>
          </a:p>
          <a:p>
            <a:pPr algn="ctr">
              <a:lnSpc>
                <a:spcPct val="130000"/>
              </a:lnSpc>
              <a:buNone/>
            </a:pPr>
            <a:r>
              <a:rPr lang="en-US" dirty="0" smtClean="0"/>
              <a:t> de </a:t>
            </a:r>
            <a:r>
              <a:rPr lang="ro-RO" dirty="0" smtClean="0"/>
              <a:t>o anumită valoare </a:t>
            </a:r>
          </a:p>
          <a:p>
            <a:pPr algn="ctr">
              <a:lnSpc>
                <a:spcPct val="130000"/>
              </a:lnSpc>
              <a:buNone/>
            </a:pPr>
            <a:r>
              <a:rPr lang="ro-RO" dirty="0" smtClean="0"/>
              <a:t>care o putem calcula și </a:t>
            </a:r>
          </a:p>
          <a:p>
            <a:pPr algn="ctr">
              <a:lnSpc>
                <a:spcPct val="130000"/>
              </a:lnSpc>
              <a:buNone/>
            </a:pPr>
            <a:r>
              <a:rPr lang="ro-RO" dirty="0" smtClean="0"/>
              <a:t>o numim PROBABILITATEA.</a:t>
            </a:r>
          </a:p>
          <a:p>
            <a:pPr algn="ctr">
              <a:lnSpc>
                <a:spcPct val="130000"/>
              </a:lnSpc>
              <a:buNone/>
            </a:pPr>
            <a:r>
              <a:rPr lang="ro-RO" dirty="0" smtClean="0"/>
              <a:t>(definiția clasică)</a:t>
            </a:r>
            <a:endParaRPr lang="ro-RO" dirty="0"/>
          </a:p>
          <a:p>
            <a:pPr algn="ctr">
              <a:lnSpc>
                <a:spcPct val="130000"/>
              </a:lnSpc>
              <a:buNone/>
            </a:pPr>
            <a:r>
              <a:rPr lang="ro-RO" dirty="0" smtClean="0"/>
              <a:t>Deși există o definiție strictă axiomatică a probabilității, definiția dată este intuitivă și se utilizează în practică</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smtClean="0"/>
              <a:t>Teoria probabilităților</a:t>
            </a:r>
            <a:r>
              <a:rPr lang="vi-VN" sz="3200" dirty="0" smtClean="0"/>
              <a:t> studiază legile după care evoluează fenomenele aleatoare</a:t>
            </a:r>
            <a:r>
              <a:rPr lang="ro-RO" sz="3200" dirty="0" smtClean="0"/>
              <a:t>.</a:t>
            </a:r>
            <a:endParaRPr lang="en-US" sz="3200"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lnSpc>
                <a:spcPct val="120000"/>
              </a:lnSpc>
              <a:buNone/>
            </a:pPr>
            <a:r>
              <a:rPr lang="vi-VN" sz="2800" dirty="0" smtClean="0">
                <a:latin typeface="+mj-lt"/>
              </a:rPr>
              <a:t>Aplicarea </a:t>
            </a:r>
            <a:r>
              <a:rPr lang="vi-VN" sz="2800" dirty="0">
                <a:latin typeface="+mj-lt"/>
              </a:rPr>
              <a:t>matematicii la studierea fenomenelor aleatoare se bazează pe faptul că, prin repetarea de mai multe ori a unui experiment, în condiții practic identice, frecvența relativă a apariției unui anumit rezultat (raportul dintre numărul experimentelor în care apare rezultatul și numărul tuturor experimentelor efectuate) este aproximativ același, oscilând în jurul unui număr constant. Dacă acest lucru se întâmplă, atunci unui eveniment dat îi putem asocia un număr, anume probabilitatea sa.</a:t>
            </a:r>
            <a:endParaRPr lang="en-US" sz="28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Exemple</a:t>
            </a:r>
            <a:endParaRPr lang="en-US" dirty="0"/>
          </a:p>
        </p:txBody>
      </p:sp>
      <p:sp>
        <p:nvSpPr>
          <p:cNvPr id="3" name="Content Placeholder 2"/>
          <p:cNvSpPr>
            <a:spLocks noGrp="1"/>
          </p:cNvSpPr>
          <p:nvPr>
            <p:ph idx="1"/>
          </p:nvPr>
        </p:nvSpPr>
        <p:spPr>
          <a:xfrm>
            <a:off x="457200" y="5638800"/>
            <a:ext cx="8229600" cy="1219200"/>
          </a:xfrm>
        </p:spPr>
        <p:txBody>
          <a:bodyPr/>
          <a:lstStyle/>
          <a:p>
            <a:pPr algn="ctr">
              <a:buNone/>
            </a:pPr>
            <a:r>
              <a:rPr lang="ro-RO" b="1" dirty="0" smtClean="0"/>
              <a:t>Frecvența literelor</a:t>
            </a:r>
            <a:endParaRPr lang="en-US" b="1" dirty="0"/>
          </a:p>
        </p:txBody>
      </p:sp>
      <p:pic>
        <p:nvPicPr>
          <p:cNvPr id="19458" name="Picture 2" descr="ÐÐ°ÑÑÐ¸Ð½ÐºÐ¸ Ð¿Ð¾ Ð·Ð°Ð¿ÑÐ¾ÑÑ jocul scrabble pentru adulti"/>
          <p:cNvPicPr>
            <a:picLocks noChangeAspect="1" noChangeArrowheads="1"/>
          </p:cNvPicPr>
          <p:nvPr/>
        </p:nvPicPr>
        <p:blipFill>
          <a:blip r:embed="rId2" cstate="print"/>
          <a:srcRect t="16000" b="16800"/>
          <a:stretch>
            <a:fillRect/>
          </a:stretch>
        </p:blipFill>
        <p:spPr bwMode="auto">
          <a:xfrm>
            <a:off x="729343" y="1488831"/>
            <a:ext cx="7652657" cy="4120661"/>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609</Words>
  <Application>Microsoft Office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TEORIA PROBABILITĂȚILOR</vt:lpstr>
      <vt:lpstr>Începuturile teoriei probabilităților</vt:lpstr>
      <vt:lpstr>Câmp de probabilitate</vt:lpstr>
      <vt:lpstr>Frecvența</vt:lpstr>
      <vt:lpstr>Legea numerelor mari</vt:lpstr>
      <vt:lpstr>Exemplu</vt:lpstr>
      <vt:lpstr>Probabilitatea</vt:lpstr>
      <vt:lpstr>Teoria probabilităților studiază legile după care evoluează fenomenele aleatoare.</vt:lpstr>
      <vt:lpstr>Exemple</vt:lpstr>
      <vt:lpstr>Exemple</vt:lpstr>
      <vt:lpstr>Exemple</vt:lpstr>
      <vt:lpstr>Axiome de bază</vt:lpstr>
      <vt:lpstr>Exemplu</vt:lpstr>
      <vt:lpstr>Evenimente independente</vt:lpstr>
      <vt:lpstr>exemplu</vt:lpstr>
      <vt:lpstr>Evenimente independente</vt:lpstr>
      <vt:lpstr>exemplu</vt:lpstr>
      <vt:lpstr>Evenimente dependente</vt:lpstr>
      <vt:lpstr>Exemplu </vt:lpstr>
      <vt:lpstr>Exemplu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PROBABILITĂȚILOR</dc:title>
  <dc:creator>vika</dc:creator>
  <cp:lastModifiedBy>vika</cp:lastModifiedBy>
  <cp:revision>18</cp:revision>
  <dcterms:created xsi:type="dcterms:W3CDTF">2019-02-09T19:18:35Z</dcterms:created>
  <dcterms:modified xsi:type="dcterms:W3CDTF">2019-02-10T20:48:47Z</dcterms:modified>
</cp:coreProperties>
</file>