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319" r:id="rId2"/>
    <p:sldId id="279" r:id="rId3"/>
    <p:sldId id="281" r:id="rId4"/>
    <p:sldId id="284" r:id="rId5"/>
    <p:sldId id="285" r:id="rId6"/>
    <p:sldId id="288" r:id="rId7"/>
    <p:sldId id="289" r:id="rId8"/>
    <p:sldId id="299" r:id="rId9"/>
    <p:sldId id="309" r:id="rId10"/>
    <p:sldId id="320" r:id="rId11"/>
    <p:sldId id="291" r:id="rId12"/>
    <p:sldId id="304" r:id="rId13"/>
    <p:sldId id="314" r:id="rId14"/>
    <p:sldId id="303" r:id="rId15"/>
    <p:sldId id="316" r:id="rId16"/>
    <p:sldId id="318" r:id="rId17"/>
  </p:sldIdLst>
  <p:sldSz cx="12192000" cy="685800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0C302-A7DC-4AAB-B853-04062C0F3144}">
          <p14:sldIdLst>
            <p14:sldId id="319"/>
            <p14:sldId id="279"/>
            <p14:sldId id="281"/>
            <p14:sldId id="284"/>
            <p14:sldId id="285"/>
            <p14:sldId id="288"/>
            <p14:sldId id="289"/>
            <p14:sldId id="299"/>
            <p14:sldId id="309"/>
            <p14:sldId id="320"/>
            <p14:sldId id="291"/>
            <p14:sldId id="304"/>
            <p14:sldId id="314"/>
            <p14:sldId id="303"/>
            <p14:sldId id="316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8"/>
    <a:srgbClr val="FCCDB6"/>
    <a:srgbClr val="D9D9D9"/>
    <a:srgbClr val="0074AF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45" autoAdjust="0"/>
  </p:normalViewPr>
  <p:slideViewPr>
    <p:cSldViewPr snapToGrid="0">
      <p:cViewPr varScale="1">
        <p:scale>
          <a:sx n="110" d="100"/>
          <a:sy n="110" d="100"/>
        </p:scale>
        <p:origin x="76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3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1:35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434 0,'-9'2,"0"-1,0 2,1-1,-1 1,0 0,-5 3,-11 4,-5 3,0 0,-21 14,15-8,27-13,0-1,0 1,1 1,-1 0,1 0,1 0,0 1,0 0,-5 9,-7 11,2 1,-6 15,3-5,15-27,0 0,0 0,2 0,0 1,0 0,1 0,0-1,1 3,0 14,1 0,1-1,2 6,-2-29,0-1,0 1,1-1,-1 0,1 1,0-1,1 0,-1 0,1 0,0 0,0-1,0 1,0-1,1 0,-1 0,1 0,0 0,2 1,-1 0,2-1,-1 1,0-1,1 0,-1-1,1 1,0-1,-1-1,1 1,0-1,7 0,88-2,-102 1</inkml:trace>
  <inkml:trace contextRef="#ctx0" brushRef="#br0" timeOffset="1325.24">309 523,'-3'5,"1"-1,0 1,1 0,-1 0,1 0,0 0,0 1,0 2,0-2,-1 11,0 1,1-1,1 13,0-19,1 1,-2-1,0 0,0 0,-1 0,0 0,0 0,-2-1,1 1,-1 0,3-10</inkml:trace>
  <inkml:trace contextRef="#ctx0" brushRef="#br0" timeOffset="2346.37">401 497,'8'8,"0"0,1-1,-1 0,2 0,-1-1,1 0,-1 0,2-1,-1 0,0-1,2 0,-12-4,1 0,-1 0,1 0,-1 1,1-1,-1 0,1 0,-1 1,1-1,-1 0,1 1,-1-1,0 0,1 1,-1-1,1 1,-1-1,0 1,1-1,-1 1,0-1,0 1,0-1,1 1,-1-1,0 1,0-1,0 1,0 0,0-1,0 1,0 0,-8 21,-22 19,28-39,-90 93,39-44,53-50</inkml:trace>
  <inkml:trace contextRef="#ctx0" brushRef="#br0" timeOffset="3775.77">434 497,'0'-2,"0"1,-1-1,1 1,-1 0,0-1,1 1,-1 0,0 0,0-1,0 1,0 0,0 0,0 0,0 0,0 0,0 0,0 1,0-1,-1 0,1 0,0 1,-1-1,1 1,0-1,-1 1,1 0,-1 0,1-1,-42-4,0 9,26-1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1:42.9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125 0,'15'0,"0"1,1 0,-1 1,0 1,-1 1,1 0,0 0,-1 2,0-1,0 2,-1 0,0 1,0 0,0 1,-1 0,-1 1,0 0,0 1,-1 1,0-1,-1 1,0 1,-1 0,3 7,-7-11,0 1,-1-1,0 1,0 0,-1 0,0 0,-1 1,-1-1,1 0,-1 0,-1 1,0-1,-1 0,0 0,0 0,-4 8,1-2,0-1,-2 0,1 0,-2-1,0 0,-1-1,0 1,-1-2,-1 1,-5 4,-4 2,0-2,-1 0,-14 8,29-20,-1-1,1-1,-1 1,0-1,0 0,0-1,-1 0,1 0,-1-1,1 1,-1-2,1 1,-1-1,0 0,0-1,7 1,1 0</inkml:trace>
  <inkml:trace contextRef="#ctx0" brushRef="#br0" timeOffset="721.81">145 417,'0'286,"0"-282</inkml:trace>
  <inkml:trace contextRef="#ctx0" brushRef="#br0" timeOffset="1717.41">151 384,'-46'42,"30"-28,0 1,1 0,0 1,1 0,1 1,-2 3,15-18,0 0,0 0,0 0,0 0,0-1,0 1,0 0,1 0,-1 0,1-1,-1 1,1 0,0 0,-1-1,1 1,0-1,0 1,0 0,0-1,1 0,-1 1,0-1,1 0,0 1,39 36,-36-34,21 19,-9-7,1-2,0 0,1 0,18 8,-33-20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9T10:12:02.7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339 0,'-3'83,"-4"-1,-6 15,2-13,4-4,5 70,1-58,-4 16,-11 41,3-47,5 2,5 90,9 177,2 49,20-177,-4-56,22 338,-38-403,-6 35,-2-134,-11 260,-11 0,-18 29,32-224,4 0,5 13,-1-18,-3 0,-9 46,5-52,3 0,4 0,3 13,-1-45,11 131,-26 69,-1 12,14-254</inkml:trace>
  <inkml:trace contextRef="#ctx0" brushRef="#br0" timeOffset="1343.7">81 5854,'61'2,"-2"2,1 3,16 5,-74-12,0 0,0 0,1 0,-1 1,0-1,0 1,0-1,0 1,0 0,0 0,0 0,0 0,-1 0,1 0,0 0,0 1,-1-1,1 1,-1-1,1 1,-1 0,0-1,0 1,0 0,0 0,0 0,0 0,0 0,0 0,-1 0,1 0,-1 0,0 0,1 0,-1 0,0 1,0-1,-1 0,1 0,0 0,-1 0,0 2,-4 10,0 0,-1 0,-1-1,0 0,-1 0,-3 2,-14 28,17-21,6-15,0-1,0 1,-1-1,1 0,-2 0,1 0,-1-1,1 1,-1-1,-4 4,4-10,0 0,0-1,0 1,0-1,0 0,1-1,-1 1,0 0,1-1,0 0,-3-3,6 6,-38-31,4 4,2-2,-12-14,36 35,1-1,-1 0,2 0,-1-1,1 0,1 0,0-1,0 1,1-1,0 0,0-3,3 8,1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4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6354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180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31812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94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8927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229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2221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3633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41756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524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285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85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280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1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0271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218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8707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7B059A-F1E7-4FCB-B8D6-E8A75524BFAD}"/>
              </a:ext>
            </a:extLst>
          </p:cNvPr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0F5F-61D8-4DA5-8094-2446C4535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9900" dirty="0" err="1"/>
              <a:t>Blazor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46E-7C0A-482C-A0F3-8CACF9DE2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Новый подход к созданию </a:t>
            </a:r>
            <a:r>
              <a:rPr lang="en-US" dirty="0"/>
              <a:t>UI </a:t>
            </a:r>
            <a:r>
              <a:rPr lang="ru-RU" dirty="0"/>
              <a:t>без ангуляра и прочих тайп скриптов</a:t>
            </a:r>
          </a:p>
        </p:txBody>
      </p:sp>
    </p:spTree>
    <p:extLst>
      <p:ext uri="{BB962C8B-B14F-4D97-AF65-F5344CB8AC3E}">
        <p14:creationId xmlns:p14="http://schemas.microsoft.com/office/powerpoint/2010/main" val="189074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91020" cy="1320800"/>
          </a:xfrm>
        </p:spPr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-184638" y="1481581"/>
            <a:ext cx="12191999" cy="483209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Не использует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Напоминает </a:t>
            </a:r>
            <a:r>
              <a:rPr lang="en-US" sz="3200" dirty="0"/>
              <a:t>Web Forms</a:t>
            </a:r>
            <a:endParaRPr lang="ru-RU" sz="32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Обновляет только измененную часть </a:t>
            </a:r>
            <a:r>
              <a:rPr lang="en-US" sz="3200" dirty="0"/>
              <a:t>UI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Использует </a:t>
            </a:r>
            <a:r>
              <a:rPr lang="en-US" sz="3200" dirty="0" err="1"/>
              <a:t>SignalR</a:t>
            </a:r>
            <a:r>
              <a:rPr lang="en-US" sz="3200" dirty="0"/>
              <a:t> </a:t>
            </a:r>
            <a:r>
              <a:rPr lang="ru-RU" sz="3200" dirty="0"/>
              <a:t>(почти всегда </a:t>
            </a:r>
            <a:r>
              <a:rPr lang="en-US" sz="3200" dirty="0"/>
              <a:t>WebSocket)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Обновляется по события или триггеру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Быстрый и использует бинарный формат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Серверная часть только на </a:t>
            </a:r>
            <a:r>
              <a:rPr lang="en-US" sz="3200" dirty="0"/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1087339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546249" cy="1413879"/>
          </a:xfrm>
        </p:spPr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Основные возможности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7B82A-911B-4FC0-8726-BE2EA099309F}"/>
              </a:ext>
            </a:extLst>
          </p:cNvPr>
          <p:cNvSpPr txBox="1"/>
          <p:nvPr/>
        </p:nvSpPr>
        <p:spPr>
          <a:xfrm>
            <a:off x="0" y="1456521"/>
            <a:ext cx="12191999" cy="483209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Коспонентная модель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Маршрутизация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Макеты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Формы и валидация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Внедрение зависимостей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Взаимодействие с </a:t>
            </a:r>
            <a:r>
              <a:rPr lang="en-US" sz="3200" dirty="0"/>
              <a:t>JavaScript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Live reloading </a:t>
            </a:r>
            <a:r>
              <a:rPr lang="ru-RU" sz="3200" dirty="0"/>
              <a:t>в отладке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8598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Макеты (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2228671"/>
            <a:ext cx="12191999" cy="240065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Макеты это по сути компонент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Определяется в </a:t>
            </a:r>
            <a:r>
              <a:rPr lang="en-US" sz="3200" dirty="0"/>
              <a:t>Razor </a:t>
            </a:r>
            <a:r>
              <a:rPr lang="ru-RU" sz="3200" dirty="0"/>
              <a:t>шаблоне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Макет может содержать другой макет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14163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Маршрутизация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0" y="1877973"/>
            <a:ext cx="12191999" cy="387798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Конфигурирутеся в</a:t>
            </a:r>
            <a:r>
              <a:rPr lang="en-US" sz="3200" dirty="0"/>
              <a:t> </a:t>
            </a:r>
            <a:r>
              <a:rPr lang="en-US" sz="3200" dirty="0" err="1"/>
              <a:t>App.cshtml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Использует </a:t>
            </a:r>
            <a:r>
              <a:rPr lang="en-US" sz="3200" dirty="0"/>
              <a:t>@Page </a:t>
            </a:r>
            <a:r>
              <a:rPr lang="ru-RU" sz="3200" dirty="0"/>
              <a:t>директиву в страничках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Можно иметь несколько маршрутов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Может содержать параметры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0620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Компоненты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1" y="1666220"/>
            <a:ext cx="12191999" cy="387798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Основной блок приложения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Каждый компонент содержит свой </a:t>
            </a:r>
            <a:r>
              <a:rPr lang="en-US" sz="3200" dirty="0"/>
              <a:t>UI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Включает</a:t>
            </a:r>
            <a:r>
              <a:rPr lang="en-US" sz="3200" dirty="0"/>
              <a:t> HTML </a:t>
            </a:r>
            <a:r>
              <a:rPr lang="ru-RU" sz="3200" dirty="0"/>
              <a:t>и логику реагирования на события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Могут быть вложенными, использоваться несколько раз и в разных проектах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Делаются на </a:t>
            </a:r>
            <a:r>
              <a:rPr lang="en-US" sz="3200" dirty="0"/>
              <a:t>C#/Razor </a:t>
            </a:r>
            <a:r>
              <a:rPr lang="ru-RU" sz="3200" dirty="0"/>
              <a:t>и</a:t>
            </a:r>
            <a:r>
              <a:rPr lang="en-US" sz="32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Привязка данных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-79131" y="1411243"/>
            <a:ext cx="12191999" cy="683264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Имеется</a:t>
            </a:r>
            <a:r>
              <a:rPr lang="en-US" sz="3200" dirty="0"/>
              <a:t> one-way </a:t>
            </a:r>
            <a:r>
              <a:rPr lang="ru-RU" sz="3200" dirty="0"/>
              <a:t>и</a:t>
            </a:r>
            <a:r>
              <a:rPr lang="en-US" sz="3200" dirty="0"/>
              <a:t> two-way </a:t>
            </a:r>
            <a:r>
              <a:rPr lang="ru-RU" sz="3200" dirty="0"/>
              <a:t>привязка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Привящка через аттрибут </a:t>
            </a:r>
            <a:r>
              <a:rPr lang="en-US" sz="3200" dirty="0"/>
              <a:t>bind= attribute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Типы данных</a:t>
            </a:r>
            <a:r>
              <a:rPr lang="en-US" sz="3200" dirty="0"/>
              <a:t>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Int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String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DateTime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 err="1"/>
              <a:t>Enums</a:t>
            </a:r>
            <a:endParaRPr lang="en-US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Bool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Можно добавить пользовательский для комплексных моделей через </a:t>
            </a:r>
            <a:r>
              <a:rPr lang="en-US" sz="3200" dirty="0"/>
              <a:t>getter/setter.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6115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09" y="609600"/>
            <a:ext cx="11157114" cy="1320800"/>
          </a:xfrm>
        </p:spPr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Взаимодействие с 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C608F-A04B-46C3-A4D9-0FD40D95D159}"/>
              </a:ext>
            </a:extLst>
          </p:cNvPr>
          <p:cNvSpPr txBox="1"/>
          <p:nvPr/>
        </p:nvSpPr>
        <p:spPr>
          <a:xfrm>
            <a:off x="79130" y="1666219"/>
            <a:ext cx="12191999" cy="289310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Поддерживается вызов </a:t>
            </a:r>
            <a:r>
              <a:rPr lang="en-US" sz="3200" dirty="0"/>
              <a:t>JavaScript </a:t>
            </a:r>
            <a:r>
              <a:rPr lang="ru-RU" sz="3200" dirty="0"/>
              <a:t>из </a:t>
            </a:r>
            <a:r>
              <a:rPr lang="en-US" sz="3200" dirty="0" err="1"/>
              <a:t>Blazor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Поддерживается</a:t>
            </a:r>
            <a:r>
              <a:rPr lang="en-US" sz="3200" dirty="0"/>
              <a:t> </a:t>
            </a:r>
            <a:r>
              <a:rPr lang="ru-RU" sz="3200" dirty="0"/>
              <a:t>вызов</a:t>
            </a:r>
            <a:r>
              <a:rPr lang="en-US" sz="3200" dirty="0"/>
              <a:t> C# </a:t>
            </a:r>
            <a:r>
              <a:rPr lang="ru-RU" sz="3200" dirty="0"/>
              <a:t>из</a:t>
            </a:r>
            <a:r>
              <a:rPr lang="en-US" sz="3200" dirty="0"/>
              <a:t> JavaScript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7667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9703"/>
          </a:xfrm>
        </p:spPr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Оглавление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-135117" y="1382937"/>
            <a:ext cx="12191999" cy="5970865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Что такое</a:t>
            </a:r>
            <a:r>
              <a:rPr lang="en-US" sz="3200" dirty="0"/>
              <a:t> </a:t>
            </a:r>
            <a:r>
              <a:rPr lang="en-US" sz="3200" dirty="0" err="1"/>
              <a:t>Blazor</a:t>
            </a:r>
            <a:r>
              <a:rPr lang="en-US" sz="3200" dirty="0"/>
              <a:t> </a:t>
            </a:r>
            <a:r>
              <a:rPr lang="ru-RU" sz="3200" dirty="0"/>
              <a:t>в общем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Что такое </a:t>
            </a:r>
            <a:r>
              <a:rPr lang="en-US" sz="3200" dirty="0" err="1"/>
              <a:t>Blazor</a:t>
            </a:r>
            <a:r>
              <a:rPr lang="en-US" sz="3200" dirty="0"/>
              <a:t>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Что такое </a:t>
            </a:r>
            <a:r>
              <a:rPr lang="en-US" sz="3200" dirty="0" err="1"/>
              <a:t>Blazor</a:t>
            </a:r>
            <a:r>
              <a:rPr lang="en-US" sz="3200" dirty="0"/>
              <a:t> Server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Основные возможности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Компоненты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Макеты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Маршрутизация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Привязка данных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Взаимодейтвие с </a:t>
            </a:r>
            <a:r>
              <a:rPr lang="en-US" sz="32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Что такое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-102268" y="1574131"/>
            <a:ext cx="12191999" cy="630942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.NET </a:t>
            </a:r>
            <a:r>
              <a:rPr lang="ru-RU" sz="3200" dirty="0"/>
              <a:t>веб-фреймворк который работает в браузере</a:t>
            </a:r>
            <a:endParaRPr lang="en-US" sz="3200" dirty="0"/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Использует</a:t>
            </a:r>
            <a:r>
              <a:rPr lang="en-US" sz="3200" dirty="0"/>
              <a:t> C#/Razor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Browser + Razor = </a:t>
            </a:r>
            <a:r>
              <a:rPr lang="en-US" sz="3200" dirty="0" err="1"/>
              <a:t>Blazor</a:t>
            </a:r>
            <a:endParaRPr lang="ru-RU" sz="32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Есть </a:t>
            </a:r>
            <a:r>
              <a:rPr lang="en-US" sz="3200" dirty="0"/>
              <a:t>2 </a:t>
            </a:r>
            <a:r>
              <a:rPr lang="en-US" sz="3200" dirty="0" err="1"/>
              <a:t>Blazor</a:t>
            </a:r>
            <a:r>
              <a:rPr lang="en-US" sz="3200" dirty="0"/>
              <a:t>’</a:t>
            </a:r>
            <a:r>
              <a:rPr lang="ru-RU" sz="3200" dirty="0"/>
              <a:t>а: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</a:t>
            </a:r>
            <a:r>
              <a:rPr lang="en-US" sz="3200" dirty="0" err="1"/>
              <a:t>WebAssembly</a:t>
            </a:r>
            <a:r>
              <a:rPr lang="ru-RU" sz="3200" dirty="0"/>
              <a:t> - работает внутри исполняющей среды .</a:t>
            </a:r>
            <a:r>
              <a:rPr lang="en-US" sz="3200" dirty="0"/>
              <a:t>NET </a:t>
            </a:r>
            <a:r>
              <a:rPr lang="ru-RU" sz="3200" dirty="0"/>
              <a:t>написанной для </a:t>
            </a:r>
            <a:r>
              <a:rPr lang="en-US" sz="3200" dirty="0" err="1"/>
              <a:t>WebAssembly</a:t>
            </a:r>
            <a:r>
              <a:rPr lang="ru-RU" sz="3200" dirty="0"/>
              <a:t> </a:t>
            </a:r>
            <a:endParaRPr lang="en-US" sz="3200" dirty="0"/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Blazor</a:t>
            </a:r>
            <a:r>
              <a:rPr lang="en-US" sz="3200" dirty="0"/>
              <a:t> Server</a:t>
            </a:r>
            <a:r>
              <a:rPr lang="ru-RU" sz="3200" dirty="0"/>
              <a:t> – получает уже отрисованные данные с сервера</a:t>
            </a:r>
            <a:endParaRPr lang="en-US" sz="3200" dirty="0"/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338533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1" y="1562101"/>
            <a:ext cx="12191999" cy="353943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C# </a:t>
            </a:r>
            <a:r>
              <a:rPr lang="ru-RU" sz="3200" dirty="0"/>
              <a:t>и</a:t>
            </a:r>
            <a:r>
              <a:rPr lang="en-US" sz="3200" dirty="0"/>
              <a:t> Razor </a:t>
            </a:r>
            <a:r>
              <a:rPr lang="ru-RU" sz="3200" dirty="0"/>
              <a:t>компилируются в библиотеки </a:t>
            </a:r>
            <a:r>
              <a:rPr lang="en-US" sz="3200" dirty="0"/>
              <a:t>.NET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ru-RU" sz="3200" dirty="0"/>
              <a:t>Браузер скачивает эти библиотеки</a:t>
            </a:r>
            <a:r>
              <a:rPr lang="en-US" sz="3200" dirty="0"/>
              <a:t> </a:t>
            </a:r>
            <a:r>
              <a:rPr lang="ru-RU" sz="3200" dirty="0"/>
              <a:t>и</a:t>
            </a:r>
            <a:r>
              <a:rPr lang="en-US" sz="3200" dirty="0"/>
              <a:t> .NET </a:t>
            </a:r>
            <a:r>
              <a:rPr lang="ru-RU" sz="3200" dirty="0"/>
              <a:t>среду в браузер</a:t>
            </a:r>
            <a:endParaRPr lang="en-US" sz="3200" dirty="0"/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ru-RU" sz="3200" dirty="0"/>
              <a:t>Браузер использует</a:t>
            </a:r>
            <a:r>
              <a:rPr lang="en-US" sz="3200" dirty="0"/>
              <a:t> JavaScript </a:t>
            </a:r>
            <a:r>
              <a:rPr lang="ru-RU" sz="3200" dirty="0"/>
              <a:t>чтобы запустить </a:t>
            </a:r>
            <a:r>
              <a:rPr lang="en-US" sz="3200" dirty="0"/>
              <a:t>.NET </a:t>
            </a:r>
            <a:r>
              <a:rPr lang="ru-RU" sz="3200" dirty="0"/>
              <a:t>среду</a:t>
            </a:r>
            <a:r>
              <a:rPr lang="en-US" sz="3200" dirty="0"/>
              <a:t> (Mono) </a:t>
            </a:r>
            <a:r>
              <a:rPr lang="ru-RU" sz="3200" dirty="0"/>
              <a:t>и сделанные разрабом библиотеки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-162427" y="1520785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lvl="1"/>
            <a:r>
              <a:rPr lang="en-US" sz="3200" dirty="0"/>
              <a:t>C# </a:t>
            </a:r>
            <a:r>
              <a:rPr lang="ru-RU" sz="3200" dirty="0"/>
              <a:t>и</a:t>
            </a:r>
            <a:r>
              <a:rPr lang="en-US" sz="3200" dirty="0"/>
              <a:t> Razor </a:t>
            </a:r>
            <a:r>
              <a:rPr lang="ru-RU" sz="3200" dirty="0"/>
              <a:t>компилируются</a:t>
            </a:r>
            <a:r>
              <a:rPr lang="en-US" sz="3200" dirty="0"/>
              <a:t> </a:t>
            </a:r>
            <a:r>
              <a:rPr lang="ru-RU" sz="3200" dirty="0"/>
              <a:t>в </a:t>
            </a:r>
            <a:r>
              <a:rPr lang="en-US" sz="3200" dirty="0"/>
              <a:t>.NET </a:t>
            </a:r>
            <a:r>
              <a:rPr lang="ru-RU" sz="3200" dirty="0"/>
              <a:t>сборки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2AA2A-6381-4D02-AA8A-F31DC4C5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61" y="3053735"/>
            <a:ext cx="4999038" cy="2766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10EFF-1EE1-44C5-8175-3F3A13D4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3" y="2582863"/>
            <a:ext cx="2808288" cy="33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EFE848-32CC-45DC-B834-76D9A2A4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41" y="2450116"/>
            <a:ext cx="962025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0B45-E6EE-4C56-8F48-090187AD6207}"/>
              </a:ext>
            </a:extLst>
          </p:cNvPr>
          <p:cNvSpPr txBox="1"/>
          <p:nvPr/>
        </p:nvSpPr>
        <p:spPr>
          <a:xfrm>
            <a:off x="-300052" y="1473095"/>
            <a:ext cx="12191999" cy="1415772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lvl="1"/>
            <a:r>
              <a:rPr lang="en-US" sz="3200" dirty="0" err="1"/>
              <a:t>Blazor</a:t>
            </a:r>
            <a:r>
              <a:rPr lang="en-US" sz="3200" dirty="0"/>
              <a:t> </a:t>
            </a:r>
            <a:r>
              <a:rPr lang="ru-RU" sz="3200" dirty="0"/>
              <a:t>использует</a:t>
            </a:r>
            <a:r>
              <a:rPr lang="en-US" sz="3200" dirty="0"/>
              <a:t> JavaScript </a:t>
            </a:r>
            <a:r>
              <a:rPr lang="ru-RU" sz="3200" dirty="0"/>
              <a:t>для загрузки </a:t>
            </a:r>
            <a:r>
              <a:rPr lang="en-US" sz="3200" dirty="0"/>
              <a:t>.NET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0843F-1FBF-445C-BBBA-66C1F9C25941}"/>
              </a:ext>
            </a:extLst>
          </p:cNvPr>
          <p:cNvCxnSpPr>
            <a:cxnSpLocks/>
          </p:cNvCxnSpPr>
          <p:nvPr/>
        </p:nvCxnSpPr>
        <p:spPr>
          <a:xfrm>
            <a:off x="1266824" y="3956178"/>
            <a:ext cx="408622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F8EBFE-11C6-4E71-8027-89489D0A3B97}"/>
                  </a:ext>
                </a:extLst>
              </p14:cNvPr>
              <p14:cNvContentPartPr/>
              <p14:nvPr/>
            </p14:nvContentPartPr>
            <p14:xfrm>
              <a:off x="2246490" y="3669618"/>
              <a:ext cx="189360" cy="286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F8EBFE-11C6-4E71-8027-89489D0A3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473" y="3660629"/>
                <a:ext cx="207034" cy="304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196494-C42D-4B00-9508-6B270EBC217A}"/>
                  </a:ext>
                </a:extLst>
              </p14:cNvPr>
              <p14:cNvContentPartPr/>
              <p14:nvPr/>
            </p14:nvContentPartPr>
            <p14:xfrm>
              <a:off x="3569753" y="4043336"/>
              <a:ext cx="167040" cy="262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196494-C42D-4B00-9508-6B270EBC21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1113" y="4034348"/>
                <a:ext cx="184680" cy="27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71C85D6-601A-414E-8FB5-3E89A94D92F1}"/>
                  </a:ext>
                </a:extLst>
              </p14:cNvPr>
              <p14:cNvContentPartPr/>
              <p14:nvPr/>
            </p14:nvContentPartPr>
            <p14:xfrm>
              <a:off x="2711513" y="4302821"/>
              <a:ext cx="139680" cy="2222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71C85D6-601A-414E-8FB5-3E89A94D92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2873" y="4293821"/>
                <a:ext cx="157320" cy="22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20781" cy="1320800"/>
          </a:xfrm>
        </p:spPr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А что есть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0" y="2000328"/>
            <a:ext cx="12191999" cy="353943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(</a:t>
            </a:r>
            <a:r>
              <a:rPr lang="en-US" sz="3200" dirty="0" err="1"/>
              <a:t>wasm</a:t>
            </a:r>
            <a:r>
              <a:rPr lang="en-US" sz="3200" dirty="0"/>
              <a:t>) </a:t>
            </a:r>
            <a:r>
              <a:rPr lang="ru-RU" sz="3200" dirty="0"/>
              <a:t>новый бинарный формат для </a:t>
            </a:r>
            <a:r>
              <a:rPr lang="en-US" sz="3200" dirty="0"/>
              <a:t>stack-based </a:t>
            </a:r>
            <a:r>
              <a:rPr lang="ru-RU" sz="3200" dirty="0"/>
              <a:t>виртуальных машин</a:t>
            </a:r>
            <a:endParaRPr lang="en-US" sz="32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Новый тип кода как </a:t>
            </a:r>
            <a:r>
              <a:rPr lang="en-US" sz="3200" dirty="0"/>
              <a:t>js </a:t>
            </a:r>
            <a:r>
              <a:rPr lang="ru-RU" sz="3200" dirty="0"/>
              <a:t>работающий в браузере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Придумали его, так </a:t>
            </a:r>
            <a:r>
              <a:rPr lang="en-US" sz="3200" dirty="0"/>
              <a:t>JS </a:t>
            </a:r>
            <a:r>
              <a:rPr lang="ru-RU" sz="3200" dirty="0"/>
              <a:t>медленный, а </a:t>
            </a:r>
            <a:r>
              <a:rPr lang="en-US" sz="3200" dirty="0" err="1"/>
              <a:t>wasm</a:t>
            </a:r>
            <a:r>
              <a:rPr lang="en-US" sz="3200" dirty="0"/>
              <a:t> </a:t>
            </a:r>
            <a:r>
              <a:rPr lang="ru-RU" sz="3200" dirty="0"/>
              <a:t>быстрый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Он так же безопасен как </a:t>
            </a:r>
            <a:r>
              <a:rPr lang="en-US" sz="3200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34932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21843" cy="1320800"/>
          </a:xfrm>
        </p:spPr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А что есть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6557-6398-4134-BD1D-DE9F2FAA70A0}"/>
              </a:ext>
            </a:extLst>
          </p:cNvPr>
          <p:cNvSpPr txBox="1"/>
          <p:nvPr/>
        </p:nvSpPr>
        <p:spPr>
          <a:xfrm>
            <a:off x="-70339" y="1499166"/>
            <a:ext cx="12191999" cy="5816977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Состоит из 2-ух основных вещей</a:t>
            </a:r>
            <a:r>
              <a:rPr lang="en-US" sz="3200" dirty="0"/>
              <a:t>:</a:t>
            </a:r>
          </a:p>
          <a:p>
            <a:pPr marL="1428750" lvl="2" indent="-514350">
              <a:spcAft>
                <a:spcPts val="600"/>
              </a:spcAft>
              <a:buFont typeface="+mj-lt"/>
              <a:buAutoNum type="arabicPeriod"/>
            </a:pPr>
            <a:r>
              <a:rPr lang="ru-RU" sz="3200" dirty="0"/>
              <a:t>Виртуальная машина</a:t>
            </a:r>
            <a:endParaRPr lang="en-US" sz="3200" dirty="0"/>
          </a:p>
          <a:p>
            <a:pPr marL="1428750" lvl="2" indent="-514350">
              <a:spcAft>
                <a:spcPts val="600"/>
              </a:spcAft>
              <a:buFont typeface="+mj-lt"/>
              <a:buAutoNum type="arabicPeriod"/>
            </a:pPr>
            <a:r>
              <a:rPr lang="ru-RU" sz="3200" dirty="0"/>
              <a:t>Набор </a:t>
            </a:r>
            <a:r>
              <a:rPr lang="en-US" sz="3200" dirty="0"/>
              <a:t>API</a:t>
            </a:r>
            <a:r>
              <a:rPr lang="ru-RU" sz="3200" dirty="0"/>
              <a:t> для работы с браузером</a:t>
            </a:r>
            <a:endParaRPr lang="en-US" sz="32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Раньше была только одна ВМ для </a:t>
            </a:r>
            <a:r>
              <a:rPr lang="en-US" sz="3200" dirty="0"/>
              <a:t>JS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WebAssembly</a:t>
            </a:r>
            <a:r>
              <a:rPr lang="en-US" sz="3200" dirty="0"/>
              <a:t> </a:t>
            </a:r>
            <a:r>
              <a:rPr lang="ru-RU" sz="3200" dirty="0"/>
              <a:t>добавляет еще одну и свой бинарный формат</a:t>
            </a:r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Он НЕ заменяет </a:t>
            </a:r>
            <a:r>
              <a:rPr lang="en-US" sz="3200" dirty="0"/>
              <a:t>JS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46298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91020" cy="1320800"/>
          </a:xfrm>
        </p:spPr>
        <p:txBody>
          <a:bodyPr/>
          <a:lstStyle/>
          <a:p>
            <a:r>
              <a:rPr lang="ru-R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А что есть </a:t>
            </a:r>
            <a:r>
              <a:rPr lang="en-U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WebAssembly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8EB-BC3D-4F0E-91AA-FFDE0CC0E676}"/>
              </a:ext>
            </a:extLst>
          </p:cNvPr>
          <p:cNvSpPr txBox="1"/>
          <p:nvPr/>
        </p:nvSpPr>
        <p:spPr>
          <a:xfrm>
            <a:off x="-184638" y="1481581"/>
            <a:ext cx="12191999" cy="5247590"/>
          </a:xfrm>
          <a:prstGeom prst="rect">
            <a:avLst/>
          </a:prstGeom>
          <a:noFill/>
        </p:spPr>
        <p:txBody>
          <a:bodyPr wrap="square" lIns="640080" tIns="457200" rIns="640080" bIns="457200" rtlCol="0">
            <a:spAutoFit/>
          </a:bodyPr>
          <a:lstStyle/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Компилируется ли</a:t>
            </a:r>
            <a:r>
              <a:rPr lang="en-US" sz="3200" dirty="0"/>
              <a:t> </a:t>
            </a:r>
            <a:r>
              <a:rPr lang="en-US" sz="3200" dirty="0" err="1"/>
              <a:t>Blazor</a:t>
            </a:r>
            <a:r>
              <a:rPr lang="en-US" sz="3200" dirty="0"/>
              <a:t> </a:t>
            </a:r>
            <a:r>
              <a:rPr lang="ru-RU" sz="3200" dirty="0"/>
              <a:t>в</a:t>
            </a:r>
            <a:r>
              <a:rPr lang="en-US" sz="3200" dirty="0"/>
              <a:t> </a:t>
            </a:r>
            <a:r>
              <a:rPr lang="en-US" sz="3200" dirty="0" err="1"/>
              <a:t>WebAssembly</a:t>
            </a:r>
            <a:r>
              <a:rPr lang="en-US" sz="3200" dirty="0"/>
              <a:t>?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Нет</a:t>
            </a:r>
            <a:r>
              <a:rPr lang="en-US" sz="3200" dirty="0"/>
              <a:t>. </a:t>
            </a:r>
          </a:p>
          <a:p>
            <a:pPr marL="1428750" lvl="2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Только</a:t>
            </a:r>
            <a:r>
              <a:rPr lang="en-US" sz="3200" dirty="0"/>
              <a:t> .NET runtime </a:t>
            </a:r>
            <a:r>
              <a:rPr lang="ru-RU" sz="3200" dirty="0"/>
              <a:t>компилируется в</a:t>
            </a:r>
            <a:r>
              <a:rPr lang="en-US" sz="3200" dirty="0"/>
              <a:t> </a:t>
            </a:r>
            <a:r>
              <a:rPr lang="en-US" sz="3200" dirty="0" err="1"/>
              <a:t>WebAssembly</a:t>
            </a:r>
            <a:r>
              <a:rPr lang="en-US" sz="3200" dirty="0"/>
              <a:t>.</a:t>
            </a:r>
            <a:endParaRPr lang="ru-RU" sz="32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А нужен ли мне </a:t>
            </a:r>
            <a:r>
              <a:rPr lang="en-US" sz="3200" dirty="0"/>
              <a:t>.NET </a:t>
            </a:r>
            <a:r>
              <a:rPr lang="ru-RU" sz="3200" dirty="0"/>
              <a:t>сервер для моего приложения</a:t>
            </a:r>
            <a:br>
              <a:rPr lang="ru-RU" sz="3200" dirty="0"/>
            </a:br>
            <a:r>
              <a:rPr lang="en-US" sz="3200" dirty="0" err="1"/>
              <a:t>Blazor</a:t>
            </a:r>
            <a:r>
              <a:rPr lang="en-US" sz="3200" dirty="0"/>
              <a:t>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Нет.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/>
              <a:t>Можно распространять через </a:t>
            </a:r>
            <a:r>
              <a:rPr lang="en-US" sz="3200" dirty="0"/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947</TotalTime>
  <Words>436</Words>
  <Application>Microsoft Office PowerPoint</Application>
  <PresentationFormat>Widescreen</PresentationFormat>
  <Paragraphs>101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Semibold</vt:lpstr>
      <vt:lpstr>Trebuchet MS</vt:lpstr>
      <vt:lpstr>Wingdings 3</vt:lpstr>
      <vt:lpstr>Facet</vt:lpstr>
      <vt:lpstr>Blazor</vt:lpstr>
      <vt:lpstr>Оглавление</vt:lpstr>
      <vt:lpstr>Что такое Blazor</vt:lpstr>
      <vt:lpstr>Blazor WebAssembly</vt:lpstr>
      <vt:lpstr>Blazor WebAssembly</vt:lpstr>
      <vt:lpstr>Blazor WebAssembly</vt:lpstr>
      <vt:lpstr>А что есть WebAssembly</vt:lpstr>
      <vt:lpstr>А что есть WebAssembly</vt:lpstr>
      <vt:lpstr>А что есть WebAssembly</vt:lpstr>
      <vt:lpstr>Blazor Server</vt:lpstr>
      <vt:lpstr>Основные возможности</vt:lpstr>
      <vt:lpstr>Макеты (Layouts)</vt:lpstr>
      <vt:lpstr>Маршрутизация</vt:lpstr>
      <vt:lpstr>Компоненты*</vt:lpstr>
      <vt:lpstr>Привязка данных*</vt:lpstr>
      <vt:lpstr>Взаимодействие с JavaScript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Alexander Ulmaskulov</cp:lastModifiedBy>
  <cp:revision>46</cp:revision>
  <dcterms:created xsi:type="dcterms:W3CDTF">2018-04-19T08:38:52Z</dcterms:created>
  <dcterms:modified xsi:type="dcterms:W3CDTF">2022-05-17T19:17:48Z</dcterms:modified>
  <cp:category/>
</cp:coreProperties>
</file>