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 id="2147483651" r:id="rId2"/>
    <p:sldMasterId id="2147483652" r:id="rId3"/>
    <p:sldMasterId id="2147483655" r:id="rId4"/>
  </p:sldMasterIdLst>
  <p:notesMasterIdLst>
    <p:notesMasterId r:id="rId41"/>
  </p:notesMasterIdLst>
  <p:handoutMasterIdLst>
    <p:handoutMasterId r:id="rId42"/>
  </p:handoutMasterIdLst>
  <p:sldIdLst>
    <p:sldId id="256" r:id="rId5"/>
    <p:sldId id="436" r:id="rId6"/>
    <p:sldId id="379" r:id="rId7"/>
    <p:sldId id="325" r:id="rId8"/>
    <p:sldId id="440" r:id="rId9"/>
    <p:sldId id="414" r:id="rId10"/>
    <p:sldId id="281" r:id="rId11"/>
    <p:sldId id="415" r:id="rId12"/>
    <p:sldId id="278" r:id="rId13"/>
    <p:sldId id="416" r:id="rId14"/>
    <p:sldId id="388" r:id="rId15"/>
    <p:sldId id="417" r:id="rId16"/>
    <p:sldId id="421" r:id="rId17"/>
    <p:sldId id="279" r:id="rId18"/>
    <p:sldId id="423" r:id="rId19"/>
    <p:sldId id="424" r:id="rId20"/>
    <p:sldId id="442" r:id="rId21"/>
    <p:sldId id="425" r:id="rId22"/>
    <p:sldId id="426" r:id="rId23"/>
    <p:sldId id="439" r:id="rId24"/>
    <p:sldId id="443" r:id="rId25"/>
    <p:sldId id="441" r:id="rId26"/>
    <p:sldId id="427" r:id="rId27"/>
    <p:sldId id="428" r:id="rId28"/>
    <p:sldId id="431" r:id="rId29"/>
    <p:sldId id="432" r:id="rId30"/>
    <p:sldId id="433" r:id="rId31"/>
    <p:sldId id="434" r:id="rId32"/>
    <p:sldId id="435" r:id="rId33"/>
    <p:sldId id="392" r:id="rId34"/>
    <p:sldId id="396" r:id="rId35"/>
    <p:sldId id="398" r:id="rId36"/>
    <p:sldId id="401" r:id="rId37"/>
    <p:sldId id="437" r:id="rId38"/>
    <p:sldId id="438" r:id="rId39"/>
    <p:sldId id="405" r:id="rId40"/>
  </p:sldIdLst>
  <p:sldSz cx="9144000" cy="6858000" type="screen4x3"/>
  <p:notesSz cx="6858000" cy="9144000"/>
  <p:defaultTextStyle>
    <a:defPPr>
      <a:defRPr lang="fr-FR"/>
    </a:defPPr>
    <a:lvl1pPr algn="l" rtl="0" fontAlgn="base">
      <a:spcBef>
        <a:spcPct val="5000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5000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5000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5000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5000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doringuessan@hotmail.com" initials="n" lastIdx="1" clrIdx="0">
    <p:extLst>
      <p:ext uri="{19B8F6BF-5375-455C-9EA6-DF929625EA0E}">
        <p15:presenceInfo xmlns="" xmlns:p15="http://schemas.microsoft.com/office/powerpoint/2012/main" userId="294484e5ec5df87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2EA0D8"/>
    <a:srgbClr val="29A3FF"/>
    <a:srgbClr val="006DB0"/>
    <a:srgbClr val="5B9BD5"/>
    <a:srgbClr val="B2B2B2"/>
    <a:srgbClr val="5B605C"/>
    <a:srgbClr val="969696"/>
    <a:srgbClr val="1B1B1B"/>
    <a:srgbClr val="2FA0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202B0CA-FC54-4496-8BCA-5EF66A818D29}" styleName="Style foncé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6" autoAdjust="0"/>
    <p:restoredTop sz="81107" autoAdjust="0"/>
  </p:normalViewPr>
  <p:slideViewPr>
    <p:cSldViewPr>
      <p:cViewPr varScale="1">
        <p:scale>
          <a:sx n="94" d="100"/>
          <a:sy n="94" d="100"/>
        </p:scale>
        <p:origin x="-2124" y="-102"/>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0"/>
    </p:cViewPr>
  </p:sorterViewPr>
  <p:notesViewPr>
    <p:cSldViewPr>
      <p:cViewPr varScale="1">
        <p:scale>
          <a:sx n="89" d="100"/>
          <a:sy n="89" d="100"/>
        </p:scale>
        <p:origin x="-384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C1C6E7-3A9B-4C84-AAB8-662CA8947524}"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fr-FR"/>
        </a:p>
      </dgm:t>
    </dgm:pt>
    <dgm:pt modelId="{4FF11469-0550-4599-A850-75FF60F70654}">
      <dgm:prSet phldrT="[Texte]" custT="1"/>
      <dgm:spPr/>
      <dgm:t>
        <a:bodyPr/>
        <a:lstStyle/>
        <a:p>
          <a:r>
            <a:rPr lang="fr-FR" sz="2000" dirty="0" smtClean="0">
              <a:latin typeface="Times New Roman" panose="02020603050405020304" pitchFamily="18" charset="0"/>
              <a:cs typeface="Times New Roman" panose="02020603050405020304" pitchFamily="18" charset="0"/>
            </a:rPr>
            <a:t>Logiciels</a:t>
          </a:r>
          <a:endParaRPr lang="fr-FR" sz="2000" dirty="0">
            <a:latin typeface="Times New Roman" panose="02020603050405020304" pitchFamily="18" charset="0"/>
            <a:cs typeface="Times New Roman" panose="02020603050405020304" pitchFamily="18" charset="0"/>
          </a:endParaRPr>
        </a:p>
      </dgm:t>
    </dgm:pt>
    <dgm:pt modelId="{9852F083-57E3-4AE7-BEF4-3E78809B6B21}" type="parTrans" cxnId="{B2A7BF82-070B-46FD-A078-AA91BA0FA9DA}">
      <dgm:prSet/>
      <dgm:spPr/>
      <dgm:t>
        <a:bodyPr/>
        <a:lstStyle/>
        <a:p>
          <a:endParaRPr lang="fr-FR" sz="2000">
            <a:latin typeface="Times New Roman" panose="02020603050405020304" pitchFamily="18" charset="0"/>
            <a:cs typeface="Times New Roman" panose="02020603050405020304" pitchFamily="18" charset="0"/>
          </a:endParaRPr>
        </a:p>
      </dgm:t>
    </dgm:pt>
    <dgm:pt modelId="{61D87DC8-2618-48E5-9CEB-B6C2323582FF}" type="sibTrans" cxnId="{B2A7BF82-070B-46FD-A078-AA91BA0FA9DA}">
      <dgm:prSet/>
      <dgm:spPr/>
      <dgm:t>
        <a:bodyPr/>
        <a:lstStyle/>
        <a:p>
          <a:endParaRPr lang="fr-FR" sz="2000">
            <a:latin typeface="Times New Roman" panose="02020603050405020304" pitchFamily="18" charset="0"/>
            <a:cs typeface="Times New Roman" panose="02020603050405020304" pitchFamily="18" charset="0"/>
          </a:endParaRPr>
        </a:p>
      </dgm:t>
    </dgm:pt>
    <dgm:pt modelId="{DCA3C4A0-D935-4EF3-A75C-B620C598A7D8}">
      <dgm:prSet phldrT="[Texte]" custT="1"/>
      <dgm:spPr/>
      <dgm:t>
        <a:bodyPr/>
        <a:lstStyle/>
        <a:p>
          <a:r>
            <a:rPr lang="fr-FR" sz="2000" dirty="0" smtClean="0">
              <a:latin typeface="Times New Roman" panose="02020603050405020304" pitchFamily="18" charset="0"/>
              <a:cs typeface="Times New Roman" panose="02020603050405020304" pitchFamily="18" charset="0"/>
            </a:rPr>
            <a:t>Matériels </a:t>
          </a:r>
          <a:endParaRPr lang="fr-FR" sz="2000" dirty="0">
            <a:latin typeface="Times New Roman" panose="02020603050405020304" pitchFamily="18" charset="0"/>
            <a:cs typeface="Times New Roman" panose="02020603050405020304" pitchFamily="18" charset="0"/>
          </a:endParaRPr>
        </a:p>
      </dgm:t>
    </dgm:pt>
    <dgm:pt modelId="{0D38A8C0-51A7-4F67-B3C0-971123ABE271}" type="parTrans" cxnId="{42FEA274-9604-4766-8833-5FC29563042D}">
      <dgm:prSet/>
      <dgm:spPr/>
      <dgm:t>
        <a:bodyPr/>
        <a:lstStyle/>
        <a:p>
          <a:endParaRPr lang="fr-FR" sz="2000">
            <a:latin typeface="Times New Roman" panose="02020603050405020304" pitchFamily="18" charset="0"/>
            <a:cs typeface="Times New Roman" panose="02020603050405020304" pitchFamily="18" charset="0"/>
          </a:endParaRPr>
        </a:p>
      </dgm:t>
    </dgm:pt>
    <dgm:pt modelId="{D339A8E1-274C-441B-A206-B97F2B7025AA}" type="sibTrans" cxnId="{42FEA274-9604-4766-8833-5FC29563042D}">
      <dgm:prSet/>
      <dgm:spPr/>
      <dgm:t>
        <a:bodyPr/>
        <a:lstStyle/>
        <a:p>
          <a:endParaRPr lang="fr-FR" sz="2000">
            <a:latin typeface="Times New Roman" panose="02020603050405020304" pitchFamily="18" charset="0"/>
            <a:cs typeface="Times New Roman" panose="02020603050405020304" pitchFamily="18" charset="0"/>
          </a:endParaRPr>
        </a:p>
      </dgm:t>
    </dgm:pt>
    <dgm:pt modelId="{EA82E369-1F55-4A09-9ABF-61448223C694}">
      <dgm:prSet custT="1"/>
      <dgm:spPr>
        <a:solidFill>
          <a:srgbClr val="2EA0D8">
            <a:alpha val="90000"/>
          </a:srgbClr>
        </a:solidFill>
      </dgm:spPr>
      <dgm:t>
        <a:bodyPr/>
        <a:lstStyle/>
        <a:p>
          <a:r>
            <a:rPr lang="fr-FR" sz="2000" dirty="0" err="1">
              <a:latin typeface="Times New Roman" panose="02020603050405020304" pitchFamily="18" charset="0"/>
              <a:cs typeface="Times New Roman" panose="02020603050405020304" pitchFamily="18" charset="0"/>
            </a:rPr>
            <a:t>Iptables</a:t>
          </a:r>
          <a:endParaRPr lang="fr-FR" sz="2000" dirty="0">
            <a:latin typeface="Times New Roman" panose="02020603050405020304" pitchFamily="18" charset="0"/>
            <a:cs typeface="Times New Roman" panose="02020603050405020304" pitchFamily="18" charset="0"/>
          </a:endParaRPr>
        </a:p>
      </dgm:t>
    </dgm:pt>
    <dgm:pt modelId="{B897CB52-06B8-4A88-B855-358A779E5D37}" type="parTrans" cxnId="{8BEABF8D-137B-41CC-80D1-2CF8B0A0C1E5}">
      <dgm:prSet/>
      <dgm:spPr/>
      <dgm:t>
        <a:bodyPr/>
        <a:lstStyle/>
        <a:p>
          <a:endParaRPr lang="fr-FR" sz="2000">
            <a:latin typeface="Times New Roman" panose="02020603050405020304" pitchFamily="18" charset="0"/>
            <a:cs typeface="Times New Roman" panose="02020603050405020304" pitchFamily="18" charset="0"/>
          </a:endParaRPr>
        </a:p>
      </dgm:t>
    </dgm:pt>
    <dgm:pt modelId="{66B1C73B-A718-4E76-8C04-860964C74993}" type="sibTrans" cxnId="{8BEABF8D-137B-41CC-80D1-2CF8B0A0C1E5}">
      <dgm:prSet/>
      <dgm:spPr/>
      <dgm:t>
        <a:bodyPr/>
        <a:lstStyle/>
        <a:p>
          <a:endParaRPr lang="fr-FR" sz="2000">
            <a:latin typeface="Times New Roman" panose="02020603050405020304" pitchFamily="18" charset="0"/>
            <a:cs typeface="Times New Roman" panose="02020603050405020304" pitchFamily="18" charset="0"/>
          </a:endParaRPr>
        </a:p>
      </dgm:t>
    </dgm:pt>
    <dgm:pt modelId="{9C750ED4-B773-4C11-8D23-77E7DA94B193}">
      <dgm:prSet custT="1"/>
      <dgm:spPr>
        <a:solidFill>
          <a:srgbClr val="2EA0D8">
            <a:alpha val="90000"/>
          </a:srgbClr>
        </a:solidFill>
      </dgm:spPr>
      <dgm:t>
        <a:bodyPr/>
        <a:lstStyle/>
        <a:p>
          <a:r>
            <a:rPr lang="fr-FR" sz="2000" dirty="0" err="1">
              <a:latin typeface="Times New Roman" panose="02020603050405020304" pitchFamily="18" charset="0"/>
              <a:cs typeface="Times New Roman" panose="02020603050405020304" pitchFamily="18" charset="0"/>
            </a:rPr>
            <a:t>Stormshield</a:t>
          </a:r>
          <a:endParaRPr lang="fr-FR" sz="2000" dirty="0">
            <a:latin typeface="Times New Roman" panose="02020603050405020304" pitchFamily="18" charset="0"/>
            <a:cs typeface="Times New Roman" panose="02020603050405020304" pitchFamily="18" charset="0"/>
          </a:endParaRPr>
        </a:p>
      </dgm:t>
    </dgm:pt>
    <dgm:pt modelId="{6978DAD9-9D35-42AB-B105-24FC36082D00}" type="parTrans" cxnId="{E2B50FF0-EB63-4903-9B31-666E4945D4CE}">
      <dgm:prSet/>
      <dgm:spPr/>
      <dgm:t>
        <a:bodyPr/>
        <a:lstStyle/>
        <a:p>
          <a:endParaRPr lang="fr-FR" sz="2000">
            <a:latin typeface="Times New Roman" panose="02020603050405020304" pitchFamily="18" charset="0"/>
            <a:cs typeface="Times New Roman" panose="02020603050405020304" pitchFamily="18" charset="0"/>
          </a:endParaRPr>
        </a:p>
      </dgm:t>
    </dgm:pt>
    <dgm:pt modelId="{CEE143AD-D24A-4BB7-95F4-7065AFDA6BF7}" type="sibTrans" cxnId="{E2B50FF0-EB63-4903-9B31-666E4945D4CE}">
      <dgm:prSet/>
      <dgm:spPr/>
      <dgm:t>
        <a:bodyPr/>
        <a:lstStyle/>
        <a:p>
          <a:endParaRPr lang="fr-FR" sz="2000">
            <a:latin typeface="Times New Roman" panose="02020603050405020304" pitchFamily="18" charset="0"/>
            <a:cs typeface="Times New Roman" panose="02020603050405020304" pitchFamily="18" charset="0"/>
          </a:endParaRPr>
        </a:p>
      </dgm:t>
    </dgm:pt>
    <dgm:pt modelId="{5E309C4B-364C-40C9-9C72-4F4363EF9671}">
      <dgm:prSet custT="1"/>
      <dgm:spPr>
        <a:solidFill>
          <a:srgbClr val="2EA0D8">
            <a:alpha val="90000"/>
          </a:srgbClr>
        </a:solidFill>
      </dgm:spPr>
      <dgm:t>
        <a:bodyPr/>
        <a:lstStyle/>
        <a:p>
          <a:r>
            <a:rPr lang="fr-FR" sz="2000" dirty="0" err="1">
              <a:latin typeface="Times New Roman" panose="02020603050405020304" pitchFamily="18" charset="0"/>
              <a:cs typeface="Times New Roman" panose="02020603050405020304" pitchFamily="18" charset="0"/>
            </a:rPr>
            <a:t>Pfsense</a:t>
          </a:r>
          <a:endParaRPr lang="fr-FR" sz="2000" dirty="0">
            <a:latin typeface="Times New Roman" panose="02020603050405020304" pitchFamily="18" charset="0"/>
            <a:cs typeface="Times New Roman" panose="02020603050405020304" pitchFamily="18" charset="0"/>
          </a:endParaRPr>
        </a:p>
      </dgm:t>
    </dgm:pt>
    <dgm:pt modelId="{53237DC5-F412-4300-A113-52185F7D4ACF}" type="parTrans" cxnId="{1824899E-EBE4-4ABC-8E58-9F03F83DDD41}">
      <dgm:prSet/>
      <dgm:spPr/>
      <dgm:t>
        <a:bodyPr/>
        <a:lstStyle/>
        <a:p>
          <a:endParaRPr lang="fr-FR" sz="2000">
            <a:latin typeface="Times New Roman" panose="02020603050405020304" pitchFamily="18" charset="0"/>
            <a:cs typeface="Times New Roman" panose="02020603050405020304" pitchFamily="18" charset="0"/>
          </a:endParaRPr>
        </a:p>
      </dgm:t>
    </dgm:pt>
    <dgm:pt modelId="{8807F62D-46AB-4AAD-B035-7B01E8729EE1}" type="sibTrans" cxnId="{1824899E-EBE4-4ABC-8E58-9F03F83DDD41}">
      <dgm:prSet/>
      <dgm:spPr/>
      <dgm:t>
        <a:bodyPr/>
        <a:lstStyle/>
        <a:p>
          <a:endParaRPr lang="fr-FR" sz="2000">
            <a:latin typeface="Times New Roman" panose="02020603050405020304" pitchFamily="18" charset="0"/>
            <a:cs typeface="Times New Roman" panose="02020603050405020304" pitchFamily="18" charset="0"/>
          </a:endParaRPr>
        </a:p>
      </dgm:t>
    </dgm:pt>
    <dgm:pt modelId="{A83E7314-D354-4C64-B6FD-BCF07281EF89}">
      <dgm:prSet custT="1"/>
      <dgm:spPr>
        <a:solidFill>
          <a:srgbClr val="2EA0D8">
            <a:alpha val="90000"/>
          </a:srgbClr>
        </a:solidFill>
      </dgm:spPr>
      <dgm:t>
        <a:bodyPr/>
        <a:lstStyle/>
        <a:p>
          <a:r>
            <a:rPr lang="fr-FR" sz="2000">
              <a:latin typeface="Times New Roman" panose="02020603050405020304" pitchFamily="18" charset="0"/>
              <a:cs typeface="Times New Roman" panose="02020603050405020304" pitchFamily="18" charset="0"/>
            </a:rPr>
            <a:t>Paloalto</a:t>
          </a:r>
          <a:endParaRPr lang="fr-FR" sz="2000" dirty="0">
            <a:latin typeface="Times New Roman" panose="02020603050405020304" pitchFamily="18" charset="0"/>
            <a:cs typeface="Times New Roman" panose="02020603050405020304" pitchFamily="18" charset="0"/>
          </a:endParaRPr>
        </a:p>
      </dgm:t>
    </dgm:pt>
    <dgm:pt modelId="{56CA83B7-66C7-4E06-A728-4C2346FF65B6}" type="parTrans" cxnId="{7E8F757E-8F7F-4864-91C3-073326FD9C2C}">
      <dgm:prSet/>
      <dgm:spPr/>
      <dgm:t>
        <a:bodyPr/>
        <a:lstStyle/>
        <a:p>
          <a:endParaRPr lang="fr-FR" sz="2000">
            <a:latin typeface="Times New Roman" panose="02020603050405020304" pitchFamily="18" charset="0"/>
            <a:cs typeface="Times New Roman" panose="02020603050405020304" pitchFamily="18" charset="0"/>
          </a:endParaRPr>
        </a:p>
      </dgm:t>
    </dgm:pt>
    <dgm:pt modelId="{5C7D9328-091F-4448-916E-759D3BB821BF}" type="sibTrans" cxnId="{7E8F757E-8F7F-4864-91C3-073326FD9C2C}">
      <dgm:prSet/>
      <dgm:spPr/>
      <dgm:t>
        <a:bodyPr/>
        <a:lstStyle/>
        <a:p>
          <a:endParaRPr lang="fr-FR" sz="2000">
            <a:latin typeface="Times New Roman" panose="02020603050405020304" pitchFamily="18" charset="0"/>
            <a:cs typeface="Times New Roman" panose="02020603050405020304" pitchFamily="18" charset="0"/>
          </a:endParaRPr>
        </a:p>
      </dgm:t>
    </dgm:pt>
    <dgm:pt modelId="{F76E2CD7-67BA-419D-B649-23532B823165}">
      <dgm:prSet custT="1"/>
      <dgm:spPr>
        <a:solidFill>
          <a:srgbClr val="2EA0D8">
            <a:alpha val="90000"/>
          </a:srgbClr>
        </a:solidFill>
      </dgm:spPr>
      <dgm:t>
        <a:bodyPr/>
        <a:lstStyle/>
        <a:p>
          <a:r>
            <a:rPr lang="fr-FR" sz="2000" dirty="0">
              <a:latin typeface="Times New Roman" panose="02020603050405020304" pitchFamily="18" charset="0"/>
              <a:cs typeface="Times New Roman" panose="02020603050405020304" pitchFamily="18" charset="0"/>
            </a:rPr>
            <a:t>…</a:t>
          </a:r>
        </a:p>
      </dgm:t>
    </dgm:pt>
    <dgm:pt modelId="{85F43AA2-45B3-4CCD-9C63-41AFDD3ED5C9}" type="parTrans" cxnId="{DC9B0552-65A0-4046-98EC-CBBE84D4EAF8}">
      <dgm:prSet/>
      <dgm:spPr/>
      <dgm:t>
        <a:bodyPr/>
        <a:lstStyle/>
        <a:p>
          <a:endParaRPr lang="fr-FR" sz="2000">
            <a:latin typeface="Times New Roman" panose="02020603050405020304" pitchFamily="18" charset="0"/>
            <a:cs typeface="Times New Roman" panose="02020603050405020304" pitchFamily="18" charset="0"/>
          </a:endParaRPr>
        </a:p>
      </dgm:t>
    </dgm:pt>
    <dgm:pt modelId="{0FEB125E-596A-491D-8CED-27F2CF7817EE}" type="sibTrans" cxnId="{DC9B0552-65A0-4046-98EC-CBBE84D4EAF8}">
      <dgm:prSet/>
      <dgm:spPr/>
      <dgm:t>
        <a:bodyPr/>
        <a:lstStyle/>
        <a:p>
          <a:endParaRPr lang="fr-FR" sz="2000">
            <a:latin typeface="Times New Roman" panose="02020603050405020304" pitchFamily="18" charset="0"/>
            <a:cs typeface="Times New Roman" panose="02020603050405020304" pitchFamily="18" charset="0"/>
          </a:endParaRPr>
        </a:p>
      </dgm:t>
    </dgm:pt>
    <dgm:pt modelId="{0D769F31-D147-4406-A7E8-080177DA5BB9}">
      <dgm:prSet custT="1"/>
      <dgm:spPr>
        <a:solidFill>
          <a:srgbClr val="2EA0D8">
            <a:alpha val="90000"/>
          </a:srgbClr>
        </a:solidFill>
      </dgm:spPr>
      <dgm:t>
        <a:bodyPr/>
        <a:lstStyle/>
        <a:p>
          <a:r>
            <a:rPr lang="fr-FR" sz="2000" dirty="0" err="1">
              <a:latin typeface="Times New Roman" panose="02020603050405020304" pitchFamily="18" charset="0"/>
              <a:cs typeface="Times New Roman" panose="02020603050405020304" pitchFamily="18" charset="0"/>
            </a:rPr>
            <a:t>Nftable</a:t>
          </a:r>
          <a:endParaRPr lang="fr-FR" sz="2000" dirty="0">
            <a:latin typeface="Times New Roman" panose="02020603050405020304" pitchFamily="18" charset="0"/>
            <a:cs typeface="Times New Roman" panose="02020603050405020304" pitchFamily="18" charset="0"/>
          </a:endParaRPr>
        </a:p>
      </dgm:t>
    </dgm:pt>
    <dgm:pt modelId="{628D3742-DA12-4F5E-B1C7-9A575AE9C512}" type="parTrans" cxnId="{E2DEAF20-B139-43B9-9576-925803A6EE77}">
      <dgm:prSet/>
      <dgm:spPr/>
      <dgm:t>
        <a:bodyPr/>
        <a:lstStyle/>
        <a:p>
          <a:endParaRPr lang="fr-FR" sz="2000">
            <a:latin typeface="Times New Roman" panose="02020603050405020304" pitchFamily="18" charset="0"/>
            <a:cs typeface="Times New Roman" panose="02020603050405020304" pitchFamily="18" charset="0"/>
          </a:endParaRPr>
        </a:p>
      </dgm:t>
    </dgm:pt>
    <dgm:pt modelId="{2C543736-B3D7-4C21-8387-898F3DE7C9D8}" type="sibTrans" cxnId="{E2DEAF20-B139-43B9-9576-925803A6EE77}">
      <dgm:prSet/>
      <dgm:spPr/>
      <dgm:t>
        <a:bodyPr/>
        <a:lstStyle/>
        <a:p>
          <a:endParaRPr lang="fr-FR" sz="2000">
            <a:latin typeface="Times New Roman" panose="02020603050405020304" pitchFamily="18" charset="0"/>
            <a:cs typeface="Times New Roman" panose="02020603050405020304" pitchFamily="18" charset="0"/>
          </a:endParaRPr>
        </a:p>
      </dgm:t>
    </dgm:pt>
    <dgm:pt modelId="{123E2BAC-4B5C-45A9-A74A-41EC7E43C7A0}">
      <dgm:prSet custT="1"/>
      <dgm:spPr>
        <a:solidFill>
          <a:srgbClr val="2EA0D8">
            <a:alpha val="90000"/>
          </a:srgbClr>
        </a:solidFill>
      </dgm:spPr>
      <dgm:t>
        <a:bodyPr/>
        <a:lstStyle/>
        <a:p>
          <a:endParaRPr lang="fr-FR" sz="2000" dirty="0">
            <a:latin typeface="Times New Roman" panose="02020603050405020304" pitchFamily="18" charset="0"/>
            <a:cs typeface="Times New Roman" panose="02020603050405020304" pitchFamily="18" charset="0"/>
          </a:endParaRPr>
        </a:p>
      </dgm:t>
    </dgm:pt>
    <dgm:pt modelId="{C8118586-5024-44F3-BB7A-E062ECABC2C0}" type="parTrans" cxnId="{A15C2A21-5D2D-4F04-9686-8C8DAE02AE47}">
      <dgm:prSet/>
      <dgm:spPr/>
      <dgm:t>
        <a:bodyPr/>
        <a:lstStyle/>
        <a:p>
          <a:endParaRPr lang="fr-FR" sz="2000">
            <a:latin typeface="Times New Roman" panose="02020603050405020304" pitchFamily="18" charset="0"/>
            <a:cs typeface="Times New Roman" panose="02020603050405020304" pitchFamily="18" charset="0"/>
          </a:endParaRPr>
        </a:p>
      </dgm:t>
    </dgm:pt>
    <dgm:pt modelId="{800B1ACA-4C35-4103-A02C-49D42123878F}" type="sibTrans" cxnId="{A15C2A21-5D2D-4F04-9686-8C8DAE02AE47}">
      <dgm:prSet/>
      <dgm:spPr/>
      <dgm:t>
        <a:bodyPr/>
        <a:lstStyle/>
        <a:p>
          <a:endParaRPr lang="fr-FR" sz="2000">
            <a:latin typeface="Times New Roman" panose="02020603050405020304" pitchFamily="18" charset="0"/>
            <a:cs typeface="Times New Roman" panose="02020603050405020304" pitchFamily="18" charset="0"/>
          </a:endParaRPr>
        </a:p>
      </dgm:t>
    </dgm:pt>
    <dgm:pt modelId="{03ADFB05-6185-40A5-852E-AC2FDBE7F0B1}">
      <dgm:prSet custT="1"/>
      <dgm:spPr>
        <a:solidFill>
          <a:srgbClr val="2EA0D8">
            <a:alpha val="90000"/>
          </a:srgbClr>
        </a:solidFill>
      </dgm:spPr>
      <dgm:t>
        <a:bodyPr/>
        <a:lstStyle/>
        <a:p>
          <a:r>
            <a:rPr lang="fr-FR" sz="2000" dirty="0">
              <a:latin typeface="Times New Roman" panose="02020603050405020304" pitchFamily="18" charset="0"/>
              <a:cs typeface="Times New Roman" panose="02020603050405020304" pitchFamily="18" charset="0"/>
            </a:rPr>
            <a:t>FW Windows</a:t>
          </a:r>
        </a:p>
      </dgm:t>
    </dgm:pt>
    <dgm:pt modelId="{909E7970-C87B-4629-B463-F7BEAA479CAD}" type="parTrans" cxnId="{7AB3A463-07D3-456C-A08F-F0E828644CC0}">
      <dgm:prSet/>
      <dgm:spPr/>
      <dgm:t>
        <a:bodyPr/>
        <a:lstStyle/>
        <a:p>
          <a:endParaRPr lang="fr-FR" sz="2000">
            <a:latin typeface="Times New Roman" panose="02020603050405020304" pitchFamily="18" charset="0"/>
            <a:cs typeface="Times New Roman" panose="02020603050405020304" pitchFamily="18" charset="0"/>
          </a:endParaRPr>
        </a:p>
      </dgm:t>
    </dgm:pt>
    <dgm:pt modelId="{8AE21B93-6EA1-460A-80CA-B2A1C58CDD9B}" type="sibTrans" cxnId="{7AB3A463-07D3-456C-A08F-F0E828644CC0}">
      <dgm:prSet/>
      <dgm:spPr/>
      <dgm:t>
        <a:bodyPr/>
        <a:lstStyle/>
        <a:p>
          <a:endParaRPr lang="fr-FR" sz="2000">
            <a:latin typeface="Times New Roman" panose="02020603050405020304" pitchFamily="18" charset="0"/>
            <a:cs typeface="Times New Roman" panose="02020603050405020304" pitchFamily="18" charset="0"/>
          </a:endParaRPr>
        </a:p>
      </dgm:t>
    </dgm:pt>
    <dgm:pt modelId="{178F7704-75F6-4953-898C-A597FEAFED8B}" type="pres">
      <dgm:prSet presAssocID="{63C1C6E7-3A9B-4C84-AAB8-662CA8947524}" presName="linear" presStyleCnt="0">
        <dgm:presLayoutVars>
          <dgm:dir/>
          <dgm:animLvl val="lvl"/>
          <dgm:resizeHandles val="exact"/>
        </dgm:presLayoutVars>
      </dgm:prSet>
      <dgm:spPr/>
      <dgm:t>
        <a:bodyPr/>
        <a:lstStyle/>
        <a:p>
          <a:endParaRPr lang="fr-FR"/>
        </a:p>
      </dgm:t>
    </dgm:pt>
    <dgm:pt modelId="{7AD36363-1698-484E-A63D-84536EB31634}" type="pres">
      <dgm:prSet presAssocID="{4FF11469-0550-4599-A850-75FF60F70654}" presName="parentLin" presStyleCnt="0"/>
      <dgm:spPr/>
    </dgm:pt>
    <dgm:pt modelId="{5F94550F-C28F-43C9-AAA8-BB39E08CC388}" type="pres">
      <dgm:prSet presAssocID="{4FF11469-0550-4599-A850-75FF60F70654}" presName="parentLeftMargin" presStyleLbl="node1" presStyleIdx="0" presStyleCnt="2"/>
      <dgm:spPr/>
      <dgm:t>
        <a:bodyPr/>
        <a:lstStyle/>
        <a:p>
          <a:endParaRPr lang="fr-FR"/>
        </a:p>
      </dgm:t>
    </dgm:pt>
    <dgm:pt modelId="{71F0056F-72DB-4FF2-B578-35E5C695C846}" type="pres">
      <dgm:prSet presAssocID="{4FF11469-0550-4599-A850-75FF60F70654}" presName="parentText" presStyleLbl="node1" presStyleIdx="0" presStyleCnt="2">
        <dgm:presLayoutVars>
          <dgm:chMax val="0"/>
          <dgm:bulletEnabled val="1"/>
        </dgm:presLayoutVars>
      </dgm:prSet>
      <dgm:spPr/>
      <dgm:t>
        <a:bodyPr/>
        <a:lstStyle/>
        <a:p>
          <a:endParaRPr lang="fr-FR"/>
        </a:p>
      </dgm:t>
    </dgm:pt>
    <dgm:pt modelId="{60605CE4-FBFF-4F05-97DD-790099E5CCF6}" type="pres">
      <dgm:prSet presAssocID="{4FF11469-0550-4599-A850-75FF60F70654}" presName="negativeSpace" presStyleCnt="0"/>
      <dgm:spPr/>
    </dgm:pt>
    <dgm:pt modelId="{FC16A8A0-848E-411A-BA3F-EF2900EC9826}" type="pres">
      <dgm:prSet presAssocID="{4FF11469-0550-4599-A850-75FF60F70654}" presName="childText" presStyleLbl="conFgAcc1" presStyleIdx="0" presStyleCnt="2">
        <dgm:presLayoutVars>
          <dgm:bulletEnabled val="1"/>
        </dgm:presLayoutVars>
      </dgm:prSet>
      <dgm:spPr/>
      <dgm:t>
        <a:bodyPr/>
        <a:lstStyle/>
        <a:p>
          <a:endParaRPr lang="fr-FR"/>
        </a:p>
      </dgm:t>
    </dgm:pt>
    <dgm:pt modelId="{F3C4DE48-E7C4-4737-B8AC-01B7E7D4829E}" type="pres">
      <dgm:prSet presAssocID="{61D87DC8-2618-48E5-9CEB-B6C2323582FF}" presName="spaceBetweenRectangles" presStyleCnt="0"/>
      <dgm:spPr/>
    </dgm:pt>
    <dgm:pt modelId="{C1FDBC5D-43FD-4040-95A0-D6230F8363C1}" type="pres">
      <dgm:prSet presAssocID="{DCA3C4A0-D935-4EF3-A75C-B620C598A7D8}" presName="parentLin" presStyleCnt="0"/>
      <dgm:spPr/>
    </dgm:pt>
    <dgm:pt modelId="{07639A59-094E-449C-A3CE-868DC97545B2}" type="pres">
      <dgm:prSet presAssocID="{DCA3C4A0-D935-4EF3-A75C-B620C598A7D8}" presName="parentLeftMargin" presStyleLbl="node1" presStyleIdx="0" presStyleCnt="2"/>
      <dgm:spPr/>
      <dgm:t>
        <a:bodyPr/>
        <a:lstStyle/>
        <a:p>
          <a:endParaRPr lang="fr-FR"/>
        </a:p>
      </dgm:t>
    </dgm:pt>
    <dgm:pt modelId="{AB333054-DA33-4858-8B0B-849B6C90D272}" type="pres">
      <dgm:prSet presAssocID="{DCA3C4A0-D935-4EF3-A75C-B620C598A7D8}" presName="parentText" presStyleLbl="node1" presStyleIdx="1" presStyleCnt="2">
        <dgm:presLayoutVars>
          <dgm:chMax val="0"/>
          <dgm:bulletEnabled val="1"/>
        </dgm:presLayoutVars>
      </dgm:prSet>
      <dgm:spPr/>
      <dgm:t>
        <a:bodyPr/>
        <a:lstStyle/>
        <a:p>
          <a:endParaRPr lang="fr-FR"/>
        </a:p>
      </dgm:t>
    </dgm:pt>
    <dgm:pt modelId="{AC748922-9AA7-46B3-A0C4-AA82BAFFB53F}" type="pres">
      <dgm:prSet presAssocID="{DCA3C4A0-D935-4EF3-A75C-B620C598A7D8}" presName="negativeSpace" presStyleCnt="0"/>
      <dgm:spPr/>
    </dgm:pt>
    <dgm:pt modelId="{5A35AF8F-6749-46D3-B8AB-F73AB3E62C2B}" type="pres">
      <dgm:prSet presAssocID="{DCA3C4A0-D935-4EF3-A75C-B620C598A7D8}" presName="childText" presStyleLbl="conFgAcc1" presStyleIdx="1" presStyleCnt="2">
        <dgm:presLayoutVars>
          <dgm:bulletEnabled val="1"/>
        </dgm:presLayoutVars>
      </dgm:prSet>
      <dgm:spPr/>
      <dgm:t>
        <a:bodyPr/>
        <a:lstStyle/>
        <a:p>
          <a:endParaRPr lang="fr-FR"/>
        </a:p>
      </dgm:t>
    </dgm:pt>
  </dgm:ptLst>
  <dgm:cxnLst>
    <dgm:cxn modelId="{E2B50FF0-EB63-4903-9B31-666E4945D4CE}" srcId="{DCA3C4A0-D935-4EF3-A75C-B620C598A7D8}" destId="{9C750ED4-B773-4C11-8D23-77E7DA94B193}" srcOrd="0" destOrd="0" parTransId="{6978DAD9-9D35-42AB-B105-24FC36082D00}" sibTransId="{CEE143AD-D24A-4BB7-95F4-7065AFDA6BF7}"/>
    <dgm:cxn modelId="{42FEA274-9604-4766-8833-5FC29563042D}" srcId="{63C1C6E7-3A9B-4C84-AAB8-662CA8947524}" destId="{DCA3C4A0-D935-4EF3-A75C-B620C598A7D8}" srcOrd="1" destOrd="0" parTransId="{0D38A8C0-51A7-4F67-B3C0-971123ABE271}" sibTransId="{D339A8E1-274C-441B-A206-B97F2B7025AA}"/>
    <dgm:cxn modelId="{A7FE0776-CA31-4F9B-A12C-0FA00EC56186}" type="presOf" srcId="{9C750ED4-B773-4C11-8D23-77E7DA94B193}" destId="{5A35AF8F-6749-46D3-B8AB-F73AB3E62C2B}" srcOrd="0" destOrd="0" presId="urn:microsoft.com/office/officeart/2005/8/layout/list1"/>
    <dgm:cxn modelId="{D7EE6566-9C79-47BF-9E49-137B5C7D4628}" type="presOf" srcId="{DCA3C4A0-D935-4EF3-A75C-B620C598A7D8}" destId="{AB333054-DA33-4858-8B0B-849B6C90D272}" srcOrd="1" destOrd="0" presId="urn:microsoft.com/office/officeart/2005/8/layout/list1"/>
    <dgm:cxn modelId="{7BBD693E-515A-467A-932F-C35111C330C9}" type="presOf" srcId="{4FF11469-0550-4599-A850-75FF60F70654}" destId="{71F0056F-72DB-4FF2-B578-35E5C695C846}" srcOrd="1" destOrd="0" presId="urn:microsoft.com/office/officeart/2005/8/layout/list1"/>
    <dgm:cxn modelId="{CCDFFFCC-6EBB-4592-8C95-A44738D830BF}" type="presOf" srcId="{A83E7314-D354-4C64-B6FD-BCF07281EF89}" destId="{5A35AF8F-6749-46D3-B8AB-F73AB3E62C2B}" srcOrd="0" destOrd="2" presId="urn:microsoft.com/office/officeart/2005/8/layout/list1"/>
    <dgm:cxn modelId="{00BB298C-7BC8-4702-A167-9EEFCE76EE52}" type="presOf" srcId="{4FF11469-0550-4599-A850-75FF60F70654}" destId="{5F94550F-C28F-43C9-AAA8-BB39E08CC388}" srcOrd="0" destOrd="0" presId="urn:microsoft.com/office/officeart/2005/8/layout/list1"/>
    <dgm:cxn modelId="{7AB3A463-07D3-456C-A08F-F0E828644CC0}" srcId="{4FF11469-0550-4599-A850-75FF60F70654}" destId="{03ADFB05-6185-40A5-852E-AC2FDBE7F0B1}" srcOrd="2" destOrd="0" parTransId="{909E7970-C87B-4629-B463-F7BEAA479CAD}" sibTransId="{8AE21B93-6EA1-460A-80CA-B2A1C58CDD9B}"/>
    <dgm:cxn modelId="{DC9B0552-65A0-4046-98EC-CBBE84D4EAF8}" srcId="{DCA3C4A0-D935-4EF3-A75C-B620C598A7D8}" destId="{F76E2CD7-67BA-419D-B649-23532B823165}" srcOrd="3" destOrd="0" parTransId="{85F43AA2-45B3-4CCD-9C63-41AFDD3ED5C9}" sibTransId="{0FEB125E-596A-491D-8CED-27F2CF7817EE}"/>
    <dgm:cxn modelId="{04C92BC3-6027-4C19-9FEE-A06153A564B2}" type="presOf" srcId="{DCA3C4A0-D935-4EF3-A75C-B620C598A7D8}" destId="{07639A59-094E-449C-A3CE-868DC97545B2}" srcOrd="0" destOrd="0" presId="urn:microsoft.com/office/officeart/2005/8/layout/list1"/>
    <dgm:cxn modelId="{A15C2A21-5D2D-4F04-9686-8C8DAE02AE47}" srcId="{4FF11469-0550-4599-A850-75FF60F70654}" destId="{123E2BAC-4B5C-45A9-A74A-41EC7E43C7A0}" srcOrd="3" destOrd="0" parTransId="{C8118586-5024-44F3-BB7A-E062ECABC2C0}" sibTransId="{800B1ACA-4C35-4103-A02C-49D42123878F}"/>
    <dgm:cxn modelId="{E2DEAF20-B139-43B9-9576-925803A6EE77}" srcId="{4FF11469-0550-4599-A850-75FF60F70654}" destId="{0D769F31-D147-4406-A7E8-080177DA5BB9}" srcOrd="1" destOrd="0" parTransId="{628D3742-DA12-4F5E-B1C7-9A575AE9C512}" sibTransId="{2C543736-B3D7-4C21-8387-898F3DE7C9D8}"/>
    <dgm:cxn modelId="{EF49CCD8-69E2-4708-847D-AE5CFD55E7B3}" type="presOf" srcId="{F76E2CD7-67BA-419D-B649-23532B823165}" destId="{5A35AF8F-6749-46D3-B8AB-F73AB3E62C2B}" srcOrd="0" destOrd="3" presId="urn:microsoft.com/office/officeart/2005/8/layout/list1"/>
    <dgm:cxn modelId="{1824899E-EBE4-4ABC-8E58-9F03F83DDD41}" srcId="{DCA3C4A0-D935-4EF3-A75C-B620C598A7D8}" destId="{5E309C4B-364C-40C9-9C72-4F4363EF9671}" srcOrd="1" destOrd="0" parTransId="{53237DC5-F412-4300-A113-52185F7D4ACF}" sibTransId="{8807F62D-46AB-4AAD-B035-7B01E8729EE1}"/>
    <dgm:cxn modelId="{482945A1-456D-4060-BC68-B647243DBD73}" type="presOf" srcId="{123E2BAC-4B5C-45A9-A74A-41EC7E43C7A0}" destId="{FC16A8A0-848E-411A-BA3F-EF2900EC9826}" srcOrd="0" destOrd="3" presId="urn:microsoft.com/office/officeart/2005/8/layout/list1"/>
    <dgm:cxn modelId="{F964F40E-2AFF-499F-8C4B-9FC3B5E571F1}" type="presOf" srcId="{63C1C6E7-3A9B-4C84-AAB8-662CA8947524}" destId="{178F7704-75F6-4953-898C-A597FEAFED8B}" srcOrd="0" destOrd="0" presId="urn:microsoft.com/office/officeart/2005/8/layout/list1"/>
    <dgm:cxn modelId="{F9AC3B2E-61F0-463F-975E-2711F7A99960}" type="presOf" srcId="{0D769F31-D147-4406-A7E8-080177DA5BB9}" destId="{FC16A8A0-848E-411A-BA3F-EF2900EC9826}" srcOrd="0" destOrd="1" presId="urn:microsoft.com/office/officeart/2005/8/layout/list1"/>
    <dgm:cxn modelId="{361822C3-BABC-4D70-975D-B9B408568619}" type="presOf" srcId="{EA82E369-1F55-4A09-9ABF-61448223C694}" destId="{FC16A8A0-848E-411A-BA3F-EF2900EC9826}" srcOrd="0" destOrd="0" presId="urn:microsoft.com/office/officeart/2005/8/layout/list1"/>
    <dgm:cxn modelId="{1F7B3968-3220-4642-865F-0E0219E07BC1}" type="presOf" srcId="{03ADFB05-6185-40A5-852E-AC2FDBE7F0B1}" destId="{FC16A8A0-848E-411A-BA3F-EF2900EC9826}" srcOrd="0" destOrd="2" presId="urn:microsoft.com/office/officeart/2005/8/layout/list1"/>
    <dgm:cxn modelId="{B2A7BF82-070B-46FD-A078-AA91BA0FA9DA}" srcId="{63C1C6E7-3A9B-4C84-AAB8-662CA8947524}" destId="{4FF11469-0550-4599-A850-75FF60F70654}" srcOrd="0" destOrd="0" parTransId="{9852F083-57E3-4AE7-BEF4-3E78809B6B21}" sibTransId="{61D87DC8-2618-48E5-9CEB-B6C2323582FF}"/>
    <dgm:cxn modelId="{CFB4FFB3-9BD4-42A2-AD6A-AB3AF84015AE}" type="presOf" srcId="{5E309C4B-364C-40C9-9C72-4F4363EF9671}" destId="{5A35AF8F-6749-46D3-B8AB-F73AB3E62C2B}" srcOrd="0" destOrd="1" presId="urn:microsoft.com/office/officeart/2005/8/layout/list1"/>
    <dgm:cxn modelId="{8BEABF8D-137B-41CC-80D1-2CF8B0A0C1E5}" srcId="{4FF11469-0550-4599-A850-75FF60F70654}" destId="{EA82E369-1F55-4A09-9ABF-61448223C694}" srcOrd="0" destOrd="0" parTransId="{B897CB52-06B8-4A88-B855-358A779E5D37}" sibTransId="{66B1C73B-A718-4E76-8C04-860964C74993}"/>
    <dgm:cxn modelId="{7E8F757E-8F7F-4864-91C3-073326FD9C2C}" srcId="{DCA3C4A0-D935-4EF3-A75C-B620C598A7D8}" destId="{A83E7314-D354-4C64-B6FD-BCF07281EF89}" srcOrd="2" destOrd="0" parTransId="{56CA83B7-66C7-4E06-A728-4C2346FF65B6}" sibTransId="{5C7D9328-091F-4448-916E-759D3BB821BF}"/>
    <dgm:cxn modelId="{D7236E92-3922-4973-8156-E619321D27BC}" type="presParOf" srcId="{178F7704-75F6-4953-898C-A597FEAFED8B}" destId="{7AD36363-1698-484E-A63D-84536EB31634}" srcOrd="0" destOrd="0" presId="urn:microsoft.com/office/officeart/2005/8/layout/list1"/>
    <dgm:cxn modelId="{7DC5EC1F-41B3-474F-9ACD-478B81E772CF}" type="presParOf" srcId="{7AD36363-1698-484E-A63D-84536EB31634}" destId="{5F94550F-C28F-43C9-AAA8-BB39E08CC388}" srcOrd="0" destOrd="0" presId="urn:microsoft.com/office/officeart/2005/8/layout/list1"/>
    <dgm:cxn modelId="{96A255BA-3AB5-4E2E-82AC-2754843FBF0E}" type="presParOf" srcId="{7AD36363-1698-484E-A63D-84536EB31634}" destId="{71F0056F-72DB-4FF2-B578-35E5C695C846}" srcOrd="1" destOrd="0" presId="urn:microsoft.com/office/officeart/2005/8/layout/list1"/>
    <dgm:cxn modelId="{6BA84E1C-4A54-4408-BEAD-32103CBC7D82}" type="presParOf" srcId="{178F7704-75F6-4953-898C-A597FEAFED8B}" destId="{60605CE4-FBFF-4F05-97DD-790099E5CCF6}" srcOrd="1" destOrd="0" presId="urn:microsoft.com/office/officeart/2005/8/layout/list1"/>
    <dgm:cxn modelId="{BEE483AE-FA9D-47E9-B7A8-630B8AA20E52}" type="presParOf" srcId="{178F7704-75F6-4953-898C-A597FEAFED8B}" destId="{FC16A8A0-848E-411A-BA3F-EF2900EC9826}" srcOrd="2" destOrd="0" presId="urn:microsoft.com/office/officeart/2005/8/layout/list1"/>
    <dgm:cxn modelId="{D6660D22-5439-4B92-8E2E-79AFB2D6BD56}" type="presParOf" srcId="{178F7704-75F6-4953-898C-A597FEAFED8B}" destId="{F3C4DE48-E7C4-4737-B8AC-01B7E7D4829E}" srcOrd="3" destOrd="0" presId="urn:microsoft.com/office/officeart/2005/8/layout/list1"/>
    <dgm:cxn modelId="{3D17C4A6-078D-4F27-9197-4128C2954D6A}" type="presParOf" srcId="{178F7704-75F6-4953-898C-A597FEAFED8B}" destId="{C1FDBC5D-43FD-4040-95A0-D6230F8363C1}" srcOrd="4" destOrd="0" presId="urn:microsoft.com/office/officeart/2005/8/layout/list1"/>
    <dgm:cxn modelId="{2FADD96A-672B-43E0-A567-BB36602AD6B3}" type="presParOf" srcId="{C1FDBC5D-43FD-4040-95A0-D6230F8363C1}" destId="{07639A59-094E-449C-A3CE-868DC97545B2}" srcOrd="0" destOrd="0" presId="urn:microsoft.com/office/officeart/2005/8/layout/list1"/>
    <dgm:cxn modelId="{CDF3FB63-920D-4C86-ACA4-E70954D5C792}" type="presParOf" srcId="{C1FDBC5D-43FD-4040-95A0-D6230F8363C1}" destId="{AB333054-DA33-4858-8B0B-849B6C90D272}" srcOrd="1" destOrd="0" presId="urn:microsoft.com/office/officeart/2005/8/layout/list1"/>
    <dgm:cxn modelId="{EFF7D12F-808E-4DAE-904B-0267A778FEFF}" type="presParOf" srcId="{178F7704-75F6-4953-898C-A597FEAFED8B}" destId="{AC748922-9AA7-46B3-A0C4-AA82BAFFB53F}" srcOrd="5" destOrd="0" presId="urn:microsoft.com/office/officeart/2005/8/layout/list1"/>
    <dgm:cxn modelId="{1E5CC790-E822-4941-B6AC-CF5ED6AED1AA}" type="presParOf" srcId="{178F7704-75F6-4953-898C-A597FEAFED8B}" destId="{5A35AF8F-6749-46D3-B8AB-F73AB3E62C2B}"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B47A63-C95E-495B-9632-ADF61761DDB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fr-FR"/>
        </a:p>
      </dgm:t>
    </dgm:pt>
    <dgm:pt modelId="{5D8FDF2A-7B5A-454C-A0F0-85FDF8798346}">
      <dgm:prSet phldrT="[Texte]"/>
      <dgm:spPr>
        <a:solidFill>
          <a:srgbClr val="92D050"/>
        </a:solidFill>
        <a:ln>
          <a:noFill/>
        </a:ln>
      </dgm:spPr>
      <dgm:t>
        <a:bodyPr/>
        <a:lstStyle/>
        <a:p>
          <a:r>
            <a:rPr lang="fr-FR" dirty="0"/>
            <a:t>5 Session</a:t>
          </a:r>
        </a:p>
      </dgm:t>
    </dgm:pt>
    <dgm:pt modelId="{9B51E98B-BD5F-455D-BAEB-4B5458B8AB77}" type="parTrans" cxnId="{5EE725BE-E864-453A-B2EC-51E5815158E5}">
      <dgm:prSet/>
      <dgm:spPr/>
      <dgm:t>
        <a:bodyPr/>
        <a:lstStyle/>
        <a:p>
          <a:endParaRPr lang="fr-FR"/>
        </a:p>
      </dgm:t>
    </dgm:pt>
    <dgm:pt modelId="{21B36F55-4495-4C14-8721-18B807B59913}" type="sibTrans" cxnId="{5EE725BE-E864-453A-B2EC-51E5815158E5}">
      <dgm:prSet/>
      <dgm:spPr/>
      <dgm:t>
        <a:bodyPr/>
        <a:lstStyle/>
        <a:p>
          <a:endParaRPr lang="fr-FR"/>
        </a:p>
      </dgm:t>
    </dgm:pt>
    <dgm:pt modelId="{63192A15-9A12-4C7B-B508-BF679DBCB79A}">
      <dgm:prSet phldrT="[Texte]"/>
      <dgm:spPr>
        <a:solidFill>
          <a:srgbClr val="F4984C"/>
        </a:solidFill>
        <a:ln>
          <a:noFill/>
        </a:ln>
        <a:sp3d>
          <a:bevelT/>
        </a:sp3d>
      </dgm:spPr>
      <dgm:t>
        <a:bodyPr/>
        <a:lstStyle/>
        <a:p>
          <a:r>
            <a:rPr lang="fr-FR" dirty="0"/>
            <a:t>4 Transport</a:t>
          </a:r>
        </a:p>
      </dgm:t>
    </dgm:pt>
    <dgm:pt modelId="{6400823E-2895-40B9-A2A3-DB11EFDDE8C5}" type="parTrans" cxnId="{1FA93FF6-E696-4CB6-ADF4-E18251CF359E}">
      <dgm:prSet/>
      <dgm:spPr/>
      <dgm:t>
        <a:bodyPr/>
        <a:lstStyle/>
        <a:p>
          <a:endParaRPr lang="fr-FR"/>
        </a:p>
      </dgm:t>
    </dgm:pt>
    <dgm:pt modelId="{9C5D1AA7-611E-408F-B9D1-437FF24582C6}" type="sibTrans" cxnId="{1FA93FF6-E696-4CB6-ADF4-E18251CF359E}">
      <dgm:prSet/>
      <dgm:spPr/>
      <dgm:t>
        <a:bodyPr/>
        <a:lstStyle/>
        <a:p>
          <a:endParaRPr lang="fr-FR"/>
        </a:p>
      </dgm:t>
    </dgm:pt>
    <dgm:pt modelId="{EB52DA1B-C4D9-4EF5-880F-C49037B6A09F}">
      <dgm:prSet phldrT="[Texte]"/>
      <dgm:spPr>
        <a:solidFill>
          <a:srgbClr val="FFC000"/>
        </a:solidFill>
        <a:ln>
          <a:noFill/>
        </a:ln>
        <a:sp3d>
          <a:bevelT/>
        </a:sp3d>
      </dgm:spPr>
      <dgm:t>
        <a:bodyPr/>
        <a:lstStyle/>
        <a:p>
          <a:r>
            <a:rPr lang="fr-FR" dirty="0"/>
            <a:t>3 Réseau</a:t>
          </a:r>
        </a:p>
      </dgm:t>
    </dgm:pt>
    <dgm:pt modelId="{2AC46F84-C010-4612-A13E-792014255B76}" type="parTrans" cxnId="{7DBD81F4-2463-436D-82F5-2810C0F6F75B}">
      <dgm:prSet/>
      <dgm:spPr/>
      <dgm:t>
        <a:bodyPr/>
        <a:lstStyle/>
        <a:p>
          <a:endParaRPr lang="fr-FR"/>
        </a:p>
      </dgm:t>
    </dgm:pt>
    <dgm:pt modelId="{58190FF2-E14E-48DA-9335-6B77904C0CAF}" type="sibTrans" cxnId="{7DBD81F4-2463-436D-82F5-2810C0F6F75B}">
      <dgm:prSet/>
      <dgm:spPr/>
      <dgm:t>
        <a:bodyPr/>
        <a:lstStyle/>
        <a:p>
          <a:endParaRPr lang="fr-FR"/>
        </a:p>
      </dgm:t>
    </dgm:pt>
    <dgm:pt modelId="{954FC047-87C9-4E35-91DD-9EC214436908}">
      <dgm:prSet phldrT="[Texte]"/>
      <dgm:spPr>
        <a:ln>
          <a:noFill/>
        </a:ln>
        <a:sp3d>
          <a:bevelT/>
        </a:sp3d>
      </dgm:spPr>
      <dgm:t>
        <a:bodyPr/>
        <a:lstStyle/>
        <a:p>
          <a:r>
            <a:rPr lang="fr-FR" dirty="0"/>
            <a:t>2 Liaison de données</a:t>
          </a:r>
        </a:p>
      </dgm:t>
    </dgm:pt>
    <dgm:pt modelId="{D54387CD-52FD-43E6-AA32-A8CDC88D3791}" type="parTrans" cxnId="{8C32BD38-5D9F-4285-B2B9-D60DB92EB3A1}">
      <dgm:prSet/>
      <dgm:spPr/>
      <dgm:t>
        <a:bodyPr/>
        <a:lstStyle/>
        <a:p>
          <a:endParaRPr lang="fr-FR"/>
        </a:p>
      </dgm:t>
    </dgm:pt>
    <dgm:pt modelId="{3476197A-7BF9-4E2F-9F5A-13E60EDB49A6}" type="sibTrans" cxnId="{8C32BD38-5D9F-4285-B2B9-D60DB92EB3A1}">
      <dgm:prSet/>
      <dgm:spPr/>
      <dgm:t>
        <a:bodyPr/>
        <a:lstStyle/>
        <a:p>
          <a:endParaRPr lang="fr-FR"/>
        </a:p>
      </dgm:t>
    </dgm:pt>
    <dgm:pt modelId="{5CC68D76-F223-4345-9A22-38F786CCF8CE}">
      <dgm:prSet phldrT="[Texte]"/>
      <dgm:spPr>
        <a:solidFill>
          <a:srgbClr val="2EA0D8"/>
        </a:solidFill>
        <a:ln>
          <a:noFill/>
        </a:ln>
        <a:sp3d>
          <a:bevelT/>
        </a:sp3d>
      </dgm:spPr>
      <dgm:t>
        <a:bodyPr/>
        <a:lstStyle/>
        <a:p>
          <a:r>
            <a:rPr lang="fr-FR" dirty="0"/>
            <a:t>1 Physique</a:t>
          </a:r>
        </a:p>
      </dgm:t>
    </dgm:pt>
    <dgm:pt modelId="{C76CA884-7527-44F0-BB19-E526F2AAA847}" type="parTrans" cxnId="{CC69B579-29F1-4171-9F1C-EBB0FA3CA116}">
      <dgm:prSet/>
      <dgm:spPr/>
      <dgm:t>
        <a:bodyPr/>
        <a:lstStyle/>
        <a:p>
          <a:endParaRPr lang="fr-FR"/>
        </a:p>
      </dgm:t>
    </dgm:pt>
    <dgm:pt modelId="{31ECC816-1817-410F-B5C3-944BC94E4CCE}" type="sibTrans" cxnId="{CC69B579-29F1-4171-9F1C-EBB0FA3CA116}">
      <dgm:prSet/>
      <dgm:spPr/>
      <dgm:t>
        <a:bodyPr/>
        <a:lstStyle/>
        <a:p>
          <a:endParaRPr lang="fr-FR"/>
        </a:p>
      </dgm:t>
    </dgm:pt>
    <dgm:pt modelId="{15D936E0-9A65-4972-BF6E-91903E9EDEB1}">
      <dgm:prSet phldrT="[Texte]"/>
      <dgm:spPr>
        <a:solidFill>
          <a:srgbClr val="24CE24"/>
        </a:solidFill>
        <a:ln>
          <a:noFill/>
        </a:ln>
        <a:sp3d>
          <a:bevelT/>
        </a:sp3d>
      </dgm:spPr>
      <dgm:t>
        <a:bodyPr/>
        <a:lstStyle/>
        <a:p>
          <a:r>
            <a:rPr lang="fr-FR" dirty="0"/>
            <a:t>6 Présentation</a:t>
          </a:r>
        </a:p>
      </dgm:t>
    </dgm:pt>
    <dgm:pt modelId="{FE9E3371-6173-4418-8815-687A5982281A}" type="parTrans" cxnId="{394F902E-B04A-45E0-825F-FF56D7782272}">
      <dgm:prSet/>
      <dgm:spPr/>
      <dgm:t>
        <a:bodyPr/>
        <a:lstStyle/>
        <a:p>
          <a:endParaRPr lang="fr-FR"/>
        </a:p>
      </dgm:t>
    </dgm:pt>
    <dgm:pt modelId="{04E503C0-0221-48B7-A753-9C82F62D0E0A}" type="sibTrans" cxnId="{394F902E-B04A-45E0-825F-FF56D7782272}">
      <dgm:prSet/>
      <dgm:spPr/>
      <dgm:t>
        <a:bodyPr/>
        <a:lstStyle/>
        <a:p>
          <a:endParaRPr lang="fr-FR"/>
        </a:p>
      </dgm:t>
    </dgm:pt>
    <dgm:pt modelId="{B6E3050D-A44C-48EB-B121-EE3E9EFA5E3A}">
      <dgm:prSet phldrT="[Texte]"/>
      <dgm:spPr>
        <a:solidFill>
          <a:srgbClr val="00B050"/>
        </a:solidFill>
        <a:ln>
          <a:noFill/>
        </a:ln>
        <a:sp3d>
          <a:bevelT/>
        </a:sp3d>
      </dgm:spPr>
      <dgm:t>
        <a:bodyPr/>
        <a:lstStyle/>
        <a:p>
          <a:r>
            <a:rPr lang="fr-FR" dirty="0"/>
            <a:t>7 Application</a:t>
          </a:r>
        </a:p>
      </dgm:t>
    </dgm:pt>
    <dgm:pt modelId="{C92E7E44-D8C8-4D9B-A56E-97D23C92D29D}" type="parTrans" cxnId="{C23A283A-55AE-4B3F-B58E-F6A32587F71B}">
      <dgm:prSet/>
      <dgm:spPr/>
      <dgm:t>
        <a:bodyPr/>
        <a:lstStyle/>
        <a:p>
          <a:endParaRPr lang="fr-FR"/>
        </a:p>
      </dgm:t>
    </dgm:pt>
    <dgm:pt modelId="{F5A0A1F6-8B3B-4526-A257-228A7ACDCA8F}" type="sibTrans" cxnId="{C23A283A-55AE-4B3F-B58E-F6A32587F71B}">
      <dgm:prSet/>
      <dgm:spPr/>
      <dgm:t>
        <a:bodyPr/>
        <a:lstStyle/>
        <a:p>
          <a:endParaRPr lang="fr-FR"/>
        </a:p>
      </dgm:t>
    </dgm:pt>
    <dgm:pt modelId="{533187EA-C70A-4C37-9458-F0151CED09CD}" type="pres">
      <dgm:prSet presAssocID="{52B47A63-C95E-495B-9632-ADF61761DDB8}" presName="linear" presStyleCnt="0">
        <dgm:presLayoutVars>
          <dgm:animLvl val="lvl"/>
          <dgm:resizeHandles val="exact"/>
        </dgm:presLayoutVars>
      </dgm:prSet>
      <dgm:spPr/>
      <dgm:t>
        <a:bodyPr/>
        <a:lstStyle/>
        <a:p>
          <a:endParaRPr lang="fr-FR"/>
        </a:p>
      </dgm:t>
    </dgm:pt>
    <dgm:pt modelId="{0B7FA7EA-46E8-4BFA-8CC7-66D763EF896D}" type="pres">
      <dgm:prSet presAssocID="{B6E3050D-A44C-48EB-B121-EE3E9EFA5E3A}" presName="parentText" presStyleLbl="node1" presStyleIdx="0" presStyleCnt="7" custScaleX="63842">
        <dgm:presLayoutVars>
          <dgm:chMax val="0"/>
          <dgm:bulletEnabled val="1"/>
        </dgm:presLayoutVars>
      </dgm:prSet>
      <dgm:spPr/>
      <dgm:t>
        <a:bodyPr/>
        <a:lstStyle/>
        <a:p>
          <a:endParaRPr lang="fr-FR"/>
        </a:p>
      </dgm:t>
    </dgm:pt>
    <dgm:pt modelId="{3F280AF5-2E41-4BA7-B52D-ED132C1E4090}" type="pres">
      <dgm:prSet presAssocID="{F5A0A1F6-8B3B-4526-A257-228A7ACDCA8F}" presName="spacer" presStyleCnt="0"/>
      <dgm:spPr>
        <a:sp3d>
          <a:bevelT/>
        </a:sp3d>
      </dgm:spPr>
    </dgm:pt>
    <dgm:pt modelId="{4DB5B8CB-4039-4B3D-8636-9DA86EC1348E}" type="pres">
      <dgm:prSet presAssocID="{15D936E0-9A65-4972-BF6E-91903E9EDEB1}" presName="parentText" presStyleLbl="node1" presStyleIdx="1" presStyleCnt="7" custScaleX="63842">
        <dgm:presLayoutVars>
          <dgm:chMax val="0"/>
          <dgm:bulletEnabled val="1"/>
        </dgm:presLayoutVars>
      </dgm:prSet>
      <dgm:spPr/>
      <dgm:t>
        <a:bodyPr/>
        <a:lstStyle/>
        <a:p>
          <a:endParaRPr lang="fr-FR"/>
        </a:p>
      </dgm:t>
    </dgm:pt>
    <dgm:pt modelId="{65F8EDCF-5D88-434D-9F38-C6921FB66FC1}" type="pres">
      <dgm:prSet presAssocID="{04E503C0-0221-48B7-A753-9C82F62D0E0A}" presName="spacer" presStyleCnt="0"/>
      <dgm:spPr>
        <a:sp3d>
          <a:bevelT/>
        </a:sp3d>
      </dgm:spPr>
    </dgm:pt>
    <dgm:pt modelId="{A6EA04B5-83F2-4D52-A3C5-A19C9FA9D49E}" type="pres">
      <dgm:prSet presAssocID="{5D8FDF2A-7B5A-454C-A0F0-85FDF8798346}" presName="parentText" presStyleLbl="node1" presStyleIdx="2" presStyleCnt="7" custScaleX="63842">
        <dgm:presLayoutVars>
          <dgm:chMax val="0"/>
          <dgm:bulletEnabled val="1"/>
        </dgm:presLayoutVars>
      </dgm:prSet>
      <dgm:spPr/>
      <dgm:t>
        <a:bodyPr/>
        <a:lstStyle/>
        <a:p>
          <a:endParaRPr lang="fr-FR"/>
        </a:p>
      </dgm:t>
    </dgm:pt>
    <dgm:pt modelId="{D53F083E-8457-44BF-B4A3-31325BB3686E}" type="pres">
      <dgm:prSet presAssocID="{21B36F55-4495-4C14-8721-18B807B59913}" presName="spacer" presStyleCnt="0"/>
      <dgm:spPr>
        <a:sp3d>
          <a:bevelT/>
        </a:sp3d>
      </dgm:spPr>
    </dgm:pt>
    <dgm:pt modelId="{C4C012A7-3493-4FB8-9638-779A52328FA2}" type="pres">
      <dgm:prSet presAssocID="{63192A15-9A12-4C7B-B508-BF679DBCB79A}" presName="parentText" presStyleLbl="node1" presStyleIdx="3" presStyleCnt="7" custScaleX="63842">
        <dgm:presLayoutVars>
          <dgm:chMax val="0"/>
          <dgm:bulletEnabled val="1"/>
        </dgm:presLayoutVars>
      </dgm:prSet>
      <dgm:spPr/>
      <dgm:t>
        <a:bodyPr/>
        <a:lstStyle/>
        <a:p>
          <a:endParaRPr lang="fr-FR"/>
        </a:p>
      </dgm:t>
    </dgm:pt>
    <dgm:pt modelId="{0A961322-0B87-438C-9CC6-D6FFB67E2478}" type="pres">
      <dgm:prSet presAssocID="{9C5D1AA7-611E-408F-B9D1-437FF24582C6}" presName="spacer" presStyleCnt="0"/>
      <dgm:spPr>
        <a:sp3d>
          <a:bevelT/>
        </a:sp3d>
      </dgm:spPr>
    </dgm:pt>
    <dgm:pt modelId="{60CE9AE1-8AB4-4152-8E99-816224A6A207}" type="pres">
      <dgm:prSet presAssocID="{EB52DA1B-C4D9-4EF5-880F-C49037B6A09F}" presName="parentText" presStyleLbl="node1" presStyleIdx="4" presStyleCnt="7" custScaleX="63842">
        <dgm:presLayoutVars>
          <dgm:chMax val="0"/>
          <dgm:bulletEnabled val="1"/>
        </dgm:presLayoutVars>
      </dgm:prSet>
      <dgm:spPr/>
      <dgm:t>
        <a:bodyPr/>
        <a:lstStyle/>
        <a:p>
          <a:endParaRPr lang="fr-FR"/>
        </a:p>
      </dgm:t>
    </dgm:pt>
    <dgm:pt modelId="{215C31E5-43AD-44E1-AA02-1F8223773E0C}" type="pres">
      <dgm:prSet presAssocID="{58190FF2-E14E-48DA-9335-6B77904C0CAF}" presName="spacer" presStyleCnt="0"/>
      <dgm:spPr>
        <a:sp3d>
          <a:bevelT/>
        </a:sp3d>
      </dgm:spPr>
    </dgm:pt>
    <dgm:pt modelId="{1F0A3BCD-EC21-49B8-BD68-DDF36F98C52B}" type="pres">
      <dgm:prSet presAssocID="{954FC047-87C9-4E35-91DD-9EC214436908}" presName="parentText" presStyleLbl="node1" presStyleIdx="5" presStyleCnt="7" custScaleX="63842">
        <dgm:presLayoutVars>
          <dgm:chMax val="0"/>
          <dgm:bulletEnabled val="1"/>
        </dgm:presLayoutVars>
      </dgm:prSet>
      <dgm:spPr/>
      <dgm:t>
        <a:bodyPr/>
        <a:lstStyle/>
        <a:p>
          <a:endParaRPr lang="fr-FR"/>
        </a:p>
      </dgm:t>
    </dgm:pt>
    <dgm:pt modelId="{DC143984-B2E9-4E09-93EC-674AAA10CB86}" type="pres">
      <dgm:prSet presAssocID="{3476197A-7BF9-4E2F-9F5A-13E60EDB49A6}" presName="spacer" presStyleCnt="0"/>
      <dgm:spPr>
        <a:sp3d>
          <a:bevelT/>
        </a:sp3d>
      </dgm:spPr>
    </dgm:pt>
    <dgm:pt modelId="{88E41538-ED2F-496C-BB14-9F4E5666BF34}" type="pres">
      <dgm:prSet presAssocID="{5CC68D76-F223-4345-9A22-38F786CCF8CE}" presName="parentText" presStyleLbl="node1" presStyleIdx="6" presStyleCnt="7" custScaleX="63842">
        <dgm:presLayoutVars>
          <dgm:chMax val="0"/>
          <dgm:bulletEnabled val="1"/>
        </dgm:presLayoutVars>
      </dgm:prSet>
      <dgm:spPr/>
      <dgm:t>
        <a:bodyPr/>
        <a:lstStyle/>
        <a:p>
          <a:endParaRPr lang="fr-FR"/>
        </a:p>
      </dgm:t>
    </dgm:pt>
  </dgm:ptLst>
  <dgm:cxnLst>
    <dgm:cxn modelId="{B5F2B0C3-70AD-42EE-9374-DF8E91CC6F3D}" type="presOf" srcId="{15D936E0-9A65-4972-BF6E-91903E9EDEB1}" destId="{4DB5B8CB-4039-4B3D-8636-9DA86EC1348E}" srcOrd="0" destOrd="0" presId="urn:microsoft.com/office/officeart/2005/8/layout/vList2"/>
    <dgm:cxn modelId="{CC69B579-29F1-4171-9F1C-EBB0FA3CA116}" srcId="{52B47A63-C95E-495B-9632-ADF61761DDB8}" destId="{5CC68D76-F223-4345-9A22-38F786CCF8CE}" srcOrd="6" destOrd="0" parTransId="{C76CA884-7527-44F0-BB19-E526F2AAA847}" sibTransId="{31ECC816-1817-410F-B5C3-944BC94E4CCE}"/>
    <dgm:cxn modelId="{394F902E-B04A-45E0-825F-FF56D7782272}" srcId="{52B47A63-C95E-495B-9632-ADF61761DDB8}" destId="{15D936E0-9A65-4972-BF6E-91903E9EDEB1}" srcOrd="1" destOrd="0" parTransId="{FE9E3371-6173-4418-8815-687A5982281A}" sibTransId="{04E503C0-0221-48B7-A753-9C82F62D0E0A}"/>
    <dgm:cxn modelId="{7DBD81F4-2463-436D-82F5-2810C0F6F75B}" srcId="{52B47A63-C95E-495B-9632-ADF61761DDB8}" destId="{EB52DA1B-C4D9-4EF5-880F-C49037B6A09F}" srcOrd="4" destOrd="0" parTransId="{2AC46F84-C010-4612-A13E-792014255B76}" sibTransId="{58190FF2-E14E-48DA-9335-6B77904C0CAF}"/>
    <dgm:cxn modelId="{43798BB7-9B21-4FF4-A958-5121705CCF5A}" type="presOf" srcId="{52B47A63-C95E-495B-9632-ADF61761DDB8}" destId="{533187EA-C70A-4C37-9458-F0151CED09CD}" srcOrd="0" destOrd="0" presId="urn:microsoft.com/office/officeart/2005/8/layout/vList2"/>
    <dgm:cxn modelId="{5EE725BE-E864-453A-B2EC-51E5815158E5}" srcId="{52B47A63-C95E-495B-9632-ADF61761DDB8}" destId="{5D8FDF2A-7B5A-454C-A0F0-85FDF8798346}" srcOrd="2" destOrd="0" parTransId="{9B51E98B-BD5F-455D-BAEB-4B5458B8AB77}" sibTransId="{21B36F55-4495-4C14-8721-18B807B59913}"/>
    <dgm:cxn modelId="{5FFE62F4-D190-46E5-B231-F21E8C37DE82}" type="presOf" srcId="{954FC047-87C9-4E35-91DD-9EC214436908}" destId="{1F0A3BCD-EC21-49B8-BD68-DDF36F98C52B}" srcOrd="0" destOrd="0" presId="urn:microsoft.com/office/officeart/2005/8/layout/vList2"/>
    <dgm:cxn modelId="{C23A283A-55AE-4B3F-B58E-F6A32587F71B}" srcId="{52B47A63-C95E-495B-9632-ADF61761DDB8}" destId="{B6E3050D-A44C-48EB-B121-EE3E9EFA5E3A}" srcOrd="0" destOrd="0" parTransId="{C92E7E44-D8C8-4D9B-A56E-97D23C92D29D}" sibTransId="{F5A0A1F6-8B3B-4526-A257-228A7ACDCA8F}"/>
    <dgm:cxn modelId="{BA857B89-50CE-4959-AEFE-7FA639F361A3}" type="presOf" srcId="{EB52DA1B-C4D9-4EF5-880F-C49037B6A09F}" destId="{60CE9AE1-8AB4-4152-8E99-816224A6A207}" srcOrd="0" destOrd="0" presId="urn:microsoft.com/office/officeart/2005/8/layout/vList2"/>
    <dgm:cxn modelId="{8C32BD38-5D9F-4285-B2B9-D60DB92EB3A1}" srcId="{52B47A63-C95E-495B-9632-ADF61761DDB8}" destId="{954FC047-87C9-4E35-91DD-9EC214436908}" srcOrd="5" destOrd="0" parTransId="{D54387CD-52FD-43E6-AA32-A8CDC88D3791}" sibTransId="{3476197A-7BF9-4E2F-9F5A-13E60EDB49A6}"/>
    <dgm:cxn modelId="{49C1D640-3EB4-4D67-916E-BEB87561FB68}" type="presOf" srcId="{63192A15-9A12-4C7B-B508-BF679DBCB79A}" destId="{C4C012A7-3493-4FB8-9638-779A52328FA2}" srcOrd="0" destOrd="0" presId="urn:microsoft.com/office/officeart/2005/8/layout/vList2"/>
    <dgm:cxn modelId="{9BAD378D-1ABB-475A-AC24-85054A0BA23A}" type="presOf" srcId="{B6E3050D-A44C-48EB-B121-EE3E9EFA5E3A}" destId="{0B7FA7EA-46E8-4BFA-8CC7-66D763EF896D}" srcOrd="0" destOrd="0" presId="urn:microsoft.com/office/officeart/2005/8/layout/vList2"/>
    <dgm:cxn modelId="{E2BBBB79-835E-4C15-9B6E-D853A58CAA74}" type="presOf" srcId="{5D8FDF2A-7B5A-454C-A0F0-85FDF8798346}" destId="{A6EA04B5-83F2-4D52-A3C5-A19C9FA9D49E}" srcOrd="0" destOrd="0" presId="urn:microsoft.com/office/officeart/2005/8/layout/vList2"/>
    <dgm:cxn modelId="{1FA93FF6-E696-4CB6-ADF4-E18251CF359E}" srcId="{52B47A63-C95E-495B-9632-ADF61761DDB8}" destId="{63192A15-9A12-4C7B-B508-BF679DBCB79A}" srcOrd="3" destOrd="0" parTransId="{6400823E-2895-40B9-A2A3-DB11EFDDE8C5}" sibTransId="{9C5D1AA7-611E-408F-B9D1-437FF24582C6}"/>
    <dgm:cxn modelId="{E8D846FE-2569-49DF-A8BB-23E6F5AA7E5C}" type="presOf" srcId="{5CC68D76-F223-4345-9A22-38F786CCF8CE}" destId="{88E41538-ED2F-496C-BB14-9F4E5666BF34}" srcOrd="0" destOrd="0" presId="urn:microsoft.com/office/officeart/2005/8/layout/vList2"/>
    <dgm:cxn modelId="{9C1F14C4-642B-4E5D-A963-586ECF4B5148}" type="presParOf" srcId="{533187EA-C70A-4C37-9458-F0151CED09CD}" destId="{0B7FA7EA-46E8-4BFA-8CC7-66D763EF896D}" srcOrd="0" destOrd="0" presId="urn:microsoft.com/office/officeart/2005/8/layout/vList2"/>
    <dgm:cxn modelId="{B3FE0B4B-E074-43AE-9E14-58AEE654AFF1}" type="presParOf" srcId="{533187EA-C70A-4C37-9458-F0151CED09CD}" destId="{3F280AF5-2E41-4BA7-B52D-ED132C1E4090}" srcOrd="1" destOrd="0" presId="urn:microsoft.com/office/officeart/2005/8/layout/vList2"/>
    <dgm:cxn modelId="{199566CF-B38C-4929-996A-B947A55F924C}" type="presParOf" srcId="{533187EA-C70A-4C37-9458-F0151CED09CD}" destId="{4DB5B8CB-4039-4B3D-8636-9DA86EC1348E}" srcOrd="2" destOrd="0" presId="urn:microsoft.com/office/officeart/2005/8/layout/vList2"/>
    <dgm:cxn modelId="{8CE25EAE-02B8-4EFB-98C9-41CB2DB0B88E}" type="presParOf" srcId="{533187EA-C70A-4C37-9458-F0151CED09CD}" destId="{65F8EDCF-5D88-434D-9F38-C6921FB66FC1}" srcOrd="3" destOrd="0" presId="urn:microsoft.com/office/officeart/2005/8/layout/vList2"/>
    <dgm:cxn modelId="{8D803E5F-FDC9-47F0-BC03-0CE759C82442}" type="presParOf" srcId="{533187EA-C70A-4C37-9458-F0151CED09CD}" destId="{A6EA04B5-83F2-4D52-A3C5-A19C9FA9D49E}" srcOrd="4" destOrd="0" presId="urn:microsoft.com/office/officeart/2005/8/layout/vList2"/>
    <dgm:cxn modelId="{46F92897-C6CB-4311-A327-364269994D6C}" type="presParOf" srcId="{533187EA-C70A-4C37-9458-F0151CED09CD}" destId="{D53F083E-8457-44BF-B4A3-31325BB3686E}" srcOrd="5" destOrd="0" presId="urn:microsoft.com/office/officeart/2005/8/layout/vList2"/>
    <dgm:cxn modelId="{29491102-4566-4779-BC4D-278D1F07FF34}" type="presParOf" srcId="{533187EA-C70A-4C37-9458-F0151CED09CD}" destId="{C4C012A7-3493-4FB8-9638-779A52328FA2}" srcOrd="6" destOrd="0" presId="urn:microsoft.com/office/officeart/2005/8/layout/vList2"/>
    <dgm:cxn modelId="{5C0F7DC9-1397-408A-8EC3-5404D27D2362}" type="presParOf" srcId="{533187EA-C70A-4C37-9458-F0151CED09CD}" destId="{0A961322-0B87-438C-9CC6-D6FFB67E2478}" srcOrd="7" destOrd="0" presId="urn:microsoft.com/office/officeart/2005/8/layout/vList2"/>
    <dgm:cxn modelId="{37B08976-CA18-4883-B7F1-1C87C4758AEF}" type="presParOf" srcId="{533187EA-C70A-4C37-9458-F0151CED09CD}" destId="{60CE9AE1-8AB4-4152-8E99-816224A6A207}" srcOrd="8" destOrd="0" presId="urn:microsoft.com/office/officeart/2005/8/layout/vList2"/>
    <dgm:cxn modelId="{0A802680-EF0C-4CCE-82C2-F815C65ABE6C}" type="presParOf" srcId="{533187EA-C70A-4C37-9458-F0151CED09CD}" destId="{215C31E5-43AD-44E1-AA02-1F8223773E0C}" srcOrd="9" destOrd="0" presId="urn:microsoft.com/office/officeart/2005/8/layout/vList2"/>
    <dgm:cxn modelId="{EC538782-930A-4681-B2C2-74E062830D38}" type="presParOf" srcId="{533187EA-C70A-4C37-9458-F0151CED09CD}" destId="{1F0A3BCD-EC21-49B8-BD68-DDF36F98C52B}" srcOrd="10" destOrd="0" presId="urn:microsoft.com/office/officeart/2005/8/layout/vList2"/>
    <dgm:cxn modelId="{F66FEE57-A33D-4752-BF8A-0598A8B5791A}" type="presParOf" srcId="{533187EA-C70A-4C37-9458-F0151CED09CD}" destId="{DC143984-B2E9-4E09-93EC-674AAA10CB86}" srcOrd="11" destOrd="0" presId="urn:microsoft.com/office/officeart/2005/8/layout/vList2"/>
    <dgm:cxn modelId="{3130FC95-0580-4E45-93F7-3E0504F8BBFB}" type="presParOf" srcId="{533187EA-C70A-4C37-9458-F0151CED09CD}" destId="{88E41538-ED2F-496C-BB14-9F4E5666BF34}"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52B47A63-C95E-495B-9632-ADF61761DDB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fr-FR"/>
        </a:p>
      </dgm:t>
    </dgm:pt>
    <dgm:pt modelId="{5D8FDF2A-7B5A-454C-A0F0-85FDF8798346}">
      <dgm:prSet phldrT="[Texte]"/>
      <dgm:spPr>
        <a:solidFill>
          <a:srgbClr val="92D050"/>
        </a:solidFill>
        <a:ln>
          <a:noFill/>
        </a:ln>
      </dgm:spPr>
      <dgm:t>
        <a:bodyPr/>
        <a:lstStyle/>
        <a:p>
          <a:r>
            <a:rPr lang="fr-FR" dirty="0">
              <a:latin typeface="Times New Roman" panose="02020603050405020304" pitchFamily="18" charset="0"/>
              <a:cs typeface="Times New Roman" panose="02020603050405020304" pitchFamily="18" charset="0"/>
            </a:rPr>
            <a:t>5 Session</a:t>
          </a:r>
        </a:p>
      </dgm:t>
    </dgm:pt>
    <dgm:pt modelId="{9B51E98B-BD5F-455D-BAEB-4B5458B8AB77}" type="parTrans" cxnId="{5EE725BE-E864-453A-B2EC-51E5815158E5}">
      <dgm:prSet/>
      <dgm:spPr/>
      <dgm:t>
        <a:bodyPr/>
        <a:lstStyle/>
        <a:p>
          <a:endParaRPr lang="fr-FR">
            <a:latin typeface="Times New Roman" panose="02020603050405020304" pitchFamily="18" charset="0"/>
            <a:cs typeface="Times New Roman" panose="02020603050405020304" pitchFamily="18" charset="0"/>
          </a:endParaRPr>
        </a:p>
      </dgm:t>
    </dgm:pt>
    <dgm:pt modelId="{21B36F55-4495-4C14-8721-18B807B59913}" type="sibTrans" cxnId="{5EE725BE-E864-453A-B2EC-51E5815158E5}">
      <dgm:prSet/>
      <dgm:spPr/>
      <dgm:t>
        <a:bodyPr/>
        <a:lstStyle/>
        <a:p>
          <a:endParaRPr lang="fr-FR">
            <a:latin typeface="Times New Roman" panose="02020603050405020304" pitchFamily="18" charset="0"/>
            <a:cs typeface="Times New Roman" panose="02020603050405020304" pitchFamily="18" charset="0"/>
          </a:endParaRPr>
        </a:p>
      </dgm:t>
    </dgm:pt>
    <dgm:pt modelId="{63192A15-9A12-4C7B-B508-BF679DBCB79A}">
      <dgm:prSet phldrT="[Texte]"/>
      <dgm:spPr>
        <a:solidFill>
          <a:srgbClr val="F4984C"/>
        </a:solidFill>
        <a:ln>
          <a:noFill/>
        </a:ln>
        <a:sp3d>
          <a:bevelT/>
        </a:sp3d>
      </dgm:spPr>
      <dgm:t>
        <a:bodyPr/>
        <a:lstStyle/>
        <a:p>
          <a:r>
            <a:rPr lang="fr-FR" dirty="0">
              <a:latin typeface="Times New Roman" panose="02020603050405020304" pitchFamily="18" charset="0"/>
              <a:cs typeface="Times New Roman" panose="02020603050405020304" pitchFamily="18" charset="0"/>
            </a:rPr>
            <a:t>4 Transport</a:t>
          </a:r>
        </a:p>
      </dgm:t>
    </dgm:pt>
    <dgm:pt modelId="{6400823E-2895-40B9-A2A3-DB11EFDDE8C5}" type="parTrans" cxnId="{1FA93FF6-E696-4CB6-ADF4-E18251CF359E}">
      <dgm:prSet/>
      <dgm:spPr/>
      <dgm:t>
        <a:bodyPr/>
        <a:lstStyle/>
        <a:p>
          <a:endParaRPr lang="fr-FR">
            <a:latin typeface="Times New Roman" panose="02020603050405020304" pitchFamily="18" charset="0"/>
            <a:cs typeface="Times New Roman" panose="02020603050405020304" pitchFamily="18" charset="0"/>
          </a:endParaRPr>
        </a:p>
      </dgm:t>
    </dgm:pt>
    <dgm:pt modelId="{9C5D1AA7-611E-408F-B9D1-437FF24582C6}" type="sibTrans" cxnId="{1FA93FF6-E696-4CB6-ADF4-E18251CF359E}">
      <dgm:prSet/>
      <dgm:spPr/>
      <dgm:t>
        <a:bodyPr/>
        <a:lstStyle/>
        <a:p>
          <a:endParaRPr lang="fr-FR">
            <a:latin typeface="Times New Roman" panose="02020603050405020304" pitchFamily="18" charset="0"/>
            <a:cs typeface="Times New Roman" panose="02020603050405020304" pitchFamily="18" charset="0"/>
          </a:endParaRPr>
        </a:p>
      </dgm:t>
    </dgm:pt>
    <dgm:pt modelId="{EB52DA1B-C4D9-4EF5-880F-C49037B6A09F}">
      <dgm:prSet phldrT="[Texte]"/>
      <dgm:spPr>
        <a:solidFill>
          <a:srgbClr val="FFC000"/>
        </a:solidFill>
        <a:ln>
          <a:noFill/>
        </a:ln>
        <a:sp3d>
          <a:bevelT/>
        </a:sp3d>
      </dgm:spPr>
      <dgm:t>
        <a:bodyPr/>
        <a:lstStyle/>
        <a:p>
          <a:r>
            <a:rPr lang="fr-FR" dirty="0">
              <a:latin typeface="Times New Roman" panose="02020603050405020304" pitchFamily="18" charset="0"/>
              <a:cs typeface="Times New Roman" panose="02020603050405020304" pitchFamily="18" charset="0"/>
            </a:rPr>
            <a:t>3 Réseau</a:t>
          </a:r>
        </a:p>
      </dgm:t>
    </dgm:pt>
    <dgm:pt modelId="{2AC46F84-C010-4612-A13E-792014255B76}" type="parTrans" cxnId="{7DBD81F4-2463-436D-82F5-2810C0F6F75B}">
      <dgm:prSet/>
      <dgm:spPr/>
      <dgm:t>
        <a:bodyPr/>
        <a:lstStyle/>
        <a:p>
          <a:endParaRPr lang="fr-FR">
            <a:latin typeface="Times New Roman" panose="02020603050405020304" pitchFamily="18" charset="0"/>
            <a:cs typeface="Times New Roman" panose="02020603050405020304" pitchFamily="18" charset="0"/>
          </a:endParaRPr>
        </a:p>
      </dgm:t>
    </dgm:pt>
    <dgm:pt modelId="{58190FF2-E14E-48DA-9335-6B77904C0CAF}" type="sibTrans" cxnId="{7DBD81F4-2463-436D-82F5-2810C0F6F75B}">
      <dgm:prSet/>
      <dgm:spPr/>
      <dgm:t>
        <a:bodyPr/>
        <a:lstStyle/>
        <a:p>
          <a:endParaRPr lang="fr-FR">
            <a:latin typeface="Times New Roman" panose="02020603050405020304" pitchFamily="18" charset="0"/>
            <a:cs typeface="Times New Roman" panose="02020603050405020304" pitchFamily="18" charset="0"/>
          </a:endParaRPr>
        </a:p>
      </dgm:t>
    </dgm:pt>
    <dgm:pt modelId="{954FC047-87C9-4E35-91DD-9EC214436908}">
      <dgm:prSet phldrT="[Texte]"/>
      <dgm:spPr>
        <a:ln>
          <a:noFill/>
        </a:ln>
        <a:sp3d>
          <a:bevelT/>
        </a:sp3d>
      </dgm:spPr>
      <dgm:t>
        <a:bodyPr/>
        <a:lstStyle/>
        <a:p>
          <a:r>
            <a:rPr lang="fr-FR" dirty="0">
              <a:latin typeface="Times New Roman" panose="02020603050405020304" pitchFamily="18" charset="0"/>
              <a:cs typeface="Times New Roman" panose="02020603050405020304" pitchFamily="18" charset="0"/>
            </a:rPr>
            <a:t>2 Liaison de données</a:t>
          </a:r>
        </a:p>
      </dgm:t>
    </dgm:pt>
    <dgm:pt modelId="{D54387CD-52FD-43E6-AA32-A8CDC88D3791}" type="parTrans" cxnId="{8C32BD38-5D9F-4285-B2B9-D60DB92EB3A1}">
      <dgm:prSet/>
      <dgm:spPr/>
      <dgm:t>
        <a:bodyPr/>
        <a:lstStyle/>
        <a:p>
          <a:endParaRPr lang="fr-FR">
            <a:latin typeface="Times New Roman" panose="02020603050405020304" pitchFamily="18" charset="0"/>
            <a:cs typeface="Times New Roman" panose="02020603050405020304" pitchFamily="18" charset="0"/>
          </a:endParaRPr>
        </a:p>
      </dgm:t>
    </dgm:pt>
    <dgm:pt modelId="{3476197A-7BF9-4E2F-9F5A-13E60EDB49A6}" type="sibTrans" cxnId="{8C32BD38-5D9F-4285-B2B9-D60DB92EB3A1}">
      <dgm:prSet/>
      <dgm:spPr/>
      <dgm:t>
        <a:bodyPr/>
        <a:lstStyle/>
        <a:p>
          <a:endParaRPr lang="fr-FR">
            <a:latin typeface="Times New Roman" panose="02020603050405020304" pitchFamily="18" charset="0"/>
            <a:cs typeface="Times New Roman" panose="02020603050405020304" pitchFamily="18" charset="0"/>
          </a:endParaRPr>
        </a:p>
      </dgm:t>
    </dgm:pt>
    <dgm:pt modelId="{5CC68D76-F223-4345-9A22-38F786CCF8CE}">
      <dgm:prSet phldrT="[Texte]"/>
      <dgm:spPr>
        <a:solidFill>
          <a:srgbClr val="2EA0D8"/>
        </a:solidFill>
        <a:ln>
          <a:noFill/>
        </a:ln>
        <a:sp3d>
          <a:bevelT/>
        </a:sp3d>
      </dgm:spPr>
      <dgm:t>
        <a:bodyPr/>
        <a:lstStyle/>
        <a:p>
          <a:r>
            <a:rPr lang="fr-FR" dirty="0">
              <a:latin typeface="Times New Roman" panose="02020603050405020304" pitchFamily="18" charset="0"/>
              <a:cs typeface="Times New Roman" panose="02020603050405020304" pitchFamily="18" charset="0"/>
            </a:rPr>
            <a:t>1 Physique</a:t>
          </a:r>
        </a:p>
      </dgm:t>
    </dgm:pt>
    <dgm:pt modelId="{C76CA884-7527-44F0-BB19-E526F2AAA847}" type="parTrans" cxnId="{CC69B579-29F1-4171-9F1C-EBB0FA3CA116}">
      <dgm:prSet/>
      <dgm:spPr/>
      <dgm:t>
        <a:bodyPr/>
        <a:lstStyle/>
        <a:p>
          <a:endParaRPr lang="fr-FR">
            <a:latin typeface="Times New Roman" panose="02020603050405020304" pitchFamily="18" charset="0"/>
            <a:cs typeface="Times New Roman" panose="02020603050405020304" pitchFamily="18" charset="0"/>
          </a:endParaRPr>
        </a:p>
      </dgm:t>
    </dgm:pt>
    <dgm:pt modelId="{31ECC816-1817-410F-B5C3-944BC94E4CCE}" type="sibTrans" cxnId="{CC69B579-29F1-4171-9F1C-EBB0FA3CA116}">
      <dgm:prSet/>
      <dgm:spPr/>
      <dgm:t>
        <a:bodyPr/>
        <a:lstStyle/>
        <a:p>
          <a:endParaRPr lang="fr-FR">
            <a:latin typeface="Times New Roman" panose="02020603050405020304" pitchFamily="18" charset="0"/>
            <a:cs typeface="Times New Roman" panose="02020603050405020304" pitchFamily="18" charset="0"/>
          </a:endParaRPr>
        </a:p>
      </dgm:t>
    </dgm:pt>
    <dgm:pt modelId="{15D936E0-9A65-4972-BF6E-91903E9EDEB1}">
      <dgm:prSet phldrT="[Texte]"/>
      <dgm:spPr>
        <a:solidFill>
          <a:srgbClr val="24CE24"/>
        </a:solidFill>
        <a:ln>
          <a:noFill/>
        </a:ln>
        <a:sp3d>
          <a:bevelT/>
        </a:sp3d>
      </dgm:spPr>
      <dgm:t>
        <a:bodyPr/>
        <a:lstStyle/>
        <a:p>
          <a:r>
            <a:rPr lang="fr-FR" dirty="0">
              <a:latin typeface="Times New Roman" panose="02020603050405020304" pitchFamily="18" charset="0"/>
              <a:cs typeface="Times New Roman" panose="02020603050405020304" pitchFamily="18" charset="0"/>
            </a:rPr>
            <a:t>6 Présentation</a:t>
          </a:r>
        </a:p>
      </dgm:t>
    </dgm:pt>
    <dgm:pt modelId="{FE9E3371-6173-4418-8815-687A5982281A}" type="parTrans" cxnId="{394F902E-B04A-45E0-825F-FF56D7782272}">
      <dgm:prSet/>
      <dgm:spPr/>
      <dgm:t>
        <a:bodyPr/>
        <a:lstStyle/>
        <a:p>
          <a:endParaRPr lang="fr-FR">
            <a:latin typeface="Times New Roman" panose="02020603050405020304" pitchFamily="18" charset="0"/>
            <a:cs typeface="Times New Roman" panose="02020603050405020304" pitchFamily="18" charset="0"/>
          </a:endParaRPr>
        </a:p>
      </dgm:t>
    </dgm:pt>
    <dgm:pt modelId="{04E503C0-0221-48B7-A753-9C82F62D0E0A}" type="sibTrans" cxnId="{394F902E-B04A-45E0-825F-FF56D7782272}">
      <dgm:prSet/>
      <dgm:spPr/>
      <dgm:t>
        <a:bodyPr/>
        <a:lstStyle/>
        <a:p>
          <a:endParaRPr lang="fr-FR">
            <a:latin typeface="Times New Roman" panose="02020603050405020304" pitchFamily="18" charset="0"/>
            <a:cs typeface="Times New Roman" panose="02020603050405020304" pitchFamily="18" charset="0"/>
          </a:endParaRPr>
        </a:p>
      </dgm:t>
    </dgm:pt>
    <dgm:pt modelId="{B6E3050D-A44C-48EB-B121-EE3E9EFA5E3A}">
      <dgm:prSet phldrT="[Texte]"/>
      <dgm:spPr>
        <a:solidFill>
          <a:srgbClr val="00B050"/>
        </a:solidFill>
        <a:ln>
          <a:noFill/>
        </a:ln>
        <a:sp3d>
          <a:bevelT/>
        </a:sp3d>
      </dgm:spPr>
      <dgm:t>
        <a:bodyPr/>
        <a:lstStyle/>
        <a:p>
          <a:r>
            <a:rPr lang="fr-FR" dirty="0">
              <a:latin typeface="Times New Roman" panose="02020603050405020304" pitchFamily="18" charset="0"/>
              <a:cs typeface="Times New Roman" panose="02020603050405020304" pitchFamily="18" charset="0"/>
            </a:rPr>
            <a:t>7 Application</a:t>
          </a:r>
        </a:p>
      </dgm:t>
    </dgm:pt>
    <dgm:pt modelId="{C92E7E44-D8C8-4D9B-A56E-97D23C92D29D}" type="parTrans" cxnId="{C23A283A-55AE-4B3F-B58E-F6A32587F71B}">
      <dgm:prSet/>
      <dgm:spPr/>
      <dgm:t>
        <a:bodyPr/>
        <a:lstStyle/>
        <a:p>
          <a:endParaRPr lang="fr-FR">
            <a:latin typeface="Times New Roman" panose="02020603050405020304" pitchFamily="18" charset="0"/>
            <a:cs typeface="Times New Roman" panose="02020603050405020304" pitchFamily="18" charset="0"/>
          </a:endParaRPr>
        </a:p>
      </dgm:t>
    </dgm:pt>
    <dgm:pt modelId="{F5A0A1F6-8B3B-4526-A257-228A7ACDCA8F}" type="sibTrans" cxnId="{C23A283A-55AE-4B3F-B58E-F6A32587F71B}">
      <dgm:prSet/>
      <dgm:spPr/>
      <dgm:t>
        <a:bodyPr/>
        <a:lstStyle/>
        <a:p>
          <a:endParaRPr lang="fr-FR">
            <a:latin typeface="Times New Roman" panose="02020603050405020304" pitchFamily="18" charset="0"/>
            <a:cs typeface="Times New Roman" panose="02020603050405020304" pitchFamily="18" charset="0"/>
          </a:endParaRPr>
        </a:p>
      </dgm:t>
    </dgm:pt>
    <dgm:pt modelId="{533187EA-C70A-4C37-9458-F0151CED09CD}" type="pres">
      <dgm:prSet presAssocID="{52B47A63-C95E-495B-9632-ADF61761DDB8}" presName="linear" presStyleCnt="0">
        <dgm:presLayoutVars>
          <dgm:animLvl val="lvl"/>
          <dgm:resizeHandles val="exact"/>
        </dgm:presLayoutVars>
      </dgm:prSet>
      <dgm:spPr/>
      <dgm:t>
        <a:bodyPr/>
        <a:lstStyle/>
        <a:p>
          <a:endParaRPr lang="fr-FR"/>
        </a:p>
      </dgm:t>
    </dgm:pt>
    <dgm:pt modelId="{0B7FA7EA-46E8-4BFA-8CC7-66D763EF896D}" type="pres">
      <dgm:prSet presAssocID="{B6E3050D-A44C-48EB-B121-EE3E9EFA5E3A}" presName="parentText" presStyleLbl="node1" presStyleIdx="0" presStyleCnt="7" custScaleX="63842">
        <dgm:presLayoutVars>
          <dgm:chMax val="0"/>
          <dgm:bulletEnabled val="1"/>
        </dgm:presLayoutVars>
      </dgm:prSet>
      <dgm:spPr/>
      <dgm:t>
        <a:bodyPr/>
        <a:lstStyle/>
        <a:p>
          <a:endParaRPr lang="fr-FR"/>
        </a:p>
      </dgm:t>
    </dgm:pt>
    <dgm:pt modelId="{3F280AF5-2E41-4BA7-B52D-ED132C1E4090}" type="pres">
      <dgm:prSet presAssocID="{F5A0A1F6-8B3B-4526-A257-228A7ACDCA8F}" presName="spacer" presStyleCnt="0"/>
      <dgm:spPr>
        <a:sp3d>
          <a:bevelT/>
        </a:sp3d>
      </dgm:spPr>
    </dgm:pt>
    <dgm:pt modelId="{4DB5B8CB-4039-4B3D-8636-9DA86EC1348E}" type="pres">
      <dgm:prSet presAssocID="{15D936E0-9A65-4972-BF6E-91903E9EDEB1}" presName="parentText" presStyleLbl="node1" presStyleIdx="1" presStyleCnt="7" custScaleX="63842">
        <dgm:presLayoutVars>
          <dgm:chMax val="0"/>
          <dgm:bulletEnabled val="1"/>
        </dgm:presLayoutVars>
      </dgm:prSet>
      <dgm:spPr/>
      <dgm:t>
        <a:bodyPr/>
        <a:lstStyle/>
        <a:p>
          <a:endParaRPr lang="fr-FR"/>
        </a:p>
      </dgm:t>
    </dgm:pt>
    <dgm:pt modelId="{65F8EDCF-5D88-434D-9F38-C6921FB66FC1}" type="pres">
      <dgm:prSet presAssocID="{04E503C0-0221-48B7-A753-9C82F62D0E0A}" presName="spacer" presStyleCnt="0"/>
      <dgm:spPr>
        <a:sp3d>
          <a:bevelT/>
        </a:sp3d>
      </dgm:spPr>
    </dgm:pt>
    <dgm:pt modelId="{A6EA04B5-83F2-4D52-A3C5-A19C9FA9D49E}" type="pres">
      <dgm:prSet presAssocID="{5D8FDF2A-7B5A-454C-A0F0-85FDF8798346}" presName="parentText" presStyleLbl="node1" presStyleIdx="2" presStyleCnt="7" custScaleX="63842">
        <dgm:presLayoutVars>
          <dgm:chMax val="0"/>
          <dgm:bulletEnabled val="1"/>
        </dgm:presLayoutVars>
      </dgm:prSet>
      <dgm:spPr/>
      <dgm:t>
        <a:bodyPr/>
        <a:lstStyle/>
        <a:p>
          <a:endParaRPr lang="fr-FR"/>
        </a:p>
      </dgm:t>
    </dgm:pt>
    <dgm:pt modelId="{D53F083E-8457-44BF-B4A3-31325BB3686E}" type="pres">
      <dgm:prSet presAssocID="{21B36F55-4495-4C14-8721-18B807B59913}" presName="spacer" presStyleCnt="0"/>
      <dgm:spPr>
        <a:sp3d>
          <a:bevelT/>
        </a:sp3d>
      </dgm:spPr>
    </dgm:pt>
    <dgm:pt modelId="{C4C012A7-3493-4FB8-9638-779A52328FA2}" type="pres">
      <dgm:prSet presAssocID="{63192A15-9A12-4C7B-B508-BF679DBCB79A}" presName="parentText" presStyleLbl="node1" presStyleIdx="3" presStyleCnt="7" custScaleX="63842">
        <dgm:presLayoutVars>
          <dgm:chMax val="0"/>
          <dgm:bulletEnabled val="1"/>
        </dgm:presLayoutVars>
      </dgm:prSet>
      <dgm:spPr/>
      <dgm:t>
        <a:bodyPr/>
        <a:lstStyle/>
        <a:p>
          <a:endParaRPr lang="fr-FR"/>
        </a:p>
      </dgm:t>
    </dgm:pt>
    <dgm:pt modelId="{0A961322-0B87-438C-9CC6-D6FFB67E2478}" type="pres">
      <dgm:prSet presAssocID="{9C5D1AA7-611E-408F-B9D1-437FF24582C6}" presName="spacer" presStyleCnt="0"/>
      <dgm:spPr>
        <a:sp3d>
          <a:bevelT/>
        </a:sp3d>
      </dgm:spPr>
    </dgm:pt>
    <dgm:pt modelId="{60CE9AE1-8AB4-4152-8E99-816224A6A207}" type="pres">
      <dgm:prSet presAssocID="{EB52DA1B-C4D9-4EF5-880F-C49037B6A09F}" presName="parentText" presStyleLbl="node1" presStyleIdx="4" presStyleCnt="7" custScaleX="63842">
        <dgm:presLayoutVars>
          <dgm:chMax val="0"/>
          <dgm:bulletEnabled val="1"/>
        </dgm:presLayoutVars>
      </dgm:prSet>
      <dgm:spPr/>
      <dgm:t>
        <a:bodyPr/>
        <a:lstStyle/>
        <a:p>
          <a:endParaRPr lang="fr-FR"/>
        </a:p>
      </dgm:t>
    </dgm:pt>
    <dgm:pt modelId="{215C31E5-43AD-44E1-AA02-1F8223773E0C}" type="pres">
      <dgm:prSet presAssocID="{58190FF2-E14E-48DA-9335-6B77904C0CAF}" presName="spacer" presStyleCnt="0"/>
      <dgm:spPr>
        <a:sp3d>
          <a:bevelT/>
        </a:sp3d>
      </dgm:spPr>
    </dgm:pt>
    <dgm:pt modelId="{1F0A3BCD-EC21-49B8-BD68-DDF36F98C52B}" type="pres">
      <dgm:prSet presAssocID="{954FC047-87C9-4E35-91DD-9EC214436908}" presName="parentText" presStyleLbl="node1" presStyleIdx="5" presStyleCnt="7" custScaleX="63842">
        <dgm:presLayoutVars>
          <dgm:chMax val="0"/>
          <dgm:bulletEnabled val="1"/>
        </dgm:presLayoutVars>
      </dgm:prSet>
      <dgm:spPr/>
      <dgm:t>
        <a:bodyPr/>
        <a:lstStyle/>
        <a:p>
          <a:endParaRPr lang="fr-FR"/>
        </a:p>
      </dgm:t>
    </dgm:pt>
    <dgm:pt modelId="{DC143984-B2E9-4E09-93EC-674AAA10CB86}" type="pres">
      <dgm:prSet presAssocID="{3476197A-7BF9-4E2F-9F5A-13E60EDB49A6}" presName="spacer" presStyleCnt="0"/>
      <dgm:spPr>
        <a:sp3d>
          <a:bevelT/>
        </a:sp3d>
      </dgm:spPr>
    </dgm:pt>
    <dgm:pt modelId="{88E41538-ED2F-496C-BB14-9F4E5666BF34}" type="pres">
      <dgm:prSet presAssocID="{5CC68D76-F223-4345-9A22-38F786CCF8CE}" presName="parentText" presStyleLbl="node1" presStyleIdx="6" presStyleCnt="7" custScaleX="63842">
        <dgm:presLayoutVars>
          <dgm:chMax val="0"/>
          <dgm:bulletEnabled val="1"/>
        </dgm:presLayoutVars>
      </dgm:prSet>
      <dgm:spPr/>
      <dgm:t>
        <a:bodyPr/>
        <a:lstStyle/>
        <a:p>
          <a:endParaRPr lang="fr-FR"/>
        </a:p>
      </dgm:t>
    </dgm:pt>
  </dgm:ptLst>
  <dgm:cxnLst>
    <dgm:cxn modelId="{B5F2B0C3-70AD-42EE-9374-DF8E91CC6F3D}" type="presOf" srcId="{15D936E0-9A65-4972-BF6E-91903E9EDEB1}" destId="{4DB5B8CB-4039-4B3D-8636-9DA86EC1348E}" srcOrd="0" destOrd="0" presId="urn:microsoft.com/office/officeart/2005/8/layout/vList2"/>
    <dgm:cxn modelId="{CC69B579-29F1-4171-9F1C-EBB0FA3CA116}" srcId="{52B47A63-C95E-495B-9632-ADF61761DDB8}" destId="{5CC68D76-F223-4345-9A22-38F786CCF8CE}" srcOrd="6" destOrd="0" parTransId="{C76CA884-7527-44F0-BB19-E526F2AAA847}" sibTransId="{31ECC816-1817-410F-B5C3-944BC94E4CCE}"/>
    <dgm:cxn modelId="{394F902E-B04A-45E0-825F-FF56D7782272}" srcId="{52B47A63-C95E-495B-9632-ADF61761DDB8}" destId="{15D936E0-9A65-4972-BF6E-91903E9EDEB1}" srcOrd="1" destOrd="0" parTransId="{FE9E3371-6173-4418-8815-687A5982281A}" sibTransId="{04E503C0-0221-48B7-A753-9C82F62D0E0A}"/>
    <dgm:cxn modelId="{7DBD81F4-2463-436D-82F5-2810C0F6F75B}" srcId="{52B47A63-C95E-495B-9632-ADF61761DDB8}" destId="{EB52DA1B-C4D9-4EF5-880F-C49037B6A09F}" srcOrd="4" destOrd="0" parTransId="{2AC46F84-C010-4612-A13E-792014255B76}" sibTransId="{58190FF2-E14E-48DA-9335-6B77904C0CAF}"/>
    <dgm:cxn modelId="{43798BB7-9B21-4FF4-A958-5121705CCF5A}" type="presOf" srcId="{52B47A63-C95E-495B-9632-ADF61761DDB8}" destId="{533187EA-C70A-4C37-9458-F0151CED09CD}" srcOrd="0" destOrd="0" presId="urn:microsoft.com/office/officeart/2005/8/layout/vList2"/>
    <dgm:cxn modelId="{5EE725BE-E864-453A-B2EC-51E5815158E5}" srcId="{52B47A63-C95E-495B-9632-ADF61761DDB8}" destId="{5D8FDF2A-7B5A-454C-A0F0-85FDF8798346}" srcOrd="2" destOrd="0" parTransId="{9B51E98B-BD5F-455D-BAEB-4B5458B8AB77}" sibTransId="{21B36F55-4495-4C14-8721-18B807B59913}"/>
    <dgm:cxn modelId="{5FFE62F4-D190-46E5-B231-F21E8C37DE82}" type="presOf" srcId="{954FC047-87C9-4E35-91DD-9EC214436908}" destId="{1F0A3BCD-EC21-49B8-BD68-DDF36F98C52B}" srcOrd="0" destOrd="0" presId="urn:microsoft.com/office/officeart/2005/8/layout/vList2"/>
    <dgm:cxn modelId="{C23A283A-55AE-4B3F-B58E-F6A32587F71B}" srcId="{52B47A63-C95E-495B-9632-ADF61761DDB8}" destId="{B6E3050D-A44C-48EB-B121-EE3E9EFA5E3A}" srcOrd="0" destOrd="0" parTransId="{C92E7E44-D8C8-4D9B-A56E-97D23C92D29D}" sibTransId="{F5A0A1F6-8B3B-4526-A257-228A7ACDCA8F}"/>
    <dgm:cxn modelId="{BA857B89-50CE-4959-AEFE-7FA639F361A3}" type="presOf" srcId="{EB52DA1B-C4D9-4EF5-880F-C49037B6A09F}" destId="{60CE9AE1-8AB4-4152-8E99-816224A6A207}" srcOrd="0" destOrd="0" presId="urn:microsoft.com/office/officeart/2005/8/layout/vList2"/>
    <dgm:cxn modelId="{8C32BD38-5D9F-4285-B2B9-D60DB92EB3A1}" srcId="{52B47A63-C95E-495B-9632-ADF61761DDB8}" destId="{954FC047-87C9-4E35-91DD-9EC214436908}" srcOrd="5" destOrd="0" parTransId="{D54387CD-52FD-43E6-AA32-A8CDC88D3791}" sibTransId="{3476197A-7BF9-4E2F-9F5A-13E60EDB49A6}"/>
    <dgm:cxn modelId="{49C1D640-3EB4-4D67-916E-BEB87561FB68}" type="presOf" srcId="{63192A15-9A12-4C7B-B508-BF679DBCB79A}" destId="{C4C012A7-3493-4FB8-9638-779A52328FA2}" srcOrd="0" destOrd="0" presId="urn:microsoft.com/office/officeart/2005/8/layout/vList2"/>
    <dgm:cxn modelId="{9BAD378D-1ABB-475A-AC24-85054A0BA23A}" type="presOf" srcId="{B6E3050D-A44C-48EB-B121-EE3E9EFA5E3A}" destId="{0B7FA7EA-46E8-4BFA-8CC7-66D763EF896D}" srcOrd="0" destOrd="0" presId="urn:microsoft.com/office/officeart/2005/8/layout/vList2"/>
    <dgm:cxn modelId="{E2BBBB79-835E-4C15-9B6E-D853A58CAA74}" type="presOf" srcId="{5D8FDF2A-7B5A-454C-A0F0-85FDF8798346}" destId="{A6EA04B5-83F2-4D52-A3C5-A19C9FA9D49E}" srcOrd="0" destOrd="0" presId="urn:microsoft.com/office/officeart/2005/8/layout/vList2"/>
    <dgm:cxn modelId="{1FA93FF6-E696-4CB6-ADF4-E18251CF359E}" srcId="{52B47A63-C95E-495B-9632-ADF61761DDB8}" destId="{63192A15-9A12-4C7B-B508-BF679DBCB79A}" srcOrd="3" destOrd="0" parTransId="{6400823E-2895-40B9-A2A3-DB11EFDDE8C5}" sibTransId="{9C5D1AA7-611E-408F-B9D1-437FF24582C6}"/>
    <dgm:cxn modelId="{E8D846FE-2569-49DF-A8BB-23E6F5AA7E5C}" type="presOf" srcId="{5CC68D76-F223-4345-9A22-38F786CCF8CE}" destId="{88E41538-ED2F-496C-BB14-9F4E5666BF34}" srcOrd="0" destOrd="0" presId="urn:microsoft.com/office/officeart/2005/8/layout/vList2"/>
    <dgm:cxn modelId="{9C1F14C4-642B-4E5D-A963-586ECF4B5148}" type="presParOf" srcId="{533187EA-C70A-4C37-9458-F0151CED09CD}" destId="{0B7FA7EA-46E8-4BFA-8CC7-66D763EF896D}" srcOrd="0" destOrd="0" presId="urn:microsoft.com/office/officeart/2005/8/layout/vList2"/>
    <dgm:cxn modelId="{B3FE0B4B-E074-43AE-9E14-58AEE654AFF1}" type="presParOf" srcId="{533187EA-C70A-4C37-9458-F0151CED09CD}" destId="{3F280AF5-2E41-4BA7-B52D-ED132C1E4090}" srcOrd="1" destOrd="0" presId="urn:microsoft.com/office/officeart/2005/8/layout/vList2"/>
    <dgm:cxn modelId="{199566CF-B38C-4929-996A-B947A55F924C}" type="presParOf" srcId="{533187EA-C70A-4C37-9458-F0151CED09CD}" destId="{4DB5B8CB-4039-4B3D-8636-9DA86EC1348E}" srcOrd="2" destOrd="0" presId="urn:microsoft.com/office/officeart/2005/8/layout/vList2"/>
    <dgm:cxn modelId="{8CE25EAE-02B8-4EFB-98C9-41CB2DB0B88E}" type="presParOf" srcId="{533187EA-C70A-4C37-9458-F0151CED09CD}" destId="{65F8EDCF-5D88-434D-9F38-C6921FB66FC1}" srcOrd="3" destOrd="0" presId="urn:microsoft.com/office/officeart/2005/8/layout/vList2"/>
    <dgm:cxn modelId="{8D803E5F-FDC9-47F0-BC03-0CE759C82442}" type="presParOf" srcId="{533187EA-C70A-4C37-9458-F0151CED09CD}" destId="{A6EA04B5-83F2-4D52-A3C5-A19C9FA9D49E}" srcOrd="4" destOrd="0" presId="urn:microsoft.com/office/officeart/2005/8/layout/vList2"/>
    <dgm:cxn modelId="{46F92897-C6CB-4311-A327-364269994D6C}" type="presParOf" srcId="{533187EA-C70A-4C37-9458-F0151CED09CD}" destId="{D53F083E-8457-44BF-B4A3-31325BB3686E}" srcOrd="5" destOrd="0" presId="urn:microsoft.com/office/officeart/2005/8/layout/vList2"/>
    <dgm:cxn modelId="{29491102-4566-4779-BC4D-278D1F07FF34}" type="presParOf" srcId="{533187EA-C70A-4C37-9458-F0151CED09CD}" destId="{C4C012A7-3493-4FB8-9638-779A52328FA2}" srcOrd="6" destOrd="0" presId="urn:microsoft.com/office/officeart/2005/8/layout/vList2"/>
    <dgm:cxn modelId="{5C0F7DC9-1397-408A-8EC3-5404D27D2362}" type="presParOf" srcId="{533187EA-C70A-4C37-9458-F0151CED09CD}" destId="{0A961322-0B87-438C-9CC6-D6FFB67E2478}" srcOrd="7" destOrd="0" presId="urn:microsoft.com/office/officeart/2005/8/layout/vList2"/>
    <dgm:cxn modelId="{37B08976-CA18-4883-B7F1-1C87C4758AEF}" type="presParOf" srcId="{533187EA-C70A-4C37-9458-F0151CED09CD}" destId="{60CE9AE1-8AB4-4152-8E99-816224A6A207}" srcOrd="8" destOrd="0" presId="urn:microsoft.com/office/officeart/2005/8/layout/vList2"/>
    <dgm:cxn modelId="{0A802680-EF0C-4CCE-82C2-F815C65ABE6C}" type="presParOf" srcId="{533187EA-C70A-4C37-9458-F0151CED09CD}" destId="{215C31E5-43AD-44E1-AA02-1F8223773E0C}" srcOrd="9" destOrd="0" presId="urn:microsoft.com/office/officeart/2005/8/layout/vList2"/>
    <dgm:cxn modelId="{EC538782-930A-4681-B2C2-74E062830D38}" type="presParOf" srcId="{533187EA-C70A-4C37-9458-F0151CED09CD}" destId="{1F0A3BCD-EC21-49B8-BD68-DDF36F98C52B}" srcOrd="10" destOrd="0" presId="urn:microsoft.com/office/officeart/2005/8/layout/vList2"/>
    <dgm:cxn modelId="{F66FEE57-A33D-4752-BF8A-0598A8B5791A}" type="presParOf" srcId="{533187EA-C70A-4C37-9458-F0151CED09CD}" destId="{DC143984-B2E9-4E09-93EC-674AAA10CB86}" srcOrd="11" destOrd="0" presId="urn:microsoft.com/office/officeart/2005/8/layout/vList2"/>
    <dgm:cxn modelId="{3130FC95-0580-4E45-93F7-3E0504F8BBFB}" type="presParOf" srcId="{533187EA-C70A-4C37-9458-F0151CED09CD}" destId="{88E41538-ED2F-496C-BB14-9F4E5666BF34}"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5C1C2EB6-85C5-4AE0-AA89-5EA9B8745035}" type="doc">
      <dgm:prSet loTypeId="urn:microsoft.com/office/officeart/2009/layout/CircleArrowProcess" loCatId="process" qsTypeId="urn:microsoft.com/office/officeart/2005/8/quickstyle/simple1" qsCatId="simple" csTypeId="urn:microsoft.com/office/officeart/2005/8/colors/accent4_2" csCatId="accent4" phldr="1"/>
      <dgm:spPr/>
      <dgm:t>
        <a:bodyPr/>
        <a:lstStyle/>
        <a:p>
          <a:endParaRPr lang="fr-FR"/>
        </a:p>
      </dgm:t>
    </dgm:pt>
    <dgm:pt modelId="{027879E8-2A2B-45BD-BC88-5DD404E3C32F}">
      <dgm:prSet phldrT="[Texte]"/>
      <dgm:spPr/>
      <dgm:t>
        <a:bodyPr/>
        <a:lstStyle/>
        <a:p>
          <a:r>
            <a:rPr lang="fr-FR" dirty="0"/>
            <a:t>Règle 1</a:t>
          </a:r>
        </a:p>
      </dgm:t>
    </dgm:pt>
    <dgm:pt modelId="{F811D5C8-8E17-4A2B-ACA5-2958EE503664}" type="parTrans" cxnId="{6E26EFC4-396F-400E-8531-56D96E963E12}">
      <dgm:prSet/>
      <dgm:spPr/>
      <dgm:t>
        <a:bodyPr/>
        <a:lstStyle/>
        <a:p>
          <a:endParaRPr lang="fr-FR"/>
        </a:p>
      </dgm:t>
    </dgm:pt>
    <dgm:pt modelId="{D72006FF-5DE2-4521-BEB1-91A960DFA90E}" type="sibTrans" cxnId="{6E26EFC4-396F-400E-8531-56D96E963E12}">
      <dgm:prSet/>
      <dgm:spPr/>
      <dgm:t>
        <a:bodyPr/>
        <a:lstStyle/>
        <a:p>
          <a:endParaRPr lang="fr-FR"/>
        </a:p>
      </dgm:t>
    </dgm:pt>
    <dgm:pt modelId="{B8D1FE62-EFE0-45B4-BCFB-33EABA1ED259}">
      <dgm:prSet phldrT="[Texte]"/>
      <dgm:spPr/>
      <dgm:t>
        <a:bodyPr/>
        <a:lstStyle/>
        <a:p>
          <a:r>
            <a:rPr lang="fr-FR" dirty="0"/>
            <a:t>Règle 2</a:t>
          </a:r>
        </a:p>
      </dgm:t>
    </dgm:pt>
    <dgm:pt modelId="{931537CA-B76F-413D-ACB7-AE1698DE6A4C}" type="parTrans" cxnId="{AE7D1BDB-C98F-4728-8A87-F9E8475FB1C3}">
      <dgm:prSet/>
      <dgm:spPr/>
      <dgm:t>
        <a:bodyPr/>
        <a:lstStyle/>
        <a:p>
          <a:endParaRPr lang="fr-FR"/>
        </a:p>
      </dgm:t>
    </dgm:pt>
    <dgm:pt modelId="{E2E282C4-D487-47DF-9E6F-534FDF6E4815}" type="sibTrans" cxnId="{AE7D1BDB-C98F-4728-8A87-F9E8475FB1C3}">
      <dgm:prSet/>
      <dgm:spPr/>
      <dgm:t>
        <a:bodyPr/>
        <a:lstStyle/>
        <a:p>
          <a:endParaRPr lang="fr-FR"/>
        </a:p>
      </dgm:t>
    </dgm:pt>
    <dgm:pt modelId="{D406C5B8-F46C-4405-8DE8-D77F390D151F}">
      <dgm:prSet phldrT="[Texte]" custT="1"/>
      <dgm:spPr/>
      <dgm:t>
        <a:bodyPr/>
        <a:lstStyle/>
        <a:p>
          <a:r>
            <a:rPr lang="fr-FR" sz="2000" b="1" dirty="0"/>
            <a:t>Règle X =</a:t>
          </a:r>
        </a:p>
        <a:p>
          <a:r>
            <a:rPr lang="fr-FR" sz="2000" b="1" dirty="0" err="1"/>
            <a:t>Deny</a:t>
          </a:r>
          <a:r>
            <a:rPr lang="fr-FR" sz="2000" b="1" dirty="0"/>
            <a:t> ALL</a:t>
          </a:r>
        </a:p>
        <a:p>
          <a:endParaRPr lang="fr-FR" sz="1200" dirty="0"/>
        </a:p>
      </dgm:t>
    </dgm:pt>
    <dgm:pt modelId="{25F70C0D-454F-4ED9-86B5-E86F3069095E}" type="parTrans" cxnId="{0C3D26A0-5BD2-4FF9-91FD-6753B1F5D3BE}">
      <dgm:prSet/>
      <dgm:spPr/>
      <dgm:t>
        <a:bodyPr/>
        <a:lstStyle/>
        <a:p>
          <a:endParaRPr lang="fr-FR"/>
        </a:p>
      </dgm:t>
    </dgm:pt>
    <dgm:pt modelId="{5D378CC8-D6E4-43CA-A3CC-2AF59EE3DECD}" type="sibTrans" cxnId="{0C3D26A0-5BD2-4FF9-91FD-6753B1F5D3BE}">
      <dgm:prSet/>
      <dgm:spPr/>
      <dgm:t>
        <a:bodyPr/>
        <a:lstStyle/>
        <a:p>
          <a:endParaRPr lang="fr-FR"/>
        </a:p>
      </dgm:t>
    </dgm:pt>
    <dgm:pt modelId="{012C5EE1-B6E7-498C-BC6D-6443891A2E25}" type="pres">
      <dgm:prSet presAssocID="{5C1C2EB6-85C5-4AE0-AA89-5EA9B8745035}" presName="Name0" presStyleCnt="0">
        <dgm:presLayoutVars>
          <dgm:chMax val="7"/>
          <dgm:chPref val="7"/>
          <dgm:dir/>
          <dgm:animLvl val="lvl"/>
        </dgm:presLayoutVars>
      </dgm:prSet>
      <dgm:spPr/>
      <dgm:t>
        <a:bodyPr/>
        <a:lstStyle/>
        <a:p>
          <a:endParaRPr lang="fr-FR"/>
        </a:p>
      </dgm:t>
    </dgm:pt>
    <dgm:pt modelId="{1B2B02F5-4328-44C9-AAB6-728B4C3C3CA7}" type="pres">
      <dgm:prSet presAssocID="{027879E8-2A2B-45BD-BC88-5DD404E3C32F}" presName="Accent1" presStyleCnt="0"/>
      <dgm:spPr/>
    </dgm:pt>
    <dgm:pt modelId="{36DB8E9B-0A34-4001-AF7A-5F35FFD13C88}" type="pres">
      <dgm:prSet presAssocID="{027879E8-2A2B-45BD-BC88-5DD404E3C32F}" presName="Accent" presStyleLbl="node1" presStyleIdx="0" presStyleCnt="3" custLinFactNeighborX="872" custLinFactNeighborY="-3041">
        <dgm:style>
          <a:lnRef idx="1">
            <a:schemeClr val="accent6"/>
          </a:lnRef>
          <a:fillRef idx="3">
            <a:schemeClr val="accent6"/>
          </a:fillRef>
          <a:effectRef idx="2">
            <a:schemeClr val="accent6"/>
          </a:effectRef>
          <a:fontRef idx="minor">
            <a:schemeClr val="lt1"/>
          </a:fontRef>
        </dgm:style>
      </dgm:prSet>
      <dgm:spPr>
        <a:solidFill>
          <a:srgbClr val="2EA0D8"/>
        </a:solidFill>
        <a:ln>
          <a:noFill/>
        </a:ln>
      </dgm:spPr>
    </dgm:pt>
    <dgm:pt modelId="{29670C08-D3E4-447D-B091-3797C6DAE611}" type="pres">
      <dgm:prSet presAssocID="{027879E8-2A2B-45BD-BC88-5DD404E3C32F}" presName="Parent1" presStyleLbl="revTx" presStyleIdx="0" presStyleCnt="3">
        <dgm:presLayoutVars>
          <dgm:chMax val="1"/>
          <dgm:chPref val="1"/>
          <dgm:bulletEnabled val="1"/>
        </dgm:presLayoutVars>
      </dgm:prSet>
      <dgm:spPr/>
      <dgm:t>
        <a:bodyPr/>
        <a:lstStyle/>
        <a:p>
          <a:endParaRPr lang="fr-FR"/>
        </a:p>
      </dgm:t>
    </dgm:pt>
    <dgm:pt modelId="{4C91CE80-42E8-42FB-A57C-F66B035FD532}" type="pres">
      <dgm:prSet presAssocID="{B8D1FE62-EFE0-45B4-BCFB-33EABA1ED259}" presName="Accent2" presStyleCnt="0"/>
      <dgm:spPr/>
    </dgm:pt>
    <dgm:pt modelId="{CBA95495-FCEE-48E8-B145-9195BD81BC35}" type="pres">
      <dgm:prSet presAssocID="{B8D1FE62-EFE0-45B4-BCFB-33EABA1ED259}" presName="Accent" presStyleLbl="node1" presStyleIdx="1" presStyleCnt="3">
        <dgm:style>
          <a:lnRef idx="1">
            <a:schemeClr val="accent6"/>
          </a:lnRef>
          <a:fillRef idx="3">
            <a:schemeClr val="accent6"/>
          </a:fillRef>
          <a:effectRef idx="2">
            <a:schemeClr val="accent6"/>
          </a:effectRef>
          <a:fontRef idx="minor">
            <a:schemeClr val="lt1"/>
          </a:fontRef>
        </dgm:style>
      </dgm:prSet>
      <dgm:spPr>
        <a:solidFill>
          <a:srgbClr val="2EA0D8"/>
        </a:solidFill>
        <a:ln>
          <a:noFill/>
        </a:ln>
      </dgm:spPr>
    </dgm:pt>
    <dgm:pt modelId="{453F26FA-8E1E-4B14-8EB1-F13AD4471BB0}" type="pres">
      <dgm:prSet presAssocID="{B8D1FE62-EFE0-45B4-BCFB-33EABA1ED259}" presName="Parent2" presStyleLbl="revTx" presStyleIdx="1" presStyleCnt="3">
        <dgm:presLayoutVars>
          <dgm:chMax val="1"/>
          <dgm:chPref val="1"/>
          <dgm:bulletEnabled val="1"/>
        </dgm:presLayoutVars>
      </dgm:prSet>
      <dgm:spPr/>
      <dgm:t>
        <a:bodyPr/>
        <a:lstStyle/>
        <a:p>
          <a:endParaRPr lang="fr-FR"/>
        </a:p>
      </dgm:t>
    </dgm:pt>
    <dgm:pt modelId="{358BCC63-3407-45DB-930B-1DD6591BB92A}" type="pres">
      <dgm:prSet presAssocID="{D406C5B8-F46C-4405-8DE8-D77F390D151F}" presName="Accent3" presStyleCnt="0"/>
      <dgm:spPr/>
    </dgm:pt>
    <dgm:pt modelId="{B914E52F-93C1-44AC-9DED-4FF0DEDEAE67}" type="pres">
      <dgm:prSet presAssocID="{D406C5B8-F46C-4405-8DE8-D77F390D151F}" presName="Accent" presStyleLbl="node1" presStyleIdx="2" presStyleCnt="3" custLinFactNeighborX="3756" custLinFactNeighborY="554">
        <dgm:style>
          <a:lnRef idx="1">
            <a:schemeClr val="accent6"/>
          </a:lnRef>
          <a:fillRef idx="3">
            <a:schemeClr val="accent6"/>
          </a:fillRef>
          <a:effectRef idx="2">
            <a:schemeClr val="accent6"/>
          </a:effectRef>
          <a:fontRef idx="minor">
            <a:schemeClr val="lt1"/>
          </a:fontRef>
        </dgm:style>
      </dgm:prSet>
      <dgm:spPr>
        <a:solidFill>
          <a:srgbClr val="2EA0D8"/>
        </a:solidFill>
        <a:ln>
          <a:noFill/>
        </a:ln>
      </dgm:spPr>
    </dgm:pt>
    <dgm:pt modelId="{750CE30B-603E-4B9D-9C1E-BFE4147F3A91}" type="pres">
      <dgm:prSet presAssocID="{D406C5B8-F46C-4405-8DE8-D77F390D151F}" presName="Parent3" presStyleLbl="revTx" presStyleIdx="2" presStyleCnt="3">
        <dgm:presLayoutVars>
          <dgm:chMax val="1"/>
          <dgm:chPref val="1"/>
          <dgm:bulletEnabled val="1"/>
        </dgm:presLayoutVars>
      </dgm:prSet>
      <dgm:spPr/>
      <dgm:t>
        <a:bodyPr/>
        <a:lstStyle/>
        <a:p>
          <a:endParaRPr lang="fr-FR"/>
        </a:p>
      </dgm:t>
    </dgm:pt>
  </dgm:ptLst>
  <dgm:cxnLst>
    <dgm:cxn modelId="{AE7D1BDB-C98F-4728-8A87-F9E8475FB1C3}" srcId="{5C1C2EB6-85C5-4AE0-AA89-5EA9B8745035}" destId="{B8D1FE62-EFE0-45B4-BCFB-33EABA1ED259}" srcOrd="1" destOrd="0" parTransId="{931537CA-B76F-413D-ACB7-AE1698DE6A4C}" sibTransId="{E2E282C4-D487-47DF-9E6F-534FDF6E4815}"/>
    <dgm:cxn modelId="{0CE469B2-9772-4292-A5F4-028F98DB9C0D}" type="presOf" srcId="{5C1C2EB6-85C5-4AE0-AA89-5EA9B8745035}" destId="{012C5EE1-B6E7-498C-BC6D-6443891A2E25}" srcOrd="0" destOrd="0" presId="urn:microsoft.com/office/officeart/2009/layout/CircleArrowProcess"/>
    <dgm:cxn modelId="{AB35C05A-1020-4D7B-A831-C149187EC769}" type="presOf" srcId="{D406C5B8-F46C-4405-8DE8-D77F390D151F}" destId="{750CE30B-603E-4B9D-9C1E-BFE4147F3A91}" srcOrd="0" destOrd="0" presId="urn:microsoft.com/office/officeart/2009/layout/CircleArrowProcess"/>
    <dgm:cxn modelId="{047FE681-664D-4217-8A0C-0E9806E1FB38}" type="presOf" srcId="{B8D1FE62-EFE0-45B4-BCFB-33EABA1ED259}" destId="{453F26FA-8E1E-4B14-8EB1-F13AD4471BB0}" srcOrd="0" destOrd="0" presId="urn:microsoft.com/office/officeart/2009/layout/CircleArrowProcess"/>
    <dgm:cxn modelId="{0C3D26A0-5BD2-4FF9-91FD-6753B1F5D3BE}" srcId="{5C1C2EB6-85C5-4AE0-AA89-5EA9B8745035}" destId="{D406C5B8-F46C-4405-8DE8-D77F390D151F}" srcOrd="2" destOrd="0" parTransId="{25F70C0D-454F-4ED9-86B5-E86F3069095E}" sibTransId="{5D378CC8-D6E4-43CA-A3CC-2AF59EE3DECD}"/>
    <dgm:cxn modelId="{6E26EFC4-396F-400E-8531-56D96E963E12}" srcId="{5C1C2EB6-85C5-4AE0-AA89-5EA9B8745035}" destId="{027879E8-2A2B-45BD-BC88-5DD404E3C32F}" srcOrd="0" destOrd="0" parTransId="{F811D5C8-8E17-4A2B-ACA5-2958EE503664}" sibTransId="{D72006FF-5DE2-4521-BEB1-91A960DFA90E}"/>
    <dgm:cxn modelId="{600BAA69-57B1-42FA-9B29-445468957ECD}" type="presOf" srcId="{027879E8-2A2B-45BD-BC88-5DD404E3C32F}" destId="{29670C08-D3E4-447D-B091-3797C6DAE611}" srcOrd="0" destOrd="0" presId="urn:microsoft.com/office/officeart/2009/layout/CircleArrowProcess"/>
    <dgm:cxn modelId="{C96DB465-1564-47B9-BA88-9DC8B630C033}" type="presParOf" srcId="{012C5EE1-B6E7-498C-BC6D-6443891A2E25}" destId="{1B2B02F5-4328-44C9-AAB6-728B4C3C3CA7}" srcOrd="0" destOrd="0" presId="urn:microsoft.com/office/officeart/2009/layout/CircleArrowProcess"/>
    <dgm:cxn modelId="{D68A4090-2581-4AC4-82E3-A080985F879B}" type="presParOf" srcId="{1B2B02F5-4328-44C9-AAB6-728B4C3C3CA7}" destId="{36DB8E9B-0A34-4001-AF7A-5F35FFD13C88}" srcOrd="0" destOrd="0" presId="urn:microsoft.com/office/officeart/2009/layout/CircleArrowProcess"/>
    <dgm:cxn modelId="{8C222BF0-28DC-4108-B491-E55654EF4EEF}" type="presParOf" srcId="{012C5EE1-B6E7-498C-BC6D-6443891A2E25}" destId="{29670C08-D3E4-447D-B091-3797C6DAE611}" srcOrd="1" destOrd="0" presId="urn:microsoft.com/office/officeart/2009/layout/CircleArrowProcess"/>
    <dgm:cxn modelId="{4A8DD164-02E6-40D7-AD88-F2890CB7D351}" type="presParOf" srcId="{012C5EE1-B6E7-498C-BC6D-6443891A2E25}" destId="{4C91CE80-42E8-42FB-A57C-F66B035FD532}" srcOrd="2" destOrd="0" presId="urn:microsoft.com/office/officeart/2009/layout/CircleArrowProcess"/>
    <dgm:cxn modelId="{5C65009B-9886-4C34-BE78-8F62A0CF7F6A}" type="presParOf" srcId="{4C91CE80-42E8-42FB-A57C-F66B035FD532}" destId="{CBA95495-FCEE-48E8-B145-9195BD81BC35}" srcOrd="0" destOrd="0" presId="urn:microsoft.com/office/officeart/2009/layout/CircleArrowProcess"/>
    <dgm:cxn modelId="{40ED2680-7CFD-4819-A873-14672E77548F}" type="presParOf" srcId="{012C5EE1-B6E7-498C-BC6D-6443891A2E25}" destId="{453F26FA-8E1E-4B14-8EB1-F13AD4471BB0}" srcOrd="3" destOrd="0" presId="urn:microsoft.com/office/officeart/2009/layout/CircleArrowProcess"/>
    <dgm:cxn modelId="{D84A29E0-8EE3-4F82-A6F2-097562456CCC}" type="presParOf" srcId="{012C5EE1-B6E7-498C-BC6D-6443891A2E25}" destId="{358BCC63-3407-45DB-930B-1DD6591BB92A}" srcOrd="4" destOrd="0" presId="urn:microsoft.com/office/officeart/2009/layout/CircleArrowProcess"/>
    <dgm:cxn modelId="{E97AA31A-1EE8-492A-9636-7EBDF34E557C}" type="presParOf" srcId="{358BCC63-3407-45DB-930B-1DD6591BB92A}" destId="{B914E52F-93C1-44AC-9DED-4FF0DEDEAE67}" srcOrd="0" destOrd="0" presId="urn:microsoft.com/office/officeart/2009/layout/CircleArrowProcess"/>
    <dgm:cxn modelId="{32EEF00E-F49B-416E-85EB-F48F61CA4BDE}" type="presParOf" srcId="{012C5EE1-B6E7-498C-BC6D-6443891A2E25}" destId="{750CE30B-603E-4B9D-9C1E-BFE4147F3A91}"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6A8A0-848E-411A-BA3F-EF2900EC9826}">
      <dsp:nvSpPr>
        <dsp:cNvPr id="0" name=""/>
        <dsp:cNvSpPr/>
      </dsp:nvSpPr>
      <dsp:spPr>
        <a:xfrm>
          <a:off x="0" y="282399"/>
          <a:ext cx="4818667" cy="1701000"/>
        </a:xfrm>
        <a:prstGeom prst="rect">
          <a:avLst/>
        </a:prstGeom>
        <a:solidFill>
          <a:srgbClr val="2EA0D8">
            <a:alpha val="90000"/>
          </a:srgb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3982" tIns="374904" rIns="373982" bIns="142240" numCol="1" spcCol="1270" anchor="t" anchorCtr="0">
          <a:noAutofit/>
        </a:bodyPr>
        <a:lstStyle/>
        <a:p>
          <a:pPr marL="228600" lvl="1" indent="-228600" algn="l" defTabSz="889000">
            <a:lnSpc>
              <a:spcPct val="90000"/>
            </a:lnSpc>
            <a:spcBef>
              <a:spcPct val="0"/>
            </a:spcBef>
            <a:spcAft>
              <a:spcPct val="15000"/>
            </a:spcAft>
            <a:buChar char="••"/>
          </a:pPr>
          <a:r>
            <a:rPr lang="fr-FR" sz="2000" kern="1200" dirty="0" err="1">
              <a:latin typeface="Times New Roman" panose="02020603050405020304" pitchFamily="18" charset="0"/>
              <a:cs typeface="Times New Roman" panose="02020603050405020304" pitchFamily="18" charset="0"/>
            </a:rPr>
            <a:t>Iptables</a:t>
          </a:r>
          <a:endParaRPr lang="fr-FR"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fr-FR" sz="2000" kern="1200" dirty="0" err="1">
              <a:latin typeface="Times New Roman" panose="02020603050405020304" pitchFamily="18" charset="0"/>
              <a:cs typeface="Times New Roman" panose="02020603050405020304" pitchFamily="18" charset="0"/>
            </a:rPr>
            <a:t>Nftable</a:t>
          </a:r>
          <a:endParaRPr lang="fr-FR"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fr-FR" sz="2000" kern="1200" dirty="0">
              <a:latin typeface="Times New Roman" panose="02020603050405020304" pitchFamily="18" charset="0"/>
              <a:cs typeface="Times New Roman" panose="02020603050405020304" pitchFamily="18" charset="0"/>
            </a:rPr>
            <a:t>FW Windows</a:t>
          </a:r>
        </a:p>
        <a:p>
          <a:pPr marL="228600" lvl="1" indent="-228600" algn="l" defTabSz="889000">
            <a:lnSpc>
              <a:spcPct val="90000"/>
            </a:lnSpc>
            <a:spcBef>
              <a:spcPct val="0"/>
            </a:spcBef>
            <a:spcAft>
              <a:spcPct val="15000"/>
            </a:spcAft>
            <a:buChar char="••"/>
          </a:pPr>
          <a:endParaRPr lang="fr-FR" sz="2000" kern="1200" dirty="0">
            <a:latin typeface="Times New Roman" panose="02020603050405020304" pitchFamily="18" charset="0"/>
            <a:cs typeface="Times New Roman" panose="02020603050405020304" pitchFamily="18" charset="0"/>
          </a:endParaRPr>
        </a:p>
      </dsp:txBody>
      <dsp:txXfrm>
        <a:off x="0" y="282399"/>
        <a:ext cx="4818667" cy="1701000"/>
      </dsp:txXfrm>
    </dsp:sp>
    <dsp:sp modelId="{71F0056F-72DB-4FF2-B578-35E5C695C846}">
      <dsp:nvSpPr>
        <dsp:cNvPr id="0" name=""/>
        <dsp:cNvSpPr/>
      </dsp:nvSpPr>
      <dsp:spPr>
        <a:xfrm>
          <a:off x="240933" y="16719"/>
          <a:ext cx="3373066" cy="5313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494" tIns="0" rIns="127494" bIns="0" numCol="1" spcCol="1270" anchor="ctr" anchorCtr="0">
          <a:noAutofit/>
        </a:bodyPr>
        <a:lstStyle/>
        <a:p>
          <a:pPr lvl="0" algn="l" defTabSz="889000">
            <a:lnSpc>
              <a:spcPct val="90000"/>
            </a:lnSpc>
            <a:spcBef>
              <a:spcPct val="0"/>
            </a:spcBef>
            <a:spcAft>
              <a:spcPct val="35000"/>
            </a:spcAft>
          </a:pPr>
          <a:r>
            <a:rPr lang="fr-FR" sz="2000" kern="1200" dirty="0" smtClean="0">
              <a:latin typeface="Times New Roman" panose="02020603050405020304" pitchFamily="18" charset="0"/>
              <a:cs typeface="Times New Roman" panose="02020603050405020304" pitchFamily="18" charset="0"/>
            </a:rPr>
            <a:t>Logiciels</a:t>
          </a:r>
          <a:endParaRPr lang="fr-FR" sz="2000" kern="1200" dirty="0">
            <a:latin typeface="Times New Roman" panose="02020603050405020304" pitchFamily="18" charset="0"/>
            <a:cs typeface="Times New Roman" panose="02020603050405020304" pitchFamily="18" charset="0"/>
          </a:endParaRPr>
        </a:p>
      </dsp:txBody>
      <dsp:txXfrm>
        <a:off x="266872" y="42658"/>
        <a:ext cx="3321188" cy="479482"/>
      </dsp:txXfrm>
    </dsp:sp>
    <dsp:sp modelId="{5A35AF8F-6749-46D3-B8AB-F73AB3E62C2B}">
      <dsp:nvSpPr>
        <dsp:cNvPr id="0" name=""/>
        <dsp:cNvSpPr/>
      </dsp:nvSpPr>
      <dsp:spPr>
        <a:xfrm>
          <a:off x="0" y="2346280"/>
          <a:ext cx="4818667" cy="1701000"/>
        </a:xfrm>
        <a:prstGeom prst="rect">
          <a:avLst/>
        </a:prstGeom>
        <a:solidFill>
          <a:srgbClr val="2EA0D8">
            <a:alpha val="90000"/>
          </a:srgb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3982" tIns="374904" rIns="373982" bIns="142240" numCol="1" spcCol="1270" anchor="t" anchorCtr="0">
          <a:noAutofit/>
        </a:bodyPr>
        <a:lstStyle/>
        <a:p>
          <a:pPr marL="228600" lvl="1" indent="-228600" algn="l" defTabSz="889000">
            <a:lnSpc>
              <a:spcPct val="90000"/>
            </a:lnSpc>
            <a:spcBef>
              <a:spcPct val="0"/>
            </a:spcBef>
            <a:spcAft>
              <a:spcPct val="15000"/>
            </a:spcAft>
            <a:buChar char="••"/>
          </a:pPr>
          <a:r>
            <a:rPr lang="fr-FR" sz="2000" kern="1200" dirty="0" err="1">
              <a:latin typeface="Times New Roman" panose="02020603050405020304" pitchFamily="18" charset="0"/>
              <a:cs typeface="Times New Roman" panose="02020603050405020304" pitchFamily="18" charset="0"/>
            </a:rPr>
            <a:t>Stormshield</a:t>
          </a:r>
          <a:endParaRPr lang="fr-FR"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fr-FR" sz="2000" kern="1200" dirty="0" err="1">
              <a:latin typeface="Times New Roman" panose="02020603050405020304" pitchFamily="18" charset="0"/>
              <a:cs typeface="Times New Roman" panose="02020603050405020304" pitchFamily="18" charset="0"/>
            </a:rPr>
            <a:t>Pfsense</a:t>
          </a:r>
          <a:endParaRPr lang="fr-FR"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fr-FR" sz="2000" kern="1200">
              <a:latin typeface="Times New Roman" panose="02020603050405020304" pitchFamily="18" charset="0"/>
              <a:cs typeface="Times New Roman" panose="02020603050405020304" pitchFamily="18" charset="0"/>
            </a:rPr>
            <a:t>Paloalto</a:t>
          </a:r>
          <a:endParaRPr lang="fr-FR"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fr-FR" sz="2000" kern="1200" dirty="0">
              <a:latin typeface="Times New Roman" panose="02020603050405020304" pitchFamily="18" charset="0"/>
              <a:cs typeface="Times New Roman" panose="02020603050405020304" pitchFamily="18" charset="0"/>
            </a:rPr>
            <a:t>…</a:t>
          </a:r>
        </a:p>
      </dsp:txBody>
      <dsp:txXfrm>
        <a:off x="0" y="2346280"/>
        <a:ext cx="4818667" cy="1701000"/>
      </dsp:txXfrm>
    </dsp:sp>
    <dsp:sp modelId="{AB333054-DA33-4858-8B0B-849B6C90D272}">
      <dsp:nvSpPr>
        <dsp:cNvPr id="0" name=""/>
        <dsp:cNvSpPr/>
      </dsp:nvSpPr>
      <dsp:spPr>
        <a:xfrm>
          <a:off x="240933" y="2080599"/>
          <a:ext cx="3373066" cy="5313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494" tIns="0" rIns="127494" bIns="0" numCol="1" spcCol="1270" anchor="ctr" anchorCtr="0">
          <a:noAutofit/>
        </a:bodyPr>
        <a:lstStyle/>
        <a:p>
          <a:pPr lvl="0" algn="l" defTabSz="889000">
            <a:lnSpc>
              <a:spcPct val="90000"/>
            </a:lnSpc>
            <a:spcBef>
              <a:spcPct val="0"/>
            </a:spcBef>
            <a:spcAft>
              <a:spcPct val="35000"/>
            </a:spcAft>
          </a:pPr>
          <a:r>
            <a:rPr lang="fr-FR" sz="2000" kern="1200" dirty="0" smtClean="0">
              <a:latin typeface="Times New Roman" panose="02020603050405020304" pitchFamily="18" charset="0"/>
              <a:cs typeface="Times New Roman" panose="02020603050405020304" pitchFamily="18" charset="0"/>
            </a:rPr>
            <a:t>Matériels </a:t>
          </a:r>
          <a:endParaRPr lang="fr-FR" sz="2000" kern="1200" dirty="0">
            <a:latin typeface="Times New Roman" panose="02020603050405020304" pitchFamily="18" charset="0"/>
            <a:cs typeface="Times New Roman" panose="02020603050405020304" pitchFamily="18" charset="0"/>
          </a:endParaRPr>
        </a:p>
      </dsp:txBody>
      <dsp:txXfrm>
        <a:off x="266872" y="2106538"/>
        <a:ext cx="3321188"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7FA7EA-46E8-4BFA-8CC7-66D763EF896D}">
      <dsp:nvSpPr>
        <dsp:cNvPr id="0" name=""/>
        <dsp:cNvSpPr/>
      </dsp:nvSpPr>
      <dsp:spPr>
        <a:xfrm>
          <a:off x="570900" y="228295"/>
          <a:ext cx="2016009" cy="561599"/>
        </a:xfrm>
        <a:prstGeom prst="roundRect">
          <a:avLst/>
        </a:prstGeom>
        <a:solidFill>
          <a:srgbClr val="00B050"/>
        </a:solidFill>
        <a:ln w="25400" cap="flat" cmpd="sng" algn="ctr">
          <a:noFill/>
          <a:prstDash val="solid"/>
        </a:ln>
        <a:effectLst/>
        <a:sp3d>
          <a:bevelT/>
        </a:sp3d>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fr-FR" sz="1500" kern="1200" dirty="0"/>
            <a:t>7 Application</a:t>
          </a:r>
        </a:p>
      </dsp:txBody>
      <dsp:txXfrm>
        <a:off x="598315" y="255710"/>
        <a:ext cx="1961179" cy="506769"/>
      </dsp:txXfrm>
    </dsp:sp>
    <dsp:sp modelId="{4DB5B8CB-4039-4B3D-8636-9DA86EC1348E}">
      <dsp:nvSpPr>
        <dsp:cNvPr id="0" name=""/>
        <dsp:cNvSpPr/>
      </dsp:nvSpPr>
      <dsp:spPr>
        <a:xfrm>
          <a:off x="570900" y="859015"/>
          <a:ext cx="2016009" cy="561599"/>
        </a:xfrm>
        <a:prstGeom prst="roundRect">
          <a:avLst/>
        </a:prstGeom>
        <a:solidFill>
          <a:srgbClr val="24CE24"/>
        </a:solidFill>
        <a:ln w="25400" cap="flat" cmpd="sng" algn="ctr">
          <a:noFill/>
          <a:prstDash val="solid"/>
        </a:ln>
        <a:effectLst/>
        <a:sp3d>
          <a:bevelT/>
        </a:sp3d>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fr-FR" sz="1500" kern="1200" dirty="0"/>
            <a:t>6 Présentation</a:t>
          </a:r>
        </a:p>
      </dsp:txBody>
      <dsp:txXfrm>
        <a:off x="598315" y="886430"/>
        <a:ext cx="1961179" cy="506769"/>
      </dsp:txXfrm>
    </dsp:sp>
    <dsp:sp modelId="{A6EA04B5-83F2-4D52-A3C5-A19C9FA9D49E}">
      <dsp:nvSpPr>
        <dsp:cNvPr id="0" name=""/>
        <dsp:cNvSpPr/>
      </dsp:nvSpPr>
      <dsp:spPr>
        <a:xfrm>
          <a:off x="570900" y="1489735"/>
          <a:ext cx="2016009" cy="561599"/>
        </a:xfrm>
        <a:prstGeom prst="roundRect">
          <a:avLst/>
        </a:prstGeom>
        <a:solidFill>
          <a:srgbClr val="92D05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fr-FR" sz="1500" kern="1200" dirty="0"/>
            <a:t>5 Session</a:t>
          </a:r>
        </a:p>
      </dsp:txBody>
      <dsp:txXfrm>
        <a:off x="598315" y="1517150"/>
        <a:ext cx="1961179" cy="506769"/>
      </dsp:txXfrm>
    </dsp:sp>
    <dsp:sp modelId="{C4C012A7-3493-4FB8-9638-779A52328FA2}">
      <dsp:nvSpPr>
        <dsp:cNvPr id="0" name=""/>
        <dsp:cNvSpPr/>
      </dsp:nvSpPr>
      <dsp:spPr>
        <a:xfrm>
          <a:off x="570900" y="2120455"/>
          <a:ext cx="2016009" cy="561599"/>
        </a:xfrm>
        <a:prstGeom prst="roundRect">
          <a:avLst/>
        </a:prstGeom>
        <a:solidFill>
          <a:srgbClr val="F4984C"/>
        </a:solidFill>
        <a:ln w="25400" cap="flat" cmpd="sng" algn="ctr">
          <a:noFill/>
          <a:prstDash val="solid"/>
        </a:ln>
        <a:effectLst/>
        <a:sp3d>
          <a:bevelT/>
        </a:sp3d>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fr-FR" sz="1500" kern="1200" dirty="0"/>
            <a:t>4 Transport</a:t>
          </a:r>
        </a:p>
      </dsp:txBody>
      <dsp:txXfrm>
        <a:off x="598315" y="2147870"/>
        <a:ext cx="1961179" cy="506769"/>
      </dsp:txXfrm>
    </dsp:sp>
    <dsp:sp modelId="{60CE9AE1-8AB4-4152-8E99-816224A6A207}">
      <dsp:nvSpPr>
        <dsp:cNvPr id="0" name=""/>
        <dsp:cNvSpPr/>
      </dsp:nvSpPr>
      <dsp:spPr>
        <a:xfrm>
          <a:off x="570900" y="2751175"/>
          <a:ext cx="2016009" cy="561599"/>
        </a:xfrm>
        <a:prstGeom prst="roundRect">
          <a:avLst/>
        </a:prstGeom>
        <a:solidFill>
          <a:srgbClr val="FFC000"/>
        </a:solidFill>
        <a:ln w="25400" cap="flat" cmpd="sng" algn="ctr">
          <a:noFill/>
          <a:prstDash val="solid"/>
        </a:ln>
        <a:effectLst/>
        <a:sp3d>
          <a:bevelT/>
        </a:sp3d>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fr-FR" sz="1500" kern="1200" dirty="0"/>
            <a:t>3 Réseau</a:t>
          </a:r>
        </a:p>
      </dsp:txBody>
      <dsp:txXfrm>
        <a:off x="598315" y="2778590"/>
        <a:ext cx="1961179" cy="506769"/>
      </dsp:txXfrm>
    </dsp:sp>
    <dsp:sp modelId="{1F0A3BCD-EC21-49B8-BD68-DDF36F98C52B}">
      <dsp:nvSpPr>
        <dsp:cNvPr id="0" name=""/>
        <dsp:cNvSpPr/>
      </dsp:nvSpPr>
      <dsp:spPr>
        <a:xfrm>
          <a:off x="570900" y="3381895"/>
          <a:ext cx="2016009" cy="561599"/>
        </a:xfrm>
        <a:prstGeom prst="roundRect">
          <a:avLst/>
        </a:prstGeom>
        <a:solidFill>
          <a:schemeClr val="accent5">
            <a:hueOff val="2714187"/>
            <a:satOff val="9330"/>
            <a:lumOff val="-44772"/>
            <a:alphaOff val="0"/>
          </a:schemeClr>
        </a:solidFill>
        <a:ln w="25400" cap="flat" cmpd="sng" algn="ctr">
          <a:noFill/>
          <a:prstDash val="solid"/>
        </a:ln>
        <a:effectLst/>
        <a:sp3d>
          <a:bevelT/>
        </a:sp3d>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fr-FR" sz="1500" kern="1200" dirty="0"/>
            <a:t>2 Liaison de données</a:t>
          </a:r>
        </a:p>
      </dsp:txBody>
      <dsp:txXfrm>
        <a:off x="598315" y="3409310"/>
        <a:ext cx="1961179" cy="506769"/>
      </dsp:txXfrm>
    </dsp:sp>
    <dsp:sp modelId="{88E41538-ED2F-496C-BB14-9F4E5666BF34}">
      <dsp:nvSpPr>
        <dsp:cNvPr id="0" name=""/>
        <dsp:cNvSpPr/>
      </dsp:nvSpPr>
      <dsp:spPr>
        <a:xfrm>
          <a:off x="570900" y="4012615"/>
          <a:ext cx="2016009" cy="561599"/>
        </a:xfrm>
        <a:prstGeom prst="roundRect">
          <a:avLst/>
        </a:prstGeom>
        <a:solidFill>
          <a:srgbClr val="2EA0D8"/>
        </a:solidFill>
        <a:ln w="25400" cap="flat" cmpd="sng" algn="ctr">
          <a:noFill/>
          <a:prstDash val="solid"/>
        </a:ln>
        <a:effectLst/>
        <a:sp3d>
          <a:bevelT/>
        </a:sp3d>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fr-FR" sz="1500" kern="1200" dirty="0"/>
            <a:t>1 Physique</a:t>
          </a:r>
        </a:p>
      </dsp:txBody>
      <dsp:txXfrm>
        <a:off x="598315" y="4040030"/>
        <a:ext cx="1961179" cy="5067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7FA7EA-46E8-4BFA-8CC7-66D763EF896D}">
      <dsp:nvSpPr>
        <dsp:cNvPr id="0" name=""/>
        <dsp:cNvSpPr/>
      </dsp:nvSpPr>
      <dsp:spPr>
        <a:xfrm>
          <a:off x="570900" y="47214"/>
          <a:ext cx="2016009" cy="608400"/>
        </a:xfrm>
        <a:prstGeom prst="roundRect">
          <a:avLst/>
        </a:prstGeom>
        <a:solidFill>
          <a:srgbClr val="00B050"/>
        </a:solidFill>
        <a:ln w="25400" cap="flat" cmpd="sng" algn="ctr">
          <a:noFill/>
          <a:prstDash val="solid"/>
        </a:ln>
        <a:effectLst/>
        <a:sp3d>
          <a:bevel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fr-FR" sz="1600" kern="1200" dirty="0">
              <a:latin typeface="Times New Roman" panose="02020603050405020304" pitchFamily="18" charset="0"/>
              <a:cs typeface="Times New Roman" panose="02020603050405020304" pitchFamily="18" charset="0"/>
            </a:rPr>
            <a:t>7 Application</a:t>
          </a:r>
        </a:p>
      </dsp:txBody>
      <dsp:txXfrm>
        <a:off x="600600" y="76914"/>
        <a:ext cx="1956609" cy="549000"/>
      </dsp:txXfrm>
    </dsp:sp>
    <dsp:sp modelId="{4DB5B8CB-4039-4B3D-8636-9DA86EC1348E}">
      <dsp:nvSpPr>
        <dsp:cNvPr id="0" name=""/>
        <dsp:cNvSpPr/>
      </dsp:nvSpPr>
      <dsp:spPr>
        <a:xfrm>
          <a:off x="570900" y="730494"/>
          <a:ext cx="2016009" cy="608400"/>
        </a:xfrm>
        <a:prstGeom prst="roundRect">
          <a:avLst/>
        </a:prstGeom>
        <a:solidFill>
          <a:srgbClr val="24CE24"/>
        </a:solidFill>
        <a:ln w="25400" cap="flat" cmpd="sng" algn="ctr">
          <a:noFill/>
          <a:prstDash val="solid"/>
        </a:ln>
        <a:effectLst/>
        <a:sp3d>
          <a:bevel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fr-FR" sz="1600" kern="1200" dirty="0">
              <a:latin typeface="Times New Roman" panose="02020603050405020304" pitchFamily="18" charset="0"/>
              <a:cs typeface="Times New Roman" panose="02020603050405020304" pitchFamily="18" charset="0"/>
            </a:rPr>
            <a:t>6 Présentation</a:t>
          </a:r>
        </a:p>
      </dsp:txBody>
      <dsp:txXfrm>
        <a:off x="600600" y="760194"/>
        <a:ext cx="1956609" cy="549000"/>
      </dsp:txXfrm>
    </dsp:sp>
    <dsp:sp modelId="{A6EA04B5-83F2-4D52-A3C5-A19C9FA9D49E}">
      <dsp:nvSpPr>
        <dsp:cNvPr id="0" name=""/>
        <dsp:cNvSpPr/>
      </dsp:nvSpPr>
      <dsp:spPr>
        <a:xfrm>
          <a:off x="570900" y="1413775"/>
          <a:ext cx="2016009" cy="608400"/>
        </a:xfrm>
        <a:prstGeom prst="roundRect">
          <a:avLst/>
        </a:prstGeom>
        <a:solidFill>
          <a:srgbClr val="92D05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fr-FR" sz="1600" kern="1200" dirty="0">
              <a:latin typeface="Times New Roman" panose="02020603050405020304" pitchFamily="18" charset="0"/>
              <a:cs typeface="Times New Roman" panose="02020603050405020304" pitchFamily="18" charset="0"/>
            </a:rPr>
            <a:t>5 Session</a:t>
          </a:r>
        </a:p>
      </dsp:txBody>
      <dsp:txXfrm>
        <a:off x="600600" y="1443475"/>
        <a:ext cx="1956609" cy="549000"/>
      </dsp:txXfrm>
    </dsp:sp>
    <dsp:sp modelId="{C4C012A7-3493-4FB8-9638-779A52328FA2}">
      <dsp:nvSpPr>
        <dsp:cNvPr id="0" name=""/>
        <dsp:cNvSpPr/>
      </dsp:nvSpPr>
      <dsp:spPr>
        <a:xfrm>
          <a:off x="570900" y="2097055"/>
          <a:ext cx="2016009" cy="608400"/>
        </a:xfrm>
        <a:prstGeom prst="roundRect">
          <a:avLst/>
        </a:prstGeom>
        <a:solidFill>
          <a:srgbClr val="F4984C"/>
        </a:solidFill>
        <a:ln w="25400" cap="flat" cmpd="sng" algn="ctr">
          <a:noFill/>
          <a:prstDash val="solid"/>
        </a:ln>
        <a:effectLst/>
        <a:sp3d>
          <a:bevel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fr-FR" sz="1600" kern="1200" dirty="0">
              <a:latin typeface="Times New Roman" panose="02020603050405020304" pitchFamily="18" charset="0"/>
              <a:cs typeface="Times New Roman" panose="02020603050405020304" pitchFamily="18" charset="0"/>
            </a:rPr>
            <a:t>4 Transport</a:t>
          </a:r>
        </a:p>
      </dsp:txBody>
      <dsp:txXfrm>
        <a:off x="600600" y="2126755"/>
        <a:ext cx="1956609" cy="549000"/>
      </dsp:txXfrm>
    </dsp:sp>
    <dsp:sp modelId="{60CE9AE1-8AB4-4152-8E99-816224A6A207}">
      <dsp:nvSpPr>
        <dsp:cNvPr id="0" name=""/>
        <dsp:cNvSpPr/>
      </dsp:nvSpPr>
      <dsp:spPr>
        <a:xfrm>
          <a:off x="570900" y="2780335"/>
          <a:ext cx="2016009" cy="608400"/>
        </a:xfrm>
        <a:prstGeom prst="roundRect">
          <a:avLst/>
        </a:prstGeom>
        <a:solidFill>
          <a:srgbClr val="FFC000"/>
        </a:solidFill>
        <a:ln w="25400" cap="flat" cmpd="sng" algn="ctr">
          <a:noFill/>
          <a:prstDash val="solid"/>
        </a:ln>
        <a:effectLst/>
        <a:sp3d>
          <a:bevel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fr-FR" sz="1600" kern="1200" dirty="0">
              <a:latin typeface="Times New Roman" panose="02020603050405020304" pitchFamily="18" charset="0"/>
              <a:cs typeface="Times New Roman" panose="02020603050405020304" pitchFamily="18" charset="0"/>
            </a:rPr>
            <a:t>3 Réseau</a:t>
          </a:r>
        </a:p>
      </dsp:txBody>
      <dsp:txXfrm>
        <a:off x="600600" y="2810035"/>
        <a:ext cx="1956609" cy="549000"/>
      </dsp:txXfrm>
    </dsp:sp>
    <dsp:sp modelId="{1F0A3BCD-EC21-49B8-BD68-DDF36F98C52B}">
      <dsp:nvSpPr>
        <dsp:cNvPr id="0" name=""/>
        <dsp:cNvSpPr/>
      </dsp:nvSpPr>
      <dsp:spPr>
        <a:xfrm>
          <a:off x="570900" y="3463615"/>
          <a:ext cx="2016009" cy="608400"/>
        </a:xfrm>
        <a:prstGeom prst="roundRect">
          <a:avLst/>
        </a:prstGeom>
        <a:solidFill>
          <a:schemeClr val="accent5">
            <a:hueOff val="2714187"/>
            <a:satOff val="9330"/>
            <a:lumOff val="-44772"/>
            <a:alphaOff val="0"/>
          </a:schemeClr>
        </a:solidFill>
        <a:ln w="25400" cap="flat" cmpd="sng" algn="ctr">
          <a:noFill/>
          <a:prstDash val="solid"/>
        </a:ln>
        <a:effectLst/>
        <a:sp3d>
          <a:bevel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fr-FR" sz="1600" kern="1200" dirty="0">
              <a:latin typeface="Times New Roman" panose="02020603050405020304" pitchFamily="18" charset="0"/>
              <a:cs typeface="Times New Roman" panose="02020603050405020304" pitchFamily="18" charset="0"/>
            </a:rPr>
            <a:t>2 Liaison de données</a:t>
          </a:r>
        </a:p>
      </dsp:txBody>
      <dsp:txXfrm>
        <a:off x="600600" y="3493315"/>
        <a:ext cx="1956609" cy="549000"/>
      </dsp:txXfrm>
    </dsp:sp>
    <dsp:sp modelId="{88E41538-ED2F-496C-BB14-9F4E5666BF34}">
      <dsp:nvSpPr>
        <dsp:cNvPr id="0" name=""/>
        <dsp:cNvSpPr/>
      </dsp:nvSpPr>
      <dsp:spPr>
        <a:xfrm>
          <a:off x="570900" y="4146895"/>
          <a:ext cx="2016009" cy="608400"/>
        </a:xfrm>
        <a:prstGeom prst="roundRect">
          <a:avLst/>
        </a:prstGeom>
        <a:solidFill>
          <a:srgbClr val="2EA0D8"/>
        </a:solidFill>
        <a:ln w="25400" cap="flat" cmpd="sng" algn="ctr">
          <a:noFill/>
          <a:prstDash val="solid"/>
        </a:ln>
        <a:effectLst/>
        <a:sp3d>
          <a:bevel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fr-FR" sz="1600" kern="1200" dirty="0">
              <a:latin typeface="Times New Roman" panose="02020603050405020304" pitchFamily="18" charset="0"/>
              <a:cs typeface="Times New Roman" panose="02020603050405020304" pitchFamily="18" charset="0"/>
            </a:rPr>
            <a:t>1 Physique</a:t>
          </a:r>
        </a:p>
      </dsp:txBody>
      <dsp:txXfrm>
        <a:off x="600600" y="4176595"/>
        <a:ext cx="1956609" cy="549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B8E9B-0A34-4001-AF7A-5F35FFD13C88}">
      <dsp:nvSpPr>
        <dsp:cNvPr id="0" name=""/>
        <dsp:cNvSpPr/>
      </dsp:nvSpPr>
      <dsp:spPr>
        <a:xfrm>
          <a:off x="1394455" y="68428"/>
          <a:ext cx="2377344" cy="2377705"/>
        </a:xfrm>
        <a:prstGeom prst="circularArrow">
          <a:avLst>
            <a:gd name="adj1" fmla="val 10980"/>
            <a:gd name="adj2" fmla="val 1142322"/>
            <a:gd name="adj3" fmla="val 4500000"/>
            <a:gd name="adj4" fmla="val 10800000"/>
            <a:gd name="adj5" fmla="val 12500"/>
          </a:avLst>
        </a:prstGeom>
        <a:solidFill>
          <a:srgbClr val="2EA0D8"/>
        </a:solidFill>
        <a:ln w="9525" cap="flat" cmpd="sng" algn="ctr">
          <a:no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sp>
    <dsp:sp modelId="{29670C08-D3E4-447D-B091-3797C6DAE611}">
      <dsp:nvSpPr>
        <dsp:cNvPr id="0" name=""/>
        <dsp:cNvSpPr/>
      </dsp:nvSpPr>
      <dsp:spPr>
        <a:xfrm>
          <a:off x="1899196" y="999158"/>
          <a:ext cx="1321044" cy="660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a:t>Règle 1</a:t>
          </a:r>
        </a:p>
      </dsp:txBody>
      <dsp:txXfrm>
        <a:off x="1899196" y="999158"/>
        <a:ext cx="1321044" cy="660364"/>
      </dsp:txXfrm>
    </dsp:sp>
    <dsp:sp modelId="{CBA95495-FCEE-48E8-B145-9195BD81BC35}">
      <dsp:nvSpPr>
        <dsp:cNvPr id="0" name=""/>
        <dsp:cNvSpPr/>
      </dsp:nvSpPr>
      <dsp:spPr>
        <a:xfrm>
          <a:off x="713426" y="1506903"/>
          <a:ext cx="2377344" cy="2377705"/>
        </a:xfrm>
        <a:prstGeom prst="leftCircularArrow">
          <a:avLst>
            <a:gd name="adj1" fmla="val 10980"/>
            <a:gd name="adj2" fmla="val 1142322"/>
            <a:gd name="adj3" fmla="val 6300000"/>
            <a:gd name="adj4" fmla="val 18900000"/>
            <a:gd name="adj5" fmla="val 12500"/>
          </a:avLst>
        </a:prstGeom>
        <a:solidFill>
          <a:srgbClr val="2EA0D8"/>
        </a:solidFill>
        <a:ln w="9525" cap="flat" cmpd="sng" algn="ctr">
          <a:no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sp>
    <dsp:sp modelId="{453F26FA-8E1E-4B14-8EB1-F13AD4471BB0}">
      <dsp:nvSpPr>
        <dsp:cNvPr id="0" name=""/>
        <dsp:cNvSpPr/>
      </dsp:nvSpPr>
      <dsp:spPr>
        <a:xfrm>
          <a:off x="1241576" y="2373229"/>
          <a:ext cx="1321044" cy="660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a:t>Règle 2</a:t>
          </a:r>
        </a:p>
      </dsp:txBody>
      <dsp:txXfrm>
        <a:off x="1241576" y="2373229"/>
        <a:ext cx="1321044" cy="660364"/>
      </dsp:txXfrm>
    </dsp:sp>
    <dsp:sp modelId="{B914E52F-93C1-44AC-9DED-4FF0DEDEAE67}">
      <dsp:nvSpPr>
        <dsp:cNvPr id="0" name=""/>
        <dsp:cNvSpPr/>
      </dsp:nvSpPr>
      <dsp:spPr>
        <a:xfrm>
          <a:off x="1619646" y="3047877"/>
          <a:ext cx="2042506" cy="2043325"/>
        </a:xfrm>
        <a:prstGeom prst="blockArc">
          <a:avLst>
            <a:gd name="adj1" fmla="val 13500000"/>
            <a:gd name="adj2" fmla="val 10800000"/>
            <a:gd name="adj3" fmla="val 12740"/>
          </a:avLst>
        </a:prstGeom>
        <a:solidFill>
          <a:srgbClr val="2EA0D8"/>
        </a:solidFill>
        <a:ln w="9525" cap="flat" cmpd="sng" algn="ctr">
          <a:no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sp>
    <dsp:sp modelId="{750CE30B-603E-4B9D-9C1E-BFE4147F3A91}">
      <dsp:nvSpPr>
        <dsp:cNvPr id="0" name=""/>
        <dsp:cNvSpPr/>
      </dsp:nvSpPr>
      <dsp:spPr>
        <a:xfrm>
          <a:off x="1902321" y="3749276"/>
          <a:ext cx="1321044" cy="660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FR" sz="2000" b="1" kern="1200" dirty="0"/>
            <a:t>Règle X =</a:t>
          </a:r>
        </a:p>
        <a:p>
          <a:pPr lvl="0" algn="ctr" defTabSz="889000">
            <a:lnSpc>
              <a:spcPct val="90000"/>
            </a:lnSpc>
            <a:spcBef>
              <a:spcPct val="0"/>
            </a:spcBef>
            <a:spcAft>
              <a:spcPct val="35000"/>
            </a:spcAft>
          </a:pPr>
          <a:r>
            <a:rPr lang="fr-FR" sz="2000" b="1" kern="1200" dirty="0" err="1"/>
            <a:t>Deny</a:t>
          </a:r>
          <a:r>
            <a:rPr lang="fr-FR" sz="2000" b="1" kern="1200" dirty="0"/>
            <a:t> ALL</a:t>
          </a:r>
        </a:p>
        <a:p>
          <a:pPr lvl="0" algn="ctr" defTabSz="889000">
            <a:lnSpc>
              <a:spcPct val="90000"/>
            </a:lnSpc>
            <a:spcBef>
              <a:spcPct val="0"/>
            </a:spcBef>
            <a:spcAft>
              <a:spcPct val="35000"/>
            </a:spcAft>
          </a:pPr>
          <a:endParaRPr lang="fr-FR" sz="1200" kern="1200" dirty="0"/>
        </a:p>
      </dsp:txBody>
      <dsp:txXfrm>
        <a:off x="1902321" y="3749276"/>
        <a:ext cx="1321044" cy="66036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a:latin typeface="Arial" charset="0"/>
              </a:defRPr>
            </a:lvl1pPr>
          </a:lstStyle>
          <a:p>
            <a:pPr>
              <a:defRPr/>
            </a:pPr>
            <a:endParaRPr lang="fr-FR" altLang="fr-FR"/>
          </a:p>
        </p:txBody>
      </p:sp>
      <p:sp>
        <p:nvSpPr>
          <p:cNvPr id="2355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latin typeface="Arial" charset="0"/>
              </a:defRPr>
            </a:lvl1pPr>
          </a:lstStyle>
          <a:p>
            <a:pPr>
              <a:defRPr/>
            </a:pPr>
            <a:endParaRPr lang="fr-FR" altLang="fr-FR"/>
          </a:p>
        </p:txBody>
      </p:sp>
      <p:sp>
        <p:nvSpPr>
          <p:cNvPr id="2355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a:latin typeface="Arial" charset="0"/>
              </a:defRPr>
            </a:lvl1pPr>
          </a:lstStyle>
          <a:p>
            <a:pPr>
              <a:defRPr/>
            </a:pPr>
            <a:endParaRPr lang="fr-FR" altLang="fr-FR"/>
          </a:p>
        </p:txBody>
      </p:sp>
      <p:sp>
        <p:nvSpPr>
          <p:cNvPr id="2355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000"/>
            </a:lvl1pPr>
          </a:lstStyle>
          <a:p>
            <a:fld id="{3DB8B006-10F0-4E3A-A363-E1125EE2067E}" type="slidenum">
              <a:rPr lang="fr-FR" altLang="fr-FR"/>
              <a:pPr/>
              <a:t>‹N°›</a:t>
            </a:fld>
            <a:endParaRPr lang="fr-FR" alt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a:latin typeface="Arial" charset="0"/>
              </a:defRPr>
            </a:lvl1pPr>
          </a:lstStyle>
          <a:p>
            <a:pPr>
              <a:defRPr/>
            </a:pPr>
            <a:endParaRPr lang="fr-FR" altLang="fr-FR"/>
          </a:p>
        </p:txBody>
      </p:sp>
      <p:sp>
        <p:nvSpPr>
          <p:cNvPr id="1218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latin typeface="Arial" charset="0"/>
              </a:defRPr>
            </a:lvl1pPr>
          </a:lstStyle>
          <a:p>
            <a:pPr>
              <a:defRPr/>
            </a:pPr>
            <a:endParaRPr lang="fr-FR" altLang="fr-FR"/>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18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fr-FR" noProof="0"/>
              <a:t>Cliquez pour modifier les styles du texte du masque</a:t>
            </a:r>
          </a:p>
          <a:p>
            <a:pPr lvl="1"/>
            <a:r>
              <a:rPr lang="fr-FR" altLang="fr-FR" noProof="0"/>
              <a:t>Deuxième niveau</a:t>
            </a:r>
          </a:p>
          <a:p>
            <a:pPr lvl="2"/>
            <a:r>
              <a:rPr lang="fr-FR" altLang="fr-FR" noProof="0"/>
              <a:t>Troisième niveau</a:t>
            </a:r>
          </a:p>
          <a:p>
            <a:pPr lvl="3"/>
            <a:r>
              <a:rPr lang="fr-FR" altLang="fr-FR" noProof="0"/>
              <a:t>Quatrième niveau</a:t>
            </a:r>
          </a:p>
          <a:p>
            <a:pPr lvl="4"/>
            <a:r>
              <a:rPr lang="fr-FR" altLang="fr-FR" noProof="0"/>
              <a:t>Cinquième niveau</a:t>
            </a:r>
          </a:p>
        </p:txBody>
      </p:sp>
      <p:sp>
        <p:nvSpPr>
          <p:cNvPr id="1218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a:latin typeface="Arial" charset="0"/>
              </a:defRPr>
            </a:lvl1pPr>
          </a:lstStyle>
          <a:p>
            <a:pPr>
              <a:defRPr/>
            </a:pPr>
            <a:endParaRPr lang="fr-FR" altLang="fr-FR"/>
          </a:p>
        </p:txBody>
      </p:sp>
      <p:sp>
        <p:nvSpPr>
          <p:cNvPr id="1218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lvl1pPr>
          </a:lstStyle>
          <a:p>
            <a:fld id="{A06C99E0-2C6C-4AB7-ADEE-E724CB34ABBF}" type="slidenum">
              <a:rPr lang="fr-FR" altLang="fr-FR"/>
              <a:pPr/>
              <a:t>‹N°›</a:t>
            </a:fld>
            <a:endParaRPr lang="fr-FR" altLang="fr-FR"/>
          </a:p>
        </p:txBody>
      </p:sp>
    </p:spTree>
    <p:extLst>
      <p:ext uri="{BB962C8B-B14F-4D97-AF65-F5344CB8AC3E}">
        <p14:creationId xmlns:p14="http://schemas.microsoft.com/office/powerpoint/2010/main" val="42638058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AF99958-68CA-451E-A168-27CB0AE4BF56}" type="slidenum">
              <a:rPr lang="fr-FR" altLang="fr-FR"/>
              <a:pPr eaLnBrk="1" hangingPunct="1">
                <a:spcBef>
                  <a:spcPct val="0"/>
                </a:spcBef>
              </a:pPr>
              <a:t>1</a:t>
            </a:fld>
            <a:endParaRPr lang="fr-FR" altLang="fr-F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fr-FR" altLang="fr-FR"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smtClean="0">
                <a:solidFill>
                  <a:schemeClr val="tx1"/>
                </a:solidFill>
                <a:latin typeface="Arial" charset="0"/>
                <a:ea typeface="+mn-ea"/>
                <a:cs typeface="+mn-cs"/>
              </a:rPr>
              <a:t>Pseudo-session de type </a:t>
            </a:r>
            <a:r>
              <a:rPr lang="fr-FR" sz="1200" b="0" i="0" u="none" strike="noStrike" kern="1200" baseline="0" dirty="0" err="1" smtClean="0">
                <a:solidFill>
                  <a:schemeClr val="tx1"/>
                </a:solidFill>
                <a:latin typeface="Arial" charset="0"/>
                <a:ea typeface="+mn-ea"/>
                <a:cs typeface="+mn-cs"/>
              </a:rPr>
              <a:t>requ^ete</a:t>
            </a:r>
            <a:r>
              <a:rPr lang="fr-FR" sz="1200" b="0" i="0" u="none" strike="noStrike" kern="1200" baseline="0" dirty="0" smtClean="0">
                <a:solidFill>
                  <a:schemeClr val="tx1"/>
                </a:solidFill>
                <a:latin typeface="Arial" charset="0"/>
                <a:ea typeface="+mn-ea"/>
                <a:cs typeface="+mn-cs"/>
              </a:rPr>
              <a:t>/</a:t>
            </a:r>
            <a:r>
              <a:rPr lang="fr-FR" sz="1200" b="0" i="0" u="none" strike="noStrike" kern="1200" baseline="0" dirty="0" err="1" smtClean="0">
                <a:solidFill>
                  <a:schemeClr val="tx1"/>
                </a:solidFill>
                <a:latin typeface="Arial" charset="0"/>
                <a:ea typeface="+mn-ea"/>
                <a:cs typeface="+mn-cs"/>
              </a:rPr>
              <a:t>reponse</a:t>
            </a:r>
            <a:r>
              <a:rPr lang="fr-FR" sz="1200" b="0" i="0" u="none" strike="noStrike" kern="1200" baseline="0" dirty="0" smtClean="0">
                <a:solidFill>
                  <a:schemeClr val="tx1"/>
                </a:solidFill>
                <a:latin typeface="Arial" charset="0"/>
                <a:ea typeface="+mn-ea"/>
                <a:cs typeface="+mn-cs"/>
              </a:rPr>
              <a:t> ou "</a:t>
            </a:r>
            <a:r>
              <a:rPr lang="fr-FR" sz="1200" b="0" i="0" u="none" strike="noStrike" kern="1200" baseline="0" dirty="0" err="1" smtClean="0">
                <a:solidFill>
                  <a:schemeClr val="tx1"/>
                </a:solidFill>
                <a:latin typeface="Arial" charset="0"/>
                <a:ea typeface="+mn-ea"/>
                <a:cs typeface="+mn-cs"/>
              </a:rPr>
              <a:t>ux</a:t>
            </a:r>
            <a:r>
              <a:rPr lang="fr-FR" sz="1200" b="0" i="0" u="none" strike="noStrike" kern="1200" baseline="0" dirty="0" smtClean="0">
                <a:solidFill>
                  <a:schemeClr val="tx1"/>
                </a:solidFill>
                <a:latin typeface="Arial" charset="0"/>
                <a:ea typeface="+mn-ea"/>
                <a:cs typeface="+mn-cs"/>
              </a:rPr>
              <a:t>", </a:t>
            </a:r>
            <a:r>
              <a:rPr lang="fr-FR" sz="1200" b="0" i="0" u="none" strike="noStrike" kern="1200" baseline="0" dirty="0" err="1" smtClean="0">
                <a:solidFill>
                  <a:schemeClr val="tx1"/>
                </a:solidFill>
                <a:latin typeface="Arial" charset="0"/>
                <a:ea typeface="+mn-ea"/>
                <a:cs typeface="+mn-cs"/>
              </a:rPr>
              <a:t>fondee</a:t>
            </a:r>
            <a:r>
              <a:rPr lang="fr-FR" sz="1200" b="0" i="0" u="none" strike="noStrike" kern="1200" baseline="0" dirty="0" smtClean="0">
                <a:solidFill>
                  <a:schemeClr val="tx1"/>
                </a:solidFill>
                <a:latin typeface="Arial" charset="0"/>
                <a:ea typeface="+mn-ea"/>
                <a:cs typeface="+mn-cs"/>
              </a:rPr>
              <a:t> sur :</a:t>
            </a:r>
          </a:p>
          <a:p>
            <a:r>
              <a:rPr lang="fr-FR" sz="1200" b="0" i="0" u="none" strike="noStrike" kern="1200" baseline="0" dirty="0" smtClean="0">
                <a:solidFill>
                  <a:schemeClr val="tx1"/>
                </a:solidFill>
                <a:latin typeface="Arial" charset="0"/>
                <a:ea typeface="+mn-ea"/>
                <a:cs typeface="+mn-cs"/>
              </a:rPr>
              <a:t>les ports et adresses source et destination des messages</a:t>
            </a:r>
          </a:p>
          <a:p>
            <a:endParaRPr lang="fr-FR" sz="1200" b="0" i="0" u="none" strike="noStrike" kern="1200" baseline="0" dirty="0" smtClean="0">
              <a:solidFill>
                <a:schemeClr val="tx1"/>
              </a:solidFill>
              <a:latin typeface="Arial" charset="0"/>
              <a:ea typeface="+mn-ea"/>
              <a:cs typeface="+mn-cs"/>
            </a:endParaRPr>
          </a:p>
          <a:p>
            <a:r>
              <a:rPr lang="fr-FR" sz="1200" b="0" i="0" u="none" strike="noStrike" kern="1200" baseline="0" dirty="0" smtClean="0">
                <a:solidFill>
                  <a:schemeClr val="tx1"/>
                </a:solidFill>
                <a:latin typeface="Arial" charset="0"/>
                <a:ea typeface="+mn-ea"/>
                <a:cs typeface="+mn-cs"/>
              </a:rPr>
              <a:t>module </a:t>
            </a:r>
            <a:r>
              <a:rPr lang="fr-FR" sz="1200" b="0" i="0" u="none" strike="noStrike" kern="1200" baseline="0" dirty="0" err="1" smtClean="0">
                <a:solidFill>
                  <a:schemeClr val="tx1"/>
                </a:solidFill>
                <a:latin typeface="Arial" charset="0"/>
                <a:ea typeface="+mn-ea"/>
                <a:cs typeface="+mn-cs"/>
              </a:rPr>
              <a:t>conntrack</a:t>
            </a:r>
            <a:r>
              <a:rPr lang="fr-FR" sz="1200" b="0" i="0" u="none" strike="noStrike" kern="1200" baseline="0" dirty="0" smtClean="0">
                <a:solidFill>
                  <a:schemeClr val="tx1"/>
                </a:solidFill>
                <a:latin typeface="Arial" charset="0"/>
                <a:ea typeface="+mn-ea"/>
                <a:cs typeface="+mn-cs"/>
              </a:rPr>
              <a:t> de </a:t>
            </a:r>
            <a:r>
              <a:rPr lang="fr-FR" sz="1200" b="0" i="0" u="none" strike="noStrike" kern="1200" baseline="0" dirty="0" err="1" smtClean="0">
                <a:solidFill>
                  <a:schemeClr val="tx1"/>
                </a:solidFill>
                <a:latin typeface="Arial" charset="0"/>
                <a:ea typeface="+mn-ea"/>
                <a:cs typeface="+mn-cs"/>
              </a:rPr>
              <a:t>netlter</a:t>
            </a:r>
            <a:r>
              <a:rPr lang="fr-FR" sz="1200" b="0" i="0" u="none" strike="noStrike" kern="1200" baseline="0" dirty="0" smtClean="0">
                <a:solidFill>
                  <a:schemeClr val="tx1"/>
                </a:solidFill>
                <a:latin typeface="Arial" charset="0"/>
                <a:ea typeface="+mn-ea"/>
                <a:cs typeface="+mn-cs"/>
              </a:rPr>
              <a:t> :</a:t>
            </a:r>
          </a:p>
          <a:p>
            <a:r>
              <a:rPr lang="fr-FR" sz="1200" b="0" i="0" u="none" strike="noStrike" kern="1200" baseline="0" dirty="0" smtClean="0">
                <a:solidFill>
                  <a:schemeClr val="tx1"/>
                </a:solidFill>
                <a:latin typeface="Arial" charset="0"/>
                <a:ea typeface="+mn-ea"/>
                <a:cs typeface="+mn-cs"/>
              </a:rPr>
              <a:t>terminologie NEW/ESTABLISHED</a:t>
            </a:r>
          </a:p>
          <a:p>
            <a:r>
              <a:rPr lang="fr-FR" sz="1200" b="0" i="0" u="none" strike="noStrike" kern="1200" baseline="0" dirty="0" smtClean="0">
                <a:solidFill>
                  <a:schemeClr val="tx1"/>
                </a:solidFill>
                <a:latin typeface="Arial" charset="0"/>
                <a:ea typeface="+mn-ea"/>
                <a:cs typeface="+mn-cs"/>
              </a:rPr>
              <a:t>gestion des temps d'expiration</a:t>
            </a:r>
          </a:p>
          <a:p>
            <a:endParaRPr lang="fr-FR" sz="1200" b="0" i="0" u="none" strike="noStrike" kern="1200" baseline="0" dirty="0" smtClean="0">
              <a:solidFill>
                <a:schemeClr val="tx1"/>
              </a:solidFill>
              <a:latin typeface="Arial" charset="0"/>
              <a:ea typeface="+mn-ea"/>
              <a:cs typeface="+mn-cs"/>
            </a:endParaRPr>
          </a:p>
          <a:p>
            <a:r>
              <a:rPr lang="fr-FR" sz="1200" b="0" i="0" u="none" strike="noStrike" kern="1200" baseline="0" dirty="0" smtClean="0">
                <a:solidFill>
                  <a:schemeClr val="tx1"/>
                </a:solidFill>
                <a:latin typeface="Arial" charset="0"/>
                <a:ea typeface="+mn-ea"/>
                <a:cs typeface="+mn-cs"/>
              </a:rPr>
              <a:t>temps d'expiration (time-out)</a:t>
            </a:r>
          </a:p>
          <a:p>
            <a:r>
              <a:rPr lang="fr-FR" sz="1200" b="0" i="0" u="none" strike="noStrike" kern="1200" baseline="0" dirty="0" err="1" smtClean="0">
                <a:solidFill>
                  <a:schemeClr val="tx1"/>
                </a:solidFill>
                <a:latin typeface="Arial" charset="0"/>
                <a:ea typeface="+mn-ea"/>
                <a:cs typeface="+mn-cs"/>
              </a:rPr>
              <a:t>creation</a:t>
            </a:r>
            <a:r>
              <a:rPr lang="fr-FR" sz="1200" b="0" i="0" u="none" strike="noStrike" kern="1200" baseline="0" dirty="0" smtClean="0">
                <a:solidFill>
                  <a:schemeClr val="tx1"/>
                </a:solidFill>
                <a:latin typeface="Arial" charset="0"/>
                <a:ea typeface="+mn-ea"/>
                <a:cs typeface="+mn-cs"/>
              </a:rPr>
              <a:t> d'une session </a:t>
            </a:r>
            <a:r>
              <a:rPr lang="fr-FR" sz="1200" b="0" i="0" u="none" strike="noStrike" kern="1200" baseline="0" dirty="0" err="1" smtClean="0">
                <a:solidFill>
                  <a:schemeClr val="tx1"/>
                </a:solidFill>
                <a:latin typeface="Arial" charset="0"/>
                <a:ea typeface="+mn-ea"/>
                <a:cs typeface="+mn-cs"/>
              </a:rPr>
              <a:t>m^eme</a:t>
            </a:r>
            <a:r>
              <a:rPr lang="fr-FR" sz="1200" b="0" i="0" u="none" strike="noStrike" kern="1200" baseline="0" dirty="0" smtClean="0">
                <a:solidFill>
                  <a:schemeClr val="tx1"/>
                </a:solidFill>
                <a:latin typeface="Arial" charset="0"/>
                <a:ea typeface="+mn-ea"/>
                <a:cs typeface="+mn-cs"/>
              </a:rPr>
              <a:t> pour les </a:t>
            </a:r>
            <a:r>
              <a:rPr lang="fr-FR" sz="1200" b="0" i="0" u="none" strike="noStrike" kern="1200" baseline="0" dirty="0" err="1" smtClean="0">
                <a:solidFill>
                  <a:schemeClr val="tx1"/>
                </a:solidFill>
                <a:latin typeface="Arial" charset="0"/>
                <a:ea typeface="+mn-ea"/>
                <a:cs typeface="+mn-cs"/>
              </a:rPr>
              <a:t>echanges</a:t>
            </a:r>
            <a:r>
              <a:rPr lang="fr-FR" sz="1200" b="0" i="0" u="none" strike="noStrike" kern="1200" baseline="0" dirty="0" smtClean="0">
                <a:solidFill>
                  <a:schemeClr val="tx1"/>
                </a:solidFill>
                <a:latin typeface="Arial" charset="0"/>
                <a:ea typeface="+mn-ea"/>
                <a:cs typeface="+mn-cs"/>
              </a:rPr>
              <a:t> a sens</a:t>
            </a:r>
          </a:p>
          <a:p>
            <a:r>
              <a:rPr lang="fr-FR" sz="1200" b="0" i="0" u="none" strike="noStrike" kern="1200" baseline="0" dirty="0" smtClean="0">
                <a:solidFill>
                  <a:schemeClr val="tx1"/>
                </a:solidFill>
                <a:latin typeface="Arial" charset="0"/>
                <a:ea typeface="+mn-ea"/>
                <a:cs typeface="+mn-cs"/>
              </a:rPr>
              <a:t>Unique</a:t>
            </a:r>
          </a:p>
          <a:p>
            <a:endParaRPr lang="fr-FR" sz="1200" b="0" i="0" u="none" strike="noStrike" kern="1200" baseline="0" dirty="0" smtClean="0">
              <a:solidFill>
                <a:schemeClr val="tx1"/>
              </a:solidFill>
              <a:latin typeface="Arial" charset="0"/>
              <a:ea typeface="+mn-ea"/>
              <a:cs typeface="+mn-cs"/>
            </a:endParaRPr>
          </a:p>
          <a:p>
            <a:r>
              <a:rPr lang="fr-FR" sz="1200" b="0" i="0" u="none" strike="noStrike" kern="1200" baseline="0" dirty="0" smtClean="0">
                <a:solidFill>
                  <a:schemeClr val="tx1"/>
                </a:solidFill>
                <a:latin typeface="Arial" charset="0"/>
                <a:ea typeface="+mn-ea"/>
                <a:cs typeface="+mn-cs"/>
              </a:rPr>
              <a:t>notion de pseudo-session </a:t>
            </a:r>
            <a:r>
              <a:rPr lang="fr-FR" sz="1200" b="0" i="0" u="none" strike="noStrike" kern="1200" baseline="0" dirty="0" err="1" smtClean="0">
                <a:solidFill>
                  <a:schemeClr val="tx1"/>
                </a:solidFill>
                <a:latin typeface="Arial" charset="0"/>
                <a:ea typeface="+mn-ea"/>
                <a:cs typeface="+mn-cs"/>
              </a:rPr>
              <a:t>egalement</a:t>
            </a:r>
            <a:r>
              <a:rPr lang="fr-FR" sz="1200" b="0" i="0" u="none" strike="noStrike" kern="1200" baseline="0" dirty="0" smtClean="0">
                <a:solidFill>
                  <a:schemeClr val="tx1"/>
                </a:solidFill>
                <a:latin typeface="Arial" charset="0"/>
                <a:ea typeface="+mn-ea"/>
                <a:cs typeface="+mn-cs"/>
              </a:rPr>
              <a:t> valable pour le protocole </a:t>
            </a:r>
            <a:r>
              <a:rPr lang="fr-FR" sz="1200" b="0" i="0" u="none" strike="noStrike" kern="1200" baseline="0" dirty="0" err="1" smtClean="0">
                <a:solidFill>
                  <a:schemeClr val="tx1"/>
                </a:solidFill>
                <a:latin typeface="Arial" charset="0"/>
                <a:ea typeface="+mn-ea"/>
                <a:cs typeface="+mn-cs"/>
              </a:rPr>
              <a:t>IPsec</a:t>
            </a:r>
            <a:endParaRPr lang="fr-FR" sz="1200" b="0" i="0" u="none" strike="noStrike" kern="1200" baseline="0" dirty="0" smtClean="0">
              <a:solidFill>
                <a:schemeClr val="tx1"/>
              </a:solidFill>
              <a:latin typeface="Arial" charset="0"/>
              <a:ea typeface="+mn-ea"/>
              <a:cs typeface="+mn-cs"/>
            </a:endParaRPr>
          </a:p>
          <a:p>
            <a:r>
              <a:rPr lang="fr-FR" sz="1200" b="0" i="0" u="none" strike="noStrike" kern="1200" baseline="0" dirty="0" smtClean="0">
                <a:solidFill>
                  <a:schemeClr val="tx1"/>
                </a:solidFill>
                <a:latin typeface="Arial" charset="0"/>
                <a:ea typeface="+mn-ea"/>
                <a:cs typeface="+mn-cs"/>
              </a:rPr>
              <a:t>(AH, ESP dans IP et NAT-T (4500/UDP)) et </a:t>
            </a:r>
            <a:r>
              <a:rPr lang="fr-FR" sz="1200" b="0" i="0" u="none" strike="noStrike" kern="1200" baseline="0" dirty="0" err="1" smtClean="0">
                <a:solidFill>
                  <a:schemeClr val="tx1"/>
                </a:solidFill>
                <a:latin typeface="Arial" charset="0"/>
                <a:ea typeface="+mn-ea"/>
                <a:cs typeface="+mn-cs"/>
              </a:rPr>
              <a:t>utilisee</a:t>
            </a:r>
            <a:r>
              <a:rPr lang="fr-FR" sz="1200" b="0" i="0" u="none" strike="noStrike" kern="1200" baseline="0" dirty="0" smtClean="0">
                <a:solidFill>
                  <a:schemeClr val="tx1"/>
                </a:solidFill>
                <a:latin typeface="Arial" charset="0"/>
                <a:ea typeface="+mn-ea"/>
                <a:cs typeface="+mn-cs"/>
              </a:rPr>
              <a:t> par des applications</a:t>
            </a:r>
          </a:p>
          <a:p>
            <a:r>
              <a:rPr lang="fr-FR" sz="1200" b="0" i="0" u="none" strike="noStrike" kern="1200" baseline="0" dirty="0" smtClean="0">
                <a:solidFill>
                  <a:schemeClr val="tx1"/>
                </a:solidFill>
                <a:latin typeface="Arial" charset="0"/>
                <a:ea typeface="+mn-ea"/>
                <a:cs typeface="+mn-cs"/>
              </a:rPr>
              <a:t>type Skype</a:t>
            </a:r>
          </a:p>
          <a:p>
            <a:endParaRPr lang="fr-FR" sz="1200" b="0" i="0" u="none" strike="noStrike" kern="1200" baseline="0" dirty="0" smtClean="0">
              <a:solidFill>
                <a:schemeClr val="tx1"/>
              </a:solidFill>
              <a:latin typeface="Arial" charset="0"/>
              <a:ea typeface="+mn-ea"/>
              <a:cs typeface="+mn-cs"/>
            </a:endParaRPr>
          </a:p>
          <a:p>
            <a:endParaRPr lang="fr-FR" sz="1200" b="0" i="0" u="none" strike="noStrike" kern="1200" baseline="0" dirty="0" smtClean="0">
              <a:solidFill>
                <a:schemeClr val="tx1"/>
              </a:solidFill>
              <a:latin typeface="Arial" charset="0"/>
              <a:ea typeface="+mn-ea"/>
              <a:cs typeface="+mn-cs"/>
            </a:endParaRPr>
          </a:p>
          <a:p>
            <a:pPr marL="342900" indent="-342900">
              <a:buFont typeface="Arial" panose="020B0604020202020204" pitchFamily="34" charset="0"/>
              <a:buChar char="•"/>
            </a:pPr>
            <a:r>
              <a:rPr lang="fr-FR" sz="2000" dirty="0" smtClean="0">
                <a:latin typeface="Times New Roman" panose="02020603050405020304" pitchFamily="18" charset="0"/>
                <a:cs typeface="Times New Roman" panose="02020603050405020304" pitchFamily="18" charset="0"/>
              </a:rPr>
              <a:t>Nécessite de suivre les sessions</a:t>
            </a:r>
          </a:p>
          <a:p>
            <a:pPr marL="342900" indent="-342900">
              <a:buFont typeface="Arial" panose="020B0604020202020204" pitchFamily="34" charset="0"/>
              <a:buChar char="•"/>
            </a:pPr>
            <a:r>
              <a:rPr lang="fr-FR" sz="2000" dirty="0" smtClean="0">
                <a:latin typeface="Times New Roman" panose="02020603050405020304" pitchFamily="18" charset="0"/>
                <a:cs typeface="Times New Roman" panose="02020603050405020304" pitchFamily="18" charset="0"/>
              </a:rPr>
              <a:t>Interprétation applicative basique</a:t>
            </a:r>
          </a:p>
          <a:p>
            <a:pPr marL="342900" indent="-342900">
              <a:buFont typeface="Arial" panose="020B0604020202020204" pitchFamily="34" charset="0"/>
              <a:buChar char="•"/>
            </a:pPr>
            <a:r>
              <a:rPr lang="fr-FR" sz="2000" dirty="0" smtClean="0">
                <a:latin typeface="Times New Roman" panose="02020603050405020304" pitchFamily="18" charset="0"/>
                <a:cs typeface="Times New Roman" panose="02020603050405020304" pitchFamily="18" charset="0"/>
              </a:rPr>
              <a:t>Adaptation dynamique des règles de filtrage</a:t>
            </a:r>
          </a:p>
          <a:p>
            <a:pPr marL="342900" indent="-342900">
              <a:buFont typeface="Arial" panose="020B0604020202020204" pitchFamily="34" charset="0"/>
              <a:buChar char="•"/>
            </a:pPr>
            <a:r>
              <a:rPr lang="fr-FR" sz="2000" dirty="0" smtClean="0">
                <a:latin typeface="Times New Roman" panose="02020603050405020304" pitchFamily="18" charset="0"/>
                <a:cs typeface="Times New Roman" panose="02020603050405020304" pitchFamily="18" charset="0"/>
              </a:rPr>
              <a:t>Gestion des protocoles à négociation dynamique de ports :</a:t>
            </a:r>
          </a:p>
          <a:p>
            <a:pPr marL="800100" lvl="1" indent="-342900">
              <a:buFont typeface="Courier New" panose="02070309020205020404" pitchFamily="49" charset="0"/>
              <a:buChar char="o"/>
            </a:pPr>
            <a:r>
              <a:rPr lang="fr-FR" sz="2000" dirty="0" smtClean="0">
                <a:latin typeface="Times New Roman" panose="02020603050405020304" pitchFamily="18" charset="0"/>
                <a:cs typeface="Times New Roman" panose="02020603050405020304" pitchFamily="18" charset="0"/>
              </a:rPr>
              <a:t>FTP</a:t>
            </a:r>
          </a:p>
          <a:p>
            <a:pPr marL="800100" lvl="1" indent="-342900">
              <a:buFont typeface="Courier New" panose="02070309020205020404" pitchFamily="49" charset="0"/>
              <a:buChar char="o"/>
            </a:pPr>
            <a:r>
              <a:rPr lang="fr-FR" sz="2000" dirty="0" smtClean="0">
                <a:latin typeface="Times New Roman" panose="02020603050405020304" pitchFamily="18" charset="0"/>
                <a:cs typeface="Times New Roman" panose="02020603050405020304" pitchFamily="18" charset="0"/>
              </a:rPr>
              <a:t>Protocoles de type voix sur IP standardises (H323, SIP)</a:t>
            </a:r>
          </a:p>
          <a:p>
            <a:pPr marL="800100" lvl="1" indent="-342900">
              <a:buFont typeface="Courier New" panose="02070309020205020404" pitchFamily="49" charset="0"/>
              <a:buChar char="o"/>
            </a:pPr>
            <a:r>
              <a:rPr lang="fr-FR" sz="2000" dirty="0" smtClean="0">
                <a:latin typeface="Times New Roman" panose="02020603050405020304" pitchFamily="18" charset="0"/>
                <a:cs typeface="Times New Roman" panose="02020603050405020304" pitchFamily="18" charset="0"/>
              </a:rPr>
              <a:t>Streaming audio/</a:t>
            </a:r>
            <a:r>
              <a:rPr lang="fr-FR" sz="2000" dirty="0" err="1" smtClean="0">
                <a:latin typeface="Times New Roman" panose="02020603050405020304" pitchFamily="18" charset="0"/>
                <a:cs typeface="Times New Roman" panose="02020603050405020304" pitchFamily="18" charset="0"/>
              </a:rPr>
              <a:t>video</a:t>
            </a:r>
            <a:r>
              <a:rPr lang="fr-FR" sz="2000" dirty="0" smtClean="0">
                <a:latin typeface="Times New Roman" panose="02020603050405020304" pitchFamily="18" charset="0"/>
                <a:cs typeface="Times New Roman" panose="02020603050405020304" pitchFamily="18" charset="0"/>
              </a:rPr>
              <a:t> (RTSP)</a:t>
            </a:r>
          </a:p>
          <a:p>
            <a:endParaRPr lang="fr-FR" dirty="0"/>
          </a:p>
        </p:txBody>
      </p:sp>
      <p:sp>
        <p:nvSpPr>
          <p:cNvPr id="4" name="Espace réservé du numéro de diapositive 3"/>
          <p:cNvSpPr>
            <a:spLocks noGrp="1"/>
          </p:cNvSpPr>
          <p:nvPr>
            <p:ph type="sldNum" sz="quarter" idx="10"/>
          </p:nvPr>
        </p:nvSpPr>
        <p:spPr/>
        <p:txBody>
          <a:bodyPr/>
          <a:lstStyle/>
          <a:p>
            <a:fld id="{A06C99E0-2C6C-4AB7-ADEE-E724CB34ABBF}" type="slidenum">
              <a:rPr lang="fr-FR" altLang="fr-FR" smtClean="0"/>
              <a:pPr/>
              <a:t>10</a:t>
            </a:fld>
            <a:endParaRPr lang="fr-FR" altLang="fr-FR"/>
          </a:p>
        </p:txBody>
      </p:sp>
    </p:spTree>
    <p:extLst>
      <p:ext uri="{BB962C8B-B14F-4D97-AF65-F5344CB8AC3E}">
        <p14:creationId xmlns:p14="http://schemas.microsoft.com/office/powerpoint/2010/main" val="98121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smtClean="0">
                <a:solidFill>
                  <a:schemeClr val="tx1"/>
                </a:solidFill>
                <a:latin typeface="Arial" charset="0"/>
                <a:ea typeface="+mn-ea"/>
                <a:cs typeface="+mn-cs"/>
              </a:rPr>
              <a:t>Filtrage a </a:t>
            </a:r>
            <a:r>
              <a:rPr lang="fr-FR" sz="1200" b="0" i="0" u="none" strike="noStrike" kern="1200" baseline="0" dirty="0" err="1" smtClean="0">
                <a:solidFill>
                  <a:schemeClr val="tx1"/>
                </a:solidFill>
                <a:latin typeface="Arial" charset="0"/>
                <a:ea typeface="+mn-ea"/>
                <a:cs typeface="+mn-cs"/>
              </a:rPr>
              <a:t>etats</a:t>
            </a:r>
            <a:endParaRPr lang="fr-FR" sz="1200" b="0" i="0" u="none" strike="noStrike" kern="1200" baseline="0" dirty="0" smtClean="0">
              <a:solidFill>
                <a:schemeClr val="tx1"/>
              </a:solidFill>
              <a:latin typeface="Arial" charset="0"/>
              <a:ea typeface="+mn-ea"/>
              <a:cs typeface="+mn-cs"/>
            </a:endParaRPr>
          </a:p>
          <a:p>
            <a:r>
              <a:rPr lang="fr-FR" sz="1200" b="0" i="0" u="none" strike="noStrike" kern="1200" baseline="0" dirty="0" smtClean="0">
                <a:solidFill>
                  <a:schemeClr val="tx1"/>
                </a:solidFill>
                <a:latin typeface="Arial" charset="0"/>
                <a:ea typeface="+mn-ea"/>
                <a:cs typeface="+mn-cs"/>
              </a:rPr>
              <a:t>gestion d'un contexte : conservation, en </a:t>
            </a:r>
            <a:r>
              <a:rPr lang="fr-FR" sz="1200" b="0" i="0" u="none" strike="noStrike" kern="1200" baseline="0" dirty="0" err="1" smtClean="0">
                <a:solidFill>
                  <a:schemeClr val="tx1"/>
                </a:solidFill>
                <a:latin typeface="Arial" charset="0"/>
                <a:ea typeface="+mn-ea"/>
                <a:cs typeface="+mn-cs"/>
              </a:rPr>
              <a:t>memoire</a:t>
            </a:r>
            <a:r>
              <a:rPr lang="fr-FR" sz="1200" b="0" i="0" u="none" strike="noStrike" kern="1200" baseline="0" dirty="0" smtClean="0">
                <a:solidFill>
                  <a:schemeClr val="tx1"/>
                </a:solidFill>
                <a:latin typeface="Arial" charset="0"/>
                <a:ea typeface="+mn-ea"/>
                <a:cs typeface="+mn-cs"/>
              </a:rPr>
              <a:t>, de</a:t>
            </a:r>
          </a:p>
          <a:p>
            <a:r>
              <a:rPr lang="fr-FR" sz="1200" b="0" i="0" u="none" strike="noStrike" kern="1200" baseline="0" dirty="0" smtClean="0">
                <a:solidFill>
                  <a:schemeClr val="tx1"/>
                </a:solidFill>
                <a:latin typeface="Arial" charset="0"/>
                <a:ea typeface="+mn-ea"/>
                <a:cs typeface="+mn-cs"/>
              </a:rPr>
              <a:t>l'historique d'une connexion (TCP) ou d'une</a:t>
            </a:r>
          </a:p>
          <a:p>
            <a:r>
              <a:rPr lang="fr-FR" sz="1200" b="0" i="0" u="none" strike="noStrike" kern="1200" baseline="0" dirty="0" smtClean="0">
                <a:solidFill>
                  <a:schemeClr val="tx1"/>
                </a:solidFill>
                <a:latin typeface="Arial" charset="0"/>
                <a:ea typeface="+mn-ea"/>
                <a:cs typeface="+mn-cs"/>
              </a:rPr>
              <a:t>pseudo-session (UDP, ICMP)</a:t>
            </a:r>
          </a:p>
          <a:p>
            <a:r>
              <a:rPr lang="fr-FR" sz="1200" b="0" i="0" u="none" strike="noStrike" kern="1200" baseline="0" dirty="0" smtClean="0">
                <a:solidFill>
                  <a:schemeClr val="tx1"/>
                </a:solidFill>
                <a:latin typeface="Arial" charset="0"/>
                <a:ea typeface="+mn-ea"/>
                <a:cs typeface="+mn-cs"/>
              </a:rPr>
              <a:t>exemples : </a:t>
            </a:r>
            <a:r>
              <a:rPr lang="fr-FR" sz="1200" b="0" i="0" u="none" strike="noStrike" kern="1200" baseline="0" dirty="0" err="1" smtClean="0">
                <a:solidFill>
                  <a:schemeClr val="tx1"/>
                </a:solidFill>
                <a:latin typeface="Arial" charset="0"/>
                <a:ea typeface="+mn-ea"/>
                <a:cs typeface="+mn-cs"/>
              </a:rPr>
              <a:t>netlter</a:t>
            </a:r>
            <a:r>
              <a:rPr lang="fr-FR" sz="1200" b="0" i="0" u="none" strike="noStrike" kern="1200" baseline="0" dirty="0" smtClean="0">
                <a:solidFill>
                  <a:schemeClr val="tx1"/>
                </a:solidFill>
                <a:latin typeface="Arial" charset="0"/>
                <a:ea typeface="+mn-ea"/>
                <a:cs typeface="+mn-cs"/>
              </a:rPr>
              <a:t>, </a:t>
            </a:r>
            <a:r>
              <a:rPr lang="fr-FR" sz="1200" b="0" i="0" u="none" strike="noStrike" kern="1200" baseline="0" dirty="0" err="1" smtClean="0">
                <a:solidFill>
                  <a:schemeClr val="tx1"/>
                </a:solidFill>
                <a:latin typeface="Arial" charset="0"/>
                <a:ea typeface="+mn-ea"/>
                <a:cs typeface="+mn-cs"/>
              </a:rPr>
              <a:t>iplter</a:t>
            </a:r>
            <a:r>
              <a:rPr lang="fr-FR" sz="1200" b="0" i="0" u="none" strike="noStrike" kern="1200" baseline="0" dirty="0" smtClean="0">
                <a:solidFill>
                  <a:schemeClr val="tx1"/>
                </a:solidFill>
                <a:latin typeface="Arial" charset="0"/>
                <a:ea typeface="+mn-ea"/>
                <a:cs typeface="+mn-cs"/>
              </a:rPr>
              <a:t>, </a:t>
            </a:r>
            <a:r>
              <a:rPr lang="fr-FR" sz="1200" b="0" i="0" u="none" strike="noStrike" kern="1200" baseline="0" dirty="0" err="1" smtClean="0">
                <a:solidFill>
                  <a:schemeClr val="tx1"/>
                </a:solidFill>
                <a:latin typeface="Arial" charset="0"/>
                <a:ea typeface="+mn-ea"/>
                <a:cs typeface="+mn-cs"/>
              </a:rPr>
              <a:t>packetlter</a:t>
            </a:r>
            <a:endParaRPr lang="fr-FR" sz="1200" b="0" i="0" u="none" strike="noStrike" kern="1200" baseline="0" dirty="0" smtClean="0">
              <a:solidFill>
                <a:schemeClr val="tx1"/>
              </a:solidFill>
              <a:latin typeface="Arial" charset="0"/>
              <a:ea typeface="+mn-ea"/>
              <a:cs typeface="+mn-cs"/>
            </a:endParaRPr>
          </a:p>
          <a:p>
            <a:r>
              <a:rPr lang="en-US" sz="1200" b="0" i="0" u="none" strike="noStrike" kern="1200" baseline="0" dirty="0" err="1" smtClean="0">
                <a:solidFill>
                  <a:schemeClr val="tx1"/>
                </a:solidFill>
                <a:latin typeface="Arial" charset="0"/>
                <a:ea typeface="+mn-ea"/>
                <a:cs typeface="+mn-cs"/>
              </a:rPr>
              <a:t>terminologie</a:t>
            </a:r>
            <a:r>
              <a:rPr lang="en-US" sz="1200" b="0" i="0" u="none" strike="noStrike" kern="1200" baseline="0" dirty="0" smtClean="0">
                <a:solidFill>
                  <a:schemeClr val="tx1"/>
                </a:solidFill>
                <a:latin typeface="Arial" charset="0"/>
                <a:ea typeface="+mn-ea"/>
                <a:cs typeface="+mn-cs"/>
              </a:rPr>
              <a:t> </a:t>
            </a:r>
            <a:r>
              <a:rPr lang="en-US" sz="1200" b="0" i="0" u="none" strike="noStrike" kern="1200" baseline="0" dirty="0" err="1" smtClean="0">
                <a:solidFill>
                  <a:schemeClr val="tx1"/>
                </a:solidFill>
                <a:latin typeface="Arial" charset="0"/>
                <a:ea typeface="+mn-ea"/>
                <a:cs typeface="+mn-cs"/>
              </a:rPr>
              <a:t>netlter</a:t>
            </a:r>
            <a:r>
              <a:rPr lang="en-US" sz="1200" b="0" i="0" u="none" strike="noStrike" kern="1200" baseline="0" dirty="0" smtClean="0">
                <a:solidFill>
                  <a:schemeClr val="tx1"/>
                </a:solidFill>
                <a:latin typeface="Arial" charset="0"/>
                <a:ea typeface="+mn-ea"/>
                <a:cs typeface="+mn-cs"/>
              </a:rPr>
              <a:t> : NEW, ESTABLISHED, RELATED</a:t>
            </a:r>
          </a:p>
          <a:p>
            <a:r>
              <a:rPr lang="fr-FR" sz="1200" b="0" i="0" u="none" strike="noStrike" kern="1200" baseline="0" dirty="0" smtClean="0">
                <a:solidFill>
                  <a:schemeClr val="tx1"/>
                </a:solidFill>
                <a:latin typeface="Arial" charset="0"/>
                <a:ea typeface="+mn-ea"/>
                <a:cs typeface="+mn-cs"/>
              </a:rPr>
              <a:t>et INVALID</a:t>
            </a:r>
          </a:p>
          <a:p>
            <a:endParaRPr lang="fr-FR" sz="1200" b="0" i="0" u="none" strike="noStrike" kern="1200" baseline="0" dirty="0" smtClean="0">
              <a:solidFill>
                <a:schemeClr val="tx1"/>
              </a:solidFill>
              <a:latin typeface="Arial" charset="0"/>
              <a:ea typeface="+mn-ea"/>
              <a:cs typeface="+mn-cs"/>
            </a:endParaRPr>
          </a:p>
          <a:p>
            <a:r>
              <a:rPr lang="fr-FR" sz="1200" b="0" i="0" u="none" strike="noStrike" kern="1200" baseline="0" dirty="0" err="1" smtClean="0">
                <a:solidFill>
                  <a:schemeClr val="tx1"/>
                </a:solidFill>
                <a:latin typeface="Arial" charset="0"/>
                <a:ea typeface="+mn-ea"/>
                <a:cs typeface="+mn-cs"/>
              </a:rPr>
              <a:t>etablissement</a:t>
            </a:r>
            <a:r>
              <a:rPr lang="fr-FR" sz="1200" b="0" i="0" u="none" strike="noStrike" kern="1200" baseline="0" dirty="0" smtClean="0">
                <a:solidFill>
                  <a:schemeClr val="tx1"/>
                </a:solidFill>
                <a:latin typeface="Arial" charset="0"/>
                <a:ea typeface="+mn-ea"/>
                <a:cs typeface="+mn-cs"/>
              </a:rPr>
              <a:t> de connexion avec le 3-way </a:t>
            </a:r>
            <a:r>
              <a:rPr lang="fr-FR" sz="1200" b="0" i="0" u="none" strike="noStrike" kern="1200" baseline="0" dirty="0" err="1" smtClean="0">
                <a:solidFill>
                  <a:schemeClr val="tx1"/>
                </a:solidFill>
                <a:latin typeface="Arial" charset="0"/>
                <a:ea typeface="+mn-ea"/>
                <a:cs typeface="+mn-cs"/>
              </a:rPr>
              <a:t>handshake</a:t>
            </a:r>
            <a:endParaRPr lang="fr-FR" sz="1200" b="0" i="0" u="none" strike="noStrike" kern="1200" baseline="0" dirty="0" smtClean="0">
              <a:solidFill>
                <a:schemeClr val="tx1"/>
              </a:solidFill>
              <a:latin typeface="Arial" charset="0"/>
              <a:ea typeface="+mn-ea"/>
              <a:cs typeface="+mn-cs"/>
            </a:endParaRPr>
          </a:p>
          <a:p>
            <a:r>
              <a:rPr lang="fr-FR" sz="1200" b="0" i="0" u="none" strike="noStrike" kern="1200" baseline="0" dirty="0" smtClean="0">
                <a:solidFill>
                  <a:schemeClr val="tx1"/>
                </a:solidFill>
                <a:latin typeface="Arial" charset="0"/>
                <a:ea typeface="+mn-ea"/>
                <a:cs typeface="+mn-cs"/>
              </a:rPr>
              <a:t>fermeture active ou passive de connexion</a:t>
            </a:r>
          </a:p>
          <a:p>
            <a:r>
              <a:rPr lang="fr-FR" sz="1200" b="0" i="0" u="none" strike="noStrike" kern="1200" baseline="0" dirty="0" err="1" smtClean="0">
                <a:solidFill>
                  <a:schemeClr val="tx1"/>
                </a:solidFill>
                <a:latin typeface="Arial" charset="0"/>
                <a:ea typeface="+mn-ea"/>
                <a:cs typeface="+mn-cs"/>
              </a:rPr>
              <a:t>eventuellement</a:t>
            </a:r>
            <a:r>
              <a:rPr lang="fr-FR" sz="1200" b="0" i="0" u="none" strike="noStrike" kern="1200" baseline="0" dirty="0" smtClean="0">
                <a:solidFill>
                  <a:schemeClr val="tx1"/>
                </a:solidFill>
                <a:latin typeface="Arial" charset="0"/>
                <a:ea typeface="+mn-ea"/>
                <a:cs typeface="+mn-cs"/>
              </a:rPr>
              <a:t>, suivi de la connexion avec les </a:t>
            </a:r>
            <a:r>
              <a:rPr lang="fr-FR" sz="1200" b="0" i="0" u="none" strike="noStrike" kern="1200" baseline="0" dirty="0" err="1" smtClean="0">
                <a:solidFill>
                  <a:schemeClr val="tx1"/>
                </a:solidFill>
                <a:latin typeface="Arial" charset="0"/>
                <a:ea typeface="+mn-ea"/>
                <a:cs typeface="+mn-cs"/>
              </a:rPr>
              <a:t>numeros</a:t>
            </a:r>
            <a:r>
              <a:rPr lang="fr-FR" sz="1200" b="0" i="0" u="none" strike="noStrike" kern="1200" baseline="0" dirty="0" smtClean="0">
                <a:solidFill>
                  <a:schemeClr val="tx1"/>
                </a:solidFill>
                <a:latin typeface="Arial" charset="0"/>
                <a:ea typeface="+mn-ea"/>
                <a:cs typeface="+mn-cs"/>
              </a:rPr>
              <a:t> de</a:t>
            </a:r>
          </a:p>
          <a:p>
            <a:r>
              <a:rPr lang="fr-FR" sz="1200" b="0" i="0" u="none" strike="noStrike" kern="1200" baseline="0" dirty="0" err="1" smtClean="0">
                <a:solidFill>
                  <a:schemeClr val="tx1"/>
                </a:solidFill>
                <a:latin typeface="Arial" charset="0"/>
                <a:ea typeface="+mn-ea"/>
                <a:cs typeface="+mn-cs"/>
              </a:rPr>
              <a:t>sequence</a:t>
            </a:r>
            <a:r>
              <a:rPr lang="fr-FR" sz="1200" b="0" i="0" u="none" strike="noStrike" kern="1200" baseline="0" dirty="0" smtClean="0">
                <a:solidFill>
                  <a:schemeClr val="tx1"/>
                </a:solidFill>
                <a:latin typeface="Arial" charset="0"/>
                <a:ea typeface="+mn-ea"/>
                <a:cs typeface="+mn-cs"/>
              </a:rPr>
              <a:t>. Ex : module </a:t>
            </a:r>
            <a:r>
              <a:rPr lang="fr-FR" sz="1200" b="0" i="0" u="none" strike="noStrike" kern="1200" baseline="0" dirty="0" err="1" smtClean="0">
                <a:solidFill>
                  <a:schemeClr val="tx1"/>
                </a:solidFill>
                <a:latin typeface="Arial" charset="0"/>
                <a:ea typeface="+mn-ea"/>
                <a:cs typeface="+mn-cs"/>
              </a:rPr>
              <a:t>conntrack</a:t>
            </a:r>
            <a:r>
              <a:rPr lang="fr-FR" sz="1200" b="0" i="0" u="none" strike="noStrike" kern="1200" baseline="0" dirty="0" smtClean="0">
                <a:solidFill>
                  <a:schemeClr val="tx1"/>
                </a:solidFill>
                <a:latin typeface="Arial" charset="0"/>
                <a:ea typeface="+mn-ea"/>
                <a:cs typeface="+mn-cs"/>
              </a:rPr>
              <a:t> de </a:t>
            </a:r>
            <a:r>
              <a:rPr lang="fr-FR" sz="1200" b="0" i="0" u="none" strike="noStrike" kern="1200" baseline="0" dirty="0" err="1" smtClean="0">
                <a:solidFill>
                  <a:schemeClr val="tx1"/>
                </a:solidFill>
                <a:latin typeface="Arial" charset="0"/>
                <a:ea typeface="+mn-ea"/>
                <a:cs typeface="+mn-cs"/>
              </a:rPr>
              <a:t>netlter</a:t>
            </a:r>
            <a:r>
              <a:rPr lang="fr-FR" sz="1200" b="0" i="0" u="none" strike="noStrike" kern="1200" baseline="0" dirty="0" smtClean="0">
                <a:solidFill>
                  <a:schemeClr val="tx1"/>
                </a:solidFill>
                <a:latin typeface="Arial" charset="0"/>
                <a:ea typeface="+mn-ea"/>
                <a:cs typeface="+mn-cs"/>
              </a:rPr>
              <a:t> :</a:t>
            </a:r>
          </a:p>
          <a:p>
            <a:r>
              <a:rPr lang="fr-FR" sz="1200" b="0" i="0" u="none" strike="noStrike" kern="1200" baseline="0" dirty="0" smtClean="0">
                <a:solidFill>
                  <a:schemeClr val="tx1"/>
                </a:solidFill>
                <a:latin typeface="Arial" charset="0"/>
                <a:ea typeface="+mn-ea"/>
                <a:cs typeface="+mn-cs"/>
              </a:rPr>
              <a:t>terminologie NEW/ESTABLISHED</a:t>
            </a:r>
          </a:p>
          <a:p>
            <a:r>
              <a:rPr lang="fr-FR" sz="1200" b="0" i="0" u="none" strike="noStrike" kern="1200" baseline="0" dirty="0" err="1" smtClean="0">
                <a:solidFill>
                  <a:schemeClr val="tx1"/>
                </a:solidFill>
                <a:latin typeface="Arial" charset="0"/>
                <a:ea typeface="+mn-ea"/>
                <a:cs typeface="+mn-cs"/>
              </a:rPr>
              <a:t>etablissement</a:t>
            </a:r>
            <a:r>
              <a:rPr lang="fr-FR" sz="1200" b="0" i="0" u="none" strike="noStrike" kern="1200" baseline="0" dirty="0" smtClean="0">
                <a:solidFill>
                  <a:schemeClr val="tx1"/>
                </a:solidFill>
                <a:latin typeface="Arial" charset="0"/>
                <a:ea typeface="+mn-ea"/>
                <a:cs typeface="+mn-cs"/>
              </a:rPr>
              <a:t> et fermeture de connexion</a:t>
            </a:r>
          </a:p>
          <a:p>
            <a:r>
              <a:rPr lang="fr-FR" sz="1200" b="0" i="0" u="none" strike="noStrike" kern="1200" baseline="0" dirty="0" smtClean="0">
                <a:solidFill>
                  <a:schemeClr val="tx1"/>
                </a:solidFill>
                <a:latin typeface="Arial" charset="0"/>
                <a:ea typeface="+mn-ea"/>
                <a:cs typeface="+mn-cs"/>
              </a:rPr>
              <a:t>gestion des temps d'expiration (5 jours)</a:t>
            </a:r>
          </a:p>
          <a:p>
            <a:endParaRPr lang="fr-FR" sz="1200" b="0" i="0" u="none" strike="noStrike" kern="1200" baseline="0" dirty="0" smtClean="0">
              <a:solidFill>
                <a:schemeClr val="tx1"/>
              </a:solidFill>
              <a:latin typeface="Arial" charset="0"/>
              <a:ea typeface="+mn-ea"/>
              <a:cs typeface="+mn-cs"/>
            </a:endParaRPr>
          </a:p>
          <a:p>
            <a:r>
              <a:rPr lang="fr-FR" sz="1200" b="0" i="0" u="none" strike="noStrike" kern="1200" baseline="0" dirty="0" smtClean="0">
                <a:solidFill>
                  <a:schemeClr val="tx1"/>
                </a:solidFill>
                <a:latin typeface="Arial" charset="0"/>
                <a:ea typeface="+mn-ea"/>
                <a:cs typeface="+mn-cs"/>
              </a:rPr>
              <a:t>Attaques possibles sur la saturation des tables d'</a:t>
            </a:r>
            <a:r>
              <a:rPr lang="fr-FR" sz="1200" b="0" i="0" u="none" strike="noStrike" kern="1200" baseline="0" dirty="0" err="1" smtClean="0">
                <a:solidFill>
                  <a:schemeClr val="tx1"/>
                </a:solidFill>
                <a:latin typeface="Arial" charset="0"/>
                <a:ea typeface="+mn-ea"/>
                <a:cs typeface="+mn-cs"/>
              </a:rPr>
              <a:t>etats</a:t>
            </a:r>
            <a:endParaRPr lang="fr-FR" dirty="0"/>
          </a:p>
        </p:txBody>
      </p:sp>
      <p:sp>
        <p:nvSpPr>
          <p:cNvPr id="4" name="Espace réservé du numéro de diapositive 3"/>
          <p:cNvSpPr>
            <a:spLocks noGrp="1"/>
          </p:cNvSpPr>
          <p:nvPr>
            <p:ph type="sldNum" sz="quarter" idx="10"/>
          </p:nvPr>
        </p:nvSpPr>
        <p:spPr/>
        <p:txBody>
          <a:bodyPr/>
          <a:lstStyle/>
          <a:p>
            <a:fld id="{A06C99E0-2C6C-4AB7-ADEE-E724CB34ABBF}" type="slidenum">
              <a:rPr lang="fr-FR" altLang="fr-FR" smtClean="0"/>
              <a:pPr/>
              <a:t>11</a:t>
            </a:fld>
            <a:endParaRPr lang="fr-FR" altLang="fr-FR"/>
          </a:p>
        </p:txBody>
      </p:sp>
    </p:spTree>
    <p:extLst>
      <p:ext uri="{BB962C8B-B14F-4D97-AF65-F5344CB8AC3E}">
        <p14:creationId xmlns:p14="http://schemas.microsoft.com/office/powerpoint/2010/main" val="1872486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Les firewalls </a:t>
            </a:r>
            <a:r>
              <a:rPr lang="en-US" sz="1200" b="0" i="0" u="none" strike="noStrike" kern="1200" baseline="0" dirty="0" err="1" smtClean="0">
                <a:solidFill>
                  <a:schemeClr val="tx1"/>
                </a:solidFill>
                <a:latin typeface="Arial" charset="0"/>
                <a:ea typeface="+mn-ea"/>
                <a:cs typeface="+mn-cs"/>
              </a:rPr>
              <a:t>Stormshield</a:t>
            </a:r>
            <a:r>
              <a:rPr lang="en-US" sz="1200" b="0" i="0" u="none" strike="noStrike" kern="1200" baseline="0" dirty="0" smtClean="0">
                <a:solidFill>
                  <a:schemeClr val="tx1"/>
                </a:solidFill>
                <a:latin typeface="Arial" charset="0"/>
                <a:ea typeface="+mn-ea"/>
                <a:cs typeface="+mn-cs"/>
              </a:rPr>
              <a:t> Network </a:t>
            </a:r>
            <a:r>
              <a:rPr lang="en-US" sz="1200" b="0" i="0" u="none" strike="noStrike" kern="1200" baseline="0" dirty="0" err="1" smtClean="0">
                <a:solidFill>
                  <a:schemeClr val="tx1"/>
                </a:solidFill>
                <a:latin typeface="Arial" charset="0"/>
                <a:ea typeface="+mn-ea"/>
                <a:cs typeface="+mn-cs"/>
              </a:rPr>
              <a:t>utilisent</a:t>
            </a:r>
            <a:r>
              <a:rPr lang="en-US" sz="1200" b="0" i="0" u="none" strike="noStrike" kern="1200" baseline="0" dirty="0" smtClean="0">
                <a:solidFill>
                  <a:schemeClr val="tx1"/>
                </a:solidFill>
                <a:latin typeface="Arial" charset="0"/>
                <a:ea typeface="+mn-ea"/>
                <a:cs typeface="+mn-cs"/>
              </a:rPr>
              <a:t> la </a:t>
            </a:r>
            <a:r>
              <a:rPr lang="en-US" sz="1200" b="0" i="0" u="none" strike="noStrike" kern="1200" baseline="0" dirty="0" err="1" smtClean="0">
                <a:solidFill>
                  <a:schemeClr val="tx1"/>
                </a:solidFill>
                <a:latin typeface="Arial" charset="0"/>
                <a:ea typeface="+mn-ea"/>
                <a:cs typeface="+mn-cs"/>
              </a:rPr>
              <a:t>technologie</a:t>
            </a:r>
            <a:r>
              <a:rPr lang="en-US" sz="1200" b="0" i="0" u="none" strike="noStrike" kern="1200" baseline="0" dirty="0" smtClean="0">
                <a:solidFill>
                  <a:schemeClr val="tx1"/>
                </a:solidFill>
                <a:latin typeface="Arial" charset="0"/>
                <a:ea typeface="+mn-ea"/>
                <a:cs typeface="+mn-cs"/>
              </a:rPr>
              <a:t> SPI (</a:t>
            </a:r>
            <a:r>
              <a:rPr lang="en-US" sz="1200" b="0" i="0" u="none" strike="noStrike" kern="1200" baseline="0" dirty="0" err="1" smtClean="0">
                <a:solidFill>
                  <a:schemeClr val="tx1"/>
                </a:solidFill>
                <a:latin typeface="Arial" charset="0"/>
                <a:ea typeface="+mn-ea"/>
                <a:cs typeface="+mn-cs"/>
              </a:rPr>
              <a:t>Stateful</a:t>
            </a:r>
            <a:r>
              <a:rPr lang="en-US" sz="1200" b="0" i="0" u="none" strike="noStrike" kern="1200" baseline="0" dirty="0" smtClean="0">
                <a:solidFill>
                  <a:schemeClr val="tx1"/>
                </a:solidFill>
                <a:latin typeface="Arial" charset="0"/>
                <a:ea typeface="+mn-ea"/>
                <a:cs typeface="+mn-cs"/>
              </a:rPr>
              <a:t> Packet</a:t>
            </a:r>
          </a:p>
          <a:p>
            <a:r>
              <a:rPr lang="fr-FR" sz="1200" b="0" i="0" u="none" strike="noStrike" kern="1200" baseline="0" dirty="0" smtClean="0">
                <a:solidFill>
                  <a:schemeClr val="tx1"/>
                </a:solidFill>
                <a:latin typeface="Arial" charset="0"/>
                <a:ea typeface="+mn-ea"/>
                <a:cs typeface="+mn-cs"/>
              </a:rPr>
              <a:t>Inspection) qui leur permet de garder en mémoire l’état des connexions TCP, SCTP et</a:t>
            </a:r>
          </a:p>
          <a:p>
            <a:r>
              <a:rPr lang="fr-FR" sz="1200" b="0" i="0" u="none" strike="noStrike" kern="1200" baseline="0" dirty="0" smtClean="0">
                <a:solidFill>
                  <a:schemeClr val="tx1"/>
                </a:solidFill>
                <a:latin typeface="Arial" charset="0"/>
                <a:ea typeface="+mn-ea"/>
                <a:cs typeface="+mn-cs"/>
              </a:rPr>
              <a:t>des pseudo-connexions UDP et ICMP afin d’en assurer le suivi et de détecter</a:t>
            </a:r>
          </a:p>
          <a:p>
            <a:r>
              <a:rPr lang="fr-FR" sz="1200" b="0" i="0" u="none" strike="noStrike" kern="1200" baseline="0" dirty="0" smtClean="0">
                <a:solidFill>
                  <a:schemeClr val="tx1"/>
                </a:solidFill>
                <a:latin typeface="Arial" charset="0"/>
                <a:ea typeface="+mn-ea"/>
                <a:cs typeface="+mn-cs"/>
              </a:rPr>
              <a:t>d’éventuelles anomalies ou attaques. La conséquence directe de ce suivi « </a:t>
            </a:r>
            <a:r>
              <a:rPr lang="fr-FR" sz="1200" b="0" i="0" u="none" strike="noStrike" kern="1200" baseline="0" dirty="0" err="1" smtClean="0">
                <a:solidFill>
                  <a:schemeClr val="tx1"/>
                </a:solidFill>
                <a:latin typeface="Arial" charset="0"/>
                <a:ea typeface="+mn-ea"/>
                <a:cs typeface="+mn-cs"/>
              </a:rPr>
              <a:t>Stateful</a:t>
            </a:r>
            <a:r>
              <a:rPr lang="fr-FR" sz="1200" b="0" i="0" u="none" strike="noStrike" kern="1200" baseline="0" dirty="0" smtClean="0">
                <a:solidFill>
                  <a:schemeClr val="tx1"/>
                </a:solidFill>
                <a:latin typeface="Arial" charset="0"/>
                <a:ea typeface="+mn-ea"/>
                <a:cs typeface="+mn-cs"/>
              </a:rPr>
              <a:t> »</a:t>
            </a:r>
          </a:p>
          <a:p>
            <a:r>
              <a:rPr lang="fr-FR" sz="1200" b="0" i="0" u="none" strike="noStrike" kern="1200" baseline="0" dirty="0" smtClean="0">
                <a:solidFill>
                  <a:schemeClr val="tx1"/>
                </a:solidFill>
                <a:latin typeface="Arial" charset="0"/>
                <a:ea typeface="+mn-ea"/>
                <a:cs typeface="+mn-cs"/>
              </a:rPr>
              <a:t>est l’autorisation d’un flux par une règle de filtrage uniquement dans le sens de</a:t>
            </a:r>
          </a:p>
          <a:p>
            <a:r>
              <a:rPr lang="fr-FR" sz="1200" b="0" i="0" u="none" strike="noStrike" kern="1200" baseline="0" dirty="0" smtClean="0">
                <a:solidFill>
                  <a:schemeClr val="tx1"/>
                </a:solidFill>
                <a:latin typeface="Arial" charset="0"/>
                <a:ea typeface="+mn-ea"/>
                <a:cs typeface="+mn-cs"/>
              </a:rPr>
              <a:t>l’initiation de la connexion ; les réponses faisant partie de la même connexion sont</a:t>
            </a:r>
          </a:p>
          <a:p>
            <a:r>
              <a:rPr lang="fr-FR" sz="1200" b="0" i="0" u="none" strike="noStrike" kern="1200" baseline="0" dirty="0" smtClean="0">
                <a:solidFill>
                  <a:schemeClr val="tx1"/>
                </a:solidFill>
                <a:latin typeface="Arial" charset="0"/>
                <a:ea typeface="+mn-ea"/>
                <a:cs typeface="+mn-cs"/>
              </a:rPr>
              <a:t>implicitement autorisées. Ainsi, nous n’avons nul besoin d’une règle de filtrage</a:t>
            </a:r>
          </a:p>
          <a:p>
            <a:r>
              <a:rPr lang="fr-FR" sz="1200" b="0" i="0" u="none" strike="noStrike" kern="1200" baseline="0" dirty="0" smtClean="0">
                <a:solidFill>
                  <a:schemeClr val="tx1"/>
                </a:solidFill>
                <a:latin typeface="Arial" charset="0"/>
                <a:ea typeface="+mn-ea"/>
                <a:cs typeface="+mn-cs"/>
              </a:rPr>
              <a:t>supplémentaire pour autoriser les paquets réponse d’une connexion établie au</a:t>
            </a:r>
          </a:p>
          <a:p>
            <a:r>
              <a:rPr lang="fr-FR" sz="1200" b="0" i="0" u="none" strike="noStrike" kern="1200" baseline="0" dirty="0" smtClean="0">
                <a:solidFill>
                  <a:schemeClr val="tx1"/>
                </a:solidFill>
                <a:latin typeface="Arial" charset="0"/>
                <a:ea typeface="+mn-ea"/>
                <a:cs typeface="+mn-cs"/>
              </a:rPr>
              <a:t>travers du firewall.</a:t>
            </a:r>
            <a:endParaRPr lang="fr-FR" dirty="0"/>
          </a:p>
        </p:txBody>
      </p:sp>
      <p:sp>
        <p:nvSpPr>
          <p:cNvPr id="4" name="Espace réservé du numéro de diapositive 3"/>
          <p:cNvSpPr>
            <a:spLocks noGrp="1"/>
          </p:cNvSpPr>
          <p:nvPr>
            <p:ph type="sldNum" sz="quarter" idx="10"/>
          </p:nvPr>
        </p:nvSpPr>
        <p:spPr/>
        <p:txBody>
          <a:bodyPr/>
          <a:lstStyle/>
          <a:p>
            <a:fld id="{A06C99E0-2C6C-4AB7-ADEE-E724CB34ABBF}" type="slidenum">
              <a:rPr lang="fr-FR" altLang="fr-FR" smtClean="0"/>
              <a:pPr/>
              <a:t>12</a:t>
            </a:fld>
            <a:endParaRPr lang="fr-FR" altLang="fr-FR"/>
          </a:p>
        </p:txBody>
      </p:sp>
    </p:spTree>
    <p:extLst>
      <p:ext uri="{BB962C8B-B14F-4D97-AF65-F5344CB8AC3E}">
        <p14:creationId xmlns:p14="http://schemas.microsoft.com/office/powerpoint/2010/main" val="2164213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smtClean="0">
                <a:solidFill>
                  <a:schemeClr val="tx1"/>
                </a:solidFill>
                <a:latin typeface="Arial" charset="0"/>
                <a:ea typeface="+mn-ea"/>
                <a:cs typeface="+mn-cs"/>
              </a:rPr>
              <a:t>Exemple de limitation du </a:t>
            </a:r>
            <a:r>
              <a:rPr lang="fr-FR" sz="1200" b="0" i="0" u="none" strike="noStrike" kern="1200" baseline="0" dirty="0" err="1" smtClean="0">
                <a:solidFill>
                  <a:schemeClr val="tx1"/>
                </a:solidFill>
                <a:latin typeface="Arial" charset="0"/>
                <a:ea typeface="+mn-ea"/>
                <a:cs typeface="+mn-cs"/>
              </a:rPr>
              <a:t>ltrage</a:t>
            </a:r>
            <a:r>
              <a:rPr lang="fr-FR" sz="1200" b="0" i="0" u="none" strike="noStrike" kern="1200" baseline="0" dirty="0" smtClean="0">
                <a:solidFill>
                  <a:schemeClr val="tx1"/>
                </a:solidFill>
                <a:latin typeface="Arial" charset="0"/>
                <a:ea typeface="+mn-ea"/>
                <a:cs typeface="+mn-cs"/>
              </a:rPr>
              <a:t> statique</a:t>
            </a:r>
          </a:p>
          <a:p>
            <a:r>
              <a:rPr lang="fr-FR" sz="1200" b="0" i="0" u="none" strike="noStrike" kern="1200" baseline="0" dirty="0" smtClean="0">
                <a:solidFill>
                  <a:schemeClr val="tx1"/>
                </a:solidFill>
                <a:latin typeface="Arial" charset="0"/>
                <a:ea typeface="+mn-ea"/>
                <a:cs typeface="+mn-cs"/>
              </a:rPr>
              <a:t>Protocole FTP</a:t>
            </a:r>
          </a:p>
          <a:p>
            <a:r>
              <a:rPr lang="fr-FR" sz="1200" b="0" i="0" u="none" strike="noStrike" kern="1200" baseline="0" dirty="0" smtClean="0">
                <a:solidFill>
                  <a:schemeClr val="tx1"/>
                </a:solidFill>
                <a:latin typeface="Arial" charset="0"/>
                <a:ea typeface="+mn-ea"/>
                <a:cs typeface="+mn-cs"/>
              </a:rPr>
              <a:t>FTP : protocole dynamique, fonde sur deux canaux (</a:t>
            </a:r>
            <a:r>
              <a:rPr lang="fr-FR" sz="1200" b="0" i="0" u="none" strike="noStrike" kern="1200" baseline="0" dirty="0" err="1" smtClean="0">
                <a:solidFill>
                  <a:schemeClr val="tx1"/>
                </a:solidFill>
                <a:latin typeface="Arial" charset="0"/>
                <a:ea typeface="+mn-ea"/>
                <a:cs typeface="+mn-cs"/>
              </a:rPr>
              <a:t>contr^ole</a:t>
            </a:r>
            <a:r>
              <a:rPr lang="fr-FR" sz="1200" b="0" i="0" u="none" strike="noStrike" kern="1200" baseline="0" dirty="0" smtClean="0">
                <a:solidFill>
                  <a:schemeClr val="tx1"/>
                </a:solidFill>
                <a:latin typeface="Arial" charset="0"/>
                <a:ea typeface="+mn-ea"/>
                <a:cs typeface="+mn-cs"/>
              </a:rPr>
              <a:t>,</a:t>
            </a:r>
          </a:p>
          <a:p>
            <a:r>
              <a:rPr lang="fr-FR" sz="1200" b="0" i="0" u="none" strike="noStrike" kern="1200" baseline="0" dirty="0" err="1" smtClean="0">
                <a:solidFill>
                  <a:schemeClr val="tx1"/>
                </a:solidFill>
                <a:latin typeface="Arial" charset="0"/>
                <a:ea typeface="+mn-ea"/>
                <a:cs typeface="+mn-cs"/>
              </a:rPr>
              <a:t>donnees</a:t>
            </a:r>
            <a:r>
              <a:rPr lang="fr-FR" sz="1200" b="0" i="0" u="none" strike="noStrike" kern="1200" baseline="0" dirty="0" smtClean="0">
                <a:solidFill>
                  <a:schemeClr val="tx1"/>
                </a:solidFill>
                <a:latin typeface="Arial" charset="0"/>
                <a:ea typeface="+mn-ea"/>
                <a:cs typeface="+mn-cs"/>
              </a:rPr>
              <a:t>) correspondant a deux connexions TCP :</a:t>
            </a:r>
          </a:p>
          <a:p>
            <a:r>
              <a:rPr lang="fr-FR" sz="1200" b="0" i="0" u="none" strike="noStrike" kern="1200" baseline="0" dirty="0" err="1" smtClean="0">
                <a:solidFill>
                  <a:schemeClr val="tx1"/>
                </a:solidFill>
                <a:latin typeface="Arial" charset="0"/>
                <a:ea typeface="+mn-ea"/>
                <a:cs typeface="+mn-cs"/>
              </a:rPr>
              <a:t>etablissement</a:t>
            </a:r>
            <a:r>
              <a:rPr lang="fr-FR" sz="1200" b="0" i="0" u="none" strike="noStrike" kern="1200" baseline="0" dirty="0" smtClean="0">
                <a:solidFill>
                  <a:schemeClr val="tx1"/>
                </a:solidFill>
                <a:latin typeface="Arial" charset="0"/>
                <a:ea typeface="+mn-ea"/>
                <a:cs typeface="+mn-cs"/>
              </a:rPr>
              <a:t> du canal de </a:t>
            </a:r>
            <a:r>
              <a:rPr lang="fr-FR" sz="1200" b="0" i="0" u="none" strike="noStrike" kern="1200" baseline="0" dirty="0" err="1" smtClean="0">
                <a:solidFill>
                  <a:schemeClr val="tx1"/>
                </a:solidFill>
                <a:latin typeface="Arial" charset="0"/>
                <a:ea typeface="+mn-ea"/>
                <a:cs typeface="+mn-cs"/>
              </a:rPr>
              <a:t>contr^ole</a:t>
            </a:r>
            <a:r>
              <a:rPr lang="fr-FR" sz="1200" b="0" i="0" u="none" strike="noStrike" kern="1200" baseline="0" dirty="0" smtClean="0">
                <a:solidFill>
                  <a:schemeClr val="tx1"/>
                </a:solidFill>
                <a:latin typeface="Arial" charset="0"/>
                <a:ea typeface="+mn-ea"/>
                <a:cs typeface="+mn-cs"/>
              </a:rPr>
              <a:t> : port </a:t>
            </a:r>
            <a:r>
              <a:rPr lang="fr-FR" sz="1200" b="0" i="0" u="none" strike="noStrike" kern="1200" baseline="0" dirty="0" err="1" smtClean="0">
                <a:solidFill>
                  <a:schemeClr val="tx1"/>
                </a:solidFill>
                <a:latin typeface="Arial" charset="0"/>
                <a:ea typeface="+mn-ea"/>
                <a:cs typeface="+mn-cs"/>
              </a:rPr>
              <a:t>ephemere</a:t>
            </a:r>
            <a:endParaRPr lang="fr-FR" sz="1200" b="0" i="0" u="none" strike="noStrike" kern="1200" baseline="0" dirty="0" smtClean="0">
              <a:solidFill>
                <a:schemeClr val="tx1"/>
              </a:solidFill>
              <a:latin typeface="Arial" charset="0"/>
              <a:ea typeface="+mn-ea"/>
              <a:cs typeface="+mn-cs"/>
            </a:endParaRPr>
          </a:p>
          <a:p>
            <a:r>
              <a:rPr lang="fr-FR" sz="1200" b="0" i="0" u="none" strike="noStrike" kern="1200" baseline="0" dirty="0" smtClean="0">
                <a:solidFill>
                  <a:schemeClr val="tx1"/>
                </a:solidFill>
                <a:latin typeface="Arial" charset="0"/>
                <a:ea typeface="+mn-ea"/>
                <a:cs typeface="+mn-cs"/>
              </a:rPr>
              <a:t>(&gt;1023/TCP) du client vers 21/TCP du serveur FTP</a:t>
            </a:r>
          </a:p>
          <a:p>
            <a:r>
              <a:rPr lang="fr-FR" sz="1200" b="0" i="0" u="none" strike="noStrike" kern="1200" baseline="0" dirty="0" err="1" smtClean="0">
                <a:solidFill>
                  <a:schemeClr val="tx1"/>
                </a:solidFill>
                <a:latin typeface="Arial" charset="0"/>
                <a:ea typeface="+mn-ea"/>
                <a:cs typeface="+mn-cs"/>
              </a:rPr>
              <a:t>etablissement</a:t>
            </a:r>
            <a:r>
              <a:rPr lang="fr-FR" sz="1200" b="0" i="0" u="none" strike="noStrike" kern="1200" baseline="0" dirty="0" smtClean="0">
                <a:solidFill>
                  <a:schemeClr val="tx1"/>
                </a:solidFill>
                <a:latin typeface="Arial" charset="0"/>
                <a:ea typeface="+mn-ea"/>
                <a:cs typeface="+mn-cs"/>
              </a:rPr>
              <a:t> du canal de </a:t>
            </a:r>
            <a:r>
              <a:rPr lang="fr-FR" sz="1200" b="0" i="0" u="none" strike="noStrike" kern="1200" baseline="0" dirty="0" err="1" smtClean="0">
                <a:solidFill>
                  <a:schemeClr val="tx1"/>
                </a:solidFill>
                <a:latin typeface="Arial" charset="0"/>
                <a:ea typeface="+mn-ea"/>
                <a:cs typeface="+mn-cs"/>
              </a:rPr>
              <a:t>donnees</a:t>
            </a:r>
            <a:r>
              <a:rPr lang="fr-FR" sz="1200" b="0" i="0" u="none" strike="noStrike" kern="1200" baseline="0" dirty="0" smtClean="0">
                <a:solidFill>
                  <a:schemeClr val="tx1"/>
                </a:solidFill>
                <a:latin typeface="Arial" charset="0"/>
                <a:ea typeface="+mn-ea"/>
                <a:cs typeface="+mn-cs"/>
              </a:rPr>
              <a:t> de deux </a:t>
            </a:r>
            <a:r>
              <a:rPr lang="fr-FR" sz="1200" b="0" i="0" u="none" strike="noStrike" kern="1200" baseline="0" dirty="0" err="1" smtClean="0">
                <a:solidFill>
                  <a:schemeClr val="tx1"/>
                </a:solidFill>
                <a:latin typeface="Arial" charset="0"/>
                <a:ea typeface="+mn-ea"/>
                <a:cs typeface="+mn-cs"/>
              </a:rPr>
              <a:t>facons</a:t>
            </a:r>
            <a:endParaRPr lang="fr-FR" sz="1200" b="0" i="0" u="none" strike="noStrike" kern="1200" baseline="0" dirty="0" smtClean="0">
              <a:solidFill>
                <a:schemeClr val="tx1"/>
              </a:solidFill>
              <a:latin typeface="Arial" charset="0"/>
              <a:ea typeface="+mn-ea"/>
              <a:cs typeface="+mn-cs"/>
            </a:endParaRPr>
          </a:p>
          <a:p>
            <a:r>
              <a:rPr lang="fr-FR" sz="1200" b="0" i="0" u="none" strike="noStrike" kern="1200" baseline="0" dirty="0" smtClean="0">
                <a:solidFill>
                  <a:schemeClr val="tx1"/>
                </a:solidFill>
                <a:latin typeface="Arial" charset="0"/>
                <a:ea typeface="+mn-ea"/>
                <a:cs typeface="+mn-cs"/>
              </a:rPr>
              <a:t>Possibles</a:t>
            </a:r>
          </a:p>
          <a:p>
            <a:endParaRPr lang="fr-FR" sz="1200" b="0" i="0" u="none" strike="noStrike" kern="1200" baseline="0" dirty="0" smtClean="0">
              <a:solidFill>
                <a:schemeClr val="tx1"/>
              </a:solidFill>
              <a:latin typeface="Arial" charset="0"/>
              <a:ea typeface="+mn-ea"/>
              <a:cs typeface="+mn-cs"/>
            </a:endParaRPr>
          </a:p>
          <a:p>
            <a:r>
              <a:rPr lang="fr-FR" sz="1200" b="0" i="0" u="none" strike="noStrike" kern="1200" baseline="0" dirty="0" smtClean="0">
                <a:solidFill>
                  <a:schemeClr val="tx1"/>
                </a:solidFill>
                <a:latin typeface="Arial" charset="0"/>
                <a:ea typeface="+mn-ea"/>
                <a:cs typeface="+mn-cs"/>
              </a:rPr>
              <a:t>Exemple de limitation du </a:t>
            </a:r>
            <a:r>
              <a:rPr lang="fr-FR" sz="1200" b="0" i="0" u="none" strike="noStrike" kern="1200" baseline="0" dirty="0" err="1" smtClean="0">
                <a:solidFill>
                  <a:schemeClr val="tx1"/>
                </a:solidFill>
                <a:latin typeface="Arial" charset="0"/>
                <a:ea typeface="+mn-ea"/>
                <a:cs typeface="+mn-cs"/>
              </a:rPr>
              <a:t>ltrage</a:t>
            </a:r>
            <a:r>
              <a:rPr lang="fr-FR" sz="1200" b="0" i="0" u="none" strike="noStrike" kern="1200" baseline="0" dirty="0" smtClean="0">
                <a:solidFill>
                  <a:schemeClr val="tx1"/>
                </a:solidFill>
                <a:latin typeface="Arial" charset="0"/>
                <a:ea typeface="+mn-ea"/>
                <a:cs typeface="+mn-cs"/>
              </a:rPr>
              <a:t> statique</a:t>
            </a:r>
          </a:p>
          <a:p>
            <a:r>
              <a:rPr lang="fr-FR" sz="1200" b="0" i="0" u="none" strike="noStrike" kern="1200" baseline="0" dirty="0" smtClean="0">
                <a:solidFill>
                  <a:schemeClr val="tx1"/>
                </a:solidFill>
                <a:latin typeface="Arial" charset="0"/>
                <a:ea typeface="+mn-ea"/>
                <a:cs typeface="+mn-cs"/>
              </a:rPr>
              <a:t>Protocole FTP</a:t>
            </a:r>
          </a:p>
          <a:p>
            <a:r>
              <a:rPr lang="fr-FR" sz="1200" b="0" i="0" u="none" strike="noStrike" kern="1200" baseline="0" dirty="0" smtClean="0">
                <a:solidFill>
                  <a:schemeClr val="tx1"/>
                </a:solidFill>
                <a:latin typeface="Arial" charset="0"/>
                <a:ea typeface="+mn-ea"/>
                <a:cs typeface="+mn-cs"/>
              </a:rPr>
              <a:t>Mode passif : </a:t>
            </a:r>
            <a:r>
              <a:rPr lang="fr-FR" sz="1200" b="0" i="0" u="none" strike="noStrike" kern="1200" baseline="0" dirty="0" err="1" smtClean="0">
                <a:solidFill>
                  <a:schemeClr val="tx1"/>
                </a:solidFill>
                <a:latin typeface="Arial" charset="0"/>
                <a:ea typeface="+mn-ea"/>
                <a:cs typeface="+mn-cs"/>
              </a:rPr>
              <a:t>etablissement</a:t>
            </a:r>
            <a:r>
              <a:rPr lang="fr-FR" sz="1200" b="0" i="0" u="none" strike="noStrike" kern="1200" baseline="0" dirty="0" smtClean="0">
                <a:solidFill>
                  <a:schemeClr val="tx1"/>
                </a:solidFill>
                <a:latin typeface="Arial" charset="0"/>
                <a:ea typeface="+mn-ea"/>
                <a:cs typeface="+mn-cs"/>
              </a:rPr>
              <a:t> d'une connexion TCP depuis un</a:t>
            </a:r>
          </a:p>
          <a:p>
            <a:r>
              <a:rPr lang="fr-FR" sz="1200" b="0" i="0" u="none" strike="noStrike" kern="1200" baseline="0" dirty="0" smtClean="0">
                <a:solidFill>
                  <a:schemeClr val="tx1"/>
                </a:solidFill>
                <a:latin typeface="Arial" charset="0"/>
                <a:ea typeface="+mn-ea"/>
                <a:cs typeface="+mn-cs"/>
              </a:rPr>
              <a:t>port </a:t>
            </a:r>
            <a:r>
              <a:rPr lang="fr-FR" sz="1200" b="0" i="0" u="none" strike="noStrike" kern="1200" baseline="0" dirty="0" err="1" smtClean="0">
                <a:solidFill>
                  <a:schemeClr val="tx1"/>
                </a:solidFill>
                <a:latin typeface="Arial" charset="0"/>
                <a:ea typeface="+mn-ea"/>
                <a:cs typeface="+mn-cs"/>
              </a:rPr>
              <a:t>ephemere</a:t>
            </a:r>
            <a:r>
              <a:rPr lang="fr-FR" sz="1200" b="0" i="0" u="none" strike="noStrike" kern="1200" baseline="0" dirty="0" smtClean="0">
                <a:solidFill>
                  <a:schemeClr val="tx1"/>
                </a:solidFill>
                <a:latin typeface="Arial" charset="0"/>
                <a:ea typeface="+mn-ea"/>
                <a:cs typeface="+mn-cs"/>
              </a:rPr>
              <a:t> du client vers un port haut du serveur FTP</a:t>
            </a:r>
          </a:p>
          <a:p>
            <a:r>
              <a:rPr lang="fr-FR" sz="1200" b="0" i="0" u="none" strike="noStrike" kern="1200" baseline="0" dirty="0" smtClean="0">
                <a:solidFill>
                  <a:schemeClr val="tx1"/>
                </a:solidFill>
                <a:latin typeface="Arial" charset="0"/>
                <a:ea typeface="+mn-ea"/>
                <a:cs typeface="+mn-cs"/>
              </a:rPr>
              <a:t>autoriser 3.3.3.3 port &gt; 1023 vers * port 21</a:t>
            </a:r>
          </a:p>
          <a:p>
            <a:r>
              <a:rPr lang="fr-FR" sz="1200" b="0" i="0" u="none" strike="noStrike" kern="1200" baseline="0" dirty="0" smtClean="0">
                <a:solidFill>
                  <a:schemeClr val="tx1"/>
                </a:solidFill>
                <a:latin typeface="Arial" charset="0"/>
                <a:ea typeface="+mn-ea"/>
                <a:cs typeface="+mn-cs"/>
              </a:rPr>
              <a:t>autoriser * port 21 vers 3.3.3.3 port &gt; 1023</a:t>
            </a:r>
            <a:endParaRPr lang="fr-FR" dirty="0"/>
          </a:p>
        </p:txBody>
      </p:sp>
      <p:sp>
        <p:nvSpPr>
          <p:cNvPr id="4" name="Espace réservé du numéro de diapositive 3"/>
          <p:cNvSpPr>
            <a:spLocks noGrp="1"/>
          </p:cNvSpPr>
          <p:nvPr>
            <p:ph type="sldNum" sz="quarter" idx="10"/>
          </p:nvPr>
        </p:nvSpPr>
        <p:spPr/>
        <p:txBody>
          <a:bodyPr/>
          <a:lstStyle/>
          <a:p>
            <a:fld id="{A06C99E0-2C6C-4AB7-ADEE-E724CB34ABBF}" type="slidenum">
              <a:rPr lang="fr-FR" altLang="fr-FR" smtClean="0"/>
              <a:pPr/>
              <a:t>13</a:t>
            </a:fld>
            <a:endParaRPr lang="fr-FR" altLang="fr-FR"/>
          </a:p>
        </p:txBody>
      </p:sp>
    </p:spTree>
    <p:extLst>
      <p:ext uri="{BB962C8B-B14F-4D97-AF65-F5344CB8AC3E}">
        <p14:creationId xmlns:p14="http://schemas.microsoft.com/office/powerpoint/2010/main" val="2681407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cloisonnement de flux</a:t>
            </a:r>
          </a:p>
          <a:p>
            <a:r>
              <a:rPr lang="fr-FR" dirty="0"/>
              <a:t>Ce cloisonnement est un principe de base de la conception d'une</a:t>
            </a:r>
          </a:p>
          <a:p>
            <a:r>
              <a:rPr lang="fr-FR" dirty="0"/>
              <a:t>architecture de </a:t>
            </a:r>
            <a:r>
              <a:rPr lang="fr-FR" dirty="0" err="1"/>
              <a:t>securite</a:t>
            </a:r>
            <a:r>
              <a:rPr lang="fr-FR" dirty="0"/>
              <a:t>. Apres avoir </a:t>
            </a:r>
            <a:r>
              <a:rPr lang="fr-FR" dirty="0" err="1"/>
              <a:t>repertorie</a:t>
            </a:r>
            <a:r>
              <a:rPr lang="fr-FR" dirty="0"/>
              <a:t> les flux de </a:t>
            </a:r>
            <a:r>
              <a:rPr lang="fr-FR" dirty="0" err="1"/>
              <a:t>donnees</a:t>
            </a:r>
            <a:endParaRPr lang="fr-FR" dirty="0"/>
          </a:p>
          <a:p>
            <a:r>
              <a:rPr lang="fr-FR" dirty="0"/>
              <a:t>entre les clients, les serveurs, les </a:t>
            </a:r>
            <a:r>
              <a:rPr lang="fr-FR" dirty="0" err="1"/>
              <a:t>entrees</a:t>
            </a:r>
            <a:r>
              <a:rPr lang="fr-FR" dirty="0"/>
              <a:t> et les sorties, le but est de</a:t>
            </a:r>
          </a:p>
          <a:p>
            <a:r>
              <a:rPr lang="fr-FR" dirty="0" err="1"/>
              <a:t>denir</a:t>
            </a:r>
            <a:r>
              <a:rPr lang="fr-FR" dirty="0"/>
              <a:t> </a:t>
            </a:r>
            <a:r>
              <a:rPr lang="fr-FR" dirty="0" err="1"/>
              <a:t>dierentes</a:t>
            </a:r>
            <a:r>
              <a:rPr lang="fr-FR" dirty="0"/>
              <a:t> zones en fonction du </a:t>
            </a:r>
            <a:r>
              <a:rPr lang="fr-FR" dirty="0" err="1"/>
              <a:t>degre</a:t>
            </a:r>
            <a:r>
              <a:rPr lang="fr-FR" dirty="0"/>
              <a:t> de </a:t>
            </a:r>
            <a:r>
              <a:rPr lang="fr-FR" dirty="0" err="1"/>
              <a:t>securite</a:t>
            </a:r>
            <a:r>
              <a:rPr lang="fr-FR" dirty="0"/>
              <a:t> recherche.</a:t>
            </a:r>
          </a:p>
          <a:p>
            <a:r>
              <a:rPr lang="fr-FR" dirty="0"/>
              <a:t>La &lt; zone </a:t>
            </a:r>
            <a:r>
              <a:rPr lang="fr-FR" dirty="0" err="1"/>
              <a:t>demilitarisee</a:t>
            </a:r>
            <a:r>
              <a:rPr lang="fr-FR" dirty="0"/>
              <a:t> (DMZ) &gt; est l'exemple le plus connu de ce</a:t>
            </a:r>
          </a:p>
          <a:p>
            <a:r>
              <a:rPr lang="fr-FR" dirty="0"/>
              <a:t>type d'architecture.</a:t>
            </a:r>
          </a:p>
          <a:p>
            <a:endParaRPr lang="fr-FR" dirty="0"/>
          </a:p>
        </p:txBody>
      </p:sp>
      <p:sp>
        <p:nvSpPr>
          <p:cNvPr id="4" name="Espace réservé du numéro de diapositive 3"/>
          <p:cNvSpPr>
            <a:spLocks noGrp="1"/>
          </p:cNvSpPr>
          <p:nvPr>
            <p:ph type="sldNum" sz="quarter" idx="10"/>
          </p:nvPr>
        </p:nvSpPr>
        <p:spPr/>
        <p:txBody>
          <a:bodyPr/>
          <a:lstStyle/>
          <a:p>
            <a:fld id="{A06C99E0-2C6C-4AB7-ADEE-E724CB34ABBF}" type="slidenum">
              <a:rPr lang="fr-FR" altLang="fr-FR" smtClean="0"/>
              <a:pPr/>
              <a:t>15</a:t>
            </a:fld>
            <a:endParaRPr lang="fr-FR" altLang="fr-FR"/>
          </a:p>
        </p:txBody>
      </p:sp>
    </p:spTree>
    <p:extLst>
      <p:ext uri="{BB962C8B-B14F-4D97-AF65-F5344CB8AC3E}">
        <p14:creationId xmlns:p14="http://schemas.microsoft.com/office/powerpoint/2010/main" val="220233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cloisonnement de flux</a:t>
            </a:r>
          </a:p>
          <a:p>
            <a:r>
              <a:rPr lang="fr-FR" dirty="0"/>
              <a:t>Ce cloisonnement est un principe de base de la conception d'une</a:t>
            </a:r>
          </a:p>
          <a:p>
            <a:r>
              <a:rPr lang="fr-FR" dirty="0"/>
              <a:t>architecture de </a:t>
            </a:r>
            <a:r>
              <a:rPr lang="fr-FR" dirty="0" err="1"/>
              <a:t>securite</a:t>
            </a:r>
            <a:r>
              <a:rPr lang="fr-FR" dirty="0"/>
              <a:t>. Apres avoir </a:t>
            </a:r>
            <a:r>
              <a:rPr lang="fr-FR" dirty="0" err="1"/>
              <a:t>repertorie</a:t>
            </a:r>
            <a:r>
              <a:rPr lang="fr-FR" dirty="0"/>
              <a:t> les flux de </a:t>
            </a:r>
            <a:r>
              <a:rPr lang="fr-FR" dirty="0" err="1"/>
              <a:t>donnees</a:t>
            </a:r>
            <a:endParaRPr lang="fr-FR" dirty="0"/>
          </a:p>
          <a:p>
            <a:r>
              <a:rPr lang="fr-FR" dirty="0"/>
              <a:t>entre les clients, les serveurs, les </a:t>
            </a:r>
            <a:r>
              <a:rPr lang="fr-FR" dirty="0" err="1"/>
              <a:t>entrees</a:t>
            </a:r>
            <a:r>
              <a:rPr lang="fr-FR" dirty="0"/>
              <a:t> et les sorties, le but est de</a:t>
            </a:r>
          </a:p>
          <a:p>
            <a:r>
              <a:rPr lang="fr-FR" dirty="0" err="1"/>
              <a:t>denir</a:t>
            </a:r>
            <a:r>
              <a:rPr lang="fr-FR" dirty="0"/>
              <a:t> </a:t>
            </a:r>
            <a:r>
              <a:rPr lang="fr-FR" dirty="0" err="1"/>
              <a:t>dierentes</a:t>
            </a:r>
            <a:r>
              <a:rPr lang="fr-FR" dirty="0"/>
              <a:t> zones en fonction du </a:t>
            </a:r>
            <a:r>
              <a:rPr lang="fr-FR" dirty="0" err="1"/>
              <a:t>degre</a:t>
            </a:r>
            <a:r>
              <a:rPr lang="fr-FR" dirty="0"/>
              <a:t> de </a:t>
            </a:r>
            <a:r>
              <a:rPr lang="fr-FR" dirty="0" err="1"/>
              <a:t>securite</a:t>
            </a:r>
            <a:r>
              <a:rPr lang="fr-FR" dirty="0"/>
              <a:t> recherche.</a:t>
            </a:r>
          </a:p>
          <a:p>
            <a:r>
              <a:rPr lang="fr-FR" dirty="0"/>
              <a:t>La &lt; zone </a:t>
            </a:r>
            <a:r>
              <a:rPr lang="fr-FR" dirty="0" err="1"/>
              <a:t>demilitarisee</a:t>
            </a:r>
            <a:r>
              <a:rPr lang="fr-FR" dirty="0"/>
              <a:t> (DMZ) &gt; est l'exemple le plus connu de ce</a:t>
            </a:r>
          </a:p>
          <a:p>
            <a:r>
              <a:rPr lang="fr-FR" dirty="0"/>
              <a:t>type d'architecture.</a:t>
            </a:r>
          </a:p>
          <a:p>
            <a:endParaRPr lang="fr-FR" dirty="0"/>
          </a:p>
        </p:txBody>
      </p:sp>
      <p:sp>
        <p:nvSpPr>
          <p:cNvPr id="4" name="Espace réservé du numéro de diapositive 3"/>
          <p:cNvSpPr>
            <a:spLocks noGrp="1"/>
          </p:cNvSpPr>
          <p:nvPr>
            <p:ph type="sldNum" sz="quarter" idx="10"/>
          </p:nvPr>
        </p:nvSpPr>
        <p:spPr/>
        <p:txBody>
          <a:bodyPr/>
          <a:lstStyle/>
          <a:p>
            <a:fld id="{A06C99E0-2C6C-4AB7-ADEE-E724CB34ABBF}" type="slidenum">
              <a:rPr lang="fr-FR" altLang="fr-FR" smtClean="0"/>
              <a:pPr/>
              <a:t>16</a:t>
            </a:fld>
            <a:endParaRPr lang="fr-FR" altLang="fr-FR"/>
          </a:p>
        </p:txBody>
      </p:sp>
    </p:spTree>
    <p:extLst>
      <p:ext uri="{BB962C8B-B14F-4D97-AF65-F5344CB8AC3E}">
        <p14:creationId xmlns:p14="http://schemas.microsoft.com/office/powerpoint/2010/main" val="1549950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cloisonnement de flux</a:t>
            </a:r>
          </a:p>
          <a:p>
            <a:r>
              <a:rPr lang="fr-FR" dirty="0"/>
              <a:t>Ce cloisonnement est un principe de base de la conception d'une</a:t>
            </a:r>
          </a:p>
          <a:p>
            <a:r>
              <a:rPr lang="fr-FR" dirty="0"/>
              <a:t>architecture de </a:t>
            </a:r>
            <a:r>
              <a:rPr lang="fr-FR" dirty="0" err="1"/>
              <a:t>securite</a:t>
            </a:r>
            <a:r>
              <a:rPr lang="fr-FR" dirty="0"/>
              <a:t>. Apres avoir </a:t>
            </a:r>
            <a:r>
              <a:rPr lang="fr-FR" dirty="0" err="1"/>
              <a:t>repertorie</a:t>
            </a:r>
            <a:r>
              <a:rPr lang="fr-FR" dirty="0"/>
              <a:t> les flux de </a:t>
            </a:r>
            <a:r>
              <a:rPr lang="fr-FR" dirty="0" err="1"/>
              <a:t>donnees</a:t>
            </a:r>
            <a:endParaRPr lang="fr-FR" dirty="0"/>
          </a:p>
          <a:p>
            <a:r>
              <a:rPr lang="fr-FR" dirty="0"/>
              <a:t>entre les clients, les serveurs, les </a:t>
            </a:r>
            <a:r>
              <a:rPr lang="fr-FR" dirty="0" err="1"/>
              <a:t>entrees</a:t>
            </a:r>
            <a:r>
              <a:rPr lang="fr-FR" dirty="0"/>
              <a:t> et les sorties, le but est de</a:t>
            </a:r>
          </a:p>
          <a:p>
            <a:r>
              <a:rPr lang="fr-FR" dirty="0" err="1"/>
              <a:t>denir</a:t>
            </a:r>
            <a:r>
              <a:rPr lang="fr-FR" dirty="0"/>
              <a:t> </a:t>
            </a:r>
            <a:r>
              <a:rPr lang="fr-FR" dirty="0" err="1"/>
              <a:t>dierentes</a:t>
            </a:r>
            <a:r>
              <a:rPr lang="fr-FR" dirty="0"/>
              <a:t> zones en fonction du </a:t>
            </a:r>
            <a:r>
              <a:rPr lang="fr-FR" dirty="0" err="1"/>
              <a:t>degre</a:t>
            </a:r>
            <a:r>
              <a:rPr lang="fr-FR" dirty="0"/>
              <a:t> de </a:t>
            </a:r>
            <a:r>
              <a:rPr lang="fr-FR" dirty="0" err="1"/>
              <a:t>securite</a:t>
            </a:r>
            <a:r>
              <a:rPr lang="fr-FR" dirty="0"/>
              <a:t> recherche.</a:t>
            </a:r>
          </a:p>
          <a:p>
            <a:r>
              <a:rPr lang="fr-FR" dirty="0"/>
              <a:t>La &lt; zone </a:t>
            </a:r>
            <a:r>
              <a:rPr lang="fr-FR" dirty="0" err="1"/>
              <a:t>demilitarisee</a:t>
            </a:r>
            <a:r>
              <a:rPr lang="fr-FR" dirty="0"/>
              <a:t> (DMZ) &gt; est l'exemple le plus connu de ce</a:t>
            </a:r>
          </a:p>
          <a:p>
            <a:r>
              <a:rPr lang="fr-FR" dirty="0"/>
              <a:t>type d'architecture.</a:t>
            </a:r>
          </a:p>
          <a:p>
            <a:endParaRPr lang="fr-FR" dirty="0"/>
          </a:p>
        </p:txBody>
      </p:sp>
      <p:sp>
        <p:nvSpPr>
          <p:cNvPr id="4" name="Espace réservé du numéro de diapositive 3"/>
          <p:cNvSpPr>
            <a:spLocks noGrp="1"/>
          </p:cNvSpPr>
          <p:nvPr>
            <p:ph type="sldNum" sz="quarter" idx="10"/>
          </p:nvPr>
        </p:nvSpPr>
        <p:spPr/>
        <p:txBody>
          <a:bodyPr/>
          <a:lstStyle/>
          <a:p>
            <a:fld id="{A06C99E0-2C6C-4AB7-ADEE-E724CB34ABBF}" type="slidenum">
              <a:rPr lang="fr-FR" altLang="fr-FR" smtClean="0"/>
              <a:pPr/>
              <a:t>17</a:t>
            </a:fld>
            <a:endParaRPr lang="fr-FR" altLang="fr-FR"/>
          </a:p>
        </p:txBody>
      </p:sp>
    </p:spTree>
    <p:extLst>
      <p:ext uri="{BB962C8B-B14F-4D97-AF65-F5344CB8AC3E}">
        <p14:creationId xmlns:p14="http://schemas.microsoft.com/office/powerpoint/2010/main" val="1549950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smtClean="0">
                <a:solidFill>
                  <a:schemeClr val="tx1"/>
                </a:solidFill>
                <a:effectLst/>
                <a:latin typeface="Arial" charset="0"/>
                <a:ea typeface="+mn-ea"/>
                <a:cs typeface="+mn-cs"/>
              </a:rPr>
              <a:t>Le trajet d'un paquet à travers la pile IP est le suivant :</a:t>
            </a:r>
          </a:p>
          <a:p>
            <a:pPr lvl="0"/>
            <a:r>
              <a:rPr lang="fr-FR" sz="1200" kern="1200" dirty="0" smtClean="0">
                <a:solidFill>
                  <a:schemeClr val="tx1"/>
                </a:solidFill>
                <a:effectLst/>
                <a:latin typeface="Arial" charset="0"/>
                <a:ea typeface="+mn-ea"/>
                <a:cs typeface="+mn-cs"/>
              </a:rPr>
              <a:t>le paquet atteint un </a:t>
            </a:r>
            <a:r>
              <a:rPr lang="fr-FR" sz="1200" kern="1200" dirty="0" err="1" smtClean="0">
                <a:solidFill>
                  <a:schemeClr val="tx1"/>
                </a:solidFill>
                <a:effectLst/>
                <a:latin typeface="Arial" charset="0"/>
                <a:ea typeface="+mn-ea"/>
                <a:cs typeface="+mn-cs"/>
              </a:rPr>
              <a:t>hook</a:t>
            </a:r>
            <a:r>
              <a:rPr lang="fr-FR" sz="1200" kern="1200" dirty="0" smtClean="0">
                <a:solidFill>
                  <a:schemeClr val="tx1"/>
                </a:solidFill>
                <a:effectLst/>
                <a:latin typeface="Arial" charset="0"/>
                <a:ea typeface="+mn-ea"/>
                <a:cs typeface="+mn-cs"/>
              </a:rPr>
              <a:t>, </a:t>
            </a:r>
          </a:p>
          <a:p>
            <a:pPr lvl="0"/>
            <a:r>
              <a:rPr lang="fr-FR" sz="1200" kern="1200" dirty="0" smtClean="0">
                <a:solidFill>
                  <a:schemeClr val="tx1"/>
                </a:solidFill>
                <a:effectLst/>
                <a:latin typeface="Arial" charset="0"/>
                <a:ea typeface="+mn-ea"/>
                <a:cs typeface="+mn-cs"/>
              </a:rPr>
              <a:t>il va ensuite successivement dans toutes les tables attachées au </a:t>
            </a:r>
            <a:r>
              <a:rPr lang="fr-FR" sz="1200" kern="1200" dirty="0" err="1" smtClean="0">
                <a:solidFill>
                  <a:schemeClr val="tx1"/>
                </a:solidFill>
                <a:effectLst/>
                <a:latin typeface="Arial" charset="0"/>
                <a:ea typeface="+mn-ea"/>
                <a:cs typeface="+mn-cs"/>
              </a:rPr>
              <a:t>hook</a:t>
            </a:r>
            <a:r>
              <a:rPr lang="fr-FR" sz="1200" kern="1200" dirty="0" smtClean="0">
                <a:solidFill>
                  <a:schemeClr val="tx1"/>
                </a:solidFill>
                <a:effectLst/>
                <a:latin typeface="Arial" charset="0"/>
                <a:ea typeface="+mn-ea"/>
                <a:cs typeface="+mn-cs"/>
              </a:rPr>
              <a:t>, </a:t>
            </a:r>
          </a:p>
          <a:p>
            <a:pPr lvl="0"/>
            <a:r>
              <a:rPr lang="fr-FR" sz="1200" kern="1200" dirty="0" smtClean="0">
                <a:solidFill>
                  <a:schemeClr val="tx1"/>
                </a:solidFill>
                <a:effectLst/>
                <a:latin typeface="Arial" charset="0"/>
                <a:ea typeface="+mn-ea"/>
                <a:cs typeface="+mn-cs"/>
              </a:rPr>
              <a:t>quand il ne reste plus de table et qu'il n'a pas été détruit, le paquet va au prochain </a:t>
            </a:r>
            <a:r>
              <a:rPr lang="fr-FR" sz="1200" kern="1200" dirty="0" err="1" smtClean="0">
                <a:solidFill>
                  <a:schemeClr val="tx1"/>
                </a:solidFill>
                <a:effectLst/>
                <a:latin typeface="Arial" charset="0"/>
                <a:ea typeface="+mn-ea"/>
                <a:cs typeface="+mn-cs"/>
              </a:rPr>
              <a:t>hook</a:t>
            </a:r>
            <a:r>
              <a:rPr lang="fr-FR" sz="1200" kern="1200" dirty="0" smtClean="0">
                <a:solidFill>
                  <a:schemeClr val="tx1"/>
                </a:solidFill>
                <a:effectLst/>
                <a:latin typeface="Arial" charset="0"/>
                <a:ea typeface="+mn-ea"/>
                <a:cs typeface="+mn-cs"/>
              </a:rPr>
              <a:t>. </a:t>
            </a:r>
          </a:p>
          <a:p>
            <a:r>
              <a:rPr lang="fr-FR" sz="1200" kern="1200" dirty="0" smtClean="0">
                <a:solidFill>
                  <a:schemeClr val="tx1"/>
                </a:solidFill>
                <a:effectLst/>
                <a:latin typeface="Arial" charset="0"/>
                <a:ea typeface="+mn-ea"/>
                <a:cs typeface="+mn-cs"/>
              </a:rPr>
              <a:t>Les cibles (</a:t>
            </a:r>
            <a:r>
              <a:rPr lang="fr-FR" sz="1200" i="1" kern="1200" dirty="0" err="1" smtClean="0">
                <a:solidFill>
                  <a:schemeClr val="tx1"/>
                </a:solidFill>
                <a:effectLst/>
                <a:latin typeface="Arial" charset="0"/>
                <a:ea typeface="+mn-ea"/>
                <a:cs typeface="+mn-cs"/>
              </a:rPr>
              <a:t>targets</a:t>
            </a:r>
            <a:r>
              <a:rPr lang="fr-FR" sz="1200" kern="1200" dirty="0" smtClean="0">
                <a:solidFill>
                  <a:schemeClr val="tx1"/>
                </a:solidFill>
                <a:effectLst/>
                <a:latin typeface="Arial" charset="0"/>
                <a:ea typeface="+mn-ea"/>
                <a:cs typeface="+mn-cs"/>
              </a:rPr>
              <a:t>, c'est à dire les décisions prises sur le sort du paquet) sont spécifiques aux tables, alors que les concordances (</a:t>
            </a:r>
            <a:r>
              <a:rPr lang="fr-FR" sz="1200" i="1" kern="1200" dirty="0" smtClean="0">
                <a:solidFill>
                  <a:schemeClr val="tx1"/>
                </a:solidFill>
                <a:effectLst/>
                <a:latin typeface="Arial" charset="0"/>
                <a:ea typeface="+mn-ea"/>
                <a:cs typeface="+mn-cs"/>
              </a:rPr>
              <a:t>matches</a:t>
            </a:r>
            <a:r>
              <a:rPr lang="fr-FR" sz="1200" kern="1200" dirty="0" smtClean="0">
                <a:solidFill>
                  <a:schemeClr val="tx1"/>
                </a:solidFill>
                <a:effectLst/>
                <a:latin typeface="Arial" charset="0"/>
                <a:ea typeface="+mn-ea"/>
                <a:cs typeface="+mn-cs"/>
              </a:rPr>
              <a:t>) sur les paquets sont communes aux différentes tables .</a:t>
            </a:r>
            <a:endParaRPr lang="fr-FR" sz="1200" kern="1200" dirty="0">
              <a:solidFill>
                <a:schemeClr val="tx1"/>
              </a:solidFill>
              <a:effectLst/>
              <a:latin typeface="Arial" charset="0"/>
              <a:ea typeface="+mn-ea"/>
              <a:cs typeface="+mn-cs"/>
            </a:endParaRP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06C99E0-2C6C-4AB7-ADEE-E724CB34ABBF}" type="slidenum">
              <a:rPr kumimoji="0" lang="fr-FR" altLang="fr-F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fr-FR"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00566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smtClean="0">
                <a:solidFill>
                  <a:schemeClr val="tx1"/>
                </a:solidFill>
                <a:effectLst/>
                <a:latin typeface="Arial" charset="0"/>
                <a:ea typeface="+mn-ea"/>
                <a:cs typeface="+mn-cs"/>
              </a:rPr>
              <a:t>Le trajet d'un paquet à travers la pile IP est le suivant :</a:t>
            </a:r>
          </a:p>
          <a:p>
            <a:pPr lvl="0"/>
            <a:r>
              <a:rPr lang="fr-FR" sz="1200" kern="1200" dirty="0" smtClean="0">
                <a:solidFill>
                  <a:schemeClr val="tx1"/>
                </a:solidFill>
                <a:effectLst/>
                <a:latin typeface="Arial" charset="0"/>
                <a:ea typeface="+mn-ea"/>
                <a:cs typeface="+mn-cs"/>
              </a:rPr>
              <a:t>le paquet atteint un </a:t>
            </a:r>
            <a:r>
              <a:rPr lang="fr-FR" sz="1200" kern="1200" dirty="0" err="1" smtClean="0">
                <a:solidFill>
                  <a:schemeClr val="tx1"/>
                </a:solidFill>
                <a:effectLst/>
                <a:latin typeface="Arial" charset="0"/>
                <a:ea typeface="+mn-ea"/>
                <a:cs typeface="+mn-cs"/>
              </a:rPr>
              <a:t>hook</a:t>
            </a:r>
            <a:r>
              <a:rPr lang="fr-FR" sz="1200" kern="1200" dirty="0" smtClean="0">
                <a:solidFill>
                  <a:schemeClr val="tx1"/>
                </a:solidFill>
                <a:effectLst/>
                <a:latin typeface="Arial" charset="0"/>
                <a:ea typeface="+mn-ea"/>
                <a:cs typeface="+mn-cs"/>
              </a:rPr>
              <a:t>, </a:t>
            </a:r>
          </a:p>
          <a:p>
            <a:pPr lvl="0"/>
            <a:r>
              <a:rPr lang="fr-FR" sz="1200" kern="1200" dirty="0" smtClean="0">
                <a:solidFill>
                  <a:schemeClr val="tx1"/>
                </a:solidFill>
                <a:effectLst/>
                <a:latin typeface="Arial" charset="0"/>
                <a:ea typeface="+mn-ea"/>
                <a:cs typeface="+mn-cs"/>
              </a:rPr>
              <a:t>il va ensuite successivement dans toutes les tables attachées au </a:t>
            </a:r>
            <a:r>
              <a:rPr lang="fr-FR" sz="1200" kern="1200" dirty="0" err="1" smtClean="0">
                <a:solidFill>
                  <a:schemeClr val="tx1"/>
                </a:solidFill>
                <a:effectLst/>
                <a:latin typeface="Arial" charset="0"/>
                <a:ea typeface="+mn-ea"/>
                <a:cs typeface="+mn-cs"/>
              </a:rPr>
              <a:t>hook</a:t>
            </a:r>
            <a:r>
              <a:rPr lang="fr-FR" sz="1200" kern="1200" dirty="0" smtClean="0">
                <a:solidFill>
                  <a:schemeClr val="tx1"/>
                </a:solidFill>
                <a:effectLst/>
                <a:latin typeface="Arial" charset="0"/>
                <a:ea typeface="+mn-ea"/>
                <a:cs typeface="+mn-cs"/>
              </a:rPr>
              <a:t>, </a:t>
            </a:r>
          </a:p>
          <a:p>
            <a:pPr lvl="0"/>
            <a:r>
              <a:rPr lang="fr-FR" sz="1200" kern="1200" dirty="0" smtClean="0">
                <a:solidFill>
                  <a:schemeClr val="tx1"/>
                </a:solidFill>
                <a:effectLst/>
                <a:latin typeface="Arial" charset="0"/>
                <a:ea typeface="+mn-ea"/>
                <a:cs typeface="+mn-cs"/>
              </a:rPr>
              <a:t>quand il ne reste plus de table et qu'il n'a pas été détruit, le paquet va au prochain </a:t>
            </a:r>
            <a:r>
              <a:rPr lang="fr-FR" sz="1200" kern="1200" dirty="0" err="1" smtClean="0">
                <a:solidFill>
                  <a:schemeClr val="tx1"/>
                </a:solidFill>
                <a:effectLst/>
                <a:latin typeface="Arial" charset="0"/>
                <a:ea typeface="+mn-ea"/>
                <a:cs typeface="+mn-cs"/>
              </a:rPr>
              <a:t>hook</a:t>
            </a:r>
            <a:r>
              <a:rPr lang="fr-FR" sz="1200" kern="1200" dirty="0" smtClean="0">
                <a:solidFill>
                  <a:schemeClr val="tx1"/>
                </a:solidFill>
                <a:effectLst/>
                <a:latin typeface="Arial" charset="0"/>
                <a:ea typeface="+mn-ea"/>
                <a:cs typeface="+mn-cs"/>
              </a:rPr>
              <a:t>. </a:t>
            </a:r>
          </a:p>
          <a:p>
            <a:r>
              <a:rPr lang="fr-FR" sz="1200" kern="1200" dirty="0" smtClean="0">
                <a:solidFill>
                  <a:schemeClr val="tx1"/>
                </a:solidFill>
                <a:effectLst/>
                <a:latin typeface="Arial" charset="0"/>
                <a:ea typeface="+mn-ea"/>
                <a:cs typeface="+mn-cs"/>
              </a:rPr>
              <a:t>Les cibles (</a:t>
            </a:r>
            <a:r>
              <a:rPr lang="fr-FR" sz="1200" i="1" kern="1200" dirty="0" err="1" smtClean="0">
                <a:solidFill>
                  <a:schemeClr val="tx1"/>
                </a:solidFill>
                <a:effectLst/>
                <a:latin typeface="Arial" charset="0"/>
                <a:ea typeface="+mn-ea"/>
                <a:cs typeface="+mn-cs"/>
              </a:rPr>
              <a:t>targets</a:t>
            </a:r>
            <a:r>
              <a:rPr lang="fr-FR" sz="1200" kern="1200" dirty="0" smtClean="0">
                <a:solidFill>
                  <a:schemeClr val="tx1"/>
                </a:solidFill>
                <a:effectLst/>
                <a:latin typeface="Arial" charset="0"/>
                <a:ea typeface="+mn-ea"/>
                <a:cs typeface="+mn-cs"/>
              </a:rPr>
              <a:t>, c'est à dire les décisions prises sur le sort du paquet) sont spécifiques aux tables, alors que les concordances (</a:t>
            </a:r>
            <a:r>
              <a:rPr lang="fr-FR" sz="1200" i="1" kern="1200" dirty="0" smtClean="0">
                <a:solidFill>
                  <a:schemeClr val="tx1"/>
                </a:solidFill>
                <a:effectLst/>
                <a:latin typeface="Arial" charset="0"/>
                <a:ea typeface="+mn-ea"/>
                <a:cs typeface="+mn-cs"/>
              </a:rPr>
              <a:t>matches</a:t>
            </a:r>
            <a:r>
              <a:rPr lang="fr-FR" sz="1200" kern="1200" dirty="0" smtClean="0">
                <a:solidFill>
                  <a:schemeClr val="tx1"/>
                </a:solidFill>
                <a:effectLst/>
                <a:latin typeface="Arial" charset="0"/>
                <a:ea typeface="+mn-ea"/>
                <a:cs typeface="+mn-cs"/>
              </a:rPr>
              <a:t>) sur les paquets sont communes aux différentes tables .</a:t>
            </a:r>
            <a:endParaRPr lang="fr-FR" sz="1200" kern="1200" dirty="0">
              <a:solidFill>
                <a:schemeClr val="tx1"/>
              </a:solidFill>
              <a:effectLst/>
              <a:latin typeface="Arial" charset="0"/>
              <a:ea typeface="+mn-ea"/>
              <a:cs typeface="+mn-cs"/>
            </a:endParaRP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06C99E0-2C6C-4AB7-ADEE-E724CB34ABBF}" type="slidenum">
              <a:rPr kumimoji="0" lang="fr-FR" altLang="fr-F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fr-FR"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82873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aseline="0" dirty="0"/>
              <a:t>Les </a:t>
            </a:r>
            <a:r>
              <a:rPr lang="fr-FR" baseline="0" dirty="0" err="1"/>
              <a:t>HOOKs</a:t>
            </a:r>
            <a:r>
              <a:rPr lang="fr-FR" baseline="0" dirty="0"/>
              <a:t> sont des points </a:t>
            </a:r>
            <a:r>
              <a:rPr lang="fr-FR" baseline="0" dirty="0" err="1"/>
              <a:t>precis</a:t>
            </a:r>
            <a:r>
              <a:rPr lang="fr-FR" baseline="0" dirty="0"/>
              <a:t> dans le système ou </a:t>
            </a:r>
            <a:r>
              <a:rPr lang="fr-FR" baseline="0" dirty="0" err="1"/>
              <a:t>trzansitent</a:t>
            </a:r>
            <a:r>
              <a:rPr lang="fr-FR" baseline="0" dirty="0"/>
              <a:t> les paquets , ce sont sur ces </a:t>
            </a:r>
            <a:r>
              <a:rPr lang="fr-FR" baseline="0" dirty="0" err="1"/>
              <a:t>ellements</a:t>
            </a:r>
            <a:r>
              <a:rPr lang="fr-FR" baseline="0" dirty="0"/>
              <a:t> que les </a:t>
            </a:r>
            <a:r>
              <a:rPr lang="fr-FR" baseline="0" dirty="0" err="1"/>
              <a:t>regles</a:t>
            </a:r>
            <a:r>
              <a:rPr lang="fr-FR" baseline="0" dirty="0"/>
              <a:t> vont agir a différents instants de la vie du paquet</a:t>
            </a:r>
          </a:p>
          <a:p>
            <a:endParaRPr lang="fr-FR" dirty="0"/>
          </a:p>
        </p:txBody>
      </p:sp>
      <p:sp>
        <p:nvSpPr>
          <p:cNvPr id="4" name="Espace réservé du numéro de diapositive 3"/>
          <p:cNvSpPr>
            <a:spLocks noGrp="1"/>
          </p:cNvSpPr>
          <p:nvPr>
            <p:ph type="sldNum" sz="quarter" idx="10"/>
          </p:nvPr>
        </p:nvSpPr>
        <p:spPr/>
        <p:txBody>
          <a:bodyPr/>
          <a:lstStyle/>
          <a:p>
            <a:fld id="{A06C99E0-2C6C-4AB7-ADEE-E724CB34ABBF}" type="slidenum">
              <a:rPr lang="fr-FR" altLang="fr-FR" smtClean="0"/>
              <a:pPr/>
              <a:t>22</a:t>
            </a:fld>
            <a:endParaRPr lang="fr-FR" altLang="fr-FR"/>
          </a:p>
        </p:txBody>
      </p:sp>
    </p:spTree>
    <p:extLst>
      <p:ext uri="{BB962C8B-B14F-4D97-AF65-F5344CB8AC3E}">
        <p14:creationId xmlns:p14="http://schemas.microsoft.com/office/powerpoint/2010/main" val="2977121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7356A15-20BE-4349-9EF2-CB7E7C06EA11}" type="slidenum">
              <a:rPr lang="fr-FR" altLang="fr-FR"/>
              <a:pPr eaLnBrk="1" hangingPunct="1">
                <a:spcBef>
                  <a:spcPct val="0"/>
                </a:spcBef>
              </a:pPr>
              <a:t>2</a:t>
            </a:fld>
            <a:endParaRPr lang="fr-FR" altLang="fr-F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fr-FR" altLang="fr-FR">
              <a:latin typeface="Arial" panose="020B0604020202020204" pitchFamily="34" charset="0"/>
            </a:endParaRPr>
          </a:p>
        </p:txBody>
      </p:sp>
    </p:spTree>
    <p:extLst>
      <p:ext uri="{BB962C8B-B14F-4D97-AF65-F5344CB8AC3E}">
        <p14:creationId xmlns:p14="http://schemas.microsoft.com/office/powerpoint/2010/main" val="8083242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aseline="0" dirty="0"/>
              <a:t>Les </a:t>
            </a:r>
            <a:r>
              <a:rPr lang="fr-FR" baseline="0" dirty="0" err="1"/>
              <a:t>HOOKs</a:t>
            </a:r>
            <a:r>
              <a:rPr lang="fr-FR" baseline="0" dirty="0"/>
              <a:t> sont des points </a:t>
            </a:r>
            <a:r>
              <a:rPr lang="fr-FR" baseline="0" dirty="0" err="1"/>
              <a:t>precis</a:t>
            </a:r>
            <a:r>
              <a:rPr lang="fr-FR" baseline="0" dirty="0"/>
              <a:t> dans le système ou </a:t>
            </a:r>
            <a:r>
              <a:rPr lang="fr-FR" baseline="0" dirty="0" err="1"/>
              <a:t>trzansitent</a:t>
            </a:r>
            <a:r>
              <a:rPr lang="fr-FR" baseline="0" dirty="0"/>
              <a:t> les paquets , ce sont sur ces </a:t>
            </a:r>
            <a:r>
              <a:rPr lang="fr-FR" baseline="0" dirty="0" err="1"/>
              <a:t>ellements</a:t>
            </a:r>
            <a:r>
              <a:rPr lang="fr-FR" baseline="0" dirty="0"/>
              <a:t> que les </a:t>
            </a:r>
            <a:r>
              <a:rPr lang="fr-FR" baseline="0" dirty="0" err="1"/>
              <a:t>regles</a:t>
            </a:r>
            <a:r>
              <a:rPr lang="fr-FR" baseline="0" dirty="0"/>
              <a:t> vont agir a différents instants de la vie du paquet</a:t>
            </a:r>
          </a:p>
          <a:p>
            <a:endParaRPr lang="fr-FR" dirty="0"/>
          </a:p>
        </p:txBody>
      </p:sp>
      <p:sp>
        <p:nvSpPr>
          <p:cNvPr id="4" name="Espace réservé du numéro de diapositive 3"/>
          <p:cNvSpPr>
            <a:spLocks noGrp="1"/>
          </p:cNvSpPr>
          <p:nvPr>
            <p:ph type="sldNum" sz="quarter" idx="10"/>
          </p:nvPr>
        </p:nvSpPr>
        <p:spPr/>
        <p:txBody>
          <a:bodyPr/>
          <a:lstStyle/>
          <a:p>
            <a:fld id="{A06C99E0-2C6C-4AB7-ADEE-E724CB34ABBF}" type="slidenum">
              <a:rPr lang="fr-FR" altLang="fr-FR" smtClean="0"/>
              <a:pPr/>
              <a:t>23</a:t>
            </a:fld>
            <a:endParaRPr lang="fr-FR" altLang="fr-FR"/>
          </a:p>
        </p:txBody>
      </p:sp>
    </p:spTree>
    <p:extLst>
      <p:ext uri="{BB962C8B-B14F-4D97-AF65-F5344CB8AC3E}">
        <p14:creationId xmlns:p14="http://schemas.microsoft.com/office/powerpoint/2010/main" val="63356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aseline="0" dirty="0"/>
              <a:t>Les </a:t>
            </a:r>
            <a:r>
              <a:rPr lang="fr-FR" baseline="0" dirty="0" err="1"/>
              <a:t>HOOKs</a:t>
            </a:r>
            <a:r>
              <a:rPr lang="fr-FR" baseline="0" dirty="0"/>
              <a:t> sont des points </a:t>
            </a:r>
            <a:r>
              <a:rPr lang="fr-FR" baseline="0" dirty="0" err="1"/>
              <a:t>precis</a:t>
            </a:r>
            <a:r>
              <a:rPr lang="fr-FR" baseline="0" dirty="0"/>
              <a:t> dans le système ou </a:t>
            </a:r>
            <a:r>
              <a:rPr lang="fr-FR" baseline="0" dirty="0" err="1"/>
              <a:t>trzansitent</a:t>
            </a:r>
            <a:r>
              <a:rPr lang="fr-FR" baseline="0" dirty="0"/>
              <a:t> les paquets , ce sont sur ces </a:t>
            </a:r>
            <a:r>
              <a:rPr lang="fr-FR" baseline="0" dirty="0" err="1"/>
              <a:t>ellements</a:t>
            </a:r>
            <a:r>
              <a:rPr lang="fr-FR" baseline="0" dirty="0"/>
              <a:t> que les </a:t>
            </a:r>
            <a:r>
              <a:rPr lang="fr-FR" baseline="0" dirty="0" err="1"/>
              <a:t>regles</a:t>
            </a:r>
            <a:r>
              <a:rPr lang="fr-FR" baseline="0" dirty="0"/>
              <a:t> vont agir a différents instants de la vie du paquet</a:t>
            </a:r>
          </a:p>
          <a:p>
            <a:endParaRPr lang="fr-FR" dirty="0"/>
          </a:p>
        </p:txBody>
      </p:sp>
      <p:sp>
        <p:nvSpPr>
          <p:cNvPr id="4" name="Espace réservé du numéro de diapositive 3"/>
          <p:cNvSpPr>
            <a:spLocks noGrp="1"/>
          </p:cNvSpPr>
          <p:nvPr>
            <p:ph type="sldNum" sz="quarter" idx="10"/>
          </p:nvPr>
        </p:nvSpPr>
        <p:spPr/>
        <p:txBody>
          <a:bodyPr/>
          <a:lstStyle/>
          <a:p>
            <a:fld id="{A06C99E0-2C6C-4AB7-ADEE-E724CB34ABBF}" type="slidenum">
              <a:rPr lang="fr-FR" altLang="fr-FR" smtClean="0"/>
              <a:pPr/>
              <a:t>24</a:t>
            </a:fld>
            <a:endParaRPr lang="fr-FR" altLang="fr-FR"/>
          </a:p>
        </p:txBody>
      </p:sp>
    </p:spTree>
    <p:extLst>
      <p:ext uri="{BB962C8B-B14F-4D97-AF65-F5344CB8AC3E}">
        <p14:creationId xmlns:p14="http://schemas.microsoft.com/office/powerpoint/2010/main" val="2830802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aseline="0" dirty="0"/>
              <a:t>Exemple 1 si je souhaite que tout les paquets TELNET à destination de mon pare feu soient rejeté je devrais les rejeté au niveau de Input</a:t>
            </a:r>
          </a:p>
          <a:p>
            <a:endParaRPr lang="fr-FR" baseline="0" dirty="0"/>
          </a:p>
        </p:txBody>
      </p:sp>
      <p:sp>
        <p:nvSpPr>
          <p:cNvPr id="4" name="Espace réservé du numéro de diapositive 3"/>
          <p:cNvSpPr>
            <a:spLocks noGrp="1"/>
          </p:cNvSpPr>
          <p:nvPr>
            <p:ph type="sldNum" sz="quarter" idx="10"/>
          </p:nvPr>
        </p:nvSpPr>
        <p:spPr/>
        <p:txBody>
          <a:bodyPr/>
          <a:lstStyle/>
          <a:p>
            <a:fld id="{A06C99E0-2C6C-4AB7-ADEE-E724CB34ABBF}" type="slidenum">
              <a:rPr lang="fr-FR" altLang="fr-FR" smtClean="0"/>
              <a:pPr/>
              <a:t>25</a:t>
            </a:fld>
            <a:endParaRPr lang="fr-FR" altLang="fr-FR"/>
          </a:p>
        </p:txBody>
      </p:sp>
    </p:spTree>
    <p:extLst>
      <p:ext uri="{BB962C8B-B14F-4D97-AF65-F5344CB8AC3E}">
        <p14:creationId xmlns:p14="http://schemas.microsoft.com/office/powerpoint/2010/main" val="4250554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aseline="0" dirty="0"/>
              <a:t>Exemple 2 je souhaites que mon FW n’envoient aucune trame sur mon réseau  les </a:t>
            </a:r>
            <a:r>
              <a:rPr lang="fr-FR" baseline="0" dirty="0" err="1"/>
              <a:t>regles</a:t>
            </a:r>
            <a:r>
              <a:rPr lang="fr-FR" baseline="0" dirty="0"/>
              <a:t> </a:t>
            </a:r>
          </a:p>
          <a:p>
            <a:endParaRPr lang="fr-FR" dirty="0"/>
          </a:p>
        </p:txBody>
      </p:sp>
      <p:sp>
        <p:nvSpPr>
          <p:cNvPr id="4" name="Espace réservé du numéro de diapositive 3"/>
          <p:cNvSpPr>
            <a:spLocks noGrp="1"/>
          </p:cNvSpPr>
          <p:nvPr>
            <p:ph type="sldNum" sz="quarter" idx="10"/>
          </p:nvPr>
        </p:nvSpPr>
        <p:spPr/>
        <p:txBody>
          <a:bodyPr/>
          <a:lstStyle/>
          <a:p>
            <a:fld id="{A06C99E0-2C6C-4AB7-ADEE-E724CB34ABBF}" type="slidenum">
              <a:rPr lang="fr-FR" altLang="fr-FR" smtClean="0"/>
              <a:pPr/>
              <a:t>26</a:t>
            </a:fld>
            <a:endParaRPr lang="fr-FR" altLang="fr-FR"/>
          </a:p>
        </p:txBody>
      </p:sp>
    </p:spTree>
    <p:extLst>
      <p:ext uri="{BB962C8B-B14F-4D97-AF65-F5344CB8AC3E}">
        <p14:creationId xmlns:p14="http://schemas.microsoft.com/office/powerpoint/2010/main" val="1321800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aseline="0" dirty="0"/>
              <a:t>Exemple 4 on autorise toutes les demandes de </a:t>
            </a:r>
            <a:r>
              <a:rPr lang="fr-FR" baseline="0" dirty="0" err="1"/>
              <a:t>resolution</a:t>
            </a:r>
            <a:r>
              <a:rPr lang="fr-FR" baseline="0" dirty="0"/>
              <a:t> DNS à sortir de notre LAN à passer vers le WAN</a:t>
            </a:r>
          </a:p>
          <a:p>
            <a:endParaRPr lang="fr-FR" dirty="0"/>
          </a:p>
        </p:txBody>
      </p:sp>
      <p:sp>
        <p:nvSpPr>
          <p:cNvPr id="4" name="Espace réservé du numéro de diapositive 3"/>
          <p:cNvSpPr>
            <a:spLocks noGrp="1"/>
          </p:cNvSpPr>
          <p:nvPr>
            <p:ph type="sldNum" sz="quarter" idx="10"/>
          </p:nvPr>
        </p:nvSpPr>
        <p:spPr/>
        <p:txBody>
          <a:bodyPr/>
          <a:lstStyle/>
          <a:p>
            <a:fld id="{A06C99E0-2C6C-4AB7-ADEE-E724CB34ABBF}" type="slidenum">
              <a:rPr lang="fr-FR" altLang="fr-FR" smtClean="0"/>
              <a:pPr/>
              <a:t>27</a:t>
            </a:fld>
            <a:endParaRPr lang="fr-FR" altLang="fr-FR"/>
          </a:p>
        </p:txBody>
      </p:sp>
    </p:spTree>
    <p:extLst>
      <p:ext uri="{BB962C8B-B14F-4D97-AF65-F5344CB8AC3E}">
        <p14:creationId xmlns:p14="http://schemas.microsoft.com/office/powerpoint/2010/main" val="3162294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06C99E0-2C6C-4AB7-ADEE-E724CB34ABBF}" type="slidenum">
              <a:rPr lang="fr-FR" altLang="fr-FR" smtClean="0"/>
              <a:pPr/>
              <a:t>28</a:t>
            </a:fld>
            <a:endParaRPr lang="fr-FR" altLang="fr-FR"/>
          </a:p>
        </p:txBody>
      </p:sp>
    </p:spTree>
    <p:extLst>
      <p:ext uri="{BB962C8B-B14F-4D97-AF65-F5344CB8AC3E}">
        <p14:creationId xmlns:p14="http://schemas.microsoft.com/office/powerpoint/2010/main" val="2044549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Table de post </a:t>
            </a:r>
            <a:r>
              <a:rPr lang="fr-FR" dirty="0" err="1"/>
              <a:t>routing</a:t>
            </a:r>
            <a:r>
              <a:rPr lang="fr-FR" dirty="0"/>
              <a:t> va nous permettre de modifier les paquets en sortie du</a:t>
            </a:r>
            <a:r>
              <a:rPr lang="fr-FR" baseline="0" dirty="0"/>
              <a:t> PF afin par exemple d’effectuer du NAT/PAT</a:t>
            </a:r>
            <a:endParaRPr lang="fr-FR" dirty="0"/>
          </a:p>
        </p:txBody>
      </p:sp>
      <p:sp>
        <p:nvSpPr>
          <p:cNvPr id="4" name="Espace réservé du numéro de diapositive 3"/>
          <p:cNvSpPr>
            <a:spLocks noGrp="1"/>
          </p:cNvSpPr>
          <p:nvPr>
            <p:ph type="sldNum" sz="quarter" idx="10"/>
          </p:nvPr>
        </p:nvSpPr>
        <p:spPr/>
        <p:txBody>
          <a:bodyPr/>
          <a:lstStyle/>
          <a:p>
            <a:fld id="{A06C99E0-2C6C-4AB7-ADEE-E724CB34ABBF}" type="slidenum">
              <a:rPr lang="fr-FR" altLang="fr-FR" smtClean="0"/>
              <a:pPr/>
              <a:t>29</a:t>
            </a:fld>
            <a:endParaRPr lang="fr-FR" altLang="fr-FR"/>
          </a:p>
        </p:txBody>
      </p:sp>
    </p:spTree>
    <p:extLst>
      <p:ext uri="{BB962C8B-B14F-4D97-AF65-F5344CB8AC3E}">
        <p14:creationId xmlns:p14="http://schemas.microsoft.com/office/powerpoint/2010/main" val="17815813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smtClean="0">
                <a:latin typeface="Times New Roman" panose="02020603050405020304" pitchFamily="18" charset="0"/>
                <a:cs typeface="Times New Roman" panose="02020603050405020304" pitchFamily="18" charset="0"/>
              </a:rPr>
              <a:t>Moteur de filtrage :</a:t>
            </a:r>
          </a:p>
          <a:p>
            <a:pPr marL="342900" indent="-342900">
              <a:buFont typeface="Arial" panose="020B0604020202020204" pitchFamily="34" charset="0"/>
              <a:buChar char="•"/>
            </a:pPr>
            <a:r>
              <a:rPr lang="fr-FR" sz="1200" dirty="0" smtClean="0">
                <a:latin typeface="Times New Roman" panose="02020603050405020304" pitchFamily="18" charset="0"/>
                <a:cs typeface="Times New Roman" panose="02020603050405020304" pitchFamily="18" charset="0"/>
              </a:rPr>
              <a:t>Contrôle d'accès aux niveaux des couches réseau et transport : application d'une politique de sécurité</a:t>
            </a:r>
          </a:p>
          <a:p>
            <a:endParaRPr lang="fr-FR" dirty="0"/>
          </a:p>
        </p:txBody>
      </p:sp>
      <p:sp>
        <p:nvSpPr>
          <p:cNvPr id="4" name="Espace réservé du numéro de diapositive 3"/>
          <p:cNvSpPr>
            <a:spLocks noGrp="1"/>
          </p:cNvSpPr>
          <p:nvPr>
            <p:ph type="sldNum" sz="quarter" idx="10"/>
          </p:nvPr>
        </p:nvSpPr>
        <p:spPr/>
        <p:txBody>
          <a:bodyPr/>
          <a:lstStyle/>
          <a:p>
            <a:fld id="{A06C99E0-2C6C-4AB7-ADEE-E724CB34ABBF}" type="slidenum">
              <a:rPr lang="fr-FR" altLang="fr-FR" smtClean="0"/>
              <a:pPr/>
              <a:t>30</a:t>
            </a:fld>
            <a:endParaRPr lang="fr-FR" altLang="fr-FR"/>
          </a:p>
        </p:txBody>
      </p:sp>
    </p:spTree>
    <p:extLst>
      <p:ext uri="{BB962C8B-B14F-4D97-AF65-F5344CB8AC3E}">
        <p14:creationId xmlns:p14="http://schemas.microsoft.com/office/powerpoint/2010/main" val="3926400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kern="1200" dirty="0" smtClean="0">
                <a:solidFill>
                  <a:schemeClr val="tx1"/>
                </a:solidFill>
                <a:effectLst/>
                <a:latin typeface="Arial" charset="0"/>
                <a:ea typeface="+mn-ea"/>
                <a:cs typeface="+mn-cs"/>
              </a:rPr>
              <a:t>Cible</a:t>
            </a:r>
          </a:p>
          <a:p>
            <a:r>
              <a:rPr lang="fr-FR" sz="1200" kern="1200" dirty="0" smtClean="0">
                <a:solidFill>
                  <a:schemeClr val="tx1"/>
                </a:solidFill>
                <a:effectLst/>
                <a:latin typeface="Arial" charset="0"/>
                <a:ea typeface="+mn-ea"/>
                <a:cs typeface="+mn-cs"/>
              </a:rPr>
              <a:t>Il s'agit du traitement que l'on décide d'appliquer au paquet. C'est la cible qui se chargera de faire les opérations nécessaires. En plus de celles prédéfinies, il est possible d'indiquer comme cible une chaîne utilisateur. Cela permet d'imbriquer différents tests et traitements. </a:t>
            </a:r>
          </a:p>
          <a:p>
            <a:r>
              <a:rPr lang="fr-FR" sz="1200" kern="1200" dirty="0" smtClean="0">
                <a:solidFill>
                  <a:schemeClr val="tx1"/>
                </a:solidFill>
                <a:effectLst/>
                <a:latin typeface="Arial" charset="0"/>
                <a:ea typeface="+mn-ea"/>
                <a:cs typeface="+mn-cs"/>
              </a:rPr>
              <a:t>ACCEPT : Les paquets envoyés vers cette cible seront tout simplement acceptés et pourront poursuivre leur cheminement au travers des couches réseaux.</a:t>
            </a:r>
          </a:p>
          <a:p>
            <a:r>
              <a:rPr lang="fr-FR" sz="1200" kern="1200" dirty="0" smtClean="0">
                <a:solidFill>
                  <a:schemeClr val="tx1"/>
                </a:solidFill>
                <a:effectLst/>
                <a:latin typeface="Arial" charset="0"/>
                <a:ea typeface="+mn-ea"/>
                <a:cs typeface="+mn-cs"/>
              </a:rPr>
              <a:t>DROP : Cette cible permet de jeter des paquets qui seront donc ignorés.</a:t>
            </a:r>
          </a:p>
          <a:p>
            <a:r>
              <a:rPr lang="fr-FR" sz="1200" kern="1200" dirty="0" smtClean="0">
                <a:solidFill>
                  <a:schemeClr val="tx1"/>
                </a:solidFill>
                <a:effectLst/>
                <a:latin typeface="Arial" charset="0"/>
                <a:ea typeface="+mn-ea"/>
                <a:cs typeface="+mn-cs"/>
              </a:rPr>
              <a:t>REJECT : Permet d'envoyer une réponse à l'émetteur pour lui signaler que son paquet a été refusé.</a:t>
            </a:r>
          </a:p>
          <a:p>
            <a:r>
              <a:rPr lang="fr-FR" sz="1200" kern="1200" dirty="0" smtClean="0">
                <a:solidFill>
                  <a:schemeClr val="tx1"/>
                </a:solidFill>
                <a:effectLst/>
                <a:latin typeface="Arial" charset="0"/>
                <a:ea typeface="+mn-ea"/>
                <a:cs typeface="+mn-cs"/>
              </a:rPr>
              <a:t>LOG : Demande au noyau d'enregistrer des informations sur le paquet courant. Cela se fera généralement dans le fichier /var/log/messages.</a:t>
            </a:r>
          </a:p>
          <a:p>
            <a:r>
              <a:rPr lang="fr-FR" sz="1200" kern="1200" dirty="0" smtClean="0">
                <a:solidFill>
                  <a:schemeClr val="tx1"/>
                </a:solidFill>
                <a:effectLst/>
                <a:latin typeface="Arial" charset="0"/>
                <a:ea typeface="+mn-ea"/>
                <a:cs typeface="+mn-cs"/>
              </a:rPr>
              <a:t>MASQUERADE : Cible valable uniquement dans la chaîne POSTROUTING de la table </a:t>
            </a:r>
            <a:r>
              <a:rPr lang="fr-FR" sz="1200" kern="1200" dirty="0" err="1" smtClean="0">
                <a:solidFill>
                  <a:schemeClr val="tx1"/>
                </a:solidFill>
                <a:effectLst/>
                <a:latin typeface="Arial" charset="0"/>
                <a:ea typeface="+mn-ea"/>
                <a:cs typeface="+mn-cs"/>
              </a:rPr>
              <a:t>nat</a:t>
            </a:r>
            <a:r>
              <a:rPr lang="fr-FR" sz="1200" kern="1200" dirty="0" smtClean="0">
                <a:solidFill>
                  <a:schemeClr val="tx1"/>
                </a:solidFill>
                <a:effectLst/>
                <a:latin typeface="Arial" charset="0"/>
                <a:ea typeface="+mn-ea"/>
                <a:cs typeface="+mn-cs"/>
              </a:rPr>
              <a:t>. Elle change l'adresse IP de l'émetteur par celle courante de la machine pour l'interface spécifiée. Cela permet de masquer des machines et de faire par exemple du partage de connexion.</a:t>
            </a:r>
          </a:p>
          <a:p>
            <a:r>
              <a:rPr lang="fr-FR" sz="1200" kern="1200" dirty="0" smtClean="0">
                <a:solidFill>
                  <a:schemeClr val="tx1"/>
                </a:solidFill>
                <a:effectLst/>
                <a:latin typeface="Arial" charset="0"/>
                <a:ea typeface="+mn-ea"/>
                <a:cs typeface="+mn-cs"/>
              </a:rPr>
              <a:t>SNAT : Également valable pour la chaîne POSTROUTING de la table </a:t>
            </a:r>
            <a:r>
              <a:rPr lang="fr-FR" sz="1200" kern="1200" dirty="0" err="1" smtClean="0">
                <a:solidFill>
                  <a:schemeClr val="tx1"/>
                </a:solidFill>
                <a:effectLst/>
                <a:latin typeface="Arial" charset="0"/>
                <a:ea typeface="+mn-ea"/>
                <a:cs typeface="+mn-cs"/>
              </a:rPr>
              <a:t>nat</a:t>
            </a:r>
            <a:r>
              <a:rPr lang="fr-FR" sz="1200" kern="1200" dirty="0" smtClean="0">
                <a:solidFill>
                  <a:schemeClr val="tx1"/>
                </a:solidFill>
                <a:effectLst/>
                <a:latin typeface="Arial" charset="0"/>
                <a:ea typeface="+mn-ea"/>
                <a:cs typeface="+mn-cs"/>
              </a:rPr>
              <a:t> seulement. Elle modifie aussi la valeur de l'adresse IP de l'émetteur en la remplaçant par la valeur fixe spécifiée.</a:t>
            </a:r>
          </a:p>
          <a:p>
            <a:r>
              <a:rPr lang="fr-FR" sz="1200" kern="1200" dirty="0" smtClean="0">
                <a:solidFill>
                  <a:schemeClr val="tx1"/>
                </a:solidFill>
                <a:effectLst/>
                <a:latin typeface="Arial" charset="0"/>
                <a:ea typeface="+mn-ea"/>
                <a:cs typeface="+mn-cs"/>
              </a:rPr>
              <a:t>DNAT : Valable uniquement pour les chaînes PREROUTING et OUTPUT de la table </a:t>
            </a:r>
            <a:r>
              <a:rPr lang="fr-FR" sz="1200" kern="1200" dirty="0" err="1" smtClean="0">
                <a:solidFill>
                  <a:schemeClr val="tx1"/>
                </a:solidFill>
                <a:effectLst/>
                <a:latin typeface="Arial" charset="0"/>
                <a:ea typeface="+mn-ea"/>
                <a:cs typeface="+mn-cs"/>
              </a:rPr>
              <a:t>nat</a:t>
            </a:r>
            <a:r>
              <a:rPr lang="fr-FR" sz="1200" kern="1200" dirty="0" smtClean="0">
                <a:solidFill>
                  <a:schemeClr val="tx1"/>
                </a:solidFill>
                <a:effectLst/>
                <a:latin typeface="Arial" charset="0"/>
                <a:ea typeface="+mn-ea"/>
                <a:cs typeface="+mn-cs"/>
              </a:rPr>
              <a:t>. Elle modifie la valeur de l'adresse IP du destinataire en la remplaçant par la valeur fixe spécifiée.</a:t>
            </a:r>
          </a:p>
          <a:p>
            <a:r>
              <a:rPr lang="fr-FR" sz="1200" kern="1200" dirty="0" smtClean="0">
                <a:solidFill>
                  <a:schemeClr val="tx1"/>
                </a:solidFill>
                <a:effectLst/>
                <a:latin typeface="Arial" charset="0"/>
                <a:ea typeface="+mn-ea"/>
                <a:cs typeface="+mn-cs"/>
              </a:rPr>
              <a:t>RETURN : Utile dans les chaînes utilisateurs. Cette cible permet de revenir à la chaîne appelante. Si RETURN est utilisé dans une des chaînes de base précédente, cela est équivalent à l'utilisation de sa cible par défaut.</a:t>
            </a:r>
            <a:endParaRPr lang="fr-FR" sz="1200" kern="1200" dirty="0">
              <a:solidFill>
                <a:schemeClr val="tx1"/>
              </a:solidFill>
              <a:effectLst/>
              <a:latin typeface="Arial" charset="0"/>
              <a:ea typeface="+mn-ea"/>
              <a:cs typeface="+mn-cs"/>
            </a:endParaRPr>
          </a:p>
        </p:txBody>
      </p:sp>
      <p:sp>
        <p:nvSpPr>
          <p:cNvPr id="4" name="Espace réservé du numéro de diapositive 3"/>
          <p:cNvSpPr>
            <a:spLocks noGrp="1"/>
          </p:cNvSpPr>
          <p:nvPr>
            <p:ph type="sldNum" sz="quarter" idx="10"/>
          </p:nvPr>
        </p:nvSpPr>
        <p:spPr/>
        <p:txBody>
          <a:bodyPr/>
          <a:lstStyle/>
          <a:p>
            <a:fld id="{A06C99E0-2C6C-4AB7-ADEE-E724CB34ABBF}" type="slidenum">
              <a:rPr lang="fr-FR" altLang="fr-FR" smtClean="0"/>
              <a:pPr/>
              <a:t>31</a:t>
            </a:fld>
            <a:endParaRPr lang="fr-FR" altLang="fr-FR"/>
          </a:p>
        </p:txBody>
      </p:sp>
    </p:spTree>
    <p:extLst>
      <p:ext uri="{BB962C8B-B14F-4D97-AF65-F5344CB8AC3E}">
        <p14:creationId xmlns:p14="http://schemas.microsoft.com/office/powerpoint/2010/main" val="2745947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règles sont jouées dans l’ordre, la politique par </a:t>
            </a:r>
            <a:r>
              <a:rPr lang="fr-FR" dirty="0" err="1"/>
              <a:t>defaut</a:t>
            </a:r>
            <a:r>
              <a:rPr lang="fr-FR" dirty="0"/>
              <a:t> </a:t>
            </a:r>
            <a:r>
              <a:rPr lang="fr-FR" dirty="0" err="1"/>
              <a:t>ecrit</a:t>
            </a:r>
            <a:r>
              <a:rPr lang="fr-FR" dirty="0"/>
              <a:t> la </a:t>
            </a:r>
            <a:r>
              <a:rPr lang="fr-FR" dirty="0" err="1"/>
              <a:t>derniere</a:t>
            </a:r>
            <a:r>
              <a:rPr lang="fr-FR" dirty="0"/>
              <a:t> règles qui sera </a:t>
            </a:r>
            <a:r>
              <a:rPr lang="fr-FR" dirty="0" err="1"/>
              <a:t>decaler</a:t>
            </a:r>
            <a:r>
              <a:rPr lang="fr-FR" dirty="0"/>
              <a:t> a l’insertion d’une nouvelle</a:t>
            </a:r>
          </a:p>
          <a:p>
            <a:r>
              <a:rPr lang="fr-FR" dirty="0"/>
              <a:t>Donc</a:t>
            </a:r>
            <a:r>
              <a:rPr lang="fr-FR" baseline="0" dirty="0"/>
              <a:t> si je veux refuser l’</a:t>
            </a:r>
            <a:r>
              <a:rPr lang="fr-FR" baseline="0" dirty="0" err="1"/>
              <a:t>acces</a:t>
            </a:r>
            <a:r>
              <a:rPr lang="fr-FR" baseline="0" dirty="0"/>
              <a:t> à un service à un seul poste il faudra d’abord </a:t>
            </a:r>
            <a:r>
              <a:rPr lang="fr-FR" baseline="0" dirty="0" err="1"/>
              <a:t>ecrire</a:t>
            </a:r>
            <a:r>
              <a:rPr lang="fr-FR" baseline="0" dirty="0"/>
              <a:t> le refus , puis autorisé le service</a:t>
            </a:r>
            <a:endParaRPr lang="fr-FR" dirty="0"/>
          </a:p>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06C99E0-2C6C-4AB7-ADEE-E724CB34ABBF}" type="slidenum">
              <a:rPr kumimoji="0" lang="fr-FR" altLang="fr-F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fr-FR"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87648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Rôle du Pare Feu</a:t>
            </a:r>
            <a:r>
              <a:rPr lang="fr-FR" baseline="0" dirty="0"/>
              <a:t> = Séparer les </a:t>
            </a:r>
            <a:r>
              <a:rPr lang="fr-FR" baseline="0" dirty="0" err="1"/>
              <a:t>reséaux</a:t>
            </a:r>
            <a:endParaRPr lang="fr-FR" baseline="0" dirty="0"/>
          </a:p>
          <a:p>
            <a:r>
              <a:rPr lang="fr-FR" baseline="0" dirty="0"/>
              <a:t>Filtrage, accepter ou rejeter </a:t>
            </a:r>
          </a:p>
          <a:p>
            <a:endParaRPr lang="fr-FR"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fr-FR" sz="1200" kern="1200" dirty="0" smtClean="0">
                <a:solidFill>
                  <a:srgbClr val="000000"/>
                </a:solidFill>
                <a:latin typeface="Arial" charset="0"/>
                <a:ea typeface="+mn-ea"/>
                <a:cs typeface="+mn-cs"/>
              </a:rPr>
              <a:t>Est une solution logicielle ou matérielle, placé en rupture des flux de communication, dont l’objectif et de contrôler le trafic entre différentes zones de confiance</a:t>
            </a:r>
            <a:endParaRPr lang="fr-FR" sz="1200" kern="1200" dirty="0" smtClean="0">
              <a:solidFill>
                <a:schemeClr val="tx1"/>
              </a:solidFill>
              <a:latin typeface="Arial" charset="0"/>
              <a:ea typeface="+mn-ea"/>
              <a:cs typeface="+mn-cs"/>
            </a:endParaRPr>
          </a:p>
          <a:p>
            <a:endParaRPr lang="fr-FR" dirty="0" smtClean="0"/>
          </a:p>
          <a:p>
            <a:r>
              <a:rPr lang="fr-FR" sz="1200" b="0" i="0" u="none" strike="noStrike" kern="1200" baseline="0" dirty="0" smtClean="0">
                <a:solidFill>
                  <a:schemeClr val="tx1"/>
                </a:solidFill>
                <a:latin typeface="Arial" charset="0"/>
                <a:ea typeface="+mn-ea"/>
                <a:cs typeface="+mn-cs"/>
              </a:rPr>
              <a:t>Lepare-feuestunesolutionlogicielleoumatérielle,placéenrupturedesfluxdecommunication,dontl’objectifetdecontrôlerletraficentredifférenteszonesdeconfiancedusystèmed’information(</a:t>
            </a:r>
            <a:r>
              <a:rPr lang="fr-FR" sz="1200" b="0" i="0" u="none" strike="noStrike" kern="1200" baseline="0" dirty="0" err="1" smtClean="0">
                <a:solidFill>
                  <a:schemeClr val="tx1"/>
                </a:solidFill>
                <a:latin typeface="Arial" charset="0"/>
                <a:ea typeface="+mn-ea"/>
                <a:cs typeface="+mn-cs"/>
              </a:rPr>
              <a:t>incluantéventuellementInternet</a:t>
            </a:r>
            <a:r>
              <a:rPr lang="fr-FR" sz="1200" b="0" i="0" u="none" strike="noStrike" kern="1200" baseline="0" dirty="0" smtClean="0">
                <a:solidFill>
                  <a:schemeClr val="tx1"/>
                </a:solidFill>
                <a:latin typeface="Arial" charset="0"/>
                <a:ea typeface="+mn-ea"/>
                <a:cs typeface="+mn-cs"/>
              </a:rPr>
              <a:t>).Historiquement,ileffectueunfiltrageenfonctionsdecritèresrelevantdes</a:t>
            </a:r>
            <a:r>
              <a:rPr lang="fr-FR" sz="1200" b="1" i="0" u="none" strike="noStrike" kern="1200" baseline="0" dirty="0" smtClean="0">
                <a:solidFill>
                  <a:schemeClr val="tx1"/>
                </a:solidFill>
                <a:latin typeface="Arial" charset="0"/>
                <a:ea typeface="+mn-ea"/>
                <a:cs typeface="+mn-cs"/>
              </a:rPr>
              <a:t>niveaux3et4</a:t>
            </a:r>
            <a:r>
              <a:rPr lang="fr-FR" sz="1200" b="0" i="0" u="none" strike="noStrike" kern="1200" baseline="0" dirty="0" smtClean="0">
                <a:solidFill>
                  <a:schemeClr val="tx1"/>
                </a:solidFill>
                <a:latin typeface="Arial" charset="0"/>
                <a:ea typeface="+mn-ea"/>
                <a:cs typeface="+mn-cs"/>
              </a:rPr>
              <a:t>dumodèleOSI(</a:t>
            </a:r>
            <a:r>
              <a:rPr lang="fr-FR" sz="1200" b="0" i="0" u="none" strike="noStrike" kern="1200" baseline="0" dirty="0" err="1" smtClean="0">
                <a:solidFill>
                  <a:schemeClr val="tx1"/>
                </a:solidFill>
                <a:latin typeface="Arial" charset="0"/>
                <a:ea typeface="+mn-ea"/>
                <a:cs typeface="+mn-cs"/>
              </a:rPr>
              <a:t>adressesIP,naturedesprotocoles,portssourcesetdedestination,etc</a:t>
            </a:r>
            <a:r>
              <a:rPr lang="fr-FR" sz="1200" b="0" i="0" u="none" strike="noStrike" kern="1200" baseline="0" dirty="0" smtClean="0">
                <a:solidFill>
                  <a:schemeClr val="tx1"/>
                </a:solidFill>
                <a:latin typeface="Arial" charset="0"/>
                <a:ea typeface="+mn-ea"/>
                <a:cs typeface="+mn-cs"/>
              </a:rPr>
              <a:t>.).</a:t>
            </a:r>
            <a:endParaRPr lang="fr-FR" dirty="0"/>
          </a:p>
        </p:txBody>
      </p:sp>
      <p:sp>
        <p:nvSpPr>
          <p:cNvPr id="4" name="Espace réservé du numéro de diapositive 3"/>
          <p:cNvSpPr>
            <a:spLocks noGrp="1"/>
          </p:cNvSpPr>
          <p:nvPr>
            <p:ph type="sldNum" sz="quarter" idx="10"/>
          </p:nvPr>
        </p:nvSpPr>
        <p:spPr/>
        <p:txBody>
          <a:bodyPr/>
          <a:lstStyle/>
          <a:p>
            <a:fld id="{A06C99E0-2C6C-4AB7-ADEE-E724CB34ABBF}" type="slidenum">
              <a:rPr lang="fr-FR" altLang="fr-FR" smtClean="0"/>
              <a:pPr/>
              <a:t>3</a:t>
            </a:fld>
            <a:endParaRPr lang="fr-FR" altLang="fr-FR"/>
          </a:p>
        </p:txBody>
      </p:sp>
    </p:spTree>
    <p:extLst>
      <p:ext uri="{BB962C8B-B14F-4D97-AF65-F5344CB8AC3E}">
        <p14:creationId xmlns:p14="http://schemas.microsoft.com/office/powerpoint/2010/main" val="29618750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smtClean="0">
                <a:solidFill>
                  <a:schemeClr val="tx1"/>
                </a:solidFill>
                <a:effectLst/>
                <a:latin typeface="Arial" charset="0"/>
                <a:ea typeface="+mn-ea"/>
                <a:cs typeface="+mn-cs"/>
              </a:rPr>
              <a:t>Le trajet d'un paquet à travers la pile IP est le suivant :</a:t>
            </a:r>
          </a:p>
          <a:p>
            <a:pPr lvl="0"/>
            <a:r>
              <a:rPr lang="fr-FR" sz="1200" kern="1200" dirty="0" smtClean="0">
                <a:solidFill>
                  <a:schemeClr val="tx1"/>
                </a:solidFill>
                <a:effectLst/>
                <a:latin typeface="Arial" charset="0"/>
                <a:ea typeface="+mn-ea"/>
                <a:cs typeface="+mn-cs"/>
              </a:rPr>
              <a:t>le paquet atteint un </a:t>
            </a:r>
            <a:r>
              <a:rPr lang="fr-FR" sz="1200" kern="1200" dirty="0" err="1" smtClean="0">
                <a:solidFill>
                  <a:schemeClr val="tx1"/>
                </a:solidFill>
                <a:effectLst/>
                <a:latin typeface="Arial" charset="0"/>
                <a:ea typeface="+mn-ea"/>
                <a:cs typeface="+mn-cs"/>
              </a:rPr>
              <a:t>hook</a:t>
            </a:r>
            <a:r>
              <a:rPr lang="fr-FR" sz="1200" kern="1200" dirty="0" smtClean="0">
                <a:solidFill>
                  <a:schemeClr val="tx1"/>
                </a:solidFill>
                <a:effectLst/>
                <a:latin typeface="Arial" charset="0"/>
                <a:ea typeface="+mn-ea"/>
                <a:cs typeface="+mn-cs"/>
              </a:rPr>
              <a:t>, </a:t>
            </a:r>
          </a:p>
          <a:p>
            <a:pPr lvl="0"/>
            <a:r>
              <a:rPr lang="fr-FR" sz="1200" kern="1200" dirty="0" smtClean="0">
                <a:solidFill>
                  <a:schemeClr val="tx1"/>
                </a:solidFill>
                <a:effectLst/>
                <a:latin typeface="Arial" charset="0"/>
                <a:ea typeface="+mn-ea"/>
                <a:cs typeface="+mn-cs"/>
              </a:rPr>
              <a:t>il va ensuite successivement dans toutes les tables attachées au </a:t>
            </a:r>
            <a:r>
              <a:rPr lang="fr-FR" sz="1200" kern="1200" dirty="0" err="1" smtClean="0">
                <a:solidFill>
                  <a:schemeClr val="tx1"/>
                </a:solidFill>
                <a:effectLst/>
                <a:latin typeface="Arial" charset="0"/>
                <a:ea typeface="+mn-ea"/>
                <a:cs typeface="+mn-cs"/>
              </a:rPr>
              <a:t>hook</a:t>
            </a:r>
            <a:r>
              <a:rPr lang="fr-FR" sz="1200" kern="1200" dirty="0" smtClean="0">
                <a:solidFill>
                  <a:schemeClr val="tx1"/>
                </a:solidFill>
                <a:effectLst/>
                <a:latin typeface="Arial" charset="0"/>
                <a:ea typeface="+mn-ea"/>
                <a:cs typeface="+mn-cs"/>
              </a:rPr>
              <a:t>, </a:t>
            </a:r>
          </a:p>
          <a:p>
            <a:pPr lvl="0"/>
            <a:r>
              <a:rPr lang="fr-FR" sz="1200" kern="1200" dirty="0" smtClean="0">
                <a:solidFill>
                  <a:schemeClr val="tx1"/>
                </a:solidFill>
                <a:effectLst/>
                <a:latin typeface="Arial" charset="0"/>
                <a:ea typeface="+mn-ea"/>
                <a:cs typeface="+mn-cs"/>
              </a:rPr>
              <a:t>quand il ne reste plus de table et qu'il n'a pas été détruit, le paquet va au prochain </a:t>
            </a:r>
            <a:r>
              <a:rPr lang="fr-FR" sz="1200" kern="1200" dirty="0" err="1" smtClean="0">
                <a:solidFill>
                  <a:schemeClr val="tx1"/>
                </a:solidFill>
                <a:effectLst/>
                <a:latin typeface="Arial" charset="0"/>
                <a:ea typeface="+mn-ea"/>
                <a:cs typeface="+mn-cs"/>
              </a:rPr>
              <a:t>hook</a:t>
            </a:r>
            <a:r>
              <a:rPr lang="fr-FR" sz="1200" kern="1200" dirty="0" smtClean="0">
                <a:solidFill>
                  <a:schemeClr val="tx1"/>
                </a:solidFill>
                <a:effectLst/>
                <a:latin typeface="Arial" charset="0"/>
                <a:ea typeface="+mn-ea"/>
                <a:cs typeface="+mn-cs"/>
              </a:rPr>
              <a:t>. </a:t>
            </a:r>
          </a:p>
          <a:p>
            <a:r>
              <a:rPr lang="fr-FR" sz="1200" kern="1200" dirty="0" smtClean="0">
                <a:solidFill>
                  <a:schemeClr val="tx1"/>
                </a:solidFill>
                <a:effectLst/>
                <a:latin typeface="Arial" charset="0"/>
                <a:ea typeface="+mn-ea"/>
                <a:cs typeface="+mn-cs"/>
              </a:rPr>
              <a:t>Les cibles (</a:t>
            </a:r>
            <a:r>
              <a:rPr lang="fr-FR" sz="1200" i="1" kern="1200" dirty="0" err="1" smtClean="0">
                <a:solidFill>
                  <a:schemeClr val="tx1"/>
                </a:solidFill>
                <a:effectLst/>
                <a:latin typeface="Arial" charset="0"/>
                <a:ea typeface="+mn-ea"/>
                <a:cs typeface="+mn-cs"/>
              </a:rPr>
              <a:t>targets</a:t>
            </a:r>
            <a:r>
              <a:rPr lang="fr-FR" sz="1200" kern="1200" dirty="0" smtClean="0">
                <a:solidFill>
                  <a:schemeClr val="tx1"/>
                </a:solidFill>
                <a:effectLst/>
                <a:latin typeface="Arial" charset="0"/>
                <a:ea typeface="+mn-ea"/>
                <a:cs typeface="+mn-cs"/>
              </a:rPr>
              <a:t>, c'est à dire les décisions prises sur le sort du paquet) sont spécifiques aux tables, alors que les concordances (</a:t>
            </a:r>
            <a:r>
              <a:rPr lang="fr-FR" sz="1200" i="1" kern="1200" dirty="0" smtClean="0">
                <a:solidFill>
                  <a:schemeClr val="tx1"/>
                </a:solidFill>
                <a:effectLst/>
                <a:latin typeface="Arial" charset="0"/>
                <a:ea typeface="+mn-ea"/>
                <a:cs typeface="+mn-cs"/>
              </a:rPr>
              <a:t>matches</a:t>
            </a:r>
            <a:r>
              <a:rPr lang="fr-FR" sz="1200" kern="1200" dirty="0" smtClean="0">
                <a:solidFill>
                  <a:schemeClr val="tx1"/>
                </a:solidFill>
                <a:effectLst/>
                <a:latin typeface="Arial" charset="0"/>
                <a:ea typeface="+mn-ea"/>
                <a:cs typeface="+mn-cs"/>
              </a:rPr>
              <a:t>) sur les paquets sont communes aux différentes tables .</a:t>
            </a:r>
            <a:endParaRPr lang="fr-FR" sz="1200" kern="1200" dirty="0">
              <a:solidFill>
                <a:schemeClr val="tx1"/>
              </a:solidFill>
              <a:effectLst/>
              <a:latin typeface="Arial" charset="0"/>
              <a:ea typeface="+mn-ea"/>
              <a:cs typeface="+mn-cs"/>
            </a:endParaRP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06C99E0-2C6C-4AB7-ADEE-E724CB34ABBF}" type="slidenum">
              <a:rPr kumimoji="0" lang="fr-FR" altLang="fr-F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fr-FR" altLang="fr-F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5693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15 recommandations de  l</a:t>
            </a:r>
            <a:r>
              <a:rPr lang="fr-FR" baseline="0" dirty="0"/>
              <a:t> </a:t>
            </a:r>
            <a:r>
              <a:rPr lang="fr-FR" dirty="0"/>
              <a:t>ANSSI </a:t>
            </a:r>
          </a:p>
          <a:p>
            <a:r>
              <a:rPr lang="fr-FR" dirty="0"/>
              <a:t>Equipement</a:t>
            </a:r>
            <a:r>
              <a:rPr lang="fr-FR" baseline="0" dirty="0"/>
              <a:t> intervenant dans la défense en profondeur </a:t>
            </a:r>
            <a:endParaRPr lang="fr-FR" dirty="0"/>
          </a:p>
        </p:txBody>
      </p:sp>
      <p:sp>
        <p:nvSpPr>
          <p:cNvPr id="4" name="Espace réservé du numéro de diapositive 3"/>
          <p:cNvSpPr>
            <a:spLocks noGrp="1"/>
          </p:cNvSpPr>
          <p:nvPr>
            <p:ph type="sldNum" sz="quarter" idx="10"/>
          </p:nvPr>
        </p:nvSpPr>
        <p:spPr/>
        <p:txBody>
          <a:bodyPr/>
          <a:lstStyle/>
          <a:p>
            <a:fld id="{A06C99E0-2C6C-4AB7-ADEE-E724CB34ABBF}" type="slidenum">
              <a:rPr lang="fr-FR" altLang="fr-FR" smtClean="0"/>
              <a:pPr/>
              <a:t>36</a:t>
            </a:fld>
            <a:endParaRPr lang="fr-FR" altLang="fr-FR"/>
          </a:p>
        </p:txBody>
      </p:sp>
    </p:spTree>
    <p:extLst>
      <p:ext uri="{BB962C8B-B14F-4D97-AF65-F5344CB8AC3E}">
        <p14:creationId xmlns:p14="http://schemas.microsoft.com/office/powerpoint/2010/main" val="1359687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Rapidement surtout pour indiquer PF</a:t>
            </a:r>
            <a:r>
              <a:rPr lang="fr-FR" baseline="0" dirty="0"/>
              <a:t> physique et Logiciels</a:t>
            </a:r>
            <a:endParaRPr lang="fr-FR" dirty="0"/>
          </a:p>
        </p:txBody>
      </p:sp>
      <p:sp>
        <p:nvSpPr>
          <p:cNvPr id="4" name="Espace réservé du numéro de diapositive 3"/>
          <p:cNvSpPr>
            <a:spLocks noGrp="1"/>
          </p:cNvSpPr>
          <p:nvPr>
            <p:ph type="sldNum" sz="quarter" idx="10"/>
          </p:nvPr>
        </p:nvSpPr>
        <p:spPr/>
        <p:txBody>
          <a:bodyPr/>
          <a:lstStyle/>
          <a:p>
            <a:fld id="{A06C99E0-2C6C-4AB7-ADEE-E724CB34ABBF}" type="slidenum">
              <a:rPr lang="fr-FR" altLang="fr-FR" smtClean="0"/>
              <a:pPr/>
              <a:t>4</a:t>
            </a:fld>
            <a:endParaRPr lang="fr-FR" altLang="fr-FR"/>
          </a:p>
        </p:txBody>
      </p:sp>
    </p:spTree>
    <p:extLst>
      <p:ext uri="{BB962C8B-B14F-4D97-AF65-F5344CB8AC3E}">
        <p14:creationId xmlns:p14="http://schemas.microsoft.com/office/powerpoint/2010/main" val="3873641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Rapidement surtout pour indiquer PF</a:t>
            </a:r>
            <a:r>
              <a:rPr lang="fr-FR" baseline="0" dirty="0"/>
              <a:t> physique et Logiciels</a:t>
            </a:r>
            <a:endParaRPr lang="fr-FR" dirty="0"/>
          </a:p>
        </p:txBody>
      </p:sp>
      <p:sp>
        <p:nvSpPr>
          <p:cNvPr id="4" name="Espace réservé du numéro de diapositive 3"/>
          <p:cNvSpPr>
            <a:spLocks noGrp="1"/>
          </p:cNvSpPr>
          <p:nvPr>
            <p:ph type="sldNum" sz="quarter" idx="10"/>
          </p:nvPr>
        </p:nvSpPr>
        <p:spPr/>
        <p:txBody>
          <a:bodyPr/>
          <a:lstStyle/>
          <a:p>
            <a:fld id="{A06C99E0-2C6C-4AB7-ADEE-E724CB34ABBF}" type="slidenum">
              <a:rPr lang="fr-FR" altLang="fr-FR" smtClean="0"/>
              <a:pPr/>
              <a:t>5</a:t>
            </a:fld>
            <a:endParaRPr lang="fr-FR" altLang="fr-FR"/>
          </a:p>
        </p:txBody>
      </p:sp>
    </p:spTree>
    <p:extLst>
      <p:ext uri="{BB962C8B-B14F-4D97-AF65-F5344CB8AC3E}">
        <p14:creationId xmlns:p14="http://schemas.microsoft.com/office/powerpoint/2010/main" val="482212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smtClean="0">
                <a:solidFill>
                  <a:schemeClr val="tx1"/>
                </a:solidFill>
                <a:effectLst/>
                <a:latin typeface="Arial" charset="0"/>
                <a:ea typeface="+mn-ea"/>
                <a:cs typeface="+mn-cs"/>
              </a:rPr>
              <a:t>Nous pouvons établir différentes catégories de firewall en fonction des fonctionnalités offertes et des couches réseaux sur lesquelles ils travaillent [TOFW].</a:t>
            </a:r>
          </a:p>
          <a:p>
            <a:r>
              <a:rPr lang="fr-FR" sz="1200" kern="1200" dirty="0" smtClean="0">
                <a:solidFill>
                  <a:schemeClr val="tx1"/>
                </a:solidFill>
                <a:effectLst/>
                <a:latin typeface="Arial" charset="0"/>
                <a:ea typeface="+mn-ea"/>
                <a:cs typeface="+mn-cs"/>
              </a:rPr>
              <a:t>Dans l'ordre chronologique de leur apparition sur le marché nous pouvons citer :</a:t>
            </a:r>
          </a:p>
          <a:p>
            <a:pPr lvl="0"/>
            <a:r>
              <a:rPr lang="fr-FR" sz="1200" kern="1200" dirty="0" smtClean="0">
                <a:solidFill>
                  <a:schemeClr val="tx1"/>
                </a:solidFill>
                <a:effectLst/>
                <a:latin typeface="Arial" charset="0"/>
                <a:ea typeface="+mn-ea"/>
                <a:cs typeface="+mn-cs"/>
              </a:rPr>
              <a:t>les filtres de paquets.</a:t>
            </a:r>
          </a:p>
          <a:p>
            <a:pPr lvl="0"/>
            <a:r>
              <a:rPr lang="fr-FR" sz="1200" kern="1200" dirty="0" smtClean="0">
                <a:solidFill>
                  <a:schemeClr val="tx1"/>
                </a:solidFill>
                <a:effectLst/>
                <a:latin typeface="Arial" charset="0"/>
                <a:ea typeface="+mn-ea"/>
                <a:cs typeface="+mn-cs"/>
              </a:rPr>
              <a:t>Les </a:t>
            </a:r>
            <a:r>
              <a:rPr lang="fr-FR" sz="1200" kern="1200" dirty="0" err="1" smtClean="0">
                <a:solidFill>
                  <a:schemeClr val="tx1"/>
                </a:solidFill>
                <a:effectLst/>
                <a:latin typeface="Arial" charset="0"/>
                <a:ea typeface="+mn-ea"/>
                <a:cs typeface="+mn-cs"/>
              </a:rPr>
              <a:t>proxies</a:t>
            </a:r>
            <a:r>
              <a:rPr lang="fr-FR" sz="1200" kern="1200" dirty="0" smtClean="0">
                <a:solidFill>
                  <a:schemeClr val="tx1"/>
                </a:solidFill>
                <a:effectLst/>
                <a:latin typeface="Arial" charset="0"/>
                <a:ea typeface="+mn-ea"/>
                <a:cs typeface="+mn-cs"/>
              </a:rPr>
              <a:t> applicatifs et les </a:t>
            </a:r>
            <a:r>
              <a:rPr lang="fr-FR" sz="1200" kern="1200" dirty="0" err="1" smtClean="0">
                <a:solidFill>
                  <a:schemeClr val="tx1"/>
                </a:solidFill>
                <a:effectLst/>
                <a:latin typeface="Arial" charset="0"/>
                <a:ea typeface="+mn-ea"/>
                <a:cs typeface="+mn-cs"/>
              </a:rPr>
              <a:t>proxies</a:t>
            </a:r>
            <a:r>
              <a:rPr lang="fr-FR" sz="1200" kern="1200" dirty="0" smtClean="0">
                <a:solidFill>
                  <a:schemeClr val="tx1"/>
                </a:solidFill>
                <a:effectLst/>
                <a:latin typeface="Arial" charset="0"/>
                <a:ea typeface="+mn-ea"/>
                <a:cs typeface="+mn-cs"/>
              </a:rPr>
              <a:t> SOCKS.</a:t>
            </a:r>
          </a:p>
          <a:p>
            <a:pPr lvl="0"/>
            <a:r>
              <a:rPr lang="fr-FR" sz="1200" kern="1200" dirty="0" smtClean="0">
                <a:solidFill>
                  <a:schemeClr val="tx1"/>
                </a:solidFill>
                <a:effectLst/>
                <a:latin typeface="Arial" charset="0"/>
                <a:ea typeface="+mn-ea"/>
                <a:cs typeface="+mn-cs"/>
              </a:rPr>
              <a:t>Les filtres de paquets à suivi d'états.</a:t>
            </a:r>
          </a:p>
          <a:p>
            <a:pPr lvl="0"/>
            <a:r>
              <a:rPr lang="fr-FR" sz="1200" kern="1200" dirty="0" smtClean="0">
                <a:solidFill>
                  <a:schemeClr val="tx1"/>
                </a:solidFill>
                <a:effectLst/>
                <a:latin typeface="Arial" charset="0"/>
                <a:ea typeface="+mn-ea"/>
                <a:cs typeface="+mn-cs"/>
              </a:rPr>
              <a:t>Les hybrides.</a:t>
            </a:r>
          </a:p>
          <a:p>
            <a:pPr lvl="0"/>
            <a:r>
              <a:rPr lang="fr-FR" sz="1200" kern="1200" dirty="0" smtClean="0">
                <a:solidFill>
                  <a:schemeClr val="tx1"/>
                </a:solidFill>
                <a:effectLst/>
                <a:latin typeface="Arial" charset="0"/>
                <a:ea typeface="+mn-ea"/>
                <a:cs typeface="+mn-cs"/>
              </a:rPr>
              <a:t>Les pare-feu « authentifiants ».</a:t>
            </a:r>
          </a:p>
          <a:p>
            <a:pPr lvl="0"/>
            <a:r>
              <a:rPr lang="fr-FR" sz="1200" kern="1200" dirty="0" smtClean="0">
                <a:solidFill>
                  <a:schemeClr val="tx1"/>
                </a:solidFill>
                <a:effectLst/>
                <a:latin typeface="Arial" charset="0"/>
                <a:ea typeface="+mn-ea"/>
                <a:cs typeface="+mn-cs"/>
              </a:rPr>
              <a:t>Les diodes réseau.</a:t>
            </a:r>
          </a:p>
          <a:p>
            <a:pPr lvl="0"/>
            <a:endParaRPr lang="fr-FR" sz="1200" kern="1200" dirty="0" smtClean="0">
              <a:solidFill>
                <a:schemeClr val="tx1"/>
              </a:solidFill>
              <a:effectLst/>
              <a:latin typeface="Arial" charset="0"/>
              <a:ea typeface="+mn-ea"/>
              <a:cs typeface="+mn-cs"/>
            </a:endParaRPr>
          </a:p>
          <a:p>
            <a:r>
              <a:rPr lang="fr-FR" sz="1200" b="1" kern="1200" dirty="0" smtClean="0">
                <a:solidFill>
                  <a:schemeClr val="tx1"/>
                </a:solidFill>
                <a:effectLst/>
                <a:latin typeface="Arial" charset="0"/>
                <a:ea typeface="+mn-ea"/>
                <a:cs typeface="+mn-cs"/>
              </a:rPr>
              <a:t>Les filtres de paquets</a:t>
            </a:r>
          </a:p>
          <a:p>
            <a:r>
              <a:rPr lang="fr-FR" sz="1200" kern="1200" dirty="0" smtClean="0">
                <a:solidFill>
                  <a:schemeClr val="tx1"/>
                </a:solidFill>
                <a:effectLst/>
                <a:latin typeface="Arial" charset="0"/>
                <a:ea typeface="+mn-ea"/>
                <a:cs typeface="+mn-cs"/>
              </a:rPr>
              <a:t>Les filtres de paquets peuvent être :</a:t>
            </a:r>
          </a:p>
          <a:p>
            <a:pPr lvl="0"/>
            <a:r>
              <a:rPr lang="fr-FR" sz="1200" kern="1200" dirty="0" smtClean="0">
                <a:solidFill>
                  <a:schemeClr val="tx1"/>
                </a:solidFill>
                <a:effectLst/>
                <a:latin typeface="Arial" charset="0"/>
                <a:ea typeface="+mn-ea"/>
                <a:cs typeface="+mn-cs"/>
              </a:rPr>
              <a:t>des routeurs IP dotés de listes de contrôle d'accès (</a:t>
            </a:r>
            <a:r>
              <a:rPr lang="fr-FR" sz="1200" b="1" kern="1200" dirty="0" smtClean="0">
                <a:solidFill>
                  <a:schemeClr val="tx1"/>
                </a:solidFill>
                <a:effectLst/>
                <a:latin typeface="Arial" charset="0"/>
                <a:ea typeface="+mn-ea"/>
                <a:cs typeface="+mn-cs"/>
              </a:rPr>
              <a:t>A</a:t>
            </a:r>
            <a:r>
              <a:rPr lang="fr-FR" sz="1200" kern="1200" dirty="0" smtClean="0">
                <a:solidFill>
                  <a:schemeClr val="tx1"/>
                </a:solidFill>
                <a:effectLst/>
                <a:latin typeface="Arial" charset="0"/>
                <a:ea typeface="+mn-ea"/>
                <a:cs typeface="+mn-cs"/>
              </a:rPr>
              <a:t>ccess </a:t>
            </a:r>
            <a:r>
              <a:rPr lang="fr-FR" sz="1200" b="1" kern="1200" dirty="0" smtClean="0">
                <a:solidFill>
                  <a:schemeClr val="tx1"/>
                </a:solidFill>
                <a:effectLst/>
                <a:latin typeface="Arial" charset="0"/>
                <a:ea typeface="+mn-ea"/>
                <a:cs typeface="+mn-cs"/>
              </a:rPr>
              <a:t>C</a:t>
            </a:r>
            <a:r>
              <a:rPr lang="fr-FR" sz="1200" kern="1200" dirty="0" smtClean="0">
                <a:solidFill>
                  <a:schemeClr val="tx1"/>
                </a:solidFill>
                <a:effectLst/>
                <a:latin typeface="Arial" charset="0"/>
                <a:ea typeface="+mn-ea"/>
                <a:cs typeface="+mn-cs"/>
              </a:rPr>
              <a:t>ontrol </a:t>
            </a:r>
            <a:r>
              <a:rPr lang="fr-FR" sz="1200" b="1" kern="1200" dirty="0" smtClean="0">
                <a:solidFill>
                  <a:schemeClr val="tx1"/>
                </a:solidFill>
                <a:effectLst/>
                <a:latin typeface="Arial" charset="0"/>
                <a:ea typeface="+mn-ea"/>
                <a:cs typeface="+mn-cs"/>
              </a:rPr>
              <a:t>L</a:t>
            </a:r>
            <a:r>
              <a:rPr lang="fr-FR" sz="1200" kern="1200" dirty="0" smtClean="0">
                <a:solidFill>
                  <a:schemeClr val="tx1"/>
                </a:solidFill>
                <a:effectLst/>
                <a:latin typeface="Arial" charset="0"/>
                <a:ea typeface="+mn-ea"/>
                <a:cs typeface="+mn-cs"/>
              </a:rPr>
              <a:t>ist) : on parle alors de routeurs « écran » ou « screening router ».</a:t>
            </a:r>
          </a:p>
          <a:p>
            <a:pPr lvl="0"/>
            <a:r>
              <a:rPr lang="fr-FR" sz="1200" kern="1200" dirty="0" smtClean="0">
                <a:solidFill>
                  <a:schemeClr val="tx1"/>
                </a:solidFill>
                <a:effectLst/>
                <a:latin typeface="Arial" charset="0"/>
                <a:ea typeface="+mn-ea"/>
                <a:cs typeface="+mn-cs"/>
              </a:rPr>
              <a:t>des ordinateurs dotés d'un logiciel de filtrage (</a:t>
            </a:r>
            <a:r>
              <a:rPr lang="fr-FR" sz="1200" kern="1200" dirty="0" err="1" smtClean="0">
                <a:solidFill>
                  <a:schemeClr val="tx1"/>
                </a:solidFill>
                <a:effectLst/>
                <a:latin typeface="Arial" charset="0"/>
                <a:ea typeface="+mn-ea"/>
                <a:cs typeface="+mn-cs"/>
              </a:rPr>
              <a:t>Netfilter</a:t>
            </a:r>
            <a:r>
              <a:rPr lang="fr-FR" sz="1200" kern="1200" dirty="0" smtClean="0">
                <a:solidFill>
                  <a:schemeClr val="tx1"/>
                </a:solidFill>
                <a:effectLst/>
                <a:latin typeface="Arial" charset="0"/>
                <a:ea typeface="+mn-ea"/>
                <a:cs typeface="+mn-cs"/>
              </a:rPr>
              <a:t> par exemple).</a:t>
            </a:r>
          </a:p>
          <a:p>
            <a:r>
              <a:rPr lang="fr-FR" sz="1200" kern="1200" dirty="0" smtClean="0">
                <a:solidFill>
                  <a:schemeClr val="tx1"/>
                </a:solidFill>
                <a:effectLst/>
                <a:latin typeface="Arial" charset="0"/>
                <a:ea typeface="+mn-ea"/>
                <a:cs typeface="+mn-cs"/>
              </a:rPr>
              <a:t>Ils fonctionnent en analysant les paquets de données échangés entre une machine du réseau extérieur et une machine du réseau interne les traversant. Pour leur analyse ils se basent sur : </a:t>
            </a:r>
          </a:p>
          <a:p>
            <a:pPr lvl="0"/>
            <a:r>
              <a:rPr lang="fr-FR" sz="1200" kern="1200" dirty="0" smtClean="0">
                <a:solidFill>
                  <a:schemeClr val="tx1"/>
                </a:solidFill>
                <a:effectLst/>
                <a:latin typeface="Arial" charset="0"/>
                <a:ea typeface="+mn-ea"/>
                <a:cs typeface="+mn-cs"/>
              </a:rPr>
              <a:t>l'adresse IP de la machine émettrice ; </a:t>
            </a:r>
          </a:p>
          <a:p>
            <a:pPr lvl="0"/>
            <a:r>
              <a:rPr lang="fr-FR" sz="1200" kern="1200" dirty="0" smtClean="0">
                <a:solidFill>
                  <a:schemeClr val="tx1"/>
                </a:solidFill>
                <a:effectLst/>
                <a:latin typeface="Arial" charset="0"/>
                <a:ea typeface="+mn-ea"/>
                <a:cs typeface="+mn-cs"/>
              </a:rPr>
              <a:t>l'adresse IP de la machine réceptrice ; </a:t>
            </a:r>
          </a:p>
          <a:p>
            <a:pPr lvl="0"/>
            <a:r>
              <a:rPr lang="fr-FR" sz="1200" kern="1200" dirty="0" smtClean="0">
                <a:solidFill>
                  <a:schemeClr val="tx1"/>
                </a:solidFill>
                <a:effectLst/>
                <a:latin typeface="Arial" charset="0"/>
                <a:ea typeface="+mn-ea"/>
                <a:cs typeface="+mn-cs"/>
              </a:rPr>
              <a:t>le type de paquet (TCP, UDP, etc.) ; </a:t>
            </a:r>
          </a:p>
          <a:p>
            <a:r>
              <a:rPr lang="fr-FR" sz="1200" kern="1200" dirty="0" smtClean="0">
                <a:solidFill>
                  <a:schemeClr val="tx1"/>
                </a:solidFill>
                <a:effectLst/>
                <a:latin typeface="Arial" charset="0"/>
                <a:ea typeface="+mn-ea"/>
                <a:cs typeface="+mn-cs"/>
              </a:rPr>
              <a:t>le numéro de port (rappel: un port est un numéro associé à un service ou une application réseau). </a:t>
            </a:r>
            <a:endParaRPr lang="fr-FR" sz="1200" kern="1200" dirty="0">
              <a:solidFill>
                <a:schemeClr val="tx1"/>
              </a:solidFill>
              <a:effectLst/>
              <a:latin typeface="Arial" charset="0"/>
              <a:ea typeface="+mn-ea"/>
              <a:cs typeface="+mn-cs"/>
            </a:endParaRPr>
          </a:p>
        </p:txBody>
      </p:sp>
      <p:sp>
        <p:nvSpPr>
          <p:cNvPr id="4" name="Espace réservé du numéro de diapositive 3"/>
          <p:cNvSpPr>
            <a:spLocks noGrp="1"/>
          </p:cNvSpPr>
          <p:nvPr>
            <p:ph type="sldNum" sz="quarter" idx="10"/>
          </p:nvPr>
        </p:nvSpPr>
        <p:spPr/>
        <p:txBody>
          <a:bodyPr/>
          <a:lstStyle/>
          <a:p>
            <a:fld id="{A06C99E0-2C6C-4AB7-ADEE-E724CB34ABBF}" type="slidenum">
              <a:rPr lang="fr-FR" altLang="fr-FR" smtClean="0"/>
              <a:pPr/>
              <a:t>6</a:t>
            </a:fld>
            <a:endParaRPr lang="fr-FR" altLang="fr-FR"/>
          </a:p>
        </p:txBody>
      </p:sp>
    </p:spTree>
    <p:extLst>
      <p:ext uri="{BB962C8B-B14F-4D97-AF65-F5344CB8AC3E}">
        <p14:creationId xmlns:p14="http://schemas.microsoft.com/office/powerpoint/2010/main" val="3102965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smtClean="0">
                <a:solidFill>
                  <a:schemeClr val="tx1"/>
                </a:solidFill>
                <a:latin typeface="Arial" charset="0"/>
                <a:ea typeface="+mn-ea"/>
                <a:cs typeface="+mn-cs"/>
              </a:rPr>
              <a:t>Pseudo-session de type </a:t>
            </a:r>
            <a:r>
              <a:rPr lang="fr-FR" sz="1200" b="0" i="0" u="none" strike="noStrike" kern="1200" baseline="0" dirty="0" err="1" smtClean="0">
                <a:solidFill>
                  <a:schemeClr val="tx1"/>
                </a:solidFill>
                <a:latin typeface="Arial" charset="0"/>
                <a:ea typeface="+mn-ea"/>
                <a:cs typeface="+mn-cs"/>
              </a:rPr>
              <a:t>requ^ete</a:t>
            </a:r>
            <a:r>
              <a:rPr lang="fr-FR" sz="1200" b="0" i="0" u="none" strike="noStrike" kern="1200" baseline="0" dirty="0" smtClean="0">
                <a:solidFill>
                  <a:schemeClr val="tx1"/>
                </a:solidFill>
                <a:latin typeface="Arial" charset="0"/>
                <a:ea typeface="+mn-ea"/>
                <a:cs typeface="+mn-cs"/>
              </a:rPr>
              <a:t>/</a:t>
            </a:r>
            <a:r>
              <a:rPr lang="fr-FR" sz="1200" b="0" i="0" u="none" strike="noStrike" kern="1200" baseline="0" dirty="0" err="1" smtClean="0">
                <a:solidFill>
                  <a:schemeClr val="tx1"/>
                </a:solidFill>
                <a:latin typeface="Arial" charset="0"/>
                <a:ea typeface="+mn-ea"/>
                <a:cs typeface="+mn-cs"/>
              </a:rPr>
              <a:t>reponse</a:t>
            </a:r>
            <a:r>
              <a:rPr lang="fr-FR" sz="1200" b="0" i="0" u="none" strike="noStrike" kern="1200" baseline="0" dirty="0" smtClean="0">
                <a:solidFill>
                  <a:schemeClr val="tx1"/>
                </a:solidFill>
                <a:latin typeface="Arial" charset="0"/>
                <a:ea typeface="+mn-ea"/>
                <a:cs typeface="+mn-cs"/>
              </a:rPr>
              <a:t> ou "</a:t>
            </a:r>
            <a:r>
              <a:rPr lang="fr-FR" sz="1200" b="0" i="0" u="none" strike="noStrike" kern="1200" baseline="0" dirty="0" err="1" smtClean="0">
                <a:solidFill>
                  <a:schemeClr val="tx1"/>
                </a:solidFill>
                <a:latin typeface="Arial" charset="0"/>
                <a:ea typeface="+mn-ea"/>
                <a:cs typeface="+mn-cs"/>
              </a:rPr>
              <a:t>ux</a:t>
            </a:r>
            <a:r>
              <a:rPr lang="fr-FR" sz="1200" b="0" i="0" u="none" strike="noStrike" kern="1200" baseline="0" dirty="0" smtClean="0">
                <a:solidFill>
                  <a:schemeClr val="tx1"/>
                </a:solidFill>
                <a:latin typeface="Arial" charset="0"/>
                <a:ea typeface="+mn-ea"/>
                <a:cs typeface="+mn-cs"/>
              </a:rPr>
              <a:t>", </a:t>
            </a:r>
            <a:r>
              <a:rPr lang="fr-FR" sz="1200" b="0" i="0" u="none" strike="noStrike" kern="1200" baseline="0" dirty="0" err="1" smtClean="0">
                <a:solidFill>
                  <a:schemeClr val="tx1"/>
                </a:solidFill>
                <a:latin typeface="Arial" charset="0"/>
                <a:ea typeface="+mn-ea"/>
                <a:cs typeface="+mn-cs"/>
              </a:rPr>
              <a:t>fondee</a:t>
            </a:r>
            <a:r>
              <a:rPr lang="fr-FR" sz="1200" b="0" i="0" u="none" strike="noStrike" kern="1200" baseline="0" dirty="0" smtClean="0">
                <a:solidFill>
                  <a:schemeClr val="tx1"/>
                </a:solidFill>
                <a:latin typeface="Arial" charset="0"/>
                <a:ea typeface="+mn-ea"/>
                <a:cs typeface="+mn-cs"/>
              </a:rPr>
              <a:t> sur :</a:t>
            </a:r>
          </a:p>
          <a:p>
            <a:r>
              <a:rPr lang="fr-FR" sz="1200" b="0" i="0" u="none" strike="noStrike" kern="1200" baseline="0" dirty="0" smtClean="0">
                <a:solidFill>
                  <a:schemeClr val="tx1"/>
                </a:solidFill>
                <a:latin typeface="Arial" charset="0"/>
                <a:ea typeface="+mn-ea"/>
                <a:cs typeface="+mn-cs"/>
              </a:rPr>
              <a:t>les ports et adresses source et destination des messages</a:t>
            </a:r>
          </a:p>
          <a:p>
            <a:endParaRPr lang="fr-FR" sz="1200" b="0" i="0" u="none" strike="noStrike" kern="1200" baseline="0" dirty="0" smtClean="0">
              <a:solidFill>
                <a:schemeClr val="tx1"/>
              </a:solidFill>
              <a:latin typeface="Arial" charset="0"/>
              <a:ea typeface="+mn-ea"/>
              <a:cs typeface="+mn-cs"/>
            </a:endParaRPr>
          </a:p>
          <a:p>
            <a:r>
              <a:rPr lang="fr-FR" sz="1200" b="0" i="0" u="none" strike="noStrike" kern="1200" baseline="0" dirty="0" smtClean="0">
                <a:solidFill>
                  <a:schemeClr val="tx1"/>
                </a:solidFill>
                <a:latin typeface="Arial" charset="0"/>
                <a:ea typeface="+mn-ea"/>
                <a:cs typeface="+mn-cs"/>
              </a:rPr>
              <a:t>module </a:t>
            </a:r>
            <a:r>
              <a:rPr lang="fr-FR" sz="1200" b="0" i="0" u="none" strike="noStrike" kern="1200" baseline="0" dirty="0" err="1" smtClean="0">
                <a:solidFill>
                  <a:schemeClr val="tx1"/>
                </a:solidFill>
                <a:latin typeface="Arial" charset="0"/>
                <a:ea typeface="+mn-ea"/>
                <a:cs typeface="+mn-cs"/>
              </a:rPr>
              <a:t>conntrack</a:t>
            </a:r>
            <a:r>
              <a:rPr lang="fr-FR" sz="1200" b="0" i="0" u="none" strike="noStrike" kern="1200" baseline="0" dirty="0" smtClean="0">
                <a:solidFill>
                  <a:schemeClr val="tx1"/>
                </a:solidFill>
                <a:latin typeface="Arial" charset="0"/>
                <a:ea typeface="+mn-ea"/>
                <a:cs typeface="+mn-cs"/>
              </a:rPr>
              <a:t> de </a:t>
            </a:r>
            <a:r>
              <a:rPr lang="fr-FR" sz="1200" b="0" i="0" u="none" strike="noStrike" kern="1200" baseline="0" dirty="0" err="1" smtClean="0">
                <a:solidFill>
                  <a:schemeClr val="tx1"/>
                </a:solidFill>
                <a:latin typeface="Arial" charset="0"/>
                <a:ea typeface="+mn-ea"/>
                <a:cs typeface="+mn-cs"/>
              </a:rPr>
              <a:t>netlter</a:t>
            </a:r>
            <a:r>
              <a:rPr lang="fr-FR" sz="1200" b="0" i="0" u="none" strike="noStrike" kern="1200" baseline="0" dirty="0" smtClean="0">
                <a:solidFill>
                  <a:schemeClr val="tx1"/>
                </a:solidFill>
                <a:latin typeface="Arial" charset="0"/>
                <a:ea typeface="+mn-ea"/>
                <a:cs typeface="+mn-cs"/>
              </a:rPr>
              <a:t> :</a:t>
            </a:r>
          </a:p>
          <a:p>
            <a:r>
              <a:rPr lang="fr-FR" sz="1200" b="0" i="0" u="none" strike="noStrike" kern="1200" baseline="0" dirty="0" smtClean="0">
                <a:solidFill>
                  <a:schemeClr val="tx1"/>
                </a:solidFill>
                <a:latin typeface="Arial" charset="0"/>
                <a:ea typeface="+mn-ea"/>
                <a:cs typeface="+mn-cs"/>
              </a:rPr>
              <a:t>terminologie NEW/ESTABLISHED</a:t>
            </a:r>
          </a:p>
          <a:p>
            <a:r>
              <a:rPr lang="fr-FR" sz="1200" b="0" i="0" u="none" strike="noStrike" kern="1200" baseline="0" dirty="0" smtClean="0">
                <a:solidFill>
                  <a:schemeClr val="tx1"/>
                </a:solidFill>
                <a:latin typeface="Arial" charset="0"/>
                <a:ea typeface="+mn-ea"/>
                <a:cs typeface="+mn-cs"/>
              </a:rPr>
              <a:t>gestion des temps d'expiration</a:t>
            </a:r>
          </a:p>
          <a:p>
            <a:endParaRPr lang="fr-FR" sz="1200" b="0" i="0" u="none" strike="noStrike" kern="1200" baseline="0" dirty="0" smtClean="0">
              <a:solidFill>
                <a:schemeClr val="tx1"/>
              </a:solidFill>
              <a:latin typeface="Arial" charset="0"/>
              <a:ea typeface="+mn-ea"/>
              <a:cs typeface="+mn-cs"/>
            </a:endParaRPr>
          </a:p>
          <a:p>
            <a:r>
              <a:rPr lang="fr-FR" sz="1200" b="0" i="0" u="none" strike="noStrike" kern="1200" baseline="0" dirty="0" smtClean="0">
                <a:solidFill>
                  <a:schemeClr val="tx1"/>
                </a:solidFill>
                <a:latin typeface="Arial" charset="0"/>
                <a:ea typeface="+mn-ea"/>
                <a:cs typeface="+mn-cs"/>
              </a:rPr>
              <a:t>temps d'expiration (time-out)</a:t>
            </a:r>
          </a:p>
          <a:p>
            <a:r>
              <a:rPr lang="fr-FR" sz="1200" b="0" i="0" u="none" strike="noStrike" kern="1200" baseline="0" dirty="0" err="1" smtClean="0">
                <a:solidFill>
                  <a:schemeClr val="tx1"/>
                </a:solidFill>
                <a:latin typeface="Arial" charset="0"/>
                <a:ea typeface="+mn-ea"/>
                <a:cs typeface="+mn-cs"/>
              </a:rPr>
              <a:t>creation</a:t>
            </a:r>
            <a:r>
              <a:rPr lang="fr-FR" sz="1200" b="0" i="0" u="none" strike="noStrike" kern="1200" baseline="0" dirty="0" smtClean="0">
                <a:solidFill>
                  <a:schemeClr val="tx1"/>
                </a:solidFill>
                <a:latin typeface="Arial" charset="0"/>
                <a:ea typeface="+mn-ea"/>
                <a:cs typeface="+mn-cs"/>
              </a:rPr>
              <a:t> d'une session </a:t>
            </a:r>
            <a:r>
              <a:rPr lang="fr-FR" sz="1200" b="0" i="0" u="none" strike="noStrike" kern="1200" baseline="0" dirty="0" err="1" smtClean="0">
                <a:solidFill>
                  <a:schemeClr val="tx1"/>
                </a:solidFill>
                <a:latin typeface="Arial" charset="0"/>
                <a:ea typeface="+mn-ea"/>
                <a:cs typeface="+mn-cs"/>
              </a:rPr>
              <a:t>m^eme</a:t>
            </a:r>
            <a:r>
              <a:rPr lang="fr-FR" sz="1200" b="0" i="0" u="none" strike="noStrike" kern="1200" baseline="0" dirty="0" smtClean="0">
                <a:solidFill>
                  <a:schemeClr val="tx1"/>
                </a:solidFill>
                <a:latin typeface="Arial" charset="0"/>
                <a:ea typeface="+mn-ea"/>
                <a:cs typeface="+mn-cs"/>
              </a:rPr>
              <a:t> pour les </a:t>
            </a:r>
            <a:r>
              <a:rPr lang="fr-FR" sz="1200" b="0" i="0" u="none" strike="noStrike" kern="1200" baseline="0" dirty="0" err="1" smtClean="0">
                <a:solidFill>
                  <a:schemeClr val="tx1"/>
                </a:solidFill>
                <a:latin typeface="Arial" charset="0"/>
                <a:ea typeface="+mn-ea"/>
                <a:cs typeface="+mn-cs"/>
              </a:rPr>
              <a:t>echanges</a:t>
            </a:r>
            <a:r>
              <a:rPr lang="fr-FR" sz="1200" b="0" i="0" u="none" strike="noStrike" kern="1200" baseline="0" dirty="0" smtClean="0">
                <a:solidFill>
                  <a:schemeClr val="tx1"/>
                </a:solidFill>
                <a:latin typeface="Arial" charset="0"/>
                <a:ea typeface="+mn-ea"/>
                <a:cs typeface="+mn-cs"/>
              </a:rPr>
              <a:t> a sens</a:t>
            </a:r>
          </a:p>
          <a:p>
            <a:r>
              <a:rPr lang="fr-FR" sz="1200" b="0" i="0" u="none" strike="noStrike" kern="1200" baseline="0" dirty="0" smtClean="0">
                <a:solidFill>
                  <a:schemeClr val="tx1"/>
                </a:solidFill>
                <a:latin typeface="Arial" charset="0"/>
                <a:ea typeface="+mn-ea"/>
                <a:cs typeface="+mn-cs"/>
              </a:rPr>
              <a:t>Unique</a:t>
            </a:r>
          </a:p>
          <a:p>
            <a:endParaRPr lang="fr-FR" sz="1200" b="0" i="0" u="none" strike="noStrike" kern="1200" baseline="0" dirty="0" smtClean="0">
              <a:solidFill>
                <a:schemeClr val="tx1"/>
              </a:solidFill>
              <a:latin typeface="Arial" charset="0"/>
              <a:ea typeface="+mn-ea"/>
              <a:cs typeface="+mn-cs"/>
            </a:endParaRPr>
          </a:p>
          <a:p>
            <a:r>
              <a:rPr lang="fr-FR" sz="1200" b="0" i="0" u="none" strike="noStrike" kern="1200" baseline="0" dirty="0" smtClean="0">
                <a:solidFill>
                  <a:schemeClr val="tx1"/>
                </a:solidFill>
                <a:latin typeface="Arial" charset="0"/>
                <a:ea typeface="+mn-ea"/>
                <a:cs typeface="+mn-cs"/>
              </a:rPr>
              <a:t>notion de pseudo-session </a:t>
            </a:r>
            <a:r>
              <a:rPr lang="fr-FR" sz="1200" b="0" i="0" u="none" strike="noStrike" kern="1200" baseline="0" dirty="0" err="1" smtClean="0">
                <a:solidFill>
                  <a:schemeClr val="tx1"/>
                </a:solidFill>
                <a:latin typeface="Arial" charset="0"/>
                <a:ea typeface="+mn-ea"/>
                <a:cs typeface="+mn-cs"/>
              </a:rPr>
              <a:t>egalement</a:t>
            </a:r>
            <a:r>
              <a:rPr lang="fr-FR" sz="1200" b="0" i="0" u="none" strike="noStrike" kern="1200" baseline="0" dirty="0" smtClean="0">
                <a:solidFill>
                  <a:schemeClr val="tx1"/>
                </a:solidFill>
                <a:latin typeface="Arial" charset="0"/>
                <a:ea typeface="+mn-ea"/>
                <a:cs typeface="+mn-cs"/>
              </a:rPr>
              <a:t> valable pour le protocole </a:t>
            </a:r>
            <a:r>
              <a:rPr lang="fr-FR" sz="1200" b="0" i="0" u="none" strike="noStrike" kern="1200" baseline="0" dirty="0" err="1" smtClean="0">
                <a:solidFill>
                  <a:schemeClr val="tx1"/>
                </a:solidFill>
                <a:latin typeface="Arial" charset="0"/>
                <a:ea typeface="+mn-ea"/>
                <a:cs typeface="+mn-cs"/>
              </a:rPr>
              <a:t>IPsec</a:t>
            </a:r>
            <a:endParaRPr lang="fr-FR" sz="1200" b="0" i="0" u="none" strike="noStrike" kern="1200" baseline="0" dirty="0" smtClean="0">
              <a:solidFill>
                <a:schemeClr val="tx1"/>
              </a:solidFill>
              <a:latin typeface="Arial" charset="0"/>
              <a:ea typeface="+mn-ea"/>
              <a:cs typeface="+mn-cs"/>
            </a:endParaRPr>
          </a:p>
          <a:p>
            <a:r>
              <a:rPr lang="fr-FR" sz="1200" b="0" i="0" u="none" strike="noStrike" kern="1200" baseline="0" dirty="0" smtClean="0">
                <a:solidFill>
                  <a:schemeClr val="tx1"/>
                </a:solidFill>
                <a:latin typeface="Arial" charset="0"/>
                <a:ea typeface="+mn-ea"/>
                <a:cs typeface="+mn-cs"/>
              </a:rPr>
              <a:t>(AH, ESP dans IP et NAT-T (4500/UDP)) et </a:t>
            </a:r>
            <a:r>
              <a:rPr lang="fr-FR" sz="1200" b="0" i="0" u="none" strike="noStrike" kern="1200" baseline="0" dirty="0" err="1" smtClean="0">
                <a:solidFill>
                  <a:schemeClr val="tx1"/>
                </a:solidFill>
                <a:latin typeface="Arial" charset="0"/>
                <a:ea typeface="+mn-ea"/>
                <a:cs typeface="+mn-cs"/>
              </a:rPr>
              <a:t>utilisee</a:t>
            </a:r>
            <a:r>
              <a:rPr lang="fr-FR" sz="1200" b="0" i="0" u="none" strike="noStrike" kern="1200" baseline="0" dirty="0" smtClean="0">
                <a:solidFill>
                  <a:schemeClr val="tx1"/>
                </a:solidFill>
                <a:latin typeface="Arial" charset="0"/>
                <a:ea typeface="+mn-ea"/>
                <a:cs typeface="+mn-cs"/>
              </a:rPr>
              <a:t> par des applications</a:t>
            </a:r>
          </a:p>
          <a:p>
            <a:r>
              <a:rPr lang="fr-FR" sz="1200" b="0" i="0" u="none" strike="noStrike" kern="1200" baseline="0" dirty="0" smtClean="0">
                <a:solidFill>
                  <a:schemeClr val="tx1"/>
                </a:solidFill>
                <a:latin typeface="Arial" charset="0"/>
                <a:ea typeface="+mn-ea"/>
                <a:cs typeface="+mn-cs"/>
              </a:rPr>
              <a:t>type Skype</a:t>
            </a:r>
            <a:endParaRPr lang="fr-FR" dirty="0"/>
          </a:p>
        </p:txBody>
      </p:sp>
      <p:sp>
        <p:nvSpPr>
          <p:cNvPr id="4" name="Espace réservé du numéro de diapositive 3"/>
          <p:cNvSpPr>
            <a:spLocks noGrp="1"/>
          </p:cNvSpPr>
          <p:nvPr>
            <p:ph type="sldNum" sz="quarter" idx="10"/>
          </p:nvPr>
        </p:nvSpPr>
        <p:spPr/>
        <p:txBody>
          <a:bodyPr/>
          <a:lstStyle/>
          <a:p>
            <a:fld id="{A06C99E0-2C6C-4AB7-ADEE-E724CB34ABBF}" type="slidenum">
              <a:rPr lang="fr-FR" altLang="fr-FR" smtClean="0"/>
              <a:pPr/>
              <a:t>7</a:t>
            </a:fld>
            <a:endParaRPr lang="fr-FR" altLang="fr-FR"/>
          </a:p>
        </p:txBody>
      </p:sp>
    </p:spTree>
    <p:extLst>
      <p:ext uri="{BB962C8B-B14F-4D97-AF65-F5344CB8AC3E}">
        <p14:creationId xmlns:p14="http://schemas.microsoft.com/office/powerpoint/2010/main" val="2088464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smtClean="0">
                <a:solidFill>
                  <a:schemeClr val="tx1"/>
                </a:solidFill>
                <a:latin typeface="Arial" charset="0"/>
                <a:ea typeface="+mn-ea"/>
                <a:cs typeface="+mn-cs"/>
              </a:rPr>
              <a:t>Pseudo-session de type </a:t>
            </a:r>
            <a:r>
              <a:rPr lang="fr-FR" sz="1200" b="0" i="0" u="none" strike="noStrike" kern="1200" baseline="0" dirty="0" err="1" smtClean="0">
                <a:solidFill>
                  <a:schemeClr val="tx1"/>
                </a:solidFill>
                <a:latin typeface="Arial" charset="0"/>
                <a:ea typeface="+mn-ea"/>
                <a:cs typeface="+mn-cs"/>
              </a:rPr>
              <a:t>requ^ete</a:t>
            </a:r>
            <a:r>
              <a:rPr lang="fr-FR" sz="1200" b="0" i="0" u="none" strike="noStrike" kern="1200" baseline="0" dirty="0" smtClean="0">
                <a:solidFill>
                  <a:schemeClr val="tx1"/>
                </a:solidFill>
                <a:latin typeface="Arial" charset="0"/>
                <a:ea typeface="+mn-ea"/>
                <a:cs typeface="+mn-cs"/>
              </a:rPr>
              <a:t>/</a:t>
            </a:r>
            <a:r>
              <a:rPr lang="fr-FR" sz="1200" b="0" i="0" u="none" strike="noStrike" kern="1200" baseline="0" dirty="0" err="1" smtClean="0">
                <a:solidFill>
                  <a:schemeClr val="tx1"/>
                </a:solidFill>
                <a:latin typeface="Arial" charset="0"/>
                <a:ea typeface="+mn-ea"/>
                <a:cs typeface="+mn-cs"/>
              </a:rPr>
              <a:t>reponse</a:t>
            </a:r>
            <a:r>
              <a:rPr lang="fr-FR" sz="1200" b="0" i="0" u="none" strike="noStrike" kern="1200" baseline="0" dirty="0" smtClean="0">
                <a:solidFill>
                  <a:schemeClr val="tx1"/>
                </a:solidFill>
                <a:latin typeface="Arial" charset="0"/>
                <a:ea typeface="+mn-ea"/>
                <a:cs typeface="+mn-cs"/>
              </a:rPr>
              <a:t> ou "</a:t>
            </a:r>
            <a:r>
              <a:rPr lang="fr-FR" sz="1200" b="0" i="0" u="none" strike="noStrike" kern="1200" baseline="0" dirty="0" err="1" smtClean="0">
                <a:solidFill>
                  <a:schemeClr val="tx1"/>
                </a:solidFill>
                <a:latin typeface="Arial" charset="0"/>
                <a:ea typeface="+mn-ea"/>
                <a:cs typeface="+mn-cs"/>
              </a:rPr>
              <a:t>ux</a:t>
            </a:r>
            <a:r>
              <a:rPr lang="fr-FR" sz="1200" b="0" i="0" u="none" strike="noStrike" kern="1200" baseline="0" dirty="0" smtClean="0">
                <a:solidFill>
                  <a:schemeClr val="tx1"/>
                </a:solidFill>
                <a:latin typeface="Arial" charset="0"/>
                <a:ea typeface="+mn-ea"/>
                <a:cs typeface="+mn-cs"/>
              </a:rPr>
              <a:t>", </a:t>
            </a:r>
            <a:r>
              <a:rPr lang="fr-FR" sz="1200" b="0" i="0" u="none" strike="noStrike" kern="1200" baseline="0" dirty="0" err="1" smtClean="0">
                <a:solidFill>
                  <a:schemeClr val="tx1"/>
                </a:solidFill>
                <a:latin typeface="Arial" charset="0"/>
                <a:ea typeface="+mn-ea"/>
                <a:cs typeface="+mn-cs"/>
              </a:rPr>
              <a:t>fondee</a:t>
            </a:r>
            <a:r>
              <a:rPr lang="fr-FR" sz="1200" b="0" i="0" u="none" strike="noStrike" kern="1200" baseline="0" dirty="0" smtClean="0">
                <a:solidFill>
                  <a:schemeClr val="tx1"/>
                </a:solidFill>
                <a:latin typeface="Arial" charset="0"/>
                <a:ea typeface="+mn-ea"/>
                <a:cs typeface="+mn-cs"/>
              </a:rPr>
              <a:t> sur :</a:t>
            </a:r>
          </a:p>
          <a:p>
            <a:r>
              <a:rPr lang="fr-FR" sz="1200" b="0" i="0" u="none" strike="noStrike" kern="1200" baseline="0" dirty="0" smtClean="0">
                <a:solidFill>
                  <a:schemeClr val="tx1"/>
                </a:solidFill>
                <a:latin typeface="Arial" charset="0"/>
                <a:ea typeface="+mn-ea"/>
                <a:cs typeface="+mn-cs"/>
              </a:rPr>
              <a:t>les ports et adresses source et destination des messages</a:t>
            </a:r>
          </a:p>
          <a:p>
            <a:endParaRPr lang="fr-FR" sz="1200" b="0" i="0" u="none" strike="noStrike" kern="1200" baseline="0" dirty="0" smtClean="0">
              <a:solidFill>
                <a:schemeClr val="tx1"/>
              </a:solidFill>
              <a:latin typeface="Arial" charset="0"/>
              <a:ea typeface="+mn-ea"/>
              <a:cs typeface="+mn-cs"/>
            </a:endParaRPr>
          </a:p>
          <a:p>
            <a:r>
              <a:rPr lang="fr-FR" sz="1200" b="0" i="0" u="none" strike="noStrike" kern="1200" baseline="0" dirty="0" smtClean="0">
                <a:solidFill>
                  <a:schemeClr val="tx1"/>
                </a:solidFill>
                <a:latin typeface="Arial" charset="0"/>
                <a:ea typeface="+mn-ea"/>
                <a:cs typeface="+mn-cs"/>
              </a:rPr>
              <a:t>module </a:t>
            </a:r>
            <a:r>
              <a:rPr lang="fr-FR" sz="1200" b="0" i="0" u="none" strike="noStrike" kern="1200" baseline="0" dirty="0" err="1" smtClean="0">
                <a:solidFill>
                  <a:schemeClr val="tx1"/>
                </a:solidFill>
                <a:latin typeface="Arial" charset="0"/>
                <a:ea typeface="+mn-ea"/>
                <a:cs typeface="+mn-cs"/>
              </a:rPr>
              <a:t>conntrack</a:t>
            </a:r>
            <a:r>
              <a:rPr lang="fr-FR" sz="1200" b="0" i="0" u="none" strike="noStrike" kern="1200" baseline="0" dirty="0" smtClean="0">
                <a:solidFill>
                  <a:schemeClr val="tx1"/>
                </a:solidFill>
                <a:latin typeface="Arial" charset="0"/>
                <a:ea typeface="+mn-ea"/>
                <a:cs typeface="+mn-cs"/>
              </a:rPr>
              <a:t> de </a:t>
            </a:r>
            <a:r>
              <a:rPr lang="fr-FR" sz="1200" b="0" i="0" u="none" strike="noStrike" kern="1200" baseline="0" dirty="0" err="1" smtClean="0">
                <a:solidFill>
                  <a:schemeClr val="tx1"/>
                </a:solidFill>
                <a:latin typeface="Arial" charset="0"/>
                <a:ea typeface="+mn-ea"/>
                <a:cs typeface="+mn-cs"/>
              </a:rPr>
              <a:t>netlter</a:t>
            </a:r>
            <a:r>
              <a:rPr lang="fr-FR" sz="1200" b="0" i="0" u="none" strike="noStrike" kern="1200" baseline="0" dirty="0" smtClean="0">
                <a:solidFill>
                  <a:schemeClr val="tx1"/>
                </a:solidFill>
                <a:latin typeface="Arial" charset="0"/>
                <a:ea typeface="+mn-ea"/>
                <a:cs typeface="+mn-cs"/>
              </a:rPr>
              <a:t> :</a:t>
            </a:r>
          </a:p>
          <a:p>
            <a:r>
              <a:rPr lang="fr-FR" sz="1200" b="0" i="0" u="none" strike="noStrike" kern="1200" baseline="0" dirty="0" smtClean="0">
                <a:solidFill>
                  <a:schemeClr val="tx1"/>
                </a:solidFill>
                <a:latin typeface="Arial" charset="0"/>
                <a:ea typeface="+mn-ea"/>
                <a:cs typeface="+mn-cs"/>
              </a:rPr>
              <a:t>terminologie NEW/ESTABLISHED</a:t>
            </a:r>
          </a:p>
          <a:p>
            <a:r>
              <a:rPr lang="fr-FR" sz="1200" b="0" i="0" u="none" strike="noStrike" kern="1200" baseline="0" dirty="0" smtClean="0">
                <a:solidFill>
                  <a:schemeClr val="tx1"/>
                </a:solidFill>
                <a:latin typeface="Arial" charset="0"/>
                <a:ea typeface="+mn-ea"/>
                <a:cs typeface="+mn-cs"/>
              </a:rPr>
              <a:t>gestion des temps d'expiration</a:t>
            </a:r>
          </a:p>
          <a:p>
            <a:endParaRPr lang="fr-FR" sz="1200" b="0" i="0" u="none" strike="noStrike" kern="1200" baseline="0" dirty="0" smtClean="0">
              <a:solidFill>
                <a:schemeClr val="tx1"/>
              </a:solidFill>
              <a:latin typeface="Arial" charset="0"/>
              <a:ea typeface="+mn-ea"/>
              <a:cs typeface="+mn-cs"/>
            </a:endParaRPr>
          </a:p>
          <a:p>
            <a:r>
              <a:rPr lang="fr-FR" sz="1200" b="0" i="0" u="none" strike="noStrike" kern="1200" baseline="0" dirty="0" smtClean="0">
                <a:solidFill>
                  <a:schemeClr val="tx1"/>
                </a:solidFill>
                <a:latin typeface="Arial" charset="0"/>
                <a:ea typeface="+mn-ea"/>
                <a:cs typeface="+mn-cs"/>
              </a:rPr>
              <a:t>temps d'expiration (time-out)</a:t>
            </a:r>
          </a:p>
          <a:p>
            <a:r>
              <a:rPr lang="fr-FR" sz="1200" b="0" i="0" u="none" strike="noStrike" kern="1200" baseline="0" dirty="0" err="1" smtClean="0">
                <a:solidFill>
                  <a:schemeClr val="tx1"/>
                </a:solidFill>
                <a:latin typeface="Arial" charset="0"/>
                <a:ea typeface="+mn-ea"/>
                <a:cs typeface="+mn-cs"/>
              </a:rPr>
              <a:t>creation</a:t>
            </a:r>
            <a:r>
              <a:rPr lang="fr-FR" sz="1200" b="0" i="0" u="none" strike="noStrike" kern="1200" baseline="0" dirty="0" smtClean="0">
                <a:solidFill>
                  <a:schemeClr val="tx1"/>
                </a:solidFill>
                <a:latin typeface="Arial" charset="0"/>
                <a:ea typeface="+mn-ea"/>
                <a:cs typeface="+mn-cs"/>
              </a:rPr>
              <a:t> d'une session </a:t>
            </a:r>
            <a:r>
              <a:rPr lang="fr-FR" sz="1200" b="0" i="0" u="none" strike="noStrike" kern="1200" baseline="0" dirty="0" err="1" smtClean="0">
                <a:solidFill>
                  <a:schemeClr val="tx1"/>
                </a:solidFill>
                <a:latin typeface="Arial" charset="0"/>
                <a:ea typeface="+mn-ea"/>
                <a:cs typeface="+mn-cs"/>
              </a:rPr>
              <a:t>m^eme</a:t>
            </a:r>
            <a:r>
              <a:rPr lang="fr-FR" sz="1200" b="0" i="0" u="none" strike="noStrike" kern="1200" baseline="0" dirty="0" smtClean="0">
                <a:solidFill>
                  <a:schemeClr val="tx1"/>
                </a:solidFill>
                <a:latin typeface="Arial" charset="0"/>
                <a:ea typeface="+mn-ea"/>
                <a:cs typeface="+mn-cs"/>
              </a:rPr>
              <a:t> pour les </a:t>
            </a:r>
            <a:r>
              <a:rPr lang="fr-FR" sz="1200" b="0" i="0" u="none" strike="noStrike" kern="1200" baseline="0" dirty="0" err="1" smtClean="0">
                <a:solidFill>
                  <a:schemeClr val="tx1"/>
                </a:solidFill>
                <a:latin typeface="Arial" charset="0"/>
                <a:ea typeface="+mn-ea"/>
                <a:cs typeface="+mn-cs"/>
              </a:rPr>
              <a:t>echanges</a:t>
            </a:r>
            <a:r>
              <a:rPr lang="fr-FR" sz="1200" b="0" i="0" u="none" strike="noStrike" kern="1200" baseline="0" dirty="0" smtClean="0">
                <a:solidFill>
                  <a:schemeClr val="tx1"/>
                </a:solidFill>
                <a:latin typeface="Arial" charset="0"/>
                <a:ea typeface="+mn-ea"/>
                <a:cs typeface="+mn-cs"/>
              </a:rPr>
              <a:t> a sens</a:t>
            </a:r>
          </a:p>
          <a:p>
            <a:r>
              <a:rPr lang="fr-FR" sz="1200" b="0" i="0" u="none" strike="noStrike" kern="1200" baseline="0" dirty="0" smtClean="0">
                <a:solidFill>
                  <a:schemeClr val="tx1"/>
                </a:solidFill>
                <a:latin typeface="Arial" charset="0"/>
                <a:ea typeface="+mn-ea"/>
                <a:cs typeface="+mn-cs"/>
              </a:rPr>
              <a:t>Unique</a:t>
            </a:r>
          </a:p>
          <a:p>
            <a:endParaRPr lang="fr-FR" sz="1200" b="0" i="0" u="none" strike="noStrike" kern="1200" baseline="0" dirty="0" smtClean="0">
              <a:solidFill>
                <a:schemeClr val="tx1"/>
              </a:solidFill>
              <a:latin typeface="Arial" charset="0"/>
              <a:ea typeface="+mn-ea"/>
              <a:cs typeface="+mn-cs"/>
            </a:endParaRPr>
          </a:p>
          <a:p>
            <a:r>
              <a:rPr lang="fr-FR" sz="1200" b="0" i="0" u="none" strike="noStrike" kern="1200" baseline="0" dirty="0" smtClean="0">
                <a:solidFill>
                  <a:schemeClr val="tx1"/>
                </a:solidFill>
                <a:latin typeface="Arial" charset="0"/>
                <a:ea typeface="+mn-ea"/>
                <a:cs typeface="+mn-cs"/>
              </a:rPr>
              <a:t>notion de pseudo-session </a:t>
            </a:r>
            <a:r>
              <a:rPr lang="fr-FR" sz="1200" b="0" i="0" u="none" strike="noStrike" kern="1200" baseline="0" dirty="0" err="1" smtClean="0">
                <a:solidFill>
                  <a:schemeClr val="tx1"/>
                </a:solidFill>
                <a:latin typeface="Arial" charset="0"/>
                <a:ea typeface="+mn-ea"/>
                <a:cs typeface="+mn-cs"/>
              </a:rPr>
              <a:t>egalement</a:t>
            </a:r>
            <a:r>
              <a:rPr lang="fr-FR" sz="1200" b="0" i="0" u="none" strike="noStrike" kern="1200" baseline="0" dirty="0" smtClean="0">
                <a:solidFill>
                  <a:schemeClr val="tx1"/>
                </a:solidFill>
                <a:latin typeface="Arial" charset="0"/>
                <a:ea typeface="+mn-ea"/>
                <a:cs typeface="+mn-cs"/>
              </a:rPr>
              <a:t> valable pour le protocole </a:t>
            </a:r>
            <a:r>
              <a:rPr lang="fr-FR" sz="1200" b="0" i="0" u="none" strike="noStrike" kern="1200" baseline="0" dirty="0" err="1" smtClean="0">
                <a:solidFill>
                  <a:schemeClr val="tx1"/>
                </a:solidFill>
                <a:latin typeface="Arial" charset="0"/>
                <a:ea typeface="+mn-ea"/>
                <a:cs typeface="+mn-cs"/>
              </a:rPr>
              <a:t>IPsec</a:t>
            </a:r>
            <a:endParaRPr lang="fr-FR" sz="1200" b="0" i="0" u="none" strike="noStrike" kern="1200" baseline="0" dirty="0" smtClean="0">
              <a:solidFill>
                <a:schemeClr val="tx1"/>
              </a:solidFill>
              <a:latin typeface="Arial" charset="0"/>
              <a:ea typeface="+mn-ea"/>
              <a:cs typeface="+mn-cs"/>
            </a:endParaRPr>
          </a:p>
          <a:p>
            <a:r>
              <a:rPr lang="fr-FR" sz="1200" b="0" i="0" u="none" strike="noStrike" kern="1200" baseline="0" dirty="0" smtClean="0">
                <a:solidFill>
                  <a:schemeClr val="tx1"/>
                </a:solidFill>
                <a:latin typeface="Arial" charset="0"/>
                <a:ea typeface="+mn-ea"/>
                <a:cs typeface="+mn-cs"/>
              </a:rPr>
              <a:t>(AH, ESP dans IP et NAT-T (4500/UDP)) et </a:t>
            </a:r>
            <a:r>
              <a:rPr lang="fr-FR" sz="1200" b="0" i="0" u="none" strike="noStrike" kern="1200" baseline="0" dirty="0" err="1" smtClean="0">
                <a:solidFill>
                  <a:schemeClr val="tx1"/>
                </a:solidFill>
                <a:latin typeface="Arial" charset="0"/>
                <a:ea typeface="+mn-ea"/>
                <a:cs typeface="+mn-cs"/>
              </a:rPr>
              <a:t>utilisee</a:t>
            </a:r>
            <a:r>
              <a:rPr lang="fr-FR" sz="1200" b="0" i="0" u="none" strike="noStrike" kern="1200" baseline="0" dirty="0" smtClean="0">
                <a:solidFill>
                  <a:schemeClr val="tx1"/>
                </a:solidFill>
                <a:latin typeface="Arial" charset="0"/>
                <a:ea typeface="+mn-ea"/>
                <a:cs typeface="+mn-cs"/>
              </a:rPr>
              <a:t> par des applications</a:t>
            </a:r>
          </a:p>
          <a:p>
            <a:r>
              <a:rPr lang="fr-FR" sz="1200" b="0" i="0" u="none" strike="noStrike" kern="1200" baseline="0" dirty="0" smtClean="0">
                <a:solidFill>
                  <a:schemeClr val="tx1"/>
                </a:solidFill>
                <a:latin typeface="Arial" charset="0"/>
                <a:ea typeface="+mn-ea"/>
                <a:cs typeface="+mn-cs"/>
              </a:rPr>
              <a:t>type Skype</a:t>
            </a:r>
            <a:endParaRPr lang="fr-FR" dirty="0"/>
          </a:p>
        </p:txBody>
      </p:sp>
      <p:sp>
        <p:nvSpPr>
          <p:cNvPr id="4" name="Espace réservé du numéro de diapositive 3"/>
          <p:cNvSpPr>
            <a:spLocks noGrp="1"/>
          </p:cNvSpPr>
          <p:nvPr>
            <p:ph type="sldNum" sz="quarter" idx="10"/>
          </p:nvPr>
        </p:nvSpPr>
        <p:spPr/>
        <p:txBody>
          <a:bodyPr/>
          <a:lstStyle/>
          <a:p>
            <a:fld id="{A06C99E0-2C6C-4AB7-ADEE-E724CB34ABBF}" type="slidenum">
              <a:rPr lang="fr-FR" altLang="fr-FR" smtClean="0"/>
              <a:pPr/>
              <a:t>8</a:t>
            </a:fld>
            <a:endParaRPr lang="fr-FR" altLang="fr-FR"/>
          </a:p>
        </p:txBody>
      </p:sp>
    </p:spTree>
    <p:extLst>
      <p:ext uri="{BB962C8B-B14F-4D97-AF65-F5344CB8AC3E}">
        <p14:creationId xmlns:p14="http://schemas.microsoft.com/office/powerpoint/2010/main" val="39864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Important , définir</a:t>
            </a:r>
            <a:r>
              <a:rPr lang="fr-FR" baseline="0" dirty="0"/>
              <a:t> que l’on intervient sur les couches basses en rapport avec la défense en profondeur</a:t>
            </a:r>
            <a:endParaRPr lang="fr-FR" dirty="0"/>
          </a:p>
        </p:txBody>
      </p:sp>
      <p:sp>
        <p:nvSpPr>
          <p:cNvPr id="4" name="Espace réservé du numéro de diapositive 3"/>
          <p:cNvSpPr>
            <a:spLocks noGrp="1"/>
          </p:cNvSpPr>
          <p:nvPr>
            <p:ph type="sldNum" sz="quarter" idx="10"/>
          </p:nvPr>
        </p:nvSpPr>
        <p:spPr/>
        <p:txBody>
          <a:bodyPr/>
          <a:lstStyle/>
          <a:p>
            <a:fld id="{A06C99E0-2C6C-4AB7-ADEE-E724CB34ABBF}" type="slidenum">
              <a:rPr lang="fr-FR" altLang="fr-FR" smtClean="0"/>
              <a:pPr/>
              <a:t>9</a:t>
            </a:fld>
            <a:endParaRPr lang="fr-FR" altLang="fr-FR"/>
          </a:p>
        </p:txBody>
      </p:sp>
    </p:spTree>
    <p:extLst>
      <p:ext uri="{BB962C8B-B14F-4D97-AF65-F5344CB8AC3E}">
        <p14:creationId xmlns:p14="http://schemas.microsoft.com/office/powerpoint/2010/main" val="3983054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dirty="0"/>
              <a:t>Modifiez le style du titre</a:t>
            </a:r>
          </a:p>
        </p:txBody>
      </p:sp>
      <p:sp>
        <p:nvSpPr>
          <p:cNvPr id="3" name="Sous-titr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Modifiez le style des sous-titres du masque</a:t>
            </a:r>
          </a:p>
        </p:txBody>
      </p:sp>
      <p:sp>
        <p:nvSpPr>
          <p:cNvPr id="4" name="Rectangle 9"/>
          <p:cNvSpPr>
            <a:spLocks noGrp="1" noChangeArrowheads="1"/>
          </p:cNvSpPr>
          <p:nvPr>
            <p:ph type="sldNum" sz="quarter" idx="10"/>
          </p:nvPr>
        </p:nvSpPr>
        <p:spPr>
          <a:ln/>
        </p:spPr>
        <p:txBody>
          <a:bodyPr/>
          <a:lstStyle>
            <a:lvl1pPr>
              <a:defRPr/>
            </a:lvl1pPr>
          </a:lstStyle>
          <a:p>
            <a:fld id="{563536B8-C806-404A-9C24-B56B501D8C58}" type="slidenum">
              <a:rPr lang="fr-FR" altLang="fr-FR"/>
              <a:pPr/>
              <a:t>‹N°›</a:t>
            </a:fld>
            <a:endParaRPr lang="fr-FR" altLang="fr-FR"/>
          </a:p>
        </p:txBody>
      </p:sp>
    </p:spTree>
    <p:extLst>
      <p:ext uri="{BB962C8B-B14F-4D97-AF65-F5344CB8AC3E}">
        <p14:creationId xmlns:p14="http://schemas.microsoft.com/office/powerpoint/2010/main" val="352088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a:xfrm>
            <a:off x="457200" y="1600200"/>
            <a:ext cx="8229600" cy="4525963"/>
          </a:xfrm>
          <a:prstGeom prst="rect">
            <a:avLst/>
          </a:prstGeo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9"/>
          <p:cNvSpPr>
            <a:spLocks noGrp="1" noChangeArrowheads="1"/>
          </p:cNvSpPr>
          <p:nvPr>
            <p:ph type="sldNum" sz="quarter" idx="10"/>
          </p:nvPr>
        </p:nvSpPr>
        <p:spPr>
          <a:ln/>
        </p:spPr>
        <p:txBody>
          <a:bodyPr/>
          <a:lstStyle>
            <a:lvl1pPr>
              <a:defRPr/>
            </a:lvl1pPr>
          </a:lstStyle>
          <a:p>
            <a:fld id="{3D805BEA-680A-42C7-899A-DE7838CD2655}" type="slidenum">
              <a:rPr lang="fr-FR" altLang="fr-FR"/>
              <a:pPr/>
              <a:t>‹N°›</a:t>
            </a:fld>
            <a:endParaRPr lang="fr-FR" altLang="fr-FR"/>
          </a:p>
        </p:txBody>
      </p:sp>
    </p:spTree>
    <p:extLst>
      <p:ext uri="{BB962C8B-B14F-4D97-AF65-F5344CB8AC3E}">
        <p14:creationId xmlns:p14="http://schemas.microsoft.com/office/powerpoint/2010/main" val="211417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11950" y="1600200"/>
            <a:ext cx="2128838" cy="4525963"/>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323850" y="1600200"/>
            <a:ext cx="6235700" cy="4525963"/>
          </a:xfrm>
          <a:prstGeom prst="rect">
            <a:avLst/>
          </a:prstGeo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9"/>
          <p:cNvSpPr>
            <a:spLocks noGrp="1" noChangeArrowheads="1"/>
          </p:cNvSpPr>
          <p:nvPr>
            <p:ph type="sldNum" sz="quarter" idx="10"/>
          </p:nvPr>
        </p:nvSpPr>
        <p:spPr>
          <a:ln/>
        </p:spPr>
        <p:txBody>
          <a:bodyPr/>
          <a:lstStyle>
            <a:lvl1pPr>
              <a:defRPr/>
            </a:lvl1pPr>
          </a:lstStyle>
          <a:p>
            <a:fld id="{D4C1A2E5-6D06-4D39-9CF8-7484942C83D4}" type="slidenum">
              <a:rPr lang="fr-FR" altLang="fr-FR"/>
              <a:pPr/>
              <a:t>‹N°›</a:t>
            </a:fld>
            <a:endParaRPr lang="fr-FR" altLang="fr-FR"/>
          </a:p>
        </p:txBody>
      </p:sp>
    </p:spTree>
    <p:extLst>
      <p:ext uri="{BB962C8B-B14F-4D97-AF65-F5344CB8AC3E}">
        <p14:creationId xmlns:p14="http://schemas.microsoft.com/office/powerpoint/2010/main" val="2949176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Modifiez le style des sous-titres du masque</a:t>
            </a:r>
          </a:p>
        </p:txBody>
      </p:sp>
      <p:sp>
        <p:nvSpPr>
          <p:cNvPr id="4" name="Rectangle 6"/>
          <p:cNvSpPr>
            <a:spLocks noGrp="1" noChangeArrowheads="1"/>
          </p:cNvSpPr>
          <p:nvPr>
            <p:ph type="sldNum" sz="quarter" idx="10"/>
          </p:nvPr>
        </p:nvSpPr>
        <p:spPr>
          <a:ln/>
        </p:spPr>
        <p:txBody>
          <a:bodyPr/>
          <a:lstStyle>
            <a:lvl1pPr>
              <a:defRPr/>
            </a:lvl1pPr>
          </a:lstStyle>
          <a:p>
            <a:fld id="{27B333E1-366E-4D1F-91F0-8E2D3E94C821}" type="slidenum">
              <a:rPr lang="fr-FR" altLang="fr-FR"/>
              <a:pPr/>
              <a:t>‹N°›</a:t>
            </a:fld>
            <a:endParaRPr lang="fr-FR" altLang="fr-FR"/>
          </a:p>
        </p:txBody>
      </p:sp>
    </p:spTree>
    <p:extLst>
      <p:ext uri="{BB962C8B-B14F-4D97-AF65-F5344CB8AC3E}">
        <p14:creationId xmlns:p14="http://schemas.microsoft.com/office/powerpoint/2010/main" val="3187469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p:cNvSpPr>
            <a:spLocks noGrp="1" noChangeArrowheads="1"/>
          </p:cNvSpPr>
          <p:nvPr>
            <p:ph type="sldNum" sz="quarter" idx="10"/>
          </p:nvPr>
        </p:nvSpPr>
        <p:spPr/>
        <p:txBody>
          <a:bodyPr/>
          <a:lstStyle>
            <a:lvl1pPr>
              <a:defRPr/>
            </a:lvl1pPr>
          </a:lstStyle>
          <a:p>
            <a:fld id="{6AEBC54E-2A24-41A3-A0AD-135FEE98D6F3}" type="slidenum">
              <a:rPr lang="fr-FR" altLang="fr-FR"/>
              <a:pPr/>
              <a:t>‹N°›</a:t>
            </a:fld>
            <a:endParaRPr lang="fr-FR" altLang="fr-FR"/>
          </a:p>
        </p:txBody>
      </p:sp>
    </p:spTree>
    <p:extLst>
      <p:ext uri="{BB962C8B-B14F-4D97-AF65-F5344CB8AC3E}">
        <p14:creationId xmlns:p14="http://schemas.microsoft.com/office/powerpoint/2010/main" val="940010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
        <p:nvSpPr>
          <p:cNvPr id="4" name="Rectangle 6"/>
          <p:cNvSpPr>
            <a:spLocks noGrp="1" noChangeArrowheads="1"/>
          </p:cNvSpPr>
          <p:nvPr>
            <p:ph type="sldNum" sz="quarter" idx="10"/>
          </p:nvPr>
        </p:nvSpPr>
        <p:spPr>
          <a:ln/>
        </p:spPr>
        <p:txBody>
          <a:bodyPr/>
          <a:lstStyle>
            <a:lvl1pPr>
              <a:defRPr/>
            </a:lvl1pPr>
          </a:lstStyle>
          <a:p>
            <a:fld id="{82B0FE94-3E4D-4384-979A-A75F37FA1C1A}" type="slidenum">
              <a:rPr lang="fr-FR" altLang="fr-FR"/>
              <a:pPr/>
              <a:t>‹N°›</a:t>
            </a:fld>
            <a:endParaRPr lang="fr-FR" altLang="fr-FR"/>
          </a:p>
        </p:txBody>
      </p:sp>
    </p:spTree>
    <p:extLst>
      <p:ext uri="{BB962C8B-B14F-4D97-AF65-F5344CB8AC3E}">
        <p14:creationId xmlns:p14="http://schemas.microsoft.com/office/powerpoint/2010/main" val="2529607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395288" y="1268413"/>
            <a:ext cx="40386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586288" y="1268413"/>
            <a:ext cx="40386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6"/>
          <p:cNvSpPr>
            <a:spLocks noGrp="1" noChangeArrowheads="1"/>
          </p:cNvSpPr>
          <p:nvPr>
            <p:ph type="sldNum" sz="quarter" idx="10"/>
          </p:nvPr>
        </p:nvSpPr>
        <p:spPr>
          <a:ln/>
        </p:spPr>
        <p:txBody>
          <a:bodyPr/>
          <a:lstStyle>
            <a:lvl1pPr>
              <a:defRPr/>
            </a:lvl1pPr>
          </a:lstStyle>
          <a:p>
            <a:fld id="{9155409E-2109-4DC3-8300-47BD972F4727}" type="slidenum">
              <a:rPr lang="fr-FR" altLang="fr-FR"/>
              <a:pPr/>
              <a:t>‹N°›</a:t>
            </a:fld>
            <a:endParaRPr lang="fr-FR" altLang="fr-FR"/>
          </a:p>
        </p:txBody>
      </p:sp>
    </p:spTree>
    <p:extLst>
      <p:ext uri="{BB962C8B-B14F-4D97-AF65-F5344CB8AC3E}">
        <p14:creationId xmlns:p14="http://schemas.microsoft.com/office/powerpoint/2010/main" val="1934163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6"/>
          <p:cNvSpPr>
            <a:spLocks noGrp="1" noChangeArrowheads="1"/>
          </p:cNvSpPr>
          <p:nvPr>
            <p:ph type="sldNum" sz="quarter" idx="10"/>
          </p:nvPr>
        </p:nvSpPr>
        <p:spPr>
          <a:ln/>
        </p:spPr>
        <p:txBody>
          <a:bodyPr/>
          <a:lstStyle>
            <a:lvl1pPr>
              <a:defRPr/>
            </a:lvl1pPr>
          </a:lstStyle>
          <a:p>
            <a:fld id="{F045F332-EB71-4278-9AD2-7EB6AF1A6C43}" type="slidenum">
              <a:rPr lang="fr-FR" altLang="fr-FR"/>
              <a:pPr/>
              <a:t>‹N°›</a:t>
            </a:fld>
            <a:endParaRPr lang="fr-FR" altLang="fr-FR"/>
          </a:p>
        </p:txBody>
      </p:sp>
    </p:spTree>
    <p:extLst>
      <p:ext uri="{BB962C8B-B14F-4D97-AF65-F5344CB8AC3E}">
        <p14:creationId xmlns:p14="http://schemas.microsoft.com/office/powerpoint/2010/main" val="3695266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Rectangle 6"/>
          <p:cNvSpPr>
            <a:spLocks noGrp="1" noChangeArrowheads="1"/>
          </p:cNvSpPr>
          <p:nvPr>
            <p:ph type="sldNum" sz="quarter" idx="10"/>
          </p:nvPr>
        </p:nvSpPr>
        <p:spPr>
          <a:ln/>
        </p:spPr>
        <p:txBody>
          <a:bodyPr/>
          <a:lstStyle>
            <a:lvl1pPr>
              <a:defRPr/>
            </a:lvl1pPr>
          </a:lstStyle>
          <a:p>
            <a:fld id="{4042BCCA-74CB-40F7-8BCB-7834480B8517}" type="slidenum">
              <a:rPr lang="fr-FR" altLang="fr-FR"/>
              <a:pPr/>
              <a:t>‹N°›</a:t>
            </a:fld>
            <a:endParaRPr lang="fr-FR" altLang="fr-FR"/>
          </a:p>
        </p:txBody>
      </p:sp>
    </p:spTree>
    <p:extLst>
      <p:ext uri="{BB962C8B-B14F-4D97-AF65-F5344CB8AC3E}">
        <p14:creationId xmlns:p14="http://schemas.microsoft.com/office/powerpoint/2010/main" val="21056161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B2F62ED5-F929-4F5E-9C16-9096CE70EBAA}" type="slidenum">
              <a:rPr lang="fr-FR" altLang="fr-FR"/>
              <a:pPr/>
              <a:t>‹N°›</a:t>
            </a:fld>
            <a:endParaRPr lang="fr-FR" altLang="fr-FR"/>
          </a:p>
        </p:txBody>
      </p:sp>
    </p:spTree>
    <p:extLst>
      <p:ext uri="{BB962C8B-B14F-4D97-AF65-F5344CB8AC3E}">
        <p14:creationId xmlns:p14="http://schemas.microsoft.com/office/powerpoint/2010/main" val="27522591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Rectangle 6"/>
          <p:cNvSpPr>
            <a:spLocks noGrp="1" noChangeArrowheads="1"/>
          </p:cNvSpPr>
          <p:nvPr>
            <p:ph type="sldNum" sz="quarter" idx="10"/>
          </p:nvPr>
        </p:nvSpPr>
        <p:spPr>
          <a:ln/>
        </p:spPr>
        <p:txBody>
          <a:bodyPr/>
          <a:lstStyle>
            <a:lvl1pPr>
              <a:defRPr/>
            </a:lvl1pPr>
          </a:lstStyle>
          <a:p>
            <a:fld id="{372177B2-073C-4AFE-89FE-0A9F545BE0A8}" type="slidenum">
              <a:rPr lang="fr-FR" altLang="fr-FR"/>
              <a:pPr/>
              <a:t>‹N°›</a:t>
            </a:fld>
            <a:endParaRPr lang="fr-FR" altLang="fr-FR"/>
          </a:p>
        </p:txBody>
      </p:sp>
    </p:spTree>
    <p:extLst>
      <p:ext uri="{BB962C8B-B14F-4D97-AF65-F5344CB8AC3E}">
        <p14:creationId xmlns:p14="http://schemas.microsoft.com/office/powerpoint/2010/main" val="2812817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a:xfrm>
            <a:off x="457200" y="1600200"/>
            <a:ext cx="8229600" cy="4525963"/>
          </a:xfrm>
          <a:prstGeom prst="rect">
            <a:avLst/>
          </a:prstGeo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9"/>
          <p:cNvSpPr>
            <a:spLocks noGrp="1" noChangeArrowheads="1"/>
          </p:cNvSpPr>
          <p:nvPr>
            <p:ph type="sldNum" sz="quarter" idx="10"/>
          </p:nvPr>
        </p:nvSpPr>
        <p:spPr>
          <a:ln/>
        </p:spPr>
        <p:txBody>
          <a:bodyPr/>
          <a:lstStyle>
            <a:lvl1pPr>
              <a:defRPr/>
            </a:lvl1pPr>
          </a:lstStyle>
          <a:p>
            <a:fld id="{BBBACAC0-71B8-4561-85C6-2A2C29975B32}" type="slidenum">
              <a:rPr lang="fr-FR" altLang="fr-FR"/>
              <a:pPr/>
              <a:t>‹N°›</a:t>
            </a:fld>
            <a:endParaRPr lang="fr-FR" altLang="fr-FR"/>
          </a:p>
        </p:txBody>
      </p:sp>
    </p:spTree>
    <p:extLst>
      <p:ext uri="{BB962C8B-B14F-4D97-AF65-F5344CB8AC3E}">
        <p14:creationId xmlns:p14="http://schemas.microsoft.com/office/powerpoint/2010/main" val="573363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Rectangle 6"/>
          <p:cNvSpPr>
            <a:spLocks noGrp="1" noChangeArrowheads="1"/>
          </p:cNvSpPr>
          <p:nvPr>
            <p:ph type="sldNum" sz="quarter" idx="10"/>
          </p:nvPr>
        </p:nvSpPr>
        <p:spPr>
          <a:ln/>
        </p:spPr>
        <p:txBody>
          <a:bodyPr/>
          <a:lstStyle>
            <a:lvl1pPr>
              <a:defRPr/>
            </a:lvl1pPr>
          </a:lstStyle>
          <a:p>
            <a:fld id="{BAD48A20-20DB-4405-85C6-0D53AA4F8149}" type="slidenum">
              <a:rPr lang="fr-FR" altLang="fr-FR"/>
              <a:pPr/>
              <a:t>‹N°›</a:t>
            </a:fld>
            <a:endParaRPr lang="fr-FR" altLang="fr-FR"/>
          </a:p>
        </p:txBody>
      </p:sp>
    </p:spTree>
    <p:extLst>
      <p:ext uri="{BB962C8B-B14F-4D97-AF65-F5344CB8AC3E}">
        <p14:creationId xmlns:p14="http://schemas.microsoft.com/office/powerpoint/2010/main" val="20330540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p:cNvSpPr>
            <a:spLocks noGrp="1" noChangeArrowheads="1"/>
          </p:cNvSpPr>
          <p:nvPr>
            <p:ph type="sldNum" sz="quarter" idx="10"/>
          </p:nvPr>
        </p:nvSpPr>
        <p:spPr>
          <a:ln/>
        </p:spPr>
        <p:txBody>
          <a:bodyPr/>
          <a:lstStyle>
            <a:lvl1pPr>
              <a:defRPr/>
            </a:lvl1pPr>
          </a:lstStyle>
          <a:p>
            <a:fld id="{68E56A72-BF67-4342-AC26-A6A61B215D9E}" type="slidenum">
              <a:rPr lang="fr-FR" altLang="fr-FR"/>
              <a:pPr/>
              <a:t>‹N°›</a:t>
            </a:fld>
            <a:endParaRPr lang="fr-FR" altLang="fr-FR"/>
          </a:p>
        </p:txBody>
      </p:sp>
    </p:spTree>
    <p:extLst>
      <p:ext uri="{BB962C8B-B14F-4D97-AF65-F5344CB8AC3E}">
        <p14:creationId xmlns:p14="http://schemas.microsoft.com/office/powerpoint/2010/main" val="20383362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67488" y="333375"/>
            <a:ext cx="2057400" cy="5759450"/>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395288" y="333375"/>
            <a:ext cx="6019800" cy="575945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p:cNvSpPr>
            <a:spLocks noGrp="1" noChangeArrowheads="1"/>
          </p:cNvSpPr>
          <p:nvPr>
            <p:ph type="sldNum" sz="quarter" idx="10"/>
          </p:nvPr>
        </p:nvSpPr>
        <p:spPr>
          <a:ln/>
        </p:spPr>
        <p:txBody>
          <a:bodyPr/>
          <a:lstStyle>
            <a:lvl1pPr>
              <a:defRPr/>
            </a:lvl1pPr>
          </a:lstStyle>
          <a:p>
            <a:fld id="{077ED643-0E05-4B18-B273-CA94DC60B865}" type="slidenum">
              <a:rPr lang="fr-FR" altLang="fr-FR"/>
              <a:pPr/>
              <a:t>‹N°›</a:t>
            </a:fld>
            <a:endParaRPr lang="fr-FR" altLang="fr-FR"/>
          </a:p>
        </p:txBody>
      </p:sp>
    </p:spTree>
    <p:extLst>
      <p:ext uri="{BB962C8B-B14F-4D97-AF65-F5344CB8AC3E}">
        <p14:creationId xmlns:p14="http://schemas.microsoft.com/office/powerpoint/2010/main" val="38175349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lipArtAndTx" preserve="1">
  <p:cSld name="Titre. Image de la bibliothèque et texte">
    <p:spTree>
      <p:nvGrpSpPr>
        <p:cNvPr id="1" name=""/>
        <p:cNvGrpSpPr/>
        <p:nvPr/>
      </p:nvGrpSpPr>
      <p:grpSpPr>
        <a:xfrm>
          <a:off x="0" y="0"/>
          <a:ext cx="0" cy="0"/>
          <a:chOff x="0" y="0"/>
          <a:chExt cx="0" cy="0"/>
        </a:xfrm>
      </p:grpSpPr>
      <p:sp>
        <p:nvSpPr>
          <p:cNvPr id="2" name="Titre 1"/>
          <p:cNvSpPr>
            <a:spLocks noGrp="1"/>
          </p:cNvSpPr>
          <p:nvPr>
            <p:ph type="title"/>
          </p:nvPr>
        </p:nvSpPr>
        <p:spPr>
          <a:xfrm>
            <a:off x="395288" y="333375"/>
            <a:ext cx="7643812" cy="725488"/>
          </a:xfrm>
        </p:spPr>
        <p:txBody>
          <a:bodyPr/>
          <a:lstStyle/>
          <a:p>
            <a:r>
              <a:rPr lang="fr-FR"/>
              <a:t>Modifiez le style du titre</a:t>
            </a:r>
          </a:p>
        </p:txBody>
      </p:sp>
      <p:sp>
        <p:nvSpPr>
          <p:cNvPr id="3" name="Espace réservé de l'image de la bibliothèque 2"/>
          <p:cNvSpPr>
            <a:spLocks noGrp="1"/>
          </p:cNvSpPr>
          <p:nvPr>
            <p:ph type="clipArt" sz="half" idx="1"/>
          </p:nvPr>
        </p:nvSpPr>
        <p:spPr>
          <a:xfrm>
            <a:off x="395288" y="1268413"/>
            <a:ext cx="4038600" cy="4824412"/>
          </a:xfrm>
        </p:spPr>
        <p:txBody>
          <a:bodyPr/>
          <a:lstStyle/>
          <a:p>
            <a:pPr lvl="0"/>
            <a:endParaRPr lang="fr-FR" noProof="0"/>
          </a:p>
        </p:txBody>
      </p:sp>
      <p:sp>
        <p:nvSpPr>
          <p:cNvPr id="4" name="Espace réservé du texte 3"/>
          <p:cNvSpPr>
            <a:spLocks noGrp="1"/>
          </p:cNvSpPr>
          <p:nvPr>
            <p:ph type="body" sz="half" idx="2"/>
          </p:nvPr>
        </p:nvSpPr>
        <p:spPr>
          <a:xfrm>
            <a:off x="4586288" y="1268413"/>
            <a:ext cx="4038600" cy="482441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6"/>
          <p:cNvSpPr>
            <a:spLocks noGrp="1" noChangeArrowheads="1"/>
          </p:cNvSpPr>
          <p:nvPr>
            <p:ph type="sldNum" sz="quarter" idx="10"/>
          </p:nvPr>
        </p:nvSpPr>
        <p:spPr>
          <a:ln/>
        </p:spPr>
        <p:txBody>
          <a:bodyPr/>
          <a:lstStyle>
            <a:lvl1pPr>
              <a:defRPr/>
            </a:lvl1pPr>
          </a:lstStyle>
          <a:p>
            <a:fld id="{5C422884-71BA-4679-BD91-277283FF4EED}" type="slidenum">
              <a:rPr lang="fr-FR" altLang="fr-FR"/>
              <a:pPr/>
              <a:t>‹N°›</a:t>
            </a:fld>
            <a:endParaRPr lang="fr-FR" altLang="fr-FR"/>
          </a:p>
        </p:txBody>
      </p:sp>
    </p:spTree>
    <p:extLst>
      <p:ext uri="{BB962C8B-B14F-4D97-AF65-F5344CB8AC3E}">
        <p14:creationId xmlns:p14="http://schemas.microsoft.com/office/powerpoint/2010/main" val="111954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Modifiez le style des sous-titres du masque</a:t>
            </a:r>
          </a:p>
        </p:txBody>
      </p:sp>
      <p:sp>
        <p:nvSpPr>
          <p:cNvPr id="4" name="Rectangle 7"/>
          <p:cNvSpPr>
            <a:spLocks noGrp="1" noChangeArrowheads="1"/>
          </p:cNvSpPr>
          <p:nvPr>
            <p:ph type="sldNum" sz="quarter" idx="10"/>
          </p:nvPr>
        </p:nvSpPr>
        <p:spPr>
          <a:ln/>
        </p:spPr>
        <p:txBody>
          <a:bodyPr/>
          <a:lstStyle>
            <a:lvl1pPr>
              <a:defRPr/>
            </a:lvl1pPr>
          </a:lstStyle>
          <a:p>
            <a:fld id="{494A4426-4870-4449-810D-F8B0E788BCDA}" type="slidenum">
              <a:rPr lang="fr-FR" altLang="fr-FR"/>
              <a:pPr/>
              <a:t>‹N°›</a:t>
            </a:fld>
            <a:endParaRPr lang="fr-FR" altLang="fr-FR"/>
          </a:p>
        </p:txBody>
      </p:sp>
    </p:spTree>
    <p:extLst>
      <p:ext uri="{BB962C8B-B14F-4D97-AF65-F5344CB8AC3E}">
        <p14:creationId xmlns:p14="http://schemas.microsoft.com/office/powerpoint/2010/main" val="658565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7"/>
          <p:cNvSpPr>
            <a:spLocks noGrp="1" noChangeArrowheads="1"/>
          </p:cNvSpPr>
          <p:nvPr>
            <p:ph type="sldNum" sz="quarter" idx="10"/>
          </p:nvPr>
        </p:nvSpPr>
        <p:spPr>
          <a:ln/>
        </p:spPr>
        <p:txBody>
          <a:bodyPr/>
          <a:lstStyle>
            <a:lvl1pPr>
              <a:defRPr/>
            </a:lvl1pPr>
          </a:lstStyle>
          <a:p>
            <a:fld id="{ACD1DE7D-4904-4A56-9A4F-1C56AABDD0E6}" type="slidenum">
              <a:rPr lang="fr-FR" altLang="fr-FR"/>
              <a:pPr/>
              <a:t>‹N°›</a:t>
            </a:fld>
            <a:endParaRPr lang="fr-FR" altLang="fr-FR"/>
          </a:p>
        </p:txBody>
      </p:sp>
    </p:spTree>
    <p:extLst>
      <p:ext uri="{BB962C8B-B14F-4D97-AF65-F5344CB8AC3E}">
        <p14:creationId xmlns:p14="http://schemas.microsoft.com/office/powerpoint/2010/main" val="35500345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
        <p:nvSpPr>
          <p:cNvPr id="4" name="Rectangle 7"/>
          <p:cNvSpPr>
            <a:spLocks noGrp="1" noChangeArrowheads="1"/>
          </p:cNvSpPr>
          <p:nvPr>
            <p:ph type="sldNum" sz="quarter" idx="10"/>
          </p:nvPr>
        </p:nvSpPr>
        <p:spPr>
          <a:ln/>
        </p:spPr>
        <p:txBody>
          <a:bodyPr/>
          <a:lstStyle>
            <a:lvl1pPr>
              <a:defRPr/>
            </a:lvl1pPr>
          </a:lstStyle>
          <a:p>
            <a:fld id="{8A7D051B-D463-40CD-8D5D-B20512549810}" type="slidenum">
              <a:rPr lang="fr-FR" altLang="fr-FR"/>
              <a:pPr/>
              <a:t>‹N°›</a:t>
            </a:fld>
            <a:endParaRPr lang="fr-FR" altLang="fr-FR"/>
          </a:p>
        </p:txBody>
      </p:sp>
    </p:spTree>
    <p:extLst>
      <p:ext uri="{BB962C8B-B14F-4D97-AF65-F5344CB8AC3E}">
        <p14:creationId xmlns:p14="http://schemas.microsoft.com/office/powerpoint/2010/main" val="25703856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323850" y="1268413"/>
            <a:ext cx="417195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268413"/>
            <a:ext cx="417195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7"/>
          <p:cNvSpPr>
            <a:spLocks noGrp="1" noChangeArrowheads="1"/>
          </p:cNvSpPr>
          <p:nvPr>
            <p:ph type="sldNum" sz="quarter" idx="10"/>
          </p:nvPr>
        </p:nvSpPr>
        <p:spPr>
          <a:ln/>
        </p:spPr>
        <p:txBody>
          <a:bodyPr/>
          <a:lstStyle>
            <a:lvl1pPr>
              <a:defRPr/>
            </a:lvl1pPr>
          </a:lstStyle>
          <a:p>
            <a:fld id="{02883775-2257-4694-B636-7138E4FC0C76}" type="slidenum">
              <a:rPr lang="fr-FR" altLang="fr-FR"/>
              <a:pPr/>
              <a:t>‹N°›</a:t>
            </a:fld>
            <a:endParaRPr lang="fr-FR" altLang="fr-FR"/>
          </a:p>
        </p:txBody>
      </p:sp>
    </p:spTree>
    <p:extLst>
      <p:ext uri="{BB962C8B-B14F-4D97-AF65-F5344CB8AC3E}">
        <p14:creationId xmlns:p14="http://schemas.microsoft.com/office/powerpoint/2010/main" val="15407533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7"/>
          <p:cNvSpPr>
            <a:spLocks noGrp="1" noChangeArrowheads="1"/>
          </p:cNvSpPr>
          <p:nvPr>
            <p:ph type="sldNum" sz="quarter" idx="10"/>
          </p:nvPr>
        </p:nvSpPr>
        <p:spPr>
          <a:ln/>
        </p:spPr>
        <p:txBody>
          <a:bodyPr/>
          <a:lstStyle>
            <a:lvl1pPr>
              <a:defRPr/>
            </a:lvl1pPr>
          </a:lstStyle>
          <a:p>
            <a:fld id="{6BE19386-E082-4C8B-858B-9B0771A3C194}" type="slidenum">
              <a:rPr lang="fr-FR" altLang="fr-FR"/>
              <a:pPr/>
              <a:t>‹N°›</a:t>
            </a:fld>
            <a:endParaRPr lang="fr-FR" altLang="fr-FR"/>
          </a:p>
        </p:txBody>
      </p:sp>
    </p:spTree>
    <p:extLst>
      <p:ext uri="{BB962C8B-B14F-4D97-AF65-F5344CB8AC3E}">
        <p14:creationId xmlns:p14="http://schemas.microsoft.com/office/powerpoint/2010/main" val="33427553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re seul">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Rectangle 7"/>
          <p:cNvSpPr>
            <a:spLocks noGrp="1" noChangeArrowheads="1"/>
          </p:cNvSpPr>
          <p:nvPr>
            <p:ph type="sldNum" sz="quarter" idx="10"/>
          </p:nvPr>
        </p:nvSpPr>
        <p:spPr/>
        <p:txBody>
          <a:bodyPr/>
          <a:lstStyle>
            <a:lvl1pPr>
              <a:defRPr/>
            </a:lvl1pPr>
          </a:lstStyle>
          <a:p>
            <a:fld id="{1EBC3989-DC44-4E1A-8821-F0AF8D7B01BA}" type="slidenum">
              <a:rPr lang="fr-FR" altLang="fr-FR"/>
              <a:pPr/>
              <a:t>‹N°›</a:t>
            </a:fld>
            <a:endParaRPr lang="fr-FR" altLang="fr-FR"/>
          </a:p>
        </p:txBody>
      </p:sp>
    </p:spTree>
    <p:extLst>
      <p:ext uri="{BB962C8B-B14F-4D97-AF65-F5344CB8AC3E}">
        <p14:creationId xmlns:p14="http://schemas.microsoft.com/office/powerpoint/2010/main" val="4248624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
        <p:nvSpPr>
          <p:cNvPr id="4" name="Rectangle 9"/>
          <p:cNvSpPr>
            <a:spLocks noGrp="1" noChangeArrowheads="1"/>
          </p:cNvSpPr>
          <p:nvPr>
            <p:ph type="sldNum" sz="quarter" idx="10"/>
          </p:nvPr>
        </p:nvSpPr>
        <p:spPr>
          <a:ln/>
        </p:spPr>
        <p:txBody>
          <a:bodyPr/>
          <a:lstStyle>
            <a:lvl1pPr>
              <a:defRPr/>
            </a:lvl1pPr>
          </a:lstStyle>
          <a:p>
            <a:fld id="{4ECF18EE-02DF-475B-9C56-93E3C9CB4B0B}" type="slidenum">
              <a:rPr lang="fr-FR" altLang="fr-FR"/>
              <a:pPr/>
              <a:t>‹N°›</a:t>
            </a:fld>
            <a:endParaRPr lang="fr-FR" altLang="fr-FR"/>
          </a:p>
        </p:txBody>
      </p:sp>
    </p:spTree>
    <p:extLst>
      <p:ext uri="{BB962C8B-B14F-4D97-AF65-F5344CB8AC3E}">
        <p14:creationId xmlns:p14="http://schemas.microsoft.com/office/powerpoint/2010/main" val="3375947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V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p:txBody>
          <a:bodyPr/>
          <a:lstStyle>
            <a:lvl1pPr>
              <a:defRPr/>
            </a:lvl1pPr>
          </a:lstStyle>
          <a:p>
            <a:fld id="{6B6CAE55-DA57-40DC-B47C-3EBE3D73398E}" type="slidenum">
              <a:rPr lang="fr-FR" altLang="fr-FR"/>
              <a:pPr/>
              <a:t>‹N°›</a:t>
            </a:fld>
            <a:endParaRPr lang="fr-FR" altLang="fr-FR"/>
          </a:p>
        </p:txBody>
      </p:sp>
    </p:spTree>
    <p:extLst>
      <p:ext uri="{BB962C8B-B14F-4D97-AF65-F5344CB8AC3E}">
        <p14:creationId xmlns:p14="http://schemas.microsoft.com/office/powerpoint/2010/main" val="23589502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Rectangle 7"/>
          <p:cNvSpPr>
            <a:spLocks noGrp="1" noChangeArrowheads="1"/>
          </p:cNvSpPr>
          <p:nvPr>
            <p:ph type="sldNum" sz="quarter" idx="10"/>
          </p:nvPr>
        </p:nvSpPr>
        <p:spPr>
          <a:ln/>
        </p:spPr>
        <p:txBody>
          <a:bodyPr/>
          <a:lstStyle>
            <a:lvl1pPr>
              <a:defRPr/>
            </a:lvl1pPr>
          </a:lstStyle>
          <a:p>
            <a:fld id="{BFC9C22C-7365-4EF6-ACC1-DDF05CB43D63}" type="slidenum">
              <a:rPr lang="fr-FR" altLang="fr-FR"/>
              <a:pPr/>
              <a:t>‹N°›</a:t>
            </a:fld>
            <a:endParaRPr lang="fr-FR" altLang="fr-FR"/>
          </a:p>
        </p:txBody>
      </p:sp>
    </p:spTree>
    <p:extLst>
      <p:ext uri="{BB962C8B-B14F-4D97-AF65-F5344CB8AC3E}">
        <p14:creationId xmlns:p14="http://schemas.microsoft.com/office/powerpoint/2010/main" val="10574893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Rectangle 7"/>
          <p:cNvSpPr>
            <a:spLocks noGrp="1" noChangeArrowheads="1"/>
          </p:cNvSpPr>
          <p:nvPr>
            <p:ph type="sldNum" sz="quarter" idx="10"/>
          </p:nvPr>
        </p:nvSpPr>
        <p:spPr>
          <a:ln/>
        </p:spPr>
        <p:txBody>
          <a:bodyPr/>
          <a:lstStyle>
            <a:lvl1pPr>
              <a:defRPr/>
            </a:lvl1pPr>
          </a:lstStyle>
          <a:p>
            <a:fld id="{44B5D066-EC80-4760-A1A4-2C40D54B0D14}" type="slidenum">
              <a:rPr lang="fr-FR" altLang="fr-FR"/>
              <a:pPr/>
              <a:t>‹N°›</a:t>
            </a:fld>
            <a:endParaRPr lang="fr-FR" altLang="fr-FR"/>
          </a:p>
        </p:txBody>
      </p:sp>
    </p:spTree>
    <p:extLst>
      <p:ext uri="{BB962C8B-B14F-4D97-AF65-F5344CB8AC3E}">
        <p14:creationId xmlns:p14="http://schemas.microsoft.com/office/powerpoint/2010/main" val="1410453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7"/>
          <p:cNvSpPr>
            <a:spLocks noGrp="1" noChangeArrowheads="1"/>
          </p:cNvSpPr>
          <p:nvPr>
            <p:ph type="sldNum" sz="quarter" idx="10"/>
          </p:nvPr>
        </p:nvSpPr>
        <p:spPr>
          <a:ln/>
        </p:spPr>
        <p:txBody>
          <a:bodyPr/>
          <a:lstStyle>
            <a:lvl1pPr>
              <a:defRPr/>
            </a:lvl1pPr>
          </a:lstStyle>
          <a:p>
            <a:fld id="{45820C40-97B0-43C5-A2EB-E14DBFF91C1F}" type="slidenum">
              <a:rPr lang="fr-FR" altLang="fr-FR"/>
              <a:pPr/>
              <a:t>‹N°›</a:t>
            </a:fld>
            <a:endParaRPr lang="fr-FR" altLang="fr-FR"/>
          </a:p>
        </p:txBody>
      </p:sp>
    </p:spTree>
    <p:extLst>
      <p:ext uri="{BB962C8B-B14F-4D97-AF65-F5344CB8AC3E}">
        <p14:creationId xmlns:p14="http://schemas.microsoft.com/office/powerpoint/2010/main" val="41210040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96075" y="476250"/>
            <a:ext cx="2124075" cy="561657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323850" y="476250"/>
            <a:ext cx="6219825" cy="561657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7"/>
          <p:cNvSpPr>
            <a:spLocks noGrp="1" noChangeArrowheads="1"/>
          </p:cNvSpPr>
          <p:nvPr>
            <p:ph type="sldNum" sz="quarter" idx="10"/>
          </p:nvPr>
        </p:nvSpPr>
        <p:spPr>
          <a:ln/>
        </p:spPr>
        <p:txBody>
          <a:bodyPr/>
          <a:lstStyle>
            <a:lvl1pPr>
              <a:defRPr/>
            </a:lvl1pPr>
          </a:lstStyle>
          <a:p>
            <a:fld id="{D0CC447E-58A4-46F5-A86B-662E3B650A9D}" type="slidenum">
              <a:rPr lang="fr-FR" altLang="fr-FR"/>
              <a:pPr/>
              <a:t>‹N°›</a:t>
            </a:fld>
            <a:endParaRPr lang="fr-FR" altLang="fr-FR"/>
          </a:p>
        </p:txBody>
      </p:sp>
    </p:spTree>
    <p:extLst>
      <p:ext uri="{BB962C8B-B14F-4D97-AF65-F5344CB8AC3E}">
        <p14:creationId xmlns:p14="http://schemas.microsoft.com/office/powerpoint/2010/main" val="3334022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Modifiez le style des sous-titres du masque</a:t>
            </a:r>
          </a:p>
        </p:txBody>
      </p:sp>
      <p:sp>
        <p:nvSpPr>
          <p:cNvPr id="4" name="Rectangle 8"/>
          <p:cNvSpPr>
            <a:spLocks noGrp="1" noChangeArrowheads="1"/>
          </p:cNvSpPr>
          <p:nvPr>
            <p:ph type="sldNum" sz="quarter" idx="10"/>
          </p:nvPr>
        </p:nvSpPr>
        <p:spPr>
          <a:ln/>
        </p:spPr>
        <p:txBody>
          <a:bodyPr/>
          <a:lstStyle>
            <a:lvl1pPr>
              <a:defRPr/>
            </a:lvl1pPr>
          </a:lstStyle>
          <a:p>
            <a:fld id="{8A6DE761-8631-49AA-B762-41F706B33466}" type="slidenum">
              <a:rPr lang="fr-FR" altLang="fr-FR"/>
              <a:pPr/>
              <a:t>‹N°›</a:t>
            </a:fld>
            <a:endParaRPr lang="fr-FR" altLang="fr-FR"/>
          </a:p>
        </p:txBody>
      </p:sp>
    </p:spTree>
    <p:extLst>
      <p:ext uri="{BB962C8B-B14F-4D97-AF65-F5344CB8AC3E}">
        <p14:creationId xmlns:p14="http://schemas.microsoft.com/office/powerpoint/2010/main" val="34965037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7"/>
          <p:cNvSpPr>
            <a:spLocks noGrp="1" noChangeArrowheads="1"/>
          </p:cNvSpPr>
          <p:nvPr>
            <p:ph type="sldNum" sz="quarter" idx="10"/>
          </p:nvPr>
        </p:nvSpPr>
        <p:spPr>
          <a:ln/>
        </p:spPr>
        <p:txBody>
          <a:bodyPr/>
          <a:lstStyle>
            <a:lvl1pPr>
              <a:defRPr/>
            </a:lvl1pPr>
          </a:lstStyle>
          <a:p>
            <a:fld id="{ACD1DE7D-4904-4A56-9A4F-1C56AABDD0E6}" type="slidenum">
              <a:rPr lang="fr-FR" altLang="fr-FR"/>
              <a:pPr/>
              <a:t>‹N°›</a:t>
            </a:fld>
            <a:endParaRPr lang="fr-FR" altLang="fr-FR"/>
          </a:p>
        </p:txBody>
      </p:sp>
    </p:spTree>
    <p:extLst>
      <p:ext uri="{BB962C8B-B14F-4D97-AF65-F5344CB8AC3E}">
        <p14:creationId xmlns:p14="http://schemas.microsoft.com/office/powerpoint/2010/main" val="40670266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clipArtAndTx">
  <p:cSld name="Titre. Image de la bibliothèque et texte">
    <p:spTree>
      <p:nvGrpSpPr>
        <p:cNvPr id="1" name=""/>
        <p:cNvGrpSpPr/>
        <p:nvPr/>
      </p:nvGrpSpPr>
      <p:grpSpPr>
        <a:xfrm>
          <a:off x="0" y="0"/>
          <a:ext cx="0" cy="0"/>
          <a:chOff x="0" y="0"/>
          <a:chExt cx="0" cy="0"/>
        </a:xfrm>
      </p:grpSpPr>
      <p:sp>
        <p:nvSpPr>
          <p:cNvPr id="2" name="Titre 1"/>
          <p:cNvSpPr>
            <a:spLocks noGrp="1"/>
          </p:cNvSpPr>
          <p:nvPr>
            <p:ph type="title"/>
          </p:nvPr>
        </p:nvSpPr>
        <p:spPr>
          <a:xfrm>
            <a:off x="395288" y="333375"/>
            <a:ext cx="7643812" cy="725488"/>
          </a:xfrm>
        </p:spPr>
        <p:txBody>
          <a:bodyPr/>
          <a:lstStyle/>
          <a:p>
            <a:r>
              <a:rPr lang="fr-FR"/>
              <a:t>Modifiez le style du titre</a:t>
            </a:r>
          </a:p>
        </p:txBody>
      </p:sp>
      <p:sp>
        <p:nvSpPr>
          <p:cNvPr id="3" name="Espace réservé de l'image de la bibliothèque 2"/>
          <p:cNvSpPr>
            <a:spLocks noGrp="1"/>
          </p:cNvSpPr>
          <p:nvPr>
            <p:ph type="clipArt" sz="half" idx="1"/>
          </p:nvPr>
        </p:nvSpPr>
        <p:spPr>
          <a:xfrm>
            <a:off x="395288" y="1268413"/>
            <a:ext cx="4038600" cy="4824412"/>
          </a:xfrm>
        </p:spPr>
        <p:txBody>
          <a:bodyPr/>
          <a:lstStyle/>
          <a:p>
            <a:pPr lvl="0"/>
            <a:endParaRPr lang="fr-FR" noProof="0"/>
          </a:p>
        </p:txBody>
      </p:sp>
      <p:sp>
        <p:nvSpPr>
          <p:cNvPr id="4" name="Espace réservé du texte 3"/>
          <p:cNvSpPr>
            <a:spLocks noGrp="1"/>
          </p:cNvSpPr>
          <p:nvPr>
            <p:ph type="body" sz="half" idx="2"/>
          </p:nvPr>
        </p:nvSpPr>
        <p:spPr>
          <a:xfrm>
            <a:off x="4586288" y="1268413"/>
            <a:ext cx="4038600" cy="482441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6"/>
          <p:cNvSpPr>
            <a:spLocks noGrp="1" noChangeArrowheads="1"/>
          </p:cNvSpPr>
          <p:nvPr>
            <p:ph type="sldNum" sz="quarter" idx="10"/>
          </p:nvPr>
        </p:nvSpPr>
        <p:spPr>
          <a:ln/>
        </p:spPr>
        <p:txBody>
          <a:bodyPr/>
          <a:lstStyle>
            <a:lvl1pPr>
              <a:defRPr/>
            </a:lvl1pPr>
          </a:lstStyle>
          <a:p>
            <a:fld id="{5C422884-71BA-4679-BD91-277283FF4EED}" type="slidenum">
              <a:rPr lang="fr-FR" altLang="fr-FR"/>
              <a:pPr/>
              <a:t>‹N°›</a:t>
            </a:fld>
            <a:endParaRPr lang="fr-FR" altLang="fr-FR"/>
          </a:p>
        </p:txBody>
      </p:sp>
    </p:spTree>
    <p:extLst>
      <p:ext uri="{BB962C8B-B14F-4D97-AF65-F5344CB8AC3E}">
        <p14:creationId xmlns:p14="http://schemas.microsoft.com/office/powerpoint/2010/main" val="160426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9"/>
          <p:cNvSpPr>
            <a:spLocks noGrp="1" noChangeArrowheads="1"/>
          </p:cNvSpPr>
          <p:nvPr>
            <p:ph type="sldNum" sz="quarter" idx="10"/>
          </p:nvPr>
        </p:nvSpPr>
        <p:spPr>
          <a:ln/>
        </p:spPr>
        <p:txBody>
          <a:bodyPr/>
          <a:lstStyle>
            <a:lvl1pPr>
              <a:defRPr/>
            </a:lvl1pPr>
          </a:lstStyle>
          <a:p>
            <a:fld id="{A5A7BAA4-2390-4C5A-ACC9-FB94B44B5116}" type="slidenum">
              <a:rPr lang="fr-FR" altLang="fr-FR"/>
              <a:pPr/>
              <a:t>‹N°›</a:t>
            </a:fld>
            <a:endParaRPr lang="fr-FR" altLang="fr-FR"/>
          </a:p>
        </p:txBody>
      </p:sp>
    </p:spTree>
    <p:extLst>
      <p:ext uri="{BB962C8B-B14F-4D97-AF65-F5344CB8AC3E}">
        <p14:creationId xmlns:p14="http://schemas.microsoft.com/office/powerpoint/2010/main" val="421815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9"/>
          <p:cNvSpPr>
            <a:spLocks noGrp="1" noChangeArrowheads="1"/>
          </p:cNvSpPr>
          <p:nvPr>
            <p:ph type="sldNum" sz="quarter" idx="10"/>
          </p:nvPr>
        </p:nvSpPr>
        <p:spPr>
          <a:ln/>
        </p:spPr>
        <p:txBody>
          <a:bodyPr/>
          <a:lstStyle>
            <a:lvl1pPr>
              <a:defRPr/>
            </a:lvl1pPr>
          </a:lstStyle>
          <a:p>
            <a:fld id="{83726E69-B0F3-4C0A-807E-72CEDED3593E}" type="slidenum">
              <a:rPr lang="fr-FR" altLang="fr-FR"/>
              <a:pPr/>
              <a:t>‹N°›</a:t>
            </a:fld>
            <a:endParaRPr lang="fr-FR" altLang="fr-FR"/>
          </a:p>
        </p:txBody>
      </p:sp>
    </p:spTree>
    <p:extLst>
      <p:ext uri="{BB962C8B-B14F-4D97-AF65-F5344CB8AC3E}">
        <p14:creationId xmlns:p14="http://schemas.microsoft.com/office/powerpoint/2010/main" val="225136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Rectangle 9"/>
          <p:cNvSpPr>
            <a:spLocks noGrp="1" noChangeArrowheads="1"/>
          </p:cNvSpPr>
          <p:nvPr>
            <p:ph type="sldNum" sz="quarter" idx="10"/>
          </p:nvPr>
        </p:nvSpPr>
        <p:spPr>
          <a:ln/>
        </p:spPr>
        <p:txBody>
          <a:bodyPr/>
          <a:lstStyle>
            <a:lvl1pPr>
              <a:defRPr/>
            </a:lvl1pPr>
          </a:lstStyle>
          <a:p>
            <a:fld id="{4817D983-5405-4455-8FD7-0BD1E0677D00}" type="slidenum">
              <a:rPr lang="fr-FR" altLang="fr-FR"/>
              <a:pPr/>
              <a:t>‹N°›</a:t>
            </a:fld>
            <a:endParaRPr lang="fr-FR" altLang="fr-FR"/>
          </a:p>
        </p:txBody>
      </p:sp>
    </p:spTree>
    <p:extLst>
      <p:ext uri="{BB962C8B-B14F-4D97-AF65-F5344CB8AC3E}">
        <p14:creationId xmlns:p14="http://schemas.microsoft.com/office/powerpoint/2010/main" val="2691958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ABD78AC8-11BE-46A2-813D-502B1B6C364F}" type="slidenum">
              <a:rPr lang="fr-FR" altLang="fr-FR"/>
              <a:pPr/>
              <a:t>‹N°›</a:t>
            </a:fld>
            <a:endParaRPr lang="fr-FR" altLang="fr-FR"/>
          </a:p>
        </p:txBody>
      </p:sp>
    </p:spTree>
    <p:extLst>
      <p:ext uri="{BB962C8B-B14F-4D97-AF65-F5344CB8AC3E}">
        <p14:creationId xmlns:p14="http://schemas.microsoft.com/office/powerpoint/2010/main" val="60655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Rectangle 9"/>
          <p:cNvSpPr>
            <a:spLocks noGrp="1" noChangeArrowheads="1"/>
          </p:cNvSpPr>
          <p:nvPr>
            <p:ph type="sldNum" sz="quarter" idx="10"/>
          </p:nvPr>
        </p:nvSpPr>
        <p:spPr>
          <a:ln/>
        </p:spPr>
        <p:txBody>
          <a:bodyPr/>
          <a:lstStyle>
            <a:lvl1pPr>
              <a:defRPr/>
            </a:lvl1pPr>
          </a:lstStyle>
          <a:p>
            <a:fld id="{B77ADFC0-2399-46CC-AC9C-1343CE12FF9F}" type="slidenum">
              <a:rPr lang="fr-FR" altLang="fr-FR"/>
              <a:pPr/>
              <a:t>‹N°›</a:t>
            </a:fld>
            <a:endParaRPr lang="fr-FR" altLang="fr-FR"/>
          </a:p>
        </p:txBody>
      </p:sp>
    </p:spTree>
    <p:extLst>
      <p:ext uri="{BB962C8B-B14F-4D97-AF65-F5344CB8AC3E}">
        <p14:creationId xmlns:p14="http://schemas.microsoft.com/office/powerpoint/2010/main" val="2035997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Rectangle 9"/>
          <p:cNvSpPr>
            <a:spLocks noGrp="1" noChangeArrowheads="1"/>
          </p:cNvSpPr>
          <p:nvPr>
            <p:ph type="sldNum" sz="quarter" idx="10"/>
          </p:nvPr>
        </p:nvSpPr>
        <p:spPr>
          <a:ln/>
        </p:spPr>
        <p:txBody>
          <a:bodyPr/>
          <a:lstStyle>
            <a:lvl1pPr>
              <a:defRPr/>
            </a:lvl1pPr>
          </a:lstStyle>
          <a:p>
            <a:fld id="{32F43DE0-F492-45D4-89F1-4D5B1070B700}" type="slidenum">
              <a:rPr lang="fr-FR" altLang="fr-FR"/>
              <a:pPr/>
              <a:t>‹N°›</a:t>
            </a:fld>
            <a:endParaRPr lang="fr-FR" altLang="fr-FR"/>
          </a:p>
        </p:txBody>
      </p:sp>
    </p:spTree>
    <p:extLst>
      <p:ext uri="{BB962C8B-B14F-4D97-AF65-F5344CB8AC3E}">
        <p14:creationId xmlns:p14="http://schemas.microsoft.com/office/powerpoint/2010/main" val="273892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5" Type="http://schemas.openxmlformats.org/officeDocument/2006/relationships/image" Target="../media/image2.jpe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3850" y="3716338"/>
            <a:ext cx="85169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a:t>
            </a:r>
          </a:p>
        </p:txBody>
      </p:sp>
      <p:sp>
        <p:nvSpPr>
          <p:cNvPr id="1027" name="Text Box 8"/>
          <p:cNvSpPr txBox="1">
            <a:spLocks noChangeArrowheads="1"/>
          </p:cNvSpPr>
          <p:nvPr/>
        </p:nvSpPr>
        <p:spPr bwMode="auto">
          <a:xfrm>
            <a:off x="1619250" y="4652963"/>
            <a:ext cx="59055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50000"/>
              </a:spcBef>
              <a:spcAft>
                <a:spcPct val="0"/>
              </a:spcAft>
              <a:defRPr>
                <a:solidFill>
                  <a:schemeClr val="tx1"/>
                </a:solidFill>
                <a:latin typeface="Arial" charset="0"/>
              </a:defRPr>
            </a:lvl6pPr>
            <a:lvl7pPr marL="2971800" indent="-228600" eaLnBrk="0" fontAlgn="base" hangingPunct="0">
              <a:spcBef>
                <a:spcPct val="50000"/>
              </a:spcBef>
              <a:spcAft>
                <a:spcPct val="0"/>
              </a:spcAft>
              <a:defRPr>
                <a:solidFill>
                  <a:schemeClr val="tx1"/>
                </a:solidFill>
                <a:latin typeface="Arial" charset="0"/>
              </a:defRPr>
            </a:lvl7pPr>
            <a:lvl8pPr marL="3429000" indent="-228600" eaLnBrk="0" fontAlgn="base" hangingPunct="0">
              <a:spcBef>
                <a:spcPct val="50000"/>
              </a:spcBef>
              <a:spcAft>
                <a:spcPct val="0"/>
              </a:spcAft>
              <a:defRPr>
                <a:solidFill>
                  <a:schemeClr val="tx1"/>
                </a:solidFill>
                <a:latin typeface="Arial" charset="0"/>
              </a:defRPr>
            </a:lvl8pPr>
            <a:lvl9pPr marL="3886200" indent="-228600" eaLnBrk="0" fontAlgn="base" hangingPunct="0">
              <a:spcBef>
                <a:spcPct val="50000"/>
              </a:spcBef>
              <a:spcAft>
                <a:spcPct val="0"/>
              </a:spcAft>
              <a:defRPr>
                <a:solidFill>
                  <a:schemeClr val="tx1"/>
                </a:solidFill>
                <a:latin typeface="Arial" charset="0"/>
              </a:defRPr>
            </a:lvl9pPr>
          </a:lstStyle>
          <a:p>
            <a:pPr algn="ctr" eaLnBrk="1" hangingPunct="1">
              <a:defRPr/>
            </a:pPr>
            <a:r>
              <a:rPr lang="fr-FR" sz="1000" b="1" dirty="0">
                <a:solidFill>
                  <a:srgbClr val="1B1B1B"/>
                </a:solidFill>
              </a:rPr>
              <a:t>Pôle Écoles Méditerranée</a:t>
            </a:r>
          </a:p>
        </p:txBody>
      </p:sp>
      <p:sp>
        <p:nvSpPr>
          <p:cNvPr id="65545" name="Rectangle 9"/>
          <p:cNvSpPr>
            <a:spLocks noGrp="1" noChangeArrowheads="1"/>
          </p:cNvSpPr>
          <p:nvPr>
            <p:ph type="sldNum" sz="quarter" idx="4"/>
          </p:nvPr>
        </p:nvSpPr>
        <p:spPr bwMode="auto">
          <a:xfrm>
            <a:off x="8243888" y="6453188"/>
            <a:ext cx="58578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800">
                <a:solidFill>
                  <a:srgbClr val="2EA0D8"/>
                </a:solidFill>
              </a:defRPr>
            </a:lvl1pPr>
          </a:lstStyle>
          <a:p>
            <a:fld id="{71FB514E-76FE-4C16-9345-F8C46CCF7050}" type="slidenum">
              <a:rPr lang="fr-FR" altLang="fr-FR"/>
              <a:pPr/>
              <a:t>‹N°›</a:t>
            </a:fld>
            <a:endParaRPr lang="fr-FR" altLang="fr-FR"/>
          </a:p>
        </p:txBody>
      </p:sp>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hf hdr="0" ftr="0" dt="0"/>
  <p:txStyles>
    <p:titleStyle>
      <a:lvl1pPr algn="ctr" rtl="0" eaLnBrk="0" fontAlgn="base" hangingPunct="0">
        <a:spcBef>
          <a:spcPct val="0"/>
        </a:spcBef>
        <a:spcAft>
          <a:spcPct val="0"/>
        </a:spcAft>
        <a:defRPr sz="3200">
          <a:solidFill>
            <a:srgbClr val="2FA0D8"/>
          </a:solidFill>
          <a:latin typeface="+mj-lt"/>
          <a:ea typeface="+mj-ea"/>
          <a:cs typeface="+mj-cs"/>
        </a:defRPr>
      </a:lvl1pPr>
      <a:lvl2pPr algn="ctr" rtl="0" eaLnBrk="0" fontAlgn="base" hangingPunct="0">
        <a:spcBef>
          <a:spcPct val="0"/>
        </a:spcBef>
        <a:spcAft>
          <a:spcPct val="0"/>
        </a:spcAft>
        <a:defRPr sz="3200">
          <a:solidFill>
            <a:srgbClr val="2FA0D8"/>
          </a:solidFill>
          <a:latin typeface="Arial" charset="0"/>
        </a:defRPr>
      </a:lvl2pPr>
      <a:lvl3pPr algn="ctr" rtl="0" eaLnBrk="0" fontAlgn="base" hangingPunct="0">
        <a:spcBef>
          <a:spcPct val="0"/>
        </a:spcBef>
        <a:spcAft>
          <a:spcPct val="0"/>
        </a:spcAft>
        <a:defRPr sz="3200">
          <a:solidFill>
            <a:srgbClr val="2FA0D8"/>
          </a:solidFill>
          <a:latin typeface="Arial" charset="0"/>
        </a:defRPr>
      </a:lvl3pPr>
      <a:lvl4pPr algn="ctr" rtl="0" eaLnBrk="0" fontAlgn="base" hangingPunct="0">
        <a:spcBef>
          <a:spcPct val="0"/>
        </a:spcBef>
        <a:spcAft>
          <a:spcPct val="0"/>
        </a:spcAft>
        <a:defRPr sz="3200">
          <a:solidFill>
            <a:srgbClr val="2FA0D8"/>
          </a:solidFill>
          <a:latin typeface="Arial" charset="0"/>
        </a:defRPr>
      </a:lvl4pPr>
      <a:lvl5pPr algn="ctr" rtl="0" eaLnBrk="0" fontAlgn="base" hangingPunct="0">
        <a:spcBef>
          <a:spcPct val="0"/>
        </a:spcBef>
        <a:spcAft>
          <a:spcPct val="0"/>
        </a:spcAft>
        <a:defRPr sz="3200">
          <a:solidFill>
            <a:srgbClr val="2FA0D8"/>
          </a:solidFill>
          <a:latin typeface="Arial" charset="0"/>
        </a:defRPr>
      </a:lvl5pPr>
      <a:lvl6pPr marL="457200" algn="ctr" rtl="0" fontAlgn="base">
        <a:spcBef>
          <a:spcPct val="0"/>
        </a:spcBef>
        <a:spcAft>
          <a:spcPct val="0"/>
        </a:spcAft>
        <a:defRPr sz="3200">
          <a:solidFill>
            <a:srgbClr val="2FA0D8"/>
          </a:solidFill>
          <a:latin typeface="Arial" charset="0"/>
        </a:defRPr>
      </a:lvl6pPr>
      <a:lvl7pPr marL="914400" algn="ctr" rtl="0" fontAlgn="base">
        <a:spcBef>
          <a:spcPct val="0"/>
        </a:spcBef>
        <a:spcAft>
          <a:spcPct val="0"/>
        </a:spcAft>
        <a:defRPr sz="3200">
          <a:solidFill>
            <a:srgbClr val="2FA0D8"/>
          </a:solidFill>
          <a:latin typeface="Arial" charset="0"/>
        </a:defRPr>
      </a:lvl7pPr>
      <a:lvl8pPr marL="1371600" algn="ctr" rtl="0" fontAlgn="base">
        <a:spcBef>
          <a:spcPct val="0"/>
        </a:spcBef>
        <a:spcAft>
          <a:spcPct val="0"/>
        </a:spcAft>
        <a:defRPr sz="3200">
          <a:solidFill>
            <a:srgbClr val="2FA0D8"/>
          </a:solidFill>
          <a:latin typeface="Arial" charset="0"/>
        </a:defRPr>
      </a:lvl8pPr>
      <a:lvl9pPr marL="1828800" algn="ctr" rtl="0" fontAlgn="base">
        <a:spcBef>
          <a:spcPct val="0"/>
        </a:spcBef>
        <a:spcAft>
          <a:spcPct val="0"/>
        </a:spcAft>
        <a:defRPr sz="3200">
          <a:solidFill>
            <a:srgbClr val="2FA0D8"/>
          </a:solidFill>
          <a:latin typeface="Arial" charset="0"/>
        </a:defRPr>
      </a:lvl9pPr>
    </p:titleStyle>
    <p:bodyStyle>
      <a:lvl1pPr marL="342900" indent="-342900" algn="l" rtl="0" eaLnBrk="0" fontAlgn="base" hangingPunct="0">
        <a:spcBef>
          <a:spcPct val="20000"/>
        </a:spcBef>
        <a:spcAft>
          <a:spcPct val="0"/>
        </a:spcAft>
        <a:buChar char="•"/>
        <a:defRPr sz="1200" b="1">
          <a:solidFill>
            <a:srgbClr val="1B1B1B"/>
          </a:solidFill>
          <a:latin typeface="+mn-lt"/>
          <a:ea typeface="+mn-ea"/>
          <a:cs typeface="+mn-cs"/>
        </a:defRPr>
      </a:lvl1pPr>
      <a:lvl2pPr marL="742950" indent="-285750" algn="l" rtl="0" eaLnBrk="0" fontAlgn="base" hangingPunct="0">
        <a:spcBef>
          <a:spcPct val="20000"/>
        </a:spcBef>
        <a:spcAft>
          <a:spcPct val="0"/>
        </a:spcAft>
        <a:buChar char="–"/>
        <a:defRPr sz="2800">
          <a:solidFill>
            <a:srgbClr val="1B1B1B"/>
          </a:solidFill>
          <a:latin typeface="+mn-lt"/>
        </a:defRPr>
      </a:lvl2pPr>
      <a:lvl3pPr marL="1143000" indent="-228600" algn="l" rtl="0" eaLnBrk="0" fontAlgn="base" hangingPunct="0">
        <a:spcBef>
          <a:spcPct val="20000"/>
        </a:spcBef>
        <a:spcAft>
          <a:spcPct val="0"/>
        </a:spcAft>
        <a:buChar char="•"/>
        <a:defRPr sz="2400">
          <a:solidFill>
            <a:srgbClr val="1B1B1B"/>
          </a:solidFill>
          <a:latin typeface="+mn-lt"/>
        </a:defRPr>
      </a:lvl3pPr>
      <a:lvl4pPr marL="1600200" indent="-228600" algn="l" rtl="0" eaLnBrk="0" fontAlgn="base" hangingPunct="0">
        <a:spcBef>
          <a:spcPct val="20000"/>
        </a:spcBef>
        <a:spcAft>
          <a:spcPct val="0"/>
        </a:spcAft>
        <a:buChar char="–"/>
        <a:defRPr sz="2000">
          <a:solidFill>
            <a:srgbClr val="1B1B1B"/>
          </a:solidFill>
          <a:latin typeface="+mn-lt"/>
        </a:defRPr>
      </a:lvl4pPr>
      <a:lvl5pPr marL="2057400" indent="-228600" algn="l" rtl="0" eaLnBrk="0" fontAlgn="base" hangingPunct="0">
        <a:spcBef>
          <a:spcPct val="20000"/>
        </a:spcBef>
        <a:spcAft>
          <a:spcPct val="0"/>
        </a:spcAft>
        <a:buChar char="»"/>
        <a:defRPr sz="2000">
          <a:solidFill>
            <a:srgbClr val="1B1B1B"/>
          </a:solidFill>
          <a:latin typeface="+mn-lt"/>
        </a:defRPr>
      </a:lvl5pPr>
      <a:lvl6pPr marL="2514600" indent="-228600" algn="l" rtl="0" fontAlgn="base">
        <a:spcBef>
          <a:spcPct val="20000"/>
        </a:spcBef>
        <a:spcAft>
          <a:spcPct val="0"/>
        </a:spcAft>
        <a:buChar char="»"/>
        <a:defRPr sz="2000">
          <a:solidFill>
            <a:srgbClr val="1B1B1B"/>
          </a:solidFill>
          <a:latin typeface="+mn-lt"/>
        </a:defRPr>
      </a:lvl6pPr>
      <a:lvl7pPr marL="2971800" indent="-228600" algn="l" rtl="0" fontAlgn="base">
        <a:spcBef>
          <a:spcPct val="20000"/>
        </a:spcBef>
        <a:spcAft>
          <a:spcPct val="0"/>
        </a:spcAft>
        <a:buChar char="»"/>
        <a:defRPr sz="2000">
          <a:solidFill>
            <a:srgbClr val="1B1B1B"/>
          </a:solidFill>
          <a:latin typeface="+mn-lt"/>
        </a:defRPr>
      </a:lvl7pPr>
      <a:lvl8pPr marL="3429000" indent="-228600" algn="l" rtl="0" fontAlgn="base">
        <a:spcBef>
          <a:spcPct val="20000"/>
        </a:spcBef>
        <a:spcAft>
          <a:spcPct val="0"/>
        </a:spcAft>
        <a:buChar char="»"/>
        <a:defRPr sz="2000">
          <a:solidFill>
            <a:srgbClr val="1B1B1B"/>
          </a:solidFill>
          <a:latin typeface="+mn-lt"/>
        </a:defRPr>
      </a:lvl8pPr>
      <a:lvl9pPr marL="3886200" indent="-228600" algn="l" rtl="0" fontAlgn="base">
        <a:spcBef>
          <a:spcPct val="20000"/>
        </a:spcBef>
        <a:spcAft>
          <a:spcPct val="0"/>
        </a:spcAft>
        <a:buChar char="»"/>
        <a:defRPr sz="2000">
          <a:solidFill>
            <a:srgbClr val="1B1B1B"/>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95288" y="333375"/>
            <a:ext cx="7643812"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a:t>
            </a:r>
          </a:p>
        </p:txBody>
      </p:sp>
      <p:sp>
        <p:nvSpPr>
          <p:cNvPr id="2051" name="Rectangle 3"/>
          <p:cNvSpPr>
            <a:spLocks noGrp="1" noChangeArrowheads="1"/>
          </p:cNvSpPr>
          <p:nvPr>
            <p:ph type="body" idx="1"/>
          </p:nvPr>
        </p:nvSpPr>
        <p:spPr bwMode="auto">
          <a:xfrm>
            <a:off x="395288" y="1268413"/>
            <a:ext cx="8229600"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97286" name="Rectangle 6"/>
          <p:cNvSpPr>
            <a:spLocks noGrp="1" noChangeArrowheads="1"/>
          </p:cNvSpPr>
          <p:nvPr>
            <p:ph type="sldNum" sz="quarter" idx="4"/>
          </p:nvPr>
        </p:nvSpPr>
        <p:spPr bwMode="auto">
          <a:xfrm>
            <a:off x="8243888" y="6524625"/>
            <a:ext cx="58578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800">
                <a:solidFill>
                  <a:srgbClr val="2EA0D8"/>
                </a:solidFill>
              </a:defRPr>
            </a:lvl1pPr>
          </a:lstStyle>
          <a:p>
            <a:fld id="{2578563E-6228-4E00-8C53-D44753DBD156}" type="slidenum">
              <a:rPr lang="fr-FR" altLang="fr-FR"/>
              <a:pPr/>
              <a:t>‹N°›</a:t>
            </a:fld>
            <a:endParaRPr lang="fr-FR" altLang="fr-FR"/>
          </a:p>
        </p:txBody>
      </p:sp>
    </p:spTree>
  </p:cSld>
  <p:clrMap bg1="lt1" tx1="dk1" bg2="lt2" tx2="dk2" accent1="accent1" accent2="accent2" accent3="accent3" accent4="accent4" accent5="accent5" accent6="accent6" hlink="hlink" folHlink="folHlink"/>
  <p:sldLayoutIdLst>
    <p:sldLayoutId id="2147483857" r:id="rId1"/>
    <p:sldLayoutId id="2147483878"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hf hdr="0" ftr="0" dt="0"/>
  <p:txStyles>
    <p:titleStyle>
      <a:lvl1pPr algn="l" rtl="0" eaLnBrk="0" fontAlgn="base" hangingPunct="0">
        <a:spcBef>
          <a:spcPct val="0"/>
        </a:spcBef>
        <a:spcAft>
          <a:spcPct val="0"/>
        </a:spcAft>
        <a:defRPr sz="3200" u="sng">
          <a:solidFill>
            <a:srgbClr val="2FA0D8"/>
          </a:solidFill>
          <a:latin typeface="+mj-lt"/>
          <a:ea typeface="+mj-ea"/>
          <a:cs typeface="+mj-cs"/>
        </a:defRPr>
      </a:lvl1pPr>
      <a:lvl2pPr algn="l" rtl="0" eaLnBrk="0" fontAlgn="base" hangingPunct="0">
        <a:spcBef>
          <a:spcPct val="0"/>
        </a:spcBef>
        <a:spcAft>
          <a:spcPct val="0"/>
        </a:spcAft>
        <a:defRPr sz="3200" u="sng">
          <a:solidFill>
            <a:srgbClr val="2FA0D8"/>
          </a:solidFill>
          <a:latin typeface="Arial" charset="0"/>
        </a:defRPr>
      </a:lvl2pPr>
      <a:lvl3pPr algn="l" rtl="0" eaLnBrk="0" fontAlgn="base" hangingPunct="0">
        <a:spcBef>
          <a:spcPct val="0"/>
        </a:spcBef>
        <a:spcAft>
          <a:spcPct val="0"/>
        </a:spcAft>
        <a:defRPr sz="3200" u="sng">
          <a:solidFill>
            <a:srgbClr val="2FA0D8"/>
          </a:solidFill>
          <a:latin typeface="Arial" charset="0"/>
        </a:defRPr>
      </a:lvl3pPr>
      <a:lvl4pPr algn="l" rtl="0" eaLnBrk="0" fontAlgn="base" hangingPunct="0">
        <a:spcBef>
          <a:spcPct val="0"/>
        </a:spcBef>
        <a:spcAft>
          <a:spcPct val="0"/>
        </a:spcAft>
        <a:defRPr sz="3200" u="sng">
          <a:solidFill>
            <a:srgbClr val="2FA0D8"/>
          </a:solidFill>
          <a:latin typeface="Arial" charset="0"/>
        </a:defRPr>
      </a:lvl4pPr>
      <a:lvl5pPr algn="l" rtl="0" eaLnBrk="0" fontAlgn="base" hangingPunct="0">
        <a:spcBef>
          <a:spcPct val="0"/>
        </a:spcBef>
        <a:spcAft>
          <a:spcPct val="0"/>
        </a:spcAft>
        <a:defRPr sz="3200" u="sng">
          <a:solidFill>
            <a:srgbClr val="2FA0D8"/>
          </a:solidFill>
          <a:latin typeface="Arial" charset="0"/>
        </a:defRPr>
      </a:lvl5pPr>
      <a:lvl6pPr marL="457200" algn="l" rtl="0" fontAlgn="base">
        <a:spcBef>
          <a:spcPct val="0"/>
        </a:spcBef>
        <a:spcAft>
          <a:spcPct val="0"/>
        </a:spcAft>
        <a:defRPr sz="3200" u="sng">
          <a:solidFill>
            <a:srgbClr val="2FA0D8"/>
          </a:solidFill>
          <a:latin typeface="Arial" charset="0"/>
        </a:defRPr>
      </a:lvl6pPr>
      <a:lvl7pPr marL="914400" algn="l" rtl="0" fontAlgn="base">
        <a:spcBef>
          <a:spcPct val="0"/>
        </a:spcBef>
        <a:spcAft>
          <a:spcPct val="0"/>
        </a:spcAft>
        <a:defRPr sz="3200" u="sng">
          <a:solidFill>
            <a:srgbClr val="2FA0D8"/>
          </a:solidFill>
          <a:latin typeface="Arial" charset="0"/>
        </a:defRPr>
      </a:lvl7pPr>
      <a:lvl8pPr marL="1371600" algn="l" rtl="0" fontAlgn="base">
        <a:spcBef>
          <a:spcPct val="0"/>
        </a:spcBef>
        <a:spcAft>
          <a:spcPct val="0"/>
        </a:spcAft>
        <a:defRPr sz="3200" u="sng">
          <a:solidFill>
            <a:srgbClr val="2FA0D8"/>
          </a:solidFill>
          <a:latin typeface="Arial" charset="0"/>
        </a:defRPr>
      </a:lvl8pPr>
      <a:lvl9pPr marL="1828800" algn="l" rtl="0" fontAlgn="base">
        <a:spcBef>
          <a:spcPct val="0"/>
        </a:spcBef>
        <a:spcAft>
          <a:spcPct val="0"/>
        </a:spcAft>
        <a:defRPr sz="3200" u="sng">
          <a:solidFill>
            <a:srgbClr val="2FA0D8"/>
          </a:solidFill>
          <a:latin typeface="Arial" charset="0"/>
        </a:defRPr>
      </a:lvl9pPr>
    </p:titleStyle>
    <p:bodyStyle>
      <a:lvl1pPr marL="342900" indent="-342900" algn="l" rtl="0" eaLnBrk="0" fontAlgn="base" hangingPunct="0">
        <a:spcBef>
          <a:spcPct val="20000"/>
        </a:spcBef>
        <a:spcAft>
          <a:spcPct val="0"/>
        </a:spcAft>
        <a:buBlip>
          <a:blip r:embed="rId15"/>
        </a:buBlip>
        <a:defRPr sz="2400">
          <a:solidFill>
            <a:srgbClr val="1B1B1B"/>
          </a:solidFill>
          <a:latin typeface="+mn-lt"/>
          <a:ea typeface="+mn-ea"/>
          <a:cs typeface="+mn-cs"/>
        </a:defRPr>
      </a:lvl1pPr>
      <a:lvl2pPr marL="742950" indent="-285750" algn="l" rtl="0" eaLnBrk="0" fontAlgn="base" hangingPunct="0">
        <a:spcBef>
          <a:spcPct val="20000"/>
        </a:spcBef>
        <a:spcAft>
          <a:spcPct val="0"/>
        </a:spcAft>
        <a:buChar char="•"/>
        <a:defRPr sz="2000">
          <a:solidFill>
            <a:srgbClr val="1B1B1B"/>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a:solidFill>
            <a:srgbClr val="1B1B1B"/>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1600">
          <a:solidFill>
            <a:srgbClr val="1B1B1B"/>
          </a:solidFill>
          <a:latin typeface="+mn-lt"/>
        </a:defRPr>
      </a:lvl4pPr>
      <a:lvl5pPr marL="2057400" indent="-228600" algn="l" rtl="0" eaLnBrk="0" fontAlgn="base" hangingPunct="0">
        <a:spcBef>
          <a:spcPct val="20000"/>
        </a:spcBef>
        <a:spcAft>
          <a:spcPct val="0"/>
        </a:spcAft>
        <a:buFont typeface="Wingdings" panose="05000000000000000000" pitchFamily="2" charset="2"/>
        <a:buChar char="w"/>
        <a:defRPr sz="1600">
          <a:solidFill>
            <a:srgbClr val="1B1B1B"/>
          </a:solidFill>
          <a:latin typeface="+mn-lt"/>
        </a:defRPr>
      </a:lvl5pPr>
      <a:lvl6pPr marL="2514600" indent="-228600" algn="l" rtl="0" fontAlgn="base">
        <a:spcBef>
          <a:spcPct val="20000"/>
        </a:spcBef>
        <a:spcAft>
          <a:spcPct val="0"/>
        </a:spcAft>
        <a:buFont typeface="Wingdings" pitchFamily="2" charset="2"/>
        <a:buChar char="w"/>
        <a:defRPr sz="1600">
          <a:solidFill>
            <a:srgbClr val="1B1B1B"/>
          </a:solidFill>
          <a:latin typeface="+mn-lt"/>
        </a:defRPr>
      </a:lvl6pPr>
      <a:lvl7pPr marL="2971800" indent="-228600" algn="l" rtl="0" fontAlgn="base">
        <a:spcBef>
          <a:spcPct val="20000"/>
        </a:spcBef>
        <a:spcAft>
          <a:spcPct val="0"/>
        </a:spcAft>
        <a:buFont typeface="Wingdings" pitchFamily="2" charset="2"/>
        <a:buChar char="w"/>
        <a:defRPr sz="1600">
          <a:solidFill>
            <a:srgbClr val="1B1B1B"/>
          </a:solidFill>
          <a:latin typeface="+mn-lt"/>
        </a:defRPr>
      </a:lvl7pPr>
      <a:lvl8pPr marL="3429000" indent="-228600" algn="l" rtl="0" fontAlgn="base">
        <a:spcBef>
          <a:spcPct val="20000"/>
        </a:spcBef>
        <a:spcAft>
          <a:spcPct val="0"/>
        </a:spcAft>
        <a:buFont typeface="Wingdings" pitchFamily="2" charset="2"/>
        <a:buChar char="w"/>
        <a:defRPr sz="1600">
          <a:solidFill>
            <a:srgbClr val="1B1B1B"/>
          </a:solidFill>
          <a:latin typeface="+mn-lt"/>
        </a:defRPr>
      </a:lvl8pPr>
      <a:lvl9pPr marL="3886200" indent="-228600" algn="l" rtl="0" fontAlgn="base">
        <a:spcBef>
          <a:spcPct val="20000"/>
        </a:spcBef>
        <a:spcAft>
          <a:spcPct val="0"/>
        </a:spcAft>
        <a:buFont typeface="Wingdings" pitchFamily="2" charset="2"/>
        <a:buChar char="w"/>
        <a:defRPr sz="1600">
          <a:solidFill>
            <a:srgbClr val="1B1B1B"/>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23850" y="476250"/>
            <a:ext cx="82296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a:t>
            </a:r>
          </a:p>
        </p:txBody>
      </p:sp>
      <p:sp>
        <p:nvSpPr>
          <p:cNvPr id="3075" name="Rectangle 3"/>
          <p:cNvSpPr>
            <a:spLocks noGrp="1" noChangeArrowheads="1"/>
          </p:cNvSpPr>
          <p:nvPr>
            <p:ph type="body" idx="1"/>
          </p:nvPr>
        </p:nvSpPr>
        <p:spPr bwMode="auto">
          <a:xfrm>
            <a:off x="323850" y="1268413"/>
            <a:ext cx="8496300"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29031" name="Rectangle 7"/>
          <p:cNvSpPr>
            <a:spLocks noGrp="1" noChangeArrowheads="1"/>
          </p:cNvSpPr>
          <p:nvPr>
            <p:ph type="sldNum" sz="quarter" idx="4"/>
          </p:nvPr>
        </p:nvSpPr>
        <p:spPr bwMode="auto">
          <a:xfrm>
            <a:off x="8243888" y="6524625"/>
            <a:ext cx="58578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800">
                <a:solidFill>
                  <a:srgbClr val="2EA0D8"/>
                </a:solidFill>
              </a:defRPr>
            </a:lvl1pPr>
          </a:lstStyle>
          <a:p>
            <a:fld id="{491DC8FA-03F2-4283-BC80-8F607E241210}" type="slidenum">
              <a:rPr lang="fr-FR" altLang="fr-FR"/>
              <a:pPr/>
              <a:t>‹N°›</a:t>
            </a:fld>
            <a:endParaRPr lang="fr-FR" altLang="fr-FR"/>
          </a:p>
        </p:txBody>
      </p:sp>
    </p:spTree>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9" r:id="rId6"/>
    <p:sldLayoutId id="2147483880" r:id="rId7"/>
    <p:sldLayoutId id="2147483873" r:id="rId8"/>
    <p:sldLayoutId id="2147483874" r:id="rId9"/>
    <p:sldLayoutId id="2147483875" r:id="rId10"/>
    <p:sldLayoutId id="2147483876" r:id="rId11"/>
  </p:sldLayoutIdLst>
  <p:hf hdr="0" ftr="0" dt="0"/>
  <p:txStyles>
    <p:titleStyle>
      <a:lvl1pPr algn="l" rtl="0" eaLnBrk="0" fontAlgn="base" hangingPunct="0">
        <a:spcBef>
          <a:spcPct val="0"/>
        </a:spcBef>
        <a:spcAft>
          <a:spcPct val="0"/>
        </a:spcAft>
        <a:defRPr sz="2400">
          <a:solidFill>
            <a:srgbClr val="2FA0D8"/>
          </a:solidFill>
          <a:latin typeface="+mj-lt"/>
          <a:ea typeface="+mj-ea"/>
          <a:cs typeface="+mj-cs"/>
        </a:defRPr>
      </a:lvl1pPr>
      <a:lvl2pPr algn="l" rtl="0" eaLnBrk="0" fontAlgn="base" hangingPunct="0">
        <a:spcBef>
          <a:spcPct val="0"/>
        </a:spcBef>
        <a:spcAft>
          <a:spcPct val="0"/>
        </a:spcAft>
        <a:defRPr sz="2400">
          <a:solidFill>
            <a:srgbClr val="2FA0D8"/>
          </a:solidFill>
          <a:latin typeface="Arial" charset="0"/>
        </a:defRPr>
      </a:lvl2pPr>
      <a:lvl3pPr algn="l" rtl="0" eaLnBrk="0" fontAlgn="base" hangingPunct="0">
        <a:spcBef>
          <a:spcPct val="0"/>
        </a:spcBef>
        <a:spcAft>
          <a:spcPct val="0"/>
        </a:spcAft>
        <a:defRPr sz="2400">
          <a:solidFill>
            <a:srgbClr val="2FA0D8"/>
          </a:solidFill>
          <a:latin typeface="Arial" charset="0"/>
        </a:defRPr>
      </a:lvl3pPr>
      <a:lvl4pPr algn="l" rtl="0" eaLnBrk="0" fontAlgn="base" hangingPunct="0">
        <a:spcBef>
          <a:spcPct val="0"/>
        </a:spcBef>
        <a:spcAft>
          <a:spcPct val="0"/>
        </a:spcAft>
        <a:defRPr sz="2400">
          <a:solidFill>
            <a:srgbClr val="2FA0D8"/>
          </a:solidFill>
          <a:latin typeface="Arial" charset="0"/>
        </a:defRPr>
      </a:lvl4pPr>
      <a:lvl5pPr algn="l" rtl="0" eaLnBrk="0" fontAlgn="base" hangingPunct="0">
        <a:spcBef>
          <a:spcPct val="0"/>
        </a:spcBef>
        <a:spcAft>
          <a:spcPct val="0"/>
        </a:spcAft>
        <a:defRPr sz="2400">
          <a:solidFill>
            <a:srgbClr val="2FA0D8"/>
          </a:solidFill>
          <a:latin typeface="Arial" charset="0"/>
        </a:defRPr>
      </a:lvl5pPr>
      <a:lvl6pPr marL="457200" algn="l" rtl="0" fontAlgn="base">
        <a:spcBef>
          <a:spcPct val="0"/>
        </a:spcBef>
        <a:spcAft>
          <a:spcPct val="0"/>
        </a:spcAft>
        <a:defRPr sz="2400">
          <a:solidFill>
            <a:srgbClr val="2FA0D8"/>
          </a:solidFill>
          <a:latin typeface="Arial" charset="0"/>
        </a:defRPr>
      </a:lvl6pPr>
      <a:lvl7pPr marL="914400" algn="l" rtl="0" fontAlgn="base">
        <a:spcBef>
          <a:spcPct val="0"/>
        </a:spcBef>
        <a:spcAft>
          <a:spcPct val="0"/>
        </a:spcAft>
        <a:defRPr sz="2400">
          <a:solidFill>
            <a:srgbClr val="2FA0D8"/>
          </a:solidFill>
          <a:latin typeface="Arial" charset="0"/>
        </a:defRPr>
      </a:lvl7pPr>
      <a:lvl8pPr marL="1371600" algn="l" rtl="0" fontAlgn="base">
        <a:spcBef>
          <a:spcPct val="0"/>
        </a:spcBef>
        <a:spcAft>
          <a:spcPct val="0"/>
        </a:spcAft>
        <a:defRPr sz="2400">
          <a:solidFill>
            <a:srgbClr val="2FA0D8"/>
          </a:solidFill>
          <a:latin typeface="Arial" charset="0"/>
        </a:defRPr>
      </a:lvl8pPr>
      <a:lvl9pPr marL="1828800" algn="l" rtl="0" fontAlgn="base">
        <a:spcBef>
          <a:spcPct val="0"/>
        </a:spcBef>
        <a:spcAft>
          <a:spcPct val="0"/>
        </a:spcAft>
        <a:defRPr sz="2400">
          <a:solidFill>
            <a:srgbClr val="2FA0D8"/>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11188" y="292417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a:t>
            </a:r>
          </a:p>
        </p:txBody>
      </p:sp>
      <p:sp>
        <p:nvSpPr>
          <p:cNvPr id="178184" name="Rectangle 8"/>
          <p:cNvSpPr>
            <a:spLocks noGrp="1" noChangeArrowheads="1"/>
          </p:cNvSpPr>
          <p:nvPr>
            <p:ph type="sldNum" sz="quarter" idx="4"/>
          </p:nvPr>
        </p:nvSpPr>
        <p:spPr bwMode="auto">
          <a:xfrm>
            <a:off x="8243888" y="6453188"/>
            <a:ext cx="58578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800">
                <a:solidFill>
                  <a:srgbClr val="2EA0D8"/>
                </a:solidFill>
              </a:defRPr>
            </a:lvl1pPr>
          </a:lstStyle>
          <a:p>
            <a:fld id="{35403265-73AB-4080-A7B5-C5C79BE36A53}" type="slidenum">
              <a:rPr lang="fr-FR" altLang="fr-FR"/>
              <a:pPr/>
              <a:t>‹N°›</a:t>
            </a:fld>
            <a:endParaRPr lang="fr-FR" altLang="fr-FR"/>
          </a:p>
        </p:txBody>
      </p:sp>
    </p:spTree>
  </p:cSld>
  <p:clrMap bg1="lt1" tx1="dk1" bg2="lt2" tx2="dk2" accent1="accent1" accent2="accent2" accent3="accent3" accent4="accent4" accent5="accent5" accent6="accent6" hlink="hlink" folHlink="folHlink"/>
  <p:sldLayoutIdLst>
    <p:sldLayoutId id="2147483877" r:id="rId1"/>
    <p:sldLayoutId id="2147483881" r:id="rId2"/>
    <p:sldLayoutId id="2147483882" r:id="rId3"/>
  </p:sldLayoutIdLst>
  <p:hf hdr="0" ftr="0" dt="0"/>
  <p:txStyles>
    <p:titleStyle>
      <a:lvl1pPr algn="ctr" rtl="0" eaLnBrk="0" fontAlgn="base" hangingPunct="0">
        <a:spcBef>
          <a:spcPct val="0"/>
        </a:spcBef>
        <a:spcAft>
          <a:spcPct val="0"/>
        </a:spcAft>
        <a:defRPr sz="3200">
          <a:solidFill>
            <a:srgbClr val="2FA0D8"/>
          </a:solidFill>
          <a:latin typeface="+mj-lt"/>
          <a:ea typeface="+mj-ea"/>
          <a:cs typeface="+mj-cs"/>
        </a:defRPr>
      </a:lvl1pPr>
      <a:lvl2pPr algn="ctr" rtl="0" eaLnBrk="0" fontAlgn="base" hangingPunct="0">
        <a:spcBef>
          <a:spcPct val="0"/>
        </a:spcBef>
        <a:spcAft>
          <a:spcPct val="0"/>
        </a:spcAft>
        <a:defRPr sz="3200">
          <a:solidFill>
            <a:srgbClr val="2FA0D8"/>
          </a:solidFill>
          <a:latin typeface="Arial" charset="0"/>
        </a:defRPr>
      </a:lvl2pPr>
      <a:lvl3pPr algn="ctr" rtl="0" eaLnBrk="0" fontAlgn="base" hangingPunct="0">
        <a:spcBef>
          <a:spcPct val="0"/>
        </a:spcBef>
        <a:spcAft>
          <a:spcPct val="0"/>
        </a:spcAft>
        <a:defRPr sz="3200">
          <a:solidFill>
            <a:srgbClr val="2FA0D8"/>
          </a:solidFill>
          <a:latin typeface="Arial" charset="0"/>
        </a:defRPr>
      </a:lvl3pPr>
      <a:lvl4pPr algn="ctr" rtl="0" eaLnBrk="0" fontAlgn="base" hangingPunct="0">
        <a:spcBef>
          <a:spcPct val="0"/>
        </a:spcBef>
        <a:spcAft>
          <a:spcPct val="0"/>
        </a:spcAft>
        <a:defRPr sz="3200">
          <a:solidFill>
            <a:srgbClr val="2FA0D8"/>
          </a:solidFill>
          <a:latin typeface="Arial" charset="0"/>
        </a:defRPr>
      </a:lvl4pPr>
      <a:lvl5pPr algn="ctr" rtl="0" eaLnBrk="0" fontAlgn="base" hangingPunct="0">
        <a:spcBef>
          <a:spcPct val="0"/>
        </a:spcBef>
        <a:spcAft>
          <a:spcPct val="0"/>
        </a:spcAft>
        <a:defRPr sz="3200">
          <a:solidFill>
            <a:srgbClr val="2FA0D8"/>
          </a:solidFill>
          <a:latin typeface="Arial" charset="0"/>
        </a:defRPr>
      </a:lvl5pPr>
      <a:lvl6pPr marL="457200" algn="ctr" rtl="0" fontAlgn="base">
        <a:spcBef>
          <a:spcPct val="0"/>
        </a:spcBef>
        <a:spcAft>
          <a:spcPct val="0"/>
        </a:spcAft>
        <a:defRPr sz="3200">
          <a:solidFill>
            <a:srgbClr val="2FA0D8"/>
          </a:solidFill>
          <a:latin typeface="Arial" charset="0"/>
        </a:defRPr>
      </a:lvl6pPr>
      <a:lvl7pPr marL="914400" algn="ctr" rtl="0" fontAlgn="base">
        <a:spcBef>
          <a:spcPct val="0"/>
        </a:spcBef>
        <a:spcAft>
          <a:spcPct val="0"/>
        </a:spcAft>
        <a:defRPr sz="3200">
          <a:solidFill>
            <a:srgbClr val="2FA0D8"/>
          </a:solidFill>
          <a:latin typeface="Arial" charset="0"/>
        </a:defRPr>
      </a:lvl7pPr>
      <a:lvl8pPr marL="1371600" algn="ctr" rtl="0" fontAlgn="base">
        <a:spcBef>
          <a:spcPct val="0"/>
        </a:spcBef>
        <a:spcAft>
          <a:spcPct val="0"/>
        </a:spcAft>
        <a:defRPr sz="3200">
          <a:solidFill>
            <a:srgbClr val="2FA0D8"/>
          </a:solidFill>
          <a:latin typeface="Arial" charset="0"/>
        </a:defRPr>
      </a:lvl8pPr>
      <a:lvl9pPr marL="1828800" algn="ctr" rtl="0" fontAlgn="base">
        <a:spcBef>
          <a:spcPct val="0"/>
        </a:spcBef>
        <a:spcAft>
          <a:spcPct val="0"/>
        </a:spcAft>
        <a:defRPr sz="3200">
          <a:solidFill>
            <a:srgbClr val="2FA0D8"/>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5.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4.emf"/><Relationship Id="rId2" Type="http://schemas.openxmlformats.org/officeDocument/2006/relationships/notesSlide" Target="../notesSlides/notesSlide14.xml"/><Relationship Id="rId1" Type="http://schemas.openxmlformats.org/officeDocument/2006/relationships/slideLayout" Target="../slideLayouts/slideLayout25.xml"/><Relationship Id="rId6" Type="http://schemas.openxmlformats.org/officeDocument/2006/relationships/image" Target="../media/image6.emf"/><Relationship Id="rId5" Type="http://schemas.openxmlformats.org/officeDocument/2006/relationships/image" Target="../media/image23.emf"/><Relationship Id="rId4" Type="http://schemas.openxmlformats.org/officeDocument/2006/relationships/image" Target="../media/image22.emf"/></Relationships>
</file>

<file path=ppt/slides/_rels/slide16.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4.emf"/><Relationship Id="rId2" Type="http://schemas.openxmlformats.org/officeDocument/2006/relationships/notesSlide" Target="../notesSlides/notesSlide15.xml"/><Relationship Id="rId1" Type="http://schemas.openxmlformats.org/officeDocument/2006/relationships/slideLayout" Target="../slideLayouts/slideLayout25.xml"/><Relationship Id="rId6" Type="http://schemas.openxmlformats.org/officeDocument/2006/relationships/image" Target="../media/image6.emf"/><Relationship Id="rId5" Type="http://schemas.openxmlformats.org/officeDocument/2006/relationships/image" Target="../media/image23.emf"/><Relationship Id="rId4" Type="http://schemas.openxmlformats.org/officeDocument/2006/relationships/image" Target="../media/image22.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5.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9.xml"/><Relationship Id="rId1" Type="http://schemas.openxmlformats.org/officeDocument/2006/relationships/slideLayout" Target="../slideLayouts/slideLayout2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36.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1.PNG"/><Relationship Id="rId3" Type="http://schemas.openxmlformats.org/officeDocument/2006/relationships/image" Target="../media/image2.jpeg"/><Relationship Id="rId7" Type="http://schemas.openxmlformats.org/officeDocument/2006/relationships/diagramColors" Target="../diagrams/colors1.xml"/><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5.xml"/><Relationship Id="rId6" Type="http://schemas.openxmlformats.org/officeDocument/2006/relationships/diagramQuickStyle" Target="../diagrams/quickStyle1.xml"/><Relationship Id="rId11" Type="http://schemas.openxmlformats.org/officeDocument/2006/relationships/image" Target="../media/image9.png"/><Relationship Id="rId5" Type="http://schemas.openxmlformats.org/officeDocument/2006/relationships/diagramLayout" Target="../diagrams/layout1.xml"/><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diagramData" Target="../diagrams/data1.xml"/><Relationship Id="rId9" Type="http://schemas.openxmlformats.org/officeDocument/2006/relationships/image" Target="../media/image7.pn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577465" y="3068960"/>
            <a:ext cx="7989069" cy="1008682"/>
          </a:xfrm>
        </p:spPr>
        <p:txBody>
          <a:bodyPr/>
          <a:lstStyle/>
          <a:p>
            <a:pPr eaLnBrk="1" hangingPunct="1"/>
            <a:r>
              <a:rPr lang="fr-FR" altLang="fr-FR" dirty="0" smtClean="0">
                <a:latin typeface="Times New Roman" panose="02020603050405020304" pitchFamily="18" charset="0"/>
                <a:cs typeface="Times New Roman" panose="02020603050405020304" pitchFamily="18" charset="0"/>
              </a:rPr>
              <a:t>Pare-feu</a:t>
            </a:r>
            <a:endParaRPr lang="fr-FR" altLang="fr-FR"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ce réservé du numéro de diapositive 3"/>
          <p:cNvSpPr>
            <a:spLocks noGrp="1"/>
          </p:cNvSpPr>
          <p:nvPr>
            <p:ph type="sldNum" sz="quarter" idx="10"/>
          </p:nvPr>
        </p:nvSpPr>
        <p:spPr>
          <a:noFill/>
        </p:spPr>
        <p:txBody>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sz="16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fld id="{8DA612C2-F2AD-41B5-9A8E-69E756428D35}" type="slidenum">
              <a:rPr lang="fr-FR" altLang="fr-FR" sz="800">
                <a:solidFill>
                  <a:schemeClr val="bg1"/>
                </a:solidFill>
                <a:latin typeface="Times New Roman" panose="02020603050405020304" pitchFamily="18" charset="0"/>
                <a:cs typeface="Times New Roman" panose="02020603050405020304" pitchFamily="18" charset="0"/>
              </a:rPr>
              <a:pPr eaLnBrk="1" hangingPunct="1">
                <a:spcBef>
                  <a:spcPct val="0"/>
                </a:spcBef>
                <a:buFontTx/>
                <a:buNone/>
              </a:pPr>
              <a:t>10</a:t>
            </a:fld>
            <a:endParaRPr lang="fr-FR" altLang="fr-FR" sz="800">
              <a:solidFill>
                <a:schemeClr val="bg1"/>
              </a:solidFill>
              <a:latin typeface="Times New Roman" panose="02020603050405020304" pitchFamily="18" charset="0"/>
              <a:cs typeface="Times New Roman" panose="02020603050405020304" pitchFamily="18" charset="0"/>
            </a:endParaRPr>
          </a:p>
        </p:txBody>
      </p:sp>
      <p:sp>
        <p:nvSpPr>
          <p:cNvPr id="12291" name="Rectangle 2"/>
          <p:cNvSpPr>
            <a:spLocks noGrp="1" noChangeArrowheads="1"/>
          </p:cNvSpPr>
          <p:nvPr>
            <p:ph type="title"/>
          </p:nvPr>
        </p:nvSpPr>
        <p:spPr>
          <a:xfrm>
            <a:off x="307181" y="265354"/>
            <a:ext cx="8229600" cy="504825"/>
          </a:xfrm>
        </p:spPr>
        <p:txBody>
          <a:bodyPr/>
          <a:lstStyle/>
          <a:p>
            <a:pPr algn="ctr" eaLnBrk="1" hangingPunct="1"/>
            <a:r>
              <a:rPr lang="fr-FR" altLang="fr-FR" sz="3200" dirty="0">
                <a:latin typeface="Times New Roman" panose="02020603050405020304" pitchFamily="18" charset="0"/>
                <a:cs typeface="Times New Roman" panose="02020603050405020304" pitchFamily="18" charset="0"/>
              </a:rPr>
              <a:t>Pare-feu </a:t>
            </a:r>
            <a:r>
              <a:rPr lang="fr-FR" altLang="fr-FR" sz="3200" dirty="0" smtClean="0">
                <a:latin typeface="Times New Roman" panose="02020603050405020304" pitchFamily="18" charset="0"/>
                <a:cs typeface="Times New Roman" panose="02020603050405020304" pitchFamily="18" charset="0"/>
              </a:rPr>
              <a:t>filtrage de paquet</a:t>
            </a:r>
            <a:endParaRPr lang="fr-FR" altLang="fr-FR" sz="3200" dirty="0">
              <a:latin typeface="Times New Roman" panose="02020603050405020304" pitchFamily="18" charset="0"/>
              <a:cs typeface="Times New Roman" panose="02020603050405020304" pitchFamily="18" charset="0"/>
            </a:endParaRPr>
          </a:p>
        </p:txBody>
      </p:sp>
      <p:sp>
        <p:nvSpPr>
          <p:cNvPr id="13" name="Rectangle 12"/>
          <p:cNvSpPr/>
          <p:nvPr/>
        </p:nvSpPr>
        <p:spPr>
          <a:xfrm>
            <a:off x="2771800" y="1196752"/>
            <a:ext cx="3482043" cy="400110"/>
          </a:xfrm>
          <a:prstGeom prst="rect">
            <a:avLst/>
          </a:prstGeom>
        </p:spPr>
        <p:txBody>
          <a:bodyPr wrap="none">
            <a:spAutoFit/>
          </a:bodyPr>
          <a:lstStyle/>
          <a:p>
            <a:pPr>
              <a:buSzPts val="1000"/>
              <a:tabLst>
                <a:tab pos="457200" algn="l"/>
              </a:tabLst>
            </a:pPr>
            <a:r>
              <a:rPr lang="fr-FR" sz="2000" dirty="0" smtClean="0">
                <a:latin typeface="Times New Roman" panose="02020603050405020304" pitchFamily="18" charset="0"/>
                <a:ea typeface="Calibri" panose="020F0502020204030204" pitchFamily="34" charset="0"/>
                <a:cs typeface="Times New Roman" panose="02020603050405020304" pitchFamily="18" charset="0"/>
              </a:rPr>
              <a:t>Filtrage à suivi d'états (</a:t>
            </a:r>
            <a:r>
              <a:rPr lang="fr-FR" sz="2000" dirty="0" err="1" smtClean="0">
                <a:latin typeface="Times New Roman" panose="02020603050405020304" pitchFamily="18" charset="0"/>
                <a:ea typeface="Calibri" panose="020F0502020204030204" pitchFamily="34" charset="0"/>
                <a:cs typeface="Times New Roman" panose="02020603050405020304" pitchFamily="18" charset="0"/>
              </a:rPr>
              <a:t>statefull</a:t>
            </a:r>
            <a:r>
              <a:rPr lang="fr-FR" sz="2000" dirty="0" smtClean="0">
                <a:latin typeface="Times New Roman" panose="02020603050405020304" pitchFamily="18" charset="0"/>
                <a:ea typeface="Calibri" panose="020F0502020204030204" pitchFamily="34" charset="0"/>
                <a:cs typeface="Times New Roman" panose="02020603050405020304" pitchFamily="18" charset="0"/>
              </a:rPr>
              <a:t>)</a:t>
            </a:r>
            <a:endParaRPr lang="fr-FR" sz="2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3491880" y="1945184"/>
            <a:ext cx="5472608" cy="3477875"/>
          </a:xfrm>
          <a:prstGeom prst="rect">
            <a:avLst/>
          </a:prstGeom>
        </p:spPr>
        <p:txBody>
          <a:bodyPr wrap="square">
            <a:spAutoFit/>
          </a:bodyPr>
          <a:lstStyle/>
          <a:p>
            <a:r>
              <a:rPr lang="fr-FR" sz="2000" dirty="0" smtClean="0">
                <a:latin typeface="Times New Roman" panose="02020603050405020304" pitchFamily="18" charset="0"/>
                <a:ea typeface="Calibri" panose="020F0502020204030204" pitchFamily="34" charset="0"/>
                <a:cs typeface="Times New Roman" panose="02020603050405020304" pitchFamily="18" charset="0"/>
              </a:rPr>
              <a:t>Basé sur des mécanismes qui vont permettre de : </a:t>
            </a:r>
          </a:p>
          <a:p>
            <a:pPr marL="342900" lvl="0" indent="-342900">
              <a:buSzPts val="1000"/>
              <a:buFont typeface="Symbol" panose="05050102010706020507" pitchFamily="18" charset="2"/>
              <a:buChar char=""/>
              <a:tabLst>
                <a:tab pos="457200" algn="l"/>
              </a:tabLst>
            </a:pPr>
            <a:r>
              <a:rPr lang="fr-FR" sz="2000" dirty="0" smtClean="0">
                <a:latin typeface="Times New Roman" panose="02020603050405020304" pitchFamily="18" charset="0"/>
                <a:ea typeface="Calibri" panose="020F0502020204030204" pitchFamily="34" charset="0"/>
                <a:cs typeface="Times New Roman" panose="02020603050405020304" pitchFamily="18" charset="0"/>
              </a:rPr>
              <a:t>Prédire l'évolution de la connexion (</a:t>
            </a:r>
            <a:r>
              <a:rPr lang="fr-FR" sz="2000" i="1" dirty="0" err="1" smtClean="0">
                <a:latin typeface="Times New Roman" panose="02020603050405020304" pitchFamily="18" charset="0"/>
                <a:ea typeface="Calibri" panose="020F0502020204030204" pitchFamily="34" charset="0"/>
                <a:cs typeface="Times New Roman" panose="02020603050405020304" pitchFamily="18" charset="0"/>
              </a:rPr>
              <a:t>three-way</a:t>
            </a:r>
            <a:r>
              <a:rPr lang="fr-FR" sz="2000" i="1" dirty="0" smtClean="0">
                <a:latin typeface="Times New Roman" panose="02020603050405020304" pitchFamily="18" charset="0"/>
                <a:ea typeface="Calibri" panose="020F0502020204030204" pitchFamily="34" charset="0"/>
                <a:cs typeface="Times New Roman" panose="02020603050405020304" pitchFamily="18" charset="0"/>
              </a:rPr>
              <a:t> </a:t>
            </a:r>
            <a:r>
              <a:rPr lang="fr-FR" sz="2000" i="1" dirty="0" err="1" smtClean="0">
                <a:latin typeface="Times New Roman" panose="02020603050405020304" pitchFamily="18" charset="0"/>
                <a:ea typeface="Calibri" panose="020F0502020204030204" pitchFamily="34" charset="0"/>
                <a:cs typeface="Times New Roman" panose="02020603050405020304" pitchFamily="18" charset="0"/>
              </a:rPr>
              <a:t>handshake</a:t>
            </a:r>
            <a:r>
              <a:rPr lang="fr-FR" sz="2000" dirty="0" smtClean="0">
                <a:latin typeface="Times New Roman" panose="02020603050405020304" pitchFamily="18" charset="0"/>
                <a:ea typeface="Calibri" panose="020F0502020204030204" pitchFamily="34" charset="0"/>
                <a:cs typeface="Times New Roman" panose="02020603050405020304" pitchFamily="18" charset="0"/>
              </a:rPr>
              <a:t> TCP par exemple),</a:t>
            </a:r>
          </a:p>
          <a:p>
            <a:pPr marL="342900" lvl="0" indent="-342900">
              <a:buSzPts val="1000"/>
              <a:buFont typeface="Symbol" panose="05050102010706020507" pitchFamily="18" charset="2"/>
              <a:buChar char=""/>
              <a:tabLst>
                <a:tab pos="457200" algn="l"/>
              </a:tabLst>
            </a:pPr>
            <a:r>
              <a:rPr lang="fr-FR" sz="2000" dirty="0" smtClean="0">
                <a:latin typeface="Times New Roman" panose="02020603050405020304" pitchFamily="18" charset="0"/>
                <a:ea typeface="Calibri" panose="020F0502020204030204" pitchFamily="34" charset="0"/>
                <a:cs typeface="Times New Roman" panose="02020603050405020304" pitchFamily="18" charset="0"/>
              </a:rPr>
              <a:t>Rattacher une connexion de service à une connexion de données </a:t>
            </a:r>
          </a:p>
          <a:p>
            <a:pPr marL="342900" lvl="0" indent="-342900">
              <a:buSzPts val="1000"/>
              <a:buFont typeface="Symbol" panose="05050102010706020507" pitchFamily="18" charset="2"/>
              <a:buChar char=""/>
              <a:tabLst>
                <a:tab pos="457200" algn="l"/>
              </a:tabLst>
            </a:pPr>
            <a:r>
              <a:rPr lang="fr-FR" sz="2000" dirty="0" smtClean="0">
                <a:latin typeface="Times New Roman" panose="02020603050405020304" pitchFamily="18" charset="0"/>
                <a:ea typeface="Calibri" panose="020F0502020204030204" pitchFamily="34" charset="0"/>
                <a:cs typeface="Times New Roman" panose="02020603050405020304" pitchFamily="18" charset="0"/>
              </a:rPr>
              <a:t>Bloquer une réponse qui ne correspond à aucune requête,</a:t>
            </a:r>
          </a:p>
          <a:p>
            <a:pPr marL="342900" lvl="0" indent="-342900">
              <a:buSzPts val="1000"/>
              <a:buFont typeface="Symbol" panose="05050102010706020507" pitchFamily="18" charset="2"/>
              <a:buChar char=""/>
              <a:tabLst>
                <a:tab pos="457200" algn="l"/>
              </a:tabLst>
            </a:pPr>
            <a:r>
              <a:rPr lang="fr-FR" sz="2000" dirty="0" smtClean="0">
                <a:latin typeface="Times New Roman" panose="02020603050405020304" pitchFamily="18" charset="0"/>
                <a:ea typeface="Calibri" panose="020F0502020204030204" pitchFamily="34" charset="0"/>
                <a:cs typeface="Times New Roman" panose="02020603050405020304" pitchFamily="18" charset="0"/>
              </a:rPr>
              <a:t>Bloquer un datagramme illicite qui vient s'intercaler dans un flux autorisé.</a:t>
            </a:r>
            <a:endParaRPr lang="fr-FR"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3075743" y="5900117"/>
            <a:ext cx="2246128" cy="400110"/>
          </a:xfrm>
          <a:prstGeom prst="rect">
            <a:avLst/>
          </a:prstGeom>
        </p:spPr>
        <p:txBody>
          <a:bodyPr wrap="none">
            <a:spAutoFit/>
          </a:bodyPr>
          <a:lstStyle/>
          <a:p>
            <a:r>
              <a:rPr lang="fr-FR" sz="2000" dirty="0" smtClean="0">
                <a:latin typeface="Times New Roman" panose="02020603050405020304" pitchFamily="18" charset="0"/>
                <a:ea typeface="Calibri" panose="020F0502020204030204" pitchFamily="34" charset="0"/>
                <a:cs typeface="Times New Roman" panose="02020603050405020304" pitchFamily="18" charset="0"/>
              </a:rPr>
              <a:t>Filtrage dynamique </a:t>
            </a:r>
            <a:endParaRPr lang="fr-FR" sz="2000" dirty="0">
              <a:latin typeface="Times New Roman" panose="02020603050405020304" pitchFamily="18" charset="0"/>
              <a:cs typeface="Times New Roman" panose="02020603050405020304" pitchFamily="18" charset="0"/>
            </a:endParaRPr>
          </a:p>
        </p:txBody>
      </p:sp>
      <p:grpSp>
        <p:nvGrpSpPr>
          <p:cNvPr id="14" name="Groupe 13"/>
          <p:cNvGrpSpPr/>
          <p:nvPr/>
        </p:nvGrpSpPr>
        <p:grpSpPr>
          <a:xfrm>
            <a:off x="621711" y="1945184"/>
            <a:ext cx="2454032" cy="3490947"/>
            <a:chOff x="1002351" y="829532"/>
            <a:chExt cx="2454032" cy="3490947"/>
          </a:xfrm>
        </p:grpSpPr>
        <p:sp>
          <p:nvSpPr>
            <p:cNvPr id="15" name="Rectangle 14"/>
            <p:cNvSpPr/>
            <p:nvPr/>
          </p:nvSpPr>
          <p:spPr>
            <a:xfrm>
              <a:off x="1002351" y="829532"/>
              <a:ext cx="2454032" cy="34909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ZoneTexte 15"/>
            <p:cNvSpPr txBox="1"/>
            <p:nvPr/>
          </p:nvSpPr>
          <p:spPr>
            <a:xfrm>
              <a:off x="1002351" y="829532"/>
              <a:ext cx="2454032" cy="349094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0800" tIns="50800" rIns="50800" bIns="50800" numCol="1" spcCol="1270" anchor="t" anchorCtr="0">
              <a:noAutofit/>
            </a:bodyPr>
            <a:lstStyle/>
            <a:p>
              <a:pPr lvl="0" algn="l" defTabSz="889000">
                <a:lnSpc>
                  <a:spcPct val="90000"/>
                </a:lnSpc>
                <a:spcBef>
                  <a:spcPct val="0"/>
                </a:spcBef>
                <a:spcAft>
                  <a:spcPct val="35000"/>
                </a:spcAft>
              </a:pPr>
              <a:r>
                <a:rPr lang="fr-FR" sz="2000" kern="1200" dirty="0" smtClean="0">
                  <a:latin typeface="Times New Roman" panose="02020603050405020304" pitchFamily="18" charset="0"/>
                  <a:cs typeface="Times New Roman" panose="02020603050405020304" pitchFamily="18" charset="0"/>
                </a:rPr>
                <a:t>Protocoles:</a:t>
              </a:r>
            </a:p>
            <a:p>
              <a:pPr lvl="0" algn="l" defTabSz="889000">
                <a:lnSpc>
                  <a:spcPct val="90000"/>
                </a:lnSpc>
                <a:spcBef>
                  <a:spcPct val="0"/>
                </a:spcBef>
                <a:spcAft>
                  <a:spcPct val="35000"/>
                </a:spcAft>
              </a:pPr>
              <a:r>
                <a:rPr lang="fr-FR" sz="2000" kern="1200" dirty="0" smtClean="0">
                  <a:latin typeface="Times New Roman" panose="02020603050405020304" pitchFamily="18" charset="0"/>
                  <a:cs typeface="Times New Roman" panose="02020603050405020304" pitchFamily="18" charset="0"/>
                </a:rPr>
                <a:t>- </a:t>
              </a:r>
              <a:r>
                <a:rPr lang="fr-FR" sz="2000" kern="1200" dirty="0" err="1" smtClean="0">
                  <a:latin typeface="Times New Roman" panose="02020603050405020304" pitchFamily="18" charset="0"/>
                  <a:cs typeface="Times New Roman" panose="02020603050405020304" pitchFamily="18" charset="0"/>
                </a:rPr>
                <a:t>Tcp</a:t>
              </a:r>
              <a:endParaRPr lang="fr-FR" sz="2000" kern="1200" dirty="0" smtClean="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fr-FR" sz="2000" kern="1200" dirty="0" smtClean="0">
                  <a:latin typeface="Times New Roman" panose="02020603050405020304" pitchFamily="18" charset="0"/>
                  <a:cs typeface="Times New Roman" panose="02020603050405020304" pitchFamily="18" charset="0"/>
                </a:rPr>
                <a:t>--State</a:t>
              </a:r>
            </a:p>
            <a:p>
              <a:pPr marL="457200" lvl="2" indent="-228600" algn="l" defTabSz="889000">
                <a:lnSpc>
                  <a:spcPct val="90000"/>
                </a:lnSpc>
                <a:spcBef>
                  <a:spcPct val="0"/>
                </a:spcBef>
                <a:spcAft>
                  <a:spcPct val="15000"/>
                </a:spcAft>
                <a:buChar char="••"/>
              </a:pPr>
              <a:r>
                <a:rPr lang="fr-FR" sz="2000" kern="1200" dirty="0" smtClean="0">
                  <a:latin typeface="Times New Roman" panose="02020603050405020304" pitchFamily="18" charset="0"/>
                  <a:cs typeface="Times New Roman" panose="02020603050405020304" pitchFamily="18" charset="0"/>
                </a:rPr>
                <a:t>New, </a:t>
              </a:r>
            </a:p>
            <a:p>
              <a:pPr marL="457200" lvl="2" indent="-228600" algn="l" defTabSz="889000">
                <a:lnSpc>
                  <a:spcPct val="90000"/>
                </a:lnSpc>
                <a:spcBef>
                  <a:spcPct val="0"/>
                </a:spcBef>
                <a:spcAft>
                  <a:spcPct val="15000"/>
                </a:spcAft>
                <a:buChar char="••"/>
              </a:pPr>
              <a:r>
                <a:rPr lang="fr-FR" sz="2000" kern="1200" dirty="0" err="1" smtClean="0">
                  <a:latin typeface="Times New Roman" panose="02020603050405020304" pitchFamily="18" charset="0"/>
                  <a:cs typeface="Times New Roman" panose="02020603050405020304" pitchFamily="18" charset="0"/>
                </a:rPr>
                <a:t>Establised</a:t>
              </a:r>
              <a:r>
                <a:rPr lang="fr-FR" sz="2000" kern="1200" dirty="0" smtClean="0">
                  <a:latin typeface="Times New Roman" panose="02020603050405020304" pitchFamily="18" charset="0"/>
                  <a:cs typeface="Times New Roman" panose="02020603050405020304" pitchFamily="18" charset="0"/>
                </a:rPr>
                <a:t>,</a:t>
              </a:r>
            </a:p>
            <a:p>
              <a:pPr marL="457200" lvl="2" indent="-228600" algn="l" defTabSz="889000">
                <a:lnSpc>
                  <a:spcPct val="90000"/>
                </a:lnSpc>
                <a:spcBef>
                  <a:spcPct val="0"/>
                </a:spcBef>
                <a:spcAft>
                  <a:spcPct val="15000"/>
                </a:spcAft>
                <a:buChar char="••"/>
              </a:pPr>
              <a:r>
                <a:rPr lang="fr-FR" sz="2000" kern="1200" dirty="0" err="1" smtClean="0">
                  <a:latin typeface="Times New Roman" panose="02020603050405020304" pitchFamily="18" charset="0"/>
                  <a:cs typeface="Times New Roman" panose="02020603050405020304" pitchFamily="18" charset="0"/>
                </a:rPr>
                <a:t>Related</a:t>
              </a:r>
              <a:r>
                <a:rPr lang="fr-FR" sz="2000" kern="1200" dirty="0" smtClean="0">
                  <a:latin typeface="Times New Roman" panose="02020603050405020304" pitchFamily="18" charset="0"/>
                  <a:cs typeface="Times New Roman" panose="02020603050405020304" pitchFamily="18" charset="0"/>
                </a:rPr>
                <a:t>, </a:t>
              </a:r>
            </a:p>
            <a:p>
              <a:pPr marL="457200" lvl="2" indent="-228600" algn="l" defTabSz="889000">
                <a:lnSpc>
                  <a:spcPct val="90000"/>
                </a:lnSpc>
                <a:spcBef>
                  <a:spcPct val="0"/>
                </a:spcBef>
                <a:spcAft>
                  <a:spcPct val="15000"/>
                </a:spcAft>
                <a:buChar char="••"/>
              </a:pPr>
              <a:r>
                <a:rPr lang="fr-FR" sz="2000" kern="1200" dirty="0" err="1" smtClean="0">
                  <a:latin typeface="Times New Roman" panose="02020603050405020304" pitchFamily="18" charset="0"/>
                  <a:cs typeface="Times New Roman" panose="02020603050405020304" pitchFamily="18" charset="0"/>
                </a:rPr>
                <a:t>Invalid</a:t>
              </a:r>
              <a:endParaRPr lang="fr-FR" sz="2000" kern="1200" dirty="0" smtClean="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endParaRPr lang="fr-FR" sz="2000" kern="1200" dirty="0" smtClean="0">
                <a:solidFill>
                  <a:srgbClr val="FF0000"/>
                </a:solidFill>
                <a:latin typeface="Times New Roman" panose="02020603050405020304" pitchFamily="18" charset="0"/>
                <a:cs typeface="Times New Roman" panose="02020603050405020304" pitchFamily="18" charset="0"/>
              </a:endParaRPr>
            </a:p>
            <a:p>
              <a:pPr lvl="0" algn="l" defTabSz="889000">
                <a:lnSpc>
                  <a:spcPct val="90000"/>
                </a:lnSpc>
                <a:spcBef>
                  <a:spcPct val="0"/>
                </a:spcBef>
                <a:spcAft>
                  <a:spcPct val="35000"/>
                </a:spcAft>
              </a:pPr>
              <a:r>
                <a:rPr lang="fr-FR" sz="2000" kern="1200" dirty="0" smtClean="0">
                  <a:latin typeface="Times New Roman" panose="02020603050405020304" pitchFamily="18" charset="0"/>
                  <a:cs typeface="Times New Roman" panose="02020603050405020304" pitchFamily="18" charset="0"/>
                </a:rPr>
                <a:t>- </a:t>
              </a:r>
              <a:r>
                <a:rPr lang="fr-FR" sz="2000" kern="1200" dirty="0" err="1" smtClean="0">
                  <a:latin typeface="Times New Roman" panose="02020603050405020304" pitchFamily="18" charset="0"/>
                  <a:cs typeface="Times New Roman" panose="02020603050405020304" pitchFamily="18" charset="0"/>
                </a:rPr>
                <a:t>Udp</a:t>
              </a:r>
              <a:endParaRPr lang="fr-FR" sz="2000" kern="1200" dirty="0" smtClean="0">
                <a:latin typeface="Times New Roman" panose="02020603050405020304" pitchFamily="18" charset="0"/>
                <a:cs typeface="Times New Roman" panose="02020603050405020304" pitchFamily="18" charset="0"/>
              </a:endParaRPr>
            </a:p>
            <a:p>
              <a:pPr lvl="0" algn="l" defTabSz="889000">
                <a:lnSpc>
                  <a:spcPct val="90000"/>
                </a:lnSpc>
                <a:spcBef>
                  <a:spcPct val="0"/>
                </a:spcBef>
                <a:spcAft>
                  <a:spcPct val="35000"/>
                </a:spcAft>
              </a:pPr>
              <a:r>
                <a:rPr lang="fr-FR" sz="2000" kern="1200" dirty="0" smtClean="0">
                  <a:latin typeface="Times New Roman" panose="02020603050405020304" pitchFamily="18" charset="0"/>
                  <a:cs typeface="Times New Roman" panose="02020603050405020304" pitchFamily="18" charset="0"/>
                </a:rPr>
                <a:t>- </a:t>
              </a:r>
              <a:r>
                <a:rPr lang="fr-FR" sz="2000" kern="1200" dirty="0" err="1" smtClean="0">
                  <a:latin typeface="Times New Roman" panose="02020603050405020304" pitchFamily="18" charset="0"/>
                  <a:cs typeface="Times New Roman" panose="02020603050405020304" pitchFamily="18" charset="0"/>
                </a:rPr>
                <a:t>Icmp</a:t>
              </a:r>
              <a:endParaRPr lang="fr-FR" sz="2000" kern="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1153785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ce réservé du numéro de diapositive 3"/>
          <p:cNvSpPr>
            <a:spLocks noGrp="1"/>
          </p:cNvSpPr>
          <p:nvPr>
            <p:ph type="sldNum" sz="quarter" idx="10"/>
          </p:nvPr>
        </p:nvSpPr>
        <p:spPr>
          <a:noFill/>
        </p:spPr>
        <p:txBody>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sz="16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fld id="{8DA612C2-F2AD-41B5-9A8E-69E756428D35}" type="slidenum">
              <a:rPr lang="fr-FR" altLang="fr-FR" sz="800">
                <a:solidFill>
                  <a:schemeClr val="bg1"/>
                </a:solidFill>
              </a:rPr>
              <a:pPr eaLnBrk="1" hangingPunct="1">
                <a:spcBef>
                  <a:spcPct val="0"/>
                </a:spcBef>
                <a:buFontTx/>
                <a:buNone/>
              </a:pPr>
              <a:t>11</a:t>
            </a:fld>
            <a:endParaRPr lang="fr-FR" altLang="fr-FR" sz="800">
              <a:solidFill>
                <a:schemeClr val="bg1"/>
              </a:solidFill>
            </a:endParaRPr>
          </a:p>
        </p:txBody>
      </p:sp>
      <p:pic>
        <p:nvPicPr>
          <p:cNvPr id="3" name="Image 2"/>
          <p:cNvPicPr>
            <a:picLocks noChangeAspect="1"/>
          </p:cNvPicPr>
          <p:nvPr/>
        </p:nvPicPr>
        <p:blipFill>
          <a:blip r:embed="rId3"/>
          <a:stretch>
            <a:fillRect/>
          </a:stretch>
        </p:blipFill>
        <p:spPr>
          <a:xfrm>
            <a:off x="683568" y="966876"/>
            <a:ext cx="8067675" cy="5295900"/>
          </a:xfrm>
          <a:prstGeom prst="rect">
            <a:avLst/>
          </a:prstGeom>
        </p:spPr>
      </p:pic>
      <p:sp>
        <p:nvSpPr>
          <p:cNvPr id="6" name="Rectangle 2"/>
          <p:cNvSpPr>
            <a:spLocks noGrp="1" noChangeArrowheads="1"/>
          </p:cNvSpPr>
          <p:nvPr>
            <p:ph type="title"/>
          </p:nvPr>
        </p:nvSpPr>
        <p:spPr>
          <a:xfrm>
            <a:off x="487325" y="331126"/>
            <a:ext cx="8229600" cy="504825"/>
          </a:xfrm>
        </p:spPr>
        <p:txBody>
          <a:bodyPr/>
          <a:lstStyle/>
          <a:p>
            <a:pPr eaLnBrk="1" hangingPunct="1"/>
            <a:r>
              <a:rPr lang="fr-FR" altLang="fr-FR" sz="3200" dirty="0" smtClean="0">
                <a:latin typeface="Times New Roman" panose="02020603050405020304" pitchFamily="18" charset="0"/>
                <a:cs typeface="Times New Roman" panose="02020603050405020304" pitchFamily="18" charset="0"/>
              </a:rPr>
              <a:t>Pare-feu à états (</a:t>
            </a:r>
            <a:r>
              <a:rPr lang="fr-FR" altLang="fr-FR" sz="3200" dirty="0" err="1" smtClean="0">
                <a:latin typeface="Times New Roman" panose="02020603050405020304" pitchFamily="18" charset="0"/>
                <a:cs typeface="Times New Roman" panose="02020603050405020304" pitchFamily="18" charset="0"/>
              </a:rPr>
              <a:t>statefull</a:t>
            </a:r>
            <a:r>
              <a:rPr lang="fr-FR" altLang="fr-FR" sz="3200" dirty="0" smtClean="0">
                <a:latin typeface="Times New Roman" panose="02020603050405020304" pitchFamily="18" charset="0"/>
                <a:cs typeface="Times New Roman" panose="02020603050405020304" pitchFamily="18" charset="0"/>
              </a:rPr>
              <a:t>)</a:t>
            </a:r>
            <a:endParaRPr lang="fr-FR" altLang="fr-F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183901"/>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ce réservé du numéro de diapositive 3"/>
          <p:cNvSpPr>
            <a:spLocks noGrp="1"/>
          </p:cNvSpPr>
          <p:nvPr>
            <p:ph type="sldNum" sz="quarter" idx="10"/>
          </p:nvPr>
        </p:nvSpPr>
        <p:spPr>
          <a:noFill/>
        </p:spPr>
        <p:txBody>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sz="16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fld id="{8DA612C2-F2AD-41B5-9A8E-69E756428D35}" type="slidenum">
              <a:rPr lang="fr-FR" altLang="fr-FR" sz="800">
                <a:solidFill>
                  <a:schemeClr val="bg1"/>
                </a:solidFill>
                <a:latin typeface="Times New Roman" panose="02020603050405020304" pitchFamily="18" charset="0"/>
                <a:cs typeface="Times New Roman" panose="02020603050405020304" pitchFamily="18" charset="0"/>
              </a:rPr>
              <a:pPr eaLnBrk="1" hangingPunct="1">
                <a:spcBef>
                  <a:spcPct val="0"/>
                </a:spcBef>
                <a:buFontTx/>
                <a:buNone/>
              </a:pPr>
              <a:t>12</a:t>
            </a:fld>
            <a:endParaRPr lang="fr-FR" altLang="fr-FR" sz="800">
              <a:solidFill>
                <a:schemeClr val="bg1"/>
              </a:solidFill>
              <a:latin typeface="Times New Roman" panose="02020603050405020304" pitchFamily="18" charset="0"/>
              <a:cs typeface="Times New Roman" panose="02020603050405020304" pitchFamily="18" charset="0"/>
            </a:endParaRPr>
          </a:p>
        </p:txBody>
      </p:sp>
      <p:sp>
        <p:nvSpPr>
          <p:cNvPr id="12291" name="Rectangle 2"/>
          <p:cNvSpPr>
            <a:spLocks noGrp="1" noChangeArrowheads="1"/>
          </p:cNvSpPr>
          <p:nvPr>
            <p:ph type="title"/>
          </p:nvPr>
        </p:nvSpPr>
        <p:spPr/>
        <p:txBody>
          <a:bodyPr/>
          <a:lstStyle/>
          <a:p>
            <a:pPr algn="ctr" eaLnBrk="1" hangingPunct="1"/>
            <a:r>
              <a:rPr lang="fr-FR" altLang="fr-FR" sz="3200" dirty="0">
                <a:latin typeface="Times New Roman" panose="02020603050405020304" pitchFamily="18" charset="0"/>
                <a:cs typeface="Times New Roman" panose="02020603050405020304" pitchFamily="18" charset="0"/>
              </a:rPr>
              <a:t>Pare-feu </a:t>
            </a:r>
            <a:r>
              <a:rPr lang="fr-FR" altLang="fr-FR" sz="3200" dirty="0" smtClean="0">
                <a:latin typeface="Times New Roman" panose="02020603050405020304" pitchFamily="18" charset="0"/>
                <a:cs typeface="Times New Roman" panose="02020603050405020304" pitchFamily="18" charset="0"/>
              </a:rPr>
              <a:t>filtrage de paquet</a:t>
            </a:r>
            <a:endParaRPr lang="fr-FR" altLang="fr-FR" sz="3200" dirty="0">
              <a:latin typeface="Times New Roman" panose="02020603050405020304" pitchFamily="18" charset="0"/>
              <a:cs typeface="Times New Roman" panose="02020603050405020304" pitchFamily="18" charset="0"/>
            </a:endParaRPr>
          </a:p>
        </p:txBody>
      </p:sp>
      <p:sp>
        <p:nvSpPr>
          <p:cNvPr id="13" name="Rectangle 12"/>
          <p:cNvSpPr/>
          <p:nvPr/>
        </p:nvSpPr>
        <p:spPr>
          <a:xfrm>
            <a:off x="2771800" y="1196752"/>
            <a:ext cx="3482043" cy="400110"/>
          </a:xfrm>
          <a:prstGeom prst="rect">
            <a:avLst/>
          </a:prstGeom>
        </p:spPr>
        <p:txBody>
          <a:bodyPr wrap="none">
            <a:spAutoFit/>
          </a:bodyPr>
          <a:lstStyle/>
          <a:p>
            <a:pPr>
              <a:buSzPts val="1000"/>
              <a:tabLst>
                <a:tab pos="457200" algn="l"/>
              </a:tabLst>
            </a:pPr>
            <a:r>
              <a:rPr lang="fr-FR" sz="2000" dirty="0" smtClean="0">
                <a:latin typeface="Times New Roman" panose="02020603050405020304" pitchFamily="18" charset="0"/>
                <a:ea typeface="Calibri" panose="020F0502020204030204" pitchFamily="34" charset="0"/>
                <a:cs typeface="Times New Roman" panose="02020603050405020304" pitchFamily="18" charset="0"/>
              </a:rPr>
              <a:t>Filtrage à suivi d'états (</a:t>
            </a:r>
            <a:r>
              <a:rPr lang="fr-FR" sz="2000" dirty="0" err="1" smtClean="0">
                <a:latin typeface="Times New Roman" panose="02020603050405020304" pitchFamily="18" charset="0"/>
                <a:ea typeface="Calibri" panose="020F0502020204030204" pitchFamily="34" charset="0"/>
                <a:cs typeface="Times New Roman" panose="02020603050405020304" pitchFamily="18" charset="0"/>
              </a:rPr>
              <a:t>statefull</a:t>
            </a:r>
            <a:r>
              <a:rPr lang="fr-FR" sz="2000" dirty="0" smtClean="0">
                <a:latin typeface="Times New Roman" panose="02020603050405020304" pitchFamily="18" charset="0"/>
                <a:ea typeface="Calibri" panose="020F0502020204030204" pitchFamily="34" charset="0"/>
                <a:cs typeface="Times New Roman" panose="02020603050405020304" pitchFamily="18" charset="0"/>
              </a:rPr>
              <a:t>)</a:t>
            </a:r>
            <a:endParaRPr lang="fr-FR" sz="2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9"/>
          <p:cNvSpPr/>
          <p:nvPr/>
        </p:nvSpPr>
        <p:spPr>
          <a:xfrm>
            <a:off x="323850" y="1948587"/>
            <a:ext cx="8856984" cy="400110"/>
          </a:xfrm>
          <a:prstGeom prst="rect">
            <a:avLst/>
          </a:prstGeom>
        </p:spPr>
        <p:txBody>
          <a:bodyPr wrap="square">
            <a:spAutoFit/>
          </a:bodyPr>
          <a:lstStyle/>
          <a:p>
            <a:r>
              <a:rPr lang="fr-FR" sz="2000" b="1" dirty="0" smtClean="0">
                <a:solidFill>
                  <a:srgbClr val="000000"/>
                </a:solidFill>
                <a:latin typeface="Times New Roman" panose="02020603050405020304" pitchFamily="18" charset="0"/>
                <a:cs typeface="Times New Roman" panose="02020603050405020304" pitchFamily="18" charset="0"/>
              </a:rPr>
              <a:t>Cas d’usage</a:t>
            </a:r>
            <a:r>
              <a:rPr lang="fr-FR" sz="2000" dirty="0" smtClean="0">
                <a:solidFill>
                  <a:srgbClr val="000000"/>
                </a:solidFill>
                <a:latin typeface="Times New Roman" panose="02020603050405020304" pitchFamily="18" charset="0"/>
                <a:cs typeface="Times New Roman" panose="02020603050405020304" pitchFamily="18" charset="0"/>
              </a:rPr>
              <a:t>: exposition d’un service HTTP sur Internet, pare-feu </a:t>
            </a:r>
            <a:r>
              <a:rPr lang="fr-FR" sz="2000" b="1" dirty="0" smtClean="0">
                <a:solidFill>
                  <a:srgbClr val="000000"/>
                </a:solidFill>
                <a:latin typeface="Times New Roman" panose="02020603050405020304" pitchFamily="18" charset="0"/>
                <a:cs typeface="Times New Roman" panose="02020603050405020304" pitchFamily="18" charset="0"/>
              </a:rPr>
              <a:t>avec état</a:t>
            </a:r>
            <a:r>
              <a:rPr lang="fr-FR" sz="2000" dirty="0" smtClean="0">
                <a:solidFill>
                  <a:srgbClr val="000000"/>
                </a:solidFill>
                <a:latin typeface="Times New Roman" panose="02020603050405020304" pitchFamily="18" charset="0"/>
                <a:cs typeface="Times New Roman" panose="02020603050405020304" pitchFamily="18" charset="0"/>
              </a:rPr>
              <a:t>.</a:t>
            </a:r>
            <a:endParaRPr lang="fr-FR" sz="2000" dirty="0">
              <a:solidFill>
                <a:srgbClr val="000000"/>
              </a:solidFill>
              <a:latin typeface="Times New Roman" panose="02020603050405020304" pitchFamily="18" charset="0"/>
              <a:cs typeface="Times New Roman" panose="02020603050405020304" pitchFamily="18" charset="0"/>
            </a:endParaRPr>
          </a:p>
        </p:txBody>
      </p:sp>
      <p:pic>
        <p:nvPicPr>
          <p:cNvPr id="11" name="Image 10"/>
          <p:cNvPicPr>
            <a:picLocks noChangeAspect="1"/>
          </p:cNvPicPr>
          <p:nvPr/>
        </p:nvPicPr>
        <p:blipFill>
          <a:blip r:embed="rId3"/>
          <a:stretch>
            <a:fillRect/>
          </a:stretch>
        </p:blipFill>
        <p:spPr>
          <a:xfrm>
            <a:off x="4211492" y="3440034"/>
            <a:ext cx="4905375" cy="923925"/>
          </a:xfrm>
          <a:prstGeom prst="rect">
            <a:avLst/>
          </a:prstGeom>
        </p:spPr>
      </p:pic>
      <p:pic>
        <p:nvPicPr>
          <p:cNvPr id="12" name="Image 11"/>
          <p:cNvPicPr>
            <a:picLocks noChangeAspect="1"/>
          </p:cNvPicPr>
          <p:nvPr/>
        </p:nvPicPr>
        <p:blipFill>
          <a:blip r:embed="rId4"/>
          <a:stretch>
            <a:fillRect/>
          </a:stretch>
        </p:blipFill>
        <p:spPr>
          <a:xfrm>
            <a:off x="385747" y="5113258"/>
            <a:ext cx="8326801" cy="819150"/>
          </a:xfrm>
          <a:prstGeom prst="rect">
            <a:avLst/>
          </a:prstGeom>
        </p:spPr>
      </p:pic>
      <p:pic>
        <p:nvPicPr>
          <p:cNvPr id="2" name="Image 1"/>
          <p:cNvPicPr>
            <a:picLocks noChangeAspect="1"/>
          </p:cNvPicPr>
          <p:nvPr/>
        </p:nvPicPr>
        <p:blipFill>
          <a:blip r:embed="rId5"/>
          <a:stretch>
            <a:fillRect/>
          </a:stretch>
        </p:blipFill>
        <p:spPr>
          <a:xfrm>
            <a:off x="0" y="3316209"/>
            <a:ext cx="4123857" cy="1047750"/>
          </a:xfrm>
          <a:prstGeom prst="rect">
            <a:avLst/>
          </a:prstGeom>
        </p:spPr>
      </p:pic>
    </p:spTree>
    <p:extLst>
      <p:ext uri="{BB962C8B-B14F-4D97-AF65-F5344CB8AC3E}">
        <p14:creationId xmlns:p14="http://schemas.microsoft.com/office/powerpoint/2010/main" val="2618910633"/>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323850" y="476250"/>
            <a:ext cx="82296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2FA0D8"/>
                </a:solidFill>
                <a:latin typeface="+mj-lt"/>
                <a:ea typeface="+mj-ea"/>
                <a:cs typeface="+mj-cs"/>
              </a:defRPr>
            </a:lvl1pPr>
            <a:lvl2pPr algn="l" rtl="0" eaLnBrk="0" fontAlgn="base" hangingPunct="0">
              <a:spcBef>
                <a:spcPct val="0"/>
              </a:spcBef>
              <a:spcAft>
                <a:spcPct val="0"/>
              </a:spcAft>
              <a:defRPr sz="2400">
                <a:solidFill>
                  <a:srgbClr val="2FA0D8"/>
                </a:solidFill>
                <a:latin typeface="Arial" charset="0"/>
              </a:defRPr>
            </a:lvl2pPr>
            <a:lvl3pPr algn="l" rtl="0" eaLnBrk="0" fontAlgn="base" hangingPunct="0">
              <a:spcBef>
                <a:spcPct val="0"/>
              </a:spcBef>
              <a:spcAft>
                <a:spcPct val="0"/>
              </a:spcAft>
              <a:defRPr sz="2400">
                <a:solidFill>
                  <a:srgbClr val="2FA0D8"/>
                </a:solidFill>
                <a:latin typeface="Arial" charset="0"/>
              </a:defRPr>
            </a:lvl3pPr>
            <a:lvl4pPr algn="l" rtl="0" eaLnBrk="0" fontAlgn="base" hangingPunct="0">
              <a:spcBef>
                <a:spcPct val="0"/>
              </a:spcBef>
              <a:spcAft>
                <a:spcPct val="0"/>
              </a:spcAft>
              <a:defRPr sz="2400">
                <a:solidFill>
                  <a:srgbClr val="2FA0D8"/>
                </a:solidFill>
                <a:latin typeface="Arial" charset="0"/>
              </a:defRPr>
            </a:lvl4pPr>
            <a:lvl5pPr algn="l" rtl="0" eaLnBrk="0" fontAlgn="base" hangingPunct="0">
              <a:spcBef>
                <a:spcPct val="0"/>
              </a:spcBef>
              <a:spcAft>
                <a:spcPct val="0"/>
              </a:spcAft>
              <a:defRPr sz="2400">
                <a:solidFill>
                  <a:srgbClr val="2FA0D8"/>
                </a:solidFill>
                <a:latin typeface="Arial" charset="0"/>
              </a:defRPr>
            </a:lvl5pPr>
            <a:lvl6pPr marL="457200" algn="l" rtl="0" fontAlgn="base">
              <a:spcBef>
                <a:spcPct val="0"/>
              </a:spcBef>
              <a:spcAft>
                <a:spcPct val="0"/>
              </a:spcAft>
              <a:defRPr sz="2400">
                <a:solidFill>
                  <a:srgbClr val="2FA0D8"/>
                </a:solidFill>
                <a:latin typeface="Arial" charset="0"/>
              </a:defRPr>
            </a:lvl6pPr>
            <a:lvl7pPr marL="914400" algn="l" rtl="0" fontAlgn="base">
              <a:spcBef>
                <a:spcPct val="0"/>
              </a:spcBef>
              <a:spcAft>
                <a:spcPct val="0"/>
              </a:spcAft>
              <a:defRPr sz="2400">
                <a:solidFill>
                  <a:srgbClr val="2FA0D8"/>
                </a:solidFill>
                <a:latin typeface="Arial" charset="0"/>
              </a:defRPr>
            </a:lvl7pPr>
            <a:lvl8pPr marL="1371600" algn="l" rtl="0" fontAlgn="base">
              <a:spcBef>
                <a:spcPct val="0"/>
              </a:spcBef>
              <a:spcAft>
                <a:spcPct val="0"/>
              </a:spcAft>
              <a:defRPr sz="2400">
                <a:solidFill>
                  <a:srgbClr val="2FA0D8"/>
                </a:solidFill>
                <a:latin typeface="Arial" charset="0"/>
              </a:defRPr>
            </a:lvl8pPr>
            <a:lvl9pPr marL="1828800" algn="l" rtl="0" fontAlgn="base">
              <a:spcBef>
                <a:spcPct val="0"/>
              </a:spcBef>
              <a:spcAft>
                <a:spcPct val="0"/>
              </a:spcAft>
              <a:defRPr sz="2400">
                <a:solidFill>
                  <a:srgbClr val="2FA0D8"/>
                </a:solidFill>
                <a:latin typeface="Arial" charset="0"/>
              </a:defRPr>
            </a:lvl9pPr>
          </a:lstStyle>
          <a:p>
            <a:pPr algn="ctr" eaLnBrk="1" hangingPunct="1"/>
            <a:r>
              <a:rPr lang="fr-FR" altLang="fr-FR" sz="3200" kern="0" dirty="0" smtClean="0">
                <a:latin typeface="Times New Roman" panose="02020603050405020304" pitchFamily="18" charset="0"/>
                <a:cs typeface="Times New Roman" panose="02020603050405020304" pitchFamily="18" charset="0"/>
              </a:rPr>
              <a:t>Pare-feu filtrage applicatif</a:t>
            </a:r>
            <a:endParaRPr lang="fr-FR" altLang="fr-FR" sz="3200" kern="0" dirty="0">
              <a:latin typeface="Times New Roman" panose="02020603050405020304" pitchFamily="18" charset="0"/>
              <a:cs typeface="Times New Roman" panose="02020603050405020304" pitchFamily="18" charset="0"/>
            </a:endParaRPr>
          </a:p>
        </p:txBody>
      </p:sp>
      <p:sp>
        <p:nvSpPr>
          <p:cNvPr id="2" name="Rectangle 1"/>
          <p:cNvSpPr/>
          <p:nvPr/>
        </p:nvSpPr>
        <p:spPr>
          <a:xfrm>
            <a:off x="612515" y="1633247"/>
            <a:ext cx="4572000" cy="400110"/>
          </a:xfrm>
          <a:prstGeom prst="rect">
            <a:avLst/>
          </a:prstGeom>
        </p:spPr>
        <p:txBody>
          <a:bodyPr>
            <a:spAutoFit/>
          </a:bodyPr>
          <a:lstStyle/>
          <a:p>
            <a:pPr lvl="0"/>
            <a:r>
              <a:rPr lang="fr-FR" sz="2000" dirty="0">
                <a:latin typeface="Times New Roman" panose="02020603050405020304" pitchFamily="18" charset="0"/>
                <a:cs typeface="Times New Roman" panose="02020603050405020304" pitchFamily="18" charset="0"/>
              </a:rPr>
              <a:t>WAF ( Web application firewall </a:t>
            </a:r>
            <a:r>
              <a:rPr lang="fr-FR" sz="2000" dirty="0" smtClean="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p:txBody>
      </p:sp>
      <p:sp>
        <p:nvSpPr>
          <p:cNvPr id="8" name="Rectangle 7"/>
          <p:cNvSpPr/>
          <p:nvPr/>
        </p:nvSpPr>
        <p:spPr>
          <a:xfrm>
            <a:off x="1375701" y="4465290"/>
            <a:ext cx="7037402" cy="707886"/>
          </a:xfrm>
          <a:prstGeom prst="rect">
            <a:avLst/>
          </a:prstGeom>
        </p:spPr>
        <p:txBody>
          <a:bodyPr wrap="square">
            <a:spAutoFit/>
          </a:bodyPr>
          <a:lstStyle/>
          <a:p>
            <a:pPr marL="342900" indent="-342900">
              <a:buFont typeface="Courier New" panose="02070309020205020404" pitchFamily="49" charset="0"/>
              <a:buChar char="o"/>
            </a:pPr>
            <a:r>
              <a:rPr lang="fr-FR" sz="2000" dirty="0">
                <a:solidFill>
                  <a:srgbClr val="202122"/>
                </a:solidFill>
                <a:latin typeface="Times New Roman" panose="02020603050405020304" pitchFamily="18" charset="0"/>
                <a:ea typeface="Calibri" panose="020F0502020204030204" pitchFamily="34" charset="0"/>
                <a:cs typeface="Times New Roman" panose="02020603050405020304" pitchFamily="18" charset="0"/>
              </a:rPr>
              <a:t>Prendre en charge les normes connues des principales menaces et de gérer les menaces telles que </a:t>
            </a:r>
            <a:r>
              <a:rPr lang="fr-FR" sz="2000" b="1" dirty="0">
                <a:latin typeface="Times New Roman" panose="02020603050405020304" pitchFamily="18" charset="0"/>
                <a:ea typeface="Calibri" panose="020F0502020204030204" pitchFamily="34" charset="0"/>
                <a:cs typeface="Times New Roman" panose="02020603050405020304" pitchFamily="18" charset="0"/>
              </a:rPr>
              <a:t>OWASP Top </a:t>
            </a:r>
            <a:r>
              <a:rPr lang="fr-FR" sz="2000" b="1" dirty="0" smtClean="0">
                <a:latin typeface="Times New Roman" panose="02020603050405020304" pitchFamily="18" charset="0"/>
                <a:ea typeface="Calibri" panose="020F0502020204030204" pitchFamily="34" charset="0"/>
                <a:cs typeface="Times New Roman" panose="02020603050405020304" pitchFamily="18" charset="0"/>
              </a:rPr>
              <a:t>10 </a:t>
            </a:r>
            <a:endParaRPr lang="fr-FR" sz="20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393957" y="2571028"/>
            <a:ext cx="6768752" cy="400110"/>
          </a:xfrm>
          <a:prstGeom prst="rect">
            <a:avLst/>
          </a:prstGeom>
        </p:spPr>
        <p:txBody>
          <a:bodyPr wrap="square">
            <a:spAutoFit/>
          </a:bodyPr>
          <a:lstStyle/>
          <a:p>
            <a:pPr marL="342900" indent="-342900">
              <a:buFont typeface="Courier New" panose="02070309020205020404" pitchFamily="49" charset="0"/>
              <a:buChar char="o"/>
            </a:pPr>
            <a:r>
              <a:rPr lang="fr-FR" sz="2000" dirty="0">
                <a:latin typeface="Times New Roman" panose="02020603050405020304" pitchFamily="18" charset="0"/>
                <a:cs typeface="Times New Roman" panose="02020603050405020304" pitchFamily="18" charset="0"/>
              </a:rPr>
              <a:t>Contrôler les accès aux sites web </a:t>
            </a:r>
            <a:r>
              <a:rPr lang="fr-FR" sz="2000" dirty="0" smtClean="0">
                <a:latin typeface="Times New Roman" panose="02020603050405020304" pitchFamily="18" charset="0"/>
                <a:cs typeface="Times New Roman" panose="02020603050405020304" pitchFamily="18" charset="0"/>
              </a:rPr>
              <a:t>d’Internet (</a:t>
            </a:r>
            <a:r>
              <a:rPr lang="fr-FR" sz="2000" dirty="0">
                <a:latin typeface="Times New Roman" panose="02020603050405020304" pitchFamily="18" charset="0"/>
                <a:cs typeface="Times New Roman" panose="02020603050405020304" pitchFamily="18" charset="0"/>
              </a:rPr>
              <a:t>filtrage </a:t>
            </a:r>
            <a:r>
              <a:rPr lang="fr-FR" sz="2000" dirty="0" smtClean="0">
                <a:latin typeface="Times New Roman" panose="02020603050405020304" pitchFamily="18" charset="0"/>
                <a:cs typeface="Times New Roman" panose="02020603050405020304" pitchFamily="18" charset="0"/>
              </a:rPr>
              <a:t>d’URL)</a:t>
            </a:r>
            <a:endParaRPr lang="fr-FR"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1393957" y="3189239"/>
            <a:ext cx="3773982" cy="400110"/>
          </a:xfrm>
          <a:prstGeom prst="rect">
            <a:avLst/>
          </a:prstGeom>
        </p:spPr>
        <p:txBody>
          <a:bodyPr wrap="none">
            <a:spAutoFit/>
          </a:bodyPr>
          <a:lstStyle/>
          <a:p>
            <a:pPr marL="342900" indent="-342900">
              <a:buFont typeface="Courier New" panose="02070309020205020404" pitchFamily="49" charset="0"/>
              <a:buChar char="o"/>
            </a:pPr>
            <a:r>
              <a:rPr lang="fr-FR" sz="2000" dirty="0">
                <a:latin typeface="Times New Roman" panose="02020603050405020304" pitchFamily="18" charset="0"/>
                <a:cs typeface="Times New Roman" panose="02020603050405020304" pitchFamily="18" charset="0"/>
              </a:rPr>
              <a:t>Effectuer une analyse antivirale</a:t>
            </a:r>
          </a:p>
        </p:txBody>
      </p:sp>
      <p:sp>
        <p:nvSpPr>
          <p:cNvPr id="9" name="Rectangle 8"/>
          <p:cNvSpPr/>
          <p:nvPr/>
        </p:nvSpPr>
        <p:spPr>
          <a:xfrm>
            <a:off x="1375701" y="3823365"/>
            <a:ext cx="3970959" cy="400110"/>
          </a:xfrm>
          <a:prstGeom prst="rect">
            <a:avLst/>
          </a:prstGeom>
        </p:spPr>
        <p:txBody>
          <a:bodyPr wrap="none">
            <a:spAutoFit/>
          </a:bodyPr>
          <a:lstStyle/>
          <a:p>
            <a:pPr marL="342900" lvl="0" indent="-342900">
              <a:buFont typeface="Courier New" panose="02070309020205020404" pitchFamily="49" charset="0"/>
              <a:buChar char="o"/>
            </a:pPr>
            <a:r>
              <a:rPr lang="fr-FR" sz="2000" dirty="0">
                <a:latin typeface="Times New Roman" panose="02020603050405020304" pitchFamily="18" charset="0"/>
                <a:cs typeface="Times New Roman" panose="02020603050405020304" pitchFamily="18" charset="0"/>
              </a:rPr>
              <a:t>Analyse protocolaire </a:t>
            </a:r>
            <a:r>
              <a:rPr lang="fr-FR" sz="2000" dirty="0" smtClean="0">
                <a:latin typeface="Times New Roman" panose="02020603050405020304" pitchFamily="18" charset="0"/>
                <a:cs typeface="Times New Roman" panose="02020603050405020304" pitchFamily="18" charset="0"/>
              </a:rPr>
              <a:t>(</a:t>
            </a:r>
            <a:r>
              <a:rPr lang="fr-FR" sz="2000" dirty="0" err="1" smtClean="0">
                <a:latin typeface="Times New Roman" panose="02020603050405020304" pitchFamily="18" charset="0"/>
                <a:cs typeface="Times New Roman" panose="02020603050405020304" pitchFamily="18" charset="0"/>
              </a:rPr>
              <a:t>http,ftp</a:t>
            </a:r>
            <a:r>
              <a:rPr lang="fr-FR"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173372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ce réservé du numéro de diapositive 3"/>
          <p:cNvSpPr>
            <a:spLocks noGrp="1"/>
          </p:cNvSpPr>
          <p:nvPr>
            <p:ph type="sldNum" sz="quarter" idx="10"/>
          </p:nvPr>
        </p:nvSpPr>
        <p:spPr>
          <a:noFill/>
        </p:spPr>
        <p:txBody>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sz="16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fld id="{8DA612C2-F2AD-41B5-9A8E-69E756428D35}" type="slidenum">
              <a:rPr lang="fr-FR" altLang="fr-FR" sz="800">
                <a:solidFill>
                  <a:schemeClr val="bg1"/>
                </a:solidFill>
                <a:latin typeface="Times New Roman" panose="02020603050405020304" pitchFamily="18" charset="0"/>
                <a:cs typeface="Times New Roman" panose="02020603050405020304" pitchFamily="18" charset="0"/>
              </a:rPr>
              <a:pPr eaLnBrk="1" hangingPunct="1">
                <a:spcBef>
                  <a:spcPct val="0"/>
                </a:spcBef>
                <a:buFontTx/>
                <a:buNone/>
              </a:pPr>
              <a:t>14</a:t>
            </a:fld>
            <a:endParaRPr lang="fr-FR" altLang="fr-FR" sz="800">
              <a:solidFill>
                <a:schemeClr val="bg1"/>
              </a:solidFill>
              <a:latin typeface="Times New Roman" panose="02020603050405020304" pitchFamily="18" charset="0"/>
              <a:cs typeface="Times New Roman" panose="02020603050405020304" pitchFamily="18" charset="0"/>
            </a:endParaRPr>
          </a:p>
        </p:txBody>
      </p:sp>
      <p:sp>
        <p:nvSpPr>
          <p:cNvPr id="10" name="ZoneTexte 7"/>
          <p:cNvSpPr txBox="1">
            <a:spLocks noChangeArrowheads="1"/>
          </p:cNvSpPr>
          <p:nvPr/>
        </p:nvSpPr>
        <p:spPr bwMode="auto">
          <a:xfrm>
            <a:off x="237813" y="3044964"/>
            <a:ext cx="15841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fr-FR" altLang="fr-FR" sz="1800" b="1" dirty="0">
                <a:solidFill>
                  <a:schemeClr val="tx2"/>
                </a:solidFill>
                <a:latin typeface="Times New Roman" panose="02020603050405020304" pitchFamily="18" charset="0"/>
                <a:cs typeface="Times New Roman" panose="02020603050405020304" pitchFamily="18" charset="0"/>
              </a:rPr>
              <a:t>PARE FEU</a:t>
            </a:r>
          </a:p>
          <a:p>
            <a:pPr eaLnBrk="1" hangingPunct="1">
              <a:spcBef>
                <a:spcPct val="0"/>
              </a:spcBef>
              <a:buFontTx/>
              <a:buNone/>
            </a:pPr>
            <a:r>
              <a:rPr lang="fr-FR" altLang="fr-FR" sz="1800" b="1" dirty="0">
                <a:solidFill>
                  <a:schemeClr val="tx2"/>
                </a:solidFill>
                <a:latin typeface="Times New Roman" panose="02020603050405020304" pitchFamily="18" charset="0"/>
                <a:cs typeface="Times New Roman" panose="02020603050405020304" pitchFamily="18" charset="0"/>
              </a:rPr>
              <a:t>APPLICATIF</a:t>
            </a:r>
          </a:p>
        </p:txBody>
      </p:sp>
      <p:graphicFrame>
        <p:nvGraphicFramePr>
          <p:cNvPr id="7" name="Espace réservé du contenu 4">
            <a:extLst>
              <a:ext uri="{FF2B5EF4-FFF2-40B4-BE49-F238E27FC236}">
                <a16:creationId xmlns="" xmlns:a16="http://schemas.microsoft.com/office/drawing/2014/main" id="{E54ADF0B-BDF7-415A-9AC2-3F9859054185}"/>
              </a:ext>
            </a:extLst>
          </p:cNvPr>
          <p:cNvGraphicFramePr>
            <a:graphicFrameLocks/>
          </p:cNvGraphicFramePr>
          <p:nvPr>
            <p:extLst>
              <p:ext uri="{D42A27DB-BD31-4B8C-83A1-F6EECF244321}">
                <p14:modId xmlns:p14="http://schemas.microsoft.com/office/powerpoint/2010/main" val="3847697634"/>
              </p:ext>
            </p:extLst>
          </p:nvPr>
        </p:nvGraphicFramePr>
        <p:xfrm>
          <a:off x="2627784" y="1196752"/>
          <a:ext cx="3157810" cy="4802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e 7"/>
          <p:cNvGrpSpPr/>
          <p:nvPr/>
        </p:nvGrpSpPr>
        <p:grpSpPr>
          <a:xfrm>
            <a:off x="5500411" y="4563988"/>
            <a:ext cx="2016009" cy="1221458"/>
            <a:chOff x="570900" y="4012615"/>
            <a:chExt cx="2016009" cy="561599"/>
          </a:xfrm>
        </p:grpSpPr>
        <p:sp>
          <p:nvSpPr>
            <p:cNvPr id="9" name="Rectangle à coins arrondis 8"/>
            <p:cNvSpPr/>
            <p:nvPr/>
          </p:nvSpPr>
          <p:spPr>
            <a:xfrm>
              <a:off x="570900" y="4012615"/>
              <a:ext cx="2016009" cy="561599"/>
            </a:xfrm>
            <a:prstGeom prst="roundRect">
              <a:avLst/>
            </a:prstGeom>
            <a:solidFill>
              <a:srgbClr val="2EA0D8"/>
            </a:solidFill>
            <a:ln>
              <a:noFill/>
            </a:ln>
            <a:sp3d>
              <a:bevelT/>
            </a:sp3d>
          </p:spPr>
          <p:style>
            <a:lnRef idx="2">
              <a:scrgbClr r="0" g="0" b="0"/>
            </a:lnRef>
            <a:fillRef idx="1">
              <a:scrgbClr r="0" g="0" b="0"/>
            </a:fillRef>
            <a:effectRef idx="0">
              <a:schemeClr val="accent5">
                <a:hueOff val="3257026"/>
                <a:satOff val="11196"/>
                <a:lumOff val="-53726"/>
                <a:alphaOff val="0"/>
              </a:schemeClr>
            </a:effectRef>
            <a:fontRef idx="minor">
              <a:schemeClr val="lt1"/>
            </a:fontRef>
          </p:style>
        </p:sp>
        <p:sp>
          <p:nvSpPr>
            <p:cNvPr id="11" name="ZoneTexte 10"/>
            <p:cNvSpPr txBox="1"/>
            <p:nvPr/>
          </p:nvSpPr>
          <p:spPr>
            <a:xfrm>
              <a:off x="598315" y="4040030"/>
              <a:ext cx="1961179" cy="50676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fr-FR" sz="2000" kern="1200" dirty="0">
                  <a:latin typeface="Times New Roman" panose="02020603050405020304" pitchFamily="18" charset="0"/>
                  <a:cs typeface="Times New Roman" panose="02020603050405020304" pitchFamily="18" charset="0"/>
                </a:rPr>
                <a:t>1 </a:t>
              </a:r>
              <a:r>
                <a:rPr lang="fr-FR" sz="2000" kern="1200" dirty="0" err="1">
                  <a:latin typeface="Times New Roman" panose="02020603050405020304" pitchFamily="18" charset="0"/>
                  <a:cs typeface="Times New Roman" panose="02020603050405020304" pitchFamily="18" charset="0"/>
                </a:rPr>
                <a:t>Acces</a:t>
              </a:r>
              <a:r>
                <a:rPr lang="fr-FR" sz="2000" kern="1200" dirty="0">
                  <a:latin typeface="Times New Roman" panose="02020603050405020304" pitchFamily="18" charset="0"/>
                  <a:cs typeface="Times New Roman" panose="02020603050405020304" pitchFamily="18" charset="0"/>
                </a:rPr>
                <a:t> au réseau</a:t>
              </a:r>
            </a:p>
          </p:txBody>
        </p:sp>
      </p:grpSp>
      <p:grpSp>
        <p:nvGrpSpPr>
          <p:cNvPr id="12" name="Groupe 11"/>
          <p:cNvGrpSpPr/>
          <p:nvPr/>
        </p:nvGrpSpPr>
        <p:grpSpPr>
          <a:xfrm>
            <a:off x="5527826" y="3951147"/>
            <a:ext cx="2016009" cy="561599"/>
            <a:chOff x="570900" y="2751175"/>
            <a:chExt cx="2016009" cy="561599"/>
          </a:xfrm>
        </p:grpSpPr>
        <p:sp>
          <p:nvSpPr>
            <p:cNvPr id="13" name="Rectangle à coins arrondis 12"/>
            <p:cNvSpPr/>
            <p:nvPr/>
          </p:nvSpPr>
          <p:spPr>
            <a:xfrm>
              <a:off x="570900" y="2751175"/>
              <a:ext cx="2016009" cy="561599"/>
            </a:xfrm>
            <a:prstGeom prst="roundRect">
              <a:avLst/>
            </a:prstGeom>
            <a:solidFill>
              <a:srgbClr val="FFC000"/>
            </a:solidFill>
            <a:ln>
              <a:noFill/>
            </a:ln>
            <a:sp3d>
              <a:bevelT/>
            </a:sp3d>
          </p:spPr>
          <p:style>
            <a:lnRef idx="2">
              <a:scrgbClr r="0" g="0" b="0"/>
            </a:lnRef>
            <a:fillRef idx="1">
              <a:scrgbClr r="0" g="0" b="0"/>
            </a:fillRef>
            <a:effectRef idx="0">
              <a:schemeClr val="accent5">
                <a:hueOff val="2171351"/>
                <a:satOff val="7464"/>
                <a:lumOff val="-35817"/>
                <a:alphaOff val="0"/>
              </a:schemeClr>
            </a:effectRef>
            <a:fontRef idx="minor">
              <a:schemeClr val="lt1"/>
            </a:fontRef>
          </p:style>
        </p:sp>
        <p:sp>
          <p:nvSpPr>
            <p:cNvPr id="15" name="ZoneTexte 14"/>
            <p:cNvSpPr txBox="1"/>
            <p:nvPr/>
          </p:nvSpPr>
          <p:spPr>
            <a:xfrm>
              <a:off x="598315" y="2778590"/>
              <a:ext cx="1961179" cy="50676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fr-FR" sz="2000" kern="1200" dirty="0">
                  <a:latin typeface="Times New Roman" panose="02020603050405020304" pitchFamily="18" charset="0"/>
                  <a:cs typeface="Times New Roman" panose="02020603050405020304" pitchFamily="18" charset="0"/>
                </a:rPr>
                <a:t>2 Internet</a:t>
              </a:r>
            </a:p>
          </p:txBody>
        </p:sp>
      </p:grpSp>
      <p:grpSp>
        <p:nvGrpSpPr>
          <p:cNvPr id="16" name="Groupe 15"/>
          <p:cNvGrpSpPr/>
          <p:nvPr/>
        </p:nvGrpSpPr>
        <p:grpSpPr>
          <a:xfrm>
            <a:off x="5527825" y="3329922"/>
            <a:ext cx="2016009" cy="561599"/>
            <a:chOff x="570900" y="2120455"/>
            <a:chExt cx="2016009" cy="561599"/>
          </a:xfrm>
        </p:grpSpPr>
        <p:sp>
          <p:nvSpPr>
            <p:cNvPr id="17" name="Rectangle à coins arrondis 16"/>
            <p:cNvSpPr/>
            <p:nvPr/>
          </p:nvSpPr>
          <p:spPr>
            <a:xfrm>
              <a:off x="570900" y="2120455"/>
              <a:ext cx="2016009" cy="561599"/>
            </a:xfrm>
            <a:prstGeom prst="roundRect">
              <a:avLst/>
            </a:prstGeom>
            <a:solidFill>
              <a:srgbClr val="F4984C"/>
            </a:solidFill>
            <a:ln>
              <a:noFill/>
            </a:ln>
            <a:sp3d>
              <a:bevelT/>
            </a:sp3d>
          </p:spPr>
          <p:style>
            <a:lnRef idx="2">
              <a:scrgbClr r="0" g="0" b="0"/>
            </a:lnRef>
            <a:fillRef idx="1">
              <a:scrgbClr r="0" g="0" b="0"/>
            </a:fillRef>
            <a:effectRef idx="0">
              <a:schemeClr val="accent5">
                <a:hueOff val="1628513"/>
                <a:satOff val="5598"/>
                <a:lumOff val="-26863"/>
                <a:alphaOff val="0"/>
              </a:schemeClr>
            </a:effectRef>
            <a:fontRef idx="minor">
              <a:schemeClr val="lt1"/>
            </a:fontRef>
          </p:style>
        </p:sp>
        <p:sp>
          <p:nvSpPr>
            <p:cNvPr id="18" name="ZoneTexte 17"/>
            <p:cNvSpPr txBox="1"/>
            <p:nvPr/>
          </p:nvSpPr>
          <p:spPr>
            <a:xfrm>
              <a:off x="598315" y="2147870"/>
              <a:ext cx="1961179" cy="50676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fr-FR" sz="2000" dirty="0">
                  <a:latin typeface="Times New Roman" panose="02020603050405020304" pitchFamily="18" charset="0"/>
                  <a:cs typeface="Times New Roman" panose="02020603050405020304" pitchFamily="18" charset="0"/>
                </a:rPr>
                <a:t>3</a:t>
              </a:r>
              <a:r>
                <a:rPr lang="fr-FR" sz="2000" kern="1200" dirty="0">
                  <a:latin typeface="Times New Roman" panose="02020603050405020304" pitchFamily="18" charset="0"/>
                  <a:cs typeface="Times New Roman" panose="02020603050405020304" pitchFamily="18" charset="0"/>
                </a:rPr>
                <a:t> Transport</a:t>
              </a:r>
            </a:p>
          </p:txBody>
        </p:sp>
      </p:grpSp>
      <p:grpSp>
        <p:nvGrpSpPr>
          <p:cNvPr id="19" name="Groupe 18"/>
          <p:cNvGrpSpPr/>
          <p:nvPr/>
        </p:nvGrpSpPr>
        <p:grpSpPr>
          <a:xfrm>
            <a:off x="5527824" y="1395637"/>
            <a:ext cx="2016009" cy="1872208"/>
            <a:chOff x="570900" y="859015"/>
            <a:chExt cx="2016009" cy="561599"/>
          </a:xfrm>
        </p:grpSpPr>
        <p:sp>
          <p:nvSpPr>
            <p:cNvPr id="20" name="Rectangle à coins arrondis 19"/>
            <p:cNvSpPr/>
            <p:nvPr/>
          </p:nvSpPr>
          <p:spPr>
            <a:xfrm>
              <a:off x="570900" y="859015"/>
              <a:ext cx="2016009" cy="561599"/>
            </a:xfrm>
            <a:prstGeom prst="roundRect">
              <a:avLst/>
            </a:prstGeom>
            <a:solidFill>
              <a:srgbClr val="24CE24"/>
            </a:solidFill>
            <a:ln>
              <a:noFill/>
            </a:ln>
            <a:sp3d>
              <a:bevelT/>
            </a:sp3d>
          </p:spPr>
          <p:style>
            <a:lnRef idx="2">
              <a:scrgbClr r="0" g="0" b="0"/>
            </a:lnRef>
            <a:fillRef idx="1">
              <a:scrgbClr r="0" g="0" b="0"/>
            </a:fillRef>
            <a:effectRef idx="0">
              <a:schemeClr val="accent5">
                <a:hueOff val="542838"/>
                <a:satOff val="1866"/>
                <a:lumOff val="-8954"/>
                <a:alphaOff val="0"/>
              </a:schemeClr>
            </a:effectRef>
            <a:fontRef idx="minor">
              <a:schemeClr val="lt1"/>
            </a:fontRef>
          </p:style>
        </p:sp>
        <p:sp>
          <p:nvSpPr>
            <p:cNvPr id="21" name="ZoneTexte 20"/>
            <p:cNvSpPr txBox="1"/>
            <p:nvPr/>
          </p:nvSpPr>
          <p:spPr>
            <a:xfrm>
              <a:off x="598315" y="886430"/>
              <a:ext cx="1961179" cy="50676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fr-FR" sz="2000" kern="1200" dirty="0">
                  <a:latin typeface="Times New Roman" panose="02020603050405020304" pitchFamily="18" charset="0"/>
                  <a:cs typeface="Times New Roman" panose="02020603050405020304" pitchFamily="18" charset="0"/>
                </a:rPr>
                <a:t>4 Application</a:t>
              </a:r>
            </a:p>
          </p:txBody>
        </p:sp>
      </p:grpSp>
      <p:cxnSp>
        <p:nvCxnSpPr>
          <p:cNvPr id="4" name="Connecteur droit avec flèche 3"/>
          <p:cNvCxnSpPr>
            <a:stCxn id="10" idx="3"/>
          </p:cNvCxnSpPr>
          <p:nvPr/>
        </p:nvCxnSpPr>
        <p:spPr bwMode="auto">
          <a:xfrm>
            <a:off x="1821989" y="3368130"/>
            <a:ext cx="1309851" cy="1429022"/>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Connecteur droit avec flèche 35"/>
          <p:cNvCxnSpPr>
            <a:stCxn id="10" idx="3"/>
          </p:cNvCxnSpPr>
          <p:nvPr/>
        </p:nvCxnSpPr>
        <p:spPr bwMode="auto">
          <a:xfrm>
            <a:off x="1821989" y="3368130"/>
            <a:ext cx="1309851" cy="863816"/>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Connecteur droit avec flèche 39"/>
          <p:cNvCxnSpPr>
            <a:stCxn id="10" idx="3"/>
          </p:cNvCxnSpPr>
          <p:nvPr/>
        </p:nvCxnSpPr>
        <p:spPr bwMode="auto">
          <a:xfrm>
            <a:off x="1821989" y="3368130"/>
            <a:ext cx="1309851" cy="229877"/>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Connecteur droit avec flèche 42"/>
          <p:cNvCxnSpPr>
            <a:stCxn id="10" idx="3"/>
          </p:cNvCxnSpPr>
          <p:nvPr/>
        </p:nvCxnSpPr>
        <p:spPr bwMode="auto">
          <a:xfrm flipV="1">
            <a:off x="1821989" y="3009452"/>
            <a:ext cx="1309851" cy="358678"/>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Connecteur droit avec flèche 44"/>
          <p:cNvCxnSpPr>
            <a:stCxn id="10" idx="3"/>
          </p:cNvCxnSpPr>
          <p:nvPr/>
        </p:nvCxnSpPr>
        <p:spPr bwMode="auto">
          <a:xfrm flipV="1">
            <a:off x="1821989" y="2379368"/>
            <a:ext cx="1309851" cy="988762"/>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Connecteur droit avec flèche 46"/>
          <p:cNvCxnSpPr>
            <a:stCxn id="10" idx="3"/>
          </p:cNvCxnSpPr>
          <p:nvPr/>
        </p:nvCxnSpPr>
        <p:spPr bwMode="auto">
          <a:xfrm flipV="1">
            <a:off x="1821989" y="1710712"/>
            <a:ext cx="1291967" cy="1657418"/>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Rectangle 2"/>
          <p:cNvSpPr>
            <a:spLocks noGrp="1" noChangeArrowheads="1"/>
          </p:cNvSpPr>
          <p:nvPr>
            <p:ph type="title"/>
          </p:nvPr>
        </p:nvSpPr>
        <p:spPr>
          <a:xfrm>
            <a:off x="323850" y="476250"/>
            <a:ext cx="8229600" cy="504825"/>
          </a:xfrm>
        </p:spPr>
        <p:txBody>
          <a:bodyPr/>
          <a:lstStyle/>
          <a:p>
            <a:pPr eaLnBrk="1" hangingPunct="1">
              <a:lnSpc>
                <a:spcPct val="90000"/>
              </a:lnSpc>
            </a:pPr>
            <a:r>
              <a:rPr lang="fr-FR" sz="3200" dirty="0" err="1">
                <a:latin typeface="Times New Roman" panose="02020603050405020304" pitchFamily="18" charset="0"/>
                <a:cs typeface="Times New Roman" panose="02020603050405020304" pitchFamily="18" charset="0"/>
              </a:rPr>
              <a:t>Pare-feux</a:t>
            </a:r>
            <a:r>
              <a:rPr lang="fr-FR" sz="3200" dirty="0">
                <a:latin typeface="Times New Roman" panose="02020603050405020304" pitchFamily="18" charset="0"/>
                <a:cs typeface="Times New Roman" panose="02020603050405020304" pitchFamily="18" charset="0"/>
              </a:rPr>
              <a:t> et OSI</a:t>
            </a:r>
            <a:endParaRPr lang="fr-FR" altLang="fr-F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104942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5" name="Rectangle 13324"/>
          <p:cNvSpPr/>
          <p:nvPr/>
        </p:nvSpPr>
        <p:spPr bwMode="auto">
          <a:xfrm>
            <a:off x="3156284" y="981075"/>
            <a:ext cx="3021683" cy="2182729"/>
          </a:xfrm>
          <a:prstGeom prst="rect">
            <a:avLst/>
          </a:prstGeom>
          <a:solidFill>
            <a:srgbClr val="FFC000"/>
          </a:solidFill>
          <a:ln>
            <a:noFill/>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sp>
        <p:nvSpPr>
          <p:cNvPr id="43" name="Rectangle 42"/>
          <p:cNvSpPr/>
          <p:nvPr/>
        </p:nvSpPr>
        <p:spPr bwMode="auto">
          <a:xfrm>
            <a:off x="141570" y="1774243"/>
            <a:ext cx="2486213" cy="4175037"/>
          </a:xfrm>
          <a:prstGeom prst="rect">
            <a:avLst/>
          </a:prstGeom>
          <a:solidFill>
            <a:srgbClr val="92D050"/>
          </a:solidFill>
          <a:ln>
            <a:noFill/>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sp>
        <p:nvSpPr>
          <p:cNvPr id="13320" name="Rectangle 13319"/>
          <p:cNvSpPr/>
          <p:nvPr/>
        </p:nvSpPr>
        <p:spPr bwMode="auto">
          <a:xfrm>
            <a:off x="7092280" y="2175161"/>
            <a:ext cx="1872208" cy="3435951"/>
          </a:xfrm>
          <a:prstGeom prst="rect">
            <a:avLst/>
          </a:prstGeom>
          <a:solidFill>
            <a:srgbClr val="FF5050"/>
          </a:solidFill>
          <a:ln>
            <a:noFill/>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sp>
        <p:nvSpPr>
          <p:cNvPr id="13314" name="Espace réservé du numéro de diapositive 3"/>
          <p:cNvSpPr>
            <a:spLocks noGrp="1"/>
          </p:cNvSpPr>
          <p:nvPr>
            <p:ph type="sldNum" sz="quarter" idx="10"/>
          </p:nvPr>
        </p:nvSpPr>
        <p:spPr>
          <a:noFill/>
        </p:spPr>
        <p:txBody>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sz="16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fld id="{FF0A70C7-D742-4256-A149-8CCAFAD61E62}" type="slidenum">
              <a:rPr lang="fr-FR" altLang="fr-FR" sz="800">
                <a:solidFill>
                  <a:schemeClr val="bg1"/>
                </a:solidFill>
              </a:rPr>
              <a:pPr eaLnBrk="1" hangingPunct="1">
                <a:spcBef>
                  <a:spcPct val="0"/>
                </a:spcBef>
                <a:buFontTx/>
                <a:buNone/>
              </a:pPr>
              <a:t>15</a:t>
            </a:fld>
            <a:endParaRPr lang="fr-FR" altLang="fr-FR" sz="800">
              <a:solidFill>
                <a:schemeClr val="bg1"/>
              </a:solidFill>
            </a:endParaRPr>
          </a:p>
        </p:txBody>
      </p:sp>
      <p:sp>
        <p:nvSpPr>
          <p:cNvPr id="13315" name="Rectangle 2"/>
          <p:cNvSpPr>
            <a:spLocks noGrp="1" noChangeArrowheads="1"/>
          </p:cNvSpPr>
          <p:nvPr>
            <p:ph type="title"/>
          </p:nvPr>
        </p:nvSpPr>
        <p:spPr>
          <a:xfrm>
            <a:off x="334727" y="315668"/>
            <a:ext cx="8229600" cy="504825"/>
          </a:xfrm>
        </p:spPr>
        <p:txBody>
          <a:bodyPr/>
          <a:lstStyle/>
          <a:p>
            <a:pPr eaLnBrk="1" hangingPunct="1"/>
            <a:r>
              <a:rPr lang="fr-FR" dirty="0">
                <a:latin typeface="Times New Roman" panose="02020603050405020304" pitchFamily="18" charset="0"/>
                <a:cs typeface="Times New Roman" panose="02020603050405020304" pitchFamily="18" charset="0"/>
              </a:rPr>
              <a:t>Emplacement des Pare-feu</a:t>
            </a:r>
            <a:endParaRPr lang="fr-FR" altLang="fr-FR" dirty="0">
              <a:latin typeface="Times New Roman" panose="02020603050405020304" pitchFamily="18" charset="0"/>
              <a:cs typeface="Times New Roman" panose="02020603050405020304" pitchFamily="18" charset="0"/>
            </a:endParaRPr>
          </a:p>
        </p:txBody>
      </p:sp>
      <p:pic>
        <p:nvPicPr>
          <p:cNvPr id="8" name="Image 7">
            <a:extLst>
              <a:ext uri="{FF2B5EF4-FFF2-40B4-BE49-F238E27FC236}">
                <a16:creationId xmlns="" xmlns:a16="http://schemas.microsoft.com/office/drawing/2014/main" id="{B9718FB1-056C-4750-90D6-AD7D95D7D231}"/>
              </a:ext>
            </a:extLst>
          </p:cNvPr>
          <p:cNvPicPr>
            <a:picLocks noChangeAspect="1"/>
          </p:cNvPicPr>
          <p:nvPr/>
        </p:nvPicPr>
        <p:blipFill>
          <a:blip r:embed="rId3"/>
          <a:stretch>
            <a:fillRect/>
          </a:stretch>
        </p:blipFill>
        <p:spPr>
          <a:xfrm>
            <a:off x="3623871" y="1769117"/>
            <a:ext cx="532824" cy="828837"/>
          </a:xfrm>
          <a:prstGeom prst="rect">
            <a:avLst/>
          </a:prstGeom>
        </p:spPr>
      </p:pic>
      <p:pic>
        <p:nvPicPr>
          <p:cNvPr id="9" name="Image 8">
            <a:extLst>
              <a:ext uri="{FF2B5EF4-FFF2-40B4-BE49-F238E27FC236}">
                <a16:creationId xmlns="" xmlns:a16="http://schemas.microsoft.com/office/drawing/2014/main" id="{2F3957E9-27BF-4818-B4D9-E865D085476B}"/>
              </a:ext>
            </a:extLst>
          </p:cNvPr>
          <p:cNvPicPr>
            <a:picLocks noChangeAspect="1"/>
          </p:cNvPicPr>
          <p:nvPr/>
        </p:nvPicPr>
        <p:blipFill>
          <a:blip r:embed="rId4"/>
          <a:stretch>
            <a:fillRect/>
          </a:stretch>
        </p:blipFill>
        <p:spPr>
          <a:xfrm>
            <a:off x="268233" y="3284984"/>
            <a:ext cx="685045" cy="608153"/>
          </a:xfrm>
          <a:prstGeom prst="rect">
            <a:avLst/>
          </a:prstGeom>
        </p:spPr>
      </p:pic>
      <p:pic>
        <p:nvPicPr>
          <p:cNvPr id="10" name="Image 9">
            <a:extLst>
              <a:ext uri="{FF2B5EF4-FFF2-40B4-BE49-F238E27FC236}">
                <a16:creationId xmlns="" xmlns:a16="http://schemas.microsoft.com/office/drawing/2014/main" id="{67F29126-8FB1-4057-9839-740E2D4B7B0B}"/>
              </a:ext>
            </a:extLst>
          </p:cNvPr>
          <p:cNvPicPr>
            <a:picLocks noChangeAspect="1"/>
          </p:cNvPicPr>
          <p:nvPr/>
        </p:nvPicPr>
        <p:blipFill>
          <a:blip r:embed="rId4"/>
          <a:stretch>
            <a:fillRect/>
          </a:stretch>
        </p:blipFill>
        <p:spPr>
          <a:xfrm>
            <a:off x="1220738" y="4546690"/>
            <a:ext cx="680451" cy="604074"/>
          </a:xfrm>
          <a:prstGeom prst="rect">
            <a:avLst/>
          </a:prstGeom>
        </p:spPr>
      </p:pic>
      <p:pic>
        <p:nvPicPr>
          <p:cNvPr id="11" name="Image 10">
            <a:extLst>
              <a:ext uri="{FF2B5EF4-FFF2-40B4-BE49-F238E27FC236}">
                <a16:creationId xmlns="" xmlns:a16="http://schemas.microsoft.com/office/drawing/2014/main" id="{1DDF1DA3-1A17-4349-BCAF-8ECDCD624889}"/>
              </a:ext>
            </a:extLst>
          </p:cNvPr>
          <p:cNvPicPr>
            <a:picLocks noChangeAspect="1"/>
          </p:cNvPicPr>
          <p:nvPr/>
        </p:nvPicPr>
        <p:blipFill>
          <a:blip r:embed="rId4"/>
          <a:stretch>
            <a:fillRect/>
          </a:stretch>
        </p:blipFill>
        <p:spPr>
          <a:xfrm>
            <a:off x="1383121" y="2269011"/>
            <a:ext cx="685045" cy="608152"/>
          </a:xfrm>
          <a:prstGeom prst="rect">
            <a:avLst/>
          </a:prstGeom>
        </p:spPr>
      </p:pic>
      <p:cxnSp>
        <p:nvCxnSpPr>
          <p:cNvPr id="12" name="Connecteur droit 11">
            <a:extLst>
              <a:ext uri="{FF2B5EF4-FFF2-40B4-BE49-F238E27FC236}">
                <a16:creationId xmlns="" xmlns:a16="http://schemas.microsoft.com/office/drawing/2014/main" id="{D15BC588-389D-49E0-A644-67551365626A}"/>
              </a:ext>
            </a:extLst>
          </p:cNvPr>
          <p:cNvCxnSpPr>
            <a:cxnSpLocks/>
            <a:stCxn id="20" idx="0"/>
            <a:endCxn id="11" idx="2"/>
          </p:cNvCxnSpPr>
          <p:nvPr/>
        </p:nvCxnSpPr>
        <p:spPr bwMode="auto">
          <a:xfrm flipV="1">
            <a:off x="1553731" y="2877163"/>
            <a:ext cx="171913" cy="615056"/>
          </a:xfrm>
          <a:prstGeom prst="line">
            <a:avLst/>
          </a:prstGeom>
          <a:ln/>
        </p:spPr>
        <p:style>
          <a:lnRef idx="1">
            <a:schemeClr val="dk1"/>
          </a:lnRef>
          <a:fillRef idx="0">
            <a:schemeClr val="dk1"/>
          </a:fillRef>
          <a:effectRef idx="0">
            <a:schemeClr val="dk1"/>
          </a:effectRef>
          <a:fontRef idx="minor">
            <a:schemeClr val="tx1"/>
          </a:fontRef>
        </p:style>
      </p:cxnSp>
      <p:sp>
        <p:nvSpPr>
          <p:cNvPr id="13" name="Ellipse 12">
            <a:extLst>
              <a:ext uri="{FF2B5EF4-FFF2-40B4-BE49-F238E27FC236}">
                <a16:creationId xmlns="" xmlns:a16="http://schemas.microsoft.com/office/drawing/2014/main" id="{2CC11CF8-90E6-48D7-AD4B-BC7A33D6B32A}"/>
              </a:ext>
            </a:extLst>
          </p:cNvPr>
          <p:cNvSpPr/>
          <p:nvPr/>
        </p:nvSpPr>
        <p:spPr bwMode="auto">
          <a:xfrm>
            <a:off x="1538103" y="3555583"/>
            <a:ext cx="45719" cy="45719"/>
          </a:xfrm>
          <a:prstGeom prst="ellipse">
            <a:avLst/>
          </a:prstGeom>
          <a:solidFill>
            <a:srgbClr val="0070C0"/>
          </a:solidFill>
          <a:ln>
            <a:noFill/>
          </a:ln>
          <a:effectLst/>
        </p:spPr>
        <p:txBody>
          <a:bodyPr vert="horz" wrap="square" lIns="90000" tIns="46800" rIns="90000" bIns="4680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Arial" charset="0"/>
              <a:ea typeface="+mn-ea"/>
              <a:cs typeface="+mn-cs"/>
            </a:endParaRPr>
          </a:p>
        </p:txBody>
      </p:sp>
      <p:cxnSp>
        <p:nvCxnSpPr>
          <p:cNvPr id="14" name="Connecteur droit 13">
            <a:extLst>
              <a:ext uri="{FF2B5EF4-FFF2-40B4-BE49-F238E27FC236}">
                <a16:creationId xmlns="" xmlns:a16="http://schemas.microsoft.com/office/drawing/2014/main" id="{9E1E46E3-6208-43EC-9EDC-CE816EAE8A2C}"/>
              </a:ext>
            </a:extLst>
          </p:cNvPr>
          <p:cNvCxnSpPr>
            <a:cxnSpLocks/>
            <a:stCxn id="20" idx="1"/>
            <a:endCxn id="9" idx="3"/>
          </p:cNvCxnSpPr>
          <p:nvPr/>
        </p:nvCxnSpPr>
        <p:spPr bwMode="auto">
          <a:xfrm flipH="1">
            <a:off x="953278" y="3589061"/>
            <a:ext cx="321320" cy="0"/>
          </a:xfrm>
          <a:prstGeom prst="line">
            <a:avLst/>
          </a:prstGeom>
          <a:ln/>
        </p:spPr>
        <p:style>
          <a:lnRef idx="1">
            <a:schemeClr val="dk1"/>
          </a:lnRef>
          <a:fillRef idx="0">
            <a:schemeClr val="dk1"/>
          </a:fillRef>
          <a:effectRef idx="0">
            <a:schemeClr val="dk1"/>
          </a:effectRef>
          <a:fontRef idx="minor">
            <a:schemeClr val="tx1"/>
          </a:fontRef>
        </p:style>
      </p:cxnSp>
      <p:cxnSp>
        <p:nvCxnSpPr>
          <p:cNvPr id="15" name="Connecteur droit 14">
            <a:extLst>
              <a:ext uri="{FF2B5EF4-FFF2-40B4-BE49-F238E27FC236}">
                <a16:creationId xmlns="" xmlns:a16="http://schemas.microsoft.com/office/drawing/2014/main" id="{E889508C-A6D2-4EDD-B1FD-FC4465C6C276}"/>
              </a:ext>
            </a:extLst>
          </p:cNvPr>
          <p:cNvCxnSpPr>
            <a:cxnSpLocks/>
            <a:stCxn id="10" idx="0"/>
            <a:endCxn id="20" idx="2"/>
          </p:cNvCxnSpPr>
          <p:nvPr/>
        </p:nvCxnSpPr>
        <p:spPr bwMode="auto">
          <a:xfrm flipH="1" flipV="1">
            <a:off x="1553731" y="3685903"/>
            <a:ext cx="7233" cy="860787"/>
          </a:xfrm>
          <a:prstGeom prst="line">
            <a:avLst/>
          </a:prstGeom>
          <a:ln/>
        </p:spPr>
        <p:style>
          <a:lnRef idx="1">
            <a:schemeClr val="dk1"/>
          </a:lnRef>
          <a:fillRef idx="0">
            <a:schemeClr val="dk1"/>
          </a:fillRef>
          <a:effectRef idx="0">
            <a:schemeClr val="dk1"/>
          </a:effectRef>
          <a:fontRef idx="minor">
            <a:schemeClr val="tx1"/>
          </a:fontRef>
        </p:style>
      </p:cxnSp>
      <p:cxnSp>
        <p:nvCxnSpPr>
          <p:cNvPr id="16" name="Connecteur droit 15">
            <a:extLst>
              <a:ext uri="{FF2B5EF4-FFF2-40B4-BE49-F238E27FC236}">
                <a16:creationId xmlns="" xmlns:a16="http://schemas.microsoft.com/office/drawing/2014/main" id="{4A4FC76B-1E44-4815-A376-262D8F8D8486}"/>
              </a:ext>
            </a:extLst>
          </p:cNvPr>
          <p:cNvCxnSpPr>
            <a:cxnSpLocks/>
            <a:stCxn id="30" idx="3"/>
            <a:endCxn id="13312" idx="1"/>
          </p:cNvCxnSpPr>
          <p:nvPr/>
        </p:nvCxnSpPr>
        <p:spPr bwMode="auto">
          <a:xfrm flipV="1">
            <a:off x="5090408" y="3555583"/>
            <a:ext cx="2304394" cy="764158"/>
          </a:xfrm>
          <a:prstGeom prst="line">
            <a:avLst/>
          </a:prstGeom>
          <a:ln/>
        </p:spPr>
        <p:style>
          <a:lnRef idx="1">
            <a:schemeClr val="dk1"/>
          </a:lnRef>
          <a:fillRef idx="0">
            <a:schemeClr val="dk1"/>
          </a:fillRef>
          <a:effectRef idx="0">
            <a:schemeClr val="dk1"/>
          </a:effectRef>
          <a:fontRef idx="minor">
            <a:schemeClr val="tx1"/>
          </a:fontRef>
        </p:style>
      </p:cxnSp>
      <p:cxnSp>
        <p:nvCxnSpPr>
          <p:cNvPr id="17" name="Connecteur droit 16">
            <a:extLst>
              <a:ext uri="{FF2B5EF4-FFF2-40B4-BE49-F238E27FC236}">
                <a16:creationId xmlns="" xmlns:a16="http://schemas.microsoft.com/office/drawing/2014/main" id="{7A599A64-12CB-4736-82CE-AFFF6EFF484F}"/>
              </a:ext>
            </a:extLst>
          </p:cNvPr>
          <p:cNvCxnSpPr>
            <a:cxnSpLocks/>
          </p:cNvCxnSpPr>
          <p:nvPr/>
        </p:nvCxnSpPr>
        <p:spPr bwMode="auto">
          <a:xfrm>
            <a:off x="1851018" y="3541379"/>
            <a:ext cx="2219515" cy="730680"/>
          </a:xfrm>
          <a:prstGeom prst="line">
            <a:avLst/>
          </a:prstGeom>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 xmlns:a16="http://schemas.microsoft.com/office/drawing/2014/main" id="{FCA8E7AA-7D6B-429D-B20C-691AD4A9F4B5}"/>
              </a:ext>
            </a:extLst>
          </p:cNvPr>
          <p:cNvSpPr txBox="1"/>
          <p:nvPr/>
        </p:nvSpPr>
        <p:spPr>
          <a:xfrm>
            <a:off x="1113938" y="5426446"/>
            <a:ext cx="1040491"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fr-FR"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LAN</a:t>
            </a:r>
          </a:p>
        </p:txBody>
      </p:sp>
      <p:sp>
        <p:nvSpPr>
          <p:cNvPr id="19" name="ZoneTexte 18">
            <a:extLst>
              <a:ext uri="{FF2B5EF4-FFF2-40B4-BE49-F238E27FC236}">
                <a16:creationId xmlns="" xmlns:a16="http://schemas.microsoft.com/office/drawing/2014/main" id="{94E2EF7B-3B45-4252-B8B3-F8CFAF27FF1A}"/>
              </a:ext>
            </a:extLst>
          </p:cNvPr>
          <p:cNvSpPr txBox="1"/>
          <p:nvPr/>
        </p:nvSpPr>
        <p:spPr>
          <a:xfrm>
            <a:off x="7533840" y="3893137"/>
            <a:ext cx="1344611" cy="92333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fr-FR"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Routeur Externe = WAN</a:t>
            </a:r>
          </a:p>
        </p:txBody>
      </p:sp>
      <p:pic>
        <p:nvPicPr>
          <p:cNvPr id="20" name="Image 19">
            <a:extLst>
              <a:ext uri="{FF2B5EF4-FFF2-40B4-BE49-F238E27FC236}">
                <a16:creationId xmlns="" xmlns:a16="http://schemas.microsoft.com/office/drawing/2014/main" id="{1DA0BF7F-72C7-4B08-8768-C575261DC03D}"/>
              </a:ext>
            </a:extLst>
          </p:cNvPr>
          <p:cNvPicPr>
            <a:picLocks noChangeAspect="1"/>
          </p:cNvPicPr>
          <p:nvPr/>
        </p:nvPicPr>
        <p:blipFill>
          <a:blip r:embed="rId5">
            <a:duotone>
              <a:prstClr val="black"/>
              <a:srgbClr val="5B9BD5">
                <a:tint val="45000"/>
                <a:satMod val="400000"/>
              </a:srgbClr>
            </a:duotone>
          </a:blip>
          <a:stretch>
            <a:fillRect/>
          </a:stretch>
        </p:blipFill>
        <p:spPr>
          <a:xfrm>
            <a:off x="1274598" y="3492219"/>
            <a:ext cx="558266" cy="193684"/>
          </a:xfrm>
          <a:prstGeom prst="rect">
            <a:avLst/>
          </a:prstGeom>
        </p:spPr>
      </p:pic>
      <p:pic>
        <p:nvPicPr>
          <p:cNvPr id="30" name="Image 29">
            <a:extLst>
              <a:ext uri="{FF2B5EF4-FFF2-40B4-BE49-F238E27FC236}">
                <a16:creationId xmlns="" xmlns:a16="http://schemas.microsoft.com/office/drawing/2014/main" id="{872257B4-EE7A-4ED3-84F6-AEF21CA99B86}"/>
              </a:ext>
            </a:extLst>
          </p:cNvPr>
          <p:cNvPicPr>
            <a:picLocks noChangeAspect="1"/>
          </p:cNvPicPr>
          <p:nvPr/>
        </p:nvPicPr>
        <p:blipFill>
          <a:blip r:embed="rId6">
            <a:duotone>
              <a:prstClr val="black"/>
              <a:srgbClr val="006DB0">
                <a:tint val="45000"/>
                <a:satMod val="400000"/>
              </a:srgbClr>
            </a:duotone>
            <a:lum bright="-12000" contrast="38000"/>
          </a:blip>
          <a:stretch>
            <a:fillRect/>
          </a:stretch>
        </p:blipFill>
        <p:spPr>
          <a:xfrm>
            <a:off x="4052379" y="3902389"/>
            <a:ext cx="1038029" cy="834704"/>
          </a:xfrm>
          <a:prstGeom prst="rect">
            <a:avLst/>
          </a:prstGeom>
        </p:spPr>
      </p:pic>
      <p:pic>
        <p:nvPicPr>
          <p:cNvPr id="13312" name="Image 13311"/>
          <p:cNvPicPr>
            <a:picLocks noChangeAspect="1"/>
          </p:cNvPicPr>
          <p:nvPr/>
        </p:nvPicPr>
        <p:blipFill>
          <a:blip r:embed="rId7"/>
          <a:stretch>
            <a:fillRect/>
          </a:stretch>
        </p:blipFill>
        <p:spPr>
          <a:xfrm>
            <a:off x="7394802" y="3331745"/>
            <a:ext cx="942975" cy="447675"/>
          </a:xfrm>
          <a:prstGeom prst="rect">
            <a:avLst/>
          </a:prstGeom>
        </p:spPr>
      </p:pic>
      <p:sp>
        <p:nvSpPr>
          <p:cNvPr id="48" name="ZoneTexte 47">
            <a:extLst>
              <a:ext uri="{FF2B5EF4-FFF2-40B4-BE49-F238E27FC236}">
                <a16:creationId xmlns="" xmlns:a16="http://schemas.microsoft.com/office/drawing/2014/main" id="{94E2EF7B-3B45-4252-B8B3-F8CFAF27FF1A}"/>
              </a:ext>
            </a:extLst>
          </p:cNvPr>
          <p:cNvSpPr txBox="1"/>
          <p:nvPr/>
        </p:nvSpPr>
        <p:spPr>
          <a:xfrm>
            <a:off x="3966107" y="4803130"/>
            <a:ext cx="1344611"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fr-FR"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Pare-Feu</a:t>
            </a:r>
          </a:p>
        </p:txBody>
      </p:sp>
      <p:pic>
        <p:nvPicPr>
          <p:cNvPr id="53" name="Image 52">
            <a:extLst>
              <a:ext uri="{FF2B5EF4-FFF2-40B4-BE49-F238E27FC236}">
                <a16:creationId xmlns="" xmlns:a16="http://schemas.microsoft.com/office/drawing/2014/main" id="{B9718FB1-056C-4750-90D6-AD7D95D7D231}"/>
              </a:ext>
            </a:extLst>
          </p:cNvPr>
          <p:cNvPicPr>
            <a:picLocks noChangeAspect="1"/>
          </p:cNvPicPr>
          <p:nvPr/>
        </p:nvPicPr>
        <p:blipFill>
          <a:blip r:embed="rId3"/>
          <a:stretch>
            <a:fillRect/>
          </a:stretch>
        </p:blipFill>
        <p:spPr>
          <a:xfrm>
            <a:off x="4449527" y="1747711"/>
            <a:ext cx="532824" cy="828837"/>
          </a:xfrm>
          <a:prstGeom prst="rect">
            <a:avLst/>
          </a:prstGeom>
        </p:spPr>
      </p:pic>
      <p:pic>
        <p:nvPicPr>
          <p:cNvPr id="54" name="Image 53">
            <a:extLst>
              <a:ext uri="{FF2B5EF4-FFF2-40B4-BE49-F238E27FC236}">
                <a16:creationId xmlns="" xmlns:a16="http://schemas.microsoft.com/office/drawing/2014/main" id="{B9718FB1-056C-4750-90D6-AD7D95D7D231}"/>
              </a:ext>
            </a:extLst>
          </p:cNvPr>
          <p:cNvPicPr>
            <a:picLocks noChangeAspect="1"/>
          </p:cNvPicPr>
          <p:nvPr/>
        </p:nvPicPr>
        <p:blipFill>
          <a:blip r:embed="rId3"/>
          <a:stretch>
            <a:fillRect/>
          </a:stretch>
        </p:blipFill>
        <p:spPr>
          <a:xfrm>
            <a:off x="5282408" y="1769117"/>
            <a:ext cx="532824" cy="828837"/>
          </a:xfrm>
          <a:prstGeom prst="rect">
            <a:avLst/>
          </a:prstGeom>
        </p:spPr>
      </p:pic>
      <p:sp>
        <p:nvSpPr>
          <p:cNvPr id="55" name="ZoneTexte 54">
            <a:extLst>
              <a:ext uri="{FF2B5EF4-FFF2-40B4-BE49-F238E27FC236}">
                <a16:creationId xmlns="" xmlns:a16="http://schemas.microsoft.com/office/drawing/2014/main" id="{94E2EF7B-3B45-4252-B8B3-F8CFAF27FF1A}"/>
              </a:ext>
            </a:extLst>
          </p:cNvPr>
          <p:cNvSpPr txBox="1"/>
          <p:nvPr/>
        </p:nvSpPr>
        <p:spPr>
          <a:xfrm>
            <a:off x="3519860" y="1038055"/>
            <a:ext cx="2317824" cy="64633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fr-FR"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Serveurs Web, Mail etc… =&gt; DMZ</a:t>
            </a:r>
          </a:p>
        </p:txBody>
      </p:sp>
      <p:pic>
        <p:nvPicPr>
          <p:cNvPr id="56" name="Image 55">
            <a:extLst>
              <a:ext uri="{FF2B5EF4-FFF2-40B4-BE49-F238E27FC236}">
                <a16:creationId xmlns="" xmlns:a16="http://schemas.microsoft.com/office/drawing/2014/main" id="{1DA0BF7F-72C7-4B08-8768-C575261DC03D}"/>
              </a:ext>
            </a:extLst>
          </p:cNvPr>
          <p:cNvPicPr>
            <a:picLocks noChangeAspect="1"/>
          </p:cNvPicPr>
          <p:nvPr/>
        </p:nvPicPr>
        <p:blipFill>
          <a:blip r:embed="rId5">
            <a:duotone>
              <a:prstClr val="black"/>
              <a:srgbClr val="5B9BD5">
                <a:tint val="45000"/>
                <a:satMod val="400000"/>
              </a:srgbClr>
            </a:duotone>
          </a:blip>
          <a:stretch>
            <a:fillRect/>
          </a:stretch>
        </p:blipFill>
        <p:spPr>
          <a:xfrm>
            <a:off x="4438650" y="2847918"/>
            <a:ext cx="558266" cy="193684"/>
          </a:xfrm>
          <a:prstGeom prst="rect">
            <a:avLst/>
          </a:prstGeom>
        </p:spPr>
      </p:pic>
      <p:cxnSp>
        <p:nvCxnSpPr>
          <p:cNvPr id="61" name="Connecteur droit 60">
            <a:extLst>
              <a:ext uri="{FF2B5EF4-FFF2-40B4-BE49-F238E27FC236}">
                <a16:creationId xmlns="" xmlns:a16="http://schemas.microsoft.com/office/drawing/2014/main" id="{D15BC588-389D-49E0-A644-67551365626A}"/>
              </a:ext>
            </a:extLst>
          </p:cNvPr>
          <p:cNvCxnSpPr>
            <a:cxnSpLocks/>
            <a:stCxn id="56" idx="1"/>
            <a:endCxn id="8" idx="2"/>
          </p:cNvCxnSpPr>
          <p:nvPr/>
        </p:nvCxnSpPr>
        <p:spPr bwMode="auto">
          <a:xfrm flipH="1" flipV="1">
            <a:off x="3890283" y="2597954"/>
            <a:ext cx="548367" cy="346806"/>
          </a:xfrm>
          <a:prstGeom prst="line">
            <a:avLst/>
          </a:prstGeom>
          <a:ln/>
        </p:spPr>
        <p:style>
          <a:lnRef idx="1">
            <a:schemeClr val="dk1"/>
          </a:lnRef>
          <a:fillRef idx="0">
            <a:schemeClr val="dk1"/>
          </a:fillRef>
          <a:effectRef idx="0">
            <a:schemeClr val="dk1"/>
          </a:effectRef>
          <a:fontRef idx="minor">
            <a:schemeClr val="tx1"/>
          </a:fontRef>
        </p:style>
      </p:cxnSp>
      <p:cxnSp>
        <p:nvCxnSpPr>
          <p:cNvPr id="64" name="Connecteur droit 63">
            <a:extLst>
              <a:ext uri="{FF2B5EF4-FFF2-40B4-BE49-F238E27FC236}">
                <a16:creationId xmlns="" xmlns:a16="http://schemas.microsoft.com/office/drawing/2014/main" id="{D15BC588-389D-49E0-A644-67551365626A}"/>
              </a:ext>
            </a:extLst>
          </p:cNvPr>
          <p:cNvCxnSpPr>
            <a:cxnSpLocks/>
            <a:stCxn id="56" idx="0"/>
            <a:endCxn id="53" idx="2"/>
          </p:cNvCxnSpPr>
          <p:nvPr/>
        </p:nvCxnSpPr>
        <p:spPr bwMode="auto">
          <a:xfrm flipH="1" flipV="1">
            <a:off x="4715939" y="2576548"/>
            <a:ext cx="1844" cy="271370"/>
          </a:xfrm>
          <a:prstGeom prst="line">
            <a:avLst/>
          </a:prstGeom>
          <a:ln/>
        </p:spPr>
        <p:style>
          <a:lnRef idx="1">
            <a:schemeClr val="dk1"/>
          </a:lnRef>
          <a:fillRef idx="0">
            <a:schemeClr val="dk1"/>
          </a:fillRef>
          <a:effectRef idx="0">
            <a:schemeClr val="dk1"/>
          </a:effectRef>
          <a:fontRef idx="minor">
            <a:schemeClr val="tx1"/>
          </a:fontRef>
        </p:style>
      </p:cxnSp>
      <p:cxnSp>
        <p:nvCxnSpPr>
          <p:cNvPr id="67" name="Connecteur droit 66">
            <a:extLst>
              <a:ext uri="{FF2B5EF4-FFF2-40B4-BE49-F238E27FC236}">
                <a16:creationId xmlns="" xmlns:a16="http://schemas.microsoft.com/office/drawing/2014/main" id="{D15BC588-389D-49E0-A644-67551365626A}"/>
              </a:ext>
            </a:extLst>
          </p:cNvPr>
          <p:cNvCxnSpPr>
            <a:cxnSpLocks/>
            <a:stCxn id="56" idx="3"/>
            <a:endCxn id="54" idx="2"/>
          </p:cNvCxnSpPr>
          <p:nvPr/>
        </p:nvCxnSpPr>
        <p:spPr bwMode="auto">
          <a:xfrm flipV="1">
            <a:off x="4996916" y="2597954"/>
            <a:ext cx="551904" cy="346806"/>
          </a:xfrm>
          <a:prstGeom prst="line">
            <a:avLst/>
          </a:prstGeom>
          <a:ln/>
        </p:spPr>
        <p:style>
          <a:lnRef idx="1">
            <a:schemeClr val="dk1"/>
          </a:lnRef>
          <a:fillRef idx="0">
            <a:schemeClr val="dk1"/>
          </a:fillRef>
          <a:effectRef idx="0">
            <a:schemeClr val="dk1"/>
          </a:effectRef>
          <a:fontRef idx="minor">
            <a:schemeClr val="tx1"/>
          </a:fontRef>
        </p:style>
      </p:cxnSp>
      <p:cxnSp>
        <p:nvCxnSpPr>
          <p:cNvPr id="70" name="Connecteur droit 69">
            <a:extLst>
              <a:ext uri="{FF2B5EF4-FFF2-40B4-BE49-F238E27FC236}">
                <a16:creationId xmlns="" xmlns:a16="http://schemas.microsoft.com/office/drawing/2014/main" id="{D15BC588-389D-49E0-A644-67551365626A}"/>
              </a:ext>
            </a:extLst>
          </p:cNvPr>
          <p:cNvCxnSpPr>
            <a:cxnSpLocks/>
            <a:stCxn id="30" idx="0"/>
            <a:endCxn id="56" idx="2"/>
          </p:cNvCxnSpPr>
          <p:nvPr/>
        </p:nvCxnSpPr>
        <p:spPr bwMode="auto">
          <a:xfrm flipV="1">
            <a:off x="4571394" y="3041602"/>
            <a:ext cx="146389" cy="860787"/>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48685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5" name="Rectangle 13324"/>
          <p:cNvSpPr/>
          <p:nvPr/>
        </p:nvSpPr>
        <p:spPr bwMode="auto">
          <a:xfrm>
            <a:off x="3156284" y="981075"/>
            <a:ext cx="3021683" cy="2182729"/>
          </a:xfrm>
          <a:prstGeom prst="rect">
            <a:avLst/>
          </a:prstGeom>
          <a:solidFill>
            <a:srgbClr val="FFC000"/>
          </a:solidFill>
          <a:ln>
            <a:noFill/>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sp>
        <p:nvSpPr>
          <p:cNvPr id="43" name="Rectangle 42"/>
          <p:cNvSpPr/>
          <p:nvPr/>
        </p:nvSpPr>
        <p:spPr bwMode="auto">
          <a:xfrm>
            <a:off x="141570" y="1774243"/>
            <a:ext cx="1912615" cy="3670981"/>
          </a:xfrm>
          <a:prstGeom prst="rect">
            <a:avLst/>
          </a:prstGeom>
          <a:solidFill>
            <a:srgbClr val="92D050"/>
          </a:solidFill>
          <a:ln>
            <a:noFill/>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sp>
        <p:nvSpPr>
          <p:cNvPr id="13320" name="Rectangle 13319"/>
          <p:cNvSpPr/>
          <p:nvPr/>
        </p:nvSpPr>
        <p:spPr bwMode="auto">
          <a:xfrm>
            <a:off x="7628077" y="2944760"/>
            <a:ext cx="1453905" cy="1708376"/>
          </a:xfrm>
          <a:prstGeom prst="rect">
            <a:avLst/>
          </a:prstGeom>
          <a:solidFill>
            <a:srgbClr val="FF5050"/>
          </a:solidFill>
          <a:ln>
            <a:noFill/>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sp>
        <p:nvSpPr>
          <p:cNvPr id="13314" name="Espace réservé du numéro de diapositive 3"/>
          <p:cNvSpPr>
            <a:spLocks noGrp="1"/>
          </p:cNvSpPr>
          <p:nvPr>
            <p:ph type="sldNum" sz="quarter" idx="10"/>
          </p:nvPr>
        </p:nvSpPr>
        <p:spPr>
          <a:noFill/>
        </p:spPr>
        <p:txBody>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sz="16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fld id="{FF0A70C7-D742-4256-A149-8CCAFAD61E62}" type="slidenum">
              <a:rPr lang="fr-FR" altLang="fr-FR" sz="800">
                <a:solidFill>
                  <a:schemeClr val="bg1"/>
                </a:solidFill>
              </a:rPr>
              <a:pPr eaLnBrk="1" hangingPunct="1">
                <a:spcBef>
                  <a:spcPct val="0"/>
                </a:spcBef>
                <a:buFontTx/>
                <a:buNone/>
              </a:pPr>
              <a:t>16</a:t>
            </a:fld>
            <a:endParaRPr lang="fr-FR" altLang="fr-FR" sz="800">
              <a:solidFill>
                <a:schemeClr val="bg1"/>
              </a:solidFill>
            </a:endParaRPr>
          </a:p>
        </p:txBody>
      </p:sp>
      <p:sp>
        <p:nvSpPr>
          <p:cNvPr id="13315" name="Rectangle 2"/>
          <p:cNvSpPr>
            <a:spLocks noGrp="1" noChangeArrowheads="1"/>
          </p:cNvSpPr>
          <p:nvPr>
            <p:ph type="title"/>
          </p:nvPr>
        </p:nvSpPr>
        <p:spPr>
          <a:xfrm>
            <a:off x="334727" y="231694"/>
            <a:ext cx="8229600" cy="504825"/>
          </a:xfrm>
        </p:spPr>
        <p:txBody>
          <a:bodyPr/>
          <a:lstStyle/>
          <a:p>
            <a:pPr eaLnBrk="1" hangingPunct="1"/>
            <a:r>
              <a:rPr lang="fr-FR" dirty="0">
                <a:latin typeface="Times New Roman" panose="02020603050405020304" pitchFamily="18" charset="0"/>
                <a:cs typeface="Times New Roman" panose="02020603050405020304" pitchFamily="18" charset="0"/>
              </a:rPr>
              <a:t>Emplacement des Pare-feu</a:t>
            </a:r>
            <a:endParaRPr lang="fr-FR" altLang="fr-FR" dirty="0">
              <a:latin typeface="Times New Roman" panose="02020603050405020304" pitchFamily="18" charset="0"/>
              <a:cs typeface="Times New Roman" panose="02020603050405020304" pitchFamily="18" charset="0"/>
            </a:endParaRPr>
          </a:p>
        </p:txBody>
      </p:sp>
      <p:pic>
        <p:nvPicPr>
          <p:cNvPr id="8" name="Image 7">
            <a:extLst>
              <a:ext uri="{FF2B5EF4-FFF2-40B4-BE49-F238E27FC236}">
                <a16:creationId xmlns="" xmlns:a16="http://schemas.microsoft.com/office/drawing/2014/main" id="{B9718FB1-056C-4750-90D6-AD7D95D7D231}"/>
              </a:ext>
            </a:extLst>
          </p:cNvPr>
          <p:cNvPicPr>
            <a:picLocks noChangeAspect="1"/>
          </p:cNvPicPr>
          <p:nvPr/>
        </p:nvPicPr>
        <p:blipFill>
          <a:blip r:embed="rId3"/>
          <a:stretch>
            <a:fillRect/>
          </a:stretch>
        </p:blipFill>
        <p:spPr>
          <a:xfrm>
            <a:off x="3623871" y="1769117"/>
            <a:ext cx="532824" cy="828837"/>
          </a:xfrm>
          <a:prstGeom prst="rect">
            <a:avLst/>
          </a:prstGeom>
        </p:spPr>
      </p:pic>
      <p:pic>
        <p:nvPicPr>
          <p:cNvPr id="9" name="Image 8">
            <a:extLst>
              <a:ext uri="{FF2B5EF4-FFF2-40B4-BE49-F238E27FC236}">
                <a16:creationId xmlns="" xmlns:a16="http://schemas.microsoft.com/office/drawing/2014/main" id="{2F3957E9-27BF-4818-B4D9-E865D085476B}"/>
              </a:ext>
            </a:extLst>
          </p:cNvPr>
          <p:cNvPicPr>
            <a:picLocks noChangeAspect="1"/>
          </p:cNvPicPr>
          <p:nvPr/>
        </p:nvPicPr>
        <p:blipFill>
          <a:blip r:embed="rId4"/>
          <a:stretch>
            <a:fillRect/>
          </a:stretch>
        </p:blipFill>
        <p:spPr>
          <a:xfrm>
            <a:off x="268233" y="3284984"/>
            <a:ext cx="685045" cy="608153"/>
          </a:xfrm>
          <a:prstGeom prst="rect">
            <a:avLst/>
          </a:prstGeom>
        </p:spPr>
      </p:pic>
      <p:pic>
        <p:nvPicPr>
          <p:cNvPr id="10" name="Image 9">
            <a:extLst>
              <a:ext uri="{FF2B5EF4-FFF2-40B4-BE49-F238E27FC236}">
                <a16:creationId xmlns="" xmlns:a16="http://schemas.microsoft.com/office/drawing/2014/main" id="{67F29126-8FB1-4057-9839-740E2D4B7B0B}"/>
              </a:ext>
            </a:extLst>
          </p:cNvPr>
          <p:cNvPicPr>
            <a:picLocks noChangeAspect="1"/>
          </p:cNvPicPr>
          <p:nvPr/>
        </p:nvPicPr>
        <p:blipFill>
          <a:blip r:embed="rId4"/>
          <a:stretch>
            <a:fillRect/>
          </a:stretch>
        </p:blipFill>
        <p:spPr>
          <a:xfrm>
            <a:off x="1220738" y="4546690"/>
            <a:ext cx="680451" cy="604074"/>
          </a:xfrm>
          <a:prstGeom prst="rect">
            <a:avLst/>
          </a:prstGeom>
        </p:spPr>
      </p:pic>
      <p:pic>
        <p:nvPicPr>
          <p:cNvPr id="11" name="Image 10">
            <a:extLst>
              <a:ext uri="{FF2B5EF4-FFF2-40B4-BE49-F238E27FC236}">
                <a16:creationId xmlns="" xmlns:a16="http://schemas.microsoft.com/office/drawing/2014/main" id="{1DDF1DA3-1A17-4349-BCAF-8ECDCD624889}"/>
              </a:ext>
            </a:extLst>
          </p:cNvPr>
          <p:cNvPicPr>
            <a:picLocks noChangeAspect="1"/>
          </p:cNvPicPr>
          <p:nvPr/>
        </p:nvPicPr>
        <p:blipFill>
          <a:blip r:embed="rId4"/>
          <a:stretch>
            <a:fillRect/>
          </a:stretch>
        </p:blipFill>
        <p:spPr>
          <a:xfrm>
            <a:off x="610755" y="2424197"/>
            <a:ext cx="685045" cy="608152"/>
          </a:xfrm>
          <a:prstGeom prst="rect">
            <a:avLst/>
          </a:prstGeom>
        </p:spPr>
      </p:pic>
      <p:cxnSp>
        <p:nvCxnSpPr>
          <p:cNvPr id="12" name="Connecteur droit 11">
            <a:extLst>
              <a:ext uri="{FF2B5EF4-FFF2-40B4-BE49-F238E27FC236}">
                <a16:creationId xmlns="" xmlns:a16="http://schemas.microsoft.com/office/drawing/2014/main" id="{D15BC588-389D-49E0-A644-67551365626A}"/>
              </a:ext>
            </a:extLst>
          </p:cNvPr>
          <p:cNvCxnSpPr>
            <a:cxnSpLocks/>
            <a:stCxn id="20" idx="0"/>
          </p:cNvCxnSpPr>
          <p:nvPr/>
        </p:nvCxnSpPr>
        <p:spPr bwMode="auto">
          <a:xfrm flipH="1" flipV="1">
            <a:off x="953277" y="3041602"/>
            <a:ext cx="600454" cy="450617"/>
          </a:xfrm>
          <a:prstGeom prst="line">
            <a:avLst/>
          </a:prstGeom>
          <a:ln/>
        </p:spPr>
        <p:style>
          <a:lnRef idx="1">
            <a:schemeClr val="dk1"/>
          </a:lnRef>
          <a:fillRef idx="0">
            <a:schemeClr val="dk1"/>
          </a:fillRef>
          <a:effectRef idx="0">
            <a:schemeClr val="dk1"/>
          </a:effectRef>
          <a:fontRef idx="minor">
            <a:schemeClr val="tx1"/>
          </a:fontRef>
        </p:style>
      </p:cxnSp>
      <p:sp>
        <p:nvSpPr>
          <p:cNvPr id="13" name="Ellipse 12">
            <a:extLst>
              <a:ext uri="{FF2B5EF4-FFF2-40B4-BE49-F238E27FC236}">
                <a16:creationId xmlns="" xmlns:a16="http://schemas.microsoft.com/office/drawing/2014/main" id="{2CC11CF8-90E6-48D7-AD4B-BC7A33D6B32A}"/>
              </a:ext>
            </a:extLst>
          </p:cNvPr>
          <p:cNvSpPr/>
          <p:nvPr/>
        </p:nvSpPr>
        <p:spPr bwMode="auto">
          <a:xfrm>
            <a:off x="1538103" y="3555583"/>
            <a:ext cx="45719" cy="45719"/>
          </a:xfrm>
          <a:prstGeom prst="ellipse">
            <a:avLst/>
          </a:prstGeom>
          <a:solidFill>
            <a:srgbClr val="0070C0"/>
          </a:solidFill>
          <a:ln>
            <a:noFill/>
          </a:ln>
          <a:effectLst/>
        </p:spPr>
        <p:txBody>
          <a:bodyPr vert="horz" wrap="square" lIns="90000" tIns="46800" rIns="90000" bIns="4680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Arial" charset="0"/>
              <a:ea typeface="+mn-ea"/>
              <a:cs typeface="+mn-cs"/>
            </a:endParaRPr>
          </a:p>
        </p:txBody>
      </p:sp>
      <p:cxnSp>
        <p:nvCxnSpPr>
          <p:cNvPr id="14" name="Connecteur droit 13">
            <a:extLst>
              <a:ext uri="{FF2B5EF4-FFF2-40B4-BE49-F238E27FC236}">
                <a16:creationId xmlns="" xmlns:a16="http://schemas.microsoft.com/office/drawing/2014/main" id="{9E1E46E3-6208-43EC-9EDC-CE816EAE8A2C}"/>
              </a:ext>
            </a:extLst>
          </p:cNvPr>
          <p:cNvCxnSpPr>
            <a:cxnSpLocks/>
            <a:stCxn id="20" idx="1"/>
            <a:endCxn id="9" idx="3"/>
          </p:cNvCxnSpPr>
          <p:nvPr/>
        </p:nvCxnSpPr>
        <p:spPr bwMode="auto">
          <a:xfrm flipH="1">
            <a:off x="953278" y="3589061"/>
            <a:ext cx="321320" cy="0"/>
          </a:xfrm>
          <a:prstGeom prst="line">
            <a:avLst/>
          </a:prstGeom>
          <a:ln/>
        </p:spPr>
        <p:style>
          <a:lnRef idx="1">
            <a:schemeClr val="dk1"/>
          </a:lnRef>
          <a:fillRef idx="0">
            <a:schemeClr val="dk1"/>
          </a:fillRef>
          <a:effectRef idx="0">
            <a:schemeClr val="dk1"/>
          </a:effectRef>
          <a:fontRef idx="minor">
            <a:schemeClr val="tx1"/>
          </a:fontRef>
        </p:style>
      </p:cxnSp>
      <p:cxnSp>
        <p:nvCxnSpPr>
          <p:cNvPr id="15" name="Connecteur droit 14">
            <a:extLst>
              <a:ext uri="{FF2B5EF4-FFF2-40B4-BE49-F238E27FC236}">
                <a16:creationId xmlns="" xmlns:a16="http://schemas.microsoft.com/office/drawing/2014/main" id="{E889508C-A6D2-4EDD-B1FD-FC4465C6C276}"/>
              </a:ext>
            </a:extLst>
          </p:cNvPr>
          <p:cNvCxnSpPr>
            <a:cxnSpLocks/>
            <a:stCxn id="10" idx="0"/>
            <a:endCxn id="20" idx="2"/>
          </p:cNvCxnSpPr>
          <p:nvPr/>
        </p:nvCxnSpPr>
        <p:spPr bwMode="auto">
          <a:xfrm flipH="1" flipV="1">
            <a:off x="1553731" y="3685903"/>
            <a:ext cx="7233" cy="860787"/>
          </a:xfrm>
          <a:prstGeom prst="line">
            <a:avLst/>
          </a:prstGeom>
          <a:ln/>
        </p:spPr>
        <p:style>
          <a:lnRef idx="1">
            <a:schemeClr val="dk1"/>
          </a:lnRef>
          <a:fillRef idx="0">
            <a:schemeClr val="dk1"/>
          </a:fillRef>
          <a:effectRef idx="0">
            <a:schemeClr val="dk1"/>
          </a:effectRef>
          <a:fontRef idx="minor">
            <a:schemeClr val="tx1"/>
          </a:fontRef>
        </p:style>
      </p:cxnSp>
      <p:cxnSp>
        <p:nvCxnSpPr>
          <p:cNvPr id="16" name="Connecteur droit 15">
            <a:extLst>
              <a:ext uri="{FF2B5EF4-FFF2-40B4-BE49-F238E27FC236}">
                <a16:creationId xmlns="" xmlns:a16="http://schemas.microsoft.com/office/drawing/2014/main" id="{4A4FC76B-1E44-4815-A376-262D8F8D8486}"/>
              </a:ext>
            </a:extLst>
          </p:cNvPr>
          <p:cNvCxnSpPr>
            <a:cxnSpLocks/>
            <a:stCxn id="40" idx="3"/>
            <a:endCxn id="13312" idx="1"/>
          </p:cNvCxnSpPr>
          <p:nvPr/>
        </p:nvCxnSpPr>
        <p:spPr bwMode="auto">
          <a:xfrm flipV="1">
            <a:off x="7228552" y="3555582"/>
            <a:ext cx="620348" cy="3707"/>
          </a:xfrm>
          <a:prstGeom prst="line">
            <a:avLst/>
          </a:prstGeom>
          <a:ln/>
        </p:spPr>
        <p:style>
          <a:lnRef idx="1">
            <a:schemeClr val="dk1"/>
          </a:lnRef>
          <a:fillRef idx="0">
            <a:schemeClr val="dk1"/>
          </a:fillRef>
          <a:effectRef idx="0">
            <a:schemeClr val="dk1"/>
          </a:effectRef>
          <a:fontRef idx="minor">
            <a:schemeClr val="tx1"/>
          </a:fontRef>
        </p:style>
      </p:cxnSp>
      <p:cxnSp>
        <p:nvCxnSpPr>
          <p:cNvPr id="17" name="Connecteur droit 16">
            <a:extLst>
              <a:ext uri="{FF2B5EF4-FFF2-40B4-BE49-F238E27FC236}">
                <a16:creationId xmlns="" xmlns:a16="http://schemas.microsoft.com/office/drawing/2014/main" id="{7A599A64-12CB-4736-82CE-AFFF6EFF484F}"/>
              </a:ext>
            </a:extLst>
          </p:cNvPr>
          <p:cNvCxnSpPr>
            <a:cxnSpLocks/>
            <a:stCxn id="20" idx="3"/>
            <a:endCxn id="30" idx="1"/>
          </p:cNvCxnSpPr>
          <p:nvPr/>
        </p:nvCxnSpPr>
        <p:spPr bwMode="auto">
          <a:xfrm flipV="1">
            <a:off x="1832864" y="3589060"/>
            <a:ext cx="620846" cy="1"/>
          </a:xfrm>
          <a:prstGeom prst="line">
            <a:avLst/>
          </a:prstGeom>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 xmlns:a16="http://schemas.microsoft.com/office/drawing/2014/main" id="{FCA8E7AA-7D6B-429D-B20C-691AD4A9F4B5}"/>
              </a:ext>
            </a:extLst>
          </p:cNvPr>
          <p:cNvSpPr txBox="1"/>
          <p:nvPr/>
        </p:nvSpPr>
        <p:spPr>
          <a:xfrm>
            <a:off x="297271" y="2054865"/>
            <a:ext cx="1040491"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fr-FR"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LAN</a:t>
            </a:r>
          </a:p>
        </p:txBody>
      </p:sp>
      <p:sp>
        <p:nvSpPr>
          <p:cNvPr id="19" name="ZoneTexte 18">
            <a:extLst>
              <a:ext uri="{FF2B5EF4-FFF2-40B4-BE49-F238E27FC236}">
                <a16:creationId xmlns="" xmlns:a16="http://schemas.microsoft.com/office/drawing/2014/main" id="{94E2EF7B-3B45-4252-B8B3-F8CFAF27FF1A}"/>
              </a:ext>
            </a:extLst>
          </p:cNvPr>
          <p:cNvSpPr txBox="1"/>
          <p:nvPr/>
        </p:nvSpPr>
        <p:spPr>
          <a:xfrm>
            <a:off x="7987938" y="3893136"/>
            <a:ext cx="1344611"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fr-FR"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WAN</a:t>
            </a:r>
          </a:p>
        </p:txBody>
      </p:sp>
      <p:pic>
        <p:nvPicPr>
          <p:cNvPr id="20" name="Image 19">
            <a:extLst>
              <a:ext uri="{FF2B5EF4-FFF2-40B4-BE49-F238E27FC236}">
                <a16:creationId xmlns="" xmlns:a16="http://schemas.microsoft.com/office/drawing/2014/main" id="{1DA0BF7F-72C7-4B08-8768-C575261DC03D}"/>
              </a:ext>
            </a:extLst>
          </p:cNvPr>
          <p:cNvPicPr>
            <a:picLocks noChangeAspect="1"/>
          </p:cNvPicPr>
          <p:nvPr/>
        </p:nvPicPr>
        <p:blipFill>
          <a:blip r:embed="rId5">
            <a:duotone>
              <a:prstClr val="black"/>
              <a:srgbClr val="5B9BD5">
                <a:tint val="45000"/>
                <a:satMod val="400000"/>
              </a:srgbClr>
            </a:duotone>
          </a:blip>
          <a:stretch>
            <a:fillRect/>
          </a:stretch>
        </p:blipFill>
        <p:spPr>
          <a:xfrm>
            <a:off x="1274598" y="3492219"/>
            <a:ext cx="558266" cy="193684"/>
          </a:xfrm>
          <a:prstGeom prst="rect">
            <a:avLst/>
          </a:prstGeom>
        </p:spPr>
      </p:pic>
      <p:pic>
        <p:nvPicPr>
          <p:cNvPr id="30" name="Image 29">
            <a:extLst>
              <a:ext uri="{FF2B5EF4-FFF2-40B4-BE49-F238E27FC236}">
                <a16:creationId xmlns="" xmlns:a16="http://schemas.microsoft.com/office/drawing/2014/main" id="{872257B4-EE7A-4ED3-84F6-AEF21CA99B86}"/>
              </a:ext>
            </a:extLst>
          </p:cNvPr>
          <p:cNvPicPr>
            <a:picLocks noChangeAspect="1"/>
          </p:cNvPicPr>
          <p:nvPr/>
        </p:nvPicPr>
        <p:blipFill>
          <a:blip r:embed="rId6">
            <a:duotone>
              <a:prstClr val="black"/>
              <a:srgbClr val="006DB0">
                <a:tint val="45000"/>
                <a:satMod val="400000"/>
              </a:srgbClr>
            </a:duotone>
            <a:lum bright="-12000" contrast="38000"/>
          </a:blip>
          <a:stretch>
            <a:fillRect/>
          </a:stretch>
        </p:blipFill>
        <p:spPr>
          <a:xfrm>
            <a:off x="2453710" y="3322267"/>
            <a:ext cx="663560" cy="533585"/>
          </a:xfrm>
          <a:prstGeom prst="rect">
            <a:avLst/>
          </a:prstGeom>
        </p:spPr>
      </p:pic>
      <p:pic>
        <p:nvPicPr>
          <p:cNvPr id="13312" name="Image 13311"/>
          <p:cNvPicPr>
            <a:picLocks noChangeAspect="1"/>
          </p:cNvPicPr>
          <p:nvPr/>
        </p:nvPicPr>
        <p:blipFill>
          <a:blip r:embed="rId7"/>
          <a:stretch>
            <a:fillRect/>
          </a:stretch>
        </p:blipFill>
        <p:spPr>
          <a:xfrm>
            <a:off x="7848900" y="3331744"/>
            <a:ext cx="942975" cy="447675"/>
          </a:xfrm>
          <a:prstGeom prst="rect">
            <a:avLst/>
          </a:prstGeom>
        </p:spPr>
      </p:pic>
      <p:sp>
        <p:nvSpPr>
          <p:cNvPr id="48" name="ZoneTexte 47">
            <a:extLst>
              <a:ext uri="{FF2B5EF4-FFF2-40B4-BE49-F238E27FC236}">
                <a16:creationId xmlns="" xmlns:a16="http://schemas.microsoft.com/office/drawing/2014/main" id="{94E2EF7B-3B45-4252-B8B3-F8CFAF27FF1A}"/>
              </a:ext>
            </a:extLst>
          </p:cNvPr>
          <p:cNvSpPr txBox="1"/>
          <p:nvPr/>
        </p:nvSpPr>
        <p:spPr>
          <a:xfrm>
            <a:off x="2279260" y="3893136"/>
            <a:ext cx="1344611" cy="78483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fr-FR"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Pare-Feu</a:t>
            </a:r>
          </a:p>
          <a:p>
            <a:pPr marL="0" marR="0" lvl="0" indent="0" algn="l" defTabSz="914400" rtl="0" eaLnBrk="1" fontAlgn="base" latinLnBrk="0" hangingPunct="1">
              <a:lnSpc>
                <a:spcPct val="100000"/>
              </a:lnSpc>
              <a:spcBef>
                <a:spcPct val="50000"/>
              </a:spcBef>
              <a:spcAft>
                <a:spcPct val="0"/>
              </a:spcAft>
              <a:buClrTx/>
              <a:buSzTx/>
              <a:buFontTx/>
              <a:buNone/>
              <a:tabLst/>
              <a:defRPr/>
            </a:pPr>
            <a:r>
              <a:rPr lang="fr-FR" dirty="0">
                <a:solidFill>
                  <a:srgbClr val="000000"/>
                </a:solidFill>
              </a:rPr>
              <a:t>Interne</a:t>
            </a:r>
            <a:endParaRPr kumimoji="0" lang="fr-FR"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53" name="Image 52">
            <a:extLst>
              <a:ext uri="{FF2B5EF4-FFF2-40B4-BE49-F238E27FC236}">
                <a16:creationId xmlns="" xmlns:a16="http://schemas.microsoft.com/office/drawing/2014/main" id="{B9718FB1-056C-4750-90D6-AD7D95D7D231}"/>
              </a:ext>
            </a:extLst>
          </p:cNvPr>
          <p:cNvPicPr>
            <a:picLocks noChangeAspect="1"/>
          </p:cNvPicPr>
          <p:nvPr/>
        </p:nvPicPr>
        <p:blipFill>
          <a:blip r:embed="rId3"/>
          <a:stretch>
            <a:fillRect/>
          </a:stretch>
        </p:blipFill>
        <p:spPr>
          <a:xfrm>
            <a:off x="4449527" y="1747711"/>
            <a:ext cx="532824" cy="828837"/>
          </a:xfrm>
          <a:prstGeom prst="rect">
            <a:avLst/>
          </a:prstGeom>
        </p:spPr>
      </p:pic>
      <p:pic>
        <p:nvPicPr>
          <p:cNvPr id="54" name="Image 53">
            <a:extLst>
              <a:ext uri="{FF2B5EF4-FFF2-40B4-BE49-F238E27FC236}">
                <a16:creationId xmlns="" xmlns:a16="http://schemas.microsoft.com/office/drawing/2014/main" id="{B9718FB1-056C-4750-90D6-AD7D95D7D231}"/>
              </a:ext>
            </a:extLst>
          </p:cNvPr>
          <p:cNvPicPr>
            <a:picLocks noChangeAspect="1"/>
          </p:cNvPicPr>
          <p:nvPr/>
        </p:nvPicPr>
        <p:blipFill>
          <a:blip r:embed="rId3"/>
          <a:stretch>
            <a:fillRect/>
          </a:stretch>
        </p:blipFill>
        <p:spPr>
          <a:xfrm>
            <a:off x="5282408" y="1769117"/>
            <a:ext cx="532824" cy="828837"/>
          </a:xfrm>
          <a:prstGeom prst="rect">
            <a:avLst/>
          </a:prstGeom>
        </p:spPr>
      </p:pic>
      <p:sp>
        <p:nvSpPr>
          <p:cNvPr id="55" name="ZoneTexte 54">
            <a:extLst>
              <a:ext uri="{FF2B5EF4-FFF2-40B4-BE49-F238E27FC236}">
                <a16:creationId xmlns="" xmlns:a16="http://schemas.microsoft.com/office/drawing/2014/main" id="{94E2EF7B-3B45-4252-B8B3-F8CFAF27FF1A}"/>
              </a:ext>
            </a:extLst>
          </p:cNvPr>
          <p:cNvSpPr txBox="1"/>
          <p:nvPr/>
        </p:nvSpPr>
        <p:spPr>
          <a:xfrm>
            <a:off x="3508213" y="1041227"/>
            <a:ext cx="2317824" cy="64633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fr-FR"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Serveurs Web, FTP DMZ De Publication</a:t>
            </a:r>
          </a:p>
        </p:txBody>
      </p:sp>
      <p:pic>
        <p:nvPicPr>
          <p:cNvPr id="56" name="Image 55">
            <a:extLst>
              <a:ext uri="{FF2B5EF4-FFF2-40B4-BE49-F238E27FC236}">
                <a16:creationId xmlns="" xmlns:a16="http://schemas.microsoft.com/office/drawing/2014/main" id="{1DA0BF7F-72C7-4B08-8768-C575261DC03D}"/>
              </a:ext>
            </a:extLst>
          </p:cNvPr>
          <p:cNvPicPr>
            <a:picLocks noChangeAspect="1"/>
          </p:cNvPicPr>
          <p:nvPr/>
        </p:nvPicPr>
        <p:blipFill>
          <a:blip r:embed="rId5">
            <a:duotone>
              <a:prstClr val="black"/>
              <a:srgbClr val="5B9BD5">
                <a:tint val="45000"/>
                <a:satMod val="400000"/>
              </a:srgbClr>
            </a:duotone>
          </a:blip>
          <a:stretch>
            <a:fillRect/>
          </a:stretch>
        </p:blipFill>
        <p:spPr>
          <a:xfrm>
            <a:off x="4438650" y="2847918"/>
            <a:ext cx="558266" cy="193684"/>
          </a:xfrm>
          <a:prstGeom prst="rect">
            <a:avLst/>
          </a:prstGeom>
        </p:spPr>
      </p:pic>
      <p:cxnSp>
        <p:nvCxnSpPr>
          <p:cNvPr id="61" name="Connecteur droit 60">
            <a:extLst>
              <a:ext uri="{FF2B5EF4-FFF2-40B4-BE49-F238E27FC236}">
                <a16:creationId xmlns="" xmlns:a16="http://schemas.microsoft.com/office/drawing/2014/main" id="{D15BC588-389D-49E0-A644-67551365626A}"/>
              </a:ext>
            </a:extLst>
          </p:cNvPr>
          <p:cNvCxnSpPr>
            <a:cxnSpLocks/>
            <a:stCxn id="56" idx="1"/>
            <a:endCxn id="8" idx="2"/>
          </p:cNvCxnSpPr>
          <p:nvPr/>
        </p:nvCxnSpPr>
        <p:spPr bwMode="auto">
          <a:xfrm flipH="1" flipV="1">
            <a:off x="3890283" y="2597954"/>
            <a:ext cx="548367" cy="346806"/>
          </a:xfrm>
          <a:prstGeom prst="line">
            <a:avLst/>
          </a:prstGeom>
          <a:ln/>
        </p:spPr>
        <p:style>
          <a:lnRef idx="1">
            <a:schemeClr val="dk1"/>
          </a:lnRef>
          <a:fillRef idx="0">
            <a:schemeClr val="dk1"/>
          </a:fillRef>
          <a:effectRef idx="0">
            <a:schemeClr val="dk1"/>
          </a:effectRef>
          <a:fontRef idx="minor">
            <a:schemeClr val="tx1"/>
          </a:fontRef>
        </p:style>
      </p:cxnSp>
      <p:cxnSp>
        <p:nvCxnSpPr>
          <p:cNvPr id="64" name="Connecteur droit 63">
            <a:extLst>
              <a:ext uri="{FF2B5EF4-FFF2-40B4-BE49-F238E27FC236}">
                <a16:creationId xmlns="" xmlns:a16="http://schemas.microsoft.com/office/drawing/2014/main" id="{D15BC588-389D-49E0-A644-67551365626A}"/>
              </a:ext>
            </a:extLst>
          </p:cNvPr>
          <p:cNvCxnSpPr>
            <a:cxnSpLocks/>
            <a:stCxn id="56" idx="0"/>
            <a:endCxn id="53" idx="2"/>
          </p:cNvCxnSpPr>
          <p:nvPr/>
        </p:nvCxnSpPr>
        <p:spPr bwMode="auto">
          <a:xfrm flipH="1" flipV="1">
            <a:off x="4715939" y="2576548"/>
            <a:ext cx="1844" cy="271370"/>
          </a:xfrm>
          <a:prstGeom prst="line">
            <a:avLst/>
          </a:prstGeom>
          <a:ln/>
        </p:spPr>
        <p:style>
          <a:lnRef idx="1">
            <a:schemeClr val="dk1"/>
          </a:lnRef>
          <a:fillRef idx="0">
            <a:schemeClr val="dk1"/>
          </a:fillRef>
          <a:effectRef idx="0">
            <a:schemeClr val="dk1"/>
          </a:effectRef>
          <a:fontRef idx="minor">
            <a:schemeClr val="tx1"/>
          </a:fontRef>
        </p:style>
      </p:cxnSp>
      <p:cxnSp>
        <p:nvCxnSpPr>
          <p:cNvPr id="67" name="Connecteur droit 66">
            <a:extLst>
              <a:ext uri="{FF2B5EF4-FFF2-40B4-BE49-F238E27FC236}">
                <a16:creationId xmlns="" xmlns:a16="http://schemas.microsoft.com/office/drawing/2014/main" id="{D15BC588-389D-49E0-A644-67551365626A}"/>
              </a:ext>
            </a:extLst>
          </p:cNvPr>
          <p:cNvCxnSpPr>
            <a:cxnSpLocks/>
            <a:stCxn id="56" idx="3"/>
            <a:endCxn id="54" idx="2"/>
          </p:cNvCxnSpPr>
          <p:nvPr/>
        </p:nvCxnSpPr>
        <p:spPr bwMode="auto">
          <a:xfrm flipV="1">
            <a:off x="4996916" y="2597954"/>
            <a:ext cx="551904" cy="346806"/>
          </a:xfrm>
          <a:prstGeom prst="line">
            <a:avLst/>
          </a:prstGeom>
          <a:ln/>
        </p:spPr>
        <p:style>
          <a:lnRef idx="1">
            <a:schemeClr val="dk1"/>
          </a:lnRef>
          <a:fillRef idx="0">
            <a:schemeClr val="dk1"/>
          </a:fillRef>
          <a:effectRef idx="0">
            <a:schemeClr val="dk1"/>
          </a:effectRef>
          <a:fontRef idx="minor">
            <a:schemeClr val="tx1"/>
          </a:fontRef>
        </p:style>
      </p:cxnSp>
      <p:cxnSp>
        <p:nvCxnSpPr>
          <p:cNvPr id="70" name="Connecteur droit 69">
            <a:extLst>
              <a:ext uri="{FF2B5EF4-FFF2-40B4-BE49-F238E27FC236}">
                <a16:creationId xmlns="" xmlns:a16="http://schemas.microsoft.com/office/drawing/2014/main" id="{D15BC588-389D-49E0-A644-67551365626A}"/>
              </a:ext>
            </a:extLst>
          </p:cNvPr>
          <p:cNvCxnSpPr>
            <a:cxnSpLocks/>
            <a:stCxn id="30" idx="0"/>
            <a:endCxn id="56" idx="2"/>
          </p:cNvCxnSpPr>
          <p:nvPr/>
        </p:nvCxnSpPr>
        <p:spPr bwMode="auto">
          <a:xfrm flipV="1">
            <a:off x="2785490" y="3041602"/>
            <a:ext cx="1932293" cy="280665"/>
          </a:xfrm>
          <a:prstGeom prst="line">
            <a:avLst/>
          </a:prstGeom>
          <a:ln/>
        </p:spPr>
        <p:style>
          <a:lnRef idx="1">
            <a:schemeClr val="dk1"/>
          </a:lnRef>
          <a:fillRef idx="0">
            <a:schemeClr val="dk1"/>
          </a:fillRef>
          <a:effectRef idx="0">
            <a:schemeClr val="dk1"/>
          </a:effectRef>
          <a:fontRef idx="minor">
            <a:schemeClr val="tx1"/>
          </a:fontRef>
        </p:style>
      </p:cxnSp>
      <p:cxnSp>
        <p:nvCxnSpPr>
          <p:cNvPr id="38" name="Connecteur droit 37">
            <a:extLst>
              <a:ext uri="{FF2B5EF4-FFF2-40B4-BE49-F238E27FC236}">
                <a16:creationId xmlns="" xmlns:a16="http://schemas.microsoft.com/office/drawing/2014/main" id="{D15BC588-389D-49E0-A644-67551365626A}"/>
              </a:ext>
            </a:extLst>
          </p:cNvPr>
          <p:cNvCxnSpPr>
            <a:cxnSpLocks/>
            <a:stCxn id="56" idx="2"/>
            <a:endCxn id="40" idx="1"/>
          </p:cNvCxnSpPr>
          <p:nvPr/>
        </p:nvCxnSpPr>
        <p:spPr bwMode="auto">
          <a:xfrm>
            <a:off x="4717783" y="3041602"/>
            <a:ext cx="1847209" cy="517687"/>
          </a:xfrm>
          <a:prstGeom prst="line">
            <a:avLst/>
          </a:prstGeom>
          <a:ln/>
        </p:spPr>
        <p:style>
          <a:lnRef idx="1">
            <a:schemeClr val="dk1"/>
          </a:lnRef>
          <a:fillRef idx="0">
            <a:schemeClr val="dk1"/>
          </a:fillRef>
          <a:effectRef idx="0">
            <a:schemeClr val="dk1"/>
          </a:effectRef>
          <a:fontRef idx="minor">
            <a:schemeClr val="tx1"/>
          </a:fontRef>
        </p:style>
      </p:cxnSp>
      <p:pic>
        <p:nvPicPr>
          <p:cNvPr id="40" name="Image 39">
            <a:extLst>
              <a:ext uri="{FF2B5EF4-FFF2-40B4-BE49-F238E27FC236}">
                <a16:creationId xmlns="" xmlns:a16="http://schemas.microsoft.com/office/drawing/2014/main" id="{872257B4-EE7A-4ED3-84F6-AEF21CA99B86}"/>
              </a:ext>
            </a:extLst>
          </p:cNvPr>
          <p:cNvPicPr>
            <a:picLocks noChangeAspect="1"/>
          </p:cNvPicPr>
          <p:nvPr/>
        </p:nvPicPr>
        <p:blipFill>
          <a:blip r:embed="rId6">
            <a:duotone>
              <a:prstClr val="black"/>
              <a:srgbClr val="006DB0">
                <a:tint val="45000"/>
                <a:satMod val="400000"/>
              </a:srgbClr>
            </a:duotone>
            <a:lum bright="-12000" contrast="38000"/>
          </a:blip>
          <a:stretch>
            <a:fillRect/>
          </a:stretch>
        </p:blipFill>
        <p:spPr>
          <a:xfrm>
            <a:off x="6564992" y="3292496"/>
            <a:ext cx="663560" cy="533585"/>
          </a:xfrm>
          <a:prstGeom prst="rect">
            <a:avLst/>
          </a:prstGeom>
        </p:spPr>
      </p:pic>
      <p:sp>
        <p:nvSpPr>
          <p:cNvPr id="46" name="ZoneTexte 45">
            <a:extLst>
              <a:ext uri="{FF2B5EF4-FFF2-40B4-BE49-F238E27FC236}">
                <a16:creationId xmlns="" xmlns:a16="http://schemas.microsoft.com/office/drawing/2014/main" id="{94E2EF7B-3B45-4252-B8B3-F8CFAF27FF1A}"/>
              </a:ext>
            </a:extLst>
          </p:cNvPr>
          <p:cNvSpPr txBox="1"/>
          <p:nvPr/>
        </p:nvSpPr>
        <p:spPr>
          <a:xfrm>
            <a:off x="6424229" y="3893136"/>
            <a:ext cx="1344611" cy="78483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fr-FR"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Pare-Feu</a:t>
            </a:r>
          </a:p>
          <a:p>
            <a:pPr marL="0" marR="0" lvl="0" indent="0" algn="l" defTabSz="914400" rtl="0" eaLnBrk="1" fontAlgn="base" latinLnBrk="0" hangingPunct="1">
              <a:lnSpc>
                <a:spcPct val="100000"/>
              </a:lnSpc>
              <a:spcBef>
                <a:spcPct val="50000"/>
              </a:spcBef>
              <a:spcAft>
                <a:spcPct val="0"/>
              </a:spcAft>
              <a:buClrTx/>
              <a:buSzTx/>
              <a:buFontTx/>
              <a:buNone/>
              <a:tabLst/>
              <a:defRPr/>
            </a:pPr>
            <a:r>
              <a:rPr lang="fr-FR" dirty="0">
                <a:solidFill>
                  <a:srgbClr val="000000"/>
                </a:solidFill>
              </a:rPr>
              <a:t>Externe</a:t>
            </a:r>
            <a:endParaRPr kumimoji="0" lang="fr-FR"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47" name="Rectangle 46"/>
          <p:cNvSpPr/>
          <p:nvPr/>
        </p:nvSpPr>
        <p:spPr bwMode="auto">
          <a:xfrm>
            <a:off x="3355685" y="4329043"/>
            <a:ext cx="2662541" cy="2071568"/>
          </a:xfrm>
          <a:prstGeom prst="rect">
            <a:avLst/>
          </a:prstGeom>
          <a:solidFill>
            <a:srgbClr val="FFC000"/>
          </a:solidFill>
          <a:ln>
            <a:noFill/>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pic>
        <p:nvPicPr>
          <p:cNvPr id="49" name="Image 48">
            <a:extLst>
              <a:ext uri="{FF2B5EF4-FFF2-40B4-BE49-F238E27FC236}">
                <a16:creationId xmlns="" xmlns:a16="http://schemas.microsoft.com/office/drawing/2014/main" id="{B9718FB1-056C-4750-90D6-AD7D95D7D231}"/>
              </a:ext>
            </a:extLst>
          </p:cNvPr>
          <p:cNvPicPr>
            <a:picLocks noChangeAspect="1"/>
          </p:cNvPicPr>
          <p:nvPr/>
        </p:nvPicPr>
        <p:blipFill>
          <a:blip r:embed="rId3"/>
          <a:stretch>
            <a:fillRect/>
          </a:stretch>
        </p:blipFill>
        <p:spPr>
          <a:xfrm>
            <a:off x="3572624" y="4967019"/>
            <a:ext cx="532824" cy="828837"/>
          </a:xfrm>
          <a:prstGeom prst="rect">
            <a:avLst/>
          </a:prstGeom>
        </p:spPr>
      </p:pic>
      <p:pic>
        <p:nvPicPr>
          <p:cNvPr id="50" name="Image 49">
            <a:extLst>
              <a:ext uri="{FF2B5EF4-FFF2-40B4-BE49-F238E27FC236}">
                <a16:creationId xmlns="" xmlns:a16="http://schemas.microsoft.com/office/drawing/2014/main" id="{B9718FB1-056C-4750-90D6-AD7D95D7D231}"/>
              </a:ext>
            </a:extLst>
          </p:cNvPr>
          <p:cNvPicPr>
            <a:picLocks noChangeAspect="1"/>
          </p:cNvPicPr>
          <p:nvPr/>
        </p:nvPicPr>
        <p:blipFill>
          <a:blip r:embed="rId3"/>
          <a:stretch>
            <a:fillRect/>
          </a:stretch>
        </p:blipFill>
        <p:spPr>
          <a:xfrm>
            <a:off x="4398280" y="4945613"/>
            <a:ext cx="532824" cy="828837"/>
          </a:xfrm>
          <a:prstGeom prst="rect">
            <a:avLst/>
          </a:prstGeom>
        </p:spPr>
      </p:pic>
      <p:pic>
        <p:nvPicPr>
          <p:cNvPr id="51" name="Image 50">
            <a:extLst>
              <a:ext uri="{FF2B5EF4-FFF2-40B4-BE49-F238E27FC236}">
                <a16:creationId xmlns="" xmlns:a16="http://schemas.microsoft.com/office/drawing/2014/main" id="{B9718FB1-056C-4750-90D6-AD7D95D7D231}"/>
              </a:ext>
            </a:extLst>
          </p:cNvPr>
          <p:cNvPicPr>
            <a:picLocks noChangeAspect="1"/>
          </p:cNvPicPr>
          <p:nvPr/>
        </p:nvPicPr>
        <p:blipFill>
          <a:blip r:embed="rId3"/>
          <a:stretch>
            <a:fillRect/>
          </a:stretch>
        </p:blipFill>
        <p:spPr>
          <a:xfrm>
            <a:off x="5231161" y="4967019"/>
            <a:ext cx="532824" cy="828837"/>
          </a:xfrm>
          <a:prstGeom prst="rect">
            <a:avLst/>
          </a:prstGeom>
        </p:spPr>
      </p:pic>
      <p:sp>
        <p:nvSpPr>
          <p:cNvPr id="52" name="ZoneTexte 51">
            <a:extLst>
              <a:ext uri="{FF2B5EF4-FFF2-40B4-BE49-F238E27FC236}">
                <a16:creationId xmlns="" xmlns:a16="http://schemas.microsoft.com/office/drawing/2014/main" id="{94E2EF7B-3B45-4252-B8B3-F8CFAF27FF1A}"/>
              </a:ext>
            </a:extLst>
          </p:cNvPr>
          <p:cNvSpPr txBox="1"/>
          <p:nvPr/>
        </p:nvSpPr>
        <p:spPr>
          <a:xfrm>
            <a:off x="3539250" y="5753662"/>
            <a:ext cx="2764580" cy="64633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fr-FR"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Serveurs Mail,</a:t>
            </a:r>
            <a:r>
              <a:rPr kumimoji="0" lang="fr-FR" sz="1800" b="0" i="0" u="none" strike="noStrike" kern="1200" cap="none" spc="0" normalizeH="0" noProof="0" dirty="0">
                <a:ln>
                  <a:noFill/>
                </a:ln>
                <a:solidFill>
                  <a:srgbClr val="000000"/>
                </a:solidFill>
                <a:effectLst/>
                <a:uLnTx/>
                <a:uFillTx/>
                <a:latin typeface="Arial" panose="020B0604020202020204" pitchFamily="34" charset="0"/>
                <a:ea typeface="+mn-ea"/>
                <a:cs typeface="+mn-cs"/>
              </a:rPr>
              <a:t> Fichiers .. </a:t>
            </a:r>
            <a:r>
              <a:rPr kumimoji="0" lang="fr-FR"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DMZ</a:t>
            </a:r>
            <a:r>
              <a:rPr kumimoji="0" lang="fr-FR" sz="1800" b="0" i="0" u="none" strike="noStrike" kern="1200" cap="none" spc="0" normalizeH="0" noProof="0" dirty="0">
                <a:ln>
                  <a:noFill/>
                </a:ln>
                <a:solidFill>
                  <a:srgbClr val="000000"/>
                </a:solidFill>
                <a:effectLst/>
                <a:uLnTx/>
                <a:uFillTx/>
                <a:latin typeface="Arial" panose="020B0604020202020204" pitchFamily="34" charset="0"/>
                <a:ea typeface="+mn-ea"/>
                <a:cs typeface="+mn-cs"/>
              </a:rPr>
              <a:t> de Transit</a:t>
            </a:r>
            <a:endParaRPr kumimoji="0" lang="fr-FR"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57" name="Image 56">
            <a:extLst>
              <a:ext uri="{FF2B5EF4-FFF2-40B4-BE49-F238E27FC236}">
                <a16:creationId xmlns="" xmlns:a16="http://schemas.microsoft.com/office/drawing/2014/main" id="{1DA0BF7F-72C7-4B08-8768-C575261DC03D}"/>
              </a:ext>
            </a:extLst>
          </p:cNvPr>
          <p:cNvPicPr>
            <a:picLocks noChangeAspect="1"/>
          </p:cNvPicPr>
          <p:nvPr/>
        </p:nvPicPr>
        <p:blipFill>
          <a:blip r:embed="rId5">
            <a:duotone>
              <a:prstClr val="black"/>
              <a:srgbClr val="5B9BD5">
                <a:tint val="45000"/>
                <a:satMod val="400000"/>
              </a:srgbClr>
            </a:duotone>
          </a:blip>
          <a:stretch>
            <a:fillRect/>
          </a:stretch>
        </p:blipFill>
        <p:spPr>
          <a:xfrm>
            <a:off x="4363274" y="4609009"/>
            <a:ext cx="558266" cy="193684"/>
          </a:xfrm>
          <a:prstGeom prst="rect">
            <a:avLst/>
          </a:prstGeom>
        </p:spPr>
      </p:pic>
      <p:cxnSp>
        <p:nvCxnSpPr>
          <p:cNvPr id="58" name="Connecteur droit 57">
            <a:extLst>
              <a:ext uri="{FF2B5EF4-FFF2-40B4-BE49-F238E27FC236}">
                <a16:creationId xmlns="" xmlns:a16="http://schemas.microsoft.com/office/drawing/2014/main" id="{D15BC588-389D-49E0-A644-67551365626A}"/>
              </a:ext>
            </a:extLst>
          </p:cNvPr>
          <p:cNvCxnSpPr>
            <a:cxnSpLocks/>
            <a:stCxn id="57" idx="1"/>
            <a:endCxn id="49" idx="0"/>
          </p:cNvCxnSpPr>
          <p:nvPr/>
        </p:nvCxnSpPr>
        <p:spPr bwMode="auto">
          <a:xfrm flipH="1">
            <a:off x="3839036" y="4705851"/>
            <a:ext cx="524238" cy="261168"/>
          </a:xfrm>
          <a:prstGeom prst="line">
            <a:avLst/>
          </a:prstGeom>
          <a:ln/>
        </p:spPr>
        <p:style>
          <a:lnRef idx="1">
            <a:schemeClr val="dk1"/>
          </a:lnRef>
          <a:fillRef idx="0">
            <a:schemeClr val="dk1"/>
          </a:fillRef>
          <a:effectRef idx="0">
            <a:schemeClr val="dk1"/>
          </a:effectRef>
          <a:fontRef idx="minor">
            <a:schemeClr val="tx1"/>
          </a:fontRef>
        </p:style>
      </p:cxnSp>
      <p:cxnSp>
        <p:nvCxnSpPr>
          <p:cNvPr id="59" name="Connecteur droit 58">
            <a:extLst>
              <a:ext uri="{FF2B5EF4-FFF2-40B4-BE49-F238E27FC236}">
                <a16:creationId xmlns="" xmlns:a16="http://schemas.microsoft.com/office/drawing/2014/main" id="{D15BC588-389D-49E0-A644-67551365626A}"/>
              </a:ext>
            </a:extLst>
          </p:cNvPr>
          <p:cNvCxnSpPr>
            <a:cxnSpLocks/>
            <a:stCxn id="57" idx="2"/>
            <a:endCxn id="50" idx="0"/>
          </p:cNvCxnSpPr>
          <p:nvPr/>
        </p:nvCxnSpPr>
        <p:spPr bwMode="auto">
          <a:xfrm>
            <a:off x="4642407" y="4802693"/>
            <a:ext cx="22285" cy="142920"/>
          </a:xfrm>
          <a:prstGeom prst="line">
            <a:avLst/>
          </a:prstGeom>
          <a:ln/>
        </p:spPr>
        <p:style>
          <a:lnRef idx="1">
            <a:schemeClr val="dk1"/>
          </a:lnRef>
          <a:fillRef idx="0">
            <a:schemeClr val="dk1"/>
          </a:fillRef>
          <a:effectRef idx="0">
            <a:schemeClr val="dk1"/>
          </a:effectRef>
          <a:fontRef idx="minor">
            <a:schemeClr val="tx1"/>
          </a:fontRef>
        </p:style>
      </p:cxnSp>
      <p:cxnSp>
        <p:nvCxnSpPr>
          <p:cNvPr id="60" name="Connecteur droit 59">
            <a:extLst>
              <a:ext uri="{FF2B5EF4-FFF2-40B4-BE49-F238E27FC236}">
                <a16:creationId xmlns="" xmlns:a16="http://schemas.microsoft.com/office/drawing/2014/main" id="{D15BC588-389D-49E0-A644-67551365626A}"/>
              </a:ext>
            </a:extLst>
          </p:cNvPr>
          <p:cNvCxnSpPr>
            <a:cxnSpLocks/>
            <a:stCxn id="57" idx="3"/>
            <a:endCxn id="51" idx="0"/>
          </p:cNvCxnSpPr>
          <p:nvPr/>
        </p:nvCxnSpPr>
        <p:spPr bwMode="auto">
          <a:xfrm>
            <a:off x="4921540" y="4705851"/>
            <a:ext cx="576033" cy="261168"/>
          </a:xfrm>
          <a:prstGeom prst="line">
            <a:avLst/>
          </a:prstGeom>
          <a:ln/>
        </p:spPr>
        <p:style>
          <a:lnRef idx="1">
            <a:schemeClr val="dk1"/>
          </a:lnRef>
          <a:fillRef idx="0">
            <a:schemeClr val="dk1"/>
          </a:fillRef>
          <a:effectRef idx="0">
            <a:schemeClr val="dk1"/>
          </a:effectRef>
          <a:fontRef idx="minor">
            <a:schemeClr val="tx1"/>
          </a:fontRef>
        </p:style>
      </p:cxnSp>
      <p:cxnSp>
        <p:nvCxnSpPr>
          <p:cNvPr id="68" name="Connecteur droit 67">
            <a:extLst>
              <a:ext uri="{FF2B5EF4-FFF2-40B4-BE49-F238E27FC236}">
                <a16:creationId xmlns="" xmlns:a16="http://schemas.microsoft.com/office/drawing/2014/main" id="{D15BC588-389D-49E0-A644-67551365626A}"/>
              </a:ext>
            </a:extLst>
          </p:cNvPr>
          <p:cNvCxnSpPr>
            <a:cxnSpLocks/>
            <a:stCxn id="30" idx="2"/>
            <a:endCxn id="57" idx="0"/>
          </p:cNvCxnSpPr>
          <p:nvPr/>
        </p:nvCxnSpPr>
        <p:spPr bwMode="auto">
          <a:xfrm>
            <a:off x="2785490" y="3855852"/>
            <a:ext cx="1856917" cy="753157"/>
          </a:xfrm>
          <a:prstGeom prst="line">
            <a:avLst/>
          </a:prstGeom>
          <a:ln/>
        </p:spPr>
        <p:style>
          <a:lnRef idx="1">
            <a:schemeClr val="dk1"/>
          </a:lnRef>
          <a:fillRef idx="0">
            <a:schemeClr val="dk1"/>
          </a:fillRef>
          <a:effectRef idx="0">
            <a:schemeClr val="dk1"/>
          </a:effectRef>
          <a:fontRef idx="minor">
            <a:schemeClr val="tx1"/>
          </a:fontRef>
        </p:style>
      </p:cxnSp>
      <p:cxnSp>
        <p:nvCxnSpPr>
          <p:cNvPr id="71" name="Connecteur droit 70">
            <a:extLst>
              <a:ext uri="{FF2B5EF4-FFF2-40B4-BE49-F238E27FC236}">
                <a16:creationId xmlns="" xmlns:a16="http://schemas.microsoft.com/office/drawing/2014/main" id="{D15BC588-389D-49E0-A644-67551365626A}"/>
              </a:ext>
            </a:extLst>
          </p:cNvPr>
          <p:cNvCxnSpPr>
            <a:cxnSpLocks/>
            <a:stCxn id="57" idx="0"/>
            <a:endCxn id="40" idx="1"/>
          </p:cNvCxnSpPr>
          <p:nvPr/>
        </p:nvCxnSpPr>
        <p:spPr bwMode="auto">
          <a:xfrm flipV="1">
            <a:off x="4642407" y="3559289"/>
            <a:ext cx="1922585" cy="1049720"/>
          </a:xfrm>
          <a:prstGeom prst="line">
            <a:avLst/>
          </a:prstGeom>
          <a:ln/>
        </p:spPr>
        <p:style>
          <a:lnRef idx="1">
            <a:schemeClr val="dk1"/>
          </a:lnRef>
          <a:fillRef idx="0">
            <a:schemeClr val="dk1"/>
          </a:fillRef>
          <a:effectRef idx="0">
            <a:schemeClr val="dk1"/>
          </a:effectRef>
          <a:fontRef idx="minor">
            <a:schemeClr val="tx1"/>
          </a:fontRef>
        </p:style>
      </p:cxnSp>
      <p:sp>
        <p:nvSpPr>
          <p:cNvPr id="65" name="Interdiction 64"/>
          <p:cNvSpPr/>
          <p:nvPr/>
        </p:nvSpPr>
        <p:spPr bwMode="auto">
          <a:xfrm>
            <a:off x="3314229" y="3064833"/>
            <a:ext cx="408038" cy="279502"/>
          </a:xfrm>
          <a:prstGeom prst="noSmoking">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1661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47" grpId="0" animBg="1"/>
      <p:bldP spid="52" grpId="0"/>
      <p:bldP spid="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Espace réservé du numéro de diapositive 3"/>
          <p:cNvSpPr>
            <a:spLocks noGrp="1"/>
          </p:cNvSpPr>
          <p:nvPr>
            <p:ph type="sldNum" sz="quarter" idx="10"/>
          </p:nvPr>
        </p:nvSpPr>
        <p:spPr>
          <a:noFill/>
        </p:spPr>
        <p:txBody>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sz="16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fld id="{FF0A70C7-D742-4256-A149-8CCAFAD61E62}" type="slidenum">
              <a:rPr lang="fr-FR" altLang="fr-FR" sz="800">
                <a:solidFill>
                  <a:schemeClr val="bg1"/>
                </a:solidFill>
              </a:rPr>
              <a:pPr eaLnBrk="1" hangingPunct="1">
                <a:spcBef>
                  <a:spcPct val="0"/>
                </a:spcBef>
                <a:buFontTx/>
                <a:buNone/>
              </a:pPr>
              <a:t>17</a:t>
            </a:fld>
            <a:endParaRPr lang="fr-FR" altLang="fr-FR" sz="800">
              <a:solidFill>
                <a:schemeClr val="bg1"/>
              </a:solidFill>
            </a:endParaRPr>
          </a:p>
        </p:txBody>
      </p:sp>
      <p:sp>
        <p:nvSpPr>
          <p:cNvPr id="13315" name="Rectangle 2"/>
          <p:cNvSpPr>
            <a:spLocks noGrp="1" noChangeArrowheads="1"/>
          </p:cNvSpPr>
          <p:nvPr>
            <p:ph type="title"/>
          </p:nvPr>
        </p:nvSpPr>
        <p:spPr>
          <a:xfrm>
            <a:off x="334727" y="231694"/>
            <a:ext cx="8229600" cy="504825"/>
          </a:xfrm>
        </p:spPr>
        <p:txBody>
          <a:bodyPr/>
          <a:lstStyle/>
          <a:p>
            <a:pPr eaLnBrk="1" hangingPunct="1"/>
            <a:r>
              <a:rPr lang="fr-FR" dirty="0">
                <a:latin typeface="Times New Roman" panose="02020603050405020304" pitchFamily="18" charset="0"/>
                <a:cs typeface="Times New Roman" panose="02020603050405020304" pitchFamily="18" charset="0"/>
              </a:rPr>
              <a:t>Emplacement des Pare-feu</a:t>
            </a:r>
            <a:endParaRPr lang="fr-FR" altLang="fr-FR" dirty="0">
              <a:latin typeface="Times New Roman" panose="02020603050405020304" pitchFamily="18" charset="0"/>
              <a:cs typeface="Times New Roman" panose="02020603050405020304" pitchFamily="18" charset="0"/>
            </a:endParaRPr>
          </a:p>
        </p:txBody>
      </p:sp>
      <p:sp>
        <p:nvSpPr>
          <p:cNvPr id="2" name="Rectangle 1"/>
          <p:cNvSpPr/>
          <p:nvPr/>
        </p:nvSpPr>
        <p:spPr>
          <a:xfrm>
            <a:off x="971600" y="1340768"/>
            <a:ext cx="2034531" cy="400110"/>
          </a:xfrm>
          <a:prstGeom prst="rect">
            <a:avLst/>
          </a:prstGeom>
        </p:spPr>
        <p:txBody>
          <a:bodyPr wrap="none">
            <a:spAutoFit/>
          </a:bodyPr>
          <a:lstStyle/>
          <a:p>
            <a:r>
              <a:rPr lang="fr-FR" sz="2000" dirty="0" smtClean="0">
                <a:latin typeface="Times New Roman" pitchFamily="18" charset="0"/>
                <a:cs typeface="Times New Roman" pitchFamily="18" charset="0"/>
              </a:rPr>
              <a:t>Notion de routage</a:t>
            </a:r>
            <a:endParaRPr lang="fr-FR" sz="2000" dirty="0">
              <a:latin typeface="Times New Roman" pitchFamily="18" charset="0"/>
              <a:cs typeface="Times New Roman" pitchFamily="18" charset="0"/>
            </a:endParaRPr>
          </a:p>
        </p:txBody>
      </p:sp>
      <p:sp>
        <p:nvSpPr>
          <p:cNvPr id="62" name="Rectangle 61"/>
          <p:cNvSpPr/>
          <p:nvPr/>
        </p:nvSpPr>
        <p:spPr>
          <a:xfrm>
            <a:off x="2267744" y="2111792"/>
            <a:ext cx="2587568" cy="1323439"/>
          </a:xfrm>
          <a:prstGeom prst="rect">
            <a:avLst/>
          </a:prstGeom>
        </p:spPr>
        <p:txBody>
          <a:bodyPr wrap="none">
            <a:spAutoFit/>
          </a:bodyPr>
          <a:lstStyle/>
          <a:p>
            <a:pPr marL="342900" indent="-342900">
              <a:buFont typeface="Arial" pitchFamily="34" charset="0"/>
              <a:buChar char="•"/>
            </a:pPr>
            <a:r>
              <a:rPr lang="fr-FR" sz="2000" dirty="0" smtClean="0">
                <a:latin typeface="Times New Roman" pitchFamily="18" charset="0"/>
                <a:cs typeface="Times New Roman" pitchFamily="18" charset="0"/>
              </a:rPr>
              <a:t>Route par défaut</a:t>
            </a:r>
          </a:p>
          <a:p>
            <a:pPr marL="342900" indent="-342900">
              <a:buFont typeface="Arial" pitchFamily="34" charset="0"/>
              <a:buChar char="•"/>
            </a:pPr>
            <a:r>
              <a:rPr lang="fr-FR" sz="2000" dirty="0" smtClean="0">
                <a:latin typeface="Times New Roman" pitchFamily="18" charset="0"/>
                <a:cs typeface="Times New Roman" pitchFamily="18" charset="0"/>
              </a:rPr>
              <a:t>Routage statique</a:t>
            </a:r>
          </a:p>
          <a:p>
            <a:pPr marL="342900" indent="-342900">
              <a:buFont typeface="Arial" pitchFamily="34" charset="0"/>
              <a:buChar char="•"/>
            </a:pPr>
            <a:r>
              <a:rPr lang="fr-FR" sz="2000" dirty="0">
                <a:latin typeface="Times New Roman" pitchFamily="18" charset="0"/>
                <a:cs typeface="Times New Roman" pitchFamily="18" charset="0"/>
              </a:rPr>
              <a:t>Routage dynamique</a:t>
            </a:r>
          </a:p>
        </p:txBody>
      </p:sp>
      <p:sp>
        <p:nvSpPr>
          <p:cNvPr id="3" name="Rectangle 2"/>
          <p:cNvSpPr/>
          <p:nvPr/>
        </p:nvSpPr>
        <p:spPr>
          <a:xfrm>
            <a:off x="2267744" y="4077072"/>
            <a:ext cx="2919389" cy="1323439"/>
          </a:xfrm>
          <a:prstGeom prst="rect">
            <a:avLst/>
          </a:prstGeom>
        </p:spPr>
        <p:txBody>
          <a:bodyPr wrap="none">
            <a:spAutoFit/>
          </a:bodyPr>
          <a:lstStyle/>
          <a:p>
            <a:pPr marL="342900" indent="-342900">
              <a:buFont typeface="Arial" pitchFamily="34" charset="0"/>
              <a:buChar char="•"/>
            </a:pPr>
            <a:r>
              <a:rPr lang="fr-FR" sz="2000" dirty="0">
                <a:latin typeface="Times New Roman" pitchFamily="18" charset="0"/>
                <a:cs typeface="Times New Roman" pitchFamily="18" charset="0"/>
              </a:rPr>
              <a:t>Routage par </a:t>
            </a:r>
            <a:r>
              <a:rPr lang="fr-FR" sz="2000" dirty="0" smtClean="0">
                <a:latin typeface="Times New Roman" pitchFamily="18" charset="0"/>
                <a:cs typeface="Times New Roman" pitchFamily="18" charset="0"/>
              </a:rPr>
              <a:t>politique</a:t>
            </a:r>
          </a:p>
          <a:p>
            <a:pPr marL="342900" indent="-342900">
              <a:buFont typeface="Arial" pitchFamily="34" charset="0"/>
              <a:buChar char="•"/>
            </a:pPr>
            <a:r>
              <a:rPr lang="fr-FR" sz="2000" dirty="0" smtClean="0">
                <a:latin typeface="Times New Roman" pitchFamily="18" charset="0"/>
                <a:cs typeface="Times New Roman" pitchFamily="18" charset="0"/>
              </a:rPr>
              <a:t>Route de retour</a:t>
            </a:r>
          </a:p>
          <a:p>
            <a:pPr marL="342900" indent="-342900">
              <a:buFont typeface="Arial" pitchFamily="34" charset="0"/>
              <a:buChar char="•"/>
            </a:pPr>
            <a:r>
              <a:rPr lang="fr-FR" sz="2000" dirty="0" smtClean="0">
                <a:latin typeface="Times New Roman" pitchFamily="18" charset="0"/>
                <a:cs typeface="Times New Roman" pitchFamily="18" charset="0"/>
              </a:rPr>
              <a:t>Passerelles </a:t>
            </a:r>
            <a:r>
              <a:rPr lang="fr-FR" sz="2000" dirty="0">
                <a:latin typeface="Times New Roman" pitchFamily="18" charset="0"/>
                <a:cs typeface="Times New Roman" pitchFamily="18" charset="0"/>
              </a:rPr>
              <a:t>de secours </a:t>
            </a:r>
            <a:r>
              <a:rPr lang="fr-FR" sz="2000" dirty="0" smtClean="0">
                <a:latin typeface="Times New Roman" pitchFamily="18" charset="0"/>
                <a:cs typeface="Times New Roman" pitchFamily="18" charset="0"/>
              </a:rPr>
              <a:t> </a:t>
            </a:r>
            <a:endParaRPr lang="fr-FR" sz="2000" dirty="0">
              <a:latin typeface="Times New Roman" pitchFamily="18" charset="0"/>
              <a:cs typeface="Times New Roman" pitchFamily="18" charset="0"/>
            </a:endParaRPr>
          </a:p>
        </p:txBody>
      </p:sp>
    </p:spTree>
    <p:extLst>
      <p:ext uri="{BB962C8B-B14F-4D97-AF65-F5344CB8AC3E}">
        <p14:creationId xmlns:p14="http://schemas.microsoft.com/office/powerpoint/2010/main" val="410523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u numéro de diapositive 3"/>
          <p:cNvSpPr>
            <a:spLocks noGrp="1"/>
          </p:cNvSpPr>
          <p:nvPr>
            <p:ph type="sldNum" sz="quarter" idx="10"/>
          </p:nvPr>
        </p:nvSpPr>
        <p:spPr>
          <a:noFill/>
        </p:spPr>
        <p:txBody>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sz="16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fld id="{80D4772B-8853-4050-9CF3-5527CEE10AA9}" type="slidenum">
              <a:rPr lang="fr-FR" altLang="fr-FR" sz="800">
                <a:solidFill>
                  <a:schemeClr val="bg1"/>
                </a:solidFill>
                <a:latin typeface="Times New Roman" panose="02020603050405020304" pitchFamily="18" charset="0"/>
                <a:cs typeface="Times New Roman" panose="02020603050405020304" pitchFamily="18" charset="0"/>
              </a:rPr>
              <a:pPr eaLnBrk="1" hangingPunct="1">
                <a:spcBef>
                  <a:spcPct val="0"/>
                </a:spcBef>
                <a:buFontTx/>
                <a:buNone/>
              </a:pPr>
              <a:t>18</a:t>
            </a:fld>
            <a:endParaRPr lang="fr-FR" altLang="fr-FR" sz="800">
              <a:solidFill>
                <a:schemeClr val="bg1"/>
              </a:solidFill>
              <a:latin typeface="Times New Roman" panose="02020603050405020304" pitchFamily="18" charset="0"/>
              <a:cs typeface="Times New Roman" panose="02020603050405020304" pitchFamily="18" charset="0"/>
            </a:endParaRPr>
          </a:p>
        </p:txBody>
      </p:sp>
      <p:sp>
        <p:nvSpPr>
          <p:cNvPr id="14339" name="Rectangle 2"/>
          <p:cNvSpPr>
            <a:spLocks noGrp="1" noChangeArrowheads="1"/>
          </p:cNvSpPr>
          <p:nvPr>
            <p:ph type="title"/>
          </p:nvPr>
        </p:nvSpPr>
        <p:spPr/>
        <p:txBody>
          <a:bodyPr/>
          <a:lstStyle/>
          <a:p>
            <a:pPr eaLnBrk="1" hangingPunct="1"/>
            <a:r>
              <a:rPr lang="fr-FR" altLang="fr-FR" sz="3200" dirty="0">
                <a:latin typeface="Times New Roman" panose="02020603050405020304" pitchFamily="18" charset="0"/>
                <a:cs typeface="Times New Roman" panose="02020603050405020304" pitchFamily="18" charset="0"/>
              </a:rPr>
              <a:t>Pare-Feu MARINE</a:t>
            </a:r>
          </a:p>
        </p:txBody>
      </p:sp>
      <p:sp>
        <p:nvSpPr>
          <p:cNvPr id="8" name="ZoneTexte 1"/>
          <p:cNvSpPr txBox="1">
            <a:spLocks noChangeArrowheads="1"/>
          </p:cNvSpPr>
          <p:nvPr/>
        </p:nvSpPr>
        <p:spPr bwMode="auto">
          <a:xfrm>
            <a:off x="3059832" y="1595070"/>
            <a:ext cx="591137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fr-FR" altLang="fr-FR" sz="2000" dirty="0">
                <a:solidFill>
                  <a:schemeClr val="tx2"/>
                </a:solidFill>
                <a:latin typeface="Times New Roman" panose="02020603050405020304" pitchFamily="18" charset="0"/>
                <a:cs typeface="Times New Roman" panose="02020603050405020304" pitchFamily="18" charset="0"/>
              </a:rPr>
              <a:t>Tous les systèmes linux: SIE, proxy IPCOP et </a:t>
            </a:r>
            <a:r>
              <a:rPr lang="fr-FR" altLang="fr-FR" sz="2000" dirty="0" err="1">
                <a:solidFill>
                  <a:schemeClr val="tx2"/>
                </a:solidFill>
                <a:latin typeface="Times New Roman" panose="02020603050405020304" pitchFamily="18" charset="0"/>
                <a:cs typeface="Times New Roman" panose="02020603050405020304" pitchFamily="18" charset="0"/>
              </a:rPr>
              <a:t>Alcasar</a:t>
            </a:r>
            <a:r>
              <a:rPr lang="fr-FR" altLang="fr-FR" sz="2000" dirty="0">
                <a:solidFill>
                  <a:schemeClr val="tx2"/>
                </a:solidFill>
                <a:latin typeface="Times New Roman" panose="02020603050405020304" pitchFamily="18" charset="0"/>
                <a:cs typeface="Times New Roman" panose="02020603050405020304" pitchFamily="18" charset="0"/>
              </a:rPr>
              <a:t>… RIFAN PU</a:t>
            </a:r>
          </a:p>
        </p:txBody>
      </p:sp>
      <p:sp>
        <p:nvSpPr>
          <p:cNvPr id="9" name="ZoneTexte 12"/>
          <p:cNvSpPr txBox="1">
            <a:spLocks noChangeArrowheads="1"/>
          </p:cNvSpPr>
          <p:nvPr/>
        </p:nvSpPr>
        <p:spPr bwMode="auto">
          <a:xfrm>
            <a:off x="3059832" y="3155582"/>
            <a:ext cx="59113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fr-FR" altLang="fr-FR" sz="2000" dirty="0">
                <a:solidFill>
                  <a:schemeClr val="tx2"/>
                </a:solidFill>
                <a:latin typeface="Times New Roman" panose="02020603050405020304" pitchFamily="18" charset="0"/>
                <a:cs typeface="Times New Roman" panose="02020603050405020304" pitchFamily="18" charset="0"/>
              </a:rPr>
              <a:t>Tout système Windows </a:t>
            </a:r>
            <a:r>
              <a:rPr lang="fr-FR" altLang="fr-FR" sz="2000">
                <a:solidFill>
                  <a:schemeClr val="tx2"/>
                </a:solidFill>
                <a:latin typeface="Times New Roman" panose="02020603050405020304" pitchFamily="18" charset="0"/>
                <a:cs typeface="Times New Roman" panose="02020603050405020304" pitchFamily="18" charset="0"/>
              </a:rPr>
              <a:t>en général</a:t>
            </a:r>
            <a:endParaRPr lang="fr-FR" altLang="fr-FR" sz="2000" dirty="0">
              <a:solidFill>
                <a:schemeClr val="tx2"/>
              </a:solidFill>
              <a:latin typeface="Times New Roman" panose="02020603050405020304" pitchFamily="18" charset="0"/>
              <a:cs typeface="Times New Roman" panose="02020603050405020304" pitchFamily="18" charset="0"/>
            </a:endParaRPr>
          </a:p>
        </p:txBody>
      </p:sp>
      <p:sp>
        <p:nvSpPr>
          <p:cNvPr id="10" name="ZoneTexte 13"/>
          <p:cNvSpPr txBox="1">
            <a:spLocks noChangeArrowheads="1"/>
          </p:cNvSpPr>
          <p:nvPr/>
        </p:nvSpPr>
        <p:spPr bwMode="auto">
          <a:xfrm>
            <a:off x="3066182" y="4928820"/>
            <a:ext cx="5905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fr-FR" altLang="fr-FR" sz="2000" dirty="0">
                <a:solidFill>
                  <a:schemeClr val="tx2"/>
                </a:solidFill>
                <a:latin typeface="Times New Roman" panose="02020603050405020304" pitchFamily="18" charset="0"/>
                <a:cs typeface="Times New Roman" panose="02020603050405020304" pitchFamily="18" charset="0"/>
              </a:rPr>
              <a:t>PF applicatif sécurisant l’environnement SIA BOX</a:t>
            </a:r>
          </a:p>
        </p:txBody>
      </p:sp>
      <p:pic>
        <p:nvPicPr>
          <p:cNvPr id="11" name="Picture 11" descr="E:\Firewall\iptabl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888" y="1444257"/>
            <a:ext cx="19431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descr="E:\Nouveau dossier\Download-Windows-Firewall-Control-4.5.4.0-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88" y="3092082"/>
            <a:ext cx="19431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481" y="5071142"/>
            <a:ext cx="2440366" cy="546351"/>
          </a:xfrm>
          <a:prstGeom prst="rect">
            <a:avLst/>
          </a:prstGeom>
        </p:spPr>
      </p:pic>
      <p:pic>
        <p:nvPicPr>
          <p:cNvPr id="2" name="Imag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023" y="2165269"/>
            <a:ext cx="2122830" cy="576769"/>
          </a:xfrm>
          <a:prstGeom prst="rect">
            <a:avLst/>
          </a:prstGeom>
        </p:spPr>
      </p:pic>
    </p:spTree>
    <p:extLst>
      <p:ext uri="{BB962C8B-B14F-4D97-AF65-F5344CB8AC3E}">
        <p14:creationId xmlns:p14="http://schemas.microsoft.com/office/powerpoint/2010/main" val="3395176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828904" y="2420888"/>
            <a:ext cx="8281292" cy="935037"/>
          </a:xfrm>
        </p:spPr>
        <p:txBody>
          <a:bodyPr/>
          <a:lstStyle/>
          <a:p>
            <a:pPr eaLnBrk="1" hangingPunct="1"/>
            <a:r>
              <a:rPr lang="fr-FR" altLang="fr-FR" dirty="0">
                <a:latin typeface="Times New Roman" panose="02020603050405020304" pitchFamily="18" charset="0"/>
                <a:cs typeface="Times New Roman" panose="02020603050405020304" pitchFamily="18" charset="0"/>
              </a:rPr>
              <a:t>Fonctionnement d’un pare-feu </a:t>
            </a:r>
            <a:r>
              <a:rPr lang="fr-FR" altLang="fr-FR" dirty="0" smtClean="0">
                <a:latin typeface="Times New Roman" panose="02020603050405020304" pitchFamily="18" charset="0"/>
                <a:cs typeface="Times New Roman" panose="02020603050405020304" pitchFamily="18" charset="0"/>
              </a:rPr>
              <a:t>Linux (</a:t>
            </a:r>
            <a:r>
              <a:rPr lang="fr-FR" altLang="fr-FR" dirty="0" err="1" smtClean="0">
                <a:latin typeface="Times New Roman" panose="02020603050405020304" pitchFamily="18" charset="0"/>
                <a:cs typeface="Times New Roman" panose="02020603050405020304" pitchFamily="18" charset="0"/>
              </a:rPr>
              <a:t>Netfilter</a:t>
            </a:r>
            <a:r>
              <a:rPr lang="fr-FR" altLang="fr-FR" dirty="0">
                <a:latin typeface="Times New Roman" panose="02020603050405020304" pitchFamily="18" charset="0"/>
                <a:cs typeface="Times New Roman" panose="02020603050405020304" pitchFamily="18" charset="0"/>
              </a:rPr>
              <a:t>)</a:t>
            </a:r>
          </a:p>
        </p:txBody>
      </p:sp>
      <p:pic>
        <p:nvPicPr>
          <p:cNvPr id="3" name="Image 2"/>
          <p:cNvPicPr>
            <a:picLocks noChangeAspect="1"/>
          </p:cNvPicPr>
          <p:nvPr/>
        </p:nvPicPr>
        <p:blipFill>
          <a:blip r:embed="rId2"/>
          <a:stretch>
            <a:fillRect/>
          </a:stretch>
        </p:blipFill>
        <p:spPr>
          <a:xfrm>
            <a:off x="2123728" y="4005064"/>
            <a:ext cx="4220428" cy="1152128"/>
          </a:xfrm>
          <a:prstGeom prst="rect">
            <a:avLst/>
          </a:prstGeom>
        </p:spPr>
      </p:pic>
    </p:spTree>
    <p:extLst>
      <p:ext uri="{BB962C8B-B14F-4D97-AF65-F5344CB8AC3E}">
        <p14:creationId xmlns:p14="http://schemas.microsoft.com/office/powerpoint/2010/main" val="2508660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u numéro de diapositive 4"/>
          <p:cNvSpPr>
            <a:spLocks noGrp="1"/>
          </p:cNvSpPr>
          <p:nvPr>
            <p:ph type="sldNum" sz="quarter" idx="10"/>
          </p:nvPr>
        </p:nvSpPr>
        <p:spPr>
          <a:noFill/>
        </p:spPr>
        <p:txBody>
          <a:bodyPr/>
          <a:lstStyle>
            <a:lvl1pPr eaLnBrk="0" hangingPunct="0">
              <a:spcBef>
                <a:spcPct val="20000"/>
              </a:spcBef>
              <a:buBlip>
                <a:blip r:embed="rId3"/>
              </a:buBlip>
              <a:defRPr sz="2400">
                <a:solidFill>
                  <a:srgbClr val="1B1B1B"/>
                </a:solidFill>
                <a:latin typeface="Arial" panose="020B0604020202020204" pitchFamily="34" charset="0"/>
              </a:defRPr>
            </a:lvl1pPr>
            <a:lvl2pPr marL="742950" indent="-285750" eaLnBrk="0" hangingPunct="0">
              <a:spcBef>
                <a:spcPct val="20000"/>
              </a:spcBef>
              <a:buChar char="•"/>
              <a:defRPr sz="2000">
                <a:solidFill>
                  <a:srgbClr val="1B1B1B"/>
                </a:solidFill>
                <a:latin typeface="Arial" panose="020B0604020202020204" pitchFamily="34" charset="0"/>
              </a:defRPr>
            </a:lvl2pPr>
            <a:lvl3pPr marL="1143000" indent="-228600" eaLnBrk="0" hangingPunct="0">
              <a:spcBef>
                <a:spcPct val="20000"/>
              </a:spcBef>
              <a:buFont typeface="Arial" panose="020B0604020202020204" pitchFamily="34" charset="0"/>
              <a:buChar char="−"/>
              <a:defRPr>
                <a:solidFill>
                  <a:srgbClr val="1B1B1B"/>
                </a:solidFill>
                <a:latin typeface="Arial" panose="020B0604020202020204" pitchFamily="34" charset="0"/>
              </a:defRPr>
            </a:lvl3pPr>
            <a:lvl4pPr marL="1600200" indent="-228600" eaLnBrk="0" hangingPunct="0">
              <a:spcBef>
                <a:spcPct val="20000"/>
              </a:spcBef>
              <a:buFont typeface="Arial" panose="020B0604020202020204" pitchFamily="34" charset="0"/>
              <a:buChar char="▪"/>
              <a:defRPr sz="1600">
                <a:solidFill>
                  <a:srgbClr val="1B1B1B"/>
                </a:solidFill>
                <a:latin typeface="Arial" panose="020B0604020202020204" pitchFamily="34" charset="0"/>
              </a:defRPr>
            </a:lvl4pPr>
            <a:lvl5pPr marL="2057400" indent="-228600" eaLnBrk="0" hangingPunct="0">
              <a:spcBef>
                <a:spcPct val="20000"/>
              </a:spcBef>
              <a:buFont typeface="Wingdings" panose="05000000000000000000" pitchFamily="2" charset="2"/>
              <a:buChar char="w"/>
              <a:defRPr sz="1600">
                <a:solidFill>
                  <a:srgbClr val="1B1B1B"/>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w"/>
              <a:defRPr sz="1600">
                <a:solidFill>
                  <a:srgbClr val="1B1B1B"/>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w"/>
              <a:defRPr sz="1600">
                <a:solidFill>
                  <a:srgbClr val="1B1B1B"/>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w"/>
              <a:defRPr sz="1600">
                <a:solidFill>
                  <a:srgbClr val="1B1B1B"/>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w"/>
              <a:defRPr sz="1600">
                <a:solidFill>
                  <a:srgbClr val="1B1B1B"/>
                </a:solidFill>
                <a:latin typeface="Arial" panose="020B0604020202020204" pitchFamily="34" charset="0"/>
              </a:defRPr>
            </a:lvl9pPr>
          </a:lstStyle>
          <a:p>
            <a:pPr eaLnBrk="1" hangingPunct="1">
              <a:spcBef>
                <a:spcPct val="0"/>
              </a:spcBef>
              <a:buFontTx/>
              <a:buNone/>
            </a:pPr>
            <a:fld id="{45891231-1F2A-4E9B-96CB-FD3DEB8140B5}" type="slidenum">
              <a:rPr lang="fr-FR" altLang="fr-FR" sz="800">
                <a:solidFill>
                  <a:schemeClr val="bg1"/>
                </a:solidFill>
              </a:rPr>
              <a:pPr eaLnBrk="1" hangingPunct="1">
                <a:spcBef>
                  <a:spcPct val="0"/>
                </a:spcBef>
                <a:buFontTx/>
                <a:buNone/>
              </a:pPr>
              <a:t>2</a:t>
            </a:fld>
            <a:endParaRPr lang="fr-FR" altLang="fr-FR" sz="800">
              <a:solidFill>
                <a:schemeClr val="bg1"/>
              </a:solidFill>
            </a:endParaRPr>
          </a:p>
        </p:txBody>
      </p:sp>
      <p:sp>
        <p:nvSpPr>
          <p:cNvPr id="9219" name="Rectangle 4"/>
          <p:cNvSpPr>
            <a:spLocks noGrp="1" noChangeArrowheads="1"/>
          </p:cNvSpPr>
          <p:nvPr>
            <p:ph type="title"/>
          </p:nvPr>
        </p:nvSpPr>
        <p:spPr>
          <a:xfrm>
            <a:off x="468313" y="333375"/>
            <a:ext cx="7643812" cy="725488"/>
          </a:xfrm>
        </p:spPr>
        <p:txBody>
          <a:bodyPr/>
          <a:lstStyle/>
          <a:p>
            <a:pPr eaLnBrk="1" hangingPunct="1"/>
            <a:r>
              <a:rPr lang="fr-FR" altLang="fr-FR"/>
              <a:t>SOMMAIRE</a:t>
            </a:r>
          </a:p>
        </p:txBody>
      </p:sp>
      <p:sp>
        <p:nvSpPr>
          <p:cNvPr id="9220" name="Rectangle 10"/>
          <p:cNvSpPr>
            <a:spLocks noGrp="1" noChangeArrowheads="1"/>
          </p:cNvSpPr>
          <p:nvPr>
            <p:ph type="body" sz="half" idx="2"/>
          </p:nvPr>
        </p:nvSpPr>
        <p:spPr>
          <a:xfrm>
            <a:off x="395288" y="1268413"/>
            <a:ext cx="7429500" cy="4248150"/>
          </a:xfrm>
        </p:spPr>
        <p:txBody>
          <a:bodyPr/>
          <a:lstStyle/>
          <a:p>
            <a:pPr eaLnBrk="1" hangingPunct="1">
              <a:lnSpc>
                <a:spcPct val="90000"/>
              </a:lnSpc>
            </a:pPr>
            <a:r>
              <a:rPr lang="fr-FR" altLang="fr-FR" sz="2000" dirty="0">
                <a:latin typeface="Times New Roman" panose="02020603050405020304" pitchFamily="18" charset="0"/>
                <a:cs typeface="Times New Roman" panose="02020603050405020304" pitchFamily="18" charset="0"/>
              </a:rPr>
              <a:t>Introduction</a:t>
            </a:r>
          </a:p>
          <a:p>
            <a:pPr eaLnBrk="1" hangingPunct="1">
              <a:lnSpc>
                <a:spcPct val="90000"/>
              </a:lnSpc>
              <a:buFontTx/>
              <a:buNone/>
            </a:pPr>
            <a:endParaRPr lang="fr-FR" altLang="fr-FR" sz="2000" dirty="0">
              <a:latin typeface="Times New Roman" panose="02020603050405020304" pitchFamily="18" charset="0"/>
              <a:cs typeface="Times New Roman" panose="02020603050405020304" pitchFamily="18" charset="0"/>
            </a:endParaRPr>
          </a:p>
          <a:p>
            <a:pPr eaLnBrk="1" hangingPunct="1">
              <a:lnSpc>
                <a:spcPct val="90000"/>
              </a:lnSpc>
            </a:pPr>
            <a:r>
              <a:rPr lang="fr-FR" altLang="fr-FR" sz="2000" dirty="0">
                <a:latin typeface="Times New Roman" panose="02020603050405020304" pitchFamily="18" charset="0"/>
                <a:cs typeface="Times New Roman" panose="02020603050405020304" pitchFamily="18" charset="0"/>
              </a:rPr>
              <a:t>Types de Pare-feu</a:t>
            </a:r>
          </a:p>
          <a:p>
            <a:pPr eaLnBrk="1" hangingPunct="1">
              <a:lnSpc>
                <a:spcPct val="90000"/>
              </a:lnSpc>
            </a:pPr>
            <a:endParaRPr lang="fr-FR" altLang="fr-FR" sz="2000" dirty="0">
              <a:latin typeface="Times New Roman" panose="02020603050405020304" pitchFamily="18" charset="0"/>
              <a:cs typeface="Times New Roman" panose="02020603050405020304" pitchFamily="18" charset="0"/>
            </a:endParaRPr>
          </a:p>
          <a:p>
            <a:pPr eaLnBrk="1" hangingPunct="1">
              <a:lnSpc>
                <a:spcPct val="90000"/>
              </a:lnSpc>
            </a:pPr>
            <a:r>
              <a:rPr lang="fr-FR" altLang="fr-FR" sz="2000" dirty="0">
                <a:latin typeface="Times New Roman" panose="02020603050405020304" pitchFamily="18" charset="0"/>
                <a:cs typeface="Times New Roman" panose="02020603050405020304" pitchFamily="18" charset="0"/>
              </a:rPr>
              <a:t>Emplacement des pare-feu</a:t>
            </a:r>
          </a:p>
          <a:p>
            <a:pPr eaLnBrk="1" hangingPunct="1">
              <a:lnSpc>
                <a:spcPct val="90000"/>
              </a:lnSpc>
            </a:pPr>
            <a:endParaRPr lang="fr-FR" altLang="fr-FR" sz="2000" dirty="0">
              <a:latin typeface="Times New Roman" panose="02020603050405020304" pitchFamily="18" charset="0"/>
              <a:cs typeface="Times New Roman" panose="02020603050405020304" pitchFamily="18" charset="0"/>
            </a:endParaRPr>
          </a:p>
          <a:p>
            <a:pPr eaLnBrk="1" hangingPunct="1">
              <a:lnSpc>
                <a:spcPct val="90000"/>
              </a:lnSpc>
            </a:pPr>
            <a:r>
              <a:rPr lang="fr-FR" altLang="fr-FR" sz="2000" dirty="0">
                <a:latin typeface="Times New Roman" panose="02020603050405020304" pitchFamily="18" charset="0"/>
                <a:cs typeface="Times New Roman" panose="02020603050405020304" pitchFamily="18" charset="0"/>
              </a:rPr>
              <a:t>Pare-feu Marine</a:t>
            </a:r>
          </a:p>
          <a:p>
            <a:pPr eaLnBrk="1" hangingPunct="1">
              <a:lnSpc>
                <a:spcPct val="90000"/>
              </a:lnSpc>
            </a:pPr>
            <a:endParaRPr lang="fr-FR" altLang="fr-FR" sz="2000" dirty="0">
              <a:latin typeface="Times New Roman" panose="02020603050405020304" pitchFamily="18" charset="0"/>
              <a:cs typeface="Times New Roman" panose="02020603050405020304" pitchFamily="18" charset="0"/>
            </a:endParaRPr>
          </a:p>
          <a:p>
            <a:pPr eaLnBrk="1" hangingPunct="1">
              <a:lnSpc>
                <a:spcPct val="90000"/>
              </a:lnSpc>
            </a:pPr>
            <a:r>
              <a:rPr lang="fr-FR" altLang="fr-FR" sz="2000" dirty="0">
                <a:latin typeface="Times New Roman" panose="02020603050405020304" pitchFamily="18" charset="0"/>
                <a:cs typeface="Times New Roman" panose="02020603050405020304" pitchFamily="18" charset="0"/>
              </a:rPr>
              <a:t>Recommandations ANSSI</a:t>
            </a:r>
          </a:p>
          <a:p>
            <a:pPr eaLnBrk="1" hangingPunct="1">
              <a:lnSpc>
                <a:spcPct val="90000"/>
              </a:lnSpc>
              <a:buFontTx/>
              <a:buNone/>
            </a:pPr>
            <a:endParaRPr lang="fr-FR" altLang="fr-FR" sz="2000" dirty="0">
              <a:latin typeface="Times New Roman" panose="02020603050405020304" pitchFamily="18" charset="0"/>
              <a:cs typeface="Times New Roman" panose="02020603050405020304" pitchFamily="18" charset="0"/>
            </a:endParaRPr>
          </a:p>
          <a:p>
            <a:pPr eaLnBrk="1" hangingPunct="1">
              <a:lnSpc>
                <a:spcPct val="90000"/>
              </a:lnSpc>
            </a:pPr>
            <a:r>
              <a:rPr lang="fr-FR" altLang="fr-FR" sz="20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648812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u numéro de diapositive 3"/>
          <p:cNvSpPr>
            <a:spLocks noGrp="1"/>
          </p:cNvSpPr>
          <p:nvPr>
            <p:ph type="sldNum" sz="quarter" idx="10"/>
          </p:nvPr>
        </p:nvSpPr>
        <p:spPr>
          <a:noFill/>
        </p:spPr>
        <p:txBody>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sz="16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0D4772B-8853-4050-9CF3-5527CEE10AA9}" type="slidenum">
              <a:rPr kumimoji="0" lang="fr-FR" altLang="fr-FR" sz="800" b="0"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fr-FR" altLang="fr-FR" sz="800" b="0"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7" name="Rectangle 2"/>
          <p:cNvSpPr txBox="1">
            <a:spLocks noChangeArrowheads="1"/>
          </p:cNvSpPr>
          <p:nvPr/>
        </p:nvSpPr>
        <p:spPr bwMode="auto">
          <a:xfrm>
            <a:off x="663900" y="0"/>
            <a:ext cx="7772400"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2FA0D8"/>
                </a:solidFill>
                <a:latin typeface="+mj-lt"/>
                <a:ea typeface="+mj-ea"/>
                <a:cs typeface="+mj-cs"/>
              </a:defRPr>
            </a:lvl1pPr>
            <a:lvl2pPr algn="l" rtl="0" eaLnBrk="0" fontAlgn="base" hangingPunct="0">
              <a:spcBef>
                <a:spcPct val="0"/>
              </a:spcBef>
              <a:spcAft>
                <a:spcPct val="0"/>
              </a:spcAft>
              <a:defRPr sz="2400">
                <a:solidFill>
                  <a:srgbClr val="2FA0D8"/>
                </a:solidFill>
                <a:latin typeface="Arial" charset="0"/>
              </a:defRPr>
            </a:lvl2pPr>
            <a:lvl3pPr algn="l" rtl="0" eaLnBrk="0" fontAlgn="base" hangingPunct="0">
              <a:spcBef>
                <a:spcPct val="0"/>
              </a:spcBef>
              <a:spcAft>
                <a:spcPct val="0"/>
              </a:spcAft>
              <a:defRPr sz="2400">
                <a:solidFill>
                  <a:srgbClr val="2FA0D8"/>
                </a:solidFill>
                <a:latin typeface="Arial" charset="0"/>
              </a:defRPr>
            </a:lvl3pPr>
            <a:lvl4pPr algn="l" rtl="0" eaLnBrk="0" fontAlgn="base" hangingPunct="0">
              <a:spcBef>
                <a:spcPct val="0"/>
              </a:spcBef>
              <a:spcAft>
                <a:spcPct val="0"/>
              </a:spcAft>
              <a:defRPr sz="2400">
                <a:solidFill>
                  <a:srgbClr val="2FA0D8"/>
                </a:solidFill>
                <a:latin typeface="Arial" charset="0"/>
              </a:defRPr>
            </a:lvl4pPr>
            <a:lvl5pPr algn="l" rtl="0" eaLnBrk="0" fontAlgn="base" hangingPunct="0">
              <a:spcBef>
                <a:spcPct val="0"/>
              </a:spcBef>
              <a:spcAft>
                <a:spcPct val="0"/>
              </a:spcAft>
              <a:defRPr sz="2400">
                <a:solidFill>
                  <a:srgbClr val="2FA0D8"/>
                </a:solidFill>
                <a:latin typeface="Arial" charset="0"/>
              </a:defRPr>
            </a:lvl5pPr>
            <a:lvl6pPr marL="457200" algn="l" rtl="0" fontAlgn="base">
              <a:spcBef>
                <a:spcPct val="0"/>
              </a:spcBef>
              <a:spcAft>
                <a:spcPct val="0"/>
              </a:spcAft>
              <a:defRPr sz="2400">
                <a:solidFill>
                  <a:srgbClr val="2FA0D8"/>
                </a:solidFill>
                <a:latin typeface="Arial" charset="0"/>
              </a:defRPr>
            </a:lvl6pPr>
            <a:lvl7pPr marL="914400" algn="l" rtl="0" fontAlgn="base">
              <a:spcBef>
                <a:spcPct val="0"/>
              </a:spcBef>
              <a:spcAft>
                <a:spcPct val="0"/>
              </a:spcAft>
              <a:defRPr sz="2400">
                <a:solidFill>
                  <a:srgbClr val="2FA0D8"/>
                </a:solidFill>
                <a:latin typeface="Arial" charset="0"/>
              </a:defRPr>
            </a:lvl7pPr>
            <a:lvl8pPr marL="1371600" algn="l" rtl="0" fontAlgn="base">
              <a:spcBef>
                <a:spcPct val="0"/>
              </a:spcBef>
              <a:spcAft>
                <a:spcPct val="0"/>
              </a:spcAft>
              <a:defRPr sz="2400">
                <a:solidFill>
                  <a:srgbClr val="2FA0D8"/>
                </a:solidFill>
                <a:latin typeface="Arial" charset="0"/>
              </a:defRPr>
            </a:lvl8pPr>
            <a:lvl9pPr marL="1828800" algn="l" rtl="0" fontAlgn="base">
              <a:spcBef>
                <a:spcPct val="0"/>
              </a:spcBef>
              <a:spcAft>
                <a:spcPct val="0"/>
              </a:spcAft>
              <a:defRPr sz="2400">
                <a:solidFill>
                  <a:srgbClr val="2FA0D8"/>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altLang="fr-FR" sz="3200" b="0" i="0" u="none" strike="noStrike" kern="0" cap="none" spc="0" normalizeH="0" baseline="0" noProof="0" dirty="0" smtClean="0">
                <a:ln>
                  <a:noFill/>
                </a:ln>
                <a:solidFill>
                  <a:srgbClr val="2FA0D8"/>
                </a:solidFill>
                <a:effectLst/>
                <a:uLnTx/>
                <a:uFillTx/>
                <a:latin typeface="Times New Roman" panose="02020603050405020304" pitchFamily="18" charset="0"/>
                <a:cs typeface="Times New Roman" panose="02020603050405020304" pitchFamily="18" charset="0"/>
              </a:rPr>
              <a:t>Fonctionnement de </a:t>
            </a:r>
            <a:r>
              <a:rPr kumimoji="0" lang="fr-FR" altLang="fr-FR" sz="3200" b="0" i="0" u="none" strike="noStrike" kern="0" cap="none" spc="0" normalizeH="0" baseline="0" noProof="0" dirty="0" err="1" smtClean="0">
                <a:ln>
                  <a:noFill/>
                </a:ln>
                <a:solidFill>
                  <a:srgbClr val="2FA0D8"/>
                </a:solidFill>
                <a:effectLst/>
                <a:uLnTx/>
                <a:uFillTx/>
                <a:latin typeface="Times New Roman" panose="02020603050405020304" pitchFamily="18" charset="0"/>
                <a:cs typeface="Times New Roman" panose="02020603050405020304" pitchFamily="18" charset="0"/>
              </a:rPr>
              <a:t>Netfilter</a:t>
            </a:r>
            <a:endParaRPr kumimoji="0" lang="fr-FR" altLang="fr-FR" sz="3200" b="0" i="0" u="none" strike="noStrike" kern="0" cap="none" spc="0" normalizeH="0" baseline="0" noProof="0" dirty="0">
              <a:ln>
                <a:noFill/>
              </a:ln>
              <a:solidFill>
                <a:srgbClr val="2FA0D8"/>
              </a:solidFill>
              <a:effectLst/>
              <a:uLnTx/>
              <a:uFillTx/>
              <a:latin typeface="Times New Roman" panose="02020603050405020304" pitchFamily="18" charset="0"/>
              <a:cs typeface="Times New Roman" panose="02020603050405020304" pitchFamily="18" charset="0"/>
            </a:endParaRPr>
          </a:p>
        </p:txBody>
      </p:sp>
      <p:sp>
        <p:nvSpPr>
          <p:cNvPr id="3" name="Rectangle 2"/>
          <p:cNvSpPr/>
          <p:nvPr/>
        </p:nvSpPr>
        <p:spPr>
          <a:xfrm>
            <a:off x="184323" y="2852936"/>
            <a:ext cx="1356462" cy="1323439"/>
          </a:xfrm>
          <a:prstGeom prst="rect">
            <a:avLst/>
          </a:prstGeom>
        </p:spPr>
        <p:txBody>
          <a:bodyPr wrap="none">
            <a:spAutoFit/>
          </a:bodyPr>
          <a:lstStyle/>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fr-FR" sz="2000" b="0" i="0" u="none" strike="noStrike" kern="1200" cap="none" spc="0" normalizeH="0" baseline="0" noProof="0" dirty="0" err="1"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Hooks</a:t>
            </a:r>
            <a:endParaRPr kumimoji="0" lang="fr-FR"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fr-FR"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Tables </a:t>
            </a:r>
            <a:endParaRPr lang="fr-FR"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fr-FR"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Chaînes</a:t>
            </a:r>
            <a:endParaRPr kumimoji="0" lang="fr-FR"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pic>
        <p:nvPicPr>
          <p:cNvPr id="2050" name="Picture 2" descr="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935618"/>
            <a:ext cx="6264696" cy="580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90329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u numéro de diapositive 3"/>
          <p:cNvSpPr>
            <a:spLocks noGrp="1"/>
          </p:cNvSpPr>
          <p:nvPr>
            <p:ph type="sldNum" sz="quarter" idx="10"/>
          </p:nvPr>
        </p:nvSpPr>
        <p:spPr>
          <a:noFill/>
        </p:spPr>
        <p:txBody>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sz="16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0D4772B-8853-4050-9CF3-5527CEE10AA9}" type="slidenum">
              <a:rPr kumimoji="0" lang="fr-FR" altLang="fr-FR" sz="800" b="0"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fr-FR" altLang="fr-FR" sz="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8" name="Rectangle 2"/>
          <p:cNvSpPr txBox="1">
            <a:spLocks noChangeArrowheads="1"/>
          </p:cNvSpPr>
          <p:nvPr/>
        </p:nvSpPr>
        <p:spPr bwMode="auto">
          <a:xfrm>
            <a:off x="179512" y="35509"/>
            <a:ext cx="7772400"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2FA0D8"/>
                </a:solidFill>
                <a:latin typeface="+mj-lt"/>
                <a:ea typeface="+mj-ea"/>
                <a:cs typeface="+mj-cs"/>
              </a:defRPr>
            </a:lvl1pPr>
            <a:lvl2pPr algn="l" rtl="0" eaLnBrk="0" fontAlgn="base" hangingPunct="0">
              <a:spcBef>
                <a:spcPct val="0"/>
              </a:spcBef>
              <a:spcAft>
                <a:spcPct val="0"/>
              </a:spcAft>
              <a:defRPr sz="2400">
                <a:solidFill>
                  <a:srgbClr val="2FA0D8"/>
                </a:solidFill>
                <a:latin typeface="Arial" charset="0"/>
              </a:defRPr>
            </a:lvl2pPr>
            <a:lvl3pPr algn="l" rtl="0" eaLnBrk="0" fontAlgn="base" hangingPunct="0">
              <a:spcBef>
                <a:spcPct val="0"/>
              </a:spcBef>
              <a:spcAft>
                <a:spcPct val="0"/>
              </a:spcAft>
              <a:defRPr sz="2400">
                <a:solidFill>
                  <a:srgbClr val="2FA0D8"/>
                </a:solidFill>
                <a:latin typeface="Arial" charset="0"/>
              </a:defRPr>
            </a:lvl3pPr>
            <a:lvl4pPr algn="l" rtl="0" eaLnBrk="0" fontAlgn="base" hangingPunct="0">
              <a:spcBef>
                <a:spcPct val="0"/>
              </a:spcBef>
              <a:spcAft>
                <a:spcPct val="0"/>
              </a:spcAft>
              <a:defRPr sz="2400">
                <a:solidFill>
                  <a:srgbClr val="2FA0D8"/>
                </a:solidFill>
                <a:latin typeface="Arial" charset="0"/>
              </a:defRPr>
            </a:lvl4pPr>
            <a:lvl5pPr algn="l" rtl="0" eaLnBrk="0" fontAlgn="base" hangingPunct="0">
              <a:spcBef>
                <a:spcPct val="0"/>
              </a:spcBef>
              <a:spcAft>
                <a:spcPct val="0"/>
              </a:spcAft>
              <a:defRPr sz="2400">
                <a:solidFill>
                  <a:srgbClr val="2FA0D8"/>
                </a:solidFill>
                <a:latin typeface="Arial" charset="0"/>
              </a:defRPr>
            </a:lvl5pPr>
            <a:lvl6pPr marL="457200" algn="l" rtl="0" fontAlgn="base">
              <a:spcBef>
                <a:spcPct val="0"/>
              </a:spcBef>
              <a:spcAft>
                <a:spcPct val="0"/>
              </a:spcAft>
              <a:defRPr sz="2400">
                <a:solidFill>
                  <a:srgbClr val="2FA0D8"/>
                </a:solidFill>
                <a:latin typeface="Arial" charset="0"/>
              </a:defRPr>
            </a:lvl6pPr>
            <a:lvl7pPr marL="914400" algn="l" rtl="0" fontAlgn="base">
              <a:spcBef>
                <a:spcPct val="0"/>
              </a:spcBef>
              <a:spcAft>
                <a:spcPct val="0"/>
              </a:spcAft>
              <a:defRPr sz="2400">
                <a:solidFill>
                  <a:srgbClr val="2FA0D8"/>
                </a:solidFill>
                <a:latin typeface="Arial" charset="0"/>
              </a:defRPr>
            </a:lvl7pPr>
            <a:lvl8pPr marL="1371600" algn="l" rtl="0" fontAlgn="base">
              <a:spcBef>
                <a:spcPct val="0"/>
              </a:spcBef>
              <a:spcAft>
                <a:spcPct val="0"/>
              </a:spcAft>
              <a:defRPr sz="2400">
                <a:solidFill>
                  <a:srgbClr val="2FA0D8"/>
                </a:solidFill>
                <a:latin typeface="Arial" charset="0"/>
              </a:defRPr>
            </a:lvl8pPr>
            <a:lvl9pPr marL="1828800" algn="l" rtl="0" fontAlgn="base">
              <a:spcBef>
                <a:spcPct val="0"/>
              </a:spcBef>
              <a:spcAft>
                <a:spcPct val="0"/>
              </a:spcAft>
              <a:defRPr sz="2400">
                <a:solidFill>
                  <a:srgbClr val="2FA0D8"/>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fr-FR" sz="3200" b="0" i="0" u="none" strike="noStrike" kern="0" cap="none" spc="0" normalizeH="0" baseline="0" noProof="0" dirty="0" smtClean="0">
                <a:ln>
                  <a:noFill/>
                </a:ln>
                <a:solidFill>
                  <a:srgbClr val="2FA0D8"/>
                </a:solidFill>
                <a:effectLst/>
                <a:uLnTx/>
                <a:uFillTx/>
                <a:latin typeface="Times New Roman" panose="02020603050405020304" pitchFamily="18" charset="0"/>
                <a:cs typeface="Times New Roman" panose="02020603050405020304" pitchFamily="18" charset="0"/>
              </a:rPr>
              <a:t>Fonctionnement de </a:t>
            </a:r>
            <a:r>
              <a:rPr kumimoji="0" lang="fr-FR" altLang="fr-FR" sz="3200" b="0" i="0" u="none" strike="noStrike" kern="0" cap="none" spc="0" normalizeH="0" baseline="0" noProof="0" dirty="0" err="1" smtClean="0">
                <a:ln>
                  <a:noFill/>
                </a:ln>
                <a:solidFill>
                  <a:srgbClr val="2FA0D8"/>
                </a:solidFill>
                <a:effectLst/>
                <a:uLnTx/>
                <a:uFillTx/>
                <a:latin typeface="Times New Roman" panose="02020603050405020304" pitchFamily="18" charset="0"/>
                <a:cs typeface="Times New Roman" panose="02020603050405020304" pitchFamily="18" charset="0"/>
              </a:rPr>
              <a:t>Netfilter</a:t>
            </a:r>
            <a:endParaRPr kumimoji="0" lang="fr-FR" altLang="fr-FR" sz="3200" b="0" i="0" u="none" strike="noStrike" kern="0" cap="none" spc="0" normalizeH="0" baseline="0" noProof="0" dirty="0">
              <a:ln>
                <a:noFill/>
              </a:ln>
              <a:solidFill>
                <a:srgbClr val="2FA0D8"/>
              </a:solidFill>
              <a:effectLst/>
              <a:uLnTx/>
              <a:uFillTx/>
              <a:latin typeface="Times New Roman" panose="02020603050405020304" pitchFamily="18" charset="0"/>
              <a:cs typeface="Times New Roman" panose="02020603050405020304" pitchFamily="18" charset="0"/>
            </a:endParaRPr>
          </a:p>
        </p:txBody>
      </p:sp>
      <p:pic>
        <p:nvPicPr>
          <p:cNvPr id="1026" name="Picture 2" descr="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49" y="1226443"/>
            <a:ext cx="4536504" cy="18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im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495" y="3645024"/>
            <a:ext cx="467677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imag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6287" y="1378074"/>
            <a:ext cx="4180209"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imag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4049" y="4654888"/>
            <a:ext cx="3960440" cy="115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2422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ACD1DE7D-4904-4A56-9A4F-1C56AABDD0E6}" type="slidenum">
              <a:rPr lang="fr-FR" altLang="fr-FR" smtClean="0"/>
              <a:pPr/>
              <a:t>22</a:t>
            </a:fld>
            <a:endParaRPr lang="fr-FR" altLang="fr-FR"/>
          </a:p>
        </p:txBody>
      </p:sp>
      <p:sp>
        <p:nvSpPr>
          <p:cNvPr id="9" name="ZoneTexte 8"/>
          <p:cNvSpPr txBox="1"/>
          <p:nvPr/>
        </p:nvSpPr>
        <p:spPr>
          <a:xfrm>
            <a:off x="2323672" y="3120483"/>
            <a:ext cx="1215629" cy="338554"/>
          </a:xfrm>
          <a:prstGeom prst="rect">
            <a:avLst/>
          </a:prstGeom>
          <a:solidFill>
            <a:srgbClr val="FFC000"/>
          </a:solidFill>
          <a:ln>
            <a:solidFill>
              <a:schemeClr val="tx1"/>
            </a:solidFill>
          </a:ln>
        </p:spPr>
        <p:txBody>
          <a:bodyPr wrap="square" rtlCol="0">
            <a:spAutoFit/>
          </a:bodyPr>
          <a:lstStyle/>
          <a:p>
            <a:pPr algn="ctr"/>
            <a:r>
              <a:rPr lang="fr-FR" sz="1600" dirty="0"/>
              <a:t>ROUTAGE</a:t>
            </a:r>
          </a:p>
        </p:txBody>
      </p:sp>
      <p:sp>
        <p:nvSpPr>
          <p:cNvPr id="17" name="ZoneTexte 16"/>
          <p:cNvSpPr txBox="1"/>
          <p:nvPr/>
        </p:nvSpPr>
        <p:spPr>
          <a:xfrm>
            <a:off x="4003167" y="4283804"/>
            <a:ext cx="1946138" cy="338554"/>
          </a:xfrm>
          <a:prstGeom prst="rect">
            <a:avLst/>
          </a:prstGeom>
          <a:solidFill>
            <a:srgbClr val="FFC000"/>
          </a:solidFill>
          <a:ln>
            <a:solidFill>
              <a:schemeClr val="tx1"/>
            </a:solidFill>
          </a:ln>
        </p:spPr>
        <p:txBody>
          <a:bodyPr wrap="square" rtlCol="0">
            <a:spAutoFit/>
          </a:bodyPr>
          <a:lstStyle/>
          <a:p>
            <a:r>
              <a:rPr lang="fr-FR" sz="1600" dirty="0"/>
              <a:t>PROCESS LOCAL</a:t>
            </a:r>
          </a:p>
        </p:txBody>
      </p:sp>
      <p:cxnSp>
        <p:nvCxnSpPr>
          <p:cNvPr id="19" name="Connecteur en angle 18"/>
          <p:cNvCxnSpPr>
            <a:cxnSpLocks/>
            <a:stCxn id="9" idx="0"/>
          </p:cNvCxnSpPr>
          <p:nvPr/>
        </p:nvCxnSpPr>
        <p:spPr bwMode="auto">
          <a:xfrm rot="5400000" flipH="1" flipV="1">
            <a:off x="5040484" y="465200"/>
            <a:ext cx="546287" cy="4764280"/>
          </a:xfrm>
          <a:prstGeom prst="bentConnector2">
            <a:avLst/>
          </a:prstGeom>
          <a:ln w="31750">
            <a:solidFill>
              <a:srgbClr val="2EA0D8"/>
            </a:solidFill>
            <a:tailEnd type="triangle"/>
          </a:ln>
        </p:spPr>
        <p:style>
          <a:lnRef idx="1">
            <a:schemeClr val="accent4"/>
          </a:lnRef>
          <a:fillRef idx="0">
            <a:schemeClr val="accent4"/>
          </a:fillRef>
          <a:effectRef idx="0">
            <a:schemeClr val="accent4"/>
          </a:effectRef>
          <a:fontRef idx="minor">
            <a:schemeClr val="tx1"/>
          </a:fontRef>
        </p:style>
      </p:cxnSp>
      <p:sp>
        <p:nvSpPr>
          <p:cNvPr id="52" name="Titre 8"/>
          <p:cNvSpPr txBox="1">
            <a:spLocks/>
          </p:cNvSpPr>
          <p:nvPr/>
        </p:nvSpPr>
        <p:spPr bwMode="auto">
          <a:xfrm>
            <a:off x="307181" y="466385"/>
            <a:ext cx="82296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2FA0D8"/>
                </a:solidFill>
                <a:latin typeface="+mj-lt"/>
                <a:ea typeface="+mj-ea"/>
                <a:cs typeface="+mj-cs"/>
              </a:defRPr>
            </a:lvl1pPr>
            <a:lvl2pPr algn="l" rtl="0" eaLnBrk="0" fontAlgn="base" hangingPunct="0">
              <a:spcBef>
                <a:spcPct val="0"/>
              </a:spcBef>
              <a:spcAft>
                <a:spcPct val="0"/>
              </a:spcAft>
              <a:defRPr sz="2400">
                <a:solidFill>
                  <a:srgbClr val="2FA0D8"/>
                </a:solidFill>
                <a:latin typeface="Arial" charset="0"/>
              </a:defRPr>
            </a:lvl2pPr>
            <a:lvl3pPr algn="l" rtl="0" eaLnBrk="0" fontAlgn="base" hangingPunct="0">
              <a:spcBef>
                <a:spcPct val="0"/>
              </a:spcBef>
              <a:spcAft>
                <a:spcPct val="0"/>
              </a:spcAft>
              <a:defRPr sz="2400">
                <a:solidFill>
                  <a:srgbClr val="2FA0D8"/>
                </a:solidFill>
                <a:latin typeface="Arial" charset="0"/>
              </a:defRPr>
            </a:lvl3pPr>
            <a:lvl4pPr algn="l" rtl="0" eaLnBrk="0" fontAlgn="base" hangingPunct="0">
              <a:spcBef>
                <a:spcPct val="0"/>
              </a:spcBef>
              <a:spcAft>
                <a:spcPct val="0"/>
              </a:spcAft>
              <a:defRPr sz="2400">
                <a:solidFill>
                  <a:srgbClr val="2FA0D8"/>
                </a:solidFill>
                <a:latin typeface="Arial" charset="0"/>
              </a:defRPr>
            </a:lvl4pPr>
            <a:lvl5pPr algn="l" rtl="0" eaLnBrk="0" fontAlgn="base" hangingPunct="0">
              <a:spcBef>
                <a:spcPct val="0"/>
              </a:spcBef>
              <a:spcAft>
                <a:spcPct val="0"/>
              </a:spcAft>
              <a:defRPr sz="2400">
                <a:solidFill>
                  <a:srgbClr val="2FA0D8"/>
                </a:solidFill>
                <a:latin typeface="Arial" charset="0"/>
              </a:defRPr>
            </a:lvl5pPr>
            <a:lvl6pPr marL="457200" algn="l" rtl="0" fontAlgn="base">
              <a:spcBef>
                <a:spcPct val="0"/>
              </a:spcBef>
              <a:spcAft>
                <a:spcPct val="0"/>
              </a:spcAft>
              <a:defRPr sz="2400">
                <a:solidFill>
                  <a:srgbClr val="2FA0D8"/>
                </a:solidFill>
                <a:latin typeface="Arial" charset="0"/>
              </a:defRPr>
            </a:lvl6pPr>
            <a:lvl7pPr marL="914400" algn="l" rtl="0" fontAlgn="base">
              <a:spcBef>
                <a:spcPct val="0"/>
              </a:spcBef>
              <a:spcAft>
                <a:spcPct val="0"/>
              </a:spcAft>
              <a:defRPr sz="2400">
                <a:solidFill>
                  <a:srgbClr val="2FA0D8"/>
                </a:solidFill>
                <a:latin typeface="Arial" charset="0"/>
              </a:defRPr>
            </a:lvl7pPr>
            <a:lvl8pPr marL="1371600" algn="l" rtl="0" fontAlgn="base">
              <a:spcBef>
                <a:spcPct val="0"/>
              </a:spcBef>
              <a:spcAft>
                <a:spcPct val="0"/>
              </a:spcAft>
              <a:defRPr sz="2400">
                <a:solidFill>
                  <a:srgbClr val="2FA0D8"/>
                </a:solidFill>
                <a:latin typeface="Arial" charset="0"/>
              </a:defRPr>
            </a:lvl8pPr>
            <a:lvl9pPr marL="1828800" algn="l" rtl="0" fontAlgn="base">
              <a:spcBef>
                <a:spcPct val="0"/>
              </a:spcBef>
              <a:spcAft>
                <a:spcPct val="0"/>
              </a:spcAft>
              <a:defRPr sz="2400">
                <a:solidFill>
                  <a:srgbClr val="2FA0D8"/>
                </a:solidFill>
                <a:latin typeface="Arial" charset="0"/>
              </a:defRPr>
            </a:lvl9pPr>
          </a:lstStyle>
          <a:p>
            <a:r>
              <a:rPr lang="fr-FR" altLang="fr-FR" dirty="0">
                <a:latin typeface="Times New Roman" panose="02020603050405020304" pitchFamily="18" charset="0"/>
                <a:cs typeface="Times New Roman" panose="02020603050405020304" pitchFamily="18" charset="0"/>
              </a:rPr>
              <a:t>Configuration d’un pare-feu (</a:t>
            </a:r>
            <a:r>
              <a:rPr lang="fr-FR" altLang="fr-FR" dirty="0" err="1" smtClean="0">
                <a:latin typeface="Times New Roman" panose="02020603050405020304" pitchFamily="18" charset="0"/>
                <a:cs typeface="Times New Roman" panose="02020603050405020304" pitchFamily="18" charset="0"/>
              </a:rPr>
              <a:t>Netfilter</a:t>
            </a:r>
            <a:r>
              <a:rPr lang="fr-FR" altLang="fr-FR" dirty="0" smtClean="0">
                <a:latin typeface="Times New Roman" panose="02020603050405020304" pitchFamily="18" charset="0"/>
                <a:cs typeface="Times New Roman" panose="02020603050405020304" pitchFamily="18" charset="0"/>
              </a:rPr>
              <a:t>)</a:t>
            </a:r>
            <a:endParaRPr lang="fr-FR" kern="0" dirty="0">
              <a:latin typeface="Times New Roman" panose="02020603050405020304" pitchFamily="18" charset="0"/>
              <a:cs typeface="Times New Roman" panose="02020603050405020304" pitchFamily="18" charset="0"/>
            </a:endParaRPr>
          </a:p>
        </p:txBody>
      </p:sp>
      <p:cxnSp>
        <p:nvCxnSpPr>
          <p:cNvPr id="65" name="Connecteur droit avec flèche 64"/>
          <p:cNvCxnSpPr>
            <a:cxnSpLocks/>
          </p:cNvCxnSpPr>
          <p:nvPr/>
        </p:nvCxnSpPr>
        <p:spPr bwMode="auto">
          <a:xfrm>
            <a:off x="251423" y="3269253"/>
            <a:ext cx="1495913" cy="0"/>
          </a:xfrm>
          <a:prstGeom prst="straightConnector1">
            <a:avLst/>
          </a:prstGeom>
          <a:ln w="31750">
            <a:solidFill>
              <a:srgbClr val="00B050"/>
            </a:solidFill>
            <a:tailEnd type="triangle"/>
          </a:ln>
        </p:spPr>
        <p:style>
          <a:lnRef idx="2">
            <a:schemeClr val="accent6"/>
          </a:lnRef>
          <a:fillRef idx="0">
            <a:schemeClr val="accent6"/>
          </a:fillRef>
          <a:effectRef idx="1">
            <a:schemeClr val="accent6"/>
          </a:effectRef>
          <a:fontRef idx="minor">
            <a:schemeClr val="tx1"/>
          </a:fontRef>
        </p:style>
      </p:cxnSp>
      <p:cxnSp>
        <p:nvCxnSpPr>
          <p:cNvPr id="66" name="Connecteur droit avec flèche 65"/>
          <p:cNvCxnSpPr/>
          <p:nvPr/>
        </p:nvCxnSpPr>
        <p:spPr bwMode="auto">
          <a:xfrm>
            <a:off x="7869439" y="2847340"/>
            <a:ext cx="800595" cy="0"/>
          </a:xfrm>
          <a:prstGeom prst="straightConnector1">
            <a:avLst/>
          </a:prstGeom>
          <a:ln w="31750">
            <a:solidFill>
              <a:srgbClr val="00B050"/>
            </a:solidFill>
            <a:tailEnd type="triangle"/>
          </a:ln>
        </p:spPr>
        <p:style>
          <a:lnRef idx="2">
            <a:schemeClr val="accent6"/>
          </a:lnRef>
          <a:fillRef idx="0">
            <a:schemeClr val="accent6"/>
          </a:fillRef>
          <a:effectRef idx="1">
            <a:schemeClr val="accent6"/>
          </a:effectRef>
          <a:fontRef idx="minor">
            <a:schemeClr val="tx1"/>
          </a:fontRef>
        </p:style>
      </p:cxnSp>
      <p:sp>
        <p:nvSpPr>
          <p:cNvPr id="69" name="ZoneTexte 68"/>
          <p:cNvSpPr txBox="1"/>
          <p:nvPr/>
        </p:nvSpPr>
        <p:spPr>
          <a:xfrm>
            <a:off x="412390" y="3484224"/>
            <a:ext cx="1119876" cy="646331"/>
          </a:xfrm>
          <a:prstGeom prst="rect">
            <a:avLst/>
          </a:prstGeom>
          <a:noFill/>
        </p:spPr>
        <p:txBody>
          <a:bodyPr wrap="square" rtlCol="0">
            <a:spAutoFit/>
          </a:bodyPr>
          <a:lstStyle/>
          <a:p>
            <a:r>
              <a:rPr lang="fr-FR" dirty="0">
                <a:solidFill>
                  <a:srgbClr val="00B050"/>
                </a:solidFill>
              </a:rPr>
              <a:t>Paquets Entrants</a:t>
            </a:r>
          </a:p>
        </p:txBody>
      </p:sp>
      <p:sp>
        <p:nvSpPr>
          <p:cNvPr id="70" name="ZoneTexte 69"/>
          <p:cNvSpPr txBox="1"/>
          <p:nvPr/>
        </p:nvSpPr>
        <p:spPr>
          <a:xfrm>
            <a:off x="7709799" y="3269253"/>
            <a:ext cx="1119876" cy="646331"/>
          </a:xfrm>
          <a:prstGeom prst="rect">
            <a:avLst/>
          </a:prstGeom>
          <a:noFill/>
        </p:spPr>
        <p:txBody>
          <a:bodyPr wrap="square" rtlCol="0">
            <a:spAutoFit/>
          </a:bodyPr>
          <a:lstStyle/>
          <a:p>
            <a:r>
              <a:rPr lang="fr-FR" dirty="0">
                <a:solidFill>
                  <a:srgbClr val="00B050"/>
                </a:solidFill>
              </a:rPr>
              <a:t>Paquets Sortants</a:t>
            </a:r>
          </a:p>
        </p:txBody>
      </p:sp>
      <p:cxnSp>
        <p:nvCxnSpPr>
          <p:cNvPr id="6" name="Connecteur : en angle 5">
            <a:extLst>
              <a:ext uri="{FF2B5EF4-FFF2-40B4-BE49-F238E27FC236}">
                <a16:creationId xmlns="" xmlns:a16="http://schemas.microsoft.com/office/drawing/2014/main" id="{2B73F8F2-9EAF-421C-A21A-D73410C130C0}"/>
              </a:ext>
            </a:extLst>
          </p:cNvPr>
          <p:cNvCxnSpPr>
            <a:stCxn id="9" idx="2"/>
            <a:endCxn id="17" idx="1"/>
          </p:cNvCxnSpPr>
          <p:nvPr/>
        </p:nvCxnSpPr>
        <p:spPr bwMode="auto">
          <a:xfrm rot="16200000" flipH="1">
            <a:off x="2970305" y="3420219"/>
            <a:ext cx="994044" cy="1071680"/>
          </a:xfrm>
          <a:prstGeom prst="bentConnector2">
            <a:avLst/>
          </a:prstGeom>
          <a:ln w="31750">
            <a:solidFill>
              <a:srgbClr val="2EA0D8"/>
            </a:solidFill>
            <a:tailEnd type="triangle"/>
          </a:ln>
        </p:spPr>
        <p:style>
          <a:lnRef idx="1">
            <a:schemeClr val="accent4"/>
          </a:lnRef>
          <a:fillRef idx="0">
            <a:schemeClr val="accent4"/>
          </a:fillRef>
          <a:effectRef idx="0">
            <a:schemeClr val="accent4"/>
          </a:effectRef>
          <a:fontRef idx="minor">
            <a:schemeClr val="tx1"/>
          </a:fontRef>
        </p:style>
      </p:cxnSp>
      <p:cxnSp>
        <p:nvCxnSpPr>
          <p:cNvPr id="18" name="Connecteur : en angle 17">
            <a:extLst>
              <a:ext uri="{FF2B5EF4-FFF2-40B4-BE49-F238E27FC236}">
                <a16:creationId xmlns="" xmlns:a16="http://schemas.microsoft.com/office/drawing/2014/main" id="{C877866D-87E7-4A22-8D95-089CC09B9744}"/>
              </a:ext>
            </a:extLst>
          </p:cNvPr>
          <p:cNvCxnSpPr>
            <a:cxnSpLocks/>
          </p:cNvCxnSpPr>
          <p:nvPr/>
        </p:nvCxnSpPr>
        <p:spPr bwMode="auto">
          <a:xfrm flipV="1">
            <a:off x="5935273" y="3053711"/>
            <a:ext cx="1760494" cy="1399370"/>
          </a:xfrm>
          <a:prstGeom prst="bentConnector3">
            <a:avLst/>
          </a:prstGeom>
          <a:ln w="31750">
            <a:solidFill>
              <a:srgbClr val="2EA0D8"/>
            </a:solidFill>
            <a:tailEnd type="triangle"/>
          </a:ln>
        </p:spPr>
        <p:style>
          <a:lnRef idx="1">
            <a:schemeClr val="accent4"/>
          </a:lnRef>
          <a:fillRef idx="0">
            <a:schemeClr val="accent4"/>
          </a:fillRef>
          <a:effectRef idx="0">
            <a:schemeClr val="accent4"/>
          </a:effectRef>
          <a:fontRef idx="minor">
            <a:schemeClr val="tx1"/>
          </a:fontRef>
        </p:style>
      </p:cxnSp>
      <p:sp>
        <p:nvSpPr>
          <p:cNvPr id="16" name="Titre 8">
            <a:extLst>
              <a:ext uri="{FF2B5EF4-FFF2-40B4-BE49-F238E27FC236}">
                <a16:creationId xmlns="" xmlns:a16="http://schemas.microsoft.com/office/drawing/2014/main" id="{81F61397-8353-4462-9A37-5B43AD423C71}"/>
              </a:ext>
            </a:extLst>
          </p:cNvPr>
          <p:cNvSpPr txBox="1">
            <a:spLocks/>
          </p:cNvSpPr>
          <p:nvPr/>
        </p:nvSpPr>
        <p:spPr bwMode="auto">
          <a:xfrm>
            <a:off x="424926" y="1004522"/>
            <a:ext cx="82296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2FA0D8"/>
                </a:solidFill>
                <a:latin typeface="+mj-lt"/>
                <a:ea typeface="+mj-ea"/>
                <a:cs typeface="+mj-cs"/>
              </a:defRPr>
            </a:lvl1pPr>
            <a:lvl2pPr algn="l" rtl="0" eaLnBrk="0" fontAlgn="base" hangingPunct="0">
              <a:spcBef>
                <a:spcPct val="0"/>
              </a:spcBef>
              <a:spcAft>
                <a:spcPct val="0"/>
              </a:spcAft>
              <a:defRPr sz="2400">
                <a:solidFill>
                  <a:srgbClr val="2FA0D8"/>
                </a:solidFill>
                <a:latin typeface="Arial" charset="0"/>
              </a:defRPr>
            </a:lvl2pPr>
            <a:lvl3pPr algn="l" rtl="0" eaLnBrk="0" fontAlgn="base" hangingPunct="0">
              <a:spcBef>
                <a:spcPct val="0"/>
              </a:spcBef>
              <a:spcAft>
                <a:spcPct val="0"/>
              </a:spcAft>
              <a:defRPr sz="2400">
                <a:solidFill>
                  <a:srgbClr val="2FA0D8"/>
                </a:solidFill>
                <a:latin typeface="Arial" charset="0"/>
              </a:defRPr>
            </a:lvl3pPr>
            <a:lvl4pPr algn="l" rtl="0" eaLnBrk="0" fontAlgn="base" hangingPunct="0">
              <a:spcBef>
                <a:spcPct val="0"/>
              </a:spcBef>
              <a:spcAft>
                <a:spcPct val="0"/>
              </a:spcAft>
              <a:defRPr sz="2400">
                <a:solidFill>
                  <a:srgbClr val="2FA0D8"/>
                </a:solidFill>
                <a:latin typeface="Arial" charset="0"/>
              </a:defRPr>
            </a:lvl4pPr>
            <a:lvl5pPr algn="l" rtl="0" eaLnBrk="0" fontAlgn="base" hangingPunct="0">
              <a:spcBef>
                <a:spcPct val="0"/>
              </a:spcBef>
              <a:spcAft>
                <a:spcPct val="0"/>
              </a:spcAft>
              <a:defRPr sz="2400">
                <a:solidFill>
                  <a:srgbClr val="2FA0D8"/>
                </a:solidFill>
                <a:latin typeface="Arial" charset="0"/>
              </a:defRPr>
            </a:lvl5pPr>
            <a:lvl6pPr marL="457200" algn="l" rtl="0" fontAlgn="base">
              <a:spcBef>
                <a:spcPct val="0"/>
              </a:spcBef>
              <a:spcAft>
                <a:spcPct val="0"/>
              </a:spcAft>
              <a:defRPr sz="2400">
                <a:solidFill>
                  <a:srgbClr val="2FA0D8"/>
                </a:solidFill>
                <a:latin typeface="Arial" charset="0"/>
              </a:defRPr>
            </a:lvl6pPr>
            <a:lvl7pPr marL="914400" algn="l" rtl="0" fontAlgn="base">
              <a:spcBef>
                <a:spcPct val="0"/>
              </a:spcBef>
              <a:spcAft>
                <a:spcPct val="0"/>
              </a:spcAft>
              <a:defRPr sz="2400">
                <a:solidFill>
                  <a:srgbClr val="2FA0D8"/>
                </a:solidFill>
                <a:latin typeface="Arial" charset="0"/>
              </a:defRPr>
            </a:lvl7pPr>
            <a:lvl8pPr marL="1371600" algn="l" rtl="0" fontAlgn="base">
              <a:spcBef>
                <a:spcPct val="0"/>
              </a:spcBef>
              <a:spcAft>
                <a:spcPct val="0"/>
              </a:spcAft>
              <a:defRPr sz="2400">
                <a:solidFill>
                  <a:srgbClr val="2FA0D8"/>
                </a:solidFill>
                <a:latin typeface="Arial" charset="0"/>
              </a:defRPr>
            </a:lvl8pPr>
            <a:lvl9pPr marL="1828800" algn="l" rtl="0" fontAlgn="base">
              <a:spcBef>
                <a:spcPct val="0"/>
              </a:spcBef>
              <a:spcAft>
                <a:spcPct val="0"/>
              </a:spcAft>
              <a:defRPr sz="2400">
                <a:solidFill>
                  <a:srgbClr val="2FA0D8"/>
                </a:solidFill>
                <a:latin typeface="Arial" charset="0"/>
              </a:defRPr>
            </a:lvl9pPr>
          </a:lstStyle>
          <a:p>
            <a:r>
              <a:rPr lang="fr-FR" altLang="fr-FR" dirty="0">
                <a:latin typeface="Times New Roman" panose="02020603050405020304" pitchFamily="18" charset="0"/>
                <a:cs typeface="Times New Roman" panose="02020603050405020304" pitchFamily="18" charset="0"/>
              </a:rPr>
              <a:t>Les Crochets ou HOOK !</a:t>
            </a:r>
            <a:endParaRPr lang="fr-FR"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6788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ACD1DE7D-4904-4A56-9A4F-1C56AABDD0E6}" type="slidenum">
              <a:rPr lang="fr-FR" altLang="fr-FR" smtClean="0"/>
              <a:pPr/>
              <a:t>23</a:t>
            </a:fld>
            <a:endParaRPr lang="fr-FR" altLang="fr-FR"/>
          </a:p>
        </p:txBody>
      </p:sp>
      <p:sp>
        <p:nvSpPr>
          <p:cNvPr id="9" name="ZoneTexte 8"/>
          <p:cNvSpPr txBox="1"/>
          <p:nvPr/>
        </p:nvSpPr>
        <p:spPr>
          <a:xfrm>
            <a:off x="2323672" y="3120483"/>
            <a:ext cx="1215629" cy="338554"/>
          </a:xfrm>
          <a:prstGeom prst="rect">
            <a:avLst/>
          </a:prstGeom>
          <a:solidFill>
            <a:srgbClr val="FFC000"/>
          </a:solidFill>
          <a:ln>
            <a:solidFill>
              <a:schemeClr val="tx1"/>
            </a:solidFill>
          </a:ln>
        </p:spPr>
        <p:txBody>
          <a:bodyPr wrap="square" rtlCol="0">
            <a:spAutoFit/>
          </a:bodyPr>
          <a:lstStyle/>
          <a:p>
            <a:pPr algn="ctr"/>
            <a:r>
              <a:rPr lang="fr-FR" sz="1600" dirty="0"/>
              <a:t>ROUTAGE</a:t>
            </a:r>
          </a:p>
        </p:txBody>
      </p:sp>
      <p:sp>
        <p:nvSpPr>
          <p:cNvPr id="17" name="ZoneTexte 16"/>
          <p:cNvSpPr txBox="1"/>
          <p:nvPr/>
        </p:nvSpPr>
        <p:spPr>
          <a:xfrm>
            <a:off x="4003167" y="4283804"/>
            <a:ext cx="1946138" cy="338554"/>
          </a:xfrm>
          <a:prstGeom prst="rect">
            <a:avLst/>
          </a:prstGeom>
          <a:solidFill>
            <a:srgbClr val="FFC000"/>
          </a:solidFill>
          <a:ln>
            <a:solidFill>
              <a:schemeClr val="tx1"/>
            </a:solidFill>
          </a:ln>
        </p:spPr>
        <p:txBody>
          <a:bodyPr wrap="square" rtlCol="0">
            <a:spAutoFit/>
          </a:bodyPr>
          <a:lstStyle/>
          <a:p>
            <a:r>
              <a:rPr lang="fr-FR" sz="1600" dirty="0"/>
              <a:t>PROCESS LOCAL</a:t>
            </a:r>
          </a:p>
        </p:txBody>
      </p:sp>
      <p:cxnSp>
        <p:nvCxnSpPr>
          <p:cNvPr id="19" name="Connecteur en angle 18"/>
          <p:cNvCxnSpPr>
            <a:cxnSpLocks/>
            <a:stCxn id="9" idx="0"/>
          </p:cNvCxnSpPr>
          <p:nvPr/>
        </p:nvCxnSpPr>
        <p:spPr bwMode="auto">
          <a:xfrm rot="5400000" flipH="1" flipV="1">
            <a:off x="5040484" y="465200"/>
            <a:ext cx="546287" cy="4764280"/>
          </a:xfrm>
          <a:prstGeom prst="bentConnector2">
            <a:avLst/>
          </a:prstGeom>
          <a:ln w="31750">
            <a:solidFill>
              <a:srgbClr val="2EA0D8"/>
            </a:solidFill>
            <a:tailEnd type="triangle"/>
          </a:ln>
        </p:spPr>
        <p:style>
          <a:lnRef idx="1">
            <a:schemeClr val="accent4"/>
          </a:lnRef>
          <a:fillRef idx="0">
            <a:schemeClr val="accent4"/>
          </a:fillRef>
          <a:effectRef idx="0">
            <a:schemeClr val="accent4"/>
          </a:effectRef>
          <a:fontRef idx="minor">
            <a:schemeClr val="tx1"/>
          </a:fontRef>
        </p:style>
      </p:cxnSp>
      <p:sp>
        <p:nvSpPr>
          <p:cNvPr id="52" name="Titre 8"/>
          <p:cNvSpPr txBox="1">
            <a:spLocks/>
          </p:cNvSpPr>
          <p:nvPr/>
        </p:nvSpPr>
        <p:spPr bwMode="auto">
          <a:xfrm>
            <a:off x="307181" y="466385"/>
            <a:ext cx="82296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2FA0D8"/>
                </a:solidFill>
                <a:latin typeface="+mj-lt"/>
                <a:ea typeface="+mj-ea"/>
                <a:cs typeface="+mj-cs"/>
              </a:defRPr>
            </a:lvl1pPr>
            <a:lvl2pPr algn="l" rtl="0" eaLnBrk="0" fontAlgn="base" hangingPunct="0">
              <a:spcBef>
                <a:spcPct val="0"/>
              </a:spcBef>
              <a:spcAft>
                <a:spcPct val="0"/>
              </a:spcAft>
              <a:defRPr sz="2400">
                <a:solidFill>
                  <a:srgbClr val="2FA0D8"/>
                </a:solidFill>
                <a:latin typeface="Arial" charset="0"/>
              </a:defRPr>
            </a:lvl2pPr>
            <a:lvl3pPr algn="l" rtl="0" eaLnBrk="0" fontAlgn="base" hangingPunct="0">
              <a:spcBef>
                <a:spcPct val="0"/>
              </a:spcBef>
              <a:spcAft>
                <a:spcPct val="0"/>
              </a:spcAft>
              <a:defRPr sz="2400">
                <a:solidFill>
                  <a:srgbClr val="2FA0D8"/>
                </a:solidFill>
                <a:latin typeface="Arial" charset="0"/>
              </a:defRPr>
            </a:lvl3pPr>
            <a:lvl4pPr algn="l" rtl="0" eaLnBrk="0" fontAlgn="base" hangingPunct="0">
              <a:spcBef>
                <a:spcPct val="0"/>
              </a:spcBef>
              <a:spcAft>
                <a:spcPct val="0"/>
              </a:spcAft>
              <a:defRPr sz="2400">
                <a:solidFill>
                  <a:srgbClr val="2FA0D8"/>
                </a:solidFill>
                <a:latin typeface="Arial" charset="0"/>
              </a:defRPr>
            </a:lvl4pPr>
            <a:lvl5pPr algn="l" rtl="0" eaLnBrk="0" fontAlgn="base" hangingPunct="0">
              <a:spcBef>
                <a:spcPct val="0"/>
              </a:spcBef>
              <a:spcAft>
                <a:spcPct val="0"/>
              </a:spcAft>
              <a:defRPr sz="2400">
                <a:solidFill>
                  <a:srgbClr val="2FA0D8"/>
                </a:solidFill>
                <a:latin typeface="Arial" charset="0"/>
              </a:defRPr>
            </a:lvl5pPr>
            <a:lvl6pPr marL="457200" algn="l" rtl="0" fontAlgn="base">
              <a:spcBef>
                <a:spcPct val="0"/>
              </a:spcBef>
              <a:spcAft>
                <a:spcPct val="0"/>
              </a:spcAft>
              <a:defRPr sz="2400">
                <a:solidFill>
                  <a:srgbClr val="2FA0D8"/>
                </a:solidFill>
                <a:latin typeface="Arial" charset="0"/>
              </a:defRPr>
            </a:lvl6pPr>
            <a:lvl7pPr marL="914400" algn="l" rtl="0" fontAlgn="base">
              <a:spcBef>
                <a:spcPct val="0"/>
              </a:spcBef>
              <a:spcAft>
                <a:spcPct val="0"/>
              </a:spcAft>
              <a:defRPr sz="2400">
                <a:solidFill>
                  <a:srgbClr val="2FA0D8"/>
                </a:solidFill>
                <a:latin typeface="Arial" charset="0"/>
              </a:defRPr>
            </a:lvl7pPr>
            <a:lvl8pPr marL="1371600" algn="l" rtl="0" fontAlgn="base">
              <a:spcBef>
                <a:spcPct val="0"/>
              </a:spcBef>
              <a:spcAft>
                <a:spcPct val="0"/>
              </a:spcAft>
              <a:defRPr sz="2400">
                <a:solidFill>
                  <a:srgbClr val="2FA0D8"/>
                </a:solidFill>
                <a:latin typeface="Arial" charset="0"/>
              </a:defRPr>
            </a:lvl8pPr>
            <a:lvl9pPr marL="1828800" algn="l" rtl="0" fontAlgn="base">
              <a:spcBef>
                <a:spcPct val="0"/>
              </a:spcBef>
              <a:spcAft>
                <a:spcPct val="0"/>
              </a:spcAft>
              <a:defRPr sz="2400">
                <a:solidFill>
                  <a:srgbClr val="2FA0D8"/>
                </a:solidFill>
                <a:latin typeface="Arial" charset="0"/>
              </a:defRPr>
            </a:lvl9pPr>
          </a:lstStyle>
          <a:p>
            <a:r>
              <a:rPr lang="fr-FR" altLang="fr-FR" dirty="0">
                <a:latin typeface="Times New Roman" panose="02020603050405020304" pitchFamily="18" charset="0"/>
                <a:cs typeface="Times New Roman" panose="02020603050405020304" pitchFamily="18" charset="0"/>
              </a:rPr>
              <a:t>Configuration d’un pare-feu (</a:t>
            </a:r>
            <a:r>
              <a:rPr lang="fr-FR" altLang="fr-FR" dirty="0" err="1" smtClean="0">
                <a:latin typeface="Times New Roman" panose="02020603050405020304" pitchFamily="18" charset="0"/>
                <a:cs typeface="Times New Roman" panose="02020603050405020304" pitchFamily="18" charset="0"/>
              </a:rPr>
              <a:t>Netfilter</a:t>
            </a:r>
            <a:r>
              <a:rPr lang="fr-FR" altLang="fr-FR" dirty="0" smtClean="0">
                <a:latin typeface="Times New Roman" panose="02020603050405020304" pitchFamily="18" charset="0"/>
                <a:cs typeface="Times New Roman" panose="02020603050405020304" pitchFamily="18" charset="0"/>
              </a:rPr>
              <a:t>)</a:t>
            </a:r>
            <a:endParaRPr lang="fr-FR" kern="0" dirty="0">
              <a:latin typeface="Times New Roman" panose="02020603050405020304" pitchFamily="18" charset="0"/>
              <a:cs typeface="Times New Roman" panose="02020603050405020304" pitchFamily="18" charset="0"/>
            </a:endParaRPr>
          </a:p>
        </p:txBody>
      </p:sp>
      <p:cxnSp>
        <p:nvCxnSpPr>
          <p:cNvPr id="65" name="Connecteur droit avec flèche 64"/>
          <p:cNvCxnSpPr>
            <a:cxnSpLocks/>
          </p:cNvCxnSpPr>
          <p:nvPr/>
        </p:nvCxnSpPr>
        <p:spPr bwMode="auto">
          <a:xfrm>
            <a:off x="251423" y="3269253"/>
            <a:ext cx="1495913" cy="0"/>
          </a:xfrm>
          <a:prstGeom prst="straightConnector1">
            <a:avLst/>
          </a:prstGeom>
          <a:ln w="31750">
            <a:solidFill>
              <a:srgbClr val="00B050"/>
            </a:solidFill>
            <a:tailEnd type="triangle"/>
          </a:ln>
        </p:spPr>
        <p:style>
          <a:lnRef idx="2">
            <a:schemeClr val="accent6"/>
          </a:lnRef>
          <a:fillRef idx="0">
            <a:schemeClr val="accent6"/>
          </a:fillRef>
          <a:effectRef idx="1">
            <a:schemeClr val="accent6"/>
          </a:effectRef>
          <a:fontRef idx="minor">
            <a:schemeClr val="tx1"/>
          </a:fontRef>
        </p:style>
      </p:cxnSp>
      <p:cxnSp>
        <p:nvCxnSpPr>
          <p:cNvPr id="66" name="Connecteur droit avec flèche 65"/>
          <p:cNvCxnSpPr/>
          <p:nvPr/>
        </p:nvCxnSpPr>
        <p:spPr bwMode="auto">
          <a:xfrm>
            <a:off x="7869439" y="2847340"/>
            <a:ext cx="800595" cy="0"/>
          </a:xfrm>
          <a:prstGeom prst="straightConnector1">
            <a:avLst/>
          </a:prstGeom>
          <a:ln w="31750">
            <a:solidFill>
              <a:srgbClr val="00B050"/>
            </a:solidFill>
            <a:tailEnd type="triangle"/>
          </a:ln>
        </p:spPr>
        <p:style>
          <a:lnRef idx="2">
            <a:schemeClr val="accent6"/>
          </a:lnRef>
          <a:fillRef idx="0">
            <a:schemeClr val="accent6"/>
          </a:fillRef>
          <a:effectRef idx="1">
            <a:schemeClr val="accent6"/>
          </a:effectRef>
          <a:fontRef idx="minor">
            <a:schemeClr val="tx1"/>
          </a:fontRef>
        </p:style>
      </p:cxnSp>
      <p:sp>
        <p:nvSpPr>
          <p:cNvPr id="69" name="ZoneTexte 68"/>
          <p:cNvSpPr txBox="1"/>
          <p:nvPr/>
        </p:nvSpPr>
        <p:spPr>
          <a:xfrm>
            <a:off x="412390" y="3484224"/>
            <a:ext cx="1119876" cy="646331"/>
          </a:xfrm>
          <a:prstGeom prst="rect">
            <a:avLst/>
          </a:prstGeom>
          <a:noFill/>
        </p:spPr>
        <p:txBody>
          <a:bodyPr wrap="square" rtlCol="0">
            <a:spAutoFit/>
          </a:bodyPr>
          <a:lstStyle/>
          <a:p>
            <a:r>
              <a:rPr lang="fr-FR" dirty="0">
                <a:solidFill>
                  <a:srgbClr val="00B050"/>
                </a:solidFill>
              </a:rPr>
              <a:t>Paquets Entrants</a:t>
            </a:r>
          </a:p>
        </p:txBody>
      </p:sp>
      <p:sp>
        <p:nvSpPr>
          <p:cNvPr id="70" name="ZoneTexte 69"/>
          <p:cNvSpPr txBox="1"/>
          <p:nvPr/>
        </p:nvSpPr>
        <p:spPr>
          <a:xfrm>
            <a:off x="7709799" y="3269253"/>
            <a:ext cx="1119876" cy="646331"/>
          </a:xfrm>
          <a:prstGeom prst="rect">
            <a:avLst/>
          </a:prstGeom>
          <a:noFill/>
        </p:spPr>
        <p:txBody>
          <a:bodyPr wrap="square" rtlCol="0">
            <a:spAutoFit/>
          </a:bodyPr>
          <a:lstStyle/>
          <a:p>
            <a:r>
              <a:rPr lang="fr-FR" dirty="0">
                <a:solidFill>
                  <a:srgbClr val="00B050"/>
                </a:solidFill>
              </a:rPr>
              <a:t>Paquets Sortants</a:t>
            </a:r>
          </a:p>
        </p:txBody>
      </p:sp>
      <p:cxnSp>
        <p:nvCxnSpPr>
          <p:cNvPr id="6" name="Connecteur : en angle 5">
            <a:extLst>
              <a:ext uri="{FF2B5EF4-FFF2-40B4-BE49-F238E27FC236}">
                <a16:creationId xmlns="" xmlns:a16="http://schemas.microsoft.com/office/drawing/2014/main" id="{2B73F8F2-9EAF-421C-A21A-D73410C130C0}"/>
              </a:ext>
            </a:extLst>
          </p:cNvPr>
          <p:cNvCxnSpPr>
            <a:stCxn id="9" idx="2"/>
            <a:endCxn id="17" idx="1"/>
          </p:cNvCxnSpPr>
          <p:nvPr/>
        </p:nvCxnSpPr>
        <p:spPr bwMode="auto">
          <a:xfrm rot="16200000" flipH="1">
            <a:off x="2970305" y="3420219"/>
            <a:ext cx="994044" cy="1071680"/>
          </a:xfrm>
          <a:prstGeom prst="bentConnector2">
            <a:avLst/>
          </a:prstGeom>
          <a:ln w="31750">
            <a:solidFill>
              <a:srgbClr val="2EA0D8"/>
            </a:solidFill>
            <a:tailEnd type="triangle"/>
          </a:ln>
        </p:spPr>
        <p:style>
          <a:lnRef idx="1">
            <a:schemeClr val="accent4"/>
          </a:lnRef>
          <a:fillRef idx="0">
            <a:schemeClr val="accent4"/>
          </a:fillRef>
          <a:effectRef idx="0">
            <a:schemeClr val="accent4"/>
          </a:effectRef>
          <a:fontRef idx="minor">
            <a:schemeClr val="tx1"/>
          </a:fontRef>
        </p:style>
      </p:cxnSp>
      <p:cxnSp>
        <p:nvCxnSpPr>
          <p:cNvPr id="18" name="Connecteur : en angle 17">
            <a:extLst>
              <a:ext uri="{FF2B5EF4-FFF2-40B4-BE49-F238E27FC236}">
                <a16:creationId xmlns="" xmlns:a16="http://schemas.microsoft.com/office/drawing/2014/main" id="{C877866D-87E7-4A22-8D95-089CC09B9744}"/>
              </a:ext>
            </a:extLst>
          </p:cNvPr>
          <p:cNvCxnSpPr>
            <a:cxnSpLocks/>
          </p:cNvCxnSpPr>
          <p:nvPr/>
        </p:nvCxnSpPr>
        <p:spPr bwMode="auto">
          <a:xfrm flipV="1">
            <a:off x="5935273" y="3053711"/>
            <a:ext cx="1760494" cy="1399370"/>
          </a:xfrm>
          <a:prstGeom prst="bentConnector3">
            <a:avLst/>
          </a:prstGeom>
          <a:ln w="31750">
            <a:solidFill>
              <a:srgbClr val="2EA0D8"/>
            </a:solidFill>
            <a:tailEnd type="triangle"/>
          </a:ln>
        </p:spPr>
        <p:style>
          <a:lnRef idx="1">
            <a:schemeClr val="accent4"/>
          </a:lnRef>
          <a:fillRef idx="0">
            <a:schemeClr val="accent4"/>
          </a:fillRef>
          <a:effectRef idx="0">
            <a:schemeClr val="accent4"/>
          </a:effectRef>
          <a:fontRef idx="minor">
            <a:schemeClr val="tx1"/>
          </a:fontRef>
        </p:style>
      </p:cxnSp>
      <p:sp>
        <p:nvSpPr>
          <p:cNvPr id="23" name="Ellipse 22">
            <a:extLst>
              <a:ext uri="{FF2B5EF4-FFF2-40B4-BE49-F238E27FC236}">
                <a16:creationId xmlns="" xmlns:a16="http://schemas.microsoft.com/office/drawing/2014/main" id="{392AD71D-60DE-49F4-A72C-0B0B0F633C00}"/>
              </a:ext>
            </a:extLst>
          </p:cNvPr>
          <p:cNvSpPr/>
          <p:nvPr/>
        </p:nvSpPr>
        <p:spPr bwMode="auto">
          <a:xfrm>
            <a:off x="412390" y="2847340"/>
            <a:ext cx="1119876" cy="522418"/>
          </a:xfrm>
          <a:prstGeom prst="ellipse">
            <a:avLst/>
          </a:prstGeom>
          <a:ln/>
        </p:spPr>
        <p:style>
          <a:lnRef idx="2">
            <a:schemeClr val="accent6"/>
          </a:lnRef>
          <a:fillRef idx="1">
            <a:schemeClr val="lt1"/>
          </a:fillRef>
          <a:effectRef idx="0">
            <a:schemeClr val="accent6"/>
          </a:effectRef>
          <a:fontRef idx="minor">
            <a:schemeClr val="dk1"/>
          </a:fontRef>
        </p:style>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fr-FR" sz="1800" b="0" i="0" u="none" strike="noStrike" cap="none" normalizeH="0" baseline="0" dirty="0">
                <a:ln>
                  <a:noFill/>
                </a:ln>
                <a:solidFill>
                  <a:schemeClr val="tx1"/>
                </a:solidFill>
                <a:effectLst/>
                <a:latin typeface="Arial" charset="0"/>
              </a:rPr>
              <a:t>DATA</a:t>
            </a:r>
          </a:p>
        </p:txBody>
      </p:sp>
      <p:sp>
        <p:nvSpPr>
          <p:cNvPr id="51" name="Titre 8">
            <a:extLst>
              <a:ext uri="{FF2B5EF4-FFF2-40B4-BE49-F238E27FC236}">
                <a16:creationId xmlns="" xmlns:a16="http://schemas.microsoft.com/office/drawing/2014/main" id="{A6E07740-0F14-42B5-B48B-D02ACCF49A73}"/>
              </a:ext>
            </a:extLst>
          </p:cNvPr>
          <p:cNvSpPr txBox="1">
            <a:spLocks/>
          </p:cNvSpPr>
          <p:nvPr/>
        </p:nvSpPr>
        <p:spPr bwMode="auto">
          <a:xfrm>
            <a:off x="424926" y="1004522"/>
            <a:ext cx="82296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2FA0D8"/>
                </a:solidFill>
                <a:latin typeface="+mj-lt"/>
                <a:ea typeface="+mj-ea"/>
                <a:cs typeface="+mj-cs"/>
              </a:defRPr>
            </a:lvl1pPr>
            <a:lvl2pPr algn="l" rtl="0" eaLnBrk="0" fontAlgn="base" hangingPunct="0">
              <a:spcBef>
                <a:spcPct val="0"/>
              </a:spcBef>
              <a:spcAft>
                <a:spcPct val="0"/>
              </a:spcAft>
              <a:defRPr sz="2400">
                <a:solidFill>
                  <a:srgbClr val="2FA0D8"/>
                </a:solidFill>
                <a:latin typeface="Arial" charset="0"/>
              </a:defRPr>
            </a:lvl2pPr>
            <a:lvl3pPr algn="l" rtl="0" eaLnBrk="0" fontAlgn="base" hangingPunct="0">
              <a:spcBef>
                <a:spcPct val="0"/>
              </a:spcBef>
              <a:spcAft>
                <a:spcPct val="0"/>
              </a:spcAft>
              <a:defRPr sz="2400">
                <a:solidFill>
                  <a:srgbClr val="2FA0D8"/>
                </a:solidFill>
                <a:latin typeface="Arial" charset="0"/>
              </a:defRPr>
            </a:lvl3pPr>
            <a:lvl4pPr algn="l" rtl="0" eaLnBrk="0" fontAlgn="base" hangingPunct="0">
              <a:spcBef>
                <a:spcPct val="0"/>
              </a:spcBef>
              <a:spcAft>
                <a:spcPct val="0"/>
              </a:spcAft>
              <a:defRPr sz="2400">
                <a:solidFill>
                  <a:srgbClr val="2FA0D8"/>
                </a:solidFill>
                <a:latin typeface="Arial" charset="0"/>
              </a:defRPr>
            </a:lvl4pPr>
            <a:lvl5pPr algn="l" rtl="0" eaLnBrk="0" fontAlgn="base" hangingPunct="0">
              <a:spcBef>
                <a:spcPct val="0"/>
              </a:spcBef>
              <a:spcAft>
                <a:spcPct val="0"/>
              </a:spcAft>
              <a:defRPr sz="2400">
                <a:solidFill>
                  <a:srgbClr val="2FA0D8"/>
                </a:solidFill>
                <a:latin typeface="Arial" charset="0"/>
              </a:defRPr>
            </a:lvl5pPr>
            <a:lvl6pPr marL="457200" algn="l" rtl="0" fontAlgn="base">
              <a:spcBef>
                <a:spcPct val="0"/>
              </a:spcBef>
              <a:spcAft>
                <a:spcPct val="0"/>
              </a:spcAft>
              <a:defRPr sz="2400">
                <a:solidFill>
                  <a:srgbClr val="2FA0D8"/>
                </a:solidFill>
                <a:latin typeface="Arial" charset="0"/>
              </a:defRPr>
            </a:lvl6pPr>
            <a:lvl7pPr marL="914400" algn="l" rtl="0" fontAlgn="base">
              <a:spcBef>
                <a:spcPct val="0"/>
              </a:spcBef>
              <a:spcAft>
                <a:spcPct val="0"/>
              </a:spcAft>
              <a:defRPr sz="2400">
                <a:solidFill>
                  <a:srgbClr val="2FA0D8"/>
                </a:solidFill>
                <a:latin typeface="Arial" charset="0"/>
              </a:defRPr>
            </a:lvl7pPr>
            <a:lvl8pPr marL="1371600" algn="l" rtl="0" fontAlgn="base">
              <a:spcBef>
                <a:spcPct val="0"/>
              </a:spcBef>
              <a:spcAft>
                <a:spcPct val="0"/>
              </a:spcAft>
              <a:defRPr sz="2400">
                <a:solidFill>
                  <a:srgbClr val="2FA0D8"/>
                </a:solidFill>
                <a:latin typeface="Arial" charset="0"/>
              </a:defRPr>
            </a:lvl8pPr>
            <a:lvl9pPr marL="1828800" algn="l" rtl="0" fontAlgn="base">
              <a:spcBef>
                <a:spcPct val="0"/>
              </a:spcBef>
              <a:spcAft>
                <a:spcPct val="0"/>
              </a:spcAft>
              <a:defRPr sz="2400">
                <a:solidFill>
                  <a:srgbClr val="2FA0D8"/>
                </a:solidFill>
                <a:latin typeface="Arial" charset="0"/>
              </a:defRPr>
            </a:lvl9pPr>
          </a:lstStyle>
          <a:p>
            <a:r>
              <a:rPr lang="fr-FR" altLang="fr-FR" dirty="0">
                <a:latin typeface="Times New Roman" panose="02020603050405020304" pitchFamily="18" charset="0"/>
                <a:cs typeface="Times New Roman" panose="02020603050405020304" pitchFamily="18" charset="0"/>
              </a:rPr>
              <a:t>Cheminement d’une trame passante</a:t>
            </a:r>
            <a:endParaRPr lang="fr-FR"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53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52 0.00116 L 0.2151 0.0051 L 0.21372 -0.09398 L 0.78941 -0.09398 " pathEditMode="relative" ptsTypes="AAAA">
                                      <p:cBhvr>
                                        <p:cTn id="6" dur="2000" fill="hold"/>
                                        <p:tgtEl>
                                          <p:spTgt spid="2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ACD1DE7D-4904-4A56-9A4F-1C56AABDD0E6}" type="slidenum">
              <a:rPr lang="fr-FR" altLang="fr-FR" smtClean="0"/>
              <a:pPr/>
              <a:t>24</a:t>
            </a:fld>
            <a:endParaRPr lang="fr-FR" altLang="fr-FR"/>
          </a:p>
        </p:txBody>
      </p:sp>
      <p:sp>
        <p:nvSpPr>
          <p:cNvPr id="9" name="ZoneTexte 8"/>
          <p:cNvSpPr txBox="1"/>
          <p:nvPr/>
        </p:nvSpPr>
        <p:spPr>
          <a:xfrm>
            <a:off x="2323672" y="3120483"/>
            <a:ext cx="1215629" cy="338554"/>
          </a:xfrm>
          <a:prstGeom prst="rect">
            <a:avLst/>
          </a:prstGeom>
          <a:solidFill>
            <a:srgbClr val="FFC000"/>
          </a:solidFill>
          <a:ln>
            <a:solidFill>
              <a:schemeClr val="tx1"/>
            </a:solidFill>
          </a:ln>
        </p:spPr>
        <p:txBody>
          <a:bodyPr wrap="square" rtlCol="0">
            <a:spAutoFit/>
          </a:bodyPr>
          <a:lstStyle/>
          <a:p>
            <a:pPr algn="ctr"/>
            <a:r>
              <a:rPr lang="fr-FR" sz="1600" dirty="0"/>
              <a:t>ROUTAGE</a:t>
            </a:r>
          </a:p>
        </p:txBody>
      </p:sp>
      <p:sp>
        <p:nvSpPr>
          <p:cNvPr id="17" name="ZoneTexte 16"/>
          <p:cNvSpPr txBox="1"/>
          <p:nvPr/>
        </p:nvSpPr>
        <p:spPr>
          <a:xfrm>
            <a:off x="4003167" y="4283804"/>
            <a:ext cx="1946138" cy="338554"/>
          </a:xfrm>
          <a:prstGeom prst="rect">
            <a:avLst/>
          </a:prstGeom>
          <a:solidFill>
            <a:srgbClr val="FFC000"/>
          </a:solidFill>
          <a:ln>
            <a:solidFill>
              <a:schemeClr val="tx1"/>
            </a:solidFill>
          </a:ln>
        </p:spPr>
        <p:txBody>
          <a:bodyPr wrap="square" rtlCol="0">
            <a:spAutoFit/>
          </a:bodyPr>
          <a:lstStyle/>
          <a:p>
            <a:r>
              <a:rPr lang="fr-FR" sz="1600" dirty="0"/>
              <a:t>PROCESS LOCAL</a:t>
            </a:r>
          </a:p>
        </p:txBody>
      </p:sp>
      <p:cxnSp>
        <p:nvCxnSpPr>
          <p:cNvPr id="19" name="Connecteur en angle 18"/>
          <p:cNvCxnSpPr>
            <a:cxnSpLocks/>
            <a:stCxn id="9" idx="0"/>
          </p:cNvCxnSpPr>
          <p:nvPr/>
        </p:nvCxnSpPr>
        <p:spPr bwMode="auto">
          <a:xfrm rot="5400000" flipH="1" flipV="1">
            <a:off x="5040484" y="465200"/>
            <a:ext cx="546287" cy="4764280"/>
          </a:xfrm>
          <a:prstGeom prst="bentConnector2">
            <a:avLst/>
          </a:prstGeom>
          <a:ln w="31750">
            <a:solidFill>
              <a:srgbClr val="2EA0D8"/>
            </a:solidFill>
            <a:tailEnd type="triangle"/>
          </a:ln>
        </p:spPr>
        <p:style>
          <a:lnRef idx="1">
            <a:schemeClr val="accent4"/>
          </a:lnRef>
          <a:fillRef idx="0">
            <a:schemeClr val="accent4"/>
          </a:fillRef>
          <a:effectRef idx="0">
            <a:schemeClr val="accent4"/>
          </a:effectRef>
          <a:fontRef idx="minor">
            <a:schemeClr val="tx1"/>
          </a:fontRef>
        </p:style>
      </p:cxnSp>
      <p:sp>
        <p:nvSpPr>
          <p:cNvPr id="52" name="Titre 8"/>
          <p:cNvSpPr txBox="1">
            <a:spLocks/>
          </p:cNvSpPr>
          <p:nvPr/>
        </p:nvSpPr>
        <p:spPr bwMode="auto">
          <a:xfrm>
            <a:off x="307181" y="466385"/>
            <a:ext cx="82296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2FA0D8"/>
                </a:solidFill>
                <a:latin typeface="+mj-lt"/>
                <a:ea typeface="+mj-ea"/>
                <a:cs typeface="+mj-cs"/>
              </a:defRPr>
            </a:lvl1pPr>
            <a:lvl2pPr algn="l" rtl="0" eaLnBrk="0" fontAlgn="base" hangingPunct="0">
              <a:spcBef>
                <a:spcPct val="0"/>
              </a:spcBef>
              <a:spcAft>
                <a:spcPct val="0"/>
              </a:spcAft>
              <a:defRPr sz="2400">
                <a:solidFill>
                  <a:srgbClr val="2FA0D8"/>
                </a:solidFill>
                <a:latin typeface="Arial" charset="0"/>
              </a:defRPr>
            </a:lvl2pPr>
            <a:lvl3pPr algn="l" rtl="0" eaLnBrk="0" fontAlgn="base" hangingPunct="0">
              <a:spcBef>
                <a:spcPct val="0"/>
              </a:spcBef>
              <a:spcAft>
                <a:spcPct val="0"/>
              </a:spcAft>
              <a:defRPr sz="2400">
                <a:solidFill>
                  <a:srgbClr val="2FA0D8"/>
                </a:solidFill>
                <a:latin typeface="Arial" charset="0"/>
              </a:defRPr>
            </a:lvl3pPr>
            <a:lvl4pPr algn="l" rtl="0" eaLnBrk="0" fontAlgn="base" hangingPunct="0">
              <a:spcBef>
                <a:spcPct val="0"/>
              </a:spcBef>
              <a:spcAft>
                <a:spcPct val="0"/>
              </a:spcAft>
              <a:defRPr sz="2400">
                <a:solidFill>
                  <a:srgbClr val="2FA0D8"/>
                </a:solidFill>
                <a:latin typeface="Arial" charset="0"/>
              </a:defRPr>
            </a:lvl4pPr>
            <a:lvl5pPr algn="l" rtl="0" eaLnBrk="0" fontAlgn="base" hangingPunct="0">
              <a:spcBef>
                <a:spcPct val="0"/>
              </a:spcBef>
              <a:spcAft>
                <a:spcPct val="0"/>
              </a:spcAft>
              <a:defRPr sz="2400">
                <a:solidFill>
                  <a:srgbClr val="2FA0D8"/>
                </a:solidFill>
                <a:latin typeface="Arial" charset="0"/>
              </a:defRPr>
            </a:lvl5pPr>
            <a:lvl6pPr marL="457200" algn="l" rtl="0" fontAlgn="base">
              <a:spcBef>
                <a:spcPct val="0"/>
              </a:spcBef>
              <a:spcAft>
                <a:spcPct val="0"/>
              </a:spcAft>
              <a:defRPr sz="2400">
                <a:solidFill>
                  <a:srgbClr val="2FA0D8"/>
                </a:solidFill>
                <a:latin typeface="Arial" charset="0"/>
              </a:defRPr>
            </a:lvl6pPr>
            <a:lvl7pPr marL="914400" algn="l" rtl="0" fontAlgn="base">
              <a:spcBef>
                <a:spcPct val="0"/>
              </a:spcBef>
              <a:spcAft>
                <a:spcPct val="0"/>
              </a:spcAft>
              <a:defRPr sz="2400">
                <a:solidFill>
                  <a:srgbClr val="2FA0D8"/>
                </a:solidFill>
                <a:latin typeface="Arial" charset="0"/>
              </a:defRPr>
            </a:lvl7pPr>
            <a:lvl8pPr marL="1371600" algn="l" rtl="0" fontAlgn="base">
              <a:spcBef>
                <a:spcPct val="0"/>
              </a:spcBef>
              <a:spcAft>
                <a:spcPct val="0"/>
              </a:spcAft>
              <a:defRPr sz="2400">
                <a:solidFill>
                  <a:srgbClr val="2FA0D8"/>
                </a:solidFill>
                <a:latin typeface="Arial" charset="0"/>
              </a:defRPr>
            </a:lvl8pPr>
            <a:lvl9pPr marL="1828800" algn="l" rtl="0" fontAlgn="base">
              <a:spcBef>
                <a:spcPct val="0"/>
              </a:spcBef>
              <a:spcAft>
                <a:spcPct val="0"/>
              </a:spcAft>
              <a:defRPr sz="2400">
                <a:solidFill>
                  <a:srgbClr val="2FA0D8"/>
                </a:solidFill>
                <a:latin typeface="Arial" charset="0"/>
              </a:defRPr>
            </a:lvl9pPr>
          </a:lstStyle>
          <a:p>
            <a:r>
              <a:rPr lang="fr-FR" altLang="fr-FR" dirty="0">
                <a:latin typeface="Times New Roman" panose="02020603050405020304" pitchFamily="18" charset="0"/>
                <a:cs typeface="Times New Roman" panose="02020603050405020304" pitchFamily="18" charset="0"/>
              </a:rPr>
              <a:t>Configuration d’un pare-feu (</a:t>
            </a:r>
            <a:r>
              <a:rPr lang="fr-FR" altLang="fr-FR" dirty="0" err="1" smtClean="0">
                <a:latin typeface="Times New Roman" panose="02020603050405020304" pitchFamily="18" charset="0"/>
                <a:cs typeface="Times New Roman" panose="02020603050405020304" pitchFamily="18" charset="0"/>
              </a:rPr>
              <a:t>Netfilter</a:t>
            </a:r>
            <a:r>
              <a:rPr lang="fr-FR" altLang="fr-FR" dirty="0" smtClean="0">
                <a:latin typeface="Times New Roman" panose="02020603050405020304" pitchFamily="18" charset="0"/>
                <a:cs typeface="Times New Roman" panose="02020603050405020304" pitchFamily="18" charset="0"/>
              </a:rPr>
              <a:t>)</a:t>
            </a:r>
            <a:endParaRPr lang="fr-FR" kern="0" dirty="0">
              <a:latin typeface="Times New Roman" panose="02020603050405020304" pitchFamily="18" charset="0"/>
              <a:cs typeface="Times New Roman" panose="02020603050405020304" pitchFamily="18" charset="0"/>
            </a:endParaRPr>
          </a:p>
        </p:txBody>
      </p:sp>
      <p:cxnSp>
        <p:nvCxnSpPr>
          <p:cNvPr id="65" name="Connecteur droit avec flèche 64"/>
          <p:cNvCxnSpPr>
            <a:cxnSpLocks/>
          </p:cNvCxnSpPr>
          <p:nvPr/>
        </p:nvCxnSpPr>
        <p:spPr bwMode="auto">
          <a:xfrm>
            <a:off x="251423" y="3269253"/>
            <a:ext cx="1495913" cy="0"/>
          </a:xfrm>
          <a:prstGeom prst="straightConnector1">
            <a:avLst/>
          </a:prstGeom>
          <a:ln w="31750">
            <a:solidFill>
              <a:srgbClr val="00B050"/>
            </a:solidFill>
            <a:tailEnd type="triangle"/>
          </a:ln>
        </p:spPr>
        <p:style>
          <a:lnRef idx="2">
            <a:schemeClr val="accent6"/>
          </a:lnRef>
          <a:fillRef idx="0">
            <a:schemeClr val="accent6"/>
          </a:fillRef>
          <a:effectRef idx="1">
            <a:schemeClr val="accent6"/>
          </a:effectRef>
          <a:fontRef idx="minor">
            <a:schemeClr val="tx1"/>
          </a:fontRef>
        </p:style>
      </p:cxnSp>
      <p:cxnSp>
        <p:nvCxnSpPr>
          <p:cNvPr id="66" name="Connecteur droit avec flèche 65"/>
          <p:cNvCxnSpPr/>
          <p:nvPr/>
        </p:nvCxnSpPr>
        <p:spPr bwMode="auto">
          <a:xfrm>
            <a:off x="7869439" y="2847340"/>
            <a:ext cx="800595" cy="0"/>
          </a:xfrm>
          <a:prstGeom prst="straightConnector1">
            <a:avLst/>
          </a:prstGeom>
          <a:ln w="31750">
            <a:solidFill>
              <a:srgbClr val="00B050"/>
            </a:solidFill>
            <a:tailEnd type="triangle"/>
          </a:ln>
        </p:spPr>
        <p:style>
          <a:lnRef idx="2">
            <a:schemeClr val="accent6"/>
          </a:lnRef>
          <a:fillRef idx="0">
            <a:schemeClr val="accent6"/>
          </a:fillRef>
          <a:effectRef idx="1">
            <a:schemeClr val="accent6"/>
          </a:effectRef>
          <a:fontRef idx="minor">
            <a:schemeClr val="tx1"/>
          </a:fontRef>
        </p:style>
      </p:cxnSp>
      <p:sp>
        <p:nvSpPr>
          <p:cNvPr id="69" name="ZoneTexte 68"/>
          <p:cNvSpPr txBox="1"/>
          <p:nvPr/>
        </p:nvSpPr>
        <p:spPr>
          <a:xfrm>
            <a:off x="412390" y="3484224"/>
            <a:ext cx="1119876" cy="646331"/>
          </a:xfrm>
          <a:prstGeom prst="rect">
            <a:avLst/>
          </a:prstGeom>
          <a:noFill/>
        </p:spPr>
        <p:txBody>
          <a:bodyPr wrap="square" rtlCol="0">
            <a:spAutoFit/>
          </a:bodyPr>
          <a:lstStyle/>
          <a:p>
            <a:r>
              <a:rPr lang="fr-FR" dirty="0">
                <a:solidFill>
                  <a:srgbClr val="00B050"/>
                </a:solidFill>
              </a:rPr>
              <a:t>Paquets Entrants</a:t>
            </a:r>
          </a:p>
        </p:txBody>
      </p:sp>
      <p:sp>
        <p:nvSpPr>
          <p:cNvPr id="70" name="ZoneTexte 69"/>
          <p:cNvSpPr txBox="1"/>
          <p:nvPr/>
        </p:nvSpPr>
        <p:spPr>
          <a:xfrm>
            <a:off x="7709799" y="3269253"/>
            <a:ext cx="1119876" cy="646331"/>
          </a:xfrm>
          <a:prstGeom prst="rect">
            <a:avLst/>
          </a:prstGeom>
          <a:noFill/>
        </p:spPr>
        <p:txBody>
          <a:bodyPr wrap="square" rtlCol="0">
            <a:spAutoFit/>
          </a:bodyPr>
          <a:lstStyle/>
          <a:p>
            <a:r>
              <a:rPr lang="fr-FR" dirty="0">
                <a:solidFill>
                  <a:srgbClr val="00B050"/>
                </a:solidFill>
              </a:rPr>
              <a:t>Paquets Sortants</a:t>
            </a:r>
          </a:p>
        </p:txBody>
      </p:sp>
      <p:cxnSp>
        <p:nvCxnSpPr>
          <p:cNvPr id="6" name="Connecteur : en angle 5">
            <a:extLst>
              <a:ext uri="{FF2B5EF4-FFF2-40B4-BE49-F238E27FC236}">
                <a16:creationId xmlns="" xmlns:a16="http://schemas.microsoft.com/office/drawing/2014/main" id="{2B73F8F2-9EAF-421C-A21A-D73410C130C0}"/>
              </a:ext>
            </a:extLst>
          </p:cNvPr>
          <p:cNvCxnSpPr>
            <a:stCxn id="9" idx="2"/>
            <a:endCxn id="17" idx="1"/>
          </p:cNvCxnSpPr>
          <p:nvPr/>
        </p:nvCxnSpPr>
        <p:spPr bwMode="auto">
          <a:xfrm rot="16200000" flipH="1">
            <a:off x="2970305" y="3420219"/>
            <a:ext cx="994044" cy="1071680"/>
          </a:xfrm>
          <a:prstGeom prst="bentConnector2">
            <a:avLst/>
          </a:prstGeom>
          <a:ln w="31750">
            <a:solidFill>
              <a:srgbClr val="2EA0D8"/>
            </a:solidFill>
            <a:tailEnd type="triangle"/>
          </a:ln>
        </p:spPr>
        <p:style>
          <a:lnRef idx="1">
            <a:schemeClr val="accent4"/>
          </a:lnRef>
          <a:fillRef idx="0">
            <a:schemeClr val="accent4"/>
          </a:fillRef>
          <a:effectRef idx="0">
            <a:schemeClr val="accent4"/>
          </a:effectRef>
          <a:fontRef idx="minor">
            <a:schemeClr val="tx1"/>
          </a:fontRef>
        </p:style>
      </p:cxnSp>
      <p:cxnSp>
        <p:nvCxnSpPr>
          <p:cNvPr id="18" name="Connecteur : en angle 17">
            <a:extLst>
              <a:ext uri="{FF2B5EF4-FFF2-40B4-BE49-F238E27FC236}">
                <a16:creationId xmlns="" xmlns:a16="http://schemas.microsoft.com/office/drawing/2014/main" id="{C877866D-87E7-4A22-8D95-089CC09B9744}"/>
              </a:ext>
            </a:extLst>
          </p:cNvPr>
          <p:cNvCxnSpPr>
            <a:cxnSpLocks/>
          </p:cNvCxnSpPr>
          <p:nvPr/>
        </p:nvCxnSpPr>
        <p:spPr bwMode="auto">
          <a:xfrm flipV="1">
            <a:off x="5935273" y="3053711"/>
            <a:ext cx="1760494" cy="1399370"/>
          </a:xfrm>
          <a:prstGeom prst="bentConnector3">
            <a:avLst/>
          </a:prstGeom>
          <a:ln w="31750">
            <a:solidFill>
              <a:srgbClr val="2EA0D8"/>
            </a:solidFill>
            <a:tailEnd type="triangle"/>
          </a:ln>
        </p:spPr>
        <p:style>
          <a:lnRef idx="1">
            <a:schemeClr val="accent4"/>
          </a:lnRef>
          <a:fillRef idx="0">
            <a:schemeClr val="accent4"/>
          </a:fillRef>
          <a:effectRef idx="0">
            <a:schemeClr val="accent4"/>
          </a:effectRef>
          <a:fontRef idx="minor">
            <a:schemeClr val="tx1"/>
          </a:fontRef>
        </p:style>
      </p:cxnSp>
      <p:sp>
        <p:nvSpPr>
          <p:cNvPr id="2" name="Ellipse 1">
            <a:extLst>
              <a:ext uri="{FF2B5EF4-FFF2-40B4-BE49-F238E27FC236}">
                <a16:creationId xmlns="" xmlns:a16="http://schemas.microsoft.com/office/drawing/2014/main" id="{4EF105D6-556E-417E-9FC7-A559E0820DDA}"/>
              </a:ext>
            </a:extLst>
          </p:cNvPr>
          <p:cNvSpPr/>
          <p:nvPr/>
        </p:nvSpPr>
        <p:spPr bwMode="auto">
          <a:xfrm>
            <a:off x="455327" y="2971318"/>
            <a:ext cx="1071680" cy="522418"/>
          </a:xfrm>
          <a:prstGeom prst="ellipse">
            <a:avLst/>
          </a:prstGeom>
          <a:ln/>
        </p:spPr>
        <p:style>
          <a:lnRef idx="2">
            <a:schemeClr val="accent4"/>
          </a:lnRef>
          <a:fillRef idx="1">
            <a:schemeClr val="lt1"/>
          </a:fillRef>
          <a:effectRef idx="0">
            <a:schemeClr val="accent4"/>
          </a:effectRef>
          <a:fontRef idx="minor">
            <a:schemeClr val="dk1"/>
          </a:fontRef>
        </p:style>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fr-FR" dirty="0">
                <a:solidFill>
                  <a:schemeClr val="tx1"/>
                </a:solidFill>
                <a:latin typeface="Arial" charset="0"/>
              </a:rPr>
              <a:t>DATA</a:t>
            </a:r>
            <a:endParaRPr kumimoji="0" lang="fr-FR" sz="1800" b="0" i="0" u="none" strike="noStrike" cap="none" normalizeH="0" baseline="0" dirty="0">
              <a:ln>
                <a:noFill/>
              </a:ln>
              <a:solidFill>
                <a:schemeClr val="tx1"/>
              </a:solidFill>
              <a:effectLst/>
              <a:latin typeface="Arial" charset="0"/>
            </a:endParaRPr>
          </a:p>
        </p:txBody>
      </p:sp>
      <p:sp>
        <p:nvSpPr>
          <p:cNvPr id="15" name="Titre 8">
            <a:extLst>
              <a:ext uri="{FF2B5EF4-FFF2-40B4-BE49-F238E27FC236}">
                <a16:creationId xmlns="" xmlns:a16="http://schemas.microsoft.com/office/drawing/2014/main" id="{149F8C9B-69FE-4610-AC19-F8CE100695C3}"/>
              </a:ext>
            </a:extLst>
          </p:cNvPr>
          <p:cNvSpPr txBox="1">
            <a:spLocks/>
          </p:cNvSpPr>
          <p:nvPr/>
        </p:nvSpPr>
        <p:spPr bwMode="auto">
          <a:xfrm>
            <a:off x="424926" y="1004522"/>
            <a:ext cx="82296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2FA0D8"/>
                </a:solidFill>
                <a:latin typeface="+mj-lt"/>
                <a:ea typeface="+mj-ea"/>
                <a:cs typeface="+mj-cs"/>
              </a:defRPr>
            </a:lvl1pPr>
            <a:lvl2pPr algn="l" rtl="0" eaLnBrk="0" fontAlgn="base" hangingPunct="0">
              <a:spcBef>
                <a:spcPct val="0"/>
              </a:spcBef>
              <a:spcAft>
                <a:spcPct val="0"/>
              </a:spcAft>
              <a:defRPr sz="2400">
                <a:solidFill>
                  <a:srgbClr val="2FA0D8"/>
                </a:solidFill>
                <a:latin typeface="Arial" charset="0"/>
              </a:defRPr>
            </a:lvl2pPr>
            <a:lvl3pPr algn="l" rtl="0" eaLnBrk="0" fontAlgn="base" hangingPunct="0">
              <a:spcBef>
                <a:spcPct val="0"/>
              </a:spcBef>
              <a:spcAft>
                <a:spcPct val="0"/>
              </a:spcAft>
              <a:defRPr sz="2400">
                <a:solidFill>
                  <a:srgbClr val="2FA0D8"/>
                </a:solidFill>
                <a:latin typeface="Arial" charset="0"/>
              </a:defRPr>
            </a:lvl3pPr>
            <a:lvl4pPr algn="l" rtl="0" eaLnBrk="0" fontAlgn="base" hangingPunct="0">
              <a:spcBef>
                <a:spcPct val="0"/>
              </a:spcBef>
              <a:spcAft>
                <a:spcPct val="0"/>
              </a:spcAft>
              <a:defRPr sz="2400">
                <a:solidFill>
                  <a:srgbClr val="2FA0D8"/>
                </a:solidFill>
                <a:latin typeface="Arial" charset="0"/>
              </a:defRPr>
            </a:lvl4pPr>
            <a:lvl5pPr algn="l" rtl="0" eaLnBrk="0" fontAlgn="base" hangingPunct="0">
              <a:spcBef>
                <a:spcPct val="0"/>
              </a:spcBef>
              <a:spcAft>
                <a:spcPct val="0"/>
              </a:spcAft>
              <a:defRPr sz="2400">
                <a:solidFill>
                  <a:srgbClr val="2FA0D8"/>
                </a:solidFill>
                <a:latin typeface="Arial" charset="0"/>
              </a:defRPr>
            </a:lvl5pPr>
            <a:lvl6pPr marL="457200" algn="l" rtl="0" fontAlgn="base">
              <a:spcBef>
                <a:spcPct val="0"/>
              </a:spcBef>
              <a:spcAft>
                <a:spcPct val="0"/>
              </a:spcAft>
              <a:defRPr sz="2400">
                <a:solidFill>
                  <a:srgbClr val="2FA0D8"/>
                </a:solidFill>
                <a:latin typeface="Arial" charset="0"/>
              </a:defRPr>
            </a:lvl6pPr>
            <a:lvl7pPr marL="914400" algn="l" rtl="0" fontAlgn="base">
              <a:spcBef>
                <a:spcPct val="0"/>
              </a:spcBef>
              <a:spcAft>
                <a:spcPct val="0"/>
              </a:spcAft>
              <a:defRPr sz="2400">
                <a:solidFill>
                  <a:srgbClr val="2FA0D8"/>
                </a:solidFill>
                <a:latin typeface="Arial" charset="0"/>
              </a:defRPr>
            </a:lvl7pPr>
            <a:lvl8pPr marL="1371600" algn="l" rtl="0" fontAlgn="base">
              <a:spcBef>
                <a:spcPct val="0"/>
              </a:spcBef>
              <a:spcAft>
                <a:spcPct val="0"/>
              </a:spcAft>
              <a:defRPr sz="2400">
                <a:solidFill>
                  <a:srgbClr val="2FA0D8"/>
                </a:solidFill>
                <a:latin typeface="Arial" charset="0"/>
              </a:defRPr>
            </a:lvl8pPr>
            <a:lvl9pPr marL="1828800" algn="l" rtl="0" fontAlgn="base">
              <a:spcBef>
                <a:spcPct val="0"/>
              </a:spcBef>
              <a:spcAft>
                <a:spcPct val="0"/>
              </a:spcAft>
              <a:defRPr sz="2400">
                <a:solidFill>
                  <a:srgbClr val="2FA0D8"/>
                </a:solidFill>
                <a:latin typeface="Arial" charset="0"/>
              </a:defRPr>
            </a:lvl9pPr>
          </a:lstStyle>
          <a:p>
            <a:r>
              <a:rPr lang="fr-FR" altLang="fr-FR" dirty="0">
                <a:latin typeface="Times New Roman" panose="02020603050405020304" pitchFamily="18" charset="0"/>
                <a:cs typeface="Times New Roman" panose="02020603050405020304" pitchFamily="18" charset="0"/>
              </a:rPr>
              <a:t>Cheminement d’une trame à destination d’un process</a:t>
            </a:r>
            <a:endParaRPr lang="fr-FR"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44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59 0.00023 L 0.22101 -0.00162 L 0.21962 0.17361 L 0.42952 0.17153 " pathEditMode="relative" ptsTypes="AAAA">
                                      <p:cBhvr>
                                        <p:cTn id="6" dur="2000" fill="hold"/>
                                        <p:tgtEl>
                                          <p:spTgt spid="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43681 0.17569 L 0.6382 0.17361 L 0.64532 -0.03403 L 0.83108 -0.03773 " pathEditMode="relative" ptsTypes="AAAA">
                                      <p:cBhvr>
                                        <p:cTn id="10"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ACD1DE7D-4904-4A56-9A4F-1C56AABDD0E6}" type="slidenum">
              <a:rPr lang="fr-FR" altLang="fr-FR" smtClean="0"/>
              <a:pPr/>
              <a:t>25</a:t>
            </a:fld>
            <a:endParaRPr lang="fr-FR" altLang="fr-FR"/>
          </a:p>
        </p:txBody>
      </p:sp>
      <p:sp>
        <p:nvSpPr>
          <p:cNvPr id="9" name="ZoneTexte 8"/>
          <p:cNvSpPr txBox="1"/>
          <p:nvPr/>
        </p:nvSpPr>
        <p:spPr>
          <a:xfrm>
            <a:off x="2423802" y="2823026"/>
            <a:ext cx="1215629" cy="338554"/>
          </a:xfrm>
          <a:prstGeom prst="rect">
            <a:avLst/>
          </a:prstGeom>
          <a:solidFill>
            <a:srgbClr val="FFC000"/>
          </a:solidFill>
          <a:ln>
            <a:solidFill>
              <a:schemeClr val="tx1"/>
            </a:solidFill>
          </a:ln>
        </p:spPr>
        <p:txBody>
          <a:bodyPr wrap="square" rtlCol="0">
            <a:spAutoFit/>
          </a:bodyPr>
          <a:lstStyle/>
          <a:p>
            <a:pPr algn="ctr"/>
            <a:r>
              <a:rPr lang="fr-FR" sz="1600" dirty="0"/>
              <a:t>ROUTAGE</a:t>
            </a:r>
          </a:p>
        </p:txBody>
      </p:sp>
      <p:sp>
        <p:nvSpPr>
          <p:cNvPr id="11" name="Ellipse 10"/>
          <p:cNvSpPr/>
          <p:nvPr/>
        </p:nvSpPr>
        <p:spPr bwMode="auto">
          <a:xfrm>
            <a:off x="4201294" y="2141014"/>
            <a:ext cx="1152128" cy="576064"/>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sp>
        <p:nvSpPr>
          <p:cNvPr id="12" name="ZoneTexte 11"/>
          <p:cNvSpPr txBox="1"/>
          <p:nvPr/>
        </p:nvSpPr>
        <p:spPr>
          <a:xfrm>
            <a:off x="4246637" y="2244380"/>
            <a:ext cx="1296144" cy="369332"/>
          </a:xfrm>
          <a:prstGeom prst="rect">
            <a:avLst/>
          </a:prstGeom>
          <a:noFill/>
        </p:spPr>
        <p:txBody>
          <a:bodyPr wrap="square" rtlCol="0">
            <a:spAutoFit/>
          </a:bodyPr>
          <a:lstStyle/>
          <a:p>
            <a:r>
              <a:rPr lang="fr-FR" dirty="0" err="1"/>
              <a:t>Forward</a:t>
            </a:r>
            <a:endParaRPr lang="fr-FR" dirty="0"/>
          </a:p>
        </p:txBody>
      </p:sp>
      <p:sp>
        <p:nvSpPr>
          <p:cNvPr id="13" name="Ellipse 12"/>
          <p:cNvSpPr/>
          <p:nvPr/>
        </p:nvSpPr>
        <p:spPr bwMode="auto">
          <a:xfrm>
            <a:off x="2462155" y="4172743"/>
            <a:ext cx="1152128" cy="576064"/>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sp>
        <p:nvSpPr>
          <p:cNvPr id="14" name="ZoneTexte 13"/>
          <p:cNvSpPr txBox="1"/>
          <p:nvPr/>
        </p:nvSpPr>
        <p:spPr>
          <a:xfrm>
            <a:off x="2686868" y="4254212"/>
            <a:ext cx="720080" cy="369332"/>
          </a:xfrm>
          <a:prstGeom prst="rect">
            <a:avLst/>
          </a:prstGeom>
          <a:noFill/>
        </p:spPr>
        <p:txBody>
          <a:bodyPr wrap="square" rtlCol="0">
            <a:spAutoFit/>
          </a:bodyPr>
          <a:lstStyle/>
          <a:p>
            <a:r>
              <a:rPr lang="fr-FR" dirty="0"/>
              <a:t>input</a:t>
            </a:r>
          </a:p>
        </p:txBody>
      </p:sp>
      <p:sp>
        <p:nvSpPr>
          <p:cNvPr id="15" name="Ellipse 14"/>
          <p:cNvSpPr/>
          <p:nvPr/>
        </p:nvSpPr>
        <p:spPr bwMode="auto">
          <a:xfrm>
            <a:off x="6433542" y="4172743"/>
            <a:ext cx="1152128" cy="576064"/>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sp>
        <p:nvSpPr>
          <p:cNvPr id="16" name="ZoneTexte 15"/>
          <p:cNvSpPr txBox="1"/>
          <p:nvPr/>
        </p:nvSpPr>
        <p:spPr>
          <a:xfrm>
            <a:off x="6516216" y="4276109"/>
            <a:ext cx="1296144" cy="784830"/>
          </a:xfrm>
          <a:prstGeom prst="rect">
            <a:avLst/>
          </a:prstGeom>
          <a:noFill/>
        </p:spPr>
        <p:txBody>
          <a:bodyPr wrap="square" rtlCol="0">
            <a:spAutoFit/>
          </a:bodyPr>
          <a:lstStyle/>
          <a:p>
            <a:r>
              <a:rPr lang="fr-FR" dirty="0"/>
              <a:t>Output</a:t>
            </a:r>
          </a:p>
          <a:p>
            <a:endParaRPr lang="fr-FR" dirty="0"/>
          </a:p>
        </p:txBody>
      </p:sp>
      <p:sp>
        <p:nvSpPr>
          <p:cNvPr id="17" name="ZoneTexte 16"/>
          <p:cNvSpPr txBox="1"/>
          <p:nvPr/>
        </p:nvSpPr>
        <p:spPr>
          <a:xfrm>
            <a:off x="4003167" y="4283804"/>
            <a:ext cx="1946138" cy="338554"/>
          </a:xfrm>
          <a:prstGeom prst="rect">
            <a:avLst/>
          </a:prstGeom>
          <a:solidFill>
            <a:srgbClr val="FFC000"/>
          </a:solidFill>
          <a:ln>
            <a:solidFill>
              <a:schemeClr val="tx1"/>
            </a:solidFill>
          </a:ln>
        </p:spPr>
        <p:txBody>
          <a:bodyPr wrap="square" rtlCol="0">
            <a:spAutoFit/>
          </a:bodyPr>
          <a:lstStyle/>
          <a:p>
            <a:r>
              <a:rPr lang="fr-FR" sz="1600" dirty="0"/>
              <a:t>PROCESS LOCAL</a:t>
            </a:r>
          </a:p>
        </p:txBody>
      </p:sp>
      <p:cxnSp>
        <p:nvCxnSpPr>
          <p:cNvPr id="19" name="Connecteur en angle 18"/>
          <p:cNvCxnSpPr>
            <a:stCxn id="9" idx="0"/>
            <a:endCxn id="11" idx="2"/>
          </p:cNvCxnSpPr>
          <p:nvPr/>
        </p:nvCxnSpPr>
        <p:spPr bwMode="auto">
          <a:xfrm rot="5400000" flipH="1" flipV="1">
            <a:off x="3419465" y="2041198"/>
            <a:ext cx="393980" cy="1169677"/>
          </a:xfrm>
          <a:prstGeom prst="bentConnector2">
            <a:avLst/>
          </a:prstGeom>
          <a:ln w="31750">
            <a:solidFill>
              <a:srgbClr val="2EA0D8"/>
            </a:solidFill>
            <a:tailEnd type="triangle"/>
          </a:ln>
        </p:spPr>
        <p:style>
          <a:lnRef idx="1">
            <a:schemeClr val="accent4"/>
          </a:lnRef>
          <a:fillRef idx="0">
            <a:schemeClr val="accent4"/>
          </a:fillRef>
          <a:effectRef idx="0">
            <a:schemeClr val="accent4"/>
          </a:effectRef>
          <a:fontRef idx="minor">
            <a:schemeClr val="tx1"/>
          </a:fontRef>
        </p:style>
      </p:cxnSp>
      <p:cxnSp>
        <p:nvCxnSpPr>
          <p:cNvPr id="24" name="Connecteur droit avec flèche 23"/>
          <p:cNvCxnSpPr>
            <a:stCxn id="13" idx="6"/>
            <a:endCxn id="17" idx="1"/>
          </p:cNvCxnSpPr>
          <p:nvPr/>
        </p:nvCxnSpPr>
        <p:spPr bwMode="auto">
          <a:xfrm flipV="1">
            <a:off x="3614283" y="4453081"/>
            <a:ext cx="388884" cy="7694"/>
          </a:xfrm>
          <a:prstGeom prst="straightConnector1">
            <a:avLst/>
          </a:prstGeom>
          <a:ln w="31750">
            <a:solidFill>
              <a:srgbClr val="2EA0D8"/>
            </a:solidFill>
            <a:tailEnd type="triangle"/>
          </a:ln>
        </p:spPr>
        <p:style>
          <a:lnRef idx="1">
            <a:schemeClr val="accent4"/>
          </a:lnRef>
          <a:fillRef idx="0">
            <a:schemeClr val="accent4"/>
          </a:fillRef>
          <a:effectRef idx="0">
            <a:schemeClr val="accent4"/>
          </a:effectRef>
          <a:fontRef idx="minor">
            <a:schemeClr val="tx1"/>
          </a:fontRef>
        </p:style>
      </p:cxnSp>
      <p:cxnSp>
        <p:nvCxnSpPr>
          <p:cNvPr id="30" name="Connecteur droit avec flèche 29"/>
          <p:cNvCxnSpPr>
            <a:stCxn id="17" idx="3"/>
            <a:endCxn id="15" idx="2"/>
          </p:cNvCxnSpPr>
          <p:nvPr/>
        </p:nvCxnSpPr>
        <p:spPr bwMode="auto">
          <a:xfrm>
            <a:off x="5949305" y="4453081"/>
            <a:ext cx="484237" cy="7694"/>
          </a:xfrm>
          <a:prstGeom prst="straightConnector1">
            <a:avLst/>
          </a:prstGeom>
          <a:ln w="31750">
            <a:solidFill>
              <a:srgbClr val="2EA0D8"/>
            </a:solidFill>
            <a:tailEnd type="triangle"/>
          </a:ln>
        </p:spPr>
        <p:style>
          <a:lnRef idx="1">
            <a:schemeClr val="accent4"/>
          </a:lnRef>
          <a:fillRef idx="0">
            <a:schemeClr val="accent4"/>
          </a:fillRef>
          <a:effectRef idx="0">
            <a:schemeClr val="accent4"/>
          </a:effectRef>
          <a:fontRef idx="minor">
            <a:schemeClr val="tx1"/>
          </a:fontRef>
        </p:style>
      </p:cxnSp>
      <p:cxnSp>
        <p:nvCxnSpPr>
          <p:cNvPr id="38" name="Connecteur en angle 37"/>
          <p:cNvCxnSpPr>
            <a:stCxn id="11" idx="6"/>
            <a:endCxn id="35" idx="0"/>
          </p:cNvCxnSpPr>
          <p:nvPr/>
        </p:nvCxnSpPr>
        <p:spPr bwMode="auto">
          <a:xfrm>
            <a:off x="5353422" y="2429046"/>
            <a:ext cx="1640656" cy="260649"/>
          </a:xfrm>
          <a:prstGeom prst="bentConnector2">
            <a:avLst/>
          </a:prstGeom>
          <a:ln w="31750">
            <a:solidFill>
              <a:srgbClr val="2EA0D8"/>
            </a:solidFill>
            <a:tailEnd type="triangle"/>
          </a:ln>
        </p:spPr>
        <p:style>
          <a:lnRef idx="1">
            <a:schemeClr val="accent4"/>
          </a:lnRef>
          <a:fillRef idx="0">
            <a:schemeClr val="accent4"/>
          </a:fillRef>
          <a:effectRef idx="0">
            <a:schemeClr val="accent4"/>
          </a:effectRef>
          <a:fontRef idx="minor">
            <a:schemeClr val="tx1"/>
          </a:fontRef>
        </p:style>
      </p:cxnSp>
      <p:grpSp>
        <p:nvGrpSpPr>
          <p:cNvPr id="62" name="Groupe 61"/>
          <p:cNvGrpSpPr/>
          <p:nvPr/>
        </p:nvGrpSpPr>
        <p:grpSpPr>
          <a:xfrm>
            <a:off x="2583795" y="4748807"/>
            <a:ext cx="926225" cy="911604"/>
            <a:chOff x="1485535" y="4702805"/>
            <a:chExt cx="857510" cy="989800"/>
          </a:xfrm>
        </p:grpSpPr>
        <p:sp>
          <p:nvSpPr>
            <p:cNvPr id="41" name="ZoneTexte 40"/>
            <p:cNvSpPr txBox="1"/>
            <p:nvPr/>
          </p:nvSpPr>
          <p:spPr>
            <a:xfrm>
              <a:off x="1485535" y="5323273"/>
              <a:ext cx="857510" cy="369332"/>
            </a:xfrm>
            <a:prstGeom prst="rect">
              <a:avLst/>
            </a:prstGeom>
            <a:noFill/>
          </p:spPr>
          <p:txBody>
            <a:bodyPr wrap="square" rtlCol="0">
              <a:spAutoFit/>
            </a:bodyPr>
            <a:lstStyle/>
            <a:p>
              <a:r>
                <a:rPr lang="fr-FR" dirty="0">
                  <a:solidFill>
                    <a:srgbClr val="C00000"/>
                  </a:solidFill>
                </a:rPr>
                <a:t>Rejeté</a:t>
              </a:r>
            </a:p>
          </p:txBody>
        </p:sp>
        <p:cxnSp>
          <p:nvCxnSpPr>
            <p:cNvPr id="43" name="Connecteur droit avec flèche 42"/>
            <p:cNvCxnSpPr>
              <a:stCxn id="13" idx="4"/>
              <a:endCxn id="41" idx="0"/>
            </p:cNvCxnSpPr>
            <p:nvPr/>
          </p:nvCxnSpPr>
          <p:spPr bwMode="auto">
            <a:xfrm>
              <a:off x="1906246" y="4702805"/>
              <a:ext cx="8044" cy="620468"/>
            </a:xfrm>
            <a:prstGeom prst="straightConnector1">
              <a:avLst/>
            </a:prstGeom>
            <a:ln w="317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46" name="ZoneTexte 45"/>
          <p:cNvSpPr txBox="1"/>
          <p:nvPr/>
        </p:nvSpPr>
        <p:spPr>
          <a:xfrm>
            <a:off x="6580851" y="5248711"/>
            <a:ext cx="857510" cy="369332"/>
          </a:xfrm>
          <a:prstGeom prst="rect">
            <a:avLst/>
          </a:prstGeom>
          <a:noFill/>
        </p:spPr>
        <p:txBody>
          <a:bodyPr wrap="square" rtlCol="0">
            <a:spAutoFit/>
          </a:bodyPr>
          <a:lstStyle/>
          <a:p>
            <a:r>
              <a:rPr lang="fr-FR" dirty="0">
                <a:solidFill>
                  <a:srgbClr val="C00000"/>
                </a:solidFill>
              </a:rPr>
              <a:t>Rejeté</a:t>
            </a:r>
          </a:p>
        </p:txBody>
      </p:sp>
      <p:cxnSp>
        <p:nvCxnSpPr>
          <p:cNvPr id="47" name="Connecteur droit avec flèche 46"/>
          <p:cNvCxnSpPr/>
          <p:nvPr/>
        </p:nvCxnSpPr>
        <p:spPr bwMode="auto">
          <a:xfrm>
            <a:off x="7009606" y="4748807"/>
            <a:ext cx="0" cy="516011"/>
          </a:xfrm>
          <a:prstGeom prst="straightConnector1">
            <a:avLst/>
          </a:prstGeom>
          <a:ln w="317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9" name="ZoneTexte 48"/>
          <p:cNvSpPr txBox="1"/>
          <p:nvPr/>
        </p:nvSpPr>
        <p:spPr>
          <a:xfrm>
            <a:off x="1041590" y="3915584"/>
            <a:ext cx="857510" cy="369332"/>
          </a:xfrm>
          <a:prstGeom prst="rect">
            <a:avLst/>
          </a:prstGeom>
          <a:noFill/>
        </p:spPr>
        <p:txBody>
          <a:bodyPr wrap="square" rtlCol="0">
            <a:spAutoFit/>
          </a:bodyPr>
          <a:lstStyle/>
          <a:p>
            <a:r>
              <a:rPr lang="fr-FR" dirty="0">
                <a:solidFill>
                  <a:srgbClr val="C00000"/>
                </a:solidFill>
              </a:rPr>
              <a:t>Rejeté</a:t>
            </a:r>
          </a:p>
        </p:txBody>
      </p:sp>
      <p:cxnSp>
        <p:nvCxnSpPr>
          <p:cNvPr id="50" name="Connecteur droit avec flèche 49"/>
          <p:cNvCxnSpPr>
            <a:endCxn id="49" idx="0"/>
          </p:cNvCxnSpPr>
          <p:nvPr/>
        </p:nvCxnSpPr>
        <p:spPr bwMode="auto">
          <a:xfrm>
            <a:off x="1470345" y="3348813"/>
            <a:ext cx="0" cy="566771"/>
          </a:xfrm>
          <a:prstGeom prst="straightConnector1">
            <a:avLst/>
          </a:prstGeom>
          <a:ln w="317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itre 8"/>
          <p:cNvSpPr txBox="1">
            <a:spLocks/>
          </p:cNvSpPr>
          <p:nvPr/>
        </p:nvSpPr>
        <p:spPr bwMode="auto">
          <a:xfrm>
            <a:off x="307181" y="466385"/>
            <a:ext cx="82296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2FA0D8"/>
                </a:solidFill>
                <a:latin typeface="+mj-lt"/>
                <a:ea typeface="+mj-ea"/>
                <a:cs typeface="+mj-cs"/>
              </a:defRPr>
            </a:lvl1pPr>
            <a:lvl2pPr algn="l" rtl="0" eaLnBrk="0" fontAlgn="base" hangingPunct="0">
              <a:spcBef>
                <a:spcPct val="0"/>
              </a:spcBef>
              <a:spcAft>
                <a:spcPct val="0"/>
              </a:spcAft>
              <a:defRPr sz="2400">
                <a:solidFill>
                  <a:srgbClr val="2FA0D8"/>
                </a:solidFill>
                <a:latin typeface="Arial" charset="0"/>
              </a:defRPr>
            </a:lvl2pPr>
            <a:lvl3pPr algn="l" rtl="0" eaLnBrk="0" fontAlgn="base" hangingPunct="0">
              <a:spcBef>
                <a:spcPct val="0"/>
              </a:spcBef>
              <a:spcAft>
                <a:spcPct val="0"/>
              </a:spcAft>
              <a:defRPr sz="2400">
                <a:solidFill>
                  <a:srgbClr val="2FA0D8"/>
                </a:solidFill>
                <a:latin typeface="Arial" charset="0"/>
              </a:defRPr>
            </a:lvl3pPr>
            <a:lvl4pPr algn="l" rtl="0" eaLnBrk="0" fontAlgn="base" hangingPunct="0">
              <a:spcBef>
                <a:spcPct val="0"/>
              </a:spcBef>
              <a:spcAft>
                <a:spcPct val="0"/>
              </a:spcAft>
              <a:defRPr sz="2400">
                <a:solidFill>
                  <a:srgbClr val="2FA0D8"/>
                </a:solidFill>
                <a:latin typeface="Arial" charset="0"/>
              </a:defRPr>
            </a:lvl4pPr>
            <a:lvl5pPr algn="l" rtl="0" eaLnBrk="0" fontAlgn="base" hangingPunct="0">
              <a:spcBef>
                <a:spcPct val="0"/>
              </a:spcBef>
              <a:spcAft>
                <a:spcPct val="0"/>
              </a:spcAft>
              <a:defRPr sz="2400">
                <a:solidFill>
                  <a:srgbClr val="2FA0D8"/>
                </a:solidFill>
                <a:latin typeface="Arial" charset="0"/>
              </a:defRPr>
            </a:lvl5pPr>
            <a:lvl6pPr marL="457200" algn="l" rtl="0" fontAlgn="base">
              <a:spcBef>
                <a:spcPct val="0"/>
              </a:spcBef>
              <a:spcAft>
                <a:spcPct val="0"/>
              </a:spcAft>
              <a:defRPr sz="2400">
                <a:solidFill>
                  <a:srgbClr val="2FA0D8"/>
                </a:solidFill>
                <a:latin typeface="Arial" charset="0"/>
              </a:defRPr>
            </a:lvl6pPr>
            <a:lvl7pPr marL="914400" algn="l" rtl="0" fontAlgn="base">
              <a:spcBef>
                <a:spcPct val="0"/>
              </a:spcBef>
              <a:spcAft>
                <a:spcPct val="0"/>
              </a:spcAft>
              <a:defRPr sz="2400">
                <a:solidFill>
                  <a:srgbClr val="2FA0D8"/>
                </a:solidFill>
                <a:latin typeface="Arial" charset="0"/>
              </a:defRPr>
            </a:lvl7pPr>
            <a:lvl8pPr marL="1371600" algn="l" rtl="0" fontAlgn="base">
              <a:spcBef>
                <a:spcPct val="0"/>
              </a:spcBef>
              <a:spcAft>
                <a:spcPct val="0"/>
              </a:spcAft>
              <a:defRPr sz="2400">
                <a:solidFill>
                  <a:srgbClr val="2FA0D8"/>
                </a:solidFill>
                <a:latin typeface="Arial" charset="0"/>
              </a:defRPr>
            </a:lvl8pPr>
            <a:lvl9pPr marL="1828800" algn="l" rtl="0" fontAlgn="base">
              <a:spcBef>
                <a:spcPct val="0"/>
              </a:spcBef>
              <a:spcAft>
                <a:spcPct val="0"/>
              </a:spcAft>
              <a:defRPr sz="2400">
                <a:solidFill>
                  <a:srgbClr val="2FA0D8"/>
                </a:solidFill>
                <a:latin typeface="Arial" charset="0"/>
              </a:defRPr>
            </a:lvl9pPr>
          </a:lstStyle>
          <a:p>
            <a:r>
              <a:rPr lang="fr-FR" altLang="fr-FR" dirty="0">
                <a:latin typeface="Times New Roman" panose="02020603050405020304" pitchFamily="18" charset="0"/>
                <a:cs typeface="Times New Roman" panose="02020603050405020304" pitchFamily="18" charset="0"/>
              </a:rPr>
              <a:t>Configuration d’un pare-feu (</a:t>
            </a:r>
            <a:r>
              <a:rPr lang="fr-FR" altLang="fr-FR" dirty="0" err="1" smtClean="0">
                <a:latin typeface="Times New Roman" panose="02020603050405020304" pitchFamily="18" charset="0"/>
                <a:cs typeface="Times New Roman" panose="02020603050405020304" pitchFamily="18" charset="0"/>
              </a:rPr>
              <a:t>Netfilter</a:t>
            </a:r>
            <a:r>
              <a:rPr lang="fr-FR" altLang="fr-FR" dirty="0" smtClean="0">
                <a:latin typeface="Times New Roman" panose="02020603050405020304" pitchFamily="18" charset="0"/>
                <a:cs typeface="Times New Roman" panose="02020603050405020304" pitchFamily="18" charset="0"/>
              </a:rPr>
              <a:t>)</a:t>
            </a:r>
            <a:endParaRPr lang="fr-FR" kern="0" dirty="0">
              <a:latin typeface="Times New Roman" panose="02020603050405020304" pitchFamily="18" charset="0"/>
              <a:cs typeface="Times New Roman" panose="02020603050405020304" pitchFamily="18" charset="0"/>
            </a:endParaRPr>
          </a:p>
        </p:txBody>
      </p:sp>
      <p:cxnSp>
        <p:nvCxnSpPr>
          <p:cNvPr id="65" name="Connecteur droit avec flèche 64"/>
          <p:cNvCxnSpPr>
            <a:endCxn id="53" idx="1"/>
          </p:cNvCxnSpPr>
          <p:nvPr/>
        </p:nvCxnSpPr>
        <p:spPr bwMode="auto">
          <a:xfrm>
            <a:off x="37655" y="3007692"/>
            <a:ext cx="774543" cy="0"/>
          </a:xfrm>
          <a:prstGeom prst="straightConnector1">
            <a:avLst/>
          </a:prstGeom>
          <a:ln w="31750">
            <a:solidFill>
              <a:srgbClr val="00B050"/>
            </a:solidFill>
            <a:tailEnd type="triangle"/>
          </a:ln>
        </p:spPr>
        <p:style>
          <a:lnRef idx="2">
            <a:schemeClr val="accent6"/>
          </a:lnRef>
          <a:fillRef idx="0">
            <a:schemeClr val="accent6"/>
          </a:fillRef>
          <a:effectRef idx="1">
            <a:schemeClr val="accent6"/>
          </a:effectRef>
          <a:fontRef idx="minor">
            <a:schemeClr val="tx1"/>
          </a:fontRef>
        </p:style>
      </p:cxnSp>
      <p:cxnSp>
        <p:nvCxnSpPr>
          <p:cNvPr id="66" name="Connecteur droit avec flèche 65"/>
          <p:cNvCxnSpPr/>
          <p:nvPr/>
        </p:nvCxnSpPr>
        <p:spPr bwMode="auto">
          <a:xfrm>
            <a:off x="7736186" y="3053711"/>
            <a:ext cx="800595" cy="0"/>
          </a:xfrm>
          <a:prstGeom prst="straightConnector1">
            <a:avLst/>
          </a:prstGeom>
          <a:ln w="31750">
            <a:solidFill>
              <a:srgbClr val="00B050"/>
            </a:solidFill>
            <a:tailEnd type="triangle"/>
          </a:ln>
        </p:spPr>
        <p:style>
          <a:lnRef idx="2">
            <a:schemeClr val="accent6"/>
          </a:lnRef>
          <a:fillRef idx="0">
            <a:schemeClr val="accent6"/>
          </a:fillRef>
          <a:effectRef idx="1">
            <a:schemeClr val="accent6"/>
          </a:effectRef>
          <a:fontRef idx="minor">
            <a:schemeClr val="tx1"/>
          </a:fontRef>
        </p:style>
      </p:cxnSp>
      <p:sp>
        <p:nvSpPr>
          <p:cNvPr id="69" name="ZoneTexte 68"/>
          <p:cNvSpPr txBox="1"/>
          <p:nvPr/>
        </p:nvSpPr>
        <p:spPr>
          <a:xfrm>
            <a:off x="26420" y="3275691"/>
            <a:ext cx="1119876" cy="646331"/>
          </a:xfrm>
          <a:prstGeom prst="rect">
            <a:avLst/>
          </a:prstGeom>
          <a:noFill/>
        </p:spPr>
        <p:txBody>
          <a:bodyPr wrap="square" rtlCol="0">
            <a:spAutoFit/>
          </a:bodyPr>
          <a:lstStyle/>
          <a:p>
            <a:r>
              <a:rPr lang="fr-FR" dirty="0">
                <a:solidFill>
                  <a:srgbClr val="00B050"/>
                </a:solidFill>
              </a:rPr>
              <a:t>Paquets Entrants</a:t>
            </a:r>
          </a:p>
        </p:txBody>
      </p:sp>
      <p:sp>
        <p:nvSpPr>
          <p:cNvPr id="70" name="ZoneTexte 69"/>
          <p:cNvSpPr txBox="1"/>
          <p:nvPr/>
        </p:nvSpPr>
        <p:spPr>
          <a:xfrm>
            <a:off x="7709799" y="3269253"/>
            <a:ext cx="1119876" cy="646331"/>
          </a:xfrm>
          <a:prstGeom prst="rect">
            <a:avLst/>
          </a:prstGeom>
          <a:noFill/>
        </p:spPr>
        <p:txBody>
          <a:bodyPr wrap="square" rtlCol="0">
            <a:spAutoFit/>
          </a:bodyPr>
          <a:lstStyle/>
          <a:p>
            <a:r>
              <a:rPr lang="fr-FR" dirty="0">
                <a:solidFill>
                  <a:srgbClr val="00B050"/>
                </a:solidFill>
              </a:rPr>
              <a:t>Paquets Sortants</a:t>
            </a:r>
          </a:p>
        </p:txBody>
      </p:sp>
      <p:sp>
        <p:nvSpPr>
          <p:cNvPr id="35" name="Ellipse 34"/>
          <p:cNvSpPr/>
          <p:nvPr/>
        </p:nvSpPr>
        <p:spPr bwMode="auto">
          <a:xfrm>
            <a:off x="6283354" y="2689695"/>
            <a:ext cx="1421447" cy="72803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sp>
        <p:nvSpPr>
          <p:cNvPr id="39" name="Ellipse 38"/>
          <p:cNvSpPr/>
          <p:nvPr/>
        </p:nvSpPr>
        <p:spPr bwMode="auto">
          <a:xfrm>
            <a:off x="785961" y="2656667"/>
            <a:ext cx="1331648" cy="671272"/>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cxnSp>
        <p:nvCxnSpPr>
          <p:cNvPr id="40" name="Connecteur droit avec flèche 39"/>
          <p:cNvCxnSpPr>
            <a:stCxn id="39" idx="6"/>
            <a:endCxn id="9" idx="1"/>
          </p:cNvCxnSpPr>
          <p:nvPr/>
        </p:nvCxnSpPr>
        <p:spPr bwMode="auto">
          <a:xfrm>
            <a:off x="2117609" y="2992303"/>
            <a:ext cx="306193" cy="0"/>
          </a:xfrm>
          <a:prstGeom prst="straightConnector1">
            <a:avLst/>
          </a:prstGeom>
          <a:ln w="31750">
            <a:solidFill>
              <a:srgbClr val="29A3FF"/>
            </a:solidFill>
            <a:tailEnd type="triangle"/>
          </a:ln>
        </p:spPr>
        <p:style>
          <a:lnRef idx="2">
            <a:schemeClr val="accent6"/>
          </a:lnRef>
          <a:fillRef idx="0">
            <a:schemeClr val="accent6"/>
          </a:fillRef>
          <a:effectRef idx="1">
            <a:schemeClr val="accent6"/>
          </a:effectRef>
          <a:fontRef idx="minor">
            <a:schemeClr val="tx1"/>
          </a:fontRef>
        </p:style>
      </p:cxnSp>
      <p:cxnSp>
        <p:nvCxnSpPr>
          <p:cNvPr id="44" name="Connecteur droit avec flèche 43"/>
          <p:cNvCxnSpPr>
            <a:stCxn id="9" idx="2"/>
            <a:endCxn id="13" idx="0"/>
          </p:cNvCxnSpPr>
          <p:nvPr/>
        </p:nvCxnSpPr>
        <p:spPr bwMode="auto">
          <a:xfrm>
            <a:off x="3031617" y="3161580"/>
            <a:ext cx="6602" cy="1011163"/>
          </a:xfrm>
          <a:prstGeom prst="straightConnector1">
            <a:avLst/>
          </a:prstGeom>
          <a:ln w="31750">
            <a:solidFill>
              <a:srgbClr val="29A3FF"/>
            </a:solidFill>
            <a:tailEnd type="triangle"/>
          </a:ln>
        </p:spPr>
        <p:style>
          <a:lnRef idx="2">
            <a:schemeClr val="accent6"/>
          </a:lnRef>
          <a:fillRef idx="0">
            <a:schemeClr val="accent6"/>
          </a:fillRef>
          <a:effectRef idx="1">
            <a:schemeClr val="accent6"/>
          </a:effectRef>
          <a:fontRef idx="minor">
            <a:schemeClr val="tx1"/>
          </a:fontRef>
        </p:style>
      </p:cxnSp>
      <p:cxnSp>
        <p:nvCxnSpPr>
          <p:cNvPr id="48" name="Connecteur droit avec flèche 47"/>
          <p:cNvCxnSpPr>
            <a:stCxn id="15" idx="0"/>
            <a:endCxn id="35" idx="4"/>
          </p:cNvCxnSpPr>
          <p:nvPr/>
        </p:nvCxnSpPr>
        <p:spPr bwMode="auto">
          <a:xfrm flipH="1" flipV="1">
            <a:off x="6994078" y="3417726"/>
            <a:ext cx="15528" cy="755017"/>
          </a:xfrm>
          <a:prstGeom prst="straightConnector1">
            <a:avLst/>
          </a:prstGeom>
          <a:ln w="31750">
            <a:solidFill>
              <a:srgbClr val="29A3FF"/>
            </a:solidFill>
            <a:tailEnd type="triangle"/>
          </a:ln>
        </p:spPr>
        <p:style>
          <a:lnRef idx="2">
            <a:schemeClr val="accent6"/>
          </a:lnRef>
          <a:fillRef idx="0">
            <a:schemeClr val="accent6"/>
          </a:fillRef>
          <a:effectRef idx="1">
            <a:schemeClr val="accent6"/>
          </a:effectRef>
          <a:fontRef idx="minor">
            <a:schemeClr val="tx1"/>
          </a:fontRef>
        </p:style>
      </p:cxnSp>
      <p:sp>
        <p:nvSpPr>
          <p:cNvPr id="53" name="ZoneTexte 52"/>
          <p:cNvSpPr txBox="1"/>
          <p:nvPr/>
        </p:nvSpPr>
        <p:spPr>
          <a:xfrm>
            <a:off x="812198" y="2823026"/>
            <a:ext cx="1447260" cy="369332"/>
          </a:xfrm>
          <a:prstGeom prst="rect">
            <a:avLst/>
          </a:prstGeom>
          <a:noFill/>
        </p:spPr>
        <p:txBody>
          <a:bodyPr wrap="square" rtlCol="0">
            <a:spAutoFit/>
          </a:bodyPr>
          <a:lstStyle/>
          <a:p>
            <a:r>
              <a:rPr lang="fr-FR" dirty="0" err="1"/>
              <a:t>Pre-routing</a:t>
            </a:r>
            <a:endParaRPr lang="fr-FR" dirty="0"/>
          </a:p>
        </p:txBody>
      </p:sp>
      <p:sp>
        <p:nvSpPr>
          <p:cNvPr id="63" name="ZoneTexte 62"/>
          <p:cNvSpPr txBox="1"/>
          <p:nvPr/>
        </p:nvSpPr>
        <p:spPr>
          <a:xfrm>
            <a:off x="6289527" y="2866006"/>
            <a:ext cx="1522833" cy="369332"/>
          </a:xfrm>
          <a:prstGeom prst="rect">
            <a:avLst/>
          </a:prstGeom>
          <a:noFill/>
        </p:spPr>
        <p:txBody>
          <a:bodyPr wrap="square" rtlCol="0">
            <a:spAutoFit/>
          </a:bodyPr>
          <a:lstStyle/>
          <a:p>
            <a:r>
              <a:rPr lang="fr-FR" dirty="0"/>
              <a:t>Post-</a:t>
            </a:r>
            <a:r>
              <a:rPr lang="fr-FR" dirty="0" err="1"/>
              <a:t>routing</a:t>
            </a:r>
            <a:endParaRPr lang="fr-FR" dirty="0"/>
          </a:p>
        </p:txBody>
      </p:sp>
      <p:sp>
        <p:nvSpPr>
          <p:cNvPr id="67" name="Ellipse 66"/>
          <p:cNvSpPr/>
          <p:nvPr/>
        </p:nvSpPr>
        <p:spPr bwMode="auto">
          <a:xfrm>
            <a:off x="-1256322" y="2734959"/>
            <a:ext cx="1152128" cy="522418"/>
          </a:xfrm>
          <a:prstGeom prst="ellips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fr-FR" dirty="0">
                <a:solidFill>
                  <a:schemeClr val="tx1"/>
                </a:solidFill>
                <a:latin typeface="Arial" charset="0"/>
              </a:rPr>
              <a:t>Telnet</a:t>
            </a:r>
            <a:endParaRPr kumimoji="0" lang="fr-FR" sz="1800" b="0" i="0" u="none" strike="noStrike" cap="none" normalizeH="0" baseline="0" dirty="0">
              <a:ln>
                <a:noFill/>
              </a:ln>
              <a:solidFill>
                <a:schemeClr val="tx1"/>
              </a:solidFill>
              <a:effectLst/>
              <a:latin typeface="Arial" charset="0"/>
            </a:endParaRPr>
          </a:p>
        </p:txBody>
      </p:sp>
      <p:sp>
        <p:nvSpPr>
          <p:cNvPr id="2" name="Rectangle 1"/>
          <p:cNvSpPr/>
          <p:nvPr/>
        </p:nvSpPr>
        <p:spPr>
          <a:xfrm>
            <a:off x="389194" y="1038262"/>
            <a:ext cx="7639189" cy="369332"/>
          </a:xfrm>
          <a:prstGeom prst="rect">
            <a:avLst/>
          </a:prstGeom>
        </p:spPr>
        <p:txBody>
          <a:bodyPr wrap="square">
            <a:spAutoFit/>
          </a:bodyPr>
          <a:lstStyle/>
          <a:p>
            <a:r>
              <a:rPr lang="fr-FR" dirty="0">
                <a:solidFill>
                  <a:srgbClr val="2EA0D8"/>
                </a:solidFill>
                <a:latin typeface="Times New Roman" panose="02020603050405020304" pitchFamily="18" charset="0"/>
                <a:cs typeface="Times New Roman" panose="02020603050405020304" pitchFamily="18" charset="0"/>
              </a:rPr>
              <a:t>Exemple 1 : Rejeter les paquets TELNET à destination de mon pare-feu </a:t>
            </a:r>
          </a:p>
        </p:txBody>
      </p:sp>
      <p:sp>
        <p:nvSpPr>
          <p:cNvPr id="36" name="ZoneTexte 35">
            <a:extLst>
              <a:ext uri="{FF2B5EF4-FFF2-40B4-BE49-F238E27FC236}">
                <a16:creationId xmlns="" xmlns:a16="http://schemas.microsoft.com/office/drawing/2014/main" id="{F616CE48-77C9-4920-9C96-E7680F0AACF6}"/>
              </a:ext>
            </a:extLst>
          </p:cNvPr>
          <p:cNvSpPr txBox="1"/>
          <p:nvPr/>
        </p:nvSpPr>
        <p:spPr>
          <a:xfrm>
            <a:off x="4383963" y="3244334"/>
            <a:ext cx="857510" cy="369332"/>
          </a:xfrm>
          <a:prstGeom prst="rect">
            <a:avLst/>
          </a:prstGeom>
          <a:noFill/>
        </p:spPr>
        <p:txBody>
          <a:bodyPr wrap="square" rtlCol="0">
            <a:spAutoFit/>
          </a:bodyPr>
          <a:lstStyle/>
          <a:p>
            <a:r>
              <a:rPr lang="fr-FR" dirty="0">
                <a:solidFill>
                  <a:srgbClr val="C00000"/>
                </a:solidFill>
              </a:rPr>
              <a:t>Rejeté</a:t>
            </a:r>
          </a:p>
        </p:txBody>
      </p:sp>
      <p:cxnSp>
        <p:nvCxnSpPr>
          <p:cNvPr id="37" name="Connecteur droit avec flèche 36">
            <a:extLst>
              <a:ext uri="{FF2B5EF4-FFF2-40B4-BE49-F238E27FC236}">
                <a16:creationId xmlns="" xmlns:a16="http://schemas.microsoft.com/office/drawing/2014/main" id="{D4D04F47-561B-4F5C-8CCD-C121F9332951}"/>
              </a:ext>
            </a:extLst>
          </p:cNvPr>
          <p:cNvCxnSpPr/>
          <p:nvPr/>
        </p:nvCxnSpPr>
        <p:spPr bwMode="auto">
          <a:xfrm>
            <a:off x="4812718" y="2744430"/>
            <a:ext cx="0" cy="516011"/>
          </a:xfrm>
          <a:prstGeom prst="straightConnector1">
            <a:avLst/>
          </a:prstGeom>
          <a:ln w="317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0033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44444E-6 4.44444E-6 L 0.23507 0.00185 " pathEditMode="relative" rAng="0" ptsTypes="AA">
                                      <p:cBhvr>
                                        <p:cTn id="6" dur="2000" fill="hold"/>
                                        <p:tgtEl>
                                          <p:spTgt spid="67"/>
                                        </p:tgtEl>
                                        <p:attrNameLst>
                                          <p:attrName>ppt_x</p:attrName>
                                          <p:attrName>ppt_y</p:attrName>
                                        </p:attrNameLst>
                                      </p:cBhvr>
                                      <p:rCtr x="11753" y="93"/>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3507 0.00185 L 0.4066 0.00185 " pathEditMode="relative" rAng="0" ptsTypes="AA">
                                      <p:cBhvr>
                                        <p:cTn id="10" dur="2000" fill="hold"/>
                                        <p:tgtEl>
                                          <p:spTgt spid="67"/>
                                        </p:tgtEl>
                                        <p:attrNameLst>
                                          <p:attrName>ppt_x</p:attrName>
                                          <p:attrName>ppt_y</p:attrName>
                                        </p:attrNameLst>
                                      </p:cBhvr>
                                      <p:rCtr x="8576"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4066 0.00185 L 0.4066 0.21365 " pathEditMode="relative" rAng="0" ptsTypes="AA">
                                      <p:cBhvr>
                                        <p:cTn id="14" dur="2000" fill="hold"/>
                                        <p:tgtEl>
                                          <p:spTgt spid="67"/>
                                        </p:tgtEl>
                                        <p:attrNameLst>
                                          <p:attrName>ppt_x</p:attrName>
                                          <p:attrName>ppt_y</p:attrName>
                                        </p:attrNameLst>
                                      </p:cBhvr>
                                      <p:rCtr x="0" y="10579"/>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3" nodeType="clickEffect">
                                  <p:stCondLst>
                                    <p:cond delay="0"/>
                                  </p:stCondLst>
                                  <p:childTnLst>
                                    <p:animMotion origin="layout" path="M 0.4066 0.21365 L 0.40591 0.45162 " pathEditMode="relative" rAng="0" ptsTypes="AA">
                                      <p:cBhvr>
                                        <p:cTn id="18" dur="2000" fill="hold"/>
                                        <p:tgtEl>
                                          <p:spTgt spid="67"/>
                                        </p:tgtEl>
                                        <p:attrNameLst>
                                          <p:attrName>ppt_x</p:attrName>
                                          <p:attrName>ppt_y</p:attrName>
                                        </p:attrNameLst>
                                      </p:cBhvr>
                                      <p:rCtr x="-35" y="1189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67" grpId="2" animBg="1"/>
      <p:bldP spid="67" grpId="3"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ACD1DE7D-4904-4A56-9A4F-1C56AABDD0E6}" type="slidenum">
              <a:rPr lang="fr-FR" altLang="fr-FR" smtClean="0"/>
              <a:pPr/>
              <a:t>26</a:t>
            </a:fld>
            <a:endParaRPr lang="fr-FR" altLang="fr-FR"/>
          </a:p>
        </p:txBody>
      </p:sp>
      <p:sp>
        <p:nvSpPr>
          <p:cNvPr id="9" name="ZoneTexte 8"/>
          <p:cNvSpPr txBox="1"/>
          <p:nvPr/>
        </p:nvSpPr>
        <p:spPr>
          <a:xfrm>
            <a:off x="2423802" y="2823026"/>
            <a:ext cx="1215629" cy="338554"/>
          </a:xfrm>
          <a:prstGeom prst="rect">
            <a:avLst/>
          </a:prstGeom>
          <a:solidFill>
            <a:srgbClr val="FFC000"/>
          </a:solidFill>
          <a:ln>
            <a:solidFill>
              <a:schemeClr val="tx1"/>
            </a:solidFill>
          </a:ln>
        </p:spPr>
        <p:txBody>
          <a:bodyPr wrap="square" rtlCol="0">
            <a:spAutoFit/>
          </a:bodyPr>
          <a:lstStyle/>
          <a:p>
            <a:pPr algn="ctr"/>
            <a:r>
              <a:rPr lang="fr-FR" sz="1600" dirty="0"/>
              <a:t>ROUTAGE</a:t>
            </a:r>
          </a:p>
        </p:txBody>
      </p:sp>
      <p:sp>
        <p:nvSpPr>
          <p:cNvPr id="11" name="Ellipse 10"/>
          <p:cNvSpPr/>
          <p:nvPr/>
        </p:nvSpPr>
        <p:spPr bwMode="auto">
          <a:xfrm>
            <a:off x="4201294" y="2141014"/>
            <a:ext cx="1152128" cy="576064"/>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sp>
        <p:nvSpPr>
          <p:cNvPr id="12" name="ZoneTexte 11"/>
          <p:cNvSpPr txBox="1"/>
          <p:nvPr/>
        </p:nvSpPr>
        <p:spPr>
          <a:xfrm>
            <a:off x="4246637" y="2244380"/>
            <a:ext cx="1296144" cy="369332"/>
          </a:xfrm>
          <a:prstGeom prst="rect">
            <a:avLst/>
          </a:prstGeom>
          <a:noFill/>
        </p:spPr>
        <p:txBody>
          <a:bodyPr wrap="square" rtlCol="0">
            <a:spAutoFit/>
          </a:bodyPr>
          <a:lstStyle/>
          <a:p>
            <a:r>
              <a:rPr lang="fr-FR" dirty="0" err="1"/>
              <a:t>Forward</a:t>
            </a:r>
            <a:endParaRPr lang="fr-FR" dirty="0"/>
          </a:p>
        </p:txBody>
      </p:sp>
      <p:sp>
        <p:nvSpPr>
          <p:cNvPr id="13" name="Ellipse 12"/>
          <p:cNvSpPr/>
          <p:nvPr/>
        </p:nvSpPr>
        <p:spPr bwMode="auto">
          <a:xfrm>
            <a:off x="2462155" y="4172743"/>
            <a:ext cx="1152128" cy="576064"/>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sp>
        <p:nvSpPr>
          <p:cNvPr id="14" name="ZoneTexte 13"/>
          <p:cNvSpPr txBox="1"/>
          <p:nvPr/>
        </p:nvSpPr>
        <p:spPr>
          <a:xfrm>
            <a:off x="2686868" y="4254212"/>
            <a:ext cx="720080" cy="369332"/>
          </a:xfrm>
          <a:prstGeom prst="rect">
            <a:avLst/>
          </a:prstGeom>
          <a:noFill/>
        </p:spPr>
        <p:txBody>
          <a:bodyPr wrap="square" rtlCol="0">
            <a:spAutoFit/>
          </a:bodyPr>
          <a:lstStyle/>
          <a:p>
            <a:r>
              <a:rPr lang="fr-FR" dirty="0"/>
              <a:t>input</a:t>
            </a:r>
          </a:p>
        </p:txBody>
      </p:sp>
      <p:sp>
        <p:nvSpPr>
          <p:cNvPr id="15" name="Ellipse 14"/>
          <p:cNvSpPr/>
          <p:nvPr/>
        </p:nvSpPr>
        <p:spPr bwMode="auto">
          <a:xfrm>
            <a:off x="6433542" y="4172743"/>
            <a:ext cx="1152128" cy="576064"/>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sp>
        <p:nvSpPr>
          <p:cNvPr id="16" name="ZoneTexte 15"/>
          <p:cNvSpPr txBox="1"/>
          <p:nvPr/>
        </p:nvSpPr>
        <p:spPr>
          <a:xfrm>
            <a:off x="6516216" y="4276109"/>
            <a:ext cx="1296144" cy="784830"/>
          </a:xfrm>
          <a:prstGeom prst="rect">
            <a:avLst/>
          </a:prstGeom>
          <a:noFill/>
        </p:spPr>
        <p:txBody>
          <a:bodyPr wrap="square" rtlCol="0">
            <a:spAutoFit/>
          </a:bodyPr>
          <a:lstStyle/>
          <a:p>
            <a:r>
              <a:rPr lang="fr-FR" dirty="0"/>
              <a:t>Output</a:t>
            </a:r>
          </a:p>
          <a:p>
            <a:endParaRPr lang="fr-FR" dirty="0"/>
          </a:p>
        </p:txBody>
      </p:sp>
      <p:sp>
        <p:nvSpPr>
          <p:cNvPr id="17" name="ZoneTexte 16"/>
          <p:cNvSpPr txBox="1"/>
          <p:nvPr/>
        </p:nvSpPr>
        <p:spPr>
          <a:xfrm>
            <a:off x="4003167" y="4283804"/>
            <a:ext cx="1946138" cy="338554"/>
          </a:xfrm>
          <a:prstGeom prst="rect">
            <a:avLst/>
          </a:prstGeom>
          <a:solidFill>
            <a:srgbClr val="FFC000"/>
          </a:solidFill>
          <a:ln>
            <a:solidFill>
              <a:schemeClr val="tx1"/>
            </a:solidFill>
          </a:ln>
        </p:spPr>
        <p:txBody>
          <a:bodyPr wrap="square" rtlCol="0">
            <a:spAutoFit/>
          </a:bodyPr>
          <a:lstStyle/>
          <a:p>
            <a:r>
              <a:rPr lang="fr-FR" sz="1600" dirty="0"/>
              <a:t>PROCESS LOCAL</a:t>
            </a:r>
          </a:p>
        </p:txBody>
      </p:sp>
      <p:cxnSp>
        <p:nvCxnSpPr>
          <p:cNvPr id="19" name="Connecteur en angle 18"/>
          <p:cNvCxnSpPr>
            <a:stCxn id="9" idx="0"/>
            <a:endCxn id="11" idx="2"/>
          </p:cNvCxnSpPr>
          <p:nvPr/>
        </p:nvCxnSpPr>
        <p:spPr bwMode="auto">
          <a:xfrm rot="5400000" flipH="1" flipV="1">
            <a:off x="3419465" y="2041198"/>
            <a:ext cx="393980" cy="1169677"/>
          </a:xfrm>
          <a:prstGeom prst="bentConnector2">
            <a:avLst/>
          </a:prstGeom>
          <a:ln w="31750">
            <a:solidFill>
              <a:srgbClr val="2EA0D8"/>
            </a:solidFill>
            <a:tailEnd type="triangle"/>
          </a:ln>
        </p:spPr>
        <p:style>
          <a:lnRef idx="1">
            <a:schemeClr val="accent4"/>
          </a:lnRef>
          <a:fillRef idx="0">
            <a:schemeClr val="accent4"/>
          </a:fillRef>
          <a:effectRef idx="0">
            <a:schemeClr val="accent4"/>
          </a:effectRef>
          <a:fontRef idx="minor">
            <a:schemeClr val="tx1"/>
          </a:fontRef>
        </p:style>
      </p:cxnSp>
      <p:cxnSp>
        <p:nvCxnSpPr>
          <p:cNvPr id="24" name="Connecteur droit avec flèche 23"/>
          <p:cNvCxnSpPr>
            <a:stCxn id="13" idx="6"/>
            <a:endCxn id="17" idx="1"/>
          </p:cNvCxnSpPr>
          <p:nvPr/>
        </p:nvCxnSpPr>
        <p:spPr bwMode="auto">
          <a:xfrm flipV="1">
            <a:off x="3614283" y="4453081"/>
            <a:ext cx="388884" cy="7694"/>
          </a:xfrm>
          <a:prstGeom prst="straightConnector1">
            <a:avLst/>
          </a:prstGeom>
          <a:ln w="31750">
            <a:solidFill>
              <a:srgbClr val="2EA0D8"/>
            </a:solidFill>
            <a:tailEnd type="triangle"/>
          </a:ln>
        </p:spPr>
        <p:style>
          <a:lnRef idx="1">
            <a:schemeClr val="accent4"/>
          </a:lnRef>
          <a:fillRef idx="0">
            <a:schemeClr val="accent4"/>
          </a:fillRef>
          <a:effectRef idx="0">
            <a:schemeClr val="accent4"/>
          </a:effectRef>
          <a:fontRef idx="minor">
            <a:schemeClr val="tx1"/>
          </a:fontRef>
        </p:style>
      </p:cxnSp>
      <p:cxnSp>
        <p:nvCxnSpPr>
          <p:cNvPr id="30" name="Connecteur droit avec flèche 29"/>
          <p:cNvCxnSpPr>
            <a:stCxn id="17" idx="3"/>
            <a:endCxn id="15" idx="2"/>
          </p:cNvCxnSpPr>
          <p:nvPr/>
        </p:nvCxnSpPr>
        <p:spPr bwMode="auto">
          <a:xfrm>
            <a:off x="5949305" y="4453081"/>
            <a:ext cx="484237" cy="7694"/>
          </a:xfrm>
          <a:prstGeom prst="straightConnector1">
            <a:avLst/>
          </a:prstGeom>
          <a:ln w="31750">
            <a:solidFill>
              <a:srgbClr val="2EA0D8"/>
            </a:solidFill>
            <a:tailEnd type="triangle"/>
          </a:ln>
        </p:spPr>
        <p:style>
          <a:lnRef idx="1">
            <a:schemeClr val="accent4"/>
          </a:lnRef>
          <a:fillRef idx="0">
            <a:schemeClr val="accent4"/>
          </a:fillRef>
          <a:effectRef idx="0">
            <a:schemeClr val="accent4"/>
          </a:effectRef>
          <a:fontRef idx="minor">
            <a:schemeClr val="tx1"/>
          </a:fontRef>
        </p:style>
      </p:cxnSp>
      <p:cxnSp>
        <p:nvCxnSpPr>
          <p:cNvPr id="38" name="Connecteur en angle 37"/>
          <p:cNvCxnSpPr>
            <a:stCxn id="11" idx="6"/>
            <a:endCxn id="35" idx="0"/>
          </p:cNvCxnSpPr>
          <p:nvPr/>
        </p:nvCxnSpPr>
        <p:spPr bwMode="auto">
          <a:xfrm>
            <a:off x="5353422" y="2429046"/>
            <a:ext cx="1640656" cy="260649"/>
          </a:xfrm>
          <a:prstGeom prst="bentConnector2">
            <a:avLst/>
          </a:prstGeom>
          <a:ln w="31750">
            <a:solidFill>
              <a:srgbClr val="2EA0D8"/>
            </a:solidFill>
            <a:tailEnd type="triangle"/>
          </a:ln>
        </p:spPr>
        <p:style>
          <a:lnRef idx="1">
            <a:schemeClr val="accent4"/>
          </a:lnRef>
          <a:fillRef idx="0">
            <a:schemeClr val="accent4"/>
          </a:fillRef>
          <a:effectRef idx="0">
            <a:schemeClr val="accent4"/>
          </a:effectRef>
          <a:fontRef idx="minor">
            <a:schemeClr val="tx1"/>
          </a:fontRef>
        </p:style>
      </p:cxnSp>
      <p:grpSp>
        <p:nvGrpSpPr>
          <p:cNvPr id="62" name="Groupe 61"/>
          <p:cNvGrpSpPr/>
          <p:nvPr/>
        </p:nvGrpSpPr>
        <p:grpSpPr>
          <a:xfrm>
            <a:off x="2583795" y="4748807"/>
            <a:ext cx="926225" cy="911604"/>
            <a:chOff x="1485535" y="4702805"/>
            <a:chExt cx="857510" cy="989800"/>
          </a:xfrm>
        </p:grpSpPr>
        <p:sp>
          <p:nvSpPr>
            <p:cNvPr id="41" name="ZoneTexte 40"/>
            <p:cNvSpPr txBox="1"/>
            <p:nvPr/>
          </p:nvSpPr>
          <p:spPr>
            <a:xfrm>
              <a:off x="1485535" y="5323273"/>
              <a:ext cx="857510" cy="369332"/>
            </a:xfrm>
            <a:prstGeom prst="rect">
              <a:avLst/>
            </a:prstGeom>
            <a:noFill/>
          </p:spPr>
          <p:txBody>
            <a:bodyPr wrap="square" rtlCol="0">
              <a:spAutoFit/>
            </a:bodyPr>
            <a:lstStyle/>
            <a:p>
              <a:r>
                <a:rPr lang="fr-FR" dirty="0">
                  <a:solidFill>
                    <a:srgbClr val="C00000"/>
                  </a:solidFill>
                </a:rPr>
                <a:t>Rejeté</a:t>
              </a:r>
            </a:p>
          </p:txBody>
        </p:sp>
        <p:cxnSp>
          <p:nvCxnSpPr>
            <p:cNvPr id="43" name="Connecteur droit avec flèche 42"/>
            <p:cNvCxnSpPr>
              <a:stCxn id="13" idx="4"/>
              <a:endCxn id="41" idx="0"/>
            </p:cNvCxnSpPr>
            <p:nvPr/>
          </p:nvCxnSpPr>
          <p:spPr bwMode="auto">
            <a:xfrm>
              <a:off x="1906246" y="4702805"/>
              <a:ext cx="8044" cy="620468"/>
            </a:xfrm>
            <a:prstGeom prst="straightConnector1">
              <a:avLst/>
            </a:prstGeom>
            <a:ln w="317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46" name="ZoneTexte 45"/>
          <p:cNvSpPr txBox="1"/>
          <p:nvPr/>
        </p:nvSpPr>
        <p:spPr>
          <a:xfrm>
            <a:off x="6580851" y="5248711"/>
            <a:ext cx="857510" cy="369332"/>
          </a:xfrm>
          <a:prstGeom prst="rect">
            <a:avLst/>
          </a:prstGeom>
          <a:noFill/>
        </p:spPr>
        <p:txBody>
          <a:bodyPr wrap="square" rtlCol="0">
            <a:spAutoFit/>
          </a:bodyPr>
          <a:lstStyle/>
          <a:p>
            <a:r>
              <a:rPr lang="fr-FR" dirty="0">
                <a:solidFill>
                  <a:srgbClr val="C00000"/>
                </a:solidFill>
              </a:rPr>
              <a:t>Rejeté</a:t>
            </a:r>
          </a:p>
        </p:txBody>
      </p:sp>
      <p:cxnSp>
        <p:nvCxnSpPr>
          <p:cNvPr id="47" name="Connecteur droit avec flèche 46"/>
          <p:cNvCxnSpPr/>
          <p:nvPr/>
        </p:nvCxnSpPr>
        <p:spPr bwMode="auto">
          <a:xfrm>
            <a:off x="7009606" y="4748807"/>
            <a:ext cx="0" cy="516011"/>
          </a:xfrm>
          <a:prstGeom prst="straightConnector1">
            <a:avLst/>
          </a:prstGeom>
          <a:ln w="317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9" name="ZoneTexte 48"/>
          <p:cNvSpPr txBox="1"/>
          <p:nvPr/>
        </p:nvSpPr>
        <p:spPr>
          <a:xfrm>
            <a:off x="1041590" y="3915584"/>
            <a:ext cx="857510" cy="369332"/>
          </a:xfrm>
          <a:prstGeom prst="rect">
            <a:avLst/>
          </a:prstGeom>
          <a:noFill/>
        </p:spPr>
        <p:txBody>
          <a:bodyPr wrap="square" rtlCol="0">
            <a:spAutoFit/>
          </a:bodyPr>
          <a:lstStyle/>
          <a:p>
            <a:r>
              <a:rPr lang="fr-FR" dirty="0">
                <a:solidFill>
                  <a:srgbClr val="C00000"/>
                </a:solidFill>
              </a:rPr>
              <a:t>Rejeté</a:t>
            </a:r>
          </a:p>
        </p:txBody>
      </p:sp>
      <p:cxnSp>
        <p:nvCxnSpPr>
          <p:cNvPr id="50" name="Connecteur droit avec flèche 49"/>
          <p:cNvCxnSpPr>
            <a:endCxn id="49" idx="0"/>
          </p:cNvCxnSpPr>
          <p:nvPr/>
        </p:nvCxnSpPr>
        <p:spPr bwMode="auto">
          <a:xfrm>
            <a:off x="1470345" y="3348813"/>
            <a:ext cx="0" cy="566771"/>
          </a:xfrm>
          <a:prstGeom prst="straightConnector1">
            <a:avLst/>
          </a:prstGeom>
          <a:ln w="317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itre 8"/>
          <p:cNvSpPr txBox="1">
            <a:spLocks/>
          </p:cNvSpPr>
          <p:nvPr/>
        </p:nvSpPr>
        <p:spPr bwMode="auto">
          <a:xfrm>
            <a:off x="307181" y="466385"/>
            <a:ext cx="82296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2FA0D8"/>
                </a:solidFill>
                <a:latin typeface="+mj-lt"/>
                <a:ea typeface="+mj-ea"/>
                <a:cs typeface="+mj-cs"/>
              </a:defRPr>
            </a:lvl1pPr>
            <a:lvl2pPr algn="l" rtl="0" eaLnBrk="0" fontAlgn="base" hangingPunct="0">
              <a:spcBef>
                <a:spcPct val="0"/>
              </a:spcBef>
              <a:spcAft>
                <a:spcPct val="0"/>
              </a:spcAft>
              <a:defRPr sz="2400">
                <a:solidFill>
                  <a:srgbClr val="2FA0D8"/>
                </a:solidFill>
                <a:latin typeface="Arial" charset="0"/>
              </a:defRPr>
            </a:lvl2pPr>
            <a:lvl3pPr algn="l" rtl="0" eaLnBrk="0" fontAlgn="base" hangingPunct="0">
              <a:spcBef>
                <a:spcPct val="0"/>
              </a:spcBef>
              <a:spcAft>
                <a:spcPct val="0"/>
              </a:spcAft>
              <a:defRPr sz="2400">
                <a:solidFill>
                  <a:srgbClr val="2FA0D8"/>
                </a:solidFill>
                <a:latin typeface="Arial" charset="0"/>
              </a:defRPr>
            </a:lvl3pPr>
            <a:lvl4pPr algn="l" rtl="0" eaLnBrk="0" fontAlgn="base" hangingPunct="0">
              <a:spcBef>
                <a:spcPct val="0"/>
              </a:spcBef>
              <a:spcAft>
                <a:spcPct val="0"/>
              </a:spcAft>
              <a:defRPr sz="2400">
                <a:solidFill>
                  <a:srgbClr val="2FA0D8"/>
                </a:solidFill>
                <a:latin typeface="Arial" charset="0"/>
              </a:defRPr>
            </a:lvl4pPr>
            <a:lvl5pPr algn="l" rtl="0" eaLnBrk="0" fontAlgn="base" hangingPunct="0">
              <a:spcBef>
                <a:spcPct val="0"/>
              </a:spcBef>
              <a:spcAft>
                <a:spcPct val="0"/>
              </a:spcAft>
              <a:defRPr sz="2400">
                <a:solidFill>
                  <a:srgbClr val="2FA0D8"/>
                </a:solidFill>
                <a:latin typeface="Arial" charset="0"/>
              </a:defRPr>
            </a:lvl5pPr>
            <a:lvl6pPr marL="457200" algn="l" rtl="0" fontAlgn="base">
              <a:spcBef>
                <a:spcPct val="0"/>
              </a:spcBef>
              <a:spcAft>
                <a:spcPct val="0"/>
              </a:spcAft>
              <a:defRPr sz="2400">
                <a:solidFill>
                  <a:srgbClr val="2FA0D8"/>
                </a:solidFill>
                <a:latin typeface="Arial" charset="0"/>
              </a:defRPr>
            </a:lvl6pPr>
            <a:lvl7pPr marL="914400" algn="l" rtl="0" fontAlgn="base">
              <a:spcBef>
                <a:spcPct val="0"/>
              </a:spcBef>
              <a:spcAft>
                <a:spcPct val="0"/>
              </a:spcAft>
              <a:defRPr sz="2400">
                <a:solidFill>
                  <a:srgbClr val="2FA0D8"/>
                </a:solidFill>
                <a:latin typeface="Arial" charset="0"/>
              </a:defRPr>
            </a:lvl7pPr>
            <a:lvl8pPr marL="1371600" algn="l" rtl="0" fontAlgn="base">
              <a:spcBef>
                <a:spcPct val="0"/>
              </a:spcBef>
              <a:spcAft>
                <a:spcPct val="0"/>
              </a:spcAft>
              <a:defRPr sz="2400">
                <a:solidFill>
                  <a:srgbClr val="2FA0D8"/>
                </a:solidFill>
                <a:latin typeface="Arial" charset="0"/>
              </a:defRPr>
            </a:lvl8pPr>
            <a:lvl9pPr marL="1828800" algn="l" rtl="0" fontAlgn="base">
              <a:spcBef>
                <a:spcPct val="0"/>
              </a:spcBef>
              <a:spcAft>
                <a:spcPct val="0"/>
              </a:spcAft>
              <a:defRPr sz="2400">
                <a:solidFill>
                  <a:srgbClr val="2FA0D8"/>
                </a:solidFill>
                <a:latin typeface="Arial" charset="0"/>
              </a:defRPr>
            </a:lvl9pPr>
          </a:lstStyle>
          <a:p>
            <a:r>
              <a:rPr lang="fr-FR" altLang="fr-FR" dirty="0">
                <a:latin typeface="Times New Roman" panose="02020603050405020304" pitchFamily="18" charset="0"/>
                <a:cs typeface="Times New Roman" panose="02020603050405020304" pitchFamily="18" charset="0"/>
              </a:rPr>
              <a:t>Configuration d’un pare-feu (</a:t>
            </a:r>
            <a:r>
              <a:rPr lang="fr-FR" altLang="fr-FR" dirty="0" err="1" smtClean="0">
                <a:latin typeface="Times New Roman" panose="02020603050405020304" pitchFamily="18" charset="0"/>
                <a:cs typeface="Times New Roman" panose="02020603050405020304" pitchFamily="18" charset="0"/>
              </a:rPr>
              <a:t>Netfilter</a:t>
            </a:r>
            <a:r>
              <a:rPr lang="fr-FR" altLang="fr-FR" dirty="0" smtClean="0">
                <a:latin typeface="Times New Roman" panose="02020603050405020304" pitchFamily="18" charset="0"/>
                <a:cs typeface="Times New Roman" panose="02020603050405020304" pitchFamily="18" charset="0"/>
              </a:rPr>
              <a:t>)</a:t>
            </a:r>
            <a:endParaRPr lang="fr-FR" kern="0" dirty="0">
              <a:latin typeface="Times New Roman" panose="02020603050405020304" pitchFamily="18" charset="0"/>
              <a:cs typeface="Times New Roman" panose="02020603050405020304" pitchFamily="18" charset="0"/>
            </a:endParaRPr>
          </a:p>
        </p:txBody>
      </p:sp>
      <p:cxnSp>
        <p:nvCxnSpPr>
          <p:cNvPr id="65" name="Connecteur droit avec flèche 64"/>
          <p:cNvCxnSpPr>
            <a:endCxn id="53" idx="1"/>
          </p:cNvCxnSpPr>
          <p:nvPr/>
        </p:nvCxnSpPr>
        <p:spPr bwMode="auto">
          <a:xfrm>
            <a:off x="37655" y="3007692"/>
            <a:ext cx="774543" cy="0"/>
          </a:xfrm>
          <a:prstGeom prst="straightConnector1">
            <a:avLst/>
          </a:prstGeom>
          <a:ln w="31750">
            <a:solidFill>
              <a:srgbClr val="00B050"/>
            </a:solidFill>
            <a:tailEnd type="triangle"/>
          </a:ln>
        </p:spPr>
        <p:style>
          <a:lnRef idx="2">
            <a:schemeClr val="accent6"/>
          </a:lnRef>
          <a:fillRef idx="0">
            <a:schemeClr val="accent6"/>
          </a:fillRef>
          <a:effectRef idx="1">
            <a:schemeClr val="accent6"/>
          </a:effectRef>
          <a:fontRef idx="minor">
            <a:schemeClr val="tx1"/>
          </a:fontRef>
        </p:style>
      </p:cxnSp>
      <p:cxnSp>
        <p:nvCxnSpPr>
          <p:cNvPr id="66" name="Connecteur droit avec flèche 65"/>
          <p:cNvCxnSpPr/>
          <p:nvPr/>
        </p:nvCxnSpPr>
        <p:spPr bwMode="auto">
          <a:xfrm>
            <a:off x="7736186" y="3053711"/>
            <a:ext cx="800595" cy="0"/>
          </a:xfrm>
          <a:prstGeom prst="straightConnector1">
            <a:avLst/>
          </a:prstGeom>
          <a:ln w="31750">
            <a:solidFill>
              <a:srgbClr val="00B050"/>
            </a:solidFill>
            <a:tailEnd type="triangle"/>
          </a:ln>
        </p:spPr>
        <p:style>
          <a:lnRef idx="2">
            <a:schemeClr val="accent6"/>
          </a:lnRef>
          <a:fillRef idx="0">
            <a:schemeClr val="accent6"/>
          </a:fillRef>
          <a:effectRef idx="1">
            <a:schemeClr val="accent6"/>
          </a:effectRef>
          <a:fontRef idx="minor">
            <a:schemeClr val="tx1"/>
          </a:fontRef>
        </p:style>
      </p:cxnSp>
      <p:sp>
        <p:nvSpPr>
          <p:cNvPr id="69" name="ZoneTexte 68"/>
          <p:cNvSpPr txBox="1"/>
          <p:nvPr/>
        </p:nvSpPr>
        <p:spPr>
          <a:xfrm>
            <a:off x="26420" y="3275691"/>
            <a:ext cx="1119876" cy="646331"/>
          </a:xfrm>
          <a:prstGeom prst="rect">
            <a:avLst/>
          </a:prstGeom>
          <a:noFill/>
        </p:spPr>
        <p:txBody>
          <a:bodyPr wrap="square" rtlCol="0">
            <a:spAutoFit/>
          </a:bodyPr>
          <a:lstStyle/>
          <a:p>
            <a:r>
              <a:rPr lang="fr-FR" dirty="0">
                <a:solidFill>
                  <a:srgbClr val="00B050"/>
                </a:solidFill>
              </a:rPr>
              <a:t>Paquets Entrants</a:t>
            </a:r>
          </a:p>
        </p:txBody>
      </p:sp>
      <p:sp>
        <p:nvSpPr>
          <p:cNvPr id="70" name="ZoneTexte 69"/>
          <p:cNvSpPr txBox="1"/>
          <p:nvPr/>
        </p:nvSpPr>
        <p:spPr>
          <a:xfrm>
            <a:off x="7709799" y="3269253"/>
            <a:ext cx="1119876" cy="646331"/>
          </a:xfrm>
          <a:prstGeom prst="rect">
            <a:avLst/>
          </a:prstGeom>
          <a:noFill/>
        </p:spPr>
        <p:txBody>
          <a:bodyPr wrap="square" rtlCol="0">
            <a:spAutoFit/>
          </a:bodyPr>
          <a:lstStyle/>
          <a:p>
            <a:r>
              <a:rPr lang="fr-FR" dirty="0">
                <a:solidFill>
                  <a:srgbClr val="00B050"/>
                </a:solidFill>
              </a:rPr>
              <a:t>Paquets Sortants</a:t>
            </a:r>
          </a:p>
        </p:txBody>
      </p:sp>
      <p:sp>
        <p:nvSpPr>
          <p:cNvPr id="35" name="Ellipse 34"/>
          <p:cNvSpPr/>
          <p:nvPr/>
        </p:nvSpPr>
        <p:spPr bwMode="auto">
          <a:xfrm>
            <a:off x="6283354" y="2689695"/>
            <a:ext cx="1421447" cy="72803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sp>
        <p:nvSpPr>
          <p:cNvPr id="39" name="Ellipse 38"/>
          <p:cNvSpPr/>
          <p:nvPr/>
        </p:nvSpPr>
        <p:spPr bwMode="auto">
          <a:xfrm>
            <a:off x="785961" y="2656667"/>
            <a:ext cx="1331648" cy="671272"/>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cxnSp>
        <p:nvCxnSpPr>
          <p:cNvPr id="40" name="Connecteur droit avec flèche 39"/>
          <p:cNvCxnSpPr>
            <a:stCxn id="39" idx="6"/>
            <a:endCxn id="9" idx="1"/>
          </p:cNvCxnSpPr>
          <p:nvPr/>
        </p:nvCxnSpPr>
        <p:spPr bwMode="auto">
          <a:xfrm>
            <a:off x="2117609" y="2992303"/>
            <a:ext cx="306193" cy="0"/>
          </a:xfrm>
          <a:prstGeom prst="straightConnector1">
            <a:avLst/>
          </a:prstGeom>
          <a:ln w="31750">
            <a:solidFill>
              <a:srgbClr val="29A3FF"/>
            </a:solidFill>
            <a:tailEnd type="triangle"/>
          </a:ln>
        </p:spPr>
        <p:style>
          <a:lnRef idx="2">
            <a:schemeClr val="accent6"/>
          </a:lnRef>
          <a:fillRef idx="0">
            <a:schemeClr val="accent6"/>
          </a:fillRef>
          <a:effectRef idx="1">
            <a:schemeClr val="accent6"/>
          </a:effectRef>
          <a:fontRef idx="minor">
            <a:schemeClr val="tx1"/>
          </a:fontRef>
        </p:style>
      </p:cxnSp>
      <p:cxnSp>
        <p:nvCxnSpPr>
          <p:cNvPr id="44" name="Connecteur droit avec flèche 43"/>
          <p:cNvCxnSpPr>
            <a:stCxn id="9" idx="2"/>
            <a:endCxn id="13" idx="0"/>
          </p:cNvCxnSpPr>
          <p:nvPr/>
        </p:nvCxnSpPr>
        <p:spPr bwMode="auto">
          <a:xfrm>
            <a:off x="3031617" y="3161580"/>
            <a:ext cx="6602" cy="1011163"/>
          </a:xfrm>
          <a:prstGeom prst="straightConnector1">
            <a:avLst/>
          </a:prstGeom>
          <a:ln w="31750">
            <a:solidFill>
              <a:srgbClr val="29A3FF"/>
            </a:solidFill>
            <a:tailEnd type="triangle"/>
          </a:ln>
        </p:spPr>
        <p:style>
          <a:lnRef idx="2">
            <a:schemeClr val="accent6"/>
          </a:lnRef>
          <a:fillRef idx="0">
            <a:schemeClr val="accent6"/>
          </a:fillRef>
          <a:effectRef idx="1">
            <a:schemeClr val="accent6"/>
          </a:effectRef>
          <a:fontRef idx="minor">
            <a:schemeClr val="tx1"/>
          </a:fontRef>
        </p:style>
      </p:cxnSp>
      <p:cxnSp>
        <p:nvCxnSpPr>
          <p:cNvPr id="48" name="Connecteur droit avec flèche 47"/>
          <p:cNvCxnSpPr>
            <a:stCxn id="15" idx="0"/>
            <a:endCxn id="35" idx="4"/>
          </p:cNvCxnSpPr>
          <p:nvPr/>
        </p:nvCxnSpPr>
        <p:spPr bwMode="auto">
          <a:xfrm flipH="1" flipV="1">
            <a:off x="6994078" y="3417726"/>
            <a:ext cx="15528" cy="755017"/>
          </a:xfrm>
          <a:prstGeom prst="straightConnector1">
            <a:avLst/>
          </a:prstGeom>
          <a:ln w="31750">
            <a:solidFill>
              <a:srgbClr val="29A3FF"/>
            </a:solidFill>
            <a:tailEnd type="triangle"/>
          </a:ln>
        </p:spPr>
        <p:style>
          <a:lnRef idx="2">
            <a:schemeClr val="accent6"/>
          </a:lnRef>
          <a:fillRef idx="0">
            <a:schemeClr val="accent6"/>
          </a:fillRef>
          <a:effectRef idx="1">
            <a:schemeClr val="accent6"/>
          </a:effectRef>
          <a:fontRef idx="minor">
            <a:schemeClr val="tx1"/>
          </a:fontRef>
        </p:style>
      </p:cxnSp>
      <p:sp>
        <p:nvSpPr>
          <p:cNvPr id="53" name="ZoneTexte 52"/>
          <p:cNvSpPr txBox="1"/>
          <p:nvPr/>
        </p:nvSpPr>
        <p:spPr>
          <a:xfrm>
            <a:off x="812198" y="2823026"/>
            <a:ext cx="1447260" cy="369332"/>
          </a:xfrm>
          <a:prstGeom prst="rect">
            <a:avLst/>
          </a:prstGeom>
          <a:noFill/>
        </p:spPr>
        <p:txBody>
          <a:bodyPr wrap="square" rtlCol="0">
            <a:spAutoFit/>
          </a:bodyPr>
          <a:lstStyle/>
          <a:p>
            <a:r>
              <a:rPr lang="fr-FR" dirty="0" err="1"/>
              <a:t>Pre-routing</a:t>
            </a:r>
            <a:endParaRPr lang="fr-FR" dirty="0"/>
          </a:p>
        </p:txBody>
      </p:sp>
      <p:sp>
        <p:nvSpPr>
          <p:cNvPr id="63" name="ZoneTexte 62"/>
          <p:cNvSpPr txBox="1"/>
          <p:nvPr/>
        </p:nvSpPr>
        <p:spPr>
          <a:xfrm>
            <a:off x="6289527" y="2866006"/>
            <a:ext cx="1522833" cy="369332"/>
          </a:xfrm>
          <a:prstGeom prst="rect">
            <a:avLst/>
          </a:prstGeom>
          <a:noFill/>
        </p:spPr>
        <p:txBody>
          <a:bodyPr wrap="square" rtlCol="0">
            <a:spAutoFit/>
          </a:bodyPr>
          <a:lstStyle/>
          <a:p>
            <a:r>
              <a:rPr lang="fr-FR" dirty="0"/>
              <a:t>Post-</a:t>
            </a:r>
            <a:r>
              <a:rPr lang="fr-FR" dirty="0" err="1"/>
              <a:t>routing</a:t>
            </a:r>
            <a:endParaRPr lang="fr-FR" dirty="0"/>
          </a:p>
        </p:txBody>
      </p:sp>
      <p:sp>
        <p:nvSpPr>
          <p:cNvPr id="67" name="Ellipse 66"/>
          <p:cNvSpPr/>
          <p:nvPr/>
        </p:nvSpPr>
        <p:spPr bwMode="auto">
          <a:xfrm>
            <a:off x="4411555" y="4199566"/>
            <a:ext cx="956853" cy="522418"/>
          </a:xfrm>
          <a:prstGeom prst="ellips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fr-FR" dirty="0">
                <a:solidFill>
                  <a:schemeClr val="tx1"/>
                </a:solidFill>
                <a:latin typeface="Arial" charset="0"/>
              </a:rPr>
              <a:t>ANY</a:t>
            </a:r>
            <a:endParaRPr kumimoji="0" lang="fr-FR" sz="1800" b="0" i="0" u="none" strike="noStrike" cap="none" normalizeH="0" baseline="0" dirty="0">
              <a:ln>
                <a:noFill/>
              </a:ln>
              <a:solidFill>
                <a:schemeClr val="tx1"/>
              </a:solidFill>
              <a:effectLst/>
              <a:latin typeface="Arial" charset="0"/>
            </a:endParaRPr>
          </a:p>
        </p:txBody>
      </p:sp>
      <p:sp>
        <p:nvSpPr>
          <p:cNvPr id="2" name="Rectangle 1"/>
          <p:cNvSpPr/>
          <p:nvPr/>
        </p:nvSpPr>
        <p:spPr>
          <a:xfrm>
            <a:off x="389194" y="1038262"/>
            <a:ext cx="7639189" cy="369332"/>
          </a:xfrm>
          <a:prstGeom prst="rect">
            <a:avLst/>
          </a:prstGeom>
        </p:spPr>
        <p:txBody>
          <a:bodyPr wrap="square">
            <a:spAutoFit/>
          </a:bodyPr>
          <a:lstStyle/>
          <a:p>
            <a:r>
              <a:rPr lang="fr-FR" dirty="0">
                <a:solidFill>
                  <a:srgbClr val="2EA0D8"/>
                </a:solidFill>
                <a:latin typeface="Times New Roman" panose="02020603050405020304" pitchFamily="18" charset="0"/>
                <a:cs typeface="Times New Roman" panose="02020603050405020304" pitchFamily="18" charset="0"/>
              </a:rPr>
              <a:t>Exemple 2 : Empêcher le pare-feu a dialoguer sur le réseau</a:t>
            </a:r>
          </a:p>
        </p:txBody>
      </p:sp>
      <p:sp>
        <p:nvSpPr>
          <p:cNvPr id="36" name="ZoneTexte 35">
            <a:extLst>
              <a:ext uri="{FF2B5EF4-FFF2-40B4-BE49-F238E27FC236}">
                <a16:creationId xmlns="" xmlns:a16="http://schemas.microsoft.com/office/drawing/2014/main" id="{12A1C556-9767-4F5D-90B6-39F346F6B72F}"/>
              </a:ext>
            </a:extLst>
          </p:cNvPr>
          <p:cNvSpPr txBox="1"/>
          <p:nvPr/>
        </p:nvSpPr>
        <p:spPr>
          <a:xfrm>
            <a:off x="4383963" y="3259965"/>
            <a:ext cx="857510" cy="369332"/>
          </a:xfrm>
          <a:prstGeom prst="rect">
            <a:avLst/>
          </a:prstGeom>
          <a:noFill/>
        </p:spPr>
        <p:txBody>
          <a:bodyPr wrap="square" rtlCol="0">
            <a:spAutoFit/>
          </a:bodyPr>
          <a:lstStyle/>
          <a:p>
            <a:r>
              <a:rPr lang="fr-FR" dirty="0">
                <a:solidFill>
                  <a:srgbClr val="C00000"/>
                </a:solidFill>
              </a:rPr>
              <a:t>Rejeté</a:t>
            </a:r>
          </a:p>
        </p:txBody>
      </p:sp>
      <p:cxnSp>
        <p:nvCxnSpPr>
          <p:cNvPr id="37" name="Connecteur droit avec flèche 36">
            <a:extLst>
              <a:ext uri="{FF2B5EF4-FFF2-40B4-BE49-F238E27FC236}">
                <a16:creationId xmlns="" xmlns:a16="http://schemas.microsoft.com/office/drawing/2014/main" id="{ED935531-7F15-45B9-AE94-2A7B82CD43BA}"/>
              </a:ext>
            </a:extLst>
          </p:cNvPr>
          <p:cNvCxnSpPr/>
          <p:nvPr/>
        </p:nvCxnSpPr>
        <p:spPr bwMode="auto">
          <a:xfrm>
            <a:off x="4812718" y="2760061"/>
            <a:ext cx="0" cy="516011"/>
          </a:xfrm>
          <a:prstGeom prst="straightConnector1">
            <a:avLst/>
          </a:prstGeom>
          <a:ln w="317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315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2.22222E-6 -1.48148E-6 L 0.23507 0.00185 " pathEditMode="relative" rAng="0" ptsTypes="AA">
                                      <p:cBhvr>
                                        <p:cTn id="11" dur="2000" fill="hold"/>
                                        <p:tgtEl>
                                          <p:spTgt spid="67"/>
                                        </p:tgtEl>
                                        <p:attrNameLst>
                                          <p:attrName>ppt_x</p:attrName>
                                          <p:attrName>ppt_y</p:attrName>
                                        </p:attrNameLst>
                                      </p:cBhvr>
                                      <p:rCtr x="11753" y="93"/>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0.23507 0.00185 L 0.23629 0.23958 " pathEditMode="relative" rAng="0" ptsTypes="AA">
                                      <p:cBhvr>
                                        <p:cTn id="15" dur="2000" fill="hold"/>
                                        <p:tgtEl>
                                          <p:spTgt spid="67"/>
                                        </p:tgtEl>
                                        <p:attrNameLst>
                                          <p:attrName>ppt_x</p:attrName>
                                          <p:attrName>ppt_y</p:attrName>
                                        </p:attrNameLst>
                                      </p:cBhvr>
                                      <p:rCtr x="52" y="1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67" grpId="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ACD1DE7D-4904-4A56-9A4F-1C56AABDD0E6}" type="slidenum">
              <a:rPr lang="fr-FR" altLang="fr-FR" smtClean="0"/>
              <a:pPr/>
              <a:t>27</a:t>
            </a:fld>
            <a:endParaRPr lang="fr-FR" altLang="fr-FR"/>
          </a:p>
        </p:txBody>
      </p:sp>
      <p:sp>
        <p:nvSpPr>
          <p:cNvPr id="9" name="ZoneTexte 8"/>
          <p:cNvSpPr txBox="1"/>
          <p:nvPr/>
        </p:nvSpPr>
        <p:spPr>
          <a:xfrm>
            <a:off x="2423802" y="2823026"/>
            <a:ext cx="1215629" cy="338554"/>
          </a:xfrm>
          <a:prstGeom prst="rect">
            <a:avLst/>
          </a:prstGeom>
          <a:solidFill>
            <a:srgbClr val="FFC000"/>
          </a:solidFill>
          <a:ln>
            <a:solidFill>
              <a:schemeClr val="tx1"/>
            </a:solidFill>
          </a:ln>
        </p:spPr>
        <p:txBody>
          <a:bodyPr wrap="square" rtlCol="0">
            <a:spAutoFit/>
          </a:bodyPr>
          <a:lstStyle/>
          <a:p>
            <a:pPr algn="ctr"/>
            <a:r>
              <a:rPr lang="fr-FR" sz="1600" dirty="0"/>
              <a:t>ROUTAGE</a:t>
            </a:r>
          </a:p>
        </p:txBody>
      </p:sp>
      <p:sp>
        <p:nvSpPr>
          <p:cNvPr id="11" name="Ellipse 10"/>
          <p:cNvSpPr/>
          <p:nvPr/>
        </p:nvSpPr>
        <p:spPr bwMode="auto">
          <a:xfrm>
            <a:off x="4201294" y="2141014"/>
            <a:ext cx="1152128" cy="576064"/>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sp>
        <p:nvSpPr>
          <p:cNvPr id="12" name="ZoneTexte 11"/>
          <p:cNvSpPr txBox="1"/>
          <p:nvPr/>
        </p:nvSpPr>
        <p:spPr>
          <a:xfrm>
            <a:off x="4246637" y="2244380"/>
            <a:ext cx="1296144" cy="369332"/>
          </a:xfrm>
          <a:prstGeom prst="rect">
            <a:avLst/>
          </a:prstGeom>
          <a:noFill/>
        </p:spPr>
        <p:txBody>
          <a:bodyPr wrap="square" rtlCol="0">
            <a:spAutoFit/>
          </a:bodyPr>
          <a:lstStyle/>
          <a:p>
            <a:r>
              <a:rPr lang="fr-FR" dirty="0" err="1"/>
              <a:t>Forward</a:t>
            </a:r>
            <a:endParaRPr lang="fr-FR" dirty="0"/>
          </a:p>
        </p:txBody>
      </p:sp>
      <p:sp>
        <p:nvSpPr>
          <p:cNvPr id="13" name="Ellipse 12"/>
          <p:cNvSpPr/>
          <p:nvPr/>
        </p:nvSpPr>
        <p:spPr bwMode="auto">
          <a:xfrm>
            <a:off x="2462155" y="4172743"/>
            <a:ext cx="1152128" cy="576064"/>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sp>
        <p:nvSpPr>
          <p:cNvPr id="14" name="ZoneTexte 13"/>
          <p:cNvSpPr txBox="1"/>
          <p:nvPr/>
        </p:nvSpPr>
        <p:spPr>
          <a:xfrm>
            <a:off x="2686868" y="4254212"/>
            <a:ext cx="720080" cy="369332"/>
          </a:xfrm>
          <a:prstGeom prst="rect">
            <a:avLst/>
          </a:prstGeom>
          <a:noFill/>
        </p:spPr>
        <p:txBody>
          <a:bodyPr wrap="square" rtlCol="0">
            <a:spAutoFit/>
          </a:bodyPr>
          <a:lstStyle/>
          <a:p>
            <a:r>
              <a:rPr lang="fr-FR" dirty="0"/>
              <a:t>input</a:t>
            </a:r>
          </a:p>
        </p:txBody>
      </p:sp>
      <p:sp>
        <p:nvSpPr>
          <p:cNvPr id="15" name="Ellipse 14"/>
          <p:cNvSpPr/>
          <p:nvPr/>
        </p:nvSpPr>
        <p:spPr bwMode="auto">
          <a:xfrm>
            <a:off x="6433542" y="4172743"/>
            <a:ext cx="1152128" cy="576064"/>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sp>
        <p:nvSpPr>
          <p:cNvPr id="16" name="ZoneTexte 15"/>
          <p:cNvSpPr txBox="1"/>
          <p:nvPr/>
        </p:nvSpPr>
        <p:spPr>
          <a:xfrm>
            <a:off x="6516216" y="4276109"/>
            <a:ext cx="1296144" cy="784830"/>
          </a:xfrm>
          <a:prstGeom prst="rect">
            <a:avLst/>
          </a:prstGeom>
          <a:noFill/>
        </p:spPr>
        <p:txBody>
          <a:bodyPr wrap="square" rtlCol="0">
            <a:spAutoFit/>
          </a:bodyPr>
          <a:lstStyle/>
          <a:p>
            <a:r>
              <a:rPr lang="fr-FR" dirty="0"/>
              <a:t>Output</a:t>
            </a:r>
          </a:p>
          <a:p>
            <a:endParaRPr lang="fr-FR" dirty="0"/>
          </a:p>
        </p:txBody>
      </p:sp>
      <p:sp>
        <p:nvSpPr>
          <p:cNvPr id="17" name="ZoneTexte 16"/>
          <p:cNvSpPr txBox="1"/>
          <p:nvPr/>
        </p:nvSpPr>
        <p:spPr>
          <a:xfrm>
            <a:off x="4003167" y="4283804"/>
            <a:ext cx="1946138" cy="338554"/>
          </a:xfrm>
          <a:prstGeom prst="rect">
            <a:avLst/>
          </a:prstGeom>
          <a:solidFill>
            <a:srgbClr val="FFC000"/>
          </a:solidFill>
          <a:ln>
            <a:solidFill>
              <a:schemeClr val="tx1"/>
            </a:solidFill>
          </a:ln>
        </p:spPr>
        <p:txBody>
          <a:bodyPr wrap="square" rtlCol="0">
            <a:spAutoFit/>
          </a:bodyPr>
          <a:lstStyle/>
          <a:p>
            <a:r>
              <a:rPr lang="fr-FR" sz="1600" dirty="0"/>
              <a:t>PROCESS LOCAL</a:t>
            </a:r>
          </a:p>
        </p:txBody>
      </p:sp>
      <p:cxnSp>
        <p:nvCxnSpPr>
          <p:cNvPr id="19" name="Connecteur en angle 18"/>
          <p:cNvCxnSpPr>
            <a:stCxn id="9" idx="0"/>
            <a:endCxn id="11" idx="2"/>
          </p:cNvCxnSpPr>
          <p:nvPr/>
        </p:nvCxnSpPr>
        <p:spPr bwMode="auto">
          <a:xfrm rot="5400000" flipH="1" flipV="1">
            <a:off x="3419465" y="2041198"/>
            <a:ext cx="393980" cy="1169677"/>
          </a:xfrm>
          <a:prstGeom prst="bentConnector2">
            <a:avLst/>
          </a:prstGeom>
          <a:ln w="31750">
            <a:solidFill>
              <a:srgbClr val="2EA0D8"/>
            </a:solidFill>
            <a:tailEnd type="triangle"/>
          </a:ln>
        </p:spPr>
        <p:style>
          <a:lnRef idx="1">
            <a:schemeClr val="accent4"/>
          </a:lnRef>
          <a:fillRef idx="0">
            <a:schemeClr val="accent4"/>
          </a:fillRef>
          <a:effectRef idx="0">
            <a:schemeClr val="accent4"/>
          </a:effectRef>
          <a:fontRef idx="minor">
            <a:schemeClr val="tx1"/>
          </a:fontRef>
        </p:style>
      </p:cxnSp>
      <p:cxnSp>
        <p:nvCxnSpPr>
          <p:cNvPr id="24" name="Connecteur droit avec flèche 23"/>
          <p:cNvCxnSpPr>
            <a:stCxn id="13" idx="6"/>
            <a:endCxn id="17" idx="1"/>
          </p:cNvCxnSpPr>
          <p:nvPr/>
        </p:nvCxnSpPr>
        <p:spPr bwMode="auto">
          <a:xfrm flipV="1">
            <a:off x="3614283" y="4453081"/>
            <a:ext cx="388884" cy="7694"/>
          </a:xfrm>
          <a:prstGeom prst="straightConnector1">
            <a:avLst/>
          </a:prstGeom>
          <a:ln w="31750">
            <a:solidFill>
              <a:srgbClr val="2EA0D8"/>
            </a:solidFill>
            <a:tailEnd type="triangle"/>
          </a:ln>
        </p:spPr>
        <p:style>
          <a:lnRef idx="1">
            <a:schemeClr val="accent4"/>
          </a:lnRef>
          <a:fillRef idx="0">
            <a:schemeClr val="accent4"/>
          </a:fillRef>
          <a:effectRef idx="0">
            <a:schemeClr val="accent4"/>
          </a:effectRef>
          <a:fontRef idx="minor">
            <a:schemeClr val="tx1"/>
          </a:fontRef>
        </p:style>
      </p:cxnSp>
      <p:cxnSp>
        <p:nvCxnSpPr>
          <p:cNvPr id="30" name="Connecteur droit avec flèche 29"/>
          <p:cNvCxnSpPr>
            <a:stCxn id="17" idx="3"/>
            <a:endCxn id="15" idx="2"/>
          </p:cNvCxnSpPr>
          <p:nvPr/>
        </p:nvCxnSpPr>
        <p:spPr bwMode="auto">
          <a:xfrm>
            <a:off x="5949305" y="4453081"/>
            <a:ext cx="484237" cy="7694"/>
          </a:xfrm>
          <a:prstGeom prst="straightConnector1">
            <a:avLst/>
          </a:prstGeom>
          <a:ln w="31750">
            <a:solidFill>
              <a:srgbClr val="2EA0D8"/>
            </a:solidFill>
            <a:tailEnd type="triangle"/>
          </a:ln>
        </p:spPr>
        <p:style>
          <a:lnRef idx="1">
            <a:schemeClr val="accent4"/>
          </a:lnRef>
          <a:fillRef idx="0">
            <a:schemeClr val="accent4"/>
          </a:fillRef>
          <a:effectRef idx="0">
            <a:schemeClr val="accent4"/>
          </a:effectRef>
          <a:fontRef idx="minor">
            <a:schemeClr val="tx1"/>
          </a:fontRef>
        </p:style>
      </p:cxnSp>
      <p:cxnSp>
        <p:nvCxnSpPr>
          <p:cNvPr id="38" name="Connecteur en angle 37"/>
          <p:cNvCxnSpPr>
            <a:stCxn id="11" idx="6"/>
            <a:endCxn id="35" idx="0"/>
          </p:cNvCxnSpPr>
          <p:nvPr/>
        </p:nvCxnSpPr>
        <p:spPr bwMode="auto">
          <a:xfrm>
            <a:off x="5353422" y="2429046"/>
            <a:ext cx="1640656" cy="260649"/>
          </a:xfrm>
          <a:prstGeom prst="bentConnector2">
            <a:avLst/>
          </a:prstGeom>
          <a:ln w="31750">
            <a:solidFill>
              <a:srgbClr val="2EA0D8"/>
            </a:solidFill>
            <a:tailEnd type="triangle"/>
          </a:ln>
        </p:spPr>
        <p:style>
          <a:lnRef idx="1">
            <a:schemeClr val="accent4"/>
          </a:lnRef>
          <a:fillRef idx="0">
            <a:schemeClr val="accent4"/>
          </a:fillRef>
          <a:effectRef idx="0">
            <a:schemeClr val="accent4"/>
          </a:effectRef>
          <a:fontRef idx="minor">
            <a:schemeClr val="tx1"/>
          </a:fontRef>
        </p:style>
      </p:cxnSp>
      <p:grpSp>
        <p:nvGrpSpPr>
          <p:cNvPr id="62" name="Groupe 61"/>
          <p:cNvGrpSpPr/>
          <p:nvPr/>
        </p:nvGrpSpPr>
        <p:grpSpPr>
          <a:xfrm>
            <a:off x="2583795" y="4748807"/>
            <a:ext cx="926225" cy="911604"/>
            <a:chOff x="1485535" y="4702805"/>
            <a:chExt cx="857510" cy="989800"/>
          </a:xfrm>
        </p:grpSpPr>
        <p:sp>
          <p:nvSpPr>
            <p:cNvPr id="41" name="ZoneTexte 40"/>
            <p:cNvSpPr txBox="1"/>
            <p:nvPr/>
          </p:nvSpPr>
          <p:spPr>
            <a:xfrm>
              <a:off x="1485535" y="5323273"/>
              <a:ext cx="857510" cy="369332"/>
            </a:xfrm>
            <a:prstGeom prst="rect">
              <a:avLst/>
            </a:prstGeom>
            <a:noFill/>
          </p:spPr>
          <p:txBody>
            <a:bodyPr wrap="square" rtlCol="0">
              <a:spAutoFit/>
            </a:bodyPr>
            <a:lstStyle/>
            <a:p>
              <a:r>
                <a:rPr lang="fr-FR" dirty="0">
                  <a:solidFill>
                    <a:srgbClr val="C00000"/>
                  </a:solidFill>
                </a:rPr>
                <a:t>Rejeté</a:t>
              </a:r>
            </a:p>
          </p:txBody>
        </p:sp>
        <p:cxnSp>
          <p:nvCxnSpPr>
            <p:cNvPr id="43" name="Connecteur droit avec flèche 42"/>
            <p:cNvCxnSpPr>
              <a:stCxn id="13" idx="4"/>
              <a:endCxn id="41" idx="0"/>
            </p:cNvCxnSpPr>
            <p:nvPr/>
          </p:nvCxnSpPr>
          <p:spPr bwMode="auto">
            <a:xfrm>
              <a:off x="1906246" y="4702805"/>
              <a:ext cx="8044" cy="620468"/>
            </a:xfrm>
            <a:prstGeom prst="straightConnector1">
              <a:avLst/>
            </a:prstGeom>
            <a:ln w="317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46" name="ZoneTexte 45"/>
          <p:cNvSpPr txBox="1"/>
          <p:nvPr/>
        </p:nvSpPr>
        <p:spPr>
          <a:xfrm>
            <a:off x="6580851" y="5248711"/>
            <a:ext cx="857510" cy="369332"/>
          </a:xfrm>
          <a:prstGeom prst="rect">
            <a:avLst/>
          </a:prstGeom>
          <a:noFill/>
        </p:spPr>
        <p:txBody>
          <a:bodyPr wrap="square" rtlCol="0">
            <a:spAutoFit/>
          </a:bodyPr>
          <a:lstStyle/>
          <a:p>
            <a:r>
              <a:rPr lang="fr-FR" dirty="0">
                <a:solidFill>
                  <a:srgbClr val="C00000"/>
                </a:solidFill>
              </a:rPr>
              <a:t>Rejeté</a:t>
            </a:r>
          </a:p>
        </p:txBody>
      </p:sp>
      <p:cxnSp>
        <p:nvCxnSpPr>
          <p:cNvPr id="47" name="Connecteur droit avec flèche 46"/>
          <p:cNvCxnSpPr/>
          <p:nvPr/>
        </p:nvCxnSpPr>
        <p:spPr bwMode="auto">
          <a:xfrm>
            <a:off x="7009606" y="4748807"/>
            <a:ext cx="0" cy="516011"/>
          </a:xfrm>
          <a:prstGeom prst="straightConnector1">
            <a:avLst/>
          </a:prstGeom>
          <a:ln w="317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9" name="ZoneTexte 48"/>
          <p:cNvSpPr txBox="1"/>
          <p:nvPr/>
        </p:nvSpPr>
        <p:spPr>
          <a:xfrm>
            <a:off x="1041590" y="3915584"/>
            <a:ext cx="857510" cy="369332"/>
          </a:xfrm>
          <a:prstGeom prst="rect">
            <a:avLst/>
          </a:prstGeom>
          <a:noFill/>
        </p:spPr>
        <p:txBody>
          <a:bodyPr wrap="square" rtlCol="0">
            <a:spAutoFit/>
          </a:bodyPr>
          <a:lstStyle/>
          <a:p>
            <a:r>
              <a:rPr lang="fr-FR" dirty="0">
                <a:solidFill>
                  <a:srgbClr val="C00000"/>
                </a:solidFill>
              </a:rPr>
              <a:t>Rejeté</a:t>
            </a:r>
          </a:p>
        </p:txBody>
      </p:sp>
      <p:cxnSp>
        <p:nvCxnSpPr>
          <p:cNvPr id="50" name="Connecteur droit avec flèche 49"/>
          <p:cNvCxnSpPr>
            <a:endCxn id="49" idx="0"/>
          </p:cNvCxnSpPr>
          <p:nvPr/>
        </p:nvCxnSpPr>
        <p:spPr bwMode="auto">
          <a:xfrm>
            <a:off x="1470345" y="3348813"/>
            <a:ext cx="0" cy="566771"/>
          </a:xfrm>
          <a:prstGeom prst="straightConnector1">
            <a:avLst/>
          </a:prstGeom>
          <a:ln w="317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itre 8"/>
          <p:cNvSpPr txBox="1">
            <a:spLocks/>
          </p:cNvSpPr>
          <p:nvPr/>
        </p:nvSpPr>
        <p:spPr bwMode="auto">
          <a:xfrm>
            <a:off x="307181" y="466385"/>
            <a:ext cx="82296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2FA0D8"/>
                </a:solidFill>
                <a:latin typeface="+mj-lt"/>
                <a:ea typeface="+mj-ea"/>
                <a:cs typeface="+mj-cs"/>
              </a:defRPr>
            </a:lvl1pPr>
            <a:lvl2pPr algn="l" rtl="0" eaLnBrk="0" fontAlgn="base" hangingPunct="0">
              <a:spcBef>
                <a:spcPct val="0"/>
              </a:spcBef>
              <a:spcAft>
                <a:spcPct val="0"/>
              </a:spcAft>
              <a:defRPr sz="2400">
                <a:solidFill>
                  <a:srgbClr val="2FA0D8"/>
                </a:solidFill>
                <a:latin typeface="Arial" charset="0"/>
              </a:defRPr>
            </a:lvl2pPr>
            <a:lvl3pPr algn="l" rtl="0" eaLnBrk="0" fontAlgn="base" hangingPunct="0">
              <a:spcBef>
                <a:spcPct val="0"/>
              </a:spcBef>
              <a:spcAft>
                <a:spcPct val="0"/>
              </a:spcAft>
              <a:defRPr sz="2400">
                <a:solidFill>
                  <a:srgbClr val="2FA0D8"/>
                </a:solidFill>
                <a:latin typeface="Arial" charset="0"/>
              </a:defRPr>
            </a:lvl3pPr>
            <a:lvl4pPr algn="l" rtl="0" eaLnBrk="0" fontAlgn="base" hangingPunct="0">
              <a:spcBef>
                <a:spcPct val="0"/>
              </a:spcBef>
              <a:spcAft>
                <a:spcPct val="0"/>
              </a:spcAft>
              <a:defRPr sz="2400">
                <a:solidFill>
                  <a:srgbClr val="2FA0D8"/>
                </a:solidFill>
                <a:latin typeface="Arial" charset="0"/>
              </a:defRPr>
            </a:lvl4pPr>
            <a:lvl5pPr algn="l" rtl="0" eaLnBrk="0" fontAlgn="base" hangingPunct="0">
              <a:spcBef>
                <a:spcPct val="0"/>
              </a:spcBef>
              <a:spcAft>
                <a:spcPct val="0"/>
              </a:spcAft>
              <a:defRPr sz="2400">
                <a:solidFill>
                  <a:srgbClr val="2FA0D8"/>
                </a:solidFill>
                <a:latin typeface="Arial" charset="0"/>
              </a:defRPr>
            </a:lvl5pPr>
            <a:lvl6pPr marL="457200" algn="l" rtl="0" fontAlgn="base">
              <a:spcBef>
                <a:spcPct val="0"/>
              </a:spcBef>
              <a:spcAft>
                <a:spcPct val="0"/>
              </a:spcAft>
              <a:defRPr sz="2400">
                <a:solidFill>
                  <a:srgbClr val="2FA0D8"/>
                </a:solidFill>
                <a:latin typeface="Arial" charset="0"/>
              </a:defRPr>
            </a:lvl6pPr>
            <a:lvl7pPr marL="914400" algn="l" rtl="0" fontAlgn="base">
              <a:spcBef>
                <a:spcPct val="0"/>
              </a:spcBef>
              <a:spcAft>
                <a:spcPct val="0"/>
              </a:spcAft>
              <a:defRPr sz="2400">
                <a:solidFill>
                  <a:srgbClr val="2FA0D8"/>
                </a:solidFill>
                <a:latin typeface="Arial" charset="0"/>
              </a:defRPr>
            </a:lvl7pPr>
            <a:lvl8pPr marL="1371600" algn="l" rtl="0" fontAlgn="base">
              <a:spcBef>
                <a:spcPct val="0"/>
              </a:spcBef>
              <a:spcAft>
                <a:spcPct val="0"/>
              </a:spcAft>
              <a:defRPr sz="2400">
                <a:solidFill>
                  <a:srgbClr val="2FA0D8"/>
                </a:solidFill>
                <a:latin typeface="Arial" charset="0"/>
              </a:defRPr>
            </a:lvl8pPr>
            <a:lvl9pPr marL="1828800" algn="l" rtl="0" fontAlgn="base">
              <a:spcBef>
                <a:spcPct val="0"/>
              </a:spcBef>
              <a:spcAft>
                <a:spcPct val="0"/>
              </a:spcAft>
              <a:defRPr sz="2400">
                <a:solidFill>
                  <a:srgbClr val="2FA0D8"/>
                </a:solidFill>
                <a:latin typeface="Arial" charset="0"/>
              </a:defRPr>
            </a:lvl9pPr>
          </a:lstStyle>
          <a:p>
            <a:r>
              <a:rPr lang="fr-FR" altLang="fr-FR" dirty="0">
                <a:latin typeface="Times New Roman" panose="02020603050405020304" pitchFamily="18" charset="0"/>
                <a:cs typeface="Times New Roman" panose="02020603050405020304" pitchFamily="18" charset="0"/>
              </a:rPr>
              <a:t>Configuration d’un pare-feu (</a:t>
            </a:r>
            <a:r>
              <a:rPr lang="fr-FR" altLang="fr-FR" dirty="0" err="1" smtClean="0">
                <a:latin typeface="Times New Roman" panose="02020603050405020304" pitchFamily="18" charset="0"/>
                <a:cs typeface="Times New Roman" panose="02020603050405020304" pitchFamily="18" charset="0"/>
              </a:rPr>
              <a:t>Netfilter</a:t>
            </a:r>
            <a:r>
              <a:rPr lang="fr-FR" altLang="fr-FR" dirty="0" smtClean="0">
                <a:latin typeface="Times New Roman" panose="02020603050405020304" pitchFamily="18" charset="0"/>
                <a:cs typeface="Times New Roman" panose="02020603050405020304" pitchFamily="18" charset="0"/>
              </a:rPr>
              <a:t>)</a:t>
            </a:r>
            <a:endParaRPr lang="fr-FR" kern="0" dirty="0">
              <a:latin typeface="Times New Roman" panose="02020603050405020304" pitchFamily="18" charset="0"/>
              <a:cs typeface="Times New Roman" panose="02020603050405020304" pitchFamily="18" charset="0"/>
            </a:endParaRPr>
          </a:p>
        </p:txBody>
      </p:sp>
      <p:cxnSp>
        <p:nvCxnSpPr>
          <p:cNvPr id="65" name="Connecteur droit avec flèche 64"/>
          <p:cNvCxnSpPr>
            <a:endCxn id="53" idx="1"/>
          </p:cNvCxnSpPr>
          <p:nvPr/>
        </p:nvCxnSpPr>
        <p:spPr bwMode="auto">
          <a:xfrm>
            <a:off x="37655" y="3007692"/>
            <a:ext cx="774543" cy="0"/>
          </a:xfrm>
          <a:prstGeom prst="straightConnector1">
            <a:avLst/>
          </a:prstGeom>
          <a:ln w="31750">
            <a:solidFill>
              <a:srgbClr val="00B050"/>
            </a:solidFill>
            <a:tailEnd type="triangle"/>
          </a:ln>
        </p:spPr>
        <p:style>
          <a:lnRef idx="2">
            <a:schemeClr val="accent6"/>
          </a:lnRef>
          <a:fillRef idx="0">
            <a:schemeClr val="accent6"/>
          </a:fillRef>
          <a:effectRef idx="1">
            <a:schemeClr val="accent6"/>
          </a:effectRef>
          <a:fontRef idx="minor">
            <a:schemeClr val="tx1"/>
          </a:fontRef>
        </p:style>
      </p:cxnSp>
      <p:cxnSp>
        <p:nvCxnSpPr>
          <p:cNvPr id="66" name="Connecteur droit avec flèche 65"/>
          <p:cNvCxnSpPr/>
          <p:nvPr/>
        </p:nvCxnSpPr>
        <p:spPr bwMode="auto">
          <a:xfrm>
            <a:off x="7736186" y="3053711"/>
            <a:ext cx="800595" cy="0"/>
          </a:xfrm>
          <a:prstGeom prst="straightConnector1">
            <a:avLst/>
          </a:prstGeom>
          <a:ln w="31750">
            <a:solidFill>
              <a:srgbClr val="00B050"/>
            </a:solidFill>
            <a:tailEnd type="triangle"/>
          </a:ln>
        </p:spPr>
        <p:style>
          <a:lnRef idx="2">
            <a:schemeClr val="accent6"/>
          </a:lnRef>
          <a:fillRef idx="0">
            <a:schemeClr val="accent6"/>
          </a:fillRef>
          <a:effectRef idx="1">
            <a:schemeClr val="accent6"/>
          </a:effectRef>
          <a:fontRef idx="minor">
            <a:schemeClr val="tx1"/>
          </a:fontRef>
        </p:style>
      </p:cxnSp>
      <p:sp>
        <p:nvSpPr>
          <p:cNvPr id="69" name="ZoneTexte 68"/>
          <p:cNvSpPr txBox="1"/>
          <p:nvPr/>
        </p:nvSpPr>
        <p:spPr>
          <a:xfrm>
            <a:off x="26420" y="3275691"/>
            <a:ext cx="1119876" cy="646331"/>
          </a:xfrm>
          <a:prstGeom prst="rect">
            <a:avLst/>
          </a:prstGeom>
          <a:noFill/>
        </p:spPr>
        <p:txBody>
          <a:bodyPr wrap="square" rtlCol="0">
            <a:spAutoFit/>
          </a:bodyPr>
          <a:lstStyle/>
          <a:p>
            <a:r>
              <a:rPr lang="fr-FR" dirty="0">
                <a:solidFill>
                  <a:srgbClr val="00B050"/>
                </a:solidFill>
              </a:rPr>
              <a:t>Paquets Entrants</a:t>
            </a:r>
          </a:p>
        </p:txBody>
      </p:sp>
      <p:sp>
        <p:nvSpPr>
          <p:cNvPr id="70" name="ZoneTexte 69"/>
          <p:cNvSpPr txBox="1"/>
          <p:nvPr/>
        </p:nvSpPr>
        <p:spPr>
          <a:xfrm>
            <a:off x="7709799" y="3269253"/>
            <a:ext cx="1119876" cy="646331"/>
          </a:xfrm>
          <a:prstGeom prst="rect">
            <a:avLst/>
          </a:prstGeom>
          <a:noFill/>
        </p:spPr>
        <p:txBody>
          <a:bodyPr wrap="square" rtlCol="0">
            <a:spAutoFit/>
          </a:bodyPr>
          <a:lstStyle/>
          <a:p>
            <a:r>
              <a:rPr lang="fr-FR" dirty="0">
                <a:solidFill>
                  <a:srgbClr val="00B050"/>
                </a:solidFill>
              </a:rPr>
              <a:t>Paquets Sortants</a:t>
            </a:r>
          </a:p>
        </p:txBody>
      </p:sp>
      <p:sp>
        <p:nvSpPr>
          <p:cNvPr id="35" name="Ellipse 34"/>
          <p:cNvSpPr/>
          <p:nvPr/>
        </p:nvSpPr>
        <p:spPr bwMode="auto">
          <a:xfrm>
            <a:off x="6283354" y="2689695"/>
            <a:ext cx="1421447" cy="72803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sp>
        <p:nvSpPr>
          <p:cNvPr id="39" name="Ellipse 38"/>
          <p:cNvSpPr/>
          <p:nvPr/>
        </p:nvSpPr>
        <p:spPr bwMode="auto">
          <a:xfrm>
            <a:off x="785961" y="2656667"/>
            <a:ext cx="1331648" cy="671272"/>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cxnSp>
        <p:nvCxnSpPr>
          <p:cNvPr id="40" name="Connecteur droit avec flèche 39"/>
          <p:cNvCxnSpPr>
            <a:stCxn id="39" idx="6"/>
            <a:endCxn id="9" idx="1"/>
          </p:cNvCxnSpPr>
          <p:nvPr/>
        </p:nvCxnSpPr>
        <p:spPr bwMode="auto">
          <a:xfrm>
            <a:off x="2117609" y="2992303"/>
            <a:ext cx="306193" cy="0"/>
          </a:xfrm>
          <a:prstGeom prst="straightConnector1">
            <a:avLst/>
          </a:prstGeom>
          <a:ln w="31750">
            <a:solidFill>
              <a:srgbClr val="29A3FF"/>
            </a:solidFill>
            <a:tailEnd type="triangle"/>
          </a:ln>
        </p:spPr>
        <p:style>
          <a:lnRef idx="2">
            <a:schemeClr val="accent6"/>
          </a:lnRef>
          <a:fillRef idx="0">
            <a:schemeClr val="accent6"/>
          </a:fillRef>
          <a:effectRef idx="1">
            <a:schemeClr val="accent6"/>
          </a:effectRef>
          <a:fontRef idx="minor">
            <a:schemeClr val="tx1"/>
          </a:fontRef>
        </p:style>
      </p:cxnSp>
      <p:cxnSp>
        <p:nvCxnSpPr>
          <p:cNvPr id="44" name="Connecteur droit avec flèche 43"/>
          <p:cNvCxnSpPr>
            <a:stCxn id="9" idx="2"/>
            <a:endCxn id="13" idx="0"/>
          </p:cNvCxnSpPr>
          <p:nvPr/>
        </p:nvCxnSpPr>
        <p:spPr bwMode="auto">
          <a:xfrm>
            <a:off x="3031617" y="3161580"/>
            <a:ext cx="6602" cy="1011163"/>
          </a:xfrm>
          <a:prstGeom prst="straightConnector1">
            <a:avLst/>
          </a:prstGeom>
          <a:ln w="31750">
            <a:solidFill>
              <a:srgbClr val="29A3FF"/>
            </a:solidFill>
            <a:tailEnd type="triangle"/>
          </a:ln>
        </p:spPr>
        <p:style>
          <a:lnRef idx="2">
            <a:schemeClr val="accent6"/>
          </a:lnRef>
          <a:fillRef idx="0">
            <a:schemeClr val="accent6"/>
          </a:fillRef>
          <a:effectRef idx="1">
            <a:schemeClr val="accent6"/>
          </a:effectRef>
          <a:fontRef idx="minor">
            <a:schemeClr val="tx1"/>
          </a:fontRef>
        </p:style>
      </p:cxnSp>
      <p:cxnSp>
        <p:nvCxnSpPr>
          <p:cNvPr id="48" name="Connecteur droit avec flèche 47"/>
          <p:cNvCxnSpPr>
            <a:stCxn id="15" idx="0"/>
            <a:endCxn id="35" idx="4"/>
          </p:cNvCxnSpPr>
          <p:nvPr/>
        </p:nvCxnSpPr>
        <p:spPr bwMode="auto">
          <a:xfrm flipH="1" flipV="1">
            <a:off x="6994078" y="3417726"/>
            <a:ext cx="15528" cy="755017"/>
          </a:xfrm>
          <a:prstGeom prst="straightConnector1">
            <a:avLst/>
          </a:prstGeom>
          <a:ln w="31750">
            <a:solidFill>
              <a:srgbClr val="29A3FF"/>
            </a:solidFill>
            <a:tailEnd type="triangle"/>
          </a:ln>
        </p:spPr>
        <p:style>
          <a:lnRef idx="2">
            <a:schemeClr val="accent6"/>
          </a:lnRef>
          <a:fillRef idx="0">
            <a:schemeClr val="accent6"/>
          </a:fillRef>
          <a:effectRef idx="1">
            <a:schemeClr val="accent6"/>
          </a:effectRef>
          <a:fontRef idx="minor">
            <a:schemeClr val="tx1"/>
          </a:fontRef>
        </p:style>
      </p:cxnSp>
      <p:sp>
        <p:nvSpPr>
          <p:cNvPr id="53" name="ZoneTexte 52"/>
          <p:cNvSpPr txBox="1"/>
          <p:nvPr/>
        </p:nvSpPr>
        <p:spPr>
          <a:xfrm>
            <a:off x="812198" y="2823026"/>
            <a:ext cx="1447260" cy="369332"/>
          </a:xfrm>
          <a:prstGeom prst="rect">
            <a:avLst/>
          </a:prstGeom>
          <a:noFill/>
        </p:spPr>
        <p:txBody>
          <a:bodyPr wrap="square" rtlCol="0">
            <a:spAutoFit/>
          </a:bodyPr>
          <a:lstStyle/>
          <a:p>
            <a:r>
              <a:rPr lang="fr-FR" dirty="0" err="1"/>
              <a:t>Pre-routing</a:t>
            </a:r>
            <a:endParaRPr lang="fr-FR" dirty="0"/>
          </a:p>
        </p:txBody>
      </p:sp>
      <p:sp>
        <p:nvSpPr>
          <p:cNvPr id="63" name="ZoneTexte 62"/>
          <p:cNvSpPr txBox="1"/>
          <p:nvPr/>
        </p:nvSpPr>
        <p:spPr>
          <a:xfrm>
            <a:off x="6289527" y="2866006"/>
            <a:ext cx="1522833" cy="369332"/>
          </a:xfrm>
          <a:prstGeom prst="rect">
            <a:avLst/>
          </a:prstGeom>
          <a:noFill/>
        </p:spPr>
        <p:txBody>
          <a:bodyPr wrap="square" rtlCol="0">
            <a:spAutoFit/>
          </a:bodyPr>
          <a:lstStyle/>
          <a:p>
            <a:r>
              <a:rPr lang="fr-FR" dirty="0"/>
              <a:t>Post-</a:t>
            </a:r>
            <a:r>
              <a:rPr lang="fr-FR" dirty="0" err="1"/>
              <a:t>routing</a:t>
            </a:r>
            <a:endParaRPr lang="fr-FR" dirty="0"/>
          </a:p>
        </p:txBody>
      </p:sp>
      <p:sp>
        <p:nvSpPr>
          <p:cNvPr id="67" name="Ellipse 66"/>
          <p:cNvSpPr/>
          <p:nvPr/>
        </p:nvSpPr>
        <p:spPr bwMode="auto">
          <a:xfrm>
            <a:off x="-3218714" y="2600821"/>
            <a:ext cx="1652736" cy="911931"/>
          </a:xfrm>
          <a:prstGeom prst="ellips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fr-FR" dirty="0">
                <a:solidFill>
                  <a:schemeClr val="tx1"/>
                </a:solidFill>
                <a:latin typeface="Arial" charset="0"/>
              </a:rPr>
              <a:t>192.168.0.0/24</a:t>
            </a:r>
            <a:endParaRPr kumimoji="0" lang="fr-FR" sz="1800" b="0" i="0" u="none" strike="noStrike" cap="none" normalizeH="0" baseline="0" dirty="0">
              <a:ln>
                <a:noFill/>
              </a:ln>
              <a:solidFill>
                <a:schemeClr val="tx1"/>
              </a:solidFill>
              <a:effectLst/>
              <a:latin typeface="Arial" charset="0"/>
            </a:endParaRPr>
          </a:p>
        </p:txBody>
      </p:sp>
      <p:sp>
        <p:nvSpPr>
          <p:cNvPr id="2" name="Rectangle 1"/>
          <p:cNvSpPr/>
          <p:nvPr/>
        </p:nvSpPr>
        <p:spPr>
          <a:xfrm>
            <a:off x="389194" y="1038262"/>
            <a:ext cx="7639189" cy="369332"/>
          </a:xfrm>
          <a:prstGeom prst="rect">
            <a:avLst/>
          </a:prstGeom>
        </p:spPr>
        <p:txBody>
          <a:bodyPr wrap="square">
            <a:spAutoFit/>
          </a:bodyPr>
          <a:lstStyle/>
          <a:p>
            <a:r>
              <a:rPr lang="fr-FR" dirty="0">
                <a:solidFill>
                  <a:srgbClr val="2EA0D8"/>
                </a:solidFill>
                <a:latin typeface="Times New Roman" panose="02020603050405020304" pitchFamily="18" charset="0"/>
                <a:cs typeface="Times New Roman" panose="02020603050405020304" pitchFamily="18" charset="0"/>
              </a:rPr>
              <a:t>Exemple 3 : On rejette tout les paquets du réseau 192.168.0.0/24</a:t>
            </a:r>
          </a:p>
        </p:txBody>
      </p:sp>
      <p:sp>
        <p:nvSpPr>
          <p:cNvPr id="36" name="ZoneTexte 35">
            <a:extLst>
              <a:ext uri="{FF2B5EF4-FFF2-40B4-BE49-F238E27FC236}">
                <a16:creationId xmlns="" xmlns:a16="http://schemas.microsoft.com/office/drawing/2014/main" id="{618342EF-ADF9-4F4C-998D-9DCF8EE5F348}"/>
              </a:ext>
            </a:extLst>
          </p:cNvPr>
          <p:cNvSpPr txBox="1"/>
          <p:nvPr/>
        </p:nvSpPr>
        <p:spPr>
          <a:xfrm>
            <a:off x="4357838" y="3244334"/>
            <a:ext cx="857510" cy="369332"/>
          </a:xfrm>
          <a:prstGeom prst="rect">
            <a:avLst/>
          </a:prstGeom>
          <a:noFill/>
        </p:spPr>
        <p:txBody>
          <a:bodyPr wrap="square" rtlCol="0">
            <a:spAutoFit/>
          </a:bodyPr>
          <a:lstStyle/>
          <a:p>
            <a:r>
              <a:rPr lang="fr-FR" dirty="0">
                <a:solidFill>
                  <a:srgbClr val="C00000"/>
                </a:solidFill>
              </a:rPr>
              <a:t>Rejeté</a:t>
            </a:r>
          </a:p>
        </p:txBody>
      </p:sp>
      <p:cxnSp>
        <p:nvCxnSpPr>
          <p:cNvPr id="37" name="Connecteur droit avec flèche 36">
            <a:extLst>
              <a:ext uri="{FF2B5EF4-FFF2-40B4-BE49-F238E27FC236}">
                <a16:creationId xmlns="" xmlns:a16="http://schemas.microsoft.com/office/drawing/2014/main" id="{94AE47AF-D869-4E09-A222-275B976F7181}"/>
              </a:ext>
            </a:extLst>
          </p:cNvPr>
          <p:cNvCxnSpPr/>
          <p:nvPr/>
        </p:nvCxnSpPr>
        <p:spPr bwMode="auto">
          <a:xfrm>
            <a:off x="4786593" y="2744430"/>
            <a:ext cx="0" cy="516011"/>
          </a:xfrm>
          <a:prstGeom prst="straightConnector1">
            <a:avLst/>
          </a:prstGeom>
          <a:ln w="317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4733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94444E-6 -1.85185E-6 L 0.41406 -0.00926 " pathEditMode="relative" rAng="0" ptsTypes="AA">
                                      <p:cBhvr>
                                        <p:cTn id="6" dur="2000" fill="hold"/>
                                        <p:tgtEl>
                                          <p:spTgt spid="67"/>
                                        </p:tgtEl>
                                        <p:attrNameLst>
                                          <p:attrName>ppt_x</p:attrName>
                                          <p:attrName>ppt_y</p:attrName>
                                        </p:attrNameLst>
                                      </p:cBhvr>
                                      <p:rCtr x="20712" y="-463"/>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41406 -0.00926 L 0.41059 0.41134 " pathEditMode="relative" rAng="0" ptsTypes="AA">
                                      <p:cBhvr>
                                        <p:cTn id="10" dur="2000" fill="hold"/>
                                        <p:tgtEl>
                                          <p:spTgt spid="67"/>
                                        </p:tgtEl>
                                        <p:attrNameLst>
                                          <p:attrName>ppt_x</p:attrName>
                                          <p:attrName>ppt_y</p:attrName>
                                        </p:attrNameLst>
                                      </p:cBhvr>
                                      <p:rCtr x="-174" y="210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ACD1DE7D-4904-4A56-9A4F-1C56AABDD0E6}" type="slidenum">
              <a:rPr lang="fr-FR" altLang="fr-FR" smtClean="0"/>
              <a:pPr/>
              <a:t>28</a:t>
            </a:fld>
            <a:endParaRPr lang="fr-FR" altLang="fr-FR"/>
          </a:p>
        </p:txBody>
      </p:sp>
      <p:sp>
        <p:nvSpPr>
          <p:cNvPr id="9" name="ZoneTexte 8"/>
          <p:cNvSpPr txBox="1"/>
          <p:nvPr/>
        </p:nvSpPr>
        <p:spPr>
          <a:xfrm>
            <a:off x="2423802" y="2823026"/>
            <a:ext cx="1215629" cy="338554"/>
          </a:xfrm>
          <a:prstGeom prst="rect">
            <a:avLst/>
          </a:prstGeom>
          <a:solidFill>
            <a:srgbClr val="FFC000"/>
          </a:solidFill>
          <a:ln>
            <a:solidFill>
              <a:schemeClr val="tx1"/>
            </a:solidFill>
          </a:ln>
        </p:spPr>
        <p:txBody>
          <a:bodyPr wrap="square" rtlCol="0">
            <a:spAutoFit/>
          </a:bodyPr>
          <a:lstStyle/>
          <a:p>
            <a:pPr algn="ctr"/>
            <a:r>
              <a:rPr lang="fr-FR" sz="1600" dirty="0"/>
              <a:t>ROUTAGE</a:t>
            </a:r>
          </a:p>
        </p:txBody>
      </p:sp>
      <p:sp>
        <p:nvSpPr>
          <p:cNvPr id="11" name="Ellipse 10"/>
          <p:cNvSpPr/>
          <p:nvPr/>
        </p:nvSpPr>
        <p:spPr bwMode="auto">
          <a:xfrm>
            <a:off x="4201294" y="2141014"/>
            <a:ext cx="1152128" cy="576064"/>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sp>
        <p:nvSpPr>
          <p:cNvPr id="12" name="ZoneTexte 11"/>
          <p:cNvSpPr txBox="1"/>
          <p:nvPr/>
        </p:nvSpPr>
        <p:spPr>
          <a:xfrm>
            <a:off x="4246637" y="2244380"/>
            <a:ext cx="1296144" cy="369332"/>
          </a:xfrm>
          <a:prstGeom prst="rect">
            <a:avLst/>
          </a:prstGeom>
          <a:noFill/>
        </p:spPr>
        <p:txBody>
          <a:bodyPr wrap="square" rtlCol="0">
            <a:spAutoFit/>
          </a:bodyPr>
          <a:lstStyle/>
          <a:p>
            <a:r>
              <a:rPr lang="fr-FR" dirty="0" err="1"/>
              <a:t>Forward</a:t>
            </a:r>
            <a:endParaRPr lang="fr-FR" dirty="0"/>
          </a:p>
        </p:txBody>
      </p:sp>
      <p:sp>
        <p:nvSpPr>
          <p:cNvPr id="13" name="Ellipse 12"/>
          <p:cNvSpPr/>
          <p:nvPr/>
        </p:nvSpPr>
        <p:spPr bwMode="auto">
          <a:xfrm>
            <a:off x="2462155" y="4172743"/>
            <a:ext cx="1152128" cy="576064"/>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sp>
        <p:nvSpPr>
          <p:cNvPr id="14" name="ZoneTexte 13"/>
          <p:cNvSpPr txBox="1"/>
          <p:nvPr/>
        </p:nvSpPr>
        <p:spPr>
          <a:xfrm>
            <a:off x="2686868" y="4254212"/>
            <a:ext cx="720080" cy="369332"/>
          </a:xfrm>
          <a:prstGeom prst="rect">
            <a:avLst/>
          </a:prstGeom>
          <a:noFill/>
        </p:spPr>
        <p:txBody>
          <a:bodyPr wrap="square" rtlCol="0">
            <a:spAutoFit/>
          </a:bodyPr>
          <a:lstStyle/>
          <a:p>
            <a:r>
              <a:rPr lang="fr-FR" dirty="0"/>
              <a:t>input</a:t>
            </a:r>
          </a:p>
        </p:txBody>
      </p:sp>
      <p:sp>
        <p:nvSpPr>
          <p:cNvPr id="15" name="Ellipse 14"/>
          <p:cNvSpPr/>
          <p:nvPr/>
        </p:nvSpPr>
        <p:spPr bwMode="auto">
          <a:xfrm>
            <a:off x="6433542" y="4172743"/>
            <a:ext cx="1152128" cy="576064"/>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sp>
        <p:nvSpPr>
          <p:cNvPr id="16" name="ZoneTexte 15"/>
          <p:cNvSpPr txBox="1"/>
          <p:nvPr/>
        </p:nvSpPr>
        <p:spPr>
          <a:xfrm>
            <a:off x="6516216" y="4276109"/>
            <a:ext cx="1296144" cy="784830"/>
          </a:xfrm>
          <a:prstGeom prst="rect">
            <a:avLst/>
          </a:prstGeom>
          <a:noFill/>
        </p:spPr>
        <p:txBody>
          <a:bodyPr wrap="square" rtlCol="0">
            <a:spAutoFit/>
          </a:bodyPr>
          <a:lstStyle/>
          <a:p>
            <a:r>
              <a:rPr lang="fr-FR" dirty="0"/>
              <a:t>Output</a:t>
            </a:r>
          </a:p>
          <a:p>
            <a:endParaRPr lang="fr-FR" dirty="0"/>
          </a:p>
        </p:txBody>
      </p:sp>
      <p:sp>
        <p:nvSpPr>
          <p:cNvPr id="17" name="ZoneTexte 16"/>
          <p:cNvSpPr txBox="1"/>
          <p:nvPr/>
        </p:nvSpPr>
        <p:spPr>
          <a:xfrm>
            <a:off x="4003167" y="4283804"/>
            <a:ext cx="1946138" cy="338554"/>
          </a:xfrm>
          <a:prstGeom prst="rect">
            <a:avLst/>
          </a:prstGeom>
          <a:solidFill>
            <a:srgbClr val="FFC000"/>
          </a:solidFill>
          <a:ln>
            <a:solidFill>
              <a:schemeClr val="tx1"/>
            </a:solidFill>
          </a:ln>
        </p:spPr>
        <p:txBody>
          <a:bodyPr wrap="square" rtlCol="0">
            <a:spAutoFit/>
          </a:bodyPr>
          <a:lstStyle/>
          <a:p>
            <a:r>
              <a:rPr lang="fr-FR" sz="1600" dirty="0"/>
              <a:t>PROCESS LOCAL</a:t>
            </a:r>
          </a:p>
        </p:txBody>
      </p:sp>
      <p:cxnSp>
        <p:nvCxnSpPr>
          <p:cNvPr id="19" name="Connecteur en angle 18"/>
          <p:cNvCxnSpPr>
            <a:stCxn id="9" idx="0"/>
            <a:endCxn id="11" idx="2"/>
          </p:cNvCxnSpPr>
          <p:nvPr/>
        </p:nvCxnSpPr>
        <p:spPr bwMode="auto">
          <a:xfrm rot="5400000" flipH="1" flipV="1">
            <a:off x="3419465" y="2041198"/>
            <a:ext cx="393980" cy="1169677"/>
          </a:xfrm>
          <a:prstGeom prst="bentConnector2">
            <a:avLst/>
          </a:prstGeom>
          <a:ln w="31750">
            <a:solidFill>
              <a:srgbClr val="2EA0D8"/>
            </a:solidFill>
            <a:tailEnd type="triangle"/>
          </a:ln>
        </p:spPr>
        <p:style>
          <a:lnRef idx="1">
            <a:schemeClr val="accent4"/>
          </a:lnRef>
          <a:fillRef idx="0">
            <a:schemeClr val="accent4"/>
          </a:fillRef>
          <a:effectRef idx="0">
            <a:schemeClr val="accent4"/>
          </a:effectRef>
          <a:fontRef idx="minor">
            <a:schemeClr val="tx1"/>
          </a:fontRef>
        </p:style>
      </p:cxnSp>
      <p:cxnSp>
        <p:nvCxnSpPr>
          <p:cNvPr id="24" name="Connecteur droit avec flèche 23"/>
          <p:cNvCxnSpPr>
            <a:stCxn id="13" idx="6"/>
            <a:endCxn id="17" idx="1"/>
          </p:cNvCxnSpPr>
          <p:nvPr/>
        </p:nvCxnSpPr>
        <p:spPr bwMode="auto">
          <a:xfrm flipV="1">
            <a:off x="3614283" y="4453081"/>
            <a:ext cx="388884" cy="7694"/>
          </a:xfrm>
          <a:prstGeom prst="straightConnector1">
            <a:avLst/>
          </a:prstGeom>
          <a:ln w="31750">
            <a:solidFill>
              <a:srgbClr val="2EA0D8"/>
            </a:solidFill>
            <a:tailEnd type="triangle"/>
          </a:ln>
        </p:spPr>
        <p:style>
          <a:lnRef idx="1">
            <a:schemeClr val="accent4"/>
          </a:lnRef>
          <a:fillRef idx="0">
            <a:schemeClr val="accent4"/>
          </a:fillRef>
          <a:effectRef idx="0">
            <a:schemeClr val="accent4"/>
          </a:effectRef>
          <a:fontRef idx="minor">
            <a:schemeClr val="tx1"/>
          </a:fontRef>
        </p:style>
      </p:cxnSp>
      <p:cxnSp>
        <p:nvCxnSpPr>
          <p:cNvPr id="30" name="Connecteur droit avec flèche 29"/>
          <p:cNvCxnSpPr>
            <a:stCxn id="17" idx="3"/>
            <a:endCxn id="15" idx="2"/>
          </p:cNvCxnSpPr>
          <p:nvPr/>
        </p:nvCxnSpPr>
        <p:spPr bwMode="auto">
          <a:xfrm>
            <a:off x="5949305" y="4453081"/>
            <a:ext cx="484237" cy="7694"/>
          </a:xfrm>
          <a:prstGeom prst="straightConnector1">
            <a:avLst/>
          </a:prstGeom>
          <a:ln w="31750">
            <a:solidFill>
              <a:srgbClr val="2EA0D8"/>
            </a:solidFill>
            <a:tailEnd type="triangle"/>
          </a:ln>
        </p:spPr>
        <p:style>
          <a:lnRef idx="1">
            <a:schemeClr val="accent4"/>
          </a:lnRef>
          <a:fillRef idx="0">
            <a:schemeClr val="accent4"/>
          </a:fillRef>
          <a:effectRef idx="0">
            <a:schemeClr val="accent4"/>
          </a:effectRef>
          <a:fontRef idx="minor">
            <a:schemeClr val="tx1"/>
          </a:fontRef>
        </p:style>
      </p:cxnSp>
      <p:cxnSp>
        <p:nvCxnSpPr>
          <p:cNvPr id="38" name="Connecteur en angle 37"/>
          <p:cNvCxnSpPr>
            <a:stCxn id="11" idx="6"/>
            <a:endCxn id="35" idx="0"/>
          </p:cNvCxnSpPr>
          <p:nvPr/>
        </p:nvCxnSpPr>
        <p:spPr bwMode="auto">
          <a:xfrm>
            <a:off x="5353422" y="2429046"/>
            <a:ext cx="1640656" cy="260649"/>
          </a:xfrm>
          <a:prstGeom prst="bentConnector2">
            <a:avLst/>
          </a:prstGeom>
          <a:ln w="31750">
            <a:solidFill>
              <a:srgbClr val="2EA0D8"/>
            </a:solidFill>
            <a:tailEnd type="triangle"/>
          </a:ln>
        </p:spPr>
        <p:style>
          <a:lnRef idx="1">
            <a:schemeClr val="accent4"/>
          </a:lnRef>
          <a:fillRef idx="0">
            <a:schemeClr val="accent4"/>
          </a:fillRef>
          <a:effectRef idx="0">
            <a:schemeClr val="accent4"/>
          </a:effectRef>
          <a:fontRef idx="minor">
            <a:schemeClr val="tx1"/>
          </a:fontRef>
        </p:style>
      </p:cxnSp>
      <p:grpSp>
        <p:nvGrpSpPr>
          <p:cNvPr id="62" name="Groupe 61"/>
          <p:cNvGrpSpPr/>
          <p:nvPr/>
        </p:nvGrpSpPr>
        <p:grpSpPr>
          <a:xfrm>
            <a:off x="2583795" y="4748807"/>
            <a:ext cx="926225" cy="911604"/>
            <a:chOff x="1485535" y="4702805"/>
            <a:chExt cx="857510" cy="989800"/>
          </a:xfrm>
        </p:grpSpPr>
        <p:sp>
          <p:nvSpPr>
            <p:cNvPr id="41" name="ZoneTexte 40"/>
            <p:cNvSpPr txBox="1"/>
            <p:nvPr/>
          </p:nvSpPr>
          <p:spPr>
            <a:xfrm>
              <a:off x="1485535" y="5323273"/>
              <a:ext cx="857510" cy="369332"/>
            </a:xfrm>
            <a:prstGeom prst="rect">
              <a:avLst/>
            </a:prstGeom>
            <a:noFill/>
          </p:spPr>
          <p:txBody>
            <a:bodyPr wrap="square" rtlCol="0">
              <a:spAutoFit/>
            </a:bodyPr>
            <a:lstStyle/>
            <a:p>
              <a:r>
                <a:rPr lang="fr-FR" dirty="0">
                  <a:solidFill>
                    <a:srgbClr val="C00000"/>
                  </a:solidFill>
                </a:rPr>
                <a:t>Rejeté</a:t>
              </a:r>
            </a:p>
          </p:txBody>
        </p:sp>
        <p:cxnSp>
          <p:nvCxnSpPr>
            <p:cNvPr id="43" name="Connecteur droit avec flèche 42"/>
            <p:cNvCxnSpPr>
              <a:stCxn id="13" idx="4"/>
              <a:endCxn id="41" idx="0"/>
            </p:cNvCxnSpPr>
            <p:nvPr/>
          </p:nvCxnSpPr>
          <p:spPr bwMode="auto">
            <a:xfrm>
              <a:off x="1906246" y="4702805"/>
              <a:ext cx="8044" cy="620468"/>
            </a:xfrm>
            <a:prstGeom prst="straightConnector1">
              <a:avLst/>
            </a:prstGeom>
            <a:ln w="317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46" name="ZoneTexte 45"/>
          <p:cNvSpPr txBox="1"/>
          <p:nvPr/>
        </p:nvSpPr>
        <p:spPr>
          <a:xfrm>
            <a:off x="6580851" y="5248711"/>
            <a:ext cx="857510" cy="369332"/>
          </a:xfrm>
          <a:prstGeom prst="rect">
            <a:avLst/>
          </a:prstGeom>
          <a:noFill/>
        </p:spPr>
        <p:txBody>
          <a:bodyPr wrap="square" rtlCol="0">
            <a:spAutoFit/>
          </a:bodyPr>
          <a:lstStyle/>
          <a:p>
            <a:r>
              <a:rPr lang="fr-FR" dirty="0">
                <a:solidFill>
                  <a:srgbClr val="C00000"/>
                </a:solidFill>
              </a:rPr>
              <a:t>Rejeté</a:t>
            </a:r>
          </a:p>
        </p:txBody>
      </p:sp>
      <p:cxnSp>
        <p:nvCxnSpPr>
          <p:cNvPr id="47" name="Connecteur droit avec flèche 46"/>
          <p:cNvCxnSpPr/>
          <p:nvPr/>
        </p:nvCxnSpPr>
        <p:spPr bwMode="auto">
          <a:xfrm>
            <a:off x="7009606" y="4748807"/>
            <a:ext cx="0" cy="516011"/>
          </a:xfrm>
          <a:prstGeom prst="straightConnector1">
            <a:avLst/>
          </a:prstGeom>
          <a:ln w="317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9" name="ZoneTexte 48"/>
          <p:cNvSpPr txBox="1"/>
          <p:nvPr/>
        </p:nvSpPr>
        <p:spPr>
          <a:xfrm>
            <a:off x="1041590" y="3915584"/>
            <a:ext cx="857510" cy="369332"/>
          </a:xfrm>
          <a:prstGeom prst="rect">
            <a:avLst/>
          </a:prstGeom>
          <a:noFill/>
        </p:spPr>
        <p:txBody>
          <a:bodyPr wrap="square" rtlCol="0">
            <a:spAutoFit/>
          </a:bodyPr>
          <a:lstStyle/>
          <a:p>
            <a:r>
              <a:rPr lang="fr-FR" dirty="0">
                <a:solidFill>
                  <a:srgbClr val="C00000"/>
                </a:solidFill>
              </a:rPr>
              <a:t>Rejeté</a:t>
            </a:r>
          </a:p>
        </p:txBody>
      </p:sp>
      <p:cxnSp>
        <p:nvCxnSpPr>
          <p:cNvPr id="50" name="Connecteur droit avec flèche 49"/>
          <p:cNvCxnSpPr>
            <a:endCxn id="49" idx="0"/>
          </p:cNvCxnSpPr>
          <p:nvPr/>
        </p:nvCxnSpPr>
        <p:spPr bwMode="auto">
          <a:xfrm>
            <a:off x="1470345" y="3348813"/>
            <a:ext cx="0" cy="566771"/>
          </a:xfrm>
          <a:prstGeom prst="straightConnector1">
            <a:avLst/>
          </a:prstGeom>
          <a:ln w="317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itre 8"/>
          <p:cNvSpPr txBox="1">
            <a:spLocks/>
          </p:cNvSpPr>
          <p:nvPr/>
        </p:nvSpPr>
        <p:spPr bwMode="auto">
          <a:xfrm>
            <a:off x="307181" y="466385"/>
            <a:ext cx="82296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2FA0D8"/>
                </a:solidFill>
                <a:latin typeface="+mj-lt"/>
                <a:ea typeface="+mj-ea"/>
                <a:cs typeface="+mj-cs"/>
              </a:defRPr>
            </a:lvl1pPr>
            <a:lvl2pPr algn="l" rtl="0" eaLnBrk="0" fontAlgn="base" hangingPunct="0">
              <a:spcBef>
                <a:spcPct val="0"/>
              </a:spcBef>
              <a:spcAft>
                <a:spcPct val="0"/>
              </a:spcAft>
              <a:defRPr sz="2400">
                <a:solidFill>
                  <a:srgbClr val="2FA0D8"/>
                </a:solidFill>
                <a:latin typeface="Arial" charset="0"/>
              </a:defRPr>
            </a:lvl2pPr>
            <a:lvl3pPr algn="l" rtl="0" eaLnBrk="0" fontAlgn="base" hangingPunct="0">
              <a:spcBef>
                <a:spcPct val="0"/>
              </a:spcBef>
              <a:spcAft>
                <a:spcPct val="0"/>
              </a:spcAft>
              <a:defRPr sz="2400">
                <a:solidFill>
                  <a:srgbClr val="2FA0D8"/>
                </a:solidFill>
                <a:latin typeface="Arial" charset="0"/>
              </a:defRPr>
            </a:lvl3pPr>
            <a:lvl4pPr algn="l" rtl="0" eaLnBrk="0" fontAlgn="base" hangingPunct="0">
              <a:spcBef>
                <a:spcPct val="0"/>
              </a:spcBef>
              <a:spcAft>
                <a:spcPct val="0"/>
              </a:spcAft>
              <a:defRPr sz="2400">
                <a:solidFill>
                  <a:srgbClr val="2FA0D8"/>
                </a:solidFill>
                <a:latin typeface="Arial" charset="0"/>
              </a:defRPr>
            </a:lvl4pPr>
            <a:lvl5pPr algn="l" rtl="0" eaLnBrk="0" fontAlgn="base" hangingPunct="0">
              <a:spcBef>
                <a:spcPct val="0"/>
              </a:spcBef>
              <a:spcAft>
                <a:spcPct val="0"/>
              </a:spcAft>
              <a:defRPr sz="2400">
                <a:solidFill>
                  <a:srgbClr val="2FA0D8"/>
                </a:solidFill>
                <a:latin typeface="Arial" charset="0"/>
              </a:defRPr>
            </a:lvl5pPr>
            <a:lvl6pPr marL="457200" algn="l" rtl="0" fontAlgn="base">
              <a:spcBef>
                <a:spcPct val="0"/>
              </a:spcBef>
              <a:spcAft>
                <a:spcPct val="0"/>
              </a:spcAft>
              <a:defRPr sz="2400">
                <a:solidFill>
                  <a:srgbClr val="2FA0D8"/>
                </a:solidFill>
                <a:latin typeface="Arial" charset="0"/>
              </a:defRPr>
            </a:lvl6pPr>
            <a:lvl7pPr marL="914400" algn="l" rtl="0" fontAlgn="base">
              <a:spcBef>
                <a:spcPct val="0"/>
              </a:spcBef>
              <a:spcAft>
                <a:spcPct val="0"/>
              </a:spcAft>
              <a:defRPr sz="2400">
                <a:solidFill>
                  <a:srgbClr val="2FA0D8"/>
                </a:solidFill>
                <a:latin typeface="Arial" charset="0"/>
              </a:defRPr>
            </a:lvl7pPr>
            <a:lvl8pPr marL="1371600" algn="l" rtl="0" fontAlgn="base">
              <a:spcBef>
                <a:spcPct val="0"/>
              </a:spcBef>
              <a:spcAft>
                <a:spcPct val="0"/>
              </a:spcAft>
              <a:defRPr sz="2400">
                <a:solidFill>
                  <a:srgbClr val="2FA0D8"/>
                </a:solidFill>
                <a:latin typeface="Arial" charset="0"/>
              </a:defRPr>
            </a:lvl8pPr>
            <a:lvl9pPr marL="1828800" algn="l" rtl="0" fontAlgn="base">
              <a:spcBef>
                <a:spcPct val="0"/>
              </a:spcBef>
              <a:spcAft>
                <a:spcPct val="0"/>
              </a:spcAft>
              <a:defRPr sz="2400">
                <a:solidFill>
                  <a:srgbClr val="2FA0D8"/>
                </a:solidFill>
                <a:latin typeface="Arial" charset="0"/>
              </a:defRPr>
            </a:lvl9pPr>
          </a:lstStyle>
          <a:p>
            <a:r>
              <a:rPr lang="fr-FR" altLang="fr-FR" dirty="0">
                <a:latin typeface="Times New Roman" panose="02020603050405020304" pitchFamily="18" charset="0"/>
                <a:cs typeface="Times New Roman" panose="02020603050405020304" pitchFamily="18" charset="0"/>
              </a:rPr>
              <a:t>Configuration d’un pare-feu (</a:t>
            </a:r>
            <a:r>
              <a:rPr lang="fr-FR" altLang="fr-FR" dirty="0" err="1" smtClean="0">
                <a:latin typeface="Times New Roman" panose="02020603050405020304" pitchFamily="18" charset="0"/>
                <a:cs typeface="Times New Roman" panose="02020603050405020304" pitchFamily="18" charset="0"/>
              </a:rPr>
              <a:t>Netfilter</a:t>
            </a:r>
            <a:r>
              <a:rPr lang="fr-FR" altLang="fr-FR" dirty="0" smtClean="0">
                <a:latin typeface="Times New Roman" panose="02020603050405020304" pitchFamily="18" charset="0"/>
                <a:cs typeface="Times New Roman" panose="02020603050405020304" pitchFamily="18" charset="0"/>
              </a:rPr>
              <a:t>)</a:t>
            </a:r>
            <a:endParaRPr lang="fr-FR" kern="0" dirty="0">
              <a:latin typeface="Times New Roman" panose="02020603050405020304" pitchFamily="18" charset="0"/>
              <a:cs typeface="Times New Roman" panose="02020603050405020304" pitchFamily="18" charset="0"/>
            </a:endParaRPr>
          </a:p>
        </p:txBody>
      </p:sp>
      <p:cxnSp>
        <p:nvCxnSpPr>
          <p:cNvPr id="65" name="Connecteur droit avec flèche 64"/>
          <p:cNvCxnSpPr>
            <a:endCxn id="53" idx="1"/>
          </p:cNvCxnSpPr>
          <p:nvPr/>
        </p:nvCxnSpPr>
        <p:spPr bwMode="auto">
          <a:xfrm>
            <a:off x="37655" y="3007692"/>
            <a:ext cx="774543" cy="0"/>
          </a:xfrm>
          <a:prstGeom prst="straightConnector1">
            <a:avLst/>
          </a:prstGeom>
          <a:ln w="31750">
            <a:solidFill>
              <a:srgbClr val="00B050"/>
            </a:solidFill>
            <a:tailEnd type="triangle"/>
          </a:ln>
        </p:spPr>
        <p:style>
          <a:lnRef idx="2">
            <a:schemeClr val="accent6"/>
          </a:lnRef>
          <a:fillRef idx="0">
            <a:schemeClr val="accent6"/>
          </a:fillRef>
          <a:effectRef idx="1">
            <a:schemeClr val="accent6"/>
          </a:effectRef>
          <a:fontRef idx="minor">
            <a:schemeClr val="tx1"/>
          </a:fontRef>
        </p:style>
      </p:cxnSp>
      <p:cxnSp>
        <p:nvCxnSpPr>
          <p:cNvPr id="66" name="Connecteur droit avec flèche 65"/>
          <p:cNvCxnSpPr/>
          <p:nvPr/>
        </p:nvCxnSpPr>
        <p:spPr bwMode="auto">
          <a:xfrm>
            <a:off x="7736186" y="3053711"/>
            <a:ext cx="800595" cy="0"/>
          </a:xfrm>
          <a:prstGeom prst="straightConnector1">
            <a:avLst/>
          </a:prstGeom>
          <a:ln w="31750">
            <a:solidFill>
              <a:srgbClr val="00B050"/>
            </a:solidFill>
            <a:tailEnd type="triangle"/>
          </a:ln>
        </p:spPr>
        <p:style>
          <a:lnRef idx="2">
            <a:schemeClr val="accent6"/>
          </a:lnRef>
          <a:fillRef idx="0">
            <a:schemeClr val="accent6"/>
          </a:fillRef>
          <a:effectRef idx="1">
            <a:schemeClr val="accent6"/>
          </a:effectRef>
          <a:fontRef idx="minor">
            <a:schemeClr val="tx1"/>
          </a:fontRef>
        </p:style>
      </p:cxnSp>
      <p:sp>
        <p:nvSpPr>
          <p:cNvPr id="69" name="ZoneTexte 68"/>
          <p:cNvSpPr txBox="1"/>
          <p:nvPr/>
        </p:nvSpPr>
        <p:spPr>
          <a:xfrm>
            <a:off x="26420" y="3275691"/>
            <a:ext cx="1119876" cy="646331"/>
          </a:xfrm>
          <a:prstGeom prst="rect">
            <a:avLst/>
          </a:prstGeom>
          <a:noFill/>
        </p:spPr>
        <p:txBody>
          <a:bodyPr wrap="square" rtlCol="0">
            <a:spAutoFit/>
          </a:bodyPr>
          <a:lstStyle/>
          <a:p>
            <a:r>
              <a:rPr lang="fr-FR" dirty="0">
                <a:solidFill>
                  <a:srgbClr val="00B050"/>
                </a:solidFill>
              </a:rPr>
              <a:t>Paquets Entrants</a:t>
            </a:r>
          </a:p>
        </p:txBody>
      </p:sp>
      <p:sp>
        <p:nvSpPr>
          <p:cNvPr id="70" name="ZoneTexte 69"/>
          <p:cNvSpPr txBox="1"/>
          <p:nvPr/>
        </p:nvSpPr>
        <p:spPr>
          <a:xfrm>
            <a:off x="7709799" y="3269253"/>
            <a:ext cx="1119876" cy="646331"/>
          </a:xfrm>
          <a:prstGeom prst="rect">
            <a:avLst/>
          </a:prstGeom>
          <a:noFill/>
        </p:spPr>
        <p:txBody>
          <a:bodyPr wrap="square" rtlCol="0">
            <a:spAutoFit/>
          </a:bodyPr>
          <a:lstStyle/>
          <a:p>
            <a:r>
              <a:rPr lang="fr-FR" dirty="0">
                <a:solidFill>
                  <a:srgbClr val="00B050"/>
                </a:solidFill>
              </a:rPr>
              <a:t>Paquets Sortants</a:t>
            </a:r>
          </a:p>
        </p:txBody>
      </p:sp>
      <p:sp>
        <p:nvSpPr>
          <p:cNvPr id="35" name="Ellipse 34"/>
          <p:cNvSpPr/>
          <p:nvPr/>
        </p:nvSpPr>
        <p:spPr bwMode="auto">
          <a:xfrm>
            <a:off x="6283354" y="2689695"/>
            <a:ext cx="1421447" cy="72803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sp>
        <p:nvSpPr>
          <p:cNvPr id="39" name="Ellipse 38"/>
          <p:cNvSpPr/>
          <p:nvPr/>
        </p:nvSpPr>
        <p:spPr bwMode="auto">
          <a:xfrm>
            <a:off x="785961" y="2656667"/>
            <a:ext cx="1331648" cy="671272"/>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cxnSp>
        <p:nvCxnSpPr>
          <p:cNvPr id="40" name="Connecteur droit avec flèche 39"/>
          <p:cNvCxnSpPr>
            <a:stCxn id="39" idx="6"/>
            <a:endCxn id="9" idx="1"/>
          </p:cNvCxnSpPr>
          <p:nvPr/>
        </p:nvCxnSpPr>
        <p:spPr bwMode="auto">
          <a:xfrm>
            <a:off x="2117609" y="2992303"/>
            <a:ext cx="306193" cy="0"/>
          </a:xfrm>
          <a:prstGeom prst="straightConnector1">
            <a:avLst/>
          </a:prstGeom>
          <a:ln w="31750">
            <a:solidFill>
              <a:srgbClr val="29A3FF"/>
            </a:solidFill>
            <a:tailEnd type="triangle"/>
          </a:ln>
        </p:spPr>
        <p:style>
          <a:lnRef idx="2">
            <a:schemeClr val="accent6"/>
          </a:lnRef>
          <a:fillRef idx="0">
            <a:schemeClr val="accent6"/>
          </a:fillRef>
          <a:effectRef idx="1">
            <a:schemeClr val="accent6"/>
          </a:effectRef>
          <a:fontRef idx="minor">
            <a:schemeClr val="tx1"/>
          </a:fontRef>
        </p:style>
      </p:cxnSp>
      <p:cxnSp>
        <p:nvCxnSpPr>
          <p:cNvPr id="44" name="Connecteur droit avec flèche 43"/>
          <p:cNvCxnSpPr>
            <a:stCxn id="9" idx="2"/>
            <a:endCxn id="13" idx="0"/>
          </p:cNvCxnSpPr>
          <p:nvPr/>
        </p:nvCxnSpPr>
        <p:spPr bwMode="auto">
          <a:xfrm>
            <a:off x="3031617" y="3161580"/>
            <a:ext cx="6602" cy="1011163"/>
          </a:xfrm>
          <a:prstGeom prst="straightConnector1">
            <a:avLst/>
          </a:prstGeom>
          <a:ln w="31750">
            <a:solidFill>
              <a:srgbClr val="29A3FF"/>
            </a:solidFill>
            <a:tailEnd type="triangle"/>
          </a:ln>
        </p:spPr>
        <p:style>
          <a:lnRef idx="2">
            <a:schemeClr val="accent6"/>
          </a:lnRef>
          <a:fillRef idx="0">
            <a:schemeClr val="accent6"/>
          </a:fillRef>
          <a:effectRef idx="1">
            <a:schemeClr val="accent6"/>
          </a:effectRef>
          <a:fontRef idx="minor">
            <a:schemeClr val="tx1"/>
          </a:fontRef>
        </p:style>
      </p:cxnSp>
      <p:cxnSp>
        <p:nvCxnSpPr>
          <p:cNvPr id="48" name="Connecteur droit avec flèche 47"/>
          <p:cNvCxnSpPr>
            <a:stCxn id="15" idx="0"/>
            <a:endCxn id="35" idx="4"/>
          </p:cNvCxnSpPr>
          <p:nvPr/>
        </p:nvCxnSpPr>
        <p:spPr bwMode="auto">
          <a:xfrm flipH="1" flipV="1">
            <a:off x="6994078" y="3417726"/>
            <a:ext cx="15528" cy="755017"/>
          </a:xfrm>
          <a:prstGeom prst="straightConnector1">
            <a:avLst/>
          </a:prstGeom>
          <a:ln w="31750">
            <a:solidFill>
              <a:srgbClr val="29A3FF"/>
            </a:solidFill>
            <a:tailEnd type="triangle"/>
          </a:ln>
        </p:spPr>
        <p:style>
          <a:lnRef idx="2">
            <a:schemeClr val="accent6"/>
          </a:lnRef>
          <a:fillRef idx="0">
            <a:schemeClr val="accent6"/>
          </a:fillRef>
          <a:effectRef idx="1">
            <a:schemeClr val="accent6"/>
          </a:effectRef>
          <a:fontRef idx="minor">
            <a:schemeClr val="tx1"/>
          </a:fontRef>
        </p:style>
      </p:cxnSp>
      <p:sp>
        <p:nvSpPr>
          <p:cNvPr id="53" name="ZoneTexte 52"/>
          <p:cNvSpPr txBox="1"/>
          <p:nvPr/>
        </p:nvSpPr>
        <p:spPr>
          <a:xfrm>
            <a:off x="812198" y="2823026"/>
            <a:ext cx="1447260" cy="369332"/>
          </a:xfrm>
          <a:prstGeom prst="rect">
            <a:avLst/>
          </a:prstGeom>
          <a:noFill/>
        </p:spPr>
        <p:txBody>
          <a:bodyPr wrap="square" rtlCol="0">
            <a:spAutoFit/>
          </a:bodyPr>
          <a:lstStyle/>
          <a:p>
            <a:r>
              <a:rPr lang="fr-FR" dirty="0" err="1"/>
              <a:t>Pre-routing</a:t>
            </a:r>
            <a:endParaRPr lang="fr-FR" dirty="0"/>
          </a:p>
        </p:txBody>
      </p:sp>
      <p:sp>
        <p:nvSpPr>
          <p:cNvPr id="63" name="ZoneTexte 62"/>
          <p:cNvSpPr txBox="1"/>
          <p:nvPr/>
        </p:nvSpPr>
        <p:spPr>
          <a:xfrm>
            <a:off x="6289527" y="2866006"/>
            <a:ext cx="1522833" cy="369332"/>
          </a:xfrm>
          <a:prstGeom prst="rect">
            <a:avLst/>
          </a:prstGeom>
          <a:noFill/>
        </p:spPr>
        <p:txBody>
          <a:bodyPr wrap="square" rtlCol="0">
            <a:spAutoFit/>
          </a:bodyPr>
          <a:lstStyle/>
          <a:p>
            <a:r>
              <a:rPr lang="fr-FR" dirty="0"/>
              <a:t>Post-</a:t>
            </a:r>
            <a:r>
              <a:rPr lang="fr-FR" dirty="0" err="1"/>
              <a:t>routing</a:t>
            </a:r>
            <a:endParaRPr lang="fr-FR" dirty="0"/>
          </a:p>
        </p:txBody>
      </p:sp>
      <p:sp>
        <p:nvSpPr>
          <p:cNvPr id="67" name="Ellipse 66"/>
          <p:cNvSpPr/>
          <p:nvPr/>
        </p:nvSpPr>
        <p:spPr bwMode="auto">
          <a:xfrm>
            <a:off x="-1970813" y="2789463"/>
            <a:ext cx="1652736" cy="522418"/>
          </a:xfrm>
          <a:prstGeom prst="ellips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fr-FR" dirty="0">
                <a:solidFill>
                  <a:schemeClr val="tx1"/>
                </a:solidFill>
                <a:latin typeface="Arial" charset="0"/>
              </a:rPr>
              <a:t>DNS</a:t>
            </a:r>
            <a:endParaRPr kumimoji="0" lang="fr-FR" sz="1800" b="0" i="0" u="none" strike="noStrike" cap="none" normalizeH="0" baseline="0" dirty="0">
              <a:ln>
                <a:noFill/>
              </a:ln>
              <a:solidFill>
                <a:schemeClr val="tx1"/>
              </a:solidFill>
              <a:effectLst/>
              <a:latin typeface="Arial" charset="0"/>
            </a:endParaRPr>
          </a:p>
        </p:txBody>
      </p:sp>
      <p:sp>
        <p:nvSpPr>
          <p:cNvPr id="2" name="Rectangle 1"/>
          <p:cNvSpPr/>
          <p:nvPr/>
        </p:nvSpPr>
        <p:spPr>
          <a:xfrm>
            <a:off x="389194" y="1038262"/>
            <a:ext cx="7639189" cy="1061829"/>
          </a:xfrm>
          <a:prstGeom prst="rect">
            <a:avLst/>
          </a:prstGeom>
        </p:spPr>
        <p:txBody>
          <a:bodyPr wrap="square">
            <a:spAutoFit/>
          </a:bodyPr>
          <a:lstStyle/>
          <a:p>
            <a:r>
              <a:rPr lang="fr-FR" dirty="0">
                <a:solidFill>
                  <a:srgbClr val="2EA0D8"/>
                </a:solidFill>
                <a:latin typeface="Times New Roman" panose="02020603050405020304" pitchFamily="18" charset="0"/>
                <a:cs typeface="Times New Roman" panose="02020603050405020304" pitchFamily="18" charset="0"/>
              </a:rPr>
              <a:t>Exemple 4 : On autorise toutes les demandes de résolution DNS à sortir de notre LAN vers le WAN</a:t>
            </a:r>
          </a:p>
          <a:p>
            <a:r>
              <a:rPr lang="fr-FR" dirty="0">
                <a:solidFill>
                  <a:srgbClr val="2EA0D8"/>
                </a:solidFill>
                <a:latin typeface="Times New Roman" panose="02020603050405020304" pitchFamily="18" charset="0"/>
                <a:cs typeface="Times New Roman" panose="02020603050405020304" pitchFamily="18" charset="0"/>
              </a:rPr>
              <a:t> </a:t>
            </a:r>
          </a:p>
        </p:txBody>
      </p:sp>
      <p:sp>
        <p:nvSpPr>
          <p:cNvPr id="36" name="ZoneTexte 35">
            <a:extLst>
              <a:ext uri="{FF2B5EF4-FFF2-40B4-BE49-F238E27FC236}">
                <a16:creationId xmlns="" xmlns:a16="http://schemas.microsoft.com/office/drawing/2014/main" id="{0A2D5FB5-AC44-4344-A1F1-DBAA05DB66D0}"/>
              </a:ext>
            </a:extLst>
          </p:cNvPr>
          <p:cNvSpPr txBox="1"/>
          <p:nvPr/>
        </p:nvSpPr>
        <p:spPr>
          <a:xfrm>
            <a:off x="4384814" y="3244334"/>
            <a:ext cx="857510" cy="369332"/>
          </a:xfrm>
          <a:prstGeom prst="rect">
            <a:avLst/>
          </a:prstGeom>
          <a:noFill/>
        </p:spPr>
        <p:txBody>
          <a:bodyPr wrap="square" rtlCol="0">
            <a:spAutoFit/>
          </a:bodyPr>
          <a:lstStyle/>
          <a:p>
            <a:r>
              <a:rPr lang="fr-FR" dirty="0">
                <a:solidFill>
                  <a:srgbClr val="C00000"/>
                </a:solidFill>
              </a:rPr>
              <a:t>Rejeté</a:t>
            </a:r>
          </a:p>
        </p:txBody>
      </p:sp>
      <p:cxnSp>
        <p:nvCxnSpPr>
          <p:cNvPr id="37" name="Connecteur droit avec flèche 36">
            <a:extLst>
              <a:ext uri="{FF2B5EF4-FFF2-40B4-BE49-F238E27FC236}">
                <a16:creationId xmlns="" xmlns:a16="http://schemas.microsoft.com/office/drawing/2014/main" id="{8718FDBF-EE9B-4078-BF6E-0DF2CD4C92E3}"/>
              </a:ext>
            </a:extLst>
          </p:cNvPr>
          <p:cNvCxnSpPr/>
          <p:nvPr/>
        </p:nvCxnSpPr>
        <p:spPr bwMode="auto">
          <a:xfrm>
            <a:off x="4813569" y="2744430"/>
            <a:ext cx="0" cy="516011"/>
          </a:xfrm>
          <a:prstGeom prst="straightConnector1">
            <a:avLst/>
          </a:prstGeom>
          <a:ln w="317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593178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07407E-6 L 0.28576 -0.00602 " pathEditMode="relative" rAng="0" ptsTypes="AA">
                                      <p:cBhvr>
                                        <p:cTn id="6" dur="2000" fill="hold"/>
                                        <p:tgtEl>
                                          <p:spTgt spid="67"/>
                                        </p:tgtEl>
                                        <p:attrNameLst>
                                          <p:attrName>ppt_x</p:attrName>
                                          <p:attrName>ppt_y</p:attrName>
                                        </p:attrNameLst>
                                      </p:cBhvr>
                                      <p:rCtr x="14288" y="-301"/>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8576 -0.00602 L 0.45816 -0.0088 " pathEditMode="relative" rAng="0" ptsTypes="AA">
                                      <p:cBhvr>
                                        <p:cTn id="10" dur="2000" fill="hold"/>
                                        <p:tgtEl>
                                          <p:spTgt spid="67"/>
                                        </p:tgtEl>
                                        <p:attrNameLst>
                                          <p:attrName>ppt_x</p:attrName>
                                          <p:attrName>ppt_y</p:attrName>
                                        </p:attrNameLst>
                                      </p:cBhvr>
                                      <p:rCtr x="8611" y="-139"/>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45816 -0.0088 L 0.64566 -0.09051 " pathEditMode="relative" rAng="0" ptsTypes="AA">
                                      <p:cBhvr>
                                        <p:cTn id="14" dur="2000" fill="hold"/>
                                        <p:tgtEl>
                                          <p:spTgt spid="67"/>
                                        </p:tgtEl>
                                        <p:attrNameLst>
                                          <p:attrName>ppt_x</p:attrName>
                                          <p:attrName>ppt_y</p:attrName>
                                        </p:attrNameLst>
                                      </p:cBhvr>
                                      <p:rCtr x="9375" y="-4097"/>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3" nodeType="clickEffect">
                                  <p:stCondLst>
                                    <p:cond delay="0"/>
                                  </p:stCondLst>
                                  <p:childTnLst>
                                    <p:animMotion origin="layout" path="M 0.64566 -0.09051 L 0.89149 0.00416 " pathEditMode="relative" rAng="0" ptsTypes="AA">
                                      <p:cBhvr>
                                        <p:cTn id="18" dur="2000" fill="hold"/>
                                        <p:tgtEl>
                                          <p:spTgt spid="67"/>
                                        </p:tgtEl>
                                        <p:attrNameLst>
                                          <p:attrName>ppt_x</p:attrName>
                                          <p:attrName>ppt_y</p:attrName>
                                        </p:attrNameLst>
                                      </p:cBhvr>
                                      <p:rCtr x="12292" y="4722"/>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4" nodeType="clickEffect">
                                  <p:stCondLst>
                                    <p:cond delay="0"/>
                                  </p:stCondLst>
                                  <p:childTnLst>
                                    <p:animMotion origin="layout" path="M 0.89149 0.00416 L 1.1526 0.00208 " pathEditMode="relative" rAng="0" ptsTypes="AA">
                                      <p:cBhvr>
                                        <p:cTn id="22" dur="2000" fill="hold"/>
                                        <p:tgtEl>
                                          <p:spTgt spid="67"/>
                                        </p:tgtEl>
                                        <p:attrNameLst>
                                          <p:attrName>ppt_x</p:attrName>
                                          <p:attrName>ppt_y</p:attrName>
                                        </p:attrNameLst>
                                      </p:cBhvr>
                                      <p:rCtr x="13056"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67" grpId="2" animBg="1"/>
      <p:bldP spid="67" grpId="3" animBg="1"/>
      <p:bldP spid="67" grpId="4"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ACD1DE7D-4904-4A56-9A4F-1C56AABDD0E6}" type="slidenum">
              <a:rPr lang="fr-FR" altLang="fr-FR" smtClean="0"/>
              <a:pPr/>
              <a:t>29</a:t>
            </a:fld>
            <a:endParaRPr lang="fr-FR" altLang="fr-FR"/>
          </a:p>
        </p:txBody>
      </p:sp>
      <p:sp>
        <p:nvSpPr>
          <p:cNvPr id="52" name="Titre 8"/>
          <p:cNvSpPr txBox="1">
            <a:spLocks/>
          </p:cNvSpPr>
          <p:nvPr/>
        </p:nvSpPr>
        <p:spPr bwMode="auto">
          <a:xfrm>
            <a:off x="307181" y="466385"/>
            <a:ext cx="82296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2FA0D8"/>
                </a:solidFill>
                <a:latin typeface="+mj-lt"/>
                <a:ea typeface="+mj-ea"/>
                <a:cs typeface="+mj-cs"/>
              </a:defRPr>
            </a:lvl1pPr>
            <a:lvl2pPr algn="l" rtl="0" eaLnBrk="0" fontAlgn="base" hangingPunct="0">
              <a:spcBef>
                <a:spcPct val="0"/>
              </a:spcBef>
              <a:spcAft>
                <a:spcPct val="0"/>
              </a:spcAft>
              <a:defRPr sz="2400">
                <a:solidFill>
                  <a:srgbClr val="2FA0D8"/>
                </a:solidFill>
                <a:latin typeface="Arial" charset="0"/>
              </a:defRPr>
            </a:lvl2pPr>
            <a:lvl3pPr algn="l" rtl="0" eaLnBrk="0" fontAlgn="base" hangingPunct="0">
              <a:spcBef>
                <a:spcPct val="0"/>
              </a:spcBef>
              <a:spcAft>
                <a:spcPct val="0"/>
              </a:spcAft>
              <a:defRPr sz="2400">
                <a:solidFill>
                  <a:srgbClr val="2FA0D8"/>
                </a:solidFill>
                <a:latin typeface="Arial" charset="0"/>
              </a:defRPr>
            </a:lvl3pPr>
            <a:lvl4pPr algn="l" rtl="0" eaLnBrk="0" fontAlgn="base" hangingPunct="0">
              <a:spcBef>
                <a:spcPct val="0"/>
              </a:spcBef>
              <a:spcAft>
                <a:spcPct val="0"/>
              </a:spcAft>
              <a:defRPr sz="2400">
                <a:solidFill>
                  <a:srgbClr val="2FA0D8"/>
                </a:solidFill>
                <a:latin typeface="Arial" charset="0"/>
              </a:defRPr>
            </a:lvl4pPr>
            <a:lvl5pPr algn="l" rtl="0" eaLnBrk="0" fontAlgn="base" hangingPunct="0">
              <a:spcBef>
                <a:spcPct val="0"/>
              </a:spcBef>
              <a:spcAft>
                <a:spcPct val="0"/>
              </a:spcAft>
              <a:defRPr sz="2400">
                <a:solidFill>
                  <a:srgbClr val="2FA0D8"/>
                </a:solidFill>
                <a:latin typeface="Arial" charset="0"/>
              </a:defRPr>
            </a:lvl5pPr>
            <a:lvl6pPr marL="457200" algn="l" rtl="0" fontAlgn="base">
              <a:spcBef>
                <a:spcPct val="0"/>
              </a:spcBef>
              <a:spcAft>
                <a:spcPct val="0"/>
              </a:spcAft>
              <a:defRPr sz="2400">
                <a:solidFill>
                  <a:srgbClr val="2FA0D8"/>
                </a:solidFill>
                <a:latin typeface="Arial" charset="0"/>
              </a:defRPr>
            </a:lvl6pPr>
            <a:lvl7pPr marL="914400" algn="l" rtl="0" fontAlgn="base">
              <a:spcBef>
                <a:spcPct val="0"/>
              </a:spcBef>
              <a:spcAft>
                <a:spcPct val="0"/>
              </a:spcAft>
              <a:defRPr sz="2400">
                <a:solidFill>
                  <a:srgbClr val="2FA0D8"/>
                </a:solidFill>
                <a:latin typeface="Arial" charset="0"/>
              </a:defRPr>
            </a:lvl7pPr>
            <a:lvl8pPr marL="1371600" algn="l" rtl="0" fontAlgn="base">
              <a:spcBef>
                <a:spcPct val="0"/>
              </a:spcBef>
              <a:spcAft>
                <a:spcPct val="0"/>
              </a:spcAft>
              <a:defRPr sz="2400">
                <a:solidFill>
                  <a:srgbClr val="2FA0D8"/>
                </a:solidFill>
                <a:latin typeface="Arial" charset="0"/>
              </a:defRPr>
            </a:lvl8pPr>
            <a:lvl9pPr marL="1828800" algn="l" rtl="0" fontAlgn="base">
              <a:spcBef>
                <a:spcPct val="0"/>
              </a:spcBef>
              <a:spcAft>
                <a:spcPct val="0"/>
              </a:spcAft>
              <a:defRPr sz="2400">
                <a:solidFill>
                  <a:srgbClr val="2FA0D8"/>
                </a:solidFill>
                <a:latin typeface="Arial" charset="0"/>
              </a:defRPr>
            </a:lvl9pPr>
          </a:lstStyle>
          <a:p>
            <a:r>
              <a:rPr lang="fr-FR" altLang="fr-FR" dirty="0"/>
              <a:t>Configuration d’un pare-feu (</a:t>
            </a:r>
            <a:r>
              <a:rPr lang="fr-FR" altLang="fr-FR" dirty="0" err="1" smtClean="0"/>
              <a:t>Netfilter</a:t>
            </a:r>
            <a:r>
              <a:rPr lang="fr-FR" altLang="fr-FR" dirty="0" smtClean="0"/>
              <a:t>)</a:t>
            </a:r>
            <a:endParaRPr lang="fr-FR" kern="0" dirty="0"/>
          </a:p>
        </p:txBody>
      </p:sp>
      <p:cxnSp>
        <p:nvCxnSpPr>
          <p:cNvPr id="66" name="Connecteur droit avec flèche 65"/>
          <p:cNvCxnSpPr/>
          <p:nvPr/>
        </p:nvCxnSpPr>
        <p:spPr bwMode="auto">
          <a:xfrm>
            <a:off x="5633407" y="2208839"/>
            <a:ext cx="1156203" cy="10678"/>
          </a:xfrm>
          <a:prstGeom prst="straightConnector1">
            <a:avLst/>
          </a:prstGeom>
          <a:ln w="31750">
            <a:solidFill>
              <a:srgbClr val="00B050"/>
            </a:solidFill>
            <a:tailEnd type="triangle"/>
          </a:ln>
        </p:spPr>
        <p:style>
          <a:lnRef idx="2">
            <a:schemeClr val="accent6"/>
          </a:lnRef>
          <a:fillRef idx="0">
            <a:schemeClr val="accent6"/>
          </a:fillRef>
          <a:effectRef idx="1">
            <a:schemeClr val="accent6"/>
          </a:effectRef>
          <a:fontRef idx="minor">
            <a:schemeClr val="tx1"/>
          </a:fontRef>
        </p:style>
      </p:cxnSp>
      <p:sp>
        <p:nvSpPr>
          <p:cNvPr id="70" name="ZoneTexte 69"/>
          <p:cNvSpPr txBox="1"/>
          <p:nvPr/>
        </p:nvSpPr>
        <p:spPr>
          <a:xfrm>
            <a:off x="5633407" y="2611507"/>
            <a:ext cx="1914109" cy="646331"/>
          </a:xfrm>
          <a:prstGeom prst="rect">
            <a:avLst/>
          </a:prstGeom>
          <a:noFill/>
        </p:spPr>
        <p:txBody>
          <a:bodyPr wrap="square" rtlCol="0">
            <a:spAutoFit/>
          </a:bodyPr>
          <a:lstStyle/>
          <a:p>
            <a:r>
              <a:rPr lang="fr-FR" dirty="0">
                <a:solidFill>
                  <a:srgbClr val="00B050"/>
                </a:solidFill>
              </a:rPr>
              <a:t>Paquets Sortants</a:t>
            </a:r>
          </a:p>
        </p:txBody>
      </p:sp>
      <p:sp>
        <p:nvSpPr>
          <p:cNvPr id="35" name="Ellipse 34"/>
          <p:cNvSpPr/>
          <p:nvPr/>
        </p:nvSpPr>
        <p:spPr bwMode="auto">
          <a:xfrm>
            <a:off x="3203848" y="1484784"/>
            <a:ext cx="2429559" cy="144811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1800" b="0" i="0" u="none" strike="noStrike" cap="none" normalizeH="0" baseline="0">
              <a:ln>
                <a:noFill/>
              </a:ln>
              <a:solidFill>
                <a:schemeClr val="tx1"/>
              </a:solidFill>
              <a:effectLst/>
              <a:latin typeface="Arial" charset="0"/>
            </a:endParaRPr>
          </a:p>
        </p:txBody>
      </p:sp>
      <p:sp>
        <p:nvSpPr>
          <p:cNvPr id="63" name="ZoneTexte 62"/>
          <p:cNvSpPr txBox="1"/>
          <p:nvPr/>
        </p:nvSpPr>
        <p:spPr>
          <a:xfrm>
            <a:off x="3317366" y="1895675"/>
            <a:ext cx="2602850" cy="523220"/>
          </a:xfrm>
          <a:prstGeom prst="rect">
            <a:avLst/>
          </a:prstGeom>
          <a:noFill/>
        </p:spPr>
        <p:txBody>
          <a:bodyPr wrap="square" rtlCol="0">
            <a:spAutoFit/>
          </a:bodyPr>
          <a:lstStyle/>
          <a:p>
            <a:r>
              <a:rPr lang="fr-FR" sz="2800" dirty="0"/>
              <a:t>Post-</a:t>
            </a:r>
            <a:r>
              <a:rPr lang="fr-FR" sz="2800" dirty="0" err="1"/>
              <a:t>routing</a:t>
            </a:r>
            <a:endParaRPr lang="fr-FR" sz="2800" dirty="0"/>
          </a:p>
        </p:txBody>
      </p:sp>
      <p:sp>
        <p:nvSpPr>
          <p:cNvPr id="5" name="Ellipse 4"/>
          <p:cNvSpPr/>
          <p:nvPr/>
        </p:nvSpPr>
        <p:spPr bwMode="auto">
          <a:xfrm>
            <a:off x="524915" y="1796153"/>
            <a:ext cx="2392124" cy="825372"/>
          </a:xfrm>
          <a:prstGeom prst="ellipse">
            <a:avLst/>
          </a:prstGeom>
          <a:solidFill>
            <a:schemeClr val="bg1"/>
          </a:solidFill>
          <a:ln w="28575" cap="flat" cmpd="sng" algn="ctr">
            <a:solidFill>
              <a:srgbClr val="C0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fr-FR" sz="1600" dirty="0">
                <a:latin typeface="Arial" charset="0"/>
              </a:rPr>
              <a:t>@source 192.168.1.1: 24</a:t>
            </a:r>
            <a:endParaRPr kumimoji="0" lang="fr-FR" sz="1600" b="0" i="0" u="none" strike="noStrike" cap="none" normalizeH="0" baseline="0" dirty="0">
              <a:ln>
                <a:noFill/>
              </a:ln>
              <a:solidFill>
                <a:schemeClr val="tx1"/>
              </a:solidFill>
              <a:effectLst/>
              <a:latin typeface="Arial" charset="0"/>
            </a:endParaRPr>
          </a:p>
        </p:txBody>
      </p:sp>
      <p:sp>
        <p:nvSpPr>
          <p:cNvPr id="42" name="Ellipse 41"/>
          <p:cNvSpPr/>
          <p:nvPr/>
        </p:nvSpPr>
        <p:spPr bwMode="auto">
          <a:xfrm>
            <a:off x="3222566" y="1796153"/>
            <a:ext cx="2392124" cy="825372"/>
          </a:xfrm>
          <a:prstGeom prst="ellipse">
            <a:avLst/>
          </a:prstGeom>
          <a:solidFill>
            <a:schemeClr val="bg1"/>
          </a:solidFill>
          <a:ln w="28575" cap="flat" cmpd="sng" algn="ctr">
            <a:solidFill>
              <a:srgbClr val="C0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fr-FR" sz="1600" dirty="0">
                <a:latin typeface="Arial" charset="0"/>
              </a:rPr>
              <a:t>@source 20.20.10.24: 80</a:t>
            </a:r>
            <a:endParaRPr kumimoji="0" lang="fr-FR" sz="1600" b="0" i="0" u="none" strike="noStrike" cap="none" normalizeH="0" baseline="0" dirty="0">
              <a:ln>
                <a:noFill/>
              </a:ln>
              <a:solidFill>
                <a:schemeClr val="tx1"/>
              </a:solidFill>
              <a:effectLst/>
              <a:latin typeface="Arial" charset="0"/>
            </a:endParaRPr>
          </a:p>
        </p:txBody>
      </p:sp>
      <p:pic>
        <p:nvPicPr>
          <p:cNvPr id="45" name="Picture 2" descr="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915" y="3494129"/>
            <a:ext cx="8171785" cy="303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389194" y="1038262"/>
            <a:ext cx="7639189" cy="784830"/>
          </a:xfrm>
          <a:prstGeom prst="rect">
            <a:avLst/>
          </a:prstGeom>
        </p:spPr>
        <p:txBody>
          <a:bodyPr wrap="square">
            <a:spAutoFit/>
          </a:bodyPr>
          <a:lstStyle/>
          <a:p>
            <a:r>
              <a:rPr lang="fr-FR" dirty="0">
                <a:solidFill>
                  <a:srgbClr val="2EA0D8"/>
                </a:solidFill>
              </a:rPr>
              <a:t>Exemple 5 : le NAT</a:t>
            </a:r>
          </a:p>
          <a:p>
            <a:r>
              <a:rPr lang="fr-FR" dirty="0">
                <a:solidFill>
                  <a:srgbClr val="2EA0D8"/>
                </a:solidFill>
              </a:rPr>
              <a:t> </a:t>
            </a:r>
          </a:p>
        </p:txBody>
      </p:sp>
    </p:spTree>
    <p:extLst>
      <p:ext uri="{BB962C8B-B14F-4D97-AF65-F5344CB8AC3E}">
        <p14:creationId xmlns:p14="http://schemas.microsoft.com/office/powerpoint/2010/main" val="181173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4.44444E-6 -7.40741E-7 L 0.29445 -0.0037 " pathEditMode="relative" rAng="0" ptsTypes="AA">
                                      <p:cBhvr>
                                        <p:cTn id="11" dur="2000" fill="hold"/>
                                        <p:tgtEl>
                                          <p:spTgt spid="5"/>
                                        </p:tgtEl>
                                        <p:attrNameLst>
                                          <p:attrName>ppt_x</p:attrName>
                                          <p:attrName>ppt_y</p:attrName>
                                        </p:attrNameLst>
                                      </p:cBhvr>
                                      <p:rCtr x="14722" y="-185"/>
                                    </p:animMotion>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2" nodeType="clickEffect">
                                  <p:stCondLst>
                                    <p:cond delay="0"/>
                                  </p:stCondLst>
                                  <p:childTnLst>
                                    <p:set>
                                      <p:cBhvr>
                                        <p:cTn id="15" dur="1" fill="hold">
                                          <p:stCondLst>
                                            <p:cond delay="0"/>
                                          </p:stCondLst>
                                        </p:cTn>
                                        <p:tgtEl>
                                          <p:spTgt spid="5"/>
                                        </p:tgtEl>
                                        <p:attrNameLst>
                                          <p:attrName>style.visibility</p:attrName>
                                        </p:attrNameLst>
                                      </p:cBhvr>
                                      <p:to>
                                        <p:strVal val="hidden"/>
                                      </p:to>
                                    </p:set>
                                  </p:childTnLst>
                                </p:cTn>
                              </p:par>
                              <p:par>
                                <p:cTn id="16" presetID="2" presetClass="entr" presetSubtype="4" fill="hold" nodeType="withEffect">
                                  <p:stCondLst>
                                    <p:cond delay="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fill="hold"/>
                                        <p:tgtEl>
                                          <p:spTgt spid="45"/>
                                        </p:tgtEl>
                                        <p:attrNameLst>
                                          <p:attrName>ppt_x</p:attrName>
                                        </p:attrNameLst>
                                      </p:cBhvr>
                                      <p:tavLst>
                                        <p:tav tm="0">
                                          <p:val>
                                            <p:strVal val="#ppt_x"/>
                                          </p:val>
                                        </p:tav>
                                        <p:tav tm="100000">
                                          <p:val>
                                            <p:strVal val="#ppt_x"/>
                                          </p:val>
                                        </p:tav>
                                      </p:tavLst>
                                    </p:anim>
                                    <p:anim calcmode="lin" valueType="num">
                                      <p:cBhvr additive="base">
                                        <p:cTn id="19" dur="500" fill="hold"/>
                                        <p:tgtEl>
                                          <p:spTgt spid="45"/>
                                        </p:tgtEl>
                                        <p:attrNameLst>
                                          <p:attrName>ppt_y</p:attrName>
                                        </p:attrNameLst>
                                      </p:cBhvr>
                                      <p:tavLst>
                                        <p:tav tm="0">
                                          <p:val>
                                            <p:strVal val="1+#ppt_h/2"/>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1" nodeType="clickEffect">
                                  <p:stCondLst>
                                    <p:cond delay="0"/>
                                  </p:stCondLst>
                                  <p:childTnLst>
                                    <p:animMotion origin="layout" path="M 2.77778E-7 -7.40741E-7 L 0.42483 -7.40741E-7 " pathEditMode="relative" rAng="0" ptsTypes="AA">
                                      <p:cBhvr>
                                        <p:cTn id="26" dur="2000" fill="hold"/>
                                        <p:tgtEl>
                                          <p:spTgt spid="42"/>
                                        </p:tgtEl>
                                        <p:attrNameLst>
                                          <p:attrName>ppt_x</p:attrName>
                                          <p:attrName>ppt_y</p:attrName>
                                        </p:attrNameLst>
                                      </p:cBhvr>
                                      <p:rCtr x="212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42" grpId="0" animBg="1"/>
      <p:bldP spid="4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ce réservé du numéro de diapositive 3"/>
          <p:cNvSpPr>
            <a:spLocks noGrp="1"/>
          </p:cNvSpPr>
          <p:nvPr>
            <p:ph type="sldNum" sz="quarter" idx="10"/>
          </p:nvPr>
        </p:nvSpPr>
        <p:spPr>
          <a:noFill/>
        </p:spPr>
        <p:txBody>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sz="16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fld id="{8DA612C2-F2AD-41B5-9A8E-69E756428D35}" type="slidenum">
              <a:rPr lang="fr-FR" altLang="fr-FR" sz="800">
                <a:solidFill>
                  <a:schemeClr val="bg1"/>
                </a:solidFill>
                <a:latin typeface="Times New Roman" panose="02020603050405020304" pitchFamily="18" charset="0"/>
                <a:cs typeface="Times New Roman" panose="02020603050405020304" pitchFamily="18" charset="0"/>
              </a:rPr>
              <a:pPr eaLnBrk="1" hangingPunct="1">
                <a:spcBef>
                  <a:spcPct val="0"/>
                </a:spcBef>
                <a:buFontTx/>
                <a:buNone/>
              </a:pPr>
              <a:t>3</a:t>
            </a:fld>
            <a:endParaRPr lang="fr-FR" altLang="fr-FR" sz="800">
              <a:solidFill>
                <a:schemeClr val="bg1"/>
              </a:solidFill>
              <a:latin typeface="Times New Roman" panose="02020603050405020304" pitchFamily="18" charset="0"/>
              <a:cs typeface="Times New Roman" panose="02020603050405020304" pitchFamily="18" charset="0"/>
            </a:endParaRPr>
          </a:p>
        </p:txBody>
      </p:sp>
      <p:pic>
        <p:nvPicPr>
          <p:cNvPr id="11" name="Image 10">
            <a:extLst>
              <a:ext uri="{FF2B5EF4-FFF2-40B4-BE49-F238E27FC236}">
                <a16:creationId xmlns="" xmlns:a16="http://schemas.microsoft.com/office/drawing/2014/main" id="{872257B4-EE7A-4ED3-84F6-AEF21CA99B86}"/>
              </a:ext>
            </a:extLst>
          </p:cNvPr>
          <p:cNvPicPr>
            <a:picLocks noChangeAspect="1"/>
          </p:cNvPicPr>
          <p:nvPr/>
        </p:nvPicPr>
        <p:blipFill>
          <a:blip r:embed="rId3">
            <a:duotone>
              <a:prstClr val="black"/>
              <a:srgbClr val="006DB0">
                <a:tint val="45000"/>
                <a:satMod val="400000"/>
              </a:srgbClr>
            </a:duotone>
            <a:lum bright="-12000" contrast="38000"/>
          </a:blip>
          <a:stretch>
            <a:fillRect/>
          </a:stretch>
        </p:blipFill>
        <p:spPr>
          <a:xfrm>
            <a:off x="6720489" y="494962"/>
            <a:ext cx="1038029" cy="834704"/>
          </a:xfrm>
          <a:prstGeom prst="rect">
            <a:avLst/>
          </a:prstGeom>
        </p:spPr>
      </p:pic>
      <p:sp>
        <p:nvSpPr>
          <p:cNvPr id="2" name="Rectangle 1"/>
          <p:cNvSpPr/>
          <p:nvPr/>
        </p:nvSpPr>
        <p:spPr>
          <a:xfrm>
            <a:off x="145123" y="1844824"/>
            <a:ext cx="8990781" cy="3016210"/>
          </a:xfrm>
          <a:prstGeom prst="rect">
            <a:avLst/>
          </a:prstGeom>
        </p:spPr>
        <p:txBody>
          <a:bodyPr wrap="square">
            <a:spAutoFit/>
          </a:bodyPr>
          <a:lstStyle/>
          <a:p>
            <a:r>
              <a:rPr lang="fr-FR" sz="2000" dirty="0" smtClean="0">
                <a:latin typeface="Times New Roman" panose="02020603050405020304" pitchFamily="18" charset="0"/>
                <a:cs typeface="Times New Roman" panose="02020603050405020304" pitchFamily="18" charset="0"/>
              </a:rPr>
              <a:t>Est </a:t>
            </a:r>
            <a:r>
              <a:rPr lang="fr-FR" sz="2000" dirty="0">
                <a:latin typeface="Times New Roman" panose="02020603050405020304" pitchFamily="18" charset="0"/>
                <a:cs typeface="Times New Roman" panose="02020603050405020304" pitchFamily="18" charset="0"/>
              </a:rPr>
              <a:t>un </a:t>
            </a:r>
            <a:r>
              <a:rPr lang="fr-FR" sz="2000" dirty="0" smtClean="0">
                <a:latin typeface="Times New Roman" panose="02020603050405020304" pitchFamily="18" charset="0"/>
                <a:cs typeface="Times New Roman" panose="02020603050405020304" pitchFamily="18" charset="0"/>
              </a:rPr>
              <a:t>élément </a:t>
            </a:r>
            <a:r>
              <a:rPr lang="fr-FR" sz="2000" dirty="0">
                <a:latin typeface="Times New Roman" panose="02020603050405020304" pitchFamily="18" charset="0"/>
                <a:cs typeface="Times New Roman" panose="02020603050405020304" pitchFamily="18" charset="0"/>
              </a:rPr>
              <a:t>ou un ensemble </a:t>
            </a:r>
            <a:r>
              <a:rPr lang="fr-FR" sz="2000" dirty="0" smtClean="0">
                <a:latin typeface="Times New Roman" panose="02020603050405020304" pitchFamily="18" charset="0"/>
                <a:cs typeface="Times New Roman" panose="02020603050405020304" pitchFamily="18" charset="0"/>
              </a:rPr>
              <a:t>d’éléments </a:t>
            </a:r>
            <a:r>
              <a:rPr lang="fr-FR" sz="2000" dirty="0">
                <a:latin typeface="Times New Roman" panose="02020603050405020304" pitchFamily="18" charset="0"/>
                <a:cs typeface="Times New Roman" panose="02020603050405020304" pitchFamily="18" charset="0"/>
              </a:rPr>
              <a:t>place </a:t>
            </a:r>
            <a:r>
              <a:rPr lang="fr-FR" sz="2000" dirty="0" smtClean="0">
                <a:latin typeface="Times New Roman" panose="02020603050405020304" pitchFamily="18" charset="0"/>
                <a:cs typeface="Times New Roman" panose="02020603050405020304" pitchFamily="18" charset="0"/>
              </a:rPr>
              <a:t>entre deux réseaux </a:t>
            </a:r>
            <a:r>
              <a:rPr lang="fr-FR" sz="2000" dirty="0">
                <a:latin typeface="Times New Roman" panose="02020603050405020304" pitchFamily="18" charset="0"/>
                <a:cs typeface="Times New Roman" panose="02020603050405020304" pitchFamily="18" charset="0"/>
              </a:rPr>
              <a:t>et </a:t>
            </a:r>
            <a:r>
              <a:rPr lang="fr-FR" sz="2000" dirty="0" smtClean="0">
                <a:latin typeface="Times New Roman" panose="02020603050405020304" pitchFamily="18" charset="0"/>
                <a:cs typeface="Times New Roman" panose="02020603050405020304" pitchFamily="18" charset="0"/>
              </a:rPr>
              <a:t>possédant </a:t>
            </a:r>
            <a:r>
              <a:rPr lang="fr-FR" sz="2000" dirty="0">
                <a:latin typeface="Times New Roman" panose="02020603050405020304" pitchFamily="18" charset="0"/>
                <a:cs typeface="Times New Roman" panose="02020603050405020304" pitchFamily="18" charset="0"/>
              </a:rPr>
              <a:t>les </a:t>
            </a:r>
            <a:r>
              <a:rPr lang="fr-FR" sz="2000" dirty="0" smtClean="0">
                <a:latin typeface="Times New Roman" panose="02020603050405020304" pitchFamily="18" charset="0"/>
                <a:cs typeface="Times New Roman" panose="02020603050405020304" pitchFamily="18" charset="0"/>
              </a:rPr>
              <a:t>caractéristiques </a:t>
            </a:r>
            <a:r>
              <a:rPr lang="fr-FR" sz="2000" dirty="0">
                <a:latin typeface="Times New Roman" panose="02020603050405020304" pitchFamily="18" charset="0"/>
                <a:cs typeface="Times New Roman" panose="02020603050405020304" pitchFamily="18" charset="0"/>
              </a:rPr>
              <a:t>suivantes </a:t>
            </a:r>
            <a:r>
              <a:rPr lang="fr-FR" sz="2000" dirty="0" smtClean="0">
                <a:latin typeface="Times New Roman" panose="02020603050405020304" pitchFamily="18" charset="0"/>
                <a:cs typeface="Times New Roman" panose="02020603050405020304" pitchFamily="18" charset="0"/>
              </a:rPr>
              <a:t>:</a:t>
            </a:r>
          </a:p>
          <a:p>
            <a:endParaRPr lang="fr-FR" sz="2000" dirty="0" smtClean="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tous les </a:t>
            </a:r>
            <a:r>
              <a:rPr lang="fr-FR" sz="2000" dirty="0" smtClean="0">
                <a:latin typeface="Times New Roman" panose="02020603050405020304" pitchFamily="18" charset="0"/>
                <a:cs typeface="Times New Roman" panose="02020603050405020304" pitchFamily="18" charset="0"/>
              </a:rPr>
              <a:t>flux </a:t>
            </a:r>
            <a:r>
              <a:rPr lang="fr-FR" sz="2000" dirty="0">
                <a:latin typeface="Times New Roman" panose="02020603050405020304" pitchFamily="18" charset="0"/>
                <a:cs typeface="Times New Roman" panose="02020603050405020304" pitchFamily="18" charset="0"/>
              </a:rPr>
              <a:t>passent au travers,</a:t>
            </a:r>
          </a:p>
          <a:p>
            <a:pPr marL="285750" indent="-28575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seuls les </a:t>
            </a:r>
            <a:r>
              <a:rPr lang="fr-FR" sz="2000" dirty="0" smtClean="0">
                <a:latin typeface="Times New Roman" panose="02020603050405020304" pitchFamily="18" charset="0"/>
                <a:cs typeface="Times New Roman" panose="02020603050405020304" pitchFamily="18" charset="0"/>
              </a:rPr>
              <a:t>flux </a:t>
            </a:r>
            <a:r>
              <a:rPr lang="fr-FR" sz="2000" dirty="0">
                <a:latin typeface="Times New Roman" panose="02020603050405020304" pitchFamily="18" charset="0"/>
                <a:cs typeface="Times New Roman" panose="02020603050405020304" pitchFamily="18" charset="0"/>
              </a:rPr>
              <a:t>autorises par une politique locale peuvent passer,</a:t>
            </a:r>
          </a:p>
          <a:p>
            <a:pPr marL="285750" indent="-28575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a:t>
            </a:r>
            <a:r>
              <a:rPr lang="fr-FR" sz="2000" dirty="0" smtClean="0">
                <a:latin typeface="Times New Roman" panose="02020603050405020304" pitchFamily="18" charset="0"/>
                <a:cs typeface="Times New Roman" panose="02020603050405020304" pitchFamily="18" charset="0"/>
              </a:rPr>
              <a:t>système lui-même </a:t>
            </a:r>
            <a:r>
              <a:rPr lang="fr-FR" sz="2000" dirty="0">
                <a:latin typeface="Times New Roman" panose="02020603050405020304" pitchFamily="18" charset="0"/>
                <a:cs typeface="Times New Roman" panose="02020603050405020304" pitchFamily="18" charset="0"/>
              </a:rPr>
              <a:t>est </a:t>
            </a:r>
            <a:r>
              <a:rPr lang="fr-FR" sz="2000" dirty="0" smtClean="0">
                <a:latin typeface="Times New Roman" panose="02020603050405020304" pitchFamily="18" charset="0"/>
                <a:cs typeface="Times New Roman" panose="02020603050405020304" pitchFamily="18" charset="0"/>
              </a:rPr>
              <a:t>résistant </a:t>
            </a:r>
            <a:r>
              <a:rPr lang="fr-FR" sz="2000" dirty="0">
                <a:latin typeface="Times New Roman" panose="02020603050405020304" pitchFamily="18" charset="0"/>
                <a:cs typeface="Times New Roman" panose="02020603050405020304" pitchFamily="18" charset="0"/>
              </a:rPr>
              <a:t>aux agressions.</a:t>
            </a:r>
          </a:p>
        </p:txBody>
      </p:sp>
      <p:sp>
        <p:nvSpPr>
          <p:cNvPr id="10" name="Rectangle 2"/>
          <p:cNvSpPr>
            <a:spLocks noGrp="1" noChangeArrowheads="1"/>
          </p:cNvSpPr>
          <p:nvPr>
            <p:ph type="title"/>
          </p:nvPr>
        </p:nvSpPr>
        <p:spPr>
          <a:xfrm>
            <a:off x="233258" y="110839"/>
            <a:ext cx="8229600" cy="1143000"/>
          </a:xfrm>
        </p:spPr>
        <p:txBody>
          <a:bodyPr/>
          <a:lstStyle/>
          <a:p>
            <a:pPr eaLnBrk="1" hangingPunct="1"/>
            <a:r>
              <a:rPr lang="fr-FR" altLang="fr-FR" sz="3200" dirty="0" smtClean="0">
                <a:latin typeface="Times New Roman" panose="02020603050405020304" pitchFamily="18" charset="0"/>
                <a:cs typeface="Times New Roman" panose="02020603050405020304" pitchFamily="18" charset="0"/>
              </a:rPr>
              <a:t>Définition pare-feu</a:t>
            </a:r>
            <a:endParaRPr lang="fr-FR" altLang="fr-F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1921515"/>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539552" y="260648"/>
            <a:ext cx="7772400" cy="935037"/>
          </a:xfrm>
        </p:spPr>
        <p:txBody>
          <a:bodyPr/>
          <a:lstStyle/>
          <a:p>
            <a:pPr eaLnBrk="1" hangingPunct="1">
              <a:lnSpc>
                <a:spcPct val="90000"/>
              </a:lnSpc>
            </a:pPr>
            <a:r>
              <a:rPr lang="fr-FR" altLang="fr-FR" dirty="0">
                <a:latin typeface="Times New Roman" panose="02020603050405020304" pitchFamily="18" charset="0"/>
                <a:cs typeface="Times New Roman" panose="02020603050405020304" pitchFamily="18" charset="0"/>
              </a:rPr>
              <a:t>Configuration d’un pare-feu</a:t>
            </a:r>
          </a:p>
        </p:txBody>
      </p:sp>
      <p:sp>
        <p:nvSpPr>
          <p:cNvPr id="4" name="Rectangle 3"/>
          <p:cNvSpPr/>
          <p:nvPr/>
        </p:nvSpPr>
        <p:spPr>
          <a:xfrm>
            <a:off x="1533947" y="1340768"/>
            <a:ext cx="5904656" cy="369332"/>
          </a:xfrm>
          <a:prstGeom prst="rect">
            <a:avLst/>
          </a:prstGeom>
        </p:spPr>
        <p:txBody>
          <a:bodyPr wrap="square">
            <a:spAutoFit/>
          </a:bodyPr>
          <a:lstStyle/>
          <a:p>
            <a:r>
              <a:rPr lang="fr-FR" altLang="fr-FR" dirty="0">
                <a:latin typeface="Times New Roman" panose="02020603050405020304" pitchFamily="18" charset="0"/>
                <a:cs typeface="Times New Roman" panose="02020603050405020304" pitchFamily="18" charset="0"/>
              </a:rPr>
              <a:t>Configuration d’un pare-feu (</a:t>
            </a:r>
            <a:r>
              <a:rPr lang="fr-FR" altLang="fr-FR" dirty="0" err="1">
                <a:latin typeface="Times New Roman" panose="02020603050405020304" pitchFamily="18" charset="0"/>
                <a:cs typeface="Times New Roman" panose="02020603050405020304" pitchFamily="18" charset="0"/>
              </a:rPr>
              <a:t>Netfilter-Nftables</a:t>
            </a:r>
            <a:r>
              <a:rPr lang="fr-FR" altLang="fr-FR" dirty="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sp>
        <p:nvSpPr>
          <p:cNvPr id="7" name="Flèche à angle droit 6"/>
          <p:cNvSpPr/>
          <p:nvPr/>
        </p:nvSpPr>
        <p:spPr>
          <a:xfrm rot="5400000">
            <a:off x="1244580" y="2941705"/>
            <a:ext cx="826317" cy="1087549"/>
          </a:xfrm>
          <a:prstGeom prst="bentUpArrow">
            <a:avLst>
              <a:gd name="adj1" fmla="val 32840"/>
              <a:gd name="adj2" fmla="val 25000"/>
              <a:gd name="adj3" fmla="val 35780"/>
            </a:avLst>
          </a:prstGeom>
          <a:solidFill>
            <a:srgbClr val="2EA0D8"/>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Forme libre 7"/>
          <p:cNvSpPr/>
          <p:nvPr/>
        </p:nvSpPr>
        <p:spPr>
          <a:xfrm>
            <a:off x="424727" y="2135301"/>
            <a:ext cx="1608124" cy="973676"/>
          </a:xfrm>
          <a:custGeom>
            <a:avLst/>
            <a:gdLst>
              <a:gd name="connsiteX0" fmla="*/ 0 w 2067155"/>
              <a:gd name="connsiteY0" fmla="*/ 241205 h 1446941"/>
              <a:gd name="connsiteX1" fmla="*/ 241205 w 2067155"/>
              <a:gd name="connsiteY1" fmla="*/ 0 h 1446941"/>
              <a:gd name="connsiteX2" fmla="*/ 1825950 w 2067155"/>
              <a:gd name="connsiteY2" fmla="*/ 0 h 1446941"/>
              <a:gd name="connsiteX3" fmla="*/ 2067155 w 2067155"/>
              <a:gd name="connsiteY3" fmla="*/ 241205 h 1446941"/>
              <a:gd name="connsiteX4" fmla="*/ 2067155 w 2067155"/>
              <a:gd name="connsiteY4" fmla="*/ 1205736 h 1446941"/>
              <a:gd name="connsiteX5" fmla="*/ 1825950 w 2067155"/>
              <a:gd name="connsiteY5" fmla="*/ 1446941 h 1446941"/>
              <a:gd name="connsiteX6" fmla="*/ 241205 w 2067155"/>
              <a:gd name="connsiteY6" fmla="*/ 1446941 h 1446941"/>
              <a:gd name="connsiteX7" fmla="*/ 0 w 2067155"/>
              <a:gd name="connsiteY7" fmla="*/ 1205736 h 1446941"/>
              <a:gd name="connsiteX8" fmla="*/ 0 w 2067155"/>
              <a:gd name="connsiteY8" fmla="*/ 241205 h 144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7155" h="1446941">
                <a:moveTo>
                  <a:pt x="0" y="241205"/>
                </a:moveTo>
                <a:cubicBezTo>
                  <a:pt x="0" y="107991"/>
                  <a:pt x="107991" y="0"/>
                  <a:pt x="241205" y="0"/>
                </a:cubicBezTo>
                <a:lnTo>
                  <a:pt x="1825950" y="0"/>
                </a:lnTo>
                <a:cubicBezTo>
                  <a:pt x="1959164" y="0"/>
                  <a:pt x="2067155" y="107991"/>
                  <a:pt x="2067155" y="241205"/>
                </a:cubicBezTo>
                <a:lnTo>
                  <a:pt x="2067155" y="1205736"/>
                </a:lnTo>
                <a:cubicBezTo>
                  <a:pt x="2067155" y="1338950"/>
                  <a:pt x="1959164" y="1446941"/>
                  <a:pt x="1825950" y="1446941"/>
                </a:cubicBezTo>
                <a:lnTo>
                  <a:pt x="241205" y="1446941"/>
                </a:lnTo>
                <a:cubicBezTo>
                  <a:pt x="107991" y="1446941"/>
                  <a:pt x="0" y="1338950"/>
                  <a:pt x="0" y="1205736"/>
                </a:cubicBezTo>
                <a:lnTo>
                  <a:pt x="0" y="241205"/>
                </a:lnTo>
                <a:close/>
              </a:path>
            </a:pathLst>
          </a:custGeom>
          <a:solidFill>
            <a:srgbClr val="2EA0D8"/>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03997" tIns="203997" rIns="203997" bIns="203997" numCol="1" spcCol="1270" anchor="ctr" anchorCtr="0">
            <a:noAutofit/>
          </a:bodyPr>
          <a:lstStyle/>
          <a:p>
            <a:pPr lvl="0" algn="ctr" defTabSz="1555750">
              <a:lnSpc>
                <a:spcPct val="90000"/>
              </a:lnSpc>
              <a:spcBef>
                <a:spcPct val="0"/>
              </a:spcBef>
              <a:spcAft>
                <a:spcPct val="35000"/>
              </a:spcAft>
            </a:pPr>
            <a:r>
              <a:rPr lang="fr-FR" kern="1200" dirty="0">
                <a:solidFill>
                  <a:schemeClr val="tx1"/>
                </a:solidFill>
                <a:latin typeface="Times New Roman" panose="02020603050405020304" pitchFamily="18" charset="0"/>
                <a:cs typeface="Times New Roman" panose="02020603050405020304" pitchFamily="18" charset="0"/>
              </a:rPr>
              <a:t>Tables</a:t>
            </a:r>
          </a:p>
        </p:txBody>
      </p:sp>
      <p:sp>
        <p:nvSpPr>
          <p:cNvPr id="10" name="Flèche à angle droit 9"/>
          <p:cNvSpPr/>
          <p:nvPr/>
        </p:nvSpPr>
        <p:spPr>
          <a:xfrm rot="5400000">
            <a:off x="2980243" y="3983226"/>
            <a:ext cx="816430" cy="1452137"/>
          </a:xfrm>
          <a:prstGeom prst="bentUpArrow">
            <a:avLst>
              <a:gd name="adj1" fmla="val 32840"/>
              <a:gd name="adj2" fmla="val 25000"/>
              <a:gd name="adj3" fmla="val 35780"/>
            </a:avLst>
          </a:prstGeom>
          <a:solidFill>
            <a:srgbClr val="2EA0D8"/>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1" name="Forme libre 10"/>
          <p:cNvSpPr/>
          <p:nvPr/>
        </p:nvSpPr>
        <p:spPr>
          <a:xfrm>
            <a:off x="2141815" y="3288231"/>
            <a:ext cx="1608124" cy="973676"/>
          </a:xfrm>
          <a:custGeom>
            <a:avLst/>
            <a:gdLst>
              <a:gd name="connsiteX0" fmla="*/ 0 w 2067155"/>
              <a:gd name="connsiteY0" fmla="*/ 241205 h 1446941"/>
              <a:gd name="connsiteX1" fmla="*/ 241205 w 2067155"/>
              <a:gd name="connsiteY1" fmla="*/ 0 h 1446941"/>
              <a:gd name="connsiteX2" fmla="*/ 1825950 w 2067155"/>
              <a:gd name="connsiteY2" fmla="*/ 0 h 1446941"/>
              <a:gd name="connsiteX3" fmla="*/ 2067155 w 2067155"/>
              <a:gd name="connsiteY3" fmla="*/ 241205 h 1446941"/>
              <a:gd name="connsiteX4" fmla="*/ 2067155 w 2067155"/>
              <a:gd name="connsiteY4" fmla="*/ 1205736 h 1446941"/>
              <a:gd name="connsiteX5" fmla="*/ 1825950 w 2067155"/>
              <a:gd name="connsiteY5" fmla="*/ 1446941 h 1446941"/>
              <a:gd name="connsiteX6" fmla="*/ 241205 w 2067155"/>
              <a:gd name="connsiteY6" fmla="*/ 1446941 h 1446941"/>
              <a:gd name="connsiteX7" fmla="*/ 0 w 2067155"/>
              <a:gd name="connsiteY7" fmla="*/ 1205736 h 1446941"/>
              <a:gd name="connsiteX8" fmla="*/ 0 w 2067155"/>
              <a:gd name="connsiteY8" fmla="*/ 241205 h 144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7155" h="1446941">
                <a:moveTo>
                  <a:pt x="0" y="241205"/>
                </a:moveTo>
                <a:cubicBezTo>
                  <a:pt x="0" y="107991"/>
                  <a:pt x="107991" y="0"/>
                  <a:pt x="241205" y="0"/>
                </a:cubicBezTo>
                <a:lnTo>
                  <a:pt x="1825950" y="0"/>
                </a:lnTo>
                <a:cubicBezTo>
                  <a:pt x="1959164" y="0"/>
                  <a:pt x="2067155" y="107991"/>
                  <a:pt x="2067155" y="241205"/>
                </a:cubicBezTo>
                <a:lnTo>
                  <a:pt x="2067155" y="1205736"/>
                </a:lnTo>
                <a:cubicBezTo>
                  <a:pt x="2067155" y="1338950"/>
                  <a:pt x="1959164" y="1446941"/>
                  <a:pt x="1825950" y="1446941"/>
                </a:cubicBezTo>
                <a:lnTo>
                  <a:pt x="241205" y="1446941"/>
                </a:lnTo>
                <a:cubicBezTo>
                  <a:pt x="107991" y="1446941"/>
                  <a:pt x="0" y="1338950"/>
                  <a:pt x="0" y="1205736"/>
                </a:cubicBezTo>
                <a:lnTo>
                  <a:pt x="0" y="241205"/>
                </a:lnTo>
                <a:close/>
              </a:path>
            </a:pathLst>
          </a:custGeom>
          <a:solidFill>
            <a:srgbClr val="2EA0D8"/>
          </a:solidFill>
          <a:ln>
            <a:solidFill>
              <a:srgbClr val="1B1B1B"/>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03997" tIns="203997" rIns="203997" bIns="203997" numCol="1" spcCol="1270" anchor="ctr" anchorCtr="0">
            <a:noAutofit/>
          </a:bodyPr>
          <a:lstStyle/>
          <a:p>
            <a:pPr lvl="0" algn="ctr" defTabSz="1555750">
              <a:lnSpc>
                <a:spcPct val="90000"/>
              </a:lnSpc>
              <a:spcBef>
                <a:spcPct val="0"/>
              </a:spcBef>
              <a:spcAft>
                <a:spcPct val="35000"/>
              </a:spcAft>
            </a:pPr>
            <a:r>
              <a:rPr lang="fr-FR" kern="1200" dirty="0">
                <a:solidFill>
                  <a:schemeClr val="tx1"/>
                </a:solidFill>
                <a:latin typeface="Times New Roman" panose="02020603050405020304" pitchFamily="18" charset="0"/>
                <a:cs typeface="Times New Roman" panose="02020603050405020304" pitchFamily="18" charset="0"/>
              </a:rPr>
              <a:t>Chaines</a:t>
            </a:r>
          </a:p>
        </p:txBody>
      </p:sp>
      <p:sp>
        <p:nvSpPr>
          <p:cNvPr id="12" name="Rectangle 11"/>
          <p:cNvSpPr/>
          <p:nvPr/>
        </p:nvSpPr>
        <p:spPr>
          <a:xfrm>
            <a:off x="4512646" y="2973726"/>
            <a:ext cx="1169596" cy="78696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Forme libre 12"/>
          <p:cNvSpPr/>
          <p:nvPr/>
        </p:nvSpPr>
        <p:spPr>
          <a:xfrm>
            <a:off x="4114527" y="4498690"/>
            <a:ext cx="1608124" cy="973676"/>
          </a:xfrm>
          <a:custGeom>
            <a:avLst/>
            <a:gdLst>
              <a:gd name="connsiteX0" fmla="*/ 0 w 2067155"/>
              <a:gd name="connsiteY0" fmla="*/ 241205 h 1446941"/>
              <a:gd name="connsiteX1" fmla="*/ 241205 w 2067155"/>
              <a:gd name="connsiteY1" fmla="*/ 0 h 1446941"/>
              <a:gd name="connsiteX2" fmla="*/ 1825950 w 2067155"/>
              <a:gd name="connsiteY2" fmla="*/ 0 h 1446941"/>
              <a:gd name="connsiteX3" fmla="*/ 2067155 w 2067155"/>
              <a:gd name="connsiteY3" fmla="*/ 241205 h 1446941"/>
              <a:gd name="connsiteX4" fmla="*/ 2067155 w 2067155"/>
              <a:gd name="connsiteY4" fmla="*/ 1205736 h 1446941"/>
              <a:gd name="connsiteX5" fmla="*/ 1825950 w 2067155"/>
              <a:gd name="connsiteY5" fmla="*/ 1446941 h 1446941"/>
              <a:gd name="connsiteX6" fmla="*/ 241205 w 2067155"/>
              <a:gd name="connsiteY6" fmla="*/ 1446941 h 1446941"/>
              <a:gd name="connsiteX7" fmla="*/ 0 w 2067155"/>
              <a:gd name="connsiteY7" fmla="*/ 1205736 h 1446941"/>
              <a:gd name="connsiteX8" fmla="*/ 0 w 2067155"/>
              <a:gd name="connsiteY8" fmla="*/ 241205 h 144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7155" h="1446941">
                <a:moveTo>
                  <a:pt x="0" y="241205"/>
                </a:moveTo>
                <a:cubicBezTo>
                  <a:pt x="0" y="107991"/>
                  <a:pt x="107991" y="0"/>
                  <a:pt x="241205" y="0"/>
                </a:cubicBezTo>
                <a:lnTo>
                  <a:pt x="1825950" y="0"/>
                </a:lnTo>
                <a:cubicBezTo>
                  <a:pt x="1959164" y="0"/>
                  <a:pt x="2067155" y="107991"/>
                  <a:pt x="2067155" y="241205"/>
                </a:cubicBezTo>
                <a:lnTo>
                  <a:pt x="2067155" y="1205736"/>
                </a:lnTo>
                <a:cubicBezTo>
                  <a:pt x="2067155" y="1338950"/>
                  <a:pt x="1959164" y="1446941"/>
                  <a:pt x="1825950" y="1446941"/>
                </a:cubicBezTo>
                <a:lnTo>
                  <a:pt x="241205" y="1446941"/>
                </a:lnTo>
                <a:cubicBezTo>
                  <a:pt x="107991" y="1446941"/>
                  <a:pt x="0" y="1338950"/>
                  <a:pt x="0" y="1205736"/>
                </a:cubicBezTo>
                <a:lnTo>
                  <a:pt x="0" y="241205"/>
                </a:lnTo>
                <a:close/>
              </a:path>
            </a:pathLst>
          </a:custGeom>
          <a:solidFill>
            <a:srgbClr val="2EA0D8"/>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03997" tIns="203997" rIns="203997" bIns="203997" numCol="1" spcCol="1270" anchor="ctr" anchorCtr="0">
            <a:noAutofit/>
          </a:bodyPr>
          <a:lstStyle/>
          <a:p>
            <a:pPr lvl="0" algn="ctr" defTabSz="1555750">
              <a:lnSpc>
                <a:spcPct val="90000"/>
              </a:lnSpc>
              <a:spcBef>
                <a:spcPct val="0"/>
              </a:spcBef>
              <a:spcAft>
                <a:spcPct val="35000"/>
              </a:spcAft>
            </a:pPr>
            <a:r>
              <a:rPr lang="fr-FR" kern="1200" dirty="0">
                <a:solidFill>
                  <a:schemeClr val="tx1"/>
                </a:solidFill>
                <a:latin typeface="Times New Roman" panose="02020603050405020304" pitchFamily="18" charset="0"/>
                <a:cs typeface="Times New Roman" panose="02020603050405020304" pitchFamily="18" charset="0"/>
              </a:rPr>
              <a:t>Règles</a:t>
            </a:r>
          </a:p>
        </p:txBody>
      </p:sp>
      <p:sp>
        <p:nvSpPr>
          <p:cNvPr id="14" name="Flèche droite 13"/>
          <p:cNvSpPr/>
          <p:nvPr/>
        </p:nvSpPr>
        <p:spPr bwMode="auto">
          <a:xfrm>
            <a:off x="2040723" y="2235730"/>
            <a:ext cx="1180449" cy="737996"/>
          </a:xfrm>
          <a:prstGeom prst="rightArrow">
            <a:avLst/>
          </a:prstGeom>
          <a:solidFill>
            <a:srgbClr val="2EA0D8"/>
          </a:solidFill>
          <a:ln>
            <a:noFill/>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5" name="ZoneTexte 14"/>
          <p:cNvSpPr txBox="1"/>
          <p:nvPr/>
        </p:nvSpPr>
        <p:spPr>
          <a:xfrm>
            <a:off x="5589942" y="2882863"/>
            <a:ext cx="1584847" cy="1615827"/>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Input</a:t>
            </a:r>
          </a:p>
          <a:p>
            <a:pPr marL="285750" indent="-285750">
              <a:buFont typeface="Arial" panose="020B0604020202020204" pitchFamily="34" charset="0"/>
              <a:buChar char="•"/>
            </a:pPr>
            <a:r>
              <a:rPr lang="fr-FR" dirty="0" err="1">
                <a:latin typeface="Times New Roman" panose="02020603050405020304" pitchFamily="18" charset="0"/>
                <a:cs typeface="Times New Roman" panose="02020603050405020304" pitchFamily="18" charset="0"/>
              </a:rPr>
              <a:t>Forward</a:t>
            </a:r>
            <a:endParaRPr lang="fr-F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dirty="0" smtClean="0">
                <a:latin typeface="Times New Roman" panose="02020603050405020304" pitchFamily="18" charset="0"/>
                <a:cs typeface="Times New Roman" panose="02020603050405020304" pitchFamily="18" charset="0"/>
              </a:rPr>
              <a:t>Output</a:t>
            </a:r>
          </a:p>
          <a:p>
            <a:pPr marL="285750" indent="-285750">
              <a:buFont typeface="Arial" panose="020B0604020202020204" pitchFamily="34" charset="0"/>
              <a:buChar char="•"/>
            </a:pPr>
            <a:r>
              <a:rPr lang="fr-FR" dirty="0" smtClean="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sp>
        <p:nvSpPr>
          <p:cNvPr id="16" name="Flèche droite 15"/>
          <p:cNvSpPr/>
          <p:nvPr/>
        </p:nvSpPr>
        <p:spPr bwMode="auto">
          <a:xfrm>
            <a:off x="5792091" y="4678680"/>
            <a:ext cx="1185364" cy="737996"/>
          </a:xfrm>
          <a:prstGeom prst="rightArrow">
            <a:avLst/>
          </a:prstGeom>
          <a:solidFill>
            <a:srgbClr val="2EA0D8"/>
          </a:solidFill>
          <a:ln>
            <a:noFill/>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7" name="ZoneTexte 16"/>
          <p:cNvSpPr txBox="1"/>
          <p:nvPr/>
        </p:nvSpPr>
        <p:spPr>
          <a:xfrm>
            <a:off x="7323778" y="4011819"/>
            <a:ext cx="1584847" cy="2185214"/>
          </a:xfrm>
          <a:prstGeom prst="rect">
            <a:avLst/>
          </a:prstGeom>
          <a:noFill/>
        </p:spPr>
        <p:txBody>
          <a:bodyPr wrap="square" rtlCol="0">
            <a:spAutoFit/>
          </a:bodyPr>
          <a:lstStyle/>
          <a:p>
            <a:pPr marL="285750" indent="-285750">
              <a:buFont typeface="Arial" panose="020B0604020202020204" pitchFamily="34" charset="0"/>
              <a:buChar char="•"/>
            </a:pPr>
            <a:r>
              <a:rPr lang="fr-FR" sz="1600" b="1" dirty="0">
                <a:solidFill>
                  <a:srgbClr val="00B050"/>
                </a:solidFill>
                <a:latin typeface="Times New Roman" panose="02020603050405020304" pitchFamily="18" charset="0"/>
                <a:cs typeface="Times New Roman" panose="02020603050405020304" pitchFamily="18" charset="0"/>
              </a:rPr>
              <a:t>ACCEPT</a:t>
            </a:r>
          </a:p>
          <a:p>
            <a:pPr marL="285750" indent="-285750">
              <a:buFont typeface="Arial" panose="020B0604020202020204" pitchFamily="34" charset="0"/>
              <a:buChar char="•"/>
            </a:pPr>
            <a:r>
              <a:rPr lang="fr-FR" sz="1600" b="1" dirty="0">
                <a:solidFill>
                  <a:srgbClr val="C00000"/>
                </a:solidFill>
                <a:latin typeface="Times New Roman" panose="02020603050405020304" pitchFamily="18" charset="0"/>
                <a:cs typeface="Times New Roman" panose="02020603050405020304" pitchFamily="18" charset="0"/>
              </a:rPr>
              <a:t>REJECT</a:t>
            </a:r>
          </a:p>
          <a:p>
            <a:pPr marL="285750" indent="-285750">
              <a:buFont typeface="Arial" panose="020B0604020202020204" pitchFamily="34" charset="0"/>
              <a:buChar char="•"/>
            </a:pPr>
            <a:r>
              <a:rPr lang="fr-FR" sz="1600" b="1" dirty="0">
                <a:solidFill>
                  <a:srgbClr val="FF0000"/>
                </a:solidFill>
                <a:latin typeface="Times New Roman" panose="02020603050405020304" pitchFamily="18" charset="0"/>
                <a:cs typeface="Times New Roman" panose="02020603050405020304" pitchFamily="18" charset="0"/>
              </a:rPr>
              <a:t>DROP</a:t>
            </a:r>
            <a:r>
              <a:rPr lang="fr-FR" sz="1600" b="1" dirty="0">
                <a:solidFill>
                  <a:srgbClr val="7030A0"/>
                </a:solidFill>
                <a:latin typeface="Times New Roman" panose="02020603050405020304" pitchFamily="18" charset="0"/>
                <a:cs typeface="Times New Roman" panose="02020603050405020304" pitchFamily="18" charset="0"/>
              </a:rPr>
              <a:t> </a:t>
            </a:r>
            <a:endParaRPr lang="fr-FR" sz="1600" b="1" dirty="0" smtClean="0">
              <a:solidFill>
                <a:srgbClr val="7030A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sz="1600" b="1" dirty="0" smtClean="0">
                <a:solidFill>
                  <a:srgbClr val="7030A0"/>
                </a:solidFill>
                <a:latin typeface="Times New Roman" panose="02020603050405020304" pitchFamily="18" charset="0"/>
                <a:cs typeface="Times New Roman" panose="02020603050405020304" pitchFamily="18" charset="0"/>
              </a:rPr>
              <a:t>LOG</a:t>
            </a:r>
          </a:p>
          <a:p>
            <a:pPr marL="285750" indent="-285750">
              <a:buFont typeface="Arial" panose="020B0604020202020204" pitchFamily="34" charset="0"/>
              <a:buChar char="•"/>
            </a:pPr>
            <a:r>
              <a:rPr lang="fr-FR" sz="1600" b="1"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fr-FR" sz="1600" b="1" dirty="0">
              <a:solidFill>
                <a:srgbClr val="7030A0"/>
              </a:solidFill>
              <a:latin typeface="Times New Roman" panose="02020603050405020304" pitchFamily="18" charset="0"/>
              <a:cs typeface="Times New Roman" panose="02020603050405020304" pitchFamily="18" charset="0"/>
            </a:endParaRPr>
          </a:p>
        </p:txBody>
      </p:sp>
      <p:sp>
        <p:nvSpPr>
          <p:cNvPr id="18" name="Flèche droite 17"/>
          <p:cNvSpPr/>
          <p:nvPr/>
        </p:nvSpPr>
        <p:spPr bwMode="auto">
          <a:xfrm>
            <a:off x="4120751" y="3502343"/>
            <a:ext cx="1180449" cy="737996"/>
          </a:xfrm>
          <a:prstGeom prst="rightArrow">
            <a:avLst/>
          </a:prstGeom>
          <a:solidFill>
            <a:srgbClr val="2EA0D8"/>
          </a:solidFill>
          <a:ln>
            <a:noFill/>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ZoneTexte 18"/>
          <p:cNvSpPr txBox="1"/>
          <p:nvPr/>
        </p:nvSpPr>
        <p:spPr>
          <a:xfrm>
            <a:off x="3229044" y="2111320"/>
            <a:ext cx="1584847" cy="1200329"/>
          </a:xfrm>
          <a:prstGeom prst="rect">
            <a:avLst/>
          </a:prstGeom>
          <a:noFill/>
        </p:spPr>
        <p:txBody>
          <a:bodyPr wrap="square" rtlCol="0">
            <a:spAutoFit/>
          </a:bodyPr>
          <a:lstStyle/>
          <a:p>
            <a:pPr marL="285750" indent="-285750">
              <a:buFont typeface="Arial" panose="020B0604020202020204" pitchFamily="34" charset="0"/>
              <a:buChar char="•"/>
            </a:pPr>
            <a:r>
              <a:rPr lang="fr-FR" dirty="0" err="1" smtClean="0">
                <a:latin typeface="Times New Roman" panose="02020603050405020304" pitchFamily="18" charset="0"/>
                <a:cs typeface="Times New Roman" panose="02020603050405020304" pitchFamily="18" charset="0"/>
              </a:rPr>
              <a:t>filter</a:t>
            </a:r>
            <a:endParaRPr lang="fr-F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dirty="0" err="1" smtClean="0">
                <a:latin typeface="Times New Roman" panose="02020603050405020304" pitchFamily="18" charset="0"/>
                <a:cs typeface="Times New Roman" panose="02020603050405020304" pitchFamily="18" charset="0"/>
              </a:rPr>
              <a:t>nat</a:t>
            </a:r>
            <a:endParaRPr lang="fr-F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48057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593304" y="404664"/>
            <a:ext cx="7772400" cy="935037"/>
          </a:xfrm>
        </p:spPr>
        <p:txBody>
          <a:bodyPr/>
          <a:lstStyle/>
          <a:p>
            <a:pPr eaLnBrk="1" hangingPunct="1">
              <a:lnSpc>
                <a:spcPct val="90000"/>
              </a:lnSpc>
            </a:pPr>
            <a:r>
              <a:rPr lang="fr-FR" dirty="0" smtClean="0">
                <a:latin typeface="Times New Roman" panose="02020603050405020304" pitchFamily="18" charset="0"/>
                <a:cs typeface="Times New Roman" panose="02020603050405020304" pitchFamily="18" charset="0"/>
              </a:rPr>
              <a:t>Décision </a:t>
            </a:r>
            <a:r>
              <a:rPr lang="fr-FR" dirty="0">
                <a:latin typeface="Times New Roman" panose="02020603050405020304" pitchFamily="18" charset="0"/>
                <a:cs typeface="Times New Roman" panose="02020603050405020304" pitchFamily="18" charset="0"/>
              </a:rPr>
              <a:t>du </a:t>
            </a:r>
            <a:r>
              <a:rPr lang="fr-FR" dirty="0" smtClean="0">
                <a:latin typeface="Times New Roman" panose="02020603050405020304" pitchFamily="18" charset="0"/>
                <a:cs typeface="Times New Roman" panose="02020603050405020304" pitchFamily="18" charset="0"/>
              </a:rPr>
              <a:t>système </a:t>
            </a:r>
            <a:r>
              <a:rPr lang="fr-FR" dirty="0">
                <a:latin typeface="Times New Roman" panose="02020603050405020304" pitchFamily="18" charset="0"/>
                <a:cs typeface="Times New Roman" panose="02020603050405020304" pitchFamily="18" charset="0"/>
              </a:rPr>
              <a:t>de </a:t>
            </a:r>
            <a:r>
              <a:rPr lang="fr-FR" dirty="0" smtClean="0">
                <a:latin typeface="Times New Roman" panose="02020603050405020304" pitchFamily="18" charset="0"/>
                <a:cs typeface="Times New Roman" panose="02020603050405020304" pitchFamily="18" charset="0"/>
              </a:rPr>
              <a:t>filtrage</a:t>
            </a:r>
            <a:endParaRPr lang="fr-FR" altLang="fr-FR" dirty="0">
              <a:latin typeface="Times New Roman" panose="02020603050405020304" pitchFamily="18" charset="0"/>
              <a:cs typeface="Times New Roman" panose="02020603050405020304" pitchFamily="18" charset="0"/>
            </a:endParaRPr>
          </a:p>
        </p:txBody>
      </p:sp>
      <p:sp>
        <p:nvSpPr>
          <p:cNvPr id="2" name="Rectangle 1"/>
          <p:cNvSpPr/>
          <p:nvPr/>
        </p:nvSpPr>
        <p:spPr>
          <a:xfrm>
            <a:off x="751112" y="1628800"/>
            <a:ext cx="8285384" cy="3477875"/>
          </a:xfrm>
          <a:prstGeom prst="rect">
            <a:avLst/>
          </a:prstGeom>
        </p:spPr>
        <p:txBody>
          <a:bodyPr wrap="square">
            <a:spAutoFit/>
          </a:bodyPr>
          <a:lstStyle/>
          <a:p>
            <a:pPr marL="342900" indent="-342900">
              <a:buFont typeface="Wingdings" panose="05000000000000000000" pitchFamily="2" charset="2"/>
              <a:buChar char="q"/>
            </a:pPr>
            <a:r>
              <a:rPr lang="fr-FR" sz="2000" dirty="0" smtClean="0">
                <a:solidFill>
                  <a:srgbClr val="008000"/>
                </a:solidFill>
                <a:latin typeface="Times New Roman" panose="02020603050405020304" pitchFamily="18" charset="0"/>
                <a:cs typeface="Times New Roman" panose="02020603050405020304" pitchFamily="18" charset="0"/>
              </a:rPr>
              <a:t>Laisser passer les paquets</a:t>
            </a:r>
          </a:p>
          <a:p>
            <a:pPr marL="342900" indent="-342900">
              <a:buFont typeface="Wingdings" panose="05000000000000000000" pitchFamily="2" charset="2"/>
              <a:buChar char="q"/>
            </a:pPr>
            <a:r>
              <a:rPr lang="fr-FR" sz="2000" dirty="0" smtClean="0">
                <a:solidFill>
                  <a:srgbClr val="FF0000"/>
                </a:solidFill>
                <a:latin typeface="Times New Roman" panose="02020603050405020304" pitchFamily="18" charset="0"/>
                <a:cs typeface="Times New Roman" panose="02020603050405020304" pitchFamily="18" charset="0"/>
              </a:rPr>
              <a:t>Rejeter les paquets</a:t>
            </a:r>
          </a:p>
          <a:p>
            <a:pPr marL="800100" lvl="1" indent="-342900">
              <a:buFont typeface="Arial" panose="020B0604020202020204" pitchFamily="34" charset="0"/>
              <a:buChar char="•"/>
            </a:pPr>
            <a:r>
              <a:rPr lang="fr-FR" sz="2000" dirty="0" smtClean="0">
                <a:solidFill>
                  <a:srgbClr val="FF5050"/>
                </a:solidFill>
                <a:latin typeface="Times New Roman" panose="02020603050405020304" pitchFamily="18" charset="0"/>
                <a:cs typeface="Times New Roman" panose="02020603050405020304" pitchFamily="18" charset="0"/>
              </a:rPr>
              <a:t>Explicitement</a:t>
            </a:r>
            <a:r>
              <a:rPr lang="fr-FR" sz="2000" dirty="0" smtClean="0">
                <a:solidFill>
                  <a:srgbClr val="000000"/>
                </a:solidFill>
                <a:latin typeface="Times New Roman" panose="02020603050405020304" pitchFamily="18" charset="0"/>
                <a:cs typeface="Times New Roman" panose="02020603050405020304" pitchFamily="18" charset="0"/>
              </a:rPr>
              <a:t> :</a:t>
            </a:r>
          </a:p>
          <a:p>
            <a:pPr marL="1257300" lvl="2" indent="-342900">
              <a:buFont typeface="Courier New" panose="02070309020205020404" pitchFamily="49" charset="0"/>
              <a:buChar char="o"/>
            </a:pPr>
            <a:r>
              <a:rPr lang="fr-FR" sz="2000" dirty="0" smtClean="0">
                <a:solidFill>
                  <a:srgbClr val="000000"/>
                </a:solidFill>
                <a:latin typeface="Times New Roman" panose="02020603050405020304" pitchFamily="18" charset="0"/>
                <a:cs typeface="Times New Roman" panose="02020603050405020304" pitchFamily="18" charset="0"/>
              </a:rPr>
              <a:t>Messages d'erreur ICMP en cas de rejet de paquets (codes "hôte administrativement incorrect" ou "port </a:t>
            </a:r>
            <a:r>
              <a:rPr lang="fr-FR" sz="2000" dirty="0" err="1" smtClean="0">
                <a:solidFill>
                  <a:srgbClr val="000000"/>
                </a:solidFill>
                <a:latin typeface="Times New Roman" panose="02020603050405020304" pitchFamily="18" charset="0"/>
                <a:cs typeface="Times New Roman" panose="02020603050405020304" pitchFamily="18" charset="0"/>
              </a:rPr>
              <a:t>unreacheable</a:t>
            </a:r>
            <a:r>
              <a:rPr lang="fr-FR" sz="2000" dirty="0" smtClean="0">
                <a:solidFill>
                  <a:srgbClr val="000000"/>
                </a:solidFill>
                <a:latin typeface="Times New Roman" panose="02020603050405020304" pitchFamily="18" charset="0"/>
                <a:cs typeface="Times New Roman" panose="02020603050405020304" pitchFamily="18" charset="0"/>
              </a:rPr>
              <a:t>")</a:t>
            </a:r>
          </a:p>
          <a:p>
            <a:pPr marL="1257300" lvl="2" indent="-342900">
              <a:buFont typeface="Courier New" panose="02070309020205020404" pitchFamily="49" charset="0"/>
              <a:buChar char="o"/>
            </a:pPr>
            <a:r>
              <a:rPr lang="fr-FR" sz="2000" dirty="0" smtClean="0">
                <a:solidFill>
                  <a:srgbClr val="000000"/>
                </a:solidFill>
                <a:latin typeface="Times New Roman" panose="02020603050405020304" pitchFamily="18" charset="0"/>
                <a:cs typeface="Times New Roman" panose="02020603050405020304" pitchFamily="18" charset="0"/>
              </a:rPr>
              <a:t>Segments TCP RST, pour les connexions TCP</a:t>
            </a:r>
          </a:p>
          <a:p>
            <a:pPr marL="800100" lvl="1" indent="-342900">
              <a:buFont typeface="Arial" panose="020B0604020202020204" pitchFamily="34" charset="0"/>
              <a:buChar char="•"/>
            </a:pPr>
            <a:r>
              <a:rPr lang="fr-FR" sz="2000" dirty="0" smtClean="0">
                <a:solidFill>
                  <a:srgbClr val="C00000"/>
                </a:solidFill>
                <a:latin typeface="Times New Roman" panose="02020603050405020304" pitchFamily="18" charset="0"/>
                <a:cs typeface="Times New Roman" panose="02020603050405020304" pitchFamily="18" charset="0"/>
              </a:rPr>
              <a:t>Silencieusement</a:t>
            </a:r>
            <a:r>
              <a:rPr lang="fr-FR" sz="2000" dirty="0" smtClean="0">
                <a:solidFill>
                  <a:srgbClr val="000000"/>
                </a:solidFill>
                <a:latin typeface="Times New Roman" panose="02020603050405020304" pitchFamily="18" charset="0"/>
                <a:cs typeface="Times New Roman" panose="02020603050405020304" pitchFamily="18" charset="0"/>
              </a:rPr>
              <a:t> (ralentit les balayages de ports)</a:t>
            </a:r>
          </a:p>
          <a:p>
            <a:pPr marL="342900" indent="-342900">
              <a:buFont typeface="Wingdings" panose="05000000000000000000" pitchFamily="2" charset="2"/>
              <a:buChar char="q"/>
            </a:pPr>
            <a:r>
              <a:rPr lang="fr-FR" sz="2000" dirty="0" smtClean="0">
                <a:solidFill>
                  <a:srgbClr val="7030A0"/>
                </a:solidFill>
                <a:latin typeface="Times New Roman" panose="02020603050405020304" pitchFamily="18" charset="0"/>
                <a:cs typeface="Times New Roman" panose="02020603050405020304" pitchFamily="18" charset="0"/>
              </a:rPr>
              <a:t>Journaliser : enregistrer les actions</a:t>
            </a:r>
            <a:endParaRPr lang="fr-FR" sz="2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5904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a:xfrm>
            <a:off x="467544" y="404664"/>
            <a:ext cx="8229600" cy="504825"/>
          </a:xfrm>
        </p:spPr>
        <p:txBody>
          <a:bodyPr/>
          <a:lstStyle/>
          <a:p>
            <a:r>
              <a:rPr lang="fr-FR" altLang="fr-FR" dirty="0">
                <a:latin typeface="Times New Roman" panose="02020603050405020304" pitchFamily="18" charset="0"/>
                <a:cs typeface="Times New Roman" panose="02020603050405020304" pitchFamily="18" charset="0"/>
              </a:rPr>
              <a:t>Configuration </a:t>
            </a:r>
            <a:r>
              <a:rPr lang="fr-FR" altLang="fr-FR" dirty="0" smtClean="0">
                <a:latin typeface="Times New Roman" panose="02020603050405020304" pitchFamily="18" charset="0"/>
                <a:cs typeface="Times New Roman" panose="02020603050405020304" pitchFamily="18" charset="0"/>
              </a:rPr>
              <a:t>des règles d’un </a:t>
            </a:r>
            <a:r>
              <a:rPr lang="fr-FR" altLang="fr-FR" dirty="0">
                <a:latin typeface="Times New Roman" panose="02020603050405020304" pitchFamily="18" charset="0"/>
                <a:cs typeface="Times New Roman" panose="02020603050405020304" pitchFamily="18" charset="0"/>
              </a:rPr>
              <a:t>pare-feu (</a:t>
            </a:r>
            <a:r>
              <a:rPr lang="fr-FR" altLang="fr-FR" dirty="0" err="1" smtClean="0">
                <a:latin typeface="Times New Roman" panose="02020603050405020304" pitchFamily="18" charset="0"/>
                <a:cs typeface="Times New Roman" panose="02020603050405020304" pitchFamily="18" charset="0"/>
              </a:rPr>
              <a:t>Netfilter</a:t>
            </a:r>
            <a:r>
              <a:rPr lang="fr-FR" altLang="fr-FR" dirty="0" smtClean="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sp>
        <p:nvSpPr>
          <p:cNvPr id="14338" name="Espace réservé du numéro de diapositive 3"/>
          <p:cNvSpPr>
            <a:spLocks noGrp="1"/>
          </p:cNvSpPr>
          <p:nvPr>
            <p:ph type="sldNum" sz="quarter" idx="10"/>
          </p:nvPr>
        </p:nvSpPr>
        <p:spPr>
          <a:noFill/>
        </p:spPr>
        <p:txBody>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sz="16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0D4772B-8853-4050-9CF3-5527CEE10AA9}" type="slidenum">
              <a:rPr kumimoji="0" lang="fr-FR" altLang="fr-FR" sz="800" b="0"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fr-FR" altLang="fr-FR" sz="800" b="0"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graphicFrame>
        <p:nvGraphicFramePr>
          <p:cNvPr id="15" name="Diagramme 14"/>
          <p:cNvGraphicFramePr/>
          <p:nvPr>
            <p:extLst>
              <p:ext uri="{D42A27DB-BD31-4B8C-83A1-F6EECF244321}">
                <p14:modId xmlns:p14="http://schemas.microsoft.com/office/powerpoint/2010/main" val="3463176566"/>
              </p:ext>
            </p:extLst>
          </p:nvPr>
        </p:nvGraphicFramePr>
        <p:xfrm>
          <a:off x="2519772" y="975047"/>
          <a:ext cx="4464496" cy="52206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Interdiction 2"/>
          <p:cNvSpPr/>
          <p:nvPr/>
        </p:nvSpPr>
        <p:spPr bwMode="auto">
          <a:xfrm>
            <a:off x="4860032" y="5273137"/>
            <a:ext cx="648072" cy="522418"/>
          </a:xfrm>
          <a:prstGeom prst="noSmoking">
            <a:avLst/>
          </a:prstGeom>
          <a:solidFill>
            <a:srgbClr val="C00000"/>
          </a:solidFill>
          <a:ln>
            <a:noFill/>
          </a:ln>
          <a:effectLst/>
        </p:spPr>
        <p:txBody>
          <a:bodyPr vert="horz" wrap="square" lIns="90000" tIns="46800" rIns="90000" bIns="4680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 name="Rectangle 5"/>
          <p:cNvSpPr/>
          <p:nvPr/>
        </p:nvSpPr>
        <p:spPr>
          <a:xfrm>
            <a:off x="1177293" y="5995610"/>
            <a:ext cx="7038528" cy="400110"/>
          </a:xfrm>
          <a:prstGeom prst="rect">
            <a:avLst/>
          </a:prstGeom>
        </p:spPr>
        <p:txBody>
          <a:bodyPr wrap="square">
            <a:spAutoFit/>
          </a:bodyPr>
          <a:lstStyle/>
          <a:p>
            <a:r>
              <a:rPr lang="fr-FR" sz="2000" dirty="0" smtClean="0">
                <a:solidFill>
                  <a:srgbClr val="800000"/>
                </a:solidFill>
                <a:latin typeface="Times New Roman" panose="02020603050405020304" pitchFamily="18" charset="0"/>
                <a:cs typeface="Times New Roman" panose="02020603050405020304" pitchFamily="18" charset="0"/>
              </a:rPr>
              <a:t>règle </a:t>
            </a:r>
            <a:r>
              <a:rPr lang="fr-FR" sz="2000" dirty="0">
                <a:solidFill>
                  <a:srgbClr val="800000"/>
                </a:solidFill>
                <a:latin typeface="Times New Roman" panose="02020603050405020304" pitchFamily="18" charset="0"/>
                <a:cs typeface="Times New Roman" panose="02020603050405020304" pitchFamily="18" charset="0"/>
              </a:rPr>
              <a:t>d'or : "ce qui n'est pas explicitement autorise doit </a:t>
            </a:r>
            <a:r>
              <a:rPr lang="fr-FR" sz="2000" dirty="0" smtClean="0">
                <a:solidFill>
                  <a:srgbClr val="800000"/>
                </a:solidFill>
                <a:latin typeface="Times New Roman" panose="02020603050405020304" pitchFamily="18" charset="0"/>
                <a:cs typeface="Times New Roman" panose="02020603050405020304" pitchFamily="18" charset="0"/>
              </a:rPr>
              <a:t>être </a:t>
            </a:r>
            <a:r>
              <a:rPr lang="fr-FR" sz="2000" dirty="0">
                <a:solidFill>
                  <a:srgbClr val="800000"/>
                </a:solidFill>
                <a:latin typeface="Times New Roman" panose="02020603050405020304" pitchFamily="18" charset="0"/>
                <a:cs typeface="Times New Roman" panose="02020603050405020304" pitchFamily="18" charset="0"/>
              </a:rPr>
              <a:t>refuse"</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301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u numéro de diapositive 3"/>
          <p:cNvSpPr>
            <a:spLocks noGrp="1"/>
          </p:cNvSpPr>
          <p:nvPr>
            <p:ph type="sldNum" sz="quarter" idx="10"/>
          </p:nvPr>
        </p:nvSpPr>
        <p:spPr>
          <a:noFill/>
        </p:spPr>
        <p:txBody>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sz="16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0D4772B-8853-4050-9CF3-5527CEE10AA9}" type="slidenum">
              <a:rPr kumimoji="0" lang="fr-FR" altLang="fr-FR" sz="800" b="0" i="0" u="none" strike="noStrike" kern="1200" cap="none" spc="0" normalizeH="0" baseline="0" noProof="0">
                <a:ln>
                  <a:noFill/>
                </a:ln>
                <a:solidFill>
                  <a:srgbClr val="FFFFFF"/>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fr-FR" altLang="fr-FR" sz="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7" name="Rectangle 2"/>
          <p:cNvSpPr txBox="1">
            <a:spLocks noChangeArrowheads="1"/>
          </p:cNvSpPr>
          <p:nvPr/>
        </p:nvSpPr>
        <p:spPr bwMode="auto">
          <a:xfrm>
            <a:off x="471488" y="404664"/>
            <a:ext cx="7772400"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2FA0D8"/>
                </a:solidFill>
                <a:latin typeface="+mj-lt"/>
                <a:ea typeface="+mj-ea"/>
                <a:cs typeface="+mj-cs"/>
              </a:defRPr>
            </a:lvl1pPr>
            <a:lvl2pPr algn="l" rtl="0" eaLnBrk="0" fontAlgn="base" hangingPunct="0">
              <a:spcBef>
                <a:spcPct val="0"/>
              </a:spcBef>
              <a:spcAft>
                <a:spcPct val="0"/>
              </a:spcAft>
              <a:defRPr sz="2400">
                <a:solidFill>
                  <a:srgbClr val="2FA0D8"/>
                </a:solidFill>
                <a:latin typeface="Arial" charset="0"/>
              </a:defRPr>
            </a:lvl2pPr>
            <a:lvl3pPr algn="l" rtl="0" eaLnBrk="0" fontAlgn="base" hangingPunct="0">
              <a:spcBef>
                <a:spcPct val="0"/>
              </a:spcBef>
              <a:spcAft>
                <a:spcPct val="0"/>
              </a:spcAft>
              <a:defRPr sz="2400">
                <a:solidFill>
                  <a:srgbClr val="2FA0D8"/>
                </a:solidFill>
                <a:latin typeface="Arial" charset="0"/>
              </a:defRPr>
            </a:lvl3pPr>
            <a:lvl4pPr algn="l" rtl="0" eaLnBrk="0" fontAlgn="base" hangingPunct="0">
              <a:spcBef>
                <a:spcPct val="0"/>
              </a:spcBef>
              <a:spcAft>
                <a:spcPct val="0"/>
              </a:spcAft>
              <a:defRPr sz="2400">
                <a:solidFill>
                  <a:srgbClr val="2FA0D8"/>
                </a:solidFill>
                <a:latin typeface="Arial" charset="0"/>
              </a:defRPr>
            </a:lvl4pPr>
            <a:lvl5pPr algn="l" rtl="0" eaLnBrk="0" fontAlgn="base" hangingPunct="0">
              <a:spcBef>
                <a:spcPct val="0"/>
              </a:spcBef>
              <a:spcAft>
                <a:spcPct val="0"/>
              </a:spcAft>
              <a:defRPr sz="2400">
                <a:solidFill>
                  <a:srgbClr val="2FA0D8"/>
                </a:solidFill>
                <a:latin typeface="Arial" charset="0"/>
              </a:defRPr>
            </a:lvl5pPr>
            <a:lvl6pPr marL="457200" algn="l" rtl="0" fontAlgn="base">
              <a:spcBef>
                <a:spcPct val="0"/>
              </a:spcBef>
              <a:spcAft>
                <a:spcPct val="0"/>
              </a:spcAft>
              <a:defRPr sz="2400">
                <a:solidFill>
                  <a:srgbClr val="2FA0D8"/>
                </a:solidFill>
                <a:latin typeface="Arial" charset="0"/>
              </a:defRPr>
            </a:lvl6pPr>
            <a:lvl7pPr marL="914400" algn="l" rtl="0" fontAlgn="base">
              <a:spcBef>
                <a:spcPct val="0"/>
              </a:spcBef>
              <a:spcAft>
                <a:spcPct val="0"/>
              </a:spcAft>
              <a:defRPr sz="2400">
                <a:solidFill>
                  <a:srgbClr val="2FA0D8"/>
                </a:solidFill>
                <a:latin typeface="Arial" charset="0"/>
              </a:defRPr>
            </a:lvl7pPr>
            <a:lvl8pPr marL="1371600" algn="l" rtl="0" fontAlgn="base">
              <a:spcBef>
                <a:spcPct val="0"/>
              </a:spcBef>
              <a:spcAft>
                <a:spcPct val="0"/>
              </a:spcAft>
              <a:defRPr sz="2400">
                <a:solidFill>
                  <a:srgbClr val="2FA0D8"/>
                </a:solidFill>
                <a:latin typeface="Arial" charset="0"/>
              </a:defRPr>
            </a:lvl8pPr>
            <a:lvl9pPr marL="1828800" algn="l" rtl="0" fontAlgn="base">
              <a:spcBef>
                <a:spcPct val="0"/>
              </a:spcBef>
              <a:spcAft>
                <a:spcPct val="0"/>
              </a:spcAft>
              <a:defRPr sz="2400">
                <a:solidFill>
                  <a:srgbClr val="2FA0D8"/>
                </a:solidFill>
                <a:latin typeface="Arial" charset="0"/>
              </a:defRPr>
            </a:lvl9pPr>
          </a:lstStyle>
          <a:p>
            <a:pPr lvl="0" eaLnBrk="1" hangingPunct="1"/>
            <a:r>
              <a:rPr lang="fr-FR" dirty="0" err="1"/>
              <a:t>Regles</a:t>
            </a:r>
            <a:r>
              <a:rPr lang="fr-FR" dirty="0"/>
              <a:t> de </a:t>
            </a:r>
            <a:r>
              <a:rPr lang="fr-FR" dirty="0" err="1"/>
              <a:t>ltrage</a:t>
            </a:r>
            <a:endParaRPr kumimoji="0" lang="fr-FR" altLang="fr-FR" sz="2400" b="0" i="0" u="none" strike="noStrike" kern="0" cap="none" spc="0" normalizeH="0" baseline="0" noProof="0" dirty="0">
              <a:ln>
                <a:noFill/>
              </a:ln>
              <a:solidFill>
                <a:srgbClr val="2FA0D8"/>
              </a:solidFill>
              <a:effectLst/>
              <a:uLnTx/>
              <a:uFillTx/>
              <a:latin typeface="Arial"/>
              <a:ea typeface="+mj-ea"/>
              <a:cs typeface="+mj-cs"/>
            </a:endParaRPr>
          </a:p>
        </p:txBody>
      </p:sp>
      <p:pic>
        <p:nvPicPr>
          <p:cNvPr id="2" name="Image 1"/>
          <p:cNvPicPr>
            <a:picLocks noChangeAspect="1"/>
          </p:cNvPicPr>
          <p:nvPr/>
        </p:nvPicPr>
        <p:blipFill>
          <a:blip r:embed="rId3"/>
          <a:stretch>
            <a:fillRect/>
          </a:stretch>
        </p:blipFill>
        <p:spPr>
          <a:xfrm>
            <a:off x="210642" y="452465"/>
            <a:ext cx="8648700" cy="4785717"/>
          </a:xfrm>
          <a:prstGeom prst="rect">
            <a:avLst/>
          </a:prstGeom>
        </p:spPr>
      </p:pic>
      <p:sp>
        <p:nvSpPr>
          <p:cNvPr id="4" name="Rectangle 3"/>
          <p:cNvSpPr/>
          <p:nvPr/>
        </p:nvSpPr>
        <p:spPr>
          <a:xfrm>
            <a:off x="459436" y="5584963"/>
            <a:ext cx="8628901" cy="400110"/>
          </a:xfrm>
          <a:prstGeom prst="rect">
            <a:avLst/>
          </a:prstGeom>
        </p:spPr>
        <p:txBody>
          <a:bodyPr wrap="none">
            <a:spAutoFit/>
          </a:bodyPr>
          <a:lstStyle/>
          <a:p>
            <a:r>
              <a:rPr lang="en-US" sz="2000" dirty="0" err="1">
                <a:latin typeface="Times New Roman" panose="02020603050405020304" pitchFamily="18" charset="0"/>
                <a:cs typeface="Times New Roman" panose="02020603050405020304" pitchFamily="18" charset="0"/>
              </a:rPr>
              <a:t>iptables</a:t>
            </a:r>
            <a:r>
              <a:rPr lang="en-US" sz="2000" dirty="0">
                <a:latin typeface="Times New Roman" panose="02020603050405020304" pitchFamily="18" charset="0"/>
                <a:cs typeface="Times New Roman" panose="02020603050405020304" pitchFamily="18" charset="0"/>
              </a:rPr>
              <a:t> -A FORWARD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eth1 -o eth0 -s 192.168.0.4 -p </a:t>
            </a:r>
            <a:r>
              <a:rPr lang="en-US" sz="2000" dirty="0" err="1">
                <a:latin typeface="Times New Roman" panose="02020603050405020304" pitchFamily="18" charset="0"/>
                <a:cs typeface="Times New Roman" panose="02020603050405020304" pitchFamily="18" charset="0"/>
              </a:rPr>
              <a:t>tcp</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dport</a:t>
            </a:r>
            <a:r>
              <a:rPr lang="en-US" sz="2000" dirty="0">
                <a:latin typeface="Times New Roman" panose="02020603050405020304" pitchFamily="18" charset="0"/>
                <a:cs typeface="Times New Roman" panose="02020603050405020304" pitchFamily="18" charset="0"/>
              </a:rPr>
              <a:t> 80 -j ACCEPT</a:t>
            </a:r>
            <a:endParaRPr lang="fr-FR" sz="2000" dirty="0">
              <a:latin typeface="Times New Roman" panose="02020603050405020304" pitchFamily="18" charset="0"/>
              <a:cs typeface="Times New Roman" panose="02020603050405020304" pitchFamily="18" charset="0"/>
            </a:endParaRPr>
          </a:p>
        </p:txBody>
      </p:sp>
      <p:sp>
        <p:nvSpPr>
          <p:cNvPr id="8" name="Titre 8"/>
          <p:cNvSpPr>
            <a:spLocks noGrp="1"/>
          </p:cNvSpPr>
          <p:nvPr>
            <p:ph type="title"/>
          </p:nvPr>
        </p:nvSpPr>
        <p:spPr>
          <a:xfrm>
            <a:off x="591490" y="105684"/>
            <a:ext cx="8229600" cy="504825"/>
          </a:xfrm>
        </p:spPr>
        <p:txBody>
          <a:bodyPr/>
          <a:lstStyle/>
          <a:p>
            <a:r>
              <a:rPr lang="fr-FR" altLang="fr-FR" dirty="0">
                <a:latin typeface="Times New Roman" panose="02020603050405020304" pitchFamily="18" charset="0"/>
                <a:cs typeface="Times New Roman" panose="02020603050405020304" pitchFamily="18" charset="0"/>
              </a:rPr>
              <a:t>Configuration </a:t>
            </a:r>
            <a:r>
              <a:rPr lang="fr-FR" altLang="fr-FR" dirty="0" smtClean="0">
                <a:latin typeface="Times New Roman" panose="02020603050405020304" pitchFamily="18" charset="0"/>
                <a:cs typeface="Times New Roman" panose="02020603050405020304" pitchFamily="18" charset="0"/>
              </a:rPr>
              <a:t>des règles d’un </a:t>
            </a:r>
            <a:r>
              <a:rPr lang="fr-FR" altLang="fr-FR" dirty="0">
                <a:latin typeface="Times New Roman" panose="02020603050405020304" pitchFamily="18" charset="0"/>
                <a:cs typeface="Times New Roman" panose="02020603050405020304" pitchFamily="18" charset="0"/>
              </a:rPr>
              <a:t>pare-feu (</a:t>
            </a:r>
            <a:r>
              <a:rPr lang="fr-FR" altLang="fr-FR" dirty="0" err="1" smtClean="0">
                <a:latin typeface="Times New Roman" panose="02020603050405020304" pitchFamily="18" charset="0"/>
                <a:cs typeface="Times New Roman" panose="02020603050405020304" pitchFamily="18" charset="0"/>
              </a:rPr>
              <a:t>Netfilter</a:t>
            </a:r>
            <a:r>
              <a:rPr lang="fr-FR" altLang="fr-FR" dirty="0" smtClean="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84865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83568" y="692696"/>
            <a:ext cx="8281292" cy="935037"/>
          </a:xfrm>
        </p:spPr>
        <p:txBody>
          <a:bodyPr/>
          <a:lstStyle/>
          <a:p>
            <a:pPr eaLnBrk="1" hangingPunct="1"/>
            <a:r>
              <a:rPr lang="fr-FR" altLang="fr-FR" dirty="0">
                <a:latin typeface="Times New Roman" panose="02020603050405020304" pitchFamily="18" charset="0"/>
                <a:cs typeface="Times New Roman" panose="02020603050405020304" pitchFamily="18" charset="0"/>
              </a:rPr>
              <a:t>Fonctionnement d’un pare-feu </a:t>
            </a:r>
            <a:r>
              <a:rPr lang="fr-FR" altLang="fr-FR" dirty="0" err="1" smtClean="0">
                <a:latin typeface="Times New Roman" panose="02020603050405020304" pitchFamily="18" charset="0"/>
                <a:cs typeface="Times New Roman" panose="02020603050405020304" pitchFamily="18" charset="0"/>
              </a:rPr>
              <a:t>opnsense</a:t>
            </a:r>
            <a:r>
              <a:rPr lang="fr-FR" altLang="fr-FR" dirty="0" smtClean="0">
                <a:latin typeface="Times New Roman" panose="02020603050405020304" pitchFamily="18" charset="0"/>
                <a:cs typeface="Times New Roman" panose="02020603050405020304" pitchFamily="18" charset="0"/>
              </a:rPr>
              <a:t> ou </a:t>
            </a:r>
            <a:r>
              <a:rPr lang="fr-FR" altLang="fr-FR" dirty="0" err="1" smtClean="0">
                <a:latin typeface="Times New Roman" panose="02020603050405020304" pitchFamily="18" charset="0"/>
                <a:cs typeface="Times New Roman" panose="02020603050405020304" pitchFamily="18" charset="0"/>
              </a:rPr>
              <a:t>stromshield</a:t>
            </a:r>
            <a:endParaRPr lang="fr-FR" altLang="fr-FR" dirty="0">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214" y="3068960"/>
            <a:ext cx="3696216" cy="971686"/>
          </a:xfrm>
          <a:prstGeom prst="rect">
            <a:avLst/>
          </a:prstGeom>
        </p:spPr>
      </p:pic>
      <p:pic>
        <p:nvPicPr>
          <p:cNvPr id="6" name="Image 5" descr="Une image contenant signe, alimentation&#10;&#10;Description générée automatiquement">
            <a:extLst>
              <a:ext uri="{FF2B5EF4-FFF2-40B4-BE49-F238E27FC236}">
                <a16:creationId xmlns="" xmlns:a16="http://schemas.microsoft.com/office/drawing/2014/main" id="{934B86B3-63C9-423C-AA4A-5013390A5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276872"/>
            <a:ext cx="2237234" cy="2237234"/>
          </a:xfrm>
          <a:prstGeom prst="rect">
            <a:avLst/>
          </a:prstGeom>
        </p:spPr>
      </p:pic>
    </p:spTree>
    <p:extLst>
      <p:ext uri="{BB962C8B-B14F-4D97-AF65-F5344CB8AC3E}">
        <p14:creationId xmlns:p14="http://schemas.microsoft.com/office/powerpoint/2010/main" val="40610916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539552" y="95750"/>
            <a:ext cx="8281292" cy="935037"/>
          </a:xfrm>
        </p:spPr>
        <p:txBody>
          <a:bodyPr/>
          <a:lstStyle/>
          <a:p>
            <a:pPr>
              <a:lnSpc>
                <a:spcPct val="105000"/>
              </a:lnSpc>
              <a:spcAft>
                <a:spcPts val="1000"/>
              </a:spcAft>
            </a:pPr>
            <a:r>
              <a:rPr lang="fr-FR" i="1" dirty="0">
                <a:latin typeface="Times New Roman" panose="02020603050405020304" pitchFamily="18" charset="0"/>
                <a:ea typeface="Times New Roman" panose="02020603050405020304" pitchFamily="18" charset="0"/>
                <a:cs typeface="Times New Roman" panose="02020603050405020304" pitchFamily="18" charset="0"/>
              </a:rPr>
              <a:t>Caractéristiques principales </a:t>
            </a:r>
            <a:r>
              <a:rPr lang="fr-FR" i="1" dirty="0" smtClean="0">
                <a:latin typeface="Times New Roman" panose="02020603050405020304" pitchFamily="18" charset="0"/>
                <a:ea typeface="Times New Roman" panose="02020603050405020304" pitchFamily="18" charset="0"/>
                <a:cs typeface="Times New Roman" panose="02020603050405020304" pitchFamily="18" charset="0"/>
              </a:rPr>
              <a:t>d’</a:t>
            </a:r>
            <a:r>
              <a:rPr lang="fr-FR" i="1" dirty="0" err="1" smtClean="0">
                <a:latin typeface="Times New Roman" panose="02020603050405020304" pitchFamily="18" charset="0"/>
                <a:ea typeface="Times New Roman" panose="02020603050405020304" pitchFamily="18" charset="0"/>
                <a:cs typeface="Times New Roman" panose="02020603050405020304" pitchFamily="18" charset="0"/>
              </a:rPr>
              <a:t>OPNsense</a:t>
            </a:r>
            <a:r>
              <a:rPr lang="fr-FR" i="1" dirty="0" smtClean="0">
                <a:latin typeface="Times New Roman" panose="02020603050405020304" pitchFamily="18" charset="0"/>
                <a:ea typeface="Times New Roman" panose="02020603050405020304" pitchFamily="18" charset="0"/>
                <a:cs typeface="Times New Roman" panose="02020603050405020304" pitchFamily="18" charset="0"/>
              </a:rPr>
              <a:t> ou </a:t>
            </a:r>
            <a:r>
              <a:rPr lang="fr-FR" sz="2000" i="1" dirty="0" err="1">
                <a:latin typeface="Times New Roman" panose="02020603050405020304" pitchFamily="18" charset="0"/>
                <a:ea typeface="Times New Roman" panose="02020603050405020304" pitchFamily="18" charset="0"/>
                <a:cs typeface="Times New Roman" panose="02020603050405020304" pitchFamily="18" charset="0"/>
              </a:rPr>
              <a:t>stormshield</a:t>
            </a:r>
            <a:endParaRPr lang="fr-FR"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Rectangle 1"/>
          <p:cNvSpPr/>
          <p:nvPr/>
        </p:nvSpPr>
        <p:spPr>
          <a:xfrm>
            <a:off x="1763688" y="1484784"/>
            <a:ext cx="5544616" cy="4456092"/>
          </a:xfrm>
          <a:prstGeom prst="rect">
            <a:avLst/>
          </a:prstGeom>
        </p:spPr>
        <p:txBody>
          <a:bodyPr wrap="square">
            <a:spAutoFit/>
          </a:bodyPr>
          <a:lstStyle/>
          <a:p>
            <a:pPr marL="342900" lvl="0" indent="-342900">
              <a:lnSpc>
                <a:spcPct val="105000"/>
              </a:lnSpc>
              <a:spcAft>
                <a:spcPts val="0"/>
              </a:spcAft>
              <a:buFont typeface="Calibri Light" panose="020F0302020204030204" pitchFamily="34" charset="0"/>
              <a:buChar char="-"/>
            </a:pPr>
            <a:r>
              <a:rPr lang="fr-FR" dirty="0" smtClean="0">
                <a:latin typeface="Times New Roman" panose="02020603050405020304" pitchFamily="18" charset="0"/>
                <a:ea typeface="Times New Roman" panose="02020603050405020304" pitchFamily="18" charset="0"/>
                <a:cs typeface="Times New Roman" panose="02020603050405020304" pitchFamily="18" charset="0"/>
              </a:rPr>
              <a:t>Interface graphique élégante et conviviale </a:t>
            </a:r>
            <a:endParaRPr lang="fr-FR"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5000"/>
              </a:lnSpc>
              <a:spcAft>
                <a:spcPts val="0"/>
              </a:spcAft>
              <a:buFont typeface="Calibri Light" panose="020F0302020204030204" pitchFamily="34" charset="0"/>
              <a:buChar char="-"/>
            </a:pPr>
            <a:r>
              <a:rPr lang="fr-FR" dirty="0" smtClean="0">
                <a:latin typeface="Times New Roman" panose="02020603050405020304" pitchFamily="18" charset="0"/>
                <a:ea typeface="Times New Roman" panose="02020603050405020304" pitchFamily="18" charset="0"/>
                <a:cs typeface="Times New Roman" panose="02020603050405020304" pitchFamily="18" charset="0"/>
              </a:rPr>
              <a:t>Pare-feu dynamique </a:t>
            </a:r>
            <a:endParaRPr lang="fr-FR"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5000"/>
              </a:lnSpc>
              <a:spcAft>
                <a:spcPts val="0"/>
              </a:spcAft>
              <a:buFont typeface="Calibri Light" panose="020F0302020204030204" pitchFamily="34" charset="0"/>
              <a:buChar char="-"/>
            </a:pPr>
            <a:r>
              <a:rPr lang="fr-FR" dirty="0" smtClean="0">
                <a:latin typeface="Times New Roman" panose="02020603050405020304" pitchFamily="18" charset="0"/>
                <a:ea typeface="Times New Roman" panose="02020603050405020304" pitchFamily="18" charset="0"/>
                <a:cs typeface="Times New Roman" panose="02020603050405020304" pitchFamily="18" charset="0"/>
              </a:rPr>
              <a:t>Contrôle et régulation de flux </a:t>
            </a:r>
            <a:endParaRPr lang="fr-FR"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5000"/>
              </a:lnSpc>
              <a:spcAft>
                <a:spcPts val="0"/>
              </a:spcAft>
              <a:buFont typeface="Calibri Light" panose="020F0302020204030204" pitchFamily="34" charset="0"/>
              <a:buChar char="-"/>
            </a:pPr>
            <a:r>
              <a:rPr lang="fr-FR" dirty="0" smtClean="0">
                <a:latin typeface="Times New Roman" panose="02020603050405020304" pitchFamily="18" charset="0"/>
                <a:ea typeface="Times New Roman" panose="02020603050405020304" pitchFamily="18" charset="0"/>
                <a:cs typeface="Times New Roman" panose="02020603050405020304" pitchFamily="18" charset="0"/>
              </a:rPr>
              <a:t>Portail captif </a:t>
            </a:r>
            <a:endParaRPr lang="fr-FR"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5000"/>
              </a:lnSpc>
              <a:spcAft>
                <a:spcPts val="0"/>
              </a:spcAft>
              <a:buFont typeface="Calibri Light" panose="020F0302020204030204" pitchFamily="34" charset="0"/>
              <a:buChar char="-"/>
            </a:pPr>
            <a:r>
              <a:rPr lang="fr-FR" dirty="0" smtClean="0">
                <a:latin typeface="Times New Roman" panose="02020603050405020304" pitchFamily="18" charset="0"/>
                <a:ea typeface="Times New Roman" panose="02020603050405020304" pitchFamily="18" charset="0"/>
                <a:cs typeface="Times New Roman" panose="02020603050405020304" pitchFamily="18" charset="0"/>
              </a:rPr>
              <a:t>Réseau privé virtuel </a:t>
            </a:r>
            <a:endParaRPr lang="fr-FR"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5000"/>
              </a:lnSpc>
              <a:spcAft>
                <a:spcPts val="0"/>
              </a:spcAft>
              <a:buFont typeface="Calibri Light" panose="020F0302020204030204" pitchFamily="34" charset="0"/>
              <a:buChar char="-"/>
            </a:pPr>
            <a:r>
              <a:rPr lang="fr-FR" dirty="0" smtClean="0">
                <a:latin typeface="Times New Roman" panose="02020603050405020304" pitchFamily="18" charset="0"/>
                <a:ea typeface="Times New Roman" panose="02020603050405020304" pitchFamily="18" charset="0"/>
                <a:cs typeface="Times New Roman" panose="02020603050405020304" pitchFamily="18" charset="0"/>
              </a:rPr>
              <a:t>Proxy avec fonction de filtrage</a:t>
            </a:r>
            <a:endParaRPr lang="fr-FR"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5000"/>
              </a:lnSpc>
              <a:spcAft>
                <a:spcPts val="0"/>
              </a:spcAft>
              <a:buFont typeface="Calibri Light" panose="020F0302020204030204" pitchFamily="34" charset="0"/>
              <a:buChar char="-"/>
            </a:pPr>
            <a:r>
              <a:rPr lang="fr-FR" dirty="0" smtClean="0">
                <a:latin typeface="Times New Roman" panose="02020603050405020304" pitchFamily="18" charset="0"/>
                <a:ea typeface="Times New Roman" panose="02020603050405020304" pitchFamily="18" charset="0"/>
                <a:cs typeface="Times New Roman" panose="02020603050405020304" pitchFamily="18" charset="0"/>
              </a:rPr>
              <a:t>Prévention d’intrusion</a:t>
            </a:r>
            <a:endParaRPr lang="fr-FR"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5000"/>
              </a:lnSpc>
              <a:spcAft>
                <a:spcPts val="1000"/>
              </a:spcAft>
              <a:buFont typeface="Calibri Light" panose="020F0302020204030204" pitchFamily="34" charset="0"/>
              <a:buChar char="-"/>
            </a:pPr>
            <a:r>
              <a:rPr lang="fr-FR" dirty="0" smtClean="0">
                <a:latin typeface="Times New Roman" panose="02020603050405020304" pitchFamily="18" charset="0"/>
                <a:ea typeface="Times New Roman" panose="02020603050405020304" pitchFamily="18" charset="0"/>
                <a:cs typeface="Times New Roman" panose="02020603050405020304" pitchFamily="18" charset="0"/>
              </a:rPr>
              <a:t>Surveillance du flux réseau </a:t>
            </a:r>
          </a:p>
          <a:p>
            <a:pPr marL="342900" lvl="0" indent="-342900">
              <a:lnSpc>
                <a:spcPct val="105000"/>
              </a:lnSpc>
              <a:spcAft>
                <a:spcPts val="1000"/>
              </a:spcAft>
              <a:buFont typeface="Calibri Light" panose="020F0302020204030204" pitchFamily="34" charset="0"/>
              <a:buChar char="-"/>
            </a:pPr>
            <a:r>
              <a:rPr lang="fr-FR" dirty="0" smtClean="0">
                <a:latin typeface="Times New Roman" panose="02020603050405020304" pitchFamily="18" charset="0"/>
                <a:cs typeface="Times New Roman" panose="02020603050405020304" pitchFamily="18" charset="0"/>
              </a:rPr>
              <a:t>Authentification</a:t>
            </a:r>
          </a:p>
          <a:p>
            <a:pPr marL="342900" lvl="0" indent="-342900">
              <a:lnSpc>
                <a:spcPct val="105000"/>
              </a:lnSpc>
              <a:spcAft>
                <a:spcPts val="1000"/>
              </a:spcAft>
              <a:buFont typeface="Calibri Light" panose="020F0302020204030204" pitchFamily="34" charset="0"/>
              <a:buChar char="-"/>
            </a:pPr>
            <a:r>
              <a:rPr lang="fr-FR" sz="16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etc</a:t>
            </a:r>
            <a:endParaRPr lang="fr-FR"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9857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u numéro de diapositive 3"/>
          <p:cNvSpPr>
            <a:spLocks noGrp="1"/>
          </p:cNvSpPr>
          <p:nvPr>
            <p:ph type="sldNum" sz="quarter" idx="10"/>
          </p:nvPr>
        </p:nvSpPr>
        <p:spPr>
          <a:noFill/>
        </p:spPr>
        <p:txBody>
          <a:bodyPr/>
          <a:lstStyle>
            <a:lvl1pPr eaLnBrk="0" hangingPunct="0">
              <a:spcBef>
                <a:spcPct val="20000"/>
              </a:spcBef>
              <a:buBlip>
                <a:blip r:embed="rId3"/>
              </a:buBlip>
              <a:defRPr sz="2400">
                <a:solidFill>
                  <a:srgbClr val="1B1B1B"/>
                </a:solidFill>
                <a:latin typeface="Arial" panose="020B0604020202020204" pitchFamily="34" charset="0"/>
              </a:defRPr>
            </a:lvl1pPr>
            <a:lvl2pPr marL="742950" indent="-285750" eaLnBrk="0" hangingPunct="0">
              <a:spcBef>
                <a:spcPct val="20000"/>
              </a:spcBef>
              <a:buChar char="•"/>
              <a:defRPr sz="2000">
                <a:solidFill>
                  <a:srgbClr val="1B1B1B"/>
                </a:solidFill>
                <a:latin typeface="Arial" panose="020B0604020202020204" pitchFamily="34" charset="0"/>
              </a:defRPr>
            </a:lvl2pPr>
            <a:lvl3pPr marL="1143000" indent="-228600" eaLnBrk="0" hangingPunct="0">
              <a:spcBef>
                <a:spcPct val="20000"/>
              </a:spcBef>
              <a:buFont typeface="Arial" panose="020B0604020202020204" pitchFamily="34" charset="0"/>
              <a:buChar char="−"/>
              <a:defRPr>
                <a:solidFill>
                  <a:srgbClr val="1B1B1B"/>
                </a:solidFill>
                <a:latin typeface="Arial" panose="020B0604020202020204" pitchFamily="34" charset="0"/>
              </a:defRPr>
            </a:lvl3pPr>
            <a:lvl4pPr marL="1600200" indent="-228600" eaLnBrk="0" hangingPunct="0">
              <a:spcBef>
                <a:spcPct val="20000"/>
              </a:spcBef>
              <a:buFont typeface="Arial" panose="020B0604020202020204" pitchFamily="34" charset="0"/>
              <a:buChar char="▪"/>
              <a:defRPr sz="1600">
                <a:solidFill>
                  <a:srgbClr val="1B1B1B"/>
                </a:solidFill>
                <a:latin typeface="Arial" panose="020B0604020202020204" pitchFamily="34" charset="0"/>
              </a:defRPr>
            </a:lvl4pPr>
            <a:lvl5pPr marL="2057400" indent="-228600" eaLnBrk="0" hangingPunct="0">
              <a:spcBef>
                <a:spcPct val="20000"/>
              </a:spcBef>
              <a:buFont typeface="Wingdings" panose="05000000000000000000" pitchFamily="2" charset="2"/>
              <a:buChar char="w"/>
              <a:defRPr sz="1600">
                <a:solidFill>
                  <a:srgbClr val="1B1B1B"/>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w"/>
              <a:defRPr sz="1600">
                <a:solidFill>
                  <a:srgbClr val="1B1B1B"/>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w"/>
              <a:defRPr sz="1600">
                <a:solidFill>
                  <a:srgbClr val="1B1B1B"/>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w"/>
              <a:defRPr sz="1600">
                <a:solidFill>
                  <a:srgbClr val="1B1B1B"/>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w"/>
              <a:defRPr sz="1600">
                <a:solidFill>
                  <a:srgbClr val="1B1B1B"/>
                </a:solidFill>
                <a:latin typeface="Arial" panose="020B0604020202020204" pitchFamily="34" charset="0"/>
              </a:defRPr>
            </a:lvl9pPr>
          </a:lstStyle>
          <a:p>
            <a:pPr eaLnBrk="1" hangingPunct="1">
              <a:spcBef>
                <a:spcPct val="0"/>
              </a:spcBef>
              <a:buFontTx/>
              <a:buNone/>
            </a:pPr>
            <a:fld id="{A249A36F-B2F7-4035-ADF2-EF0C1F870501}" type="slidenum">
              <a:rPr lang="fr-FR" altLang="fr-FR" sz="800">
                <a:solidFill>
                  <a:schemeClr val="bg1"/>
                </a:solidFill>
              </a:rPr>
              <a:pPr eaLnBrk="1" hangingPunct="1">
                <a:spcBef>
                  <a:spcPct val="0"/>
                </a:spcBef>
                <a:buFontTx/>
                <a:buNone/>
              </a:pPr>
              <a:t>36</a:t>
            </a:fld>
            <a:endParaRPr lang="fr-FR" altLang="fr-FR" sz="800">
              <a:solidFill>
                <a:schemeClr val="bg1"/>
              </a:solidFill>
            </a:endParaRPr>
          </a:p>
        </p:txBody>
      </p:sp>
      <p:sp>
        <p:nvSpPr>
          <p:cNvPr id="20484" name="Rectangle 7"/>
          <p:cNvSpPr>
            <a:spLocks noGrp="1" noChangeArrowheads="1"/>
          </p:cNvSpPr>
          <p:nvPr>
            <p:ph type="title"/>
          </p:nvPr>
        </p:nvSpPr>
        <p:spPr>
          <a:xfrm>
            <a:off x="-17335" y="50311"/>
            <a:ext cx="8229600" cy="1143000"/>
          </a:xfrm>
        </p:spPr>
        <p:txBody>
          <a:bodyPr/>
          <a:lstStyle/>
          <a:p>
            <a:pPr eaLnBrk="1" hangingPunct="1"/>
            <a:r>
              <a:rPr lang="fr-FR" altLang="fr-FR" dirty="0"/>
              <a:t>Conclusion</a:t>
            </a:r>
          </a:p>
        </p:txBody>
      </p:sp>
      <p:pic>
        <p:nvPicPr>
          <p:cNvPr id="2" name="Image 1"/>
          <p:cNvPicPr>
            <a:picLocks noChangeAspect="1"/>
          </p:cNvPicPr>
          <p:nvPr/>
        </p:nvPicPr>
        <p:blipFill>
          <a:blip r:embed="rId4"/>
          <a:stretch>
            <a:fillRect/>
          </a:stretch>
        </p:blipFill>
        <p:spPr>
          <a:xfrm>
            <a:off x="3275857" y="1420213"/>
            <a:ext cx="5868144" cy="2457793"/>
          </a:xfrm>
          <a:prstGeom prst="rect">
            <a:avLst/>
          </a:prstGeom>
        </p:spPr>
      </p:pic>
      <p:pic>
        <p:nvPicPr>
          <p:cNvPr id="3" name="Image 2"/>
          <p:cNvPicPr>
            <a:picLocks noChangeAspect="1"/>
          </p:cNvPicPr>
          <p:nvPr/>
        </p:nvPicPr>
        <p:blipFill>
          <a:blip r:embed="rId5"/>
          <a:stretch>
            <a:fillRect/>
          </a:stretch>
        </p:blipFill>
        <p:spPr>
          <a:xfrm>
            <a:off x="400479" y="2348879"/>
            <a:ext cx="3737172" cy="3859102"/>
          </a:xfrm>
          <a:prstGeom prst="rect">
            <a:avLst/>
          </a:prstGeom>
        </p:spPr>
      </p:pic>
      <p:sp>
        <p:nvSpPr>
          <p:cNvPr id="4" name="ZoneTexte 3"/>
          <p:cNvSpPr txBox="1"/>
          <p:nvPr/>
        </p:nvSpPr>
        <p:spPr>
          <a:xfrm>
            <a:off x="4644008" y="4093764"/>
            <a:ext cx="2592288" cy="369332"/>
          </a:xfrm>
          <a:prstGeom prst="rect">
            <a:avLst/>
          </a:prstGeom>
          <a:noFill/>
        </p:spPr>
        <p:txBody>
          <a:bodyPr wrap="square" rtlCol="0">
            <a:spAutoFit/>
          </a:bodyPr>
          <a:lstStyle/>
          <a:p>
            <a:r>
              <a:rPr lang="fr-FR" b="1" dirty="0"/>
              <a:t>Place à la Pratique !</a:t>
            </a:r>
          </a:p>
        </p:txBody>
      </p:sp>
    </p:spTree>
    <p:extLst>
      <p:ext uri="{BB962C8B-B14F-4D97-AF65-F5344CB8AC3E}">
        <p14:creationId xmlns:p14="http://schemas.microsoft.com/office/powerpoint/2010/main" val="168831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2290" name="Espace réservé du numéro de diapositive 3"/>
          <p:cNvSpPr>
            <a:spLocks noGrp="1"/>
          </p:cNvSpPr>
          <p:nvPr>
            <p:ph type="sldNum" sz="quarter" idx="10"/>
          </p:nvPr>
        </p:nvSpPr>
        <p:spPr>
          <a:noFill/>
        </p:spPr>
        <p:txBody>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sz="16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fld id="{8DA612C2-F2AD-41B5-9A8E-69E756428D35}" type="slidenum">
              <a:rPr lang="fr-FR" altLang="fr-FR" sz="800">
                <a:solidFill>
                  <a:schemeClr val="bg1"/>
                </a:solidFill>
                <a:latin typeface="Times New Roman" panose="02020603050405020304" pitchFamily="18" charset="0"/>
                <a:cs typeface="Times New Roman" panose="02020603050405020304" pitchFamily="18" charset="0"/>
              </a:rPr>
              <a:pPr eaLnBrk="1" hangingPunct="1">
                <a:spcBef>
                  <a:spcPct val="0"/>
                </a:spcBef>
                <a:buFontTx/>
                <a:buNone/>
              </a:pPr>
              <a:t>4</a:t>
            </a:fld>
            <a:endParaRPr lang="fr-FR" altLang="fr-FR" sz="800">
              <a:solidFill>
                <a:schemeClr val="bg1"/>
              </a:solidFill>
              <a:latin typeface="Times New Roman" panose="02020603050405020304" pitchFamily="18" charset="0"/>
              <a:cs typeface="Times New Roman" panose="02020603050405020304" pitchFamily="18" charset="0"/>
            </a:endParaRPr>
          </a:p>
        </p:txBody>
      </p:sp>
      <p:graphicFrame>
        <p:nvGraphicFramePr>
          <p:cNvPr id="2" name="Diagramme 1"/>
          <p:cNvGraphicFramePr/>
          <p:nvPr>
            <p:extLst>
              <p:ext uri="{D42A27DB-BD31-4B8C-83A1-F6EECF244321}">
                <p14:modId xmlns:p14="http://schemas.microsoft.com/office/powerpoint/2010/main" val="3743362330"/>
              </p:ext>
            </p:extLst>
          </p:nvPr>
        </p:nvGraphicFramePr>
        <p:xfrm>
          <a:off x="350086" y="1108856"/>
          <a:ext cx="4818667"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Imag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07778" y="4633817"/>
            <a:ext cx="2478527" cy="553103"/>
          </a:xfrm>
          <a:prstGeom prst="rect">
            <a:avLst/>
          </a:prstGeom>
        </p:spPr>
      </p:pic>
      <p:pic>
        <p:nvPicPr>
          <p:cNvPr id="5" name="Imag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71528" y="4681814"/>
            <a:ext cx="1587891" cy="1907714"/>
          </a:xfrm>
          <a:prstGeom prst="rect">
            <a:avLst/>
          </a:prstGeom>
        </p:spPr>
      </p:pic>
      <p:pic>
        <p:nvPicPr>
          <p:cNvPr id="6" name="Image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98238" y="1108856"/>
            <a:ext cx="1762350" cy="480641"/>
          </a:xfrm>
          <a:prstGeom prst="rect">
            <a:avLst/>
          </a:prstGeom>
        </p:spPr>
      </p:pic>
      <p:pic>
        <p:nvPicPr>
          <p:cNvPr id="7" name="Imag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00712" y="1661505"/>
            <a:ext cx="957402" cy="1196752"/>
          </a:xfrm>
          <a:prstGeom prst="rect">
            <a:avLst/>
          </a:prstGeom>
        </p:spPr>
      </p:pic>
      <p:pic>
        <p:nvPicPr>
          <p:cNvPr id="9" name="Imag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37271" y="3019340"/>
            <a:ext cx="3696216" cy="971686"/>
          </a:xfrm>
          <a:prstGeom prst="rect">
            <a:avLst/>
          </a:prstGeom>
        </p:spPr>
      </p:pic>
      <p:pic>
        <p:nvPicPr>
          <p:cNvPr id="10" name="Image 9" descr="Une image contenant signe, alimentation&#10;&#10;Description générée automatiquement">
            <a:extLst>
              <a:ext uri="{FF2B5EF4-FFF2-40B4-BE49-F238E27FC236}">
                <a16:creationId xmlns="" xmlns:a16="http://schemas.microsoft.com/office/drawing/2014/main" id="{934B86B3-63C9-423C-AA4A-5013390A504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25598" y="4352294"/>
            <a:ext cx="2237234" cy="2237234"/>
          </a:xfrm>
          <a:prstGeom prst="rect">
            <a:avLst/>
          </a:prstGeom>
        </p:spPr>
      </p:pic>
      <p:sp>
        <p:nvSpPr>
          <p:cNvPr id="11" name="Rectangle 2"/>
          <p:cNvSpPr txBox="1">
            <a:spLocks noChangeArrowheads="1"/>
          </p:cNvSpPr>
          <p:nvPr/>
        </p:nvSpPr>
        <p:spPr bwMode="auto">
          <a:xfrm>
            <a:off x="307181" y="163339"/>
            <a:ext cx="82296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2FA0D8"/>
                </a:solidFill>
                <a:latin typeface="+mj-lt"/>
                <a:ea typeface="+mj-ea"/>
                <a:cs typeface="+mj-cs"/>
              </a:defRPr>
            </a:lvl1pPr>
            <a:lvl2pPr algn="l" rtl="0" eaLnBrk="0" fontAlgn="base" hangingPunct="0">
              <a:spcBef>
                <a:spcPct val="0"/>
              </a:spcBef>
              <a:spcAft>
                <a:spcPct val="0"/>
              </a:spcAft>
              <a:defRPr sz="2400">
                <a:solidFill>
                  <a:srgbClr val="2FA0D8"/>
                </a:solidFill>
                <a:latin typeface="Arial" charset="0"/>
              </a:defRPr>
            </a:lvl2pPr>
            <a:lvl3pPr algn="l" rtl="0" eaLnBrk="0" fontAlgn="base" hangingPunct="0">
              <a:spcBef>
                <a:spcPct val="0"/>
              </a:spcBef>
              <a:spcAft>
                <a:spcPct val="0"/>
              </a:spcAft>
              <a:defRPr sz="2400">
                <a:solidFill>
                  <a:srgbClr val="2FA0D8"/>
                </a:solidFill>
                <a:latin typeface="Arial" charset="0"/>
              </a:defRPr>
            </a:lvl3pPr>
            <a:lvl4pPr algn="l" rtl="0" eaLnBrk="0" fontAlgn="base" hangingPunct="0">
              <a:spcBef>
                <a:spcPct val="0"/>
              </a:spcBef>
              <a:spcAft>
                <a:spcPct val="0"/>
              </a:spcAft>
              <a:defRPr sz="2400">
                <a:solidFill>
                  <a:srgbClr val="2FA0D8"/>
                </a:solidFill>
                <a:latin typeface="Arial" charset="0"/>
              </a:defRPr>
            </a:lvl4pPr>
            <a:lvl5pPr algn="l" rtl="0" eaLnBrk="0" fontAlgn="base" hangingPunct="0">
              <a:spcBef>
                <a:spcPct val="0"/>
              </a:spcBef>
              <a:spcAft>
                <a:spcPct val="0"/>
              </a:spcAft>
              <a:defRPr sz="2400">
                <a:solidFill>
                  <a:srgbClr val="2FA0D8"/>
                </a:solidFill>
                <a:latin typeface="Arial" charset="0"/>
              </a:defRPr>
            </a:lvl5pPr>
            <a:lvl6pPr marL="457200" algn="l" rtl="0" fontAlgn="base">
              <a:spcBef>
                <a:spcPct val="0"/>
              </a:spcBef>
              <a:spcAft>
                <a:spcPct val="0"/>
              </a:spcAft>
              <a:defRPr sz="2400">
                <a:solidFill>
                  <a:srgbClr val="2FA0D8"/>
                </a:solidFill>
                <a:latin typeface="Arial" charset="0"/>
              </a:defRPr>
            </a:lvl6pPr>
            <a:lvl7pPr marL="914400" algn="l" rtl="0" fontAlgn="base">
              <a:spcBef>
                <a:spcPct val="0"/>
              </a:spcBef>
              <a:spcAft>
                <a:spcPct val="0"/>
              </a:spcAft>
              <a:defRPr sz="2400">
                <a:solidFill>
                  <a:srgbClr val="2FA0D8"/>
                </a:solidFill>
                <a:latin typeface="Arial" charset="0"/>
              </a:defRPr>
            </a:lvl7pPr>
            <a:lvl8pPr marL="1371600" algn="l" rtl="0" fontAlgn="base">
              <a:spcBef>
                <a:spcPct val="0"/>
              </a:spcBef>
              <a:spcAft>
                <a:spcPct val="0"/>
              </a:spcAft>
              <a:defRPr sz="2400">
                <a:solidFill>
                  <a:srgbClr val="2FA0D8"/>
                </a:solidFill>
                <a:latin typeface="Arial" charset="0"/>
              </a:defRPr>
            </a:lvl8pPr>
            <a:lvl9pPr marL="1828800" algn="l" rtl="0" fontAlgn="base">
              <a:spcBef>
                <a:spcPct val="0"/>
              </a:spcBef>
              <a:spcAft>
                <a:spcPct val="0"/>
              </a:spcAft>
              <a:defRPr sz="2400">
                <a:solidFill>
                  <a:srgbClr val="2FA0D8"/>
                </a:solidFill>
                <a:latin typeface="Arial" charset="0"/>
              </a:defRPr>
            </a:lvl9pPr>
          </a:lstStyle>
          <a:p>
            <a:pPr algn="ctr" eaLnBrk="1" hangingPunct="1">
              <a:lnSpc>
                <a:spcPct val="90000"/>
              </a:lnSpc>
            </a:pPr>
            <a:r>
              <a:rPr lang="fr-FR" sz="3600" kern="0" smtClean="0">
                <a:latin typeface="Times New Roman" panose="02020603050405020304" pitchFamily="18" charset="0"/>
                <a:cs typeface="Times New Roman" panose="02020603050405020304" pitchFamily="18" charset="0"/>
              </a:rPr>
              <a:t>Type de pare-feux</a:t>
            </a:r>
            <a:endParaRPr lang="fr-FR" altLang="fr-FR" sz="3600" kern="0" dirty="0">
              <a:latin typeface="Times New Roman" panose="02020603050405020304" pitchFamily="18" charset="0"/>
              <a:cs typeface="Times New Roman" panose="02020603050405020304" pitchFamily="18" charset="0"/>
            </a:endParaRPr>
          </a:p>
        </p:txBody>
      </p:sp>
      <p:pic>
        <p:nvPicPr>
          <p:cNvPr id="1026" name="Picture 2" descr="image.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94263" y="4637956"/>
            <a:ext cx="3433258" cy="172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5166152"/>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ce réservé du numéro de diapositive 3"/>
          <p:cNvSpPr>
            <a:spLocks noGrp="1"/>
          </p:cNvSpPr>
          <p:nvPr>
            <p:ph type="sldNum" sz="quarter" idx="10"/>
          </p:nvPr>
        </p:nvSpPr>
        <p:spPr>
          <a:noFill/>
        </p:spPr>
        <p:txBody>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sz="16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fld id="{8DA612C2-F2AD-41B5-9A8E-69E756428D35}" type="slidenum">
              <a:rPr lang="fr-FR" altLang="fr-FR" sz="800">
                <a:solidFill>
                  <a:schemeClr val="bg1"/>
                </a:solidFill>
              </a:rPr>
              <a:pPr eaLnBrk="1" hangingPunct="1">
                <a:spcBef>
                  <a:spcPct val="0"/>
                </a:spcBef>
                <a:buFontTx/>
                <a:buNone/>
              </a:pPr>
              <a:t>5</a:t>
            </a:fld>
            <a:endParaRPr lang="fr-FR" altLang="fr-FR" sz="800">
              <a:solidFill>
                <a:schemeClr val="bg1"/>
              </a:solidFill>
            </a:endParaRPr>
          </a:p>
        </p:txBody>
      </p:sp>
      <p:pic>
        <p:nvPicPr>
          <p:cNvPr id="2" name="Image 1"/>
          <p:cNvPicPr>
            <a:picLocks noChangeAspect="1"/>
          </p:cNvPicPr>
          <p:nvPr/>
        </p:nvPicPr>
        <p:blipFill>
          <a:blip r:embed="rId3"/>
          <a:stretch>
            <a:fillRect/>
          </a:stretch>
        </p:blipFill>
        <p:spPr>
          <a:xfrm>
            <a:off x="592912" y="1556792"/>
            <a:ext cx="8218115" cy="4782349"/>
          </a:xfrm>
          <a:prstGeom prst="rect">
            <a:avLst/>
          </a:prstGeom>
        </p:spPr>
      </p:pic>
      <p:sp>
        <p:nvSpPr>
          <p:cNvPr id="6" name="Rectangle 2"/>
          <p:cNvSpPr>
            <a:spLocks noGrp="1" noChangeArrowheads="1"/>
          </p:cNvSpPr>
          <p:nvPr>
            <p:ph type="title"/>
          </p:nvPr>
        </p:nvSpPr>
        <p:spPr>
          <a:xfrm>
            <a:off x="323850" y="476250"/>
            <a:ext cx="8229600" cy="504825"/>
          </a:xfrm>
        </p:spPr>
        <p:txBody>
          <a:bodyPr/>
          <a:lstStyle/>
          <a:p>
            <a:pPr algn="ctr" eaLnBrk="1" hangingPunct="1">
              <a:lnSpc>
                <a:spcPct val="90000"/>
              </a:lnSpc>
            </a:pPr>
            <a:r>
              <a:rPr lang="fr-FR" altLang="fr-FR" sz="3200" dirty="0" smtClean="0">
                <a:latin typeface="Times New Roman" panose="02020603050405020304" pitchFamily="18" charset="0"/>
                <a:cs typeface="Times New Roman" panose="02020603050405020304" pitchFamily="18" charset="0"/>
              </a:rPr>
              <a:t> Pare-Feu </a:t>
            </a:r>
            <a:r>
              <a:rPr lang="fr-FR" altLang="fr-FR" sz="3200" dirty="0">
                <a:latin typeface="Times New Roman" panose="02020603050405020304" pitchFamily="18" charset="0"/>
                <a:cs typeface="Times New Roman" panose="02020603050405020304" pitchFamily="18" charset="0"/>
              </a:rPr>
              <a:t>matériels</a:t>
            </a:r>
          </a:p>
        </p:txBody>
      </p:sp>
      <p:sp>
        <p:nvSpPr>
          <p:cNvPr id="5" name="Rectangle 4"/>
          <p:cNvSpPr/>
          <p:nvPr/>
        </p:nvSpPr>
        <p:spPr>
          <a:xfrm>
            <a:off x="2771800" y="1123494"/>
            <a:ext cx="3549113" cy="400110"/>
          </a:xfrm>
          <a:prstGeom prst="rect">
            <a:avLst/>
          </a:prstGeom>
        </p:spPr>
        <p:txBody>
          <a:bodyPr wrap="none">
            <a:spAutoFit/>
          </a:bodyPr>
          <a:lstStyle/>
          <a:p>
            <a:r>
              <a:rPr lang="fr-FR" sz="2000" dirty="0" smtClean="0">
                <a:latin typeface="Times New Roman" pitchFamily="18" charset="0"/>
                <a:cs typeface="Times New Roman" pitchFamily="18" charset="0"/>
              </a:rPr>
              <a:t>Types </a:t>
            </a:r>
            <a:r>
              <a:rPr lang="fr-FR" sz="2000" dirty="0">
                <a:latin typeface="Times New Roman" pitchFamily="18" charset="0"/>
                <a:cs typeface="Times New Roman" pitchFamily="18" charset="0"/>
              </a:rPr>
              <a:t>d’interfaces sur le firewall</a:t>
            </a:r>
          </a:p>
        </p:txBody>
      </p:sp>
      <p:sp>
        <p:nvSpPr>
          <p:cNvPr id="3" name="Rectangle 2"/>
          <p:cNvSpPr/>
          <p:nvPr/>
        </p:nvSpPr>
        <p:spPr>
          <a:xfrm>
            <a:off x="323528" y="836712"/>
            <a:ext cx="2068195" cy="400110"/>
          </a:xfrm>
          <a:prstGeom prst="rect">
            <a:avLst/>
          </a:prstGeom>
        </p:spPr>
        <p:txBody>
          <a:bodyPr wrap="none">
            <a:spAutoFit/>
          </a:bodyPr>
          <a:lstStyle/>
          <a:p>
            <a:r>
              <a:rPr lang="fr-FR" sz="2000" dirty="0">
                <a:latin typeface="Times New Roman" pitchFamily="18" charset="0"/>
                <a:cs typeface="Times New Roman" pitchFamily="18" charset="0"/>
              </a:rPr>
              <a:t>externe (publique)</a:t>
            </a:r>
          </a:p>
        </p:txBody>
      </p:sp>
      <p:sp>
        <p:nvSpPr>
          <p:cNvPr id="4" name="Rectangle 3"/>
          <p:cNvSpPr/>
          <p:nvPr/>
        </p:nvSpPr>
        <p:spPr>
          <a:xfrm>
            <a:off x="6792526" y="777776"/>
            <a:ext cx="2010487" cy="400110"/>
          </a:xfrm>
          <a:prstGeom prst="rect">
            <a:avLst/>
          </a:prstGeom>
        </p:spPr>
        <p:txBody>
          <a:bodyPr wrap="none">
            <a:spAutoFit/>
          </a:bodyPr>
          <a:lstStyle/>
          <a:p>
            <a:r>
              <a:rPr lang="fr-FR" sz="2000" dirty="0">
                <a:latin typeface="Times New Roman" pitchFamily="18" charset="0"/>
                <a:cs typeface="Times New Roman" pitchFamily="18" charset="0"/>
              </a:rPr>
              <a:t>interne (protégée)</a:t>
            </a:r>
          </a:p>
        </p:txBody>
      </p:sp>
    </p:spTree>
    <p:extLst>
      <p:ext uri="{BB962C8B-B14F-4D97-AF65-F5344CB8AC3E}">
        <p14:creationId xmlns:p14="http://schemas.microsoft.com/office/powerpoint/2010/main" val="444667693"/>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ctrTitle"/>
          </p:nvPr>
        </p:nvSpPr>
        <p:spPr>
          <a:xfrm>
            <a:off x="539552" y="332656"/>
            <a:ext cx="7772400" cy="935037"/>
          </a:xfrm>
        </p:spPr>
        <p:txBody>
          <a:bodyPr/>
          <a:lstStyle/>
          <a:p>
            <a:r>
              <a:rPr lang="fr-FR" sz="3200" dirty="0">
                <a:latin typeface="Times New Roman" panose="02020603050405020304" pitchFamily="18" charset="0"/>
                <a:cs typeface="Times New Roman" panose="02020603050405020304" pitchFamily="18" charset="0"/>
              </a:rPr>
              <a:t>F</a:t>
            </a:r>
            <a:r>
              <a:rPr lang="fr-FR" sz="3200" dirty="0" smtClean="0">
                <a:latin typeface="Times New Roman" panose="02020603050405020304" pitchFamily="18" charset="0"/>
                <a:cs typeface="Times New Roman" panose="02020603050405020304" pitchFamily="18" charset="0"/>
              </a:rPr>
              <a:t>onctionnalités</a:t>
            </a:r>
            <a:endParaRPr lang="fr-FR"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2339752" y="1628800"/>
            <a:ext cx="4572000" cy="4093428"/>
          </a:xfrm>
          <a:prstGeom prst="rect">
            <a:avLst/>
          </a:prstGeom>
        </p:spPr>
        <p:txBody>
          <a:bodyPr>
            <a:spAutoFit/>
          </a:bodyPr>
          <a:lstStyle/>
          <a:p>
            <a:pPr marL="342900" lvl="0" indent="-342900">
              <a:buFont typeface="Arial" panose="020B0604020202020204" pitchFamily="34" charset="0"/>
              <a:buChar char="•"/>
            </a:pPr>
            <a:r>
              <a:rPr lang="fr-FR" sz="2000" dirty="0" smtClean="0">
                <a:latin typeface="Times New Roman" panose="02020603050405020304" pitchFamily="18" charset="0"/>
                <a:cs typeface="Times New Roman" panose="02020603050405020304" pitchFamily="18" charset="0"/>
              </a:rPr>
              <a:t>Filtrage de paquets,</a:t>
            </a:r>
          </a:p>
          <a:p>
            <a:pPr marL="342900" lvl="0" indent="-342900">
              <a:buFont typeface="Arial" panose="020B0604020202020204" pitchFamily="34" charset="0"/>
              <a:buChar char="•"/>
            </a:pPr>
            <a:r>
              <a:rPr lang="fr-FR" sz="2000" dirty="0" smtClean="0">
                <a:latin typeface="Times New Roman" panose="02020603050405020304" pitchFamily="18" charset="0"/>
                <a:cs typeface="Times New Roman" panose="02020603050405020304" pitchFamily="18" charset="0"/>
              </a:rPr>
              <a:t>Filtrage applicatif</a:t>
            </a:r>
          </a:p>
          <a:p>
            <a:pPr marL="342900" lvl="0" indent="-342900">
              <a:buFont typeface="Arial" panose="020B0604020202020204" pitchFamily="34" charset="0"/>
              <a:buChar char="•"/>
            </a:pPr>
            <a:r>
              <a:rPr lang="fr-FR" sz="2000" dirty="0" smtClean="0">
                <a:latin typeface="Times New Roman" panose="02020603050405020304" pitchFamily="18" charset="0"/>
                <a:cs typeface="Times New Roman" panose="02020603050405020304" pitchFamily="18" charset="0"/>
              </a:rPr>
              <a:t>Hybride</a:t>
            </a:r>
          </a:p>
          <a:p>
            <a:pPr marL="342900" lvl="0" indent="-342900">
              <a:buFont typeface="Arial" panose="020B0604020202020204" pitchFamily="34" charset="0"/>
              <a:buChar char="•"/>
            </a:pPr>
            <a:r>
              <a:rPr lang="fr-FR" sz="2000" dirty="0" smtClean="0">
                <a:latin typeface="Times New Roman" panose="02020603050405020304" pitchFamily="18" charset="0"/>
                <a:cs typeface="Times New Roman" panose="02020603050405020304" pitchFamily="18" charset="0"/>
              </a:rPr>
              <a:t>Anti-virus,</a:t>
            </a:r>
          </a:p>
          <a:p>
            <a:pPr marL="342900" lvl="0" indent="-342900">
              <a:buFont typeface="Arial" panose="020B0604020202020204" pitchFamily="34" charset="0"/>
              <a:buChar char="•"/>
            </a:pPr>
            <a:r>
              <a:rPr lang="fr-FR" sz="2000" dirty="0" smtClean="0">
                <a:latin typeface="Times New Roman" panose="02020603050405020304" pitchFamily="18" charset="0"/>
                <a:cs typeface="Times New Roman" panose="02020603050405020304" pitchFamily="18" charset="0"/>
              </a:rPr>
              <a:t>IDS/IPS,</a:t>
            </a:r>
          </a:p>
          <a:p>
            <a:pPr marL="342900" lvl="0" indent="-342900">
              <a:buFont typeface="Arial" panose="020B0604020202020204" pitchFamily="34" charset="0"/>
              <a:buChar char="•"/>
            </a:pPr>
            <a:r>
              <a:rPr lang="fr-FR" sz="2000" dirty="0" smtClean="0">
                <a:latin typeface="Times New Roman" panose="02020603050405020304" pitchFamily="18" charset="0"/>
                <a:cs typeface="Times New Roman" panose="02020603050405020304" pitchFamily="18" charset="0"/>
              </a:rPr>
              <a:t>Traduction d'adresse,</a:t>
            </a:r>
          </a:p>
          <a:p>
            <a:pPr marL="342900" lvl="0" indent="-342900">
              <a:buFont typeface="Arial" panose="020B0604020202020204" pitchFamily="34" charset="0"/>
              <a:buChar char="•"/>
            </a:pPr>
            <a:r>
              <a:rPr lang="fr-FR" sz="2000" dirty="0" smtClean="0">
                <a:latin typeface="Times New Roman" panose="02020603050405020304" pitchFamily="18" charset="0"/>
                <a:cs typeface="Times New Roman" panose="02020603050405020304" pitchFamily="18" charset="0"/>
              </a:rPr>
              <a:t>VPN,</a:t>
            </a:r>
          </a:p>
          <a:p>
            <a:pPr marL="342900" lvl="0" indent="-342900">
              <a:buFont typeface="Arial" panose="020B0604020202020204" pitchFamily="34" charset="0"/>
              <a:buChar char="•"/>
            </a:pPr>
            <a:r>
              <a:rPr lang="fr-FR" sz="2000" dirty="0" smtClean="0">
                <a:latin typeface="Times New Roman" panose="02020603050405020304" pitchFamily="18" charset="0"/>
                <a:cs typeface="Times New Roman" panose="02020603050405020304" pitchFamily="18" charset="0"/>
              </a:rPr>
              <a:t>Mécanismes d'authentification.</a:t>
            </a:r>
          </a:p>
          <a:p>
            <a:pPr marL="342900" lvl="0" indent="-342900">
              <a:buFont typeface="Arial" panose="020B0604020202020204" pitchFamily="34" charset="0"/>
              <a:buChar char="•"/>
            </a:pPr>
            <a:r>
              <a:rPr lang="fr-FR" sz="2000" dirty="0" err="1">
                <a:latin typeface="Times New Roman" panose="02020603050405020304" pitchFamily="18" charset="0"/>
                <a:cs typeface="Times New Roman" panose="02020603050405020304" pitchFamily="18" charset="0"/>
              </a:rPr>
              <a:t>E</a:t>
            </a:r>
            <a:r>
              <a:rPr lang="fr-FR" sz="2000" dirty="0" err="1" smtClean="0">
                <a:latin typeface="Times New Roman" panose="02020603050405020304" pitchFamily="18" charset="0"/>
                <a:cs typeface="Times New Roman" panose="02020603050405020304" pitchFamily="18" charset="0"/>
              </a:rPr>
              <a:t>tc</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304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ce réservé du numéro de diapositive 3"/>
          <p:cNvSpPr>
            <a:spLocks noGrp="1"/>
          </p:cNvSpPr>
          <p:nvPr>
            <p:ph type="sldNum" sz="quarter" idx="10"/>
          </p:nvPr>
        </p:nvSpPr>
        <p:spPr>
          <a:noFill/>
        </p:spPr>
        <p:txBody>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sz="16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fld id="{8DA612C2-F2AD-41B5-9A8E-69E756428D35}" type="slidenum">
              <a:rPr lang="fr-FR" altLang="fr-FR" sz="800">
                <a:solidFill>
                  <a:schemeClr val="bg1"/>
                </a:solidFill>
                <a:latin typeface="Times New Roman" panose="02020603050405020304" pitchFamily="18" charset="0"/>
                <a:cs typeface="Times New Roman" panose="02020603050405020304" pitchFamily="18" charset="0"/>
              </a:rPr>
              <a:pPr eaLnBrk="1" hangingPunct="1">
                <a:spcBef>
                  <a:spcPct val="0"/>
                </a:spcBef>
                <a:buFontTx/>
                <a:buNone/>
              </a:pPr>
              <a:t>7</a:t>
            </a:fld>
            <a:endParaRPr lang="fr-FR" altLang="fr-FR" sz="800">
              <a:solidFill>
                <a:schemeClr val="bg1"/>
              </a:solidFill>
              <a:latin typeface="Times New Roman" panose="02020603050405020304" pitchFamily="18" charset="0"/>
              <a:cs typeface="Times New Roman" panose="02020603050405020304" pitchFamily="18" charset="0"/>
            </a:endParaRPr>
          </a:p>
        </p:txBody>
      </p:sp>
      <p:sp>
        <p:nvSpPr>
          <p:cNvPr id="12291" name="Rectangle 2"/>
          <p:cNvSpPr>
            <a:spLocks noGrp="1" noChangeArrowheads="1"/>
          </p:cNvSpPr>
          <p:nvPr>
            <p:ph type="title"/>
          </p:nvPr>
        </p:nvSpPr>
        <p:spPr/>
        <p:txBody>
          <a:bodyPr/>
          <a:lstStyle/>
          <a:p>
            <a:pPr algn="ctr" eaLnBrk="1" hangingPunct="1"/>
            <a:r>
              <a:rPr lang="fr-FR" altLang="fr-FR" sz="3200" dirty="0">
                <a:latin typeface="Times New Roman" panose="02020603050405020304" pitchFamily="18" charset="0"/>
                <a:cs typeface="Times New Roman" panose="02020603050405020304" pitchFamily="18" charset="0"/>
              </a:rPr>
              <a:t>Pare-feu </a:t>
            </a:r>
            <a:r>
              <a:rPr lang="fr-FR" altLang="fr-FR" sz="3200" dirty="0" smtClean="0">
                <a:latin typeface="Times New Roman" panose="02020603050405020304" pitchFamily="18" charset="0"/>
                <a:cs typeface="Times New Roman" panose="02020603050405020304" pitchFamily="18" charset="0"/>
              </a:rPr>
              <a:t>filtrage de paquet</a:t>
            </a:r>
            <a:endParaRPr lang="fr-FR" altLang="fr-FR" sz="3200" dirty="0">
              <a:latin typeface="Times New Roman" panose="02020603050405020304" pitchFamily="18" charset="0"/>
              <a:cs typeface="Times New Roman" panose="02020603050405020304" pitchFamily="18" charset="0"/>
            </a:endParaRPr>
          </a:p>
        </p:txBody>
      </p:sp>
      <p:sp>
        <p:nvSpPr>
          <p:cNvPr id="5" name="Rectangle 4"/>
          <p:cNvSpPr/>
          <p:nvPr/>
        </p:nvSpPr>
        <p:spPr>
          <a:xfrm>
            <a:off x="611560" y="1471019"/>
            <a:ext cx="4179349" cy="369332"/>
          </a:xfrm>
          <a:prstGeom prst="rect">
            <a:avLst/>
          </a:prstGeom>
        </p:spPr>
        <p:txBody>
          <a:bodyPr wrap="none">
            <a:spAutoFit/>
          </a:bodyPr>
          <a:lstStyle/>
          <a:p>
            <a:r>
              <a:rPr lang="fr-FR" dirty="0" smtClean="0">
                <a:latin typeface="Times New Roman" panose="02020603050405020304" pitchFamily="18" charset="0"/>
                <a:ea typeface="Calibri" panose="020F0502020204030204" pitchFamily="34" charset="0"/>
              </a:rPr>
              <a:t>Distinguer </a:t>
            </a:r>
            <a:r>
              <a:rPr lang="fr-FR" dirty="0">
                <a:latin typeface="Times New Roman" panose="02020603050405020304" pitchFamily="18" charset="0"/>
                <a:ea typeface="Calibri" panose="020F0502020204030204" pitchFamily="34" charset="0"/>
              </a:rPr>
              <a:t>deux types de filtres de paquets </a:t>
            </a:r>
            <a:endParaRPr lang="fr-FR" dirty="0"/>
          </a:p>
        </p:txBody>
      </p:sp>
      <p:sp>
        <p:nvSpPr>
          <p:cNvPr id="7" name="Rectangle 6"/>
          <p:cNvSpPr/>
          <p:nvPr/>
        </p:nvSpPr>
        <p:spPr>
          <a:xfrm>
            <a:off x="3419872" y="2330295"/>
            <a:ext cx="4572000" cy="784830"/>
          </a:xfrm>
          <a:prstGeom prst="rect">
            <a:avLst/>
          </a:prstGeom>
        </p:spPr>
        <p:txBody>
          <a:bodyPr>
            <a:spAutoFit/>
          </a:bodyPr>
          <a:lstStyle/>
          <a:p>
            <a:pPr marL="342900" lvl="0" indent="-342900">
              <a:buSzPts val="1000"/>
              <a:buFont typeface="Symbol" panose="05050102010706020507" pitchFamily="18" charset="2"/>
              <a:buChar char=""/>
              <a:tabLst>
                <a:tab pos="457200" algn="l"/>
              </a:tabLst>
            </a:pPr>
            <a:r>
              <a:rPr lang="fr-FR" dirty="0">
                <a:latin typeface="Times New Roman" panose="02020603050405020304" pitchFamily="18" charset="0"/>
                <a:ea typeface="Calibri" panose="020F0502020204030204" pitchFamily="34" charset="0"/>
              </a:rPr>
              <a:t>à filtrage </a:t>
            </a:r>
            <a:r>
              <a:rPr lang="fr-FR" dirty="0" smtClean="0">
                <a:latin typeface="Times New Roman" panose="02020603050405020304" pitchFamily="18" charset="0"/>
                <a:ea typeface="Calibri" panose="020F0502020204030204" pitchFamily="34" charset="0"/>
              </a:rPr>
              <a:t>sans état </a:t>
            </a:r>
            <a:r>
              <a:rPr lang="fr-FR" dirty="0">
                <a:latin typeface="Times New Roman" panose="02020603050405020304" pitchFamily="18" charset="0"/>
                <a:ea typeface="Calibri" panose="020F0502020204030204" pitchFamily="34" charset="0"/>
              </a:rPr>
              <a:t>(</a:t>
            </a:r>
            <a:r>
              <a:rPr lang="fr-FR" dirty="0" err="1">
                <a:latin typeface="Times New Roman" panose="02020603050405020304" pitchFamily="18" charset="0"/>
                <a:ea typeface="Calibri" panose="020F0502020204030204" pitchFamily="34" charset="0"/>
              </a:rPr>
              <a:t>stateless</a:t>
            </a:r>
            <a:r>
              <a:rPr lang="fr-FR" dirty="0">
                <a:latin typeface="Times New Roman" panose="02020603050405020304" pitchFamily="18" charset="0"/>
                <a:ea typeface="Calibri" panose="020F0502020204030204" pitchFamily="34" charset="0"/>
              </a:rPr>
              <a:t>),</a:t>
            </a:r>
          </a:p>
          <a:p>
            <a:pPr marL="342900" lvl="0" indent="-342900">
              <a:buSzPts val="1000"/>
              <a:buFont typeface="Symbol" panose="05050102010706020507" pitchFamily="18" charset="2"/>
              <a:buChar char=""/>
              <a:tabLst>
                <a:tab pos="457200" algn="l"/>
              </a:tabLst>
            </a:pPr>
            <a:r>
              <a:rPr lang="fr-FR" dirty="0">
                <a:latin typeface="Times New Roman" panose="02020603050405020304" pitchFamily="18" charset="0"/>
                <a:ea typeface="Calibri" panose="020F0502020204030204" pitchFamily="34" charset="0"/>
              </a:rPr>
              <a:t>à suivi d'états (</a:t>
            </a:r>
            <a:r>
              <a:rPr lang="fr-FR" dirty="0" err="1">
                <a:latin typeface="Times New Roman" panose="02020603050405020304" pitchFamily="18" charset="0"/>
                <a:ea typeface="Calibri" panose="020F0502020204030204" pitchFamily="34" charset="0"/>
              </a:rPr>
              <a:t>statefull</a:t>
            </a:r>
            <a:r>
              <a:rPr lang="fr-FR" dirty="0">
                <a:latin typeface="Times New Roman" panose="02020603050405020304" pitchFamily="18" charset="0"/>
                <a:ea typeface="Calibri" panose="020F0502020204030204" pitchFamily="34" charset="0"/>
              </a:rPr>
              <a:t>).</a:t>
            </a:r>
            <a:endParaRPr lang="fr-FR" sz="1800" dirty="0">
              <a:effectLst/>
              <a:latin typeface="Times New Roman" panose="02020603050405020304" pitchFamily="18" charset="0"/>
              <a:ea typeface="Calibri" panose="020F0502020204030204" pitchFamily="34" charset="0"/>
            </a:endParaRPr>
          </a:p>
        </p:txBody>
      </p:sp>
      <p:sp>
        <p:nvSpPr>
          <p:cNvPr id="8" name="Rectangle 7"/>
          <p:cNvSpPr/>
          <p:nvPr/>
        </p:nvSpPr>
        <p:spPr>
          <a:xfrm>
            <a:off x="323850" y="4941168"/>
            <a:ext cx="7714059" cy="646331"/>
          </a:xfrm>
          <a:prstGeom prst="rect">
            <a:avLst/>
          </a:prstGeom>
        </p:spPr>
        <p:txBody>
          <a:bodyPr wrap="square">
            <a:spAutoFit/>
          </a:bodyPr>
          <a:lstStyle/>
          <a:p>
            <a:pPr algn="ctr"/>
            <a:r>
              <a:rPr lang="fr-FR" dirty="0" smtClean="0">
                <a:latin typeface="Times New Roman" panose="02020603050405020304" pitchFamily="18" charset="0"/>
                <a:ea typeface="Calibri" panose="020F0502020204030204" pitchFamily="34" charset="0"/>
              </a:rPr>
              <a:t>Examiner </a:t>
            </a:r>
            <a:r>
              <a:rPr lang="fr-FR" dirty="0">
                <a:latin typeface="Times New Roman" panose="02020603050405020304" pitchFamily="18" charset="0"/>
                <a:ea typeface="Calibri" panose="020F0502020204030204" pitchFamily="34" charset="0"/>
              </a:rPr>
              <a:t>les paquets IP indépendamment les uns des </a:t>
            </a:r>
            <a:r>
              <a:rPr lang="fr-FR" dirty="0" smtClean="0">
                <a:latin typeface="Times New Roman" panose="02020603050405020304" pitchFamily="18" charset="0"/>
                <a:ea typeface="Calibri" panose="020F0502020204030204" pitchFamily="34" charset="0"/>
              </a:rPr>
              <a:t>autres, sans tenir </a:t>
            </a:r>
            <a:r>
              <a:rPr lang="fr-FR" dirty="0">
                <a:latin typeface="Times New Roman" panose="02020603050405020304" pitchFamily="18" charset="0"/>
                <a:ea typeface="Calibri" panose="020F0502020204030204" pitchFamily="34" charset="0"/>
              </a:rPr>
              <a:t>compte des états antérieurs des connexions</a:t>
            </a:r>
            <a:endParaRPr lang="fr-FR" dirty="0"/>
          </a:p>
        </p:txBody>
      </p:sp>
      <p:sp>
        <p:nvSpPr>
          <p:cNvPr id="9" name="Rectangle 8"/>
          <p:cNvSpPr/>
          <p:nvPr/>
        </p:nvSpPr>
        <p:spPr>
          <a:xfrm>
            <a:off x="1331640" y="4092556"/>
            <a:ext cx="6506711" cy="369332"/>
          </a:xfrm>
          <a:prstGeom prst="rect">
            <a:avLst/>
          </a:prstGeom>
        </p:spPr>
        <p:txBody>
          <a:bodyPr wrap="square">
            <a:spAutoFit/>
          </a:bodyPr>
          <a:lstStyle/>
          <a:p>
            <a:r>
              <a:rPr lang="fr-FR" dirty="0" smtClean="0">
                <a:latin typeface="Times New Roman" panose="02020603050405020304" pitchFamily="18" charset="0"/>
                <a:ea typeface="Calibri" panose="020F0502020204030204" pitchFamily="34" charset="0"/>
              </a:rPr>
              <a:t>Filtrage </a:t>
            </a:r>
            <a:r>
              <a:rPr lang="fr-FR" dirty="0">
                <a:latin typeface="Times New Roman" panose="02020603050405020304" pitchFamily="18" charset="0"/>
                <a:ea typeface="Calibri" panose="020F0502020204030204" pitchFamily="34" charset="0"/>
              </a:rPr>
              <a:t>sans état (</a:t>
            </a:r>
            <a:r>
              <a:rPr lang="fr-FR" dirty="0" err="1" smtClean="0">
                <a:latin typeface="Times New Roman" panose="02020603050405020304" pitchFamily="18" charset="0"/>
                <a:ea typeface="Calibri" panose="020F0502020204030204" pitchFamily="34" charset="0"/>
              </a:rPr>
              <a:t>stateless</a:t>
            </a:r>
            <a:r>
              <a:rPr lang="fr-FR" dirty="0" smtClean="0">
                <a:latin typeface="Times New Roman" panose="02020603050405020304" pitchFamily="18" charset="0"/>
                <a:ea typeface="Calibri" panose="020F0502020204030204" pitchFamily="34" charset="0"/>
              </a:rPr>
              <a:t>) : Filtrage est </a:t>
            </a:r>
            <a:r>
              <a:rPr lang="fr-FR" dirty="0">
                <a:latin typeface="Times New Roman" panose="02020603050405020304" pitchFamily="18" charset="0"/>
                <a:ea typeface="Calibri" panose="020F0502020204030204" pitchFamily="34" charset="0"/>
              </a:rPr>
              <a:t>dit «</a:t>
            </a:r>
            <a:r>
              <a:rPr lang="fr-FR" b="1" dirty="0">
                <a:latin typeface="Times New Roman" panose="02020603050405020304" pitchFamily="18" charset="0"/>
                <a:ea typeface="Calibri" panose="020F0502020204030204" pitchFamily="34" charset="0"/>
              </a:rPr>
              <a:t> statique </a:t>
            </a:r>
            <a:r>
              <a:rPr lang="fr-FR" dirty="0">
                <a:latin typeface="Times New Roman" panose="02020603050405020304" pitchFamily="18" charset="0"/>
                <a:ea typeface="Calibri" panose="020F0502020204030204" pitchFamily="34" charset="0"/>
              </a:rPr>
              <a:t>».</a:t>
            </a:r>
            <a:endParaRPr lang="fr-FR" dirty="0"/>
          </a:p>
        </p:txBody>
      </p:sp>
    </p:spTree>
    <p:extLst>
      <p:ext uri="{BB962C8B-B14F-4D97-AF65-F5344CB8AC3E}">
        <p14:creationId xmlns:p14="http://schemas.microsoft.com/office/powerpoint/2010/main" val="174343218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ce réservé du numéro de diapositive 3"/>
          <p:cNvSpPr>
            <a:spLocks noGrp="1"/>
          </p:cNvSpPr>
          <p:nvPr>
            <p:ph type="sldNum" sz="quarter" idx="10"/>
          </p:nvPr>
        </p:nvSpPr>
        <p:spPr>
          <a:noFill/>
        </p:spPr>
        <p:txBody>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sz="16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fld id="{8DA612C2-F2AD-41B5-9A8E-69E756428D35}" type="slidenum">
              <a:rPr lang="fr-FR" altLang="fr-FR" sz="800">
                <a:solidFill>
                  <a:schemeClr val="bg1"/>
                </a:solidFill>
                <a:latin typeface="Times New Roman" panose="02020603050405020304" pitchFamily="18" charset="0"/>
                <a:cs typeface="Times New Roman" panose="02020603050405020304" pitchFamily="18" charset="0"/>
              </a:rPr>
              <a:pPr eaLnBrk="1" hangingPunct="1">
                <a:spcBef>
                  <a:spcPct val="0"/>
                </a:spcBef>
                <a:buFontTx/>
                <a:buNone/>
              </a:pPr>
              <a:t>8</a:t>
            </a:fld>
            <a:endParaRPr lang="fr-FR" altLang="fr-FR" sz="800">
              <a:solidFill>
                <a:schemeClr val="bg1"/>
              </a:solidFill>
              <a:latin typeface="Times New Roman" panose="02020603050405020304" pitchFamily="18" charset="0"/>
              <a:cs typeface="Times New Roman" panose="02020603050405020304" pitchFamily="18" charset="0"/>
            </a:endParaRPr>
          </a:p>
        </p:txBody>
      </p:sp>
      <p:sp>
        <p:nvSpPr>
          <p:cNvPr id="12291" name="Rectangle 2"/>
          <p:cNvSpPr>
            <a:spLocks noGrp="1" noChangeArrowheads="1"/>
          </p:cNvSpPr>
          <p:nvPr>
            <p:ph type="title"/>
          </p:nvPr>
        </p:nvSpPr>
        <p:spPr/>
        <p:txBody>
          <a:bodyPr/>
          <a:lstStyle/>
          <a:p>
            <a:pPr algn="ctr" eaLnBrk="1" hangingPunct="1"/>
            <a:r>
              <a:rPr lang="fr-FR" altLang="fr-FR" sz="3200" dirty="0">
                <a:latin typeface="Times New Roman" panose="02020603050405020304" pitchFamily="18" charset="0"/>
                <a:cs typeface="Times New Roman" panose="02020603050405020304" pitchFamily="18" charset="0"/>
              </a:rPr>
              <a:t>Pare-feu </a:t>
            </a:r>
            <a:r>
              <a:rPr lang="fr-FR" altLang="fr-FR" sz="3200" dirty="0" smtClean="0">
                <a:latin typeface="Times New Roman" panose="02020603050405020304" pitchFamily="18" charset="0"/>
                <a:cs typeface="Times New Roman" panose="02020603050405020304" pitchFamily="18" charset="0"/>
              </a:rPr>
              <a:t>filtrage de paquet</a:t>
            </a:r>
            <a:endParaRPr lang="fr-FR" altLang="fr-FR" sz="3200" dirty="0">
              <a:latin typeface="Times New Roman" panose="02020603050405020304" pitchFamily="18" charset="0"/>
              <a:cs typeface="Times New Roman" panose="02020603050405020304" pitchFamily="18" charset="0"/>
            </a:endParaRPr>
          </a:p>
        </p:txBody>
      </p:sp>
      <p:sp>
        <p:nvSpPr>
          <p:cNvPr id="10" name="Rectangle 9"/>
          <p:cNvSpPr/>
          <p:nvPr/>
        </p:nvSpPr>
        <p:spPr>
          <a:xfrm>
            <a:off x="391005" y="1836624"/>
            <a:ext cx="8856984" cy="400110"/>
          </a:xfrm>
          <a:prstGeom prst="rect">
            <a:avLst/>
          </a:prstGeom>
        </p:spPr>
        <p:txBody>
          <a:bodyPr wrap="square">
            <a:spAutoFit/>
          </a:bodyPr>
          <a:lstStyle/>
          <a:p>
            <a:r>
              <a:rPr lang="fr-FR" sz="2000" b="1" dirty="0" smtClean="0">
                <a:solidFill>
                  <a:srgbClr val="000000"/>
                </a:solidFill>
                <a:latin typeface="Times New Roman" panose="02020603050405020304" pitchFamily="18" charset="0"/>
                <a:cs typeface="Times New Roman" panose="02020603050405020304" pitchFamily="18" charset="0"/>
              </a:rPr>
              <a:t>Cas d’usage</a:t>
            </a:r>
            <a:r>
              <a:rPr lang="fr-FR" sz="2000" dirty="0" smtClean="0">
                <a:solidFill>
                  <a:srgbClr val="000000"/>
                </a:solidFill>
                <a:latin typeface="Times New Roman" panose="02020603050405020304" pitchFamily="18" charset="0"/>
                <a:cs typeface="Times New Roman" panose="02020603050405020304" pitchFamily="18" charset="0"/>
              </a:rPr>
              <a:t>: exposition d’un service HTTP sur Internet, pare-feu </a:t>
            </a:r>
            <a:r>
              <a:rPr lang="fr-FR" sz="2000" b="1" dirty="0" smtClean="0">
                <a:solidFill>
                  <a:srgbClr val="000000"/>
                </a:solidFill>
                <a:latin typeface="Times New Roman" panose="02020603050405020304" pitchFamily="18" charset="0"/>
                <a:cs typeface="Times New Roman" panose="02020603050405020304" pitchFamily="18" charset="0"/>
              </a:rPr>
              <a:t>sans état</a:t>
            </a:r>
            <a:r>
              <a:rPr lang="fr-FR" sz="2000" dirty="0" smtClean="0">
                <a:solidFill>
                  <a:srgbClr val="000000"/>
                </a:solidFill>
                <a:latin typeface="Times New Roman" panose="02020603050405020304" pitchFamily="18" charset="0"/>
                <a:cs typeface="Times New Roman" panose="02020603050405020304" pitchFamily="18" charset="0"/>
              </a:rPr>
              <a:t>.</a:t>
            </a:r>
            <a:endParaRPr lang="fr-FR" sz="2000" dirty="0">
              <a:solidFill>
                <a:srgbClr val="000000"/>
              </a:solidFill>
              <a:latin typeface="Times New Roman" panose="02020603050405020304" pitchFamily="18" charset="0"/>
              <a:cs typeface="Times New Roman" panose="02020603050405020304" pitchFamily="18" charset="0"/>
            </a:endParaRPr>
          </a:p>
        </p:txBody>
      </p:sp>
      <p:pic>
        <p:nvPicPr>
          <p:cNvPr id="11" name="Image 10"/>
          <p:cNvPicPr>
            <a:picLocks noChangeAspect="1"/>
          </p:cNvPicPr>
          <p:nvPr/>
        </p:nvPicPr>
        <p:blipFill>
          <a:blip r:embed="rId3"/>
          <a:stretch>
            <a:fillRect/>
          </a:stretch>
        </p:blipFill>
        <p:spPr>
          <a:xfrm>
            <a:off x="2171547" y="2739581"/>
            <a:ext cx="5295900" cy="1343025"/>
          </a:xfrm>
          <a:prstGeom prst="rect">
            <a:avLst/>
          </a:prstGeom>
        </p:spPr>
      </p:pic>
      <p:pic>
        <p:nvPicPr>
          <p:cNvPr id="12" name="Image 11"/>
          <p:cNvPicPr>
            <a:picLocks noChangeAspect="1"/>
          </p:cNvPicPr>
          <p:nvPr/>
        </p:nvPicPr>
        <p:blipFill>
          <a:blip r:embed="rId4"/>
          <a:stretch>
            <a:fillRect/>
          </a:stretch>
        </p:blipFill>
        <p:spPr>
          <a:xfrm>
            <a:off x="391005" y="4653136"/>
            <a:ext cx="8167067" cy="1276952"/>
          </a:xfrm>
          <a:prstGeom prst="rect">
            <a:avLst/>
          </a:prstGeom>
        </p:spPr>
      </p:pic>
      <p:sp>
        <p:nvSpPr>
          <p:cNvPr id="13" name="Rectangle 12"/>
          <p:cNvSpPr/>
          <p:nvPr/>
        </p:nvSpPr>
        <p:spPr>
          <a:xfrm>
            <a:off x="3022221" y="1191009"/>
            <a:ext cx="3066865" cy="400110"/>
          </a:xfrm>
          <a:prstGeom prst="rect">
            <a:avLst/>
          </a:prstGeom>
        </p:spPr>
        <p:txBody>
          <a:bodyPr wrap="none">
            <a:spAutoFit/>
          </a:bodyPr>
          <a:lstStyle/>
          <a:p>
            <a:pPr lvl="0">
              <a:buSzPts val="1000"/>
              <a:tabLst>
                <a:tab pos="457200" algn="l"/>
              </a:tabLst>
            </a:pPr>
            <a:r>
              <a:rPr lang="fr-FR" sz="2000" dirty="0" smtClean="0">
                <a:latin typeface="Times New Roman" panose="02020603050405020304" pitchFamily="18" charset="0"/>
                <a:ea typeface="Calibri" panose="020F0502020204030204" pitchFamily="34" charset="0"/>
                <a:cs typeface="Times New Roman" panose="02020603050405020304" pitchFamily="18" charset="0"/>
              </a:rPr>
              <a:t>Filtrage </a:t>
            </a:r>
            <a:r>
              <a:rPr lang="fr-FR" sz="2000" dirty="0">
                <a:latin typeface="Times New Roman" panose="02020603050405020304" pitchFamily="18" charset="0"/>
                <a:ea typeface="Calibri" panose="020F0502020204030204" pitchFamily="34" charset="0"/>
                <a:cs typeface="Times New Roman" panose="02020603050405020304" pitchFamily="18" charset="0"/>
              </a:rPr>
              <a:t>sans état (</a:t>
            </a:r>
            <a:r>
              <a:rPr lang="fr-FR" sz="2000" dirty="0" err="1">
                <a:latin typeface="Times New Roman" panose="02020603050405020304" pitchFamily="18" charset="0"/>
                <a:ea typeface="Calibri" panose="020F0502020204030204" pitchFamily="34" charset="0"/>
                <a:cs typeface="Times New Roman" panose="02020603050405020304" pitchFamily="18" charset="0"/>
              </a:rPr>
              <a:t>stateless</a:t>
            </a:r>
            <a:r>
              <a:rPr lang="fr-FR" sz="2000" dirty="0">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38149276"/>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ce réservé du numéro de diapositive 3"/>
          <p:cNvSpPr>
            <a:spLocks noGrp="1"/>
          </p:cNvSpPr>
          <p:nvPr>
            <p:ph type="sldNum" sz="quarter" idx="10"/>
          </p:nvPr>
        </p:nvSpPr>
        <p:spPr>
          <a:noFill/>
        </p:spPr>
        <p:txBody>
          <a:bodyPr/>
          <a:lstStyle>
            <a:lvl1pPr eaLnBrk="0" hangingPunct="0">
              <a:spcBef>
                <a:spcPct val="20000"/>
              </a:spcBef>
              <a:buChar char="•"/>
              <a:defRPr sz="2400">
                <a:solidFill>
                  <a:schemeClr val="tx1"/>
                </a:solidFill>
                <a:latin typeface="Arial" panose="020B0604020202020204" pitchFamily="34" charset="0"/>
              </a:defRPr>
            </a:lvl1pPr>
            <a:lvl2pPr marL="742950" indent="-285750" eaLnBrk="0" hangingPunct="0">
              <a:spcBef>
                <a:spcPct val="20000"/>
              </a:spcBef>
              <a:buChar char="–"/>
              <a:defRPr sz="2000">
                <a:solidFill>
                  <a:schemeClr val="tx1"/>
                </a:solidFill>
                <a:latin typeface="Arial" panose="020B0604020202020204" pitchFamily="34" charset="0"/>
              </a:defRPr>
            </a:lvl2pPr>
            <a:lvl3pPr marL="1143000" indent="-228600" eaLnBrk="0" hangingPunct="0">
              <a:spcBef>
                <a:spcPct val="20000"/>
              </a:spcBef>
              <a:buChar char="•"/>
              <a:defRPr>
                <a:solidFill>
                  <a:schemeClr val="tx1"/>
                </a:solidFill>
                <a:latin typeface="Arial" panose="020B0604020202020204" pitchFamily="34" charset="0"/>
              </a:defRPr>
            </a:lvl3pPr>
            <a:lvl4pPr marL="1600200" indent="-228600" eaLnBrk="0" hangingPunct="0">
              <a:spcBef>
                <a:spcPct val="20000"/>
              </a:spcBef>
              <a:buChar char="–"/>
              <a:defRPr sz="16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fld id="{8DA612C2-F2AD-41B5-9A8E-69E756428D35}" type="slidenum">
              <a:rPr lang="fr-FR" altLang="fr-FR" sz="800">
                <a:solidFill>
                  <a:schemeClr val="bg1"/>
                </a:solidFill>
                <a:latin typeface="Times New Roman" panose="02020603050405020304" pitchFamily="18" charset="0"/>
                <a:cs typeface="Times New Roman" panose="02020603050405020304" pitchFamily="18" charset="0"/>
              </a:rPr>
              <a:pPr eaLnBrk="1" hangingPunct="1">
                <a:spcBef>
                  <a:spcPct val="0"/>
                </a:spcBef>
                <a:buFontTx/>
                <a:buNone/>
              </a:pPr>
              <a:t>9</a:t>
            </a:fld>
            <a:endParaRPr lang="fr-FR" altLang="fr-FR" sz="800">
              <a:solidFill>
                <a:schemeClr val="bg1"/>
              </a:solidFill>
              <a:latin typeface="Times New Roman" panose="02020603050405020304" pitchFamily="18" charset="0"/>
              <a:cs typeface="Times New Roman" panose="02020603050405020304" pitchFamily="18" charset="0"/>
            </a:endParaRPr>
          </a:p>
        </p:txBody>
      </p:sp>
      <p:sp>
        <p:nvSpPr>
          <p:cNvPr id="15" name="ZoneTexte 7"/>
          <p:cNvSpPr txBox="1">
            <a:spLocks noChangeArrowheads="1"/>
          </p:cNvSpPr>
          <p:nvPr/>
        </p:nvSpPr>
        <p:spPr bwMode="auto">
          <a:xfrm>
            <a:off x="683568" y="3235673"/>
            <a:ext cx="158417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fr-FR" altLang="fr-FR" sz="2000" b="1" dirty="0">
                <a:solidFill>
                  <a:schemeClr val="tx2"/>
                </a:solidFill>
                <a:latin typeface="Times New Roman" panose="02020603050405020304" pitchFamily="18" charset="0"/>
                <a:cs typeface="Times New Roman" panose="02020603050405020304" pitchFamily="18" charset="0"/>
              </a:rPr>
              <a:t>PARE FEU</a:t>
            </a:r>
          </a:p>
          <a:p>
            <a:pPr eaLnBrk="1" hangingPunct="1">
              <a:spcBef>
                <a:spcPct val="0"/>
              </a:spcBef>
              <a:buFontTx/>
              <a:buNone/>
            </a:pPr>
            <a:r>
              <a:rPr lang="fr-FR" altLang="fr-FR" sz="2000" b="1" dirty="0">
                <a:solidFill>
                  <a:schemeClr val="tx2"/>
                </a:solidFill>
                <a:latin typeface="Times New Roman" panose="02020603050405020304" pitchFamily="18" charset="0"/>
                <a:cs typeface="Times New Roman" panose="02020603050405020304" pitchFamily="18" charset="0"/>
              </a:rPr>
              <a:t>SIMPLE </a:t>
            </a:r>
          </a:p>
        </p:txBody>
      </p:sp>
      <p:graphicFrame>
        <p:nvGraphicFramePr>
          <p:cNvPr id="10" name="Espace réservé du contenu 4">
            <a:extLst>
              <a:ext uri="{FF2B5EF4-FFF2-40B4-BE49-F238E27FC236}">
                <a16:creationId xmlns="" xmlns:a16="http://schemas.microsoft.com/office/drawing/2014/main" id="{E54ADF0B-BDF7-415A-9AC2-3F9859054185}"/>
              </a:ext>
            </a:extLst>
          </p:cNvPr>
          <p:cNvGraphicFramePr>
            <a:graphicFrameLocks/>
          </p:cNvGraphicFramePr>
          <p:nvPr>
            <p:extLst>
              <p:ext uri="{D42A27DB-BD31-4B8C-83A1-F6EECF244321}">
                <p14:modId xmlns:p14="http://schemas.microsoft.com/office/powerpoint/2010/main" val="1808878906"/>
              </p:ext>
            </p:extLst>
          </p:nvPr>
        </p:nvGraphicFramePr>
        <p:xfrm>
          <a:off x="2843808" y="1506215"/>
          <a:ext cx="3157810" cy="48025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1" name="Groupe 10"/>
          <p:cNvGrpSpPr/>
          <p:nvPr/>
        </p:nvGrpSpPr>
        <p:grpSpPr>
          <a:xfrm>
            <a:off x="5716435" y="4873451"/>
            <a:ext cx="2016009" cy="1221458"/>
            <a:chOff x="570900" y="4012615"/>
            <a:chExt cx="2016009" cy="561599"/>
          </a:xfrm>
        </p:grpSpPr>
        <p:sp>
          <p:nvSpPr>
            <p:cNvPr id="12" name="Rectangle à coins arrondis 11"/>
            <p:cNvSpPr/>
            <p:nvPr/>
          </p:nvSpPr>
          <p:spPr>
            <a:xfrm>
              <a:off x="570900" y="4012615"/>
              <a:ext cx="2016009" cy="561599"/>
            </a:xfrm>
            <a:prstGeom prst="roundRect">
              <a:avLst/>
            </a:prstGeom>
            <a:solidFill>
              <a:srgbClr val="2EA0D8"/>
            </a:solidFill>
            <a:ln>
              <a:noFill/>
            </a:ln>
            <a:sp3d>
              <a:bevelT/>
            </a:sp3d>
          </p:spPr>
          <p:style>
            <a:lnRef idx="2">
              <a:scrgbClr r="0" g="0" b="0"/>
            </a:lnRef>
            <a:fillRef idx="1">
              <a:scrgbClr r="0" g="0" b="0"/>
            </a:fillRef>
            <a:effectRef idx="0">
              <a:schemeClr val="accent5">
                <a:hueOff val="3257026"/>
                <a:satOff val="11196"/>
                <a:lumOff val="-53726"/>
                <a:alphaOff val="0"/>
              </a:schemeClr>
            </a:effectRef>
            <a:fontRef idx="minor">
              <a:schemeClr val="lt1"/>
            </a:fontRef>
          </p:style>
        </p:sp>
        <p:sp>
          <p:nvSpPr>
            <p:cNvPr id="13" name="ZoneTexte 12"/>
            <p:cNvSpPr txBox="1"/>
            <p:nvPr/>
          </p:nvSpPr>
          <p:spPr>
            <a:xfrm>
              <a:off x="598315" y="4040030"/>
              <a:ext cx="1961179" cy="50676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fr-FR" sz="2000" kern="1200" dirty="0">
                  <a:latin typeface="Times New Roman" panose="02020603050405020304" pitchFamily="18" charset="0"/>
                  <a:cs typeface="Times New Roman" panose="02020603050405020304" pitchFamily="18" charset="0"/>
                </a:rPr>
                <a:t>1 </a:t>
              </a:r>
              <a:r>
                <a:rPr lang="fr-FR" sz="2000" kern="1200" dirty="0" smtClean="0">
                  <a:latin typeface="Times New Roman" panose="02020603050405020304" pitchFamily="18" charset="0"/>
                  <a:cs typeface="Times New Roman" panose="02020603050405020304" pitchFamily="18" charset="0"/>
                </a:rPr>
                <a:t>Accès </a:t>
              </a:r>
              <a:r>
                <a:rPr lang="fr-FR" sz="2000" kern="1200" dirty="0">
                  <a:latin typeface="Times New Roman" panose="02020603050405020304" pitchFamily="18" charset="0"/>
                  <a:cs typeface="Times New Roman" panose="02020603050405020304" pitchFamily="18" charset="0"/>
                </a:rPr>
                <a:t>au réseau</a:t>
              </a:r>
            </a:p>
          </p:txBody>
        </p:sp>
      </p:grpSp>
      <p:grpSp>
        <p:nvGrpSpPr>
          <p:cNvPr id="14" name="Groupe 13"/>
          <p:cNvGrpSpPr/>
          <p:nvPr/>
        </p:nvGrpSpPr>
        <p:grpSpPr>
          <a:xfrm>
            <a:off x="5743850" y="4260610"/>
            <a:ext cx="2016009" cy="561599"/>
            <a:chOff x="570900" y="2751175"/>
            <a:chExt cx="2016009" cy="561599"/>
          </a:xfrm>
        </p:grpSpPr>
        <p:sp>
          <p:nvSpPr>
            <p:cNvPr id="19" name="Rectangle à coins arrondis 18"/>
            <p:cNvSpPr/>
            <p:nvPr/>
          </p:nvSpPr>
          <p:spPr>
            <a:xfrm>
              <a:off x="570900" y="2751175"/>
              <a:ext cx="2016009" cy="561599"/>
            </a:xfrm>
            <a:prstGeom prst="roundRect">
              <a:avLst/>
            </a:prstGeom>
            <a:solidFill>
              <a:srgbClr val="FFC000"/>
            </a:solidFill>
            <a:ln>
              <a:noFill/>
            </a:ln>
            <a:sp3d>
              <a:bevelT/>
            </a:sp3d>
          </p:spPr>
          <p:style>
            <a:lnRef idx="2">
              <a:scrgbClr r="0" g="0" b="0"/>
            </a:lnRef>
            <a:fillRef idx="1">
              <a:scrgbClr r="0" g="0" b="0"/>
            </a:fillRef>
            <a:effectRef idx="0">
              <a:schemeClr val="accent5">
                <a:hueOff val="2171351"/>
                <a:satOff val="7464"/>
                <a:lumOff val="-35817"/>
                <a:alphaOff val="0"/>
              </a:schemeClr>
            </a:effectRef>
            <a:fontRef idx="minor">
              <a:schemeClr val="lt1"/>
            </a:fontRef>
          </p:style>
        </p:sp>
        <p:sp>
          <p:nvSpPr>
            <p:cNvPr id="20" name="ZoneTexte 19"/>
            <p:cNvSpPr txBox="1"/>
            <p:nvPr/>
          </p:nvSpPr>
          <p:spPr>
            <a:xfrm>
              <a:off x="598315" y="2778590"/>
              <a:ext cx="1961179" cy="50676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fr-FR" sz="2000" kern="1200" dirty="0">
                  <a:latin typeface="Times New Roman" panose="02020603050405020304" pitchFamily="18" charset="0"/>
                  <a:cs typeface="Times New Roman" panose="02020603050405020304" pitchFamily="18" charset="0"/>
                </a:rPr>
                <a:t>2 Internet</a:t>
              </a:r>
            </a:p>
          </p:txBody>
        </p:sp>
      </p:grpSp>
      <p:grpSp>
        <p:nvGrpSpPr>
          <p:cNvPr id="21" name="Groupe 20"/>
          <p:cNvGrpSpPr/>
          <p:nvPr/>
        </p:nvGrpSpPr>
        <p:grpSpPr>
          <a:xfrm>
            <a:off x="5743849" y="3639385"/>
            <a:ext cx="2016009" cy="561599"/>
            <a:chOff x="570900" y="2120455"/>
            <a:chExt cx="2016009" cy="561599"/>
          </a:xfrm>
        </p:grpSpPr>
        <p:sp>
          <p:nvSpPr>
            <p:cNvPr id="22" name="Rectangle à coins arrondis 21"/>
            <p:cNvSpPr/>
            <p:nvPr/>
          </p:nvSpPr>
          <p:spPr>
            <a:xfrm>
              <a:off x="570900" y="2120455"/>
              <a:ext cx="2016009" cy="561599"/>
            </a:xfrm>
            <a:prstGeom prst="roundRect">
              <a:avLst/>
            </a:prstGeom>
            <a:solidFill>
              <a:srgbClr val="F4984C"/>
            </a:solidFill>
            <a:ln>
              <a:noFill/>
            </a:ln>
            <a:sp3d>
              <a:bevelT/>
            </a:sp3d>
          </p:spPr>
          <p:style>
            <a:lnRef idx="2">
              <a:scrgbClr r="0" g="0" b="0"/>
            </a:lnRef>
            <a:fillRef idx="1">
              <a:scrgbClr r="0" g="0" b="0"/>
            </a:fillRef>
            <a:effectRef idx="0">
              <a:schemeClr val="accent5">
                <a:hueOff val="1628513"/>
                <a:satOff val="5598"/>
                <a:lumOff val="-26863"/>
                <a:alphaOff val="0"/>
              </a:schemeClr>
            </a:effectRef>
            <a:fontRef idx="minor">
              <a:schemeClr val="lt1"/>
            </a:fontRef>
          </p:style>
        </p:sp>
        <p:sp>
          <p:nvSpPr>
            <p:cNvPr id="23" name="ZoneTexte 22"/>
            <p:cNvSpPr txBox="1"/>
            <p:nvPr/>
          </p:nvSpPr>
          <p:spPr>
            <a:xfrm>
              <a:off x="598315" y="2147870"/>
              <a:ext cx="1961179" cy="50676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fr-FR" sz="2000" dirty="0">
                  <a:latin typeface="Times New Roman" panose="02020603050405020304" pitchFamily="18" charset="0"/>
                  <a:cs typeface="Times New Roman" panose="02020603050405020304" pitchFamily="18" charset="0"/>
                </a:rPr>
                <a:t>3</a:t>
              </a:r>
              <a:r>
                <a:rPr lang="fr-FR" sz="2000" kern="1200" dirty="0">
                  <a:latin typeface="Times New Roman" panose="02020603050405020304" pitchFamily="18" charset="0"/>
                  <a:cs typeface="Times New Roman" panose="02020603050405020304" pitchFamily="18" charset="0"/>
                </a:rPr>
                <a:t> Transport</a:t>
              </a:r>
            </a:p>
          </p:txBody>
        </p:sp>
      </p:grpSp>
      <p:grpSp>
        <p:nvGrpSpPr>
          <p:cNvPr id="24" name="Groupe 23"/>
          <p:cNvGrpSpPr/>
          <p:nvPr/>
        </p:nvGrpSpPr>
        <p:grpSpPr>
          <a:xfrm>
            <a:off x="5743848" y="1705100"/>
            <a:ext cx="2016009" cy="1872208"/>
            <a:chOff x="570900" y="859015"/>
            <a:chExt cx="2016009" cy="561599"/>
          </a:xfrm>
        </p:grpSpPr>
        <p:sp>
          <p:nvSpPr>
            <p:cNvPr id="25" name="Rectangle à coins arrondis 24"/>
            <p:cNvSpPr/>
            <p:nvPr/>
          </p:nvSpPr>
          <p:spPr>
            <a:xfrm>
              <a:off x="570900" y="859015"/>
              <a:ext cx="2016009" cy="561599"/>
            </a:xfrm>
            <a:prstGeom prst="roundRect">
              <a:avLst/>
            </a:prstGeom>
            <a:solidFill>
              <a:srgbClr val="24CE24"/>
            </a:solidFill>
            <a:ln>
              <a:noFill/>
            </a:ln>
            <a:sp3d>
              <a:bevelT/>
            </a:sp3d>
          </p:spPr>
          <p:style>
            <a:lnRef idx="2">
              <a:scrgbClr r="0" g="0" b="0"/>
            </a:lnRef>
            <a:fillRef idx="1">
              <a:scrgbClr r="0" g="0" b="0"/>
            </a:fillRef>
            <a:effectRef idx="0">
              <a:schemeClr val="accent5">
                <a:hueOff val="542838"/>
                <a:satOff val="1866"/>
                <a:lumOff val="-8954"/>
                <a:alphaOff val="0"/>
              </a:schemeClr>
            </a:effectRef>
            <a:fontRef idx="minor">
              <a:schemeClr val="lt1"/>
            </a:fontRef>
          </p:style>
        </p:sp>
        <p:sp>
          <p:nvSpPr>
            <p:cNvPr id="26" name="ZoneTexte 25"/>
            <p:cNvSpPr txBox="1"/>
            <p:nvPr/>
          </p:nvSpPr>
          <p:spPr>
            <a:xfrm>
              <a:off x="598315" y="886430"/>
              <a:ext cx="1961179" cy="50676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fr-FR" sz="2000" kern="1200" dirty="0">
                  <a:latin typeface="Times New Roman" panose="02020603050405020304" pitchFamily="18" charset="0"/>
                  <a:cs typeface="Times New Roman" panose="02020603050405020304" pitchFamily="18" charset="0"/>
                </a:rPr>
                <a:t>4 Application</a:t>
              </a:r>
            </a:p>
          </p:txBody>
        </p:sp>
      </p:grpSp>
      <p:cxnSp>
        <p:nvCxnSpPr>
          <p:cNvPr id="4" name="Connecteur droit avec flèche 3"/>
          <p:cNvCxnSpPr>
            <a:stCxn id="15" idx="3"/>
          </p:cNvCxnSpPr>
          <p:nvPr/>
        </p:nvCxnSpPr>
        <p:spPr bwMode="auto">
          <a:xfrm>
            <a:off x="2267744" y="3589616"/>
            <a:ext cx="1080120" cy="1495568"/>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Connecteur droit avec flèche 26"/>
          <p:cNvCxnSpPr>
            <a:stCxn id="15" idx="3"/>
          </p:cNvCxnSpPr>
          <p:nvPr/>
        </p:nvCxnSpPr>
        <p:spPr bwMode="auto">
          <a:xfrm>
            <a:off x="2267744" y="3589616"/>
            <a:ext cx="1107535" cy="951793"/>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Connecteur droit avec flèche 27"/>
          <p:cNvCxnSpPr>
            <a:stCxn id="15" idx="3"/>
          </p:cNvCxnSpPr>
          <p:nvPr/>
        </p:nvCxnSpPr>
        <p:spPr bwMode="auto">
          <a:xfrm>
            <a:off x="2267744" y="3589616"/>
            <a:ext cx="1080120" cy="353943"/>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9" name="Rectangle 2"/>
          <p:cNvSpPr>
            <a:spLocks noGrp="1" noChangeArrowheads="1"/>
          </p:cNvSpPr>
          <p:nvPr>
            <p:ph type="title"/>
          </p:nvPr>
        </p:nvSpPr>
        <p:spPr>
          <a:xfrm>
            <a:off x="323850" y="476250"/>
            <a:ext cx="8229600" cy="504825"/>
          </a:xfrm>
        </p:spPr>
        <p:txBody>
          <a:bodyPr/>
          <a:lstStyle/>
          <a:p>
            <a:pPr algn="ctr" eaLnBrk="1" hangingPunct="1">
              <a:lnSpc>
                <a:spcPct val="90000"/>
              </a:lnSpc>
            </a:pPr>
            <a:r>
              <a:rPr lang="fr-FR" sz="3200" dirty="0" err="1">
                <a:latin typeface="Times New Roman" panose="02020603050405020304" pitchFamily="18" charset="0"/>
                <a:cs typeface="Times New Roman" panose="02020603050405020304" pitchFamily="18" charset="0"/>
              </a:rPr>
              <a:t>Pare-feux</a:t>
            </a:r>
            <a:r>
              <a:rPr lang="fr-FR" sz="3200" dirty="0">
                <a:latin typeface="Times New Roman" panose="02020603050405020304" pitchFamily="18" charset="0"/>
                <a:cs typeface="Times New Roman" panose="02020603050405020304" pitchFamily="18" charset="0"/>
              </a:rPr>
              <a:t> et OSI</a:t>
            </a:r>
            <a:endParaRPr lang="fr-FR" altLang="fr-F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39839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ception personnalisée">
  <a:themeElements>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nception personnalisé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fr-FR" altLang="fr-F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fr-FR" altLang="fr-FR" sz="1800" b="0" i="0" u="none" strike="noStrike" cap="none" normalizeH="0" baseline="0" smtClean="0">
            <a:ln>
              <a:noFill/>
            </a:ln>
            <a:solidFill>
              <a:schemeClr val="tx1"/>
            </a:solidFill>
            <a:effectLst/>
            <a:latin typeface="Arial" charset="0"/>
          </a:defRPr>
        </a:defPPr>
      </a:lstStyle>
    </a:lnDef>
  </a:objectDefaults>
  <a:extraClrSchemeLst>
    <a:extraClrScheme>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ception personnalisé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ception personnalisé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ception personnalisé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ception personnalisé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ception personnalisé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ception personnalisé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ception personnalisé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ception personnalisé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ception personnalisé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ception personnalisé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ception personnalisé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onception personnalisée">
  <a:themeElements>
    <a:clrScheme name="1_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onception personnalisé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fr-FR" altLang="fr-F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fr-FR" altLang="fr-FR" sz="1800" b="0" i="0" u="none" strike="noStrike" cap="none" normalizeH="0" baseline="0" smtClean="0">
            <a:ln>
              <a:noFill/>
            </a:ln>
            <a:solidFill>
              <a:schemeClr val="tx1"/>
            </a:solidFill>
            <a:effectLst/>
            <a:latin typeface="Arial" charset="0"/>
          </a:defRPr>
        </a:defPPr>
      </a:lstStyle>
    </a:lnDef>
  </a:objectDefaults>
  <a:extraClrSchemeLst>
    <a:extraClrScheme>
      <a:clrScheme name="1_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onception personnalisé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onception personnalisé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onception personnalisé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onception personnalisé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onception personnalisé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onception personnalisé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onception personnalisé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onception personnalisé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onception personnalisé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onception personnalisé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onception personnalisé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onception personnalisée">
  <a:themeElements>
    <a:clrScheme name="2_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onception personnalisé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fr-FR" altLang="fr-F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fr-FR" altLang="fr-FR" sz="1800" b="0" i="0" u="none" strike="noStrike" cap="none" normalizeH="0" baseline="0" smtClean="0">
            <a:ln>
              <a:noFill/>
            </a:ln>
            <a:solidFill>
              <a:schemeClr val="tx1"/>
            </a:solidFill>
            <a:effectLst/>
            <a:latin typeface="Arial" charset="0"/>
          </a:defRPr>
        </a:defPPr>
      </a:lstStyle>
    </a:lnDef>
  </a:objectDefaults>
  <a:extraClrSchemeLst>
    <a:extraClrScheme>
      <a:clrScheme name="2_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onception personnalisé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onception personnalisé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onception personnalisé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onception personnalisé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onception personnalisé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onception personnalisé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onception personnalisé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onception personnalisé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onception personnalisé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onception personnalisé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onception personnalisé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Conception personnalisée">
  <a:themeElements>
    <a:clrScheme name="4_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onception personnalisé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fr-FR" altLang="fr-F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fr-FR" altLang="fr-FR" sz="1800" b="0" i="0" u="none" strike="noStrike" cap="none" normalizeH="0" baseline="0" smtClean="0">
            <a:ln>
              <a:noFill/>
            </a:ln>
            <a:solidFill>
              <a:schemeClr val="tx1"/>
            </a:solidFill>
            <a:effectLst/>
            <a:latin typeface="Arial" charset="0"/>
          </a:defRPr>
        </a:defPPr>
      </a:lstStyle>
    </a:lnDef>
  </a:objectDefaults>
  <a:extraClrSchemeLst>
    <a:extraClrScheme>
      <a:clrScheme name="4_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onception personnalisé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onception personnalisé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onception personnalisé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onception personnalisé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onception personnalisé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onception personnalisé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onception personnalisé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onception personnalisé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onception personnalisé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onception personnalisé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onception personnalisé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23359</TotalTime>
  <Words>2493</Words>
  <Application>Microsoft Office PowerPoint</Application>
  <PresentationFormat>Affichage à l'écran (4:3)</PresentationFormat>
  <Paragraphs>518</Paragraphs>
  <Slides>36</Slides>
  <Notes>31</Notes>
  <HiddenSlides>0</HiddenSlides>
  <MMClips>0</MMClips>
  <ScaleCrop>false</ScaleCrop>
  <HeadingPairs>
    <vt:vector size="4" baseType="variant">
      <vt:variant>
        <vt:lpstr>Thème</vt:lpstr>
      </vt:variant>
      <vt:variant>
        <vt:i4>4</vt:i4>
      </vt:variant>
      <vt:variant>
        <vt:lpstr>Titres des diapositives</vt:lpstr>
      </vt:variant>
      <vt:variant>
        <vt:i4>36</vt:i4>
      </vt:variant>
    </vt:vector>
  </HeadingPairs>
  <TitlesOfParts>
    <vt:vector size="40" baseType="lpstr">
      <vt:lpstr>Conception personnalisée</vt:lpstr>
      <vt:lpstr>1_Conception personnalisée</vt:lpstr>
      <vt:lpstr>2_Conception personnalisée</vt:lpstr>
      <vt:lpstr>4_Conception personnalisée</vt:lpstr>
      <vt:lpstr>Pare-feu</vt:lpstr>
      <vt:lpstr>SOMMAIRE</vt:lpstr>
      <vt:lpstr>Définition pare-feu</vt:lpstr>
      <vt:lpstr>Présentation PowerPoint</vt:lpstr>
      <vt:lpstr> Pare-Feu matériels</vt:lpstr>
      <vt:lpstr>Fonctionnalités</vt:lpstr>
      <vt:lpstr>Pare-feu filtrage de paquet</vt:lpstr>
      <vt:lpstr>Pare-feu filtrage de paquet</vt:lpstr>
      <vt:lpstr>Pare-feux et OSI</vt:lpstr>
      <vt:lpstr>Pare-feu filtrage de paquet</vt:lpstr>
      <vt:lpstr>Pare-feu à états (statefull)</vt:lpstr>
      <vt:lpstr>Pare-feu filtrage de paquet</vt:lpstr>
      <vt:lpstr>Présentation PowerPoint</vt:lpstr>
      <vt:lpstr>Pare-feux et OSI</vt:lpstr>
      <vt:lpstr>Emplacement des Pare-feu</vt:lpstr>
      <vt:lpstr>Emplacement des Pare-feu</vt:lpstr>
      <vt:lpstr>Emplacement des Pare-feu</vt:lpstr>
      <vt:lpstr>Pare-Feu MARINE</vt:lpstr>
      <vt:lpstr>Fonctionnement d’un pare-feu Linux (Netfilter)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Configuration d’un pare-feu</vt:lpstr>
      <vt:lpstr>Décision du système de filtrage</vt:lpstr>
      <vt:lpstr>Configuration des règles d’un pare-feu (Netfilter)</vt:lpstr>
      <vt:lpstr>Configuration des règles d’un pare-feu (Netfilter)</vt:lpstr>
      <vt:lpstr>Fonctionnement d’un pare-feu opnsense ou stromshield</vt:lpstr>
      <vt:lpstr>Caractéristiques principales d’OPNsense ou stormshield</vt:lpstr>
      <vt:lpstr>Conclusion</vt:lpstr>
    </vt:vector>
  </TitlesOfParts>
  <Company>Marine Nationale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du dossier pédagogique</dc:title>
  <dc:creator>SM BETIZEAU Fanélie</dc:creator>
  <cp:lastModifiedBy>cyber</cp:lastModifiedBy>
  <cp:revision>285</cp:revision>
  <dcterms:created xsi:type="dcterms:W3CDTF">2013-01-08T13:35:56Z</dcterms:created>
  <dcterms:modified xsi:type="dcterms:W3CDTF">2023-03-14T08:45:02Z</dcterms:modified>
</cp:coreProperties>
</file>