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42"/>
  </p:handoutMasterIdLst>
  <p:sldIdLst>
    <p:sldId id="268" r:id="rId3"/>
    <p:sldId id="293" r:id="rId4"/>
    <p:sldId id="294" r:id="rId5"/>
    <p:sldId id="295" r:id="rId6"/>
    <p:sldId id="311" r:id="rId7"/>
    <p:sldId id="313" r:id="rId8"/>
    <p:sldId id="296" r:id="rId9"/>
    <p:sldId id="321" r:id="rId10"/>
    <p:sldId id="322" r:id="rId11"/>
    <p:sldId id="323" r:id="rId12"/>
    <p:sldId id="324" r:id="rId13"/>
    <p:sldId id="316" r:id="rId14"/>
    <p:sldId id="318" r:id="rId15"/>
    <p:sldId id="319" r:id="rId16"/>
    <p:sldId id="317" r:id="rId17"/>
    <p:sldId id="320" r:id="rId18"/>
    <p:sldId id="297" r:id="rId19"/>
    <p:sldId id="314" r:id="rId20"/>
    <p:sldId id="301" r:id="rId21"/>
    <p:sldId id="326" r:id="rId22"/>
    <p:sldId id="325" r:id="rId23"/>
    <p:sldId id="327" r:id="rId24"/>
    <p:sldId id="328" r:id="rId25"/>
    <p:sldId id="329" r:id="rId26"/>
    <p:sldId id="298" r:id="rId27"/>
    <p:sldId id="300" r:id="rId28"/>
    <p:sldId id="312" r:id="rId29"/>
    <p:sldId id="302" r:id="rId30"/>
    <p:sldId id="303" r:id="rId31"/>
    <p:sldId id="306" r:id="rId32"/>
    <p:sldId id="334" r:id="rId33"/>
    <p:sldId id="305" r:id="rId34"/>
    <p:sldId id="330" r:id="rId35"/>
    <p:sldId id="336" r:id="rId36"/>
    <p:sldId id="307" r:id="rId37"/>
    <p:sldId id="332" r:id="rId38"/>
    <p:sldId id="335" r:id="rId39"/>
    <p:sldId id="333" r:id="rId40"/>
    <p:sldId id="337" r:id="rId41"/>
  </p:sldIdLst>
  <p:sldSz cx="9144000" cy="6858000" type="screen4x3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94660"/>
  </p:normalViewPr>
  <p:slideViewPr>
    <p:cSldViewPr>
      <p:cViewPr>
        <p:scale>
          <a:sx n="90" d="100"/>
          <a:sy n="90" d="100"/>
        </p:scale>
        <p:origin x="-102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0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82296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973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973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14400"/>
            <a:ext cx="4041775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753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813299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DF85-5102-483E-A1BB-B3F8368E0DB4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ts val="2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ts val="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endParaRPr lang="en-US" dirty="0" smtClean="0"/>
          </a:p>
          <a:p>
            <a:pPr marL="457159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Constructors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6430"/>
            <a:ext cx="72961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Constructors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378556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3140968"/>
            <a:ext cx="5962011" cy="33234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Types vs Reference Types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Value Type</a:t>
            </a:r>
          </a:p>
          <a:p>
            <a:pPr lvl="2"/>
            <a:r>
              <a:rPr lang="en-US" dirty="0" smtClean="0"/>
              <a:t>Primitive Types like integer, bool,  decimal and etc.</a:t>
            </a:r>
          </a:p>
          <a:p>
            <a:pPr lvl="2"/>
            <a:r>
              <a:rPr lang="en-US" dirty="0" err="1" smtClean="0"/>
              <a:t>Struct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Reference Type</a:t>
            </a:r>
          </a:p>
          <a:p>
            <a:pPr lvl="2"/>
            <a:r>
              <a:rPr lang="en-US" dirty="0" smtClean="0"/>
              <a:t>Class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4944"/>
            <a:ext cx="5181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1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Types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806535"/>
            <a:ext cx="3866823" cy="183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4149080"/>
            <a:ext cx="380698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6535"/>
            <a:ext cx="340304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743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25" y="4903068"/>
            <a:ext cx="3752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5616624" cy="32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80" y="1196752"/>
            <a:ext cx="3287582" cy="258239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8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Types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3238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30" y="3493790"/>
            <a:ext cx="32004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02200"/>
            <a:ext cx="2880320" cy="109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06477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18" y="4960641"/>
            <a:ext cx="3198912" cy="143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Boxing and unboxing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01" y="1484784"/>
            <a:ext cx="3990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52" y="3140968"/>
            <a:ext cx="843879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8081"/>
            <a:ext cx="3672408" cy="17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2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String</a:t>
            </a:r>
          </a:p>
          <a:p>
            <a:endParaRPr lang="en-US" dirty="0"/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A sequence of Unicode characters.</a:t>
            </a:r>
          </a:p>
          <a:p>
            <a:endParaRPr lang="en-US" dirty="0"/>
          </a:p>
          <a:p>
            <a:pPr lvl="1"/>
            <a:r>
              <a:rPr lang="en-US" altLang="zh-CN" dirty="0" smtClean="0"/>
              <a:t>Value type or reference type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Immutable(Why</a:t>
            </a:r>
            <a:r>
              <a:rPr lang="en-US" dirty="0" smtClean="0"/>
              <a:t>?)</a:t>
            </a:r>
          </a:p>
          <a:p>
            <a:pPr lvl="2"/>
            <a:r>
              <a:rPr lang="en-US" dirty="0" smtClean="0"/>
              <a:t>Can store only one copy of identical string for different variables.</a:t>
            </a:r>
          </a:p>
          <a:p>
            <a:pPr lvl="2"/>
            <a:r>
              <a:rPr lang="en-US" dirty="0" smtClean="0"/>
              <a:t>Thread-safe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StringBuilder</a:t>
            </a:r>
            <a:endParaRPr lang="en-US" dirty="0"/>
          </a:p>
          <a:p>
            <a:pPr lvl="2"/>
            <a:r>
              <a:rPr lang="en-US" dirty="0" smtClean="0"/>
              <a:t>To prevent creating un-used strings.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Demo  (Demo_01_Basic.Tests.StringDemoTest)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Access Modifiers: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public </a:t>
            </a:r>
          </a:p>
          <a:p>
            <a:pPr lvl="1"/>
            <a:r>
              <a:rPr lang="en-US" dirty="0" smtClean="0"/>
              <a:t>Can be accessed inside/outside of the declaring class and the assembly the class belongs to.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internal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/>
              <a:t>Can be accessed inside/outside of the declaring class and </a:t>
            </a:r>
            <a:r>
              <a:rPr lang="en-US" dirty="0" smtClean="0"/>
              <a:t>only within the </a:t>
            </a:r>
            <a:r>
              <a:rPr lang="en-US" dirty="0"/>
              <a:t>assembly the class belongs to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protected </a:t>
            </a:r>
          </a:p>
          <a:p>
            <a:pPr lvl="1"/>
            <a:r>
              <a:rPr lang="en-US" dirty="0" smtClean="0"/>
              <a:t>Can be accessed inside the declaring class or classes that derived from the declaring  class.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private</a:t>
            </a:r>
          </a:p>
          <a:p>
            <a:pPr lvl="1"/>
            <a:r>
              <a:rPr lang="en-US" dirty="0" smtClean="0"/>
              <a:t>Can bee accessed inside the declaring class only.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</a:p>
          <a:p>
            <a:pPr lvl="1"/>
            <a:r>
              <a:rPr lang="en-US" dirty="0" smtClean="0"/>
              <a:t>Definition of some kind of capability</a:t>
            </a:r>
          </a:p>
          <a:p>
            <a:pPr lvl="1"/>
            <a:r>
              <a:rPr lang="en-US" dirty="0" smtClean="0"/>
              <a:t>Definition of a contract</a:t>
            </a:r>
          </a:p>
          <a:p>
            <a:pPr lvl="1"/>
            <a:r>
              <a:rPr lang="en-US" dirty="0" smtClean="0"/>
              <a:t>Definition of some kind of behavior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93096"/>
            <a:ext cx="3886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2799606"/>
            <a:ext cx="4764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Interface CANNOT have implementation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Methods and properties CANNOT have modifiers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All methods and properties are public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9606"/>
            <a:ext cx="2952329" cy="141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7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Framework</a:t>
            </a:r>
          </a:p>
          <a:p>
            <a:r>
              <a:rPr lang="en-US" dirty="0" smtClean="0"/>
              <a:t>What is C#? (C Sharp)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79" y="980728"/>
            <a:ext cx="3818087" cy="542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88529"/>
            <a:ext cx="4913659" cy="290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One class can only </a:t>
            </a:r>
            <a:r>
              <a:rPr lang="en-US" dirty="0" smtClean="0">
                <a:solidFill>
                  <a:srgbClr val="C00000"/>
                </a:solidFill>
              </a:rPr>
              <a:t>inherit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FF00"/>
                </a:solidFill>
              </a:rPr>
              <a:t>one base class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One class can </a:t>
            </a:r>
            <a:r>
              <a:rPr lang="en-US" dirty="0">
                <a:solidFill>
                  <a:srgbClr val="C00000"/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multiple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interface can </a:t>
            </a:r>
            <a:r>
              <a:rPr lang="en-US" dirty="0" smtClean="0">
                <a:solidFill>
                  <a:srgbClr val="C00000"/>
                </a:solidFill>
              </a:rPr>
              <a:t>inherit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FF00"/>
                </a:solidFill>
              </a:rPr>
              <a:t>multiple interfaces</a:t>
            </a:r>
            <a:r>
              <a:rPr lang="en-US" dirty="0" smtClean="0"/>
              <a:t>.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4219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24944"/>
            <a:ext cx="4638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en-US" altLang="zh-CN" dirty="0" smtClean="0"/>
              <a:t>vs </a:t>
            </a:r>
            <a:r>
              <a:rPr lang="en-US" altLang="zh-CN" dirty="0" smtClean="0">
                <a:solidFill>
                  <a:srgbClr val="92D050"/>
                </a:solidFill>
              </a:rPr>
              <a:t>override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05372" cy="412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1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Abstract Class vs Interface</a:t>
            </a:r>
          </a:p>
          <a:p>
            <a:pPr lvl="1"/>
            <a:r>
              <a:rPr lang="en-US" dirty="0" smtClean="0"/>
              <a:t>Abstract Class can have implementation of methods/properties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4895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8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Generic</a:t>
            </a:r>
            <a:endParaRPr lang="en-US" dirty="0"/>
          </a:p>
          <a:p>
            <a:pPr lvl="1"/>
            <a:r>
              <a:rPr lang="en-US" dirty="0" smtClean="0"/>
              <a:t>Generic classes, interfaces</a:t>
            </a:r>
          </a:p>
          <a:p>
            <a:pPr lvl="2"/>
            <a:r>
              <a:rPr lang="en-US" dirty="0" smtClean="0"/>
              <a:t>Generic Collections: List&lt;T&gt;, Dictionary&lt;</a:t>
            </a:r>
            <a:r>
              <a:rPr lang="en-US" dirty="0" err="1" smtClean="0"/>
              <a:t>TKey</a:t>
            </a:r>
            <a:r>
              <a:rPr lang="en-US" dirty="0" smtClean="0"/>
              <a:t>, TValue&gt;, etc.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Generic methods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Generic Type Constraint (where) 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default(T)</a:t>
            </a:r>
            <a:endParaRPr lang="en-US" dirty="0"/>
          </a:p>
          <a:p>
            <a:pPr lvl="2"/>
            <a:r>
              <a:rPr lang="en-US" dirty="0" smtClean="0"/>
              <a:t>Value types vs reference types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(T)</a:t>
            </a:r>
          </a:p>
          <a:p>
            <a:pPr lvl="2"/>
            <a:r>
              <a:rPr lang="en-US" dirty="0" smtClean="0"/>
              <a:t>Retrieve the actual type of 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generic?</a:t>
            </a:r>
          </a:p>
          <a:p>
            <a:endParaRPr lang="en-US" dirty="0"/>
          </a:p>
          <a:p>
            <a:pPr lvl="1"/>
            <a:r>
              <a:rPr lang="en-US" dirty="0" smtClean="0"/>
              <a:t>Avoid boxing / unboxing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Use IL disassembler to see the boxing/unboxing happen.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Type-safe (Complier check)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76474"/>
            <a:ext cx="6499597" cy="252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Some kind of bad event that interrupt the normal program flow.</a:t>
            </a:r>
          </a:p>
          <a:p>
            <a:pPr lvl="1"/>
            <a:r>
              <a:rPr lang="en-US" dirty="0" smtClean="0"/>
              <a:t>Exception get propagated from it occurs to the main caller.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Handling Exceptions</a:t>
            </a:r>
          </a:p>
          <a:p>
            <a:pPr lvl="1"/>
            <a:r>
              <a:rPr lang="en-US" dirty="0" smtClean="0"/>
              <a:t>try… catch … finally block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 Exception vs Customized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Process of converting object to stream.</a:t>
            </a:r>
            <a:endParaRPr lang="en-US" dirty="0"/>
          </a:p>
          <a:p>
            <a:pPr lvl="1"/>
            <a:r>
              <a:rPr lang="en-US" dirty="0" smtClean="0"/>
              <a:t>Store data/state of an object</a:t>
            </a:r>
          </a:p>
          <a:p>
            <a:pPr lvl="1"/>
            <a:r>
              <a:rPr lang="en-US" dirty="0" smtClean="0"/>
              <a:t>Transmit </a:t>
            </a:r>
            <a:r>
              <a:rPr lang="en-US" dirty="0"/>
              <a:t>data/state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Clone an object</a:t>
            </a:r>
          </a:p>
          <a:p>
            <a:pPr lvl="1"/>
            <a:endParaRPr lang="en-US" dirty="0"/>
          </a:p>
          <a:p>
            <a:r>
              <a:rPr lang="en-US" dirty="0" smtClean="0"/>
              <a:t>Deserialization</a:t>
            </a:r>
          </a:p>
          <a:p>
            <a:pPr lvl="1"/>
            <a:r>
              <a:rPr lang="en-US" dirty="0" smtClean="0"/>
              <a:t>Process of reconstruct object from stream.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Json</a:t>
            </a:r>
            <a:r>
              <a:rPr lang="en-US" dirty="0" smtClean="0"/>
              <a:t> vs XML vs …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Domain</a:t>
            </a:r>
          </a:p>
          <a:p>
            <a:pPr lvl="1"/>
            <a:r>
              <a:rPr lang="en-US" dirty="0" smtClean="0"/>
              <a:t>Isolation of applications within single process</a:t>
            </a:r>
          </a:p>
          <a:p>
            <a:pPr lvl="1"/>
            <a:r>
              <a:rPr lang="en-US" dirty="0" smtClean="0"/>
              <a:t>More secure, type-safe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Traditional application isolation is process based.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19" y="3284984"/>
            <a:ext cx="60007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3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Pointer that pointed to a method</a:t>
            </a:r>
          </a:p>
          <a:p>
            <a:pPr lvl="1"/>
            <a:r>
              <a:rPr lang="en-US" dirty="0" smtClean="0"/>
              <a:t>Pass a method like other data variables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event</a:t>
            </a:r>
          </a:p>
          <a:p>
            <a:pPr lvl="1"/>
            <a:r>
              <a:rPr lang="en-US" altLang="zh-CN" dirty="0" smtClean="0"/>
              <a:t>event is a special property-like wrapped delegate.</a:t>
            </a:r>
          </a:p>
          <a:p>
            <a:pPr lvl="1"/>
            <a:r>
              <a:rPr lang="en-US" dirty="0" smtClean="0"/>
              <a:t>provide thread-safe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Predefined delegates in .NET Framework</a:t>
            </a:r>
          </a:p>
          <a:p>
            <a:pPr lvl="1"/>
            <a:r>
              <a:rPr lang="en-US" altLang="zh-CN" dirty="0" err="1" smtClean="0"/>
              <a:t>Func</a:t>
            </a:r>
            <a:r>
              <a:rPr lang="en-US" altLang="zh-CN" dirty="0" smtClean="0"/>
              <a:t>&lt;Tin…., </a:t>
            </a:r>
            <a:r>
              <a:rPr lang="en-US" altLang="zh-CN" dirty="0" err="1" smtClean="0"/>
              <a:t>TResult</a:t>
            </a:r>
            <a:r>
              <a:rPr lang="en-US" altLang="zh-CN" dirty="0" smtClean="0"/>
              <a:t>&gt;  (Overloads)</a:t>
            </a:r>
          </a:p>
          <a:p>
            <a:pPr lvl="1"/>
            <a:r>
              <a:rPr lang="en-US" dirty="0" smtClean="0"/>
              <a:t>Action&lt;Tin….&gt; </a:t>
            </a:r>
            <a:r>
              <a:rPr lang="en-US" altLang="zh-CN" dirty="0"/>
              <a:t>(Overloads)</a:t>
            </a:r>
            <a:endParaRPr lang="en-US" dirty="0" smtClean="0"/>
          </a:p>
          <a:p>
            <a:pPr lvl="1"/>
            <a:r>
              <a:rPr lang="en-US" dirty="0" err="1" smtClean="0"/>
              <a:t>EventHandler</a:t>
            </a:r>
            <a:r>
              <a:rPr lang="en-US" dirty="0" smtClean="0"/>
              <a:t>&lt;</a:t>
            </a:r>
            <a:r>
              <a:rPr lang="en-US" dirty="0" err="1" smtClean="0"/>
              <a:t>TEventArgs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>
                <a:solidFill>
                  <a:srgbClr val="00B0F0"/>
                </a:solidFill>
              </a:rPr>
              <a:t>Demo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Anonymous methods &amp;</a:t>
            </a:r>
            <a:r>
              <a:rPr lang="zh-CN" altLang="en-US" dirty="0"/>
              <a:t> </a:t>
            </a:r>
            <a:r>
              <a:rPr lang="en-US" altLang="zh-CN" dirty="0" smtClean="0"/>
              <a:t>lambda expressions</a:t>
            </a:r>
          </a:p>
          <a:p>
            <a:pPr lvl="1"/>
            <a:r>
              <a:rPr lang="en-US" dirty="0" smtClean="0"/>
              <a:t>Anonymous methods </a:t>
            </a:r>
            <a:r>
              <a:rPr lang="en-US" dirty="0"/>
              <a:t>are introduced from </a:t>
            </a:r>
            <a:r>
              <a:rPr lang="en-US" dirty="0" smtClean="0"/>
              <a:t>C# 2.0</a:t>
            </a:r>
          </a:p>
          <a:p>
            <a:pPr lvl="1"/>
            <a:r>
              <a:rPr lang="en-US" dirty="0" smtClean="0"/>
              <a:t>lambda expressions are introduced from C# 3.0 to supersede anonymous methods 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Extends the functionalities of existing class without modify it.</a:t>
            </a:r>
          </a:p>
          <a:p>
            <a:pPr lvl="1"/>
            <a:r>
              <a:rPr lang="en-US" dirty="0" smtClean="0"/>
              <a:t>Defined and can only be defined in a static class</a:t>
            </a:r>
          </a:p>
          <a:p>
            <a:pPr lvl="1"/>
            <a:r>
              <a:rPr lang="en-US" dirty="0" smtClean="0"/>
              <a:t>They are static methods with the first parameter marked by </a:t>
            </a:r>
            <a:r>
              <a:rPr lang="en-US" b="1" dirty="0" smtClean="0">
                <a:solidFill>
                  <a:srgbClr val="00B0F0"/>
                </a:solidFill>
              </a:rPr>
              <a:t>this</a:t>
            </a:r>
            <a:r>
              <a:rPr lang="en-US" dirty="0" smtClean="0"/>
              <a:t> key words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pPr lvl="1"/>
            <a:r>
              <a:rPr lang="en-US" dirty="0" smtClean="0"/>
              <a:t>IL</a:t>
            </a:r>
          </a:p>
          <a:p>
            <a:pPr lvl="2"/>
            <a:r>
              <a:rPr lang="en-US" dirty="0" smtClean="0"/>
              <a:t>Your code </a:t>
            </a:r>
            <a:r>
              <a:rPr lang="en-US" dirty="0" smtClean="0">
                <a:sym typeface="Wingdings" panose="05000000000000000000" pitchFamily="2" charset="2"/>
              </a:rPr>
              <a:t> Compiler  IL (Assembly)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JIT in CLR</a:t>
            </a:r>
          </a:p>
          <a:p>
            <a:pPr lvl="2"/>
            <a:r>
              <a:rPr lang="en-US" dirty="0" smtClean="0"/>
              <a:t>Assembly </a:t>
            </a:r>
            <a:r>
              <a:rPr lang="en-US" dirty="0" smtClean="0">
                <a:sym typeface="Wingdings" panose="05000000000000000000" pitchFamily="2" charset="2"/>
              </a:rPr>
              <a:t> Native Code (JIT </a:t>
            </a:r>
            <a:r>
              <a:rPr lang="en-US" altLang="zh-CN" dirty="0" smtClean="0">
                <a:sym typeface="Wingdings" panose="05000000000000000000" pitchFamily="2" charset="2"/>
              </a:rPr>
              <a:t>Compiler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marL="914318" lvl="2" indent="0">
              <a:buNone/>
            </a:pPr>
            <a:r>
              <a:rPr lang="en-US" dirty="0" smtClean="0"/>
              <a:t>Platform independent</a:t>
            </a:r>
          </a:p>
          <a:p>
            <a:pPr marL="914318" lvl="2" indent="0">
              <a:buNone/>
            </a:pPr>
            <a:endParaRPr lang="en-US" dirty="0"/>
          </a:p>
          <a:p>
            <a:pPr marL="571490" indent="-457200"/>
            <a:r>
              <a:rPr lang="en-US" dirty="0"/>
              <a:t>Unmanaged </a:t>
            </a:r>
            <a:r>
              <a:rPr lang="en-US" altLang="zh-CN" dirty="0"/>
              <a:t>Language</a:t>
            </a:r>
          </a:p>
          <a:p>
            <a:pPr marL="914318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  <a:p>
            <a:pPr lvl="1"/>
            <a:r>
              <a:rPr lang="en-US" dirty="0"/>
              <a:t>Language Integrated </a:t>
            </a:r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Support join, </a:t>
            </a:r>
            <a:r>
              <a:rPr lang="en-US" dirty="0" err="1" smtClean="0"/>
              <a:t>groupby</a:t>
            </a:r>
            <a:r>
              <a:rPr lang="en-US" dirty="0" smtClean="0"/>
              <a:t>, </a:t>
            </a:r>
            <a:r>
              <a:rPr lang="en-US" dirty="0" err="1" smtClean="0"/>
              <a:t>orderby</a:t>
            </a:r>
            <a:r>
              <a:rPr lang="en-US" dirty="0" smtClean="0"/>
              <a:t> and even aggregation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Delayed execution</a:t>
            </a:r>
          </a:p>
          <a:p>
            <a:pPr lvl="1"/>
            <a:r>
              <a:rPr lang="en-US" dirty="0" smtClean="0"/>
              <a:t>Execute on iteration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Data</a:t>
            </a:r>
          </a:p>
          <a:p>
            <a:pPr lvl="1"/>
            <a:r>
              <a:rPr lang="en-US" dirty="0" smtClean="0"/>
              <a:t>ADO.NET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76425"/>
            <a:ext cx="5638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8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/>
          </a:p>
          <a:p>
            <a:pPr marL="457159" lvl="1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457159" lvl="1" indent="0">
              <a:buNone/>
            </a:pPr>
            <a:endParaRPr lang="en-US" dirty="0" smtClean="0"/>
          </a:p>
          <a:p>
            <a:pPr marL="457159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591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2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/>
          </a:p>
          <a:p>
            <a:pPr lvl="1"/>
            <a:r>
              <a:rPr lang="en-US" dirty="0" smtClean="0"/>
              <a:t>Race condition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When data is accessed concurrently from multiple threads.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marL="457159" lvl="1" indent="0">
              <a:buNone/>
            </a:pPr>
            <a:endParaRPr lang="en-US" dirty="0" smtClean="0"/>
          </a:p>
          <a:p>
            <a:pPr marL="457159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159" lvl="1" indent="0">
              <a:buNone/>
            </a:pPr>
            <a:endParaRPr lang="en-US" dirty="0"/>
          </a:p>
          <a:p>
            <a:pPr marL="457159" lvl="1" indent="0">
              <a:buNone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Deadlock</a:t>
            </a:r>
            <a:r>
              <a:rPr lang="en-US" dirty="0" smtClean="0"/>
              <a:t>	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Demo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endParaRPr lang="en-US" dirty="0"/>
          </a:p>
          <a:p>
            <a:pPr lvl="1"/>
            <a:r>
              <a:rPr lang="en-US" dirty="0" smtClean="0"/>
              <a:t>What is thread safe</a:t>
            </a:r>
          </a:p>
          <a:p>
            <a:pPr lvl="2"/>
            <a:r>
              <a:rPr lang="en-US" dirty="0" smtClean="0"/>
              <a:t>Ensure the program don’t go crazy.</a:t>
            </a:r>
          </a:p>
          <a:p>
            <a:pPr lvl="2"/>
            <a:r>
              <a:rPr lang="en-US" smtClean="0"/>
              <a:t>To prevent </a:t>
            </a:r>
            <a:r>
              <a:rPr lang="en-US" dirty="0" smtClean="0"/>
              <a:t>it running in unexpected behavior.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altLang="zh-CN" dirty="0" smtClean="0"/>
              <a:t>Locking</a:t>
            </a:r>
            <a:endParaRPr lang="en-US" dirty="0" smtClean="0"/>
          </a:p>
          <a:p>
            <a:pPr lvl="1"/>
            <a:endParaRPr lang="en-US" dirty="0"/>
          </a:p>
          <a:p>
            <a:pPr marL="457159" lvl="1" indent="0">
              <a:buNone/>
            </a:pPr>
            <a:endParaRPr lang="en-US" dirty="0"/>
          </a:p>
          <a:p>
            <a:pPr marL="457159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Demo</a:t>
            </a:r>
          </a:p>
          <a:p>
            <a:pPr marL="457159" lvl="1" indent="0">
              <a:buNone/>
            </a:pPr>
            <a:endParaRPr lang="en-US" dirty="0" smtClean="0"/>
          </a:p>
          <a:p>
            <a:pPr marL="457159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</a:p>
          <a:p>
            <a:endParaRPr lang="en-US" dirty="0"/>
          </a:p>
          <a:p>
            <a:pPr lvl="1"/>
            <a:r>
              <a:rPr lang="en-US" dirty="0" smtClean="0"/>
              <a:t>Retrieving properties and access it</a:t>
            </a:r>
          </a:p>
          <a:p>
            <a:pPr lvl="1"/>
            <a:r>
              <a:rPr lang="en-US" dirty="0" smtClean="0"/>
              <a:t>Retrieving methods and invoke it</a:t>
            </a:r>
          </a:p>
          <a:p>
            <a:pPr lvl="1"/>
            <a:r>
              <a:rPr lang="en-US" dirty="0" smtClean="0"/>
              <a:t>Creating instance of a type</a:t>
            </a:r>
          </a:p>
          <a:p>
            <a:pPr lvl="1"/>
            <a:r>
              <a:rPr lang="en-US" altLang="zh-CN" dirty="0" smtClean="0"/>
              <a:t>Determine relationships between types (class and interface)</a:t>
            </a:r>
          </a:p>
          <a:p>
            <a:pPr lvl="1"/>
            <a:r>
              <a:rPr lang="en-US" dirty="0" smtClean="0"/>
              <a:t>It is possible to call unmanaged code.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Managed heap vs Stack</a:t>
            </a:r>
          </a:p>
          <a:p>
            <a:pPr lvl="2"/>
            <a:r>
              <a:rPr lang="en-US" dirty="0" smtClean="0"/>
              <a:t>Stack </a:t>
            </a:r>
            <a:r>
              <a:rPr lang="en-US" dirty="0"/>
              <a:t>(Value types)</a:t>
            </a:r>
            <a:r>
              <a:rPr lang="en-US" dirty="0" smtClean="0"/>
              <a:t>-&gt; scope</a:t>
            </a:r>
          </a:p>
          <a:p>
            <a:pPr lvl="2"/>
            <a:r>
              <a:rPr lang="en-US" dirty="0" smtClean="0"/>
              <a:t>Managed heap (Reference types) -&gt; Garbage Collector</a:t>
            </a:r>
          </a:p>
          <a:p>
            <a:pPr lvl="2"/>
            <a:endParaRPr lang="en-US" dirty="0" smtClean="0"/>
          </a:p>
          <a:p>
            <a:pPr lvl="1"/>
            <a:r>
              <a:rPr lang="en-US" altLang="zh-CN" dirty="0" smtClean="0"/>
              <a:t>When</a:t>
            </a:r>
            <a:r>
              <a:rPr lang="zh-CN" altLang="en-US" dirty="0"/>
              <a:t> </a:t>
            </a:r>
            <a:r>
              <a:rPr lang="en-US" altLang="zh-CN" dirty="0" smtClean="0"/>
              <a:t>it happens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 Something</a:t>
            </a:r>
          </a:p>
          <a:p>
            <a:pPr lvl="2"/>
            <a:r>
              <a:rPr lang="en-US" dirty="0" smtClean="0"/>
              <a:t>Boxing/Unboxing</a:t>
            </a:r>
          </a:p>
          <a:p>
            <a:pPr lvl="2"/>
            <a:r>
              <a:rPr lang="en-US" dirty="0" smtClean="0"/>
              <a:t>and more (lambda expression, </a:t>
            </a:r>
            <a:r>
              <a:rPr lang="en-US" dirty="0" err="1" smtClean="0"/>
              <a:t>params</a:t>
            </a:r>
            <a:r>
              <a:rPr lang="en-US" dirty="0" smtClean="0"/>
              <a:t> arrays)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4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</a:p>
          <a:p>
            <a:pPr lvl="1"/>
            <a:r>
              <a:rPr lang="en-US" altLang="zh-CN" dirty="0" smtClean="0"/>
              <a:t>Release unused(unreferenced) objects</a:t>
            </a:r>
          </a:p>
          <a:p>
            <a:pPr lvl="2"/>
            <a:r>
              <a:rPr lang="en-US" altLang="zh-CN" dirty="0" smtClean="0"/>
              <a:t>Objects in an application formed as a forest.</a:t>
            </a:r>
            <a:endParaRPr lang="en-US" altLang="zh-CN" dirty="0"/>
          </a:p>
          <a:p>
            <a:pPr lvl="2"/>
            <a:r>
              <a:rPr lang="en-US" altLang="zh-CN" dirty="0" smtClean="0"/>
              <a:t>Application Roots</a:t>
            </a:r>
          </a:p>
          <a:p>
            <a:pPr lvl="3"/>
            <a:r>
              <a:rPr lang="en-US" altLang="zh-CN" dirty="0" smtClean="0"/>
              <a:t>Global and static object pointers</a:t>
            </a:r>
          </a:p>
          <a:p>
            <a:pPr lvl="3"/>
            <a:r>
              <a:rPr lang="en-US" altLang="zh-CN" dirty="0"/>
              <a:t>CPU registers with heap </a:t>
            </a:r>
            <a:r>
              <a:rPr lang="en-US" altLang="zh-CN" dirty="0" smtClean="0"/>
              <a:t>pointers</a:t>
            </a:r>
          </a:p>
          <a:p>
            <a:pPr lvl="3"/>
            <a:r>
              <a:rPr lang="en-US" altLang="zh-CN" dirty="0" smtClean="0"/>
              <a:t>Thread stack object pointers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dirty="0" smtClean="0"/>
              <a:t>Freeze all threads to protect heap when it happen.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Generations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8" y="5013176"/>
            <a:ext cx="7229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6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Interning</a:t>
            </a:r>
          </a:p>
          <a:p>
            <a:pPr lvl="1"/>
            <a:r>
              <a:rPr lang="en-US" dirty="0" smtClean="0"/>
              <a:t>Create a reference to the string in memory for </a:t>
            </a:r>
            <a:r>
              <a:rPr lang="en-US" dirty="0" err="1" smtClean="0"/>
              <a:t>AppDomain</a:t>
            </a:r>
            <a:r>
              <a:rPr lang="en-US" dirty="0" smtClean="0"/>
              <a:t> lifetime. (intern pool)</a:t>
            </a:r>
          </a:p>
          <a:p>
            <a:pPr lvl="1"/>
            <a:r>
              <a:rPr lang="en-US" dirty="0" smtClean="0"/>
              <a:t>No GC on intern pool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Lot of long-lived, few unique -&gt; </a:t>
            </a:r>
            <a:r>
              <a:rPr lang="en-US" dirty="0" smtClean="0">
                <a:solidFill>
                  <a:srgbClr val="92D050"/>
                </a:solidFill>
              </a:rPr>
              <a:t>good</a:t>
            </a:r>
          </a:p>
          <a:p>
            <a:pPr lvl="2"/>
            <a:r>
              <a:rPr lang="en-US" dirty="0" smtClean="0"/>
              <a:t>Lot of long-lived, many unique -&gt; </a:t>
            </a:r>
            <a:r>
              <a:rPr lang="en-US" dirty="0" smtClean="0">
                <a:solidFill>
                  <a:srgbClr val="FF0000"/>
                </a:solidFill>
              </a:rPr>
              <a:t>no benefit, memory growth</a:t>
            </a:r>
          </a:p>
          <a:p>
            <a:pPr lvl="2"/>
            <a:r>
              <a:rPr lang="en-US" dirty="0" smtClean="0"/>
              <a:t>Lot of short-lived -&gt; </a:t>
            </a:r>
            <a:r>
              <a:rPr lang="en-US" dirty="0" smtClean="0">
                <a:solidFill>
                  <a:srgbClr val="92D050"/>
                </a:solidFill>
              </a:rPr>
              <a:t>trust the GC</a:t>
            </a:r>
          </a:p>
          <a:p>
            <a:pPr lvl="2"/>
            <a:endParaRPr lang="en-US" dirty="0">
              <a:solidFill>
                <a:srgbClr val="92D05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Interning</a:t>
            </a:r>
          </a:p>
          <a:p>
            <a:pPr lvl="1"/>
            <a:r>
              <a:rPr lang="en-US" dirty="0" smtClean="0"/>
              <a:t>Memory Test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31527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11549"/>
            <a:ext cx="3876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3667"/>
            <a:ext cx="350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02" y="3936851"/>
            <a:ext cx="3819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0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 (Common Language Runtime)</a:t>
            </a:r>
          </a:p>
          <a:p>
            <a:pPr lvl="1"/>
            <a:r>
              <a:rPr lang="en-US" dirty="0" smtClean="0"/>
              <a:t>Provide runtime environment for applications based on .NET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9721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1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 (Common Language Runtime)</a:t>
            </a:r>
          </a:p>
          <a:p>
            <a:pPr marL="457159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61" y="1772816"/>
            <a:ext cx="60864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</a:p>
          <a:p>
            <a:endParaRPr lang="en-US" dirty="0"/>
          </a:p>
          <a:p>
            <a:pPr lvl="1"/>
            <a:r>
              <a:rPr lang="en-US" dirty="0" smtClean="0"/>
              <a:t>Organize class definitions in a tree structure (directory).</a:t>
            </a:r>
          </a:p>
          <a:p>
            <a:endParaRPr lang="en-US" dirty="0"/>
          </a:p>
          <a:p>
            <a:r>
              <a:rPr lang="en-US" dirty="0" smtClean="0"/>
              <a:t>Assembly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IL codes / Resources (.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CS Files</a:t>
            </a:r>
          </a:p>
          <a:p>
            <a:pPr lvl="1"/>
            <a:r>
              <a:rPr lang="en-US" dirty="0" smtClean="0"/>
              <a:t>The source code of the C# language (.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The blueprint of the object.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Instance Properties (Auto properties, read only Properties)</a:t>
            </a:r>
          </a:p>
          <a:p>
            <a:pPr lvl="1"/>
            <a:r>
              <a:rPr lang="en-US" dirty="0" smtClean="0"/>
              <a:t>Instance Methods (overloads, default parameters, variable parameter array)</a:t>
            </a:r>
          </a:p>
          <a:p>
            <a:pPr lvl="1"/>
            <a:r>
              <a:rPr lang="en-US" dirty="0" smtClean="0"/>
              <a:t>Instance Constructors</a:t>
            </a:r>
          </a:p>
          <a:p>
            <a:pPr lvl="1"/>
            <a:r>
              <a:rPr lang="en-US" dirty="0" smtClean="0"/>
              <a:t>Instance Destructors (Finalizer)</a:t>
            </a:r>
          </a:p>
          <a:p>
            <a:pPr lvl="1"/>
            <a:r>
              <a:rPr lang="en-US" dirty="0" smtClean="0"/>
              <a:t>Static Constructors</a:t>
            </a:r>
          </a:p>
          <a:p>
            <a:pPr lvl="1"/>
            <a:r>
              <a:rPr lang="en-US" dirty="0" smtClean="0"/>
              <a:t>Static Properties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definition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66850"/>
            <a:ext cx="639127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6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Constructors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75371"/>
            <a:ext cx="74866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244772"/>
            <a:ext cx="5829300" cy="14382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29200"/>
            <a:ext cx="6753225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9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ySavingTemplat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8B1C33-1571-459A-95AD-9F0F4527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EnergySavingTemplate</Template>
  <TotalTime>21092</TotalTime>
  <Words>897</Words>
  <Application>Microsoft Office PowerPoint</Application>
  <PresentationFormat>On-screen Show (4:3)</PresentationFormat>
  <Paragraphs>353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EnergySavingTemplate</vt:lpstr>
      <vt:lpstr>Course Content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Generic</vt:lpstr>
      <vt:lpstr>Generic</vt:lpstr>
      <vt:lpstr>Exception</vt:lpstr>
      <vt:lpstr>Serialization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  <vt:lpstr>Advanced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Mark.X.Mou (mis.cd02.Newegg) 42228</dc:creator>
  <cp:lastModifiedBy>Ulrica.Q.Chen (g-mis.cncd02.Newegg) 42287</cp:lastModifiedBy>
  <cp:revision>441</cp:revision>
  <dcterms:created xsi:type="dcterms:W3CDTF">2015-11-19T07:33:03Z</dcterms:created>
  <dcterms:modified xsi:type="dcterms:W3CDTF">2017-07-19T07:10:39Z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