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57" r:id="rId2"/>
    <p:sldId id="397" r:id="rId3"/>
    <p:sldId id="375" r:id="rId4"/>
    <p:sldId id="395" r:id="rId5"/>
    <p:sldId id="396" r:id="rId6"/>
    <p:sldId id="347" r:id="rId7"/>
    <p:sldId id="376" r:id="rId8"/>
    <p:sldId id="377" r:id="rId9"/>
    <p:sldId id="378" r:id="rId10"/>
    <p:sldId id="379" r:id="rId11"/>
    <p:sldId id="388" r:id="rId12"/>
    <p:sldId id="360" r:id="rId13"/>
    <p:sldId id="361" r:id="rId14"/>
    <p:sldId id="380" r:id="rId15"/>
    <p:sldId id="381" r:id="rId16"/>
    <p:sldId id="382" r:id="rId17"/>
    <p:sldId id="389" r:id="rId18"/>
    <p:sldId id="390" r:id="rId19"/>
    <p:sldId id="391" r:id="rId20"/>
    <p:sldId id="384" r:id="rId21"/>
    <p:sldId id="392" r:id="rId22"/>
    <p:sldId id="393" r:id="rId23"/>
    <p:sldId id="385" r:id="rId24"/>
    <p:sldId id="394" r:id="rId25"/>
    <p:sldId id="386" r:id="rId26"/>
    <p:sldId id="387" r:id="rId27"/>
    <p:sldId id="356" r:id="rId28"/>
  </p:sldIdLst>
  <p:sldSz cx="9144000" cy="6858000" type="screen4x3"/>
  <p:notesSz cx="9144000" cy="6858000"/>
  <p:embeddedFontLs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微软雅黑" pitchFamily="34" charset="-122"/>
      <p:regular r:id="rId35"/>
      <p:bold r:id="rId36"/>
    </p:embeddedFont>
    <p:embeddedFont>
      <p:font typeface="ＭＳ Ｐゴシック" pitchFamily="34" charset="-128"/>
      <p:regular r:id="rId37"/>
    </p:embeddedFont>
  </p:embeddedFontLst>
  <p:custDataLst>
    <p:tags r:id="rId3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  <a:srgbClr val="FF0000"/>
    <a:srgbClr val="153C65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5376" autoAdjust="0"/>
  </p:normalViewPr>
  <p:slideViewPr>
    <p:cSldViewPr snapToObjects="1">
      <p:cViewPr>
        <p:scale>
          <a:sx n="100" d="100"/>
          <a:sy n="100" d="100"/>
        </p:scale>
        <p:origin x="-1950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F715F62-D85D-49DF-BDA9-975FE3220E89}" type="datetimeFigureOut">
              <a:rPr lang="zh-CN" altLang="en-US"/>
              <a:pPr>
                <a:defRPr/>
              </a:pPr>
              <a:t>2017/7/26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615DFBE-885F-4F00-A874-2A153EFDC8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408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A3F486C-DCE5-44A6-883F-07CB505E34C0}" type="datetimeFigureOut">
              <a:rPr lang="zh-CN" altLang="en-US"/>
              <a:pPr>
                <a:defRPr/>
              </a:pPr>
              <a:t>2017/7/26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79C3186-C4EC-4A7E-AF9A-27FD22A91F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10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6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10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82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82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82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82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82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F9A0F5-3D27-4884-876F-A89225BF4E0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8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1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4200" y="6188075"/>
            <a:ext cx="2438400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AA889C2-A4DB-4EDC-AFD1-05B06C9A51A2}" type="datetime1">
              <a:rPr lang="zh-CN" altLang="en-US"/>
              <a:pPr>
                <a:defRPr/>
              </a:pPr>
              <a:t>2017/7/26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77075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71F3-9520-49F3-B926-BF3393522A57}" type="datetime1">
              <a:rPr lang="zh-CN" altLang="en-US"/>
              <a:pPr>
                <a:defRPr/>
              </a:pPr>
              <a:t>2017/7/26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52088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431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09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6B9B6-969E-4710-9FC8-43BA31AFBC21}" type="datetime1">
              <a:rPr lang="zh-CN" altLang="en-US"/>
              <a:pPr>
                <a:defRPr/>
              </a:pPr>
              <a:t>2017/7/26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60634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338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AD1B7-442F-4821-9B36-49DFF5213FFF}" type="datetime1">
              <a:rPr lang="zh-CN" altLang="en-US"/>
              <a:pPr>
                <a:defRPr/>
              </a:pPr>
              <a:t>2017/7/26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82399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D50D4-294D-48CB-BC53-88F34323E7E7}" type="datetime1">
              <a:rPr lang="zh-CN" altLang="en-US"/>
              <a:pPr>
                <a:defRPr/>
              </a:pPr>
              <a:t>2017/7/26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42774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6BC7F82-135F-4088-A711-648B5D493D11}" type="datetime1">
              <a:rPr lang="zh-CN" altLang="en-US"/>
              <a:pPr>
                <a:defRPr/>
              </a:pPr>
              <a:t>2017/7/26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09088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289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127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37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EF747-227D-4139-AEE7-5ED20BF7528A}" type="datetime1">
              <a:rPr lang="zh-CN" altLang="en-US"/>
              <a:pPr>
                <a:defRPr/>
              </a:pPr>
              <a:t>2017/7/26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2807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1167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480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78413"/>
            <a:ext cx="5486400" cy="560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3C836-BABA-47C2-A040-B4631BD70EC1}" type="datetime1">
              <a:rPr lang="zh-CN" altLang="en-US"/>
              <a:pPr>
                <a:defRPr/>
              </a:pPr>
              <a:t>2017/7/26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14318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E1A41DA-2BDE-427D-A04B-002434307056}" type="datetime1">
              <a:rPr lang="zh-CN" altLang="en-US"/>
              <a:pPr>
                <a:defRPr/>
              </a:pPr>
              <a:t>2017/7/26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</p:sldLayoutIdLst>
  <p:transition/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" Target="slide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slide" Target="slide8.xml"/><Relationship Id="rId2" Type="http://schemas.openxmlformats.org/officeDocument/2006/relationships/tags" Target="../tags/tag14.xml"/><Relationship Id="rId16" Type="http://schemas.openxmlformats.org/officeDocument/2006/relationships/slide" Target="slide7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85800" y="1600200"/>
            <a:ext cx="8686800" cy="2514600"/>
          </a:xfrm>
        </p:spPr>
        <p:txBody>
          <a:bodyPr/>
          <a:lstStyle/>
          <a:p>
            <a:pPr marL="3200400" lvl="7" indent="0">
              <a:buNone/>
            </a:pPr>
            <a:r>
              <a:rPr lang="en-US" altLang="zh-CN" sz="6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6000" dirty="0" smtClean="0">
                <a:latin typeface="微软雅黑" pitchFamily="34" charset="-122"/>
                <a:ea typeface="微软雅黑" pitchFamily="34" charset="-122"/>
              </a:rPr>
              <a:t>协议入门</a:t>
            </a:r>
            <a:endParaRPr lang="en-US" altLang="zh-CN" sz="6000" dirty="0">
              <a:latin typeface="微软雅黑" pitchFamily="34" charset="-122"/>
              <a:ea typeface="微软雅黑" pitchFamily="34" charset="-122"/>
            </a:endParaRPr>
          </a:p>
          <a:p>
            <a:pPr marL="3657600" lvl="8" indent="0"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marL="3657600" lvl="8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                     Roger Yan</a:t>
            </a:r>
          </a:p>
          <a:p>
            <a:pPr marL="3657600" lvl="8" indent="0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				2015-12-03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34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 b="1" dirty="0" smtClean="0">
                <a:latin typeface="微软雅黑" pitchFamily="34" charset="-122"/>
                <a:ea typeface="微软雅黑" pitchFamily="34" charset="-122"/>
              </a:rPr>
              <a:t>TRACE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587500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66862" y="2345695"/>
            <a:ext cx="676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 descr="C:\Users\ry96\Pictures\prox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1650999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ry96\Pictures\prox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64147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ry96\Pictures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67639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2447925" y="1761822"/>
            <a:ext cx="890588" cy="641955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TRACE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4384675" y="1736422"/>
            <a:ext cx="890588" cy="641955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TRACE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6334125" y="1736422"/>
            <a:ext cx="890588" cy="641955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TRACE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2325" y="2456820"/>
            <a:ext cx="998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代理服务器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5587" y="2482220"/>
            <a:ext cx="998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代理服务器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1875" y="2503815"/>
            <a:ext cx="69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服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务器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Elbow Connector 5"/>
          <p:cNvCxnSpPr>
            <a:stCxn id="3" idx="2"/>
            <a:endCxn id="15" idx="2"/>
          </p:cNvCxnSpPr>
          <p:nvPr/>
        </p:nvCxnSpPr>
        <p:spPr>
          <a:xfrm rot="16200000" flipH="1">
            <a:off x="2827735" y="1684570"/>
            <a:ext cx="111125" cy="1956594"/>
          </a:xfrm>
          <a:prstGeom prst="bentConnector3">
            <a:avLst>
              <a:gd name="adj1" fmla="val 30571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15" idx="3"/>
            <a:endCxn id="16" idx="2"/>
          </p:cNvCxnSpPr>
          <p:nvPr/>
        </p:nvCxnSpPr>
        <p:spPr>
          <a:xfrm>
            <a:off x="4360863" y="2587625"/>
            <a:ext cx="1473993" cy="156205"/>
          </a:xfrm>
          <a:prstGeom prst="bentConnector4">
            <a:avLst>
              <a:gd name="adj1" fmla="val -1831"/>
              <a:gd name="adj2" fmla="val 24634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6" idx="3"/>
            <a:endCxn id="17" idx="2"/>
          </p:cNvCxnSpPr>
          <p:nvPr/>
        </p:nvCxnSpPr>
        <p:spPr>
          <a:xfrm>
            <a:off x="6334125" y="2613025"/>
            <a:ext cx="1395413" cy="152400"/>
          </a:xfrm>
          <a:prstGeom prst="bentConnector4">
            <a:avLst>
              <a:gd name="adj1" fmla="val 0"/>
              <a:gd name="adj2" fmla="val 2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43125" y="2689225"/>
            <a:ext cx="1347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Max-Forwards: 2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2925" y="2725579"/>
            <a:ext cx="1347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Max-Forwards: 1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48412" y="2725579"/>
            <a:ext cx="1347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Max-Forwards: 0 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02982"/>
              </p:ext>
            </p:extLst>
          </p:nvPr>
        </p:nvGraphicFramePr>
        <p:xfrm>
          <a:off x="1676400" y="3276600"/>
          <a:ext cx="6096000" cy="2316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81062"/>
                <a:gridCol w="52149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请求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TRACE</a:t>
                      </a:r>
                      <a:r>
                        <a:rPr lang="en-US" altLang="zh-CN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/  HTTP/1.1</a:t>
                      </a:r>
                    </a:p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Host:  newegg.com</a:t>
                      </a:r>
                    </a:p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Max-Forwards: 2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响应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HTTP/1.1 200 OK</a:t>
                      </a:r>
                    </a:p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Content-Type:</a:t>
                      </a:r>
                      <a:r>
                        <a:rPr lang="en-US" altLang="zh-CN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message/http</a:t>
                      </a:r>
                    </a:p>
                    <a:p>
                      <a:r>
                        <a:rPr lang="en-US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Content-Length: 1024</a:t>
                      </a:r>
                    </a:p>
                    <a:p>
                      <a:endParaRPr lang="en-US" sz="1400" baseline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TRACE / HTTP/1.1</a:t>
                      </a:r>
                    </a:p>
                    <a:p>
                      <a:r>
                        <a:rPr lang="en-US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Host: newegg.com</a:t>
                      </a:r>
                    </a:p>
                    <a:p>
                      <a:r>
                        <a:rPr lang="en-US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Max-Forwards: 2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770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 b="1" dirty="0" smtClean="0">
                <a:latin typeface="微软雅黑" pitchFamily="34" charset="-122"/>
                <a:ea typeface="微软雅黑" pitchFamily="34" charset="-122"/>
              </a:rPr>
              <a:t>HTTP Header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96979"/>
            <a:ext cx="1031875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84291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971800" y="2954179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895600" y="3335179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0" y="3335179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9400" y="3411379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1952625" y="1905138"/>
            <a:ext cx="1885950" cy="664012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我正在使用的这个浏览器只能理解中文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敬请谅解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6324600" y="1823552"/>
            <a:ext cx="1676400" cy="664012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我是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IIS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你能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分钟后再过来访问吗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52625" y="4114800"/>
            <a:ext cx="581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在客户端与服务器之间以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协议进行通信的过程中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无论是请求还是响应都会使用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Header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字段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它能起到传递额外重要信息的作用</a:t>
            </a:r>
            <a:endParaRPr 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171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 b="1" dirty="0" smtClean="0">
                <a:latin typeface="微软雅黑" pitchFamily="34" charset="-122"/>
                <a:ea typeface="微软雅黑" pitchFamily="34" charset="-122"/>
              </a:rPr>
              <a:t>HTTP Header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10668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Header</a:t>
            </a:r>
            <a:endParaRPr 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61690"/>
              </p:ext>
            </p:extLst>
          </p:nvPr>
        </p:nvGraphicFramePr>
        <p:xfrm>
          <a:off x="1676400" y="1450777"/>
          <a:ext cx="609600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字段名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Accept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用户代理可处理的媒体类型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Accept-Charset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优先的字符集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Accept-Encoding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优先的内容编码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Host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请求资源所在服务器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Range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实体的字节访问请求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User-Agent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HTTP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客户端程序的信息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Cache-Control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控制缓存的行为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Connection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连接的管理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Content-Type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实体主体的媒体类型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Content-Length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实体主体的大小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单位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: 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字节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26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 b="1" dirty="0" smtClean="0">
                <a:latin typeface="微软雅黑" pitchFamily="34" charset="-122"/>
                <a:ea typeface="微软雅黑" pitchFamily="34" charset="-122"/>
              </a:rPr>
              <a:t>HTTP Header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9906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Header</a:t>
            </a:r>
            <a:endParaRPr 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42028"/>
              </p:ext>
            </p:extLst>
          </p:nvPr>
        </p:nvGraphicFramePr>
        <p:xfrm>
          <a:off x="1600200" y="1374577"/>
          <a:ext cx="6096000" cy="408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字段名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Location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灵客户端重定向至指定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Server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HTTP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服务器的安装信息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Accept-Encoding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优先的内容编码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Host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请求资源所在服务器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Range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实体的字节访问请求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User-Agent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HTTP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客户端程序的信息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Cache-Control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控制缓存的行为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Connection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连接的管理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Content-Type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实体主体的媒体类型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Content-Length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实体主体的大小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单位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: 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字节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729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Status Code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2585382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7" y="209722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2050" idx="3"/>
            <a:endCxn id="2051" idx="1"/>
          </p:cNvCxnSpPr>
          <p:nvPr/>
        </p:nvCxnSpPr>
        <p:spPr>
          <a:xfrm flipV="1">
            <a:off x="2979737" y="2435361"/>
            <a:ext cx="2082800" cy="556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37" y="404127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2979737" y="3242450"/>
            <a:ext cx="2616200" cy="1136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44737" y="3242450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72137" y="4723101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4137" y="2773498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2800" y="3122901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其处理结果是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5503862" y="3511267"/>
            <a:ext cx="1266825" cy="383084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似乎不行啊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….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5078412" y="1600200"/>
            <a:ext cx="1266825" cy="350025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进展顺利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!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24537" y="2332171"/>
            <a:ext cx="1338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正常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状态码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2XX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48400" y="4402912"/>
            <a:ext cx="170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错误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状态码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4XX, 5XX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88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 b="1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Status Code Type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3823"/>
              </p:ext>
            </p:extLst>
          </p:nvPr>
        </p:nvGraphicFramePr>
        <p:xfrm>
          <a:off x="1752600" y="196596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286000"/>
                <a:gridCol w="3124200"/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类别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原因短语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信息性状态码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接受的请求正在处理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成功状态码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请求正常处理完毕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重定向状态码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需要进行附加操作以完成请求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客户端错误状态码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服务器无法处理请求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XX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服务器错误状态码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服务器处理请求出错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88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XX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成功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69382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85269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098800" y="1927369"/>
            <a:ext cx="299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09900" y="2155969"/>
            <a:ext cx="3086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7924" y="2286000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4575" y="2384569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6850" y="1681148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发送请求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7175" y="2214548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200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OK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148389" y="1371600"/>
            <a:ext cx="1042986" cy="357545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请求正常处理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3155284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271171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H="1">
            <a:off x="3057525" y="3641871"/>
            <a:ext cx="3086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38400" y="3794271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2200" y="3870471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54475" y="3167050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发送请求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2400" y="370045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204</a:t>
            </a:r>
            <a:r>
              <a:rPr lang="en-US" sz="1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No Content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5943600" y="2819400"/>
            <a:ext cx="2109786" cy="357545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请求处理成功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!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但没资源可返回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40076" y="3476626"/>
            <a:ext cx="299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01192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717079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086100" y="5087779"/>
            <a:ext cx="3086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66975" y="5240179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00775" y="5316379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83050" y="4612958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范围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90974" y="5146358"/>
            <a:ext cx="1571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206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Partial Content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5972175" y="4265308"/>
            <a:ext cx="2109786" cy="357545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明白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!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是对资源某一部分的请求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168651" y="4922534"/>
            <a:ext cx="299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88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XX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重定向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10392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26279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098800" y="2268379"/>
            <a:ext cx="299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09900" y="2496979"/>
            <a:ext cx="3086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7924" y="2627010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4575" y="2725579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6850" y="2022158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发送请求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7600" y="2555558"/>
            <a:ext cx="1724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301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Moved Permanently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943600" y="1374681"/>
            <a:ext cx="1828801" cy="612934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资源的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URI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已更新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你也更新下你的书签引用吧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3917284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4033171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H="1">
            <a:off x="3057525" y="4403871"/>
            <a:ext cx="3086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38400" y="4556271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2200" y="4632471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54475" y="4020979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发送请求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2400" y="446245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302 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Found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5943600" y="3581400"/>
            <a:ext cx="2109786" cy="357545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资源的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URI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已临时定位到其他位置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40076" y="4238626"/>
            <a:ext cx="299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ular Callout 38"/>
          <p:cNvSpPr/>
          <p:nvPr/>
        </p:nvSpPr>
        <p:spPr bwMode="auto">
          <a:xfrm>
            <a:off x="2247107" y="1420907"/>
            <a:ext cx="1042986" cy="612934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需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要进行书签引用的变更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1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XX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端错误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69382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85269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098800" y="1927369"/>
            <a:ext cx="299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09900" y="2155969"/>
            <a:ext cx="3086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7924" y="2286000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4575" y="2384569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6850" y="1681148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发送请求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6200" y="2214548"/>
            <a:ext cx="1266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400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Bad Request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988844" y="1068214"/>
            <a:ext cx="1471611" cy="612934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我无法理解这个请求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是不是错了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3155284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271171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H="1">
            <a:off x="3057525" y="3641871"/>
            <a:ext cx="3086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38400" y="3794271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2200" y="3870471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54475" y="3167050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发送请求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2400" y="370045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401 unauthorized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5822158" y="2819400"/>
            <a:ext cx="2109786" cy="357545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你没有权限访问该资源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40076" y="3476626"/>
            <a:ext cx="299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01192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717079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3086100" y="5087779"/>
            <a:ext cx="3086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66975" y="5240179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00775" y="5316379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83050" y="4612958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90974" y="5146358"/>
            <a:ext cx="1571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404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Not Found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5972175" y="4265309"/>
            <a:ext cx="2109786" cy="357545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服务器上没有请求的资源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168651" y="4922534"/>
            <a:ext cx="299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031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5XX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服务器错误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10392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26279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098800" y="2268379"/>
            <a:ext cx="299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09900" y="2496979"/>
            <a:ext cx="3086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7924" y="2627010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4575" y="2725579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6850" y="2022158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发送请求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7600" y="2555558"/>
            <a:ext cx="1724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500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Internal Server Error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886450" y="1652847"/>
            <a:ext cx="1828801" cy="357545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貌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似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内部资源出故障了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…..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3917284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4033171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H="1">
            <a:off x="3057525" y="4403871"/>
            <a:ext cx="308610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38400" y="4556271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2200" y="4632471"/>
            <a:ext cx="67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服务端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54475" y="4020979"/>
            <a:ext cx="822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发送请求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10000" y="446245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Retry-After: </a:t>
            </a:r>
            <a:r>
              <a:rPr lang="en-US" sz="1000" dirty="0" smtClean="0"/>
              <a:t>120   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503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Service Unavailable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5943600" y="3581400"/>
            <a:ext cx="2109786" cy="357545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抱歉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现在我正忙着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40076" y="4238626"/>
            <a:ext cx="2997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968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自我介绍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1800" y="1524000"/>
            <a:ext cx="320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严勇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Roger.Y.Yan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Team:  DFIS</a:t>
            </a: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DFIS -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分布式文件系统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CTI -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客服电话系统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IVR -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自动语音系统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Newegg Box -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云盘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DevOps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49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295650" y="20574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76600" y="281499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Keep-Alive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715328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290582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4267200" y="1895817"/>
            <a:ext cx="571500" cy="3231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SYN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95650" y="2476158"/>
            <a:ext cx="293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4267200" y="2286000"/>
            <a:ext cx="800100" cy="3231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SYN/ACK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267200" y="2667000"/>
            <a:ext cx="571500" cy="29597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ACK</a:t>
            </a: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1524000" y="1560305"/>
            <a:ext cx="1924050" cy="377411"/>
          </a:xfrm>
          <a:prstGeom prst="wedge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连接</a:t>
            </a:r>
            <a:endParaRPr 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67076" y="3048000"/>
            <a:ext cx="3000374" cy="8382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5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48037" y="3299015"/>
            <a:ext cx="2881313" cy="6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4267200" y="3124200"/>
            <a:ext cx="838200" cy="3231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348037" y="3666782"/>
            <a:ext cx="28813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4267200" y="3505200"/>
            <a:ext cx="790575" cy="3231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响应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95650" y="4138965"/>
            <a:ext cx="293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4305300" y="3962400"/>
            <a:ext cx="800100" cy="29597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FIN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267076" y="4500212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 bwMode="auto">
          <a:xfrm>
            <a:off x="4295776" y="4352222"/>
            <a:ext cx="571500" cy="29597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ACK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238500" y="5290787"/>
            <a:ext cx="293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 bwMode="auto">
          <a:xfrm>
            <a:off x="4305300" y="5114222"/>
            <a:ext cx="800100" cy="29597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ACK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276600" y="4881212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4305300" y="4733222"/>
            <a:ext cx="571500" cy="29597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FIN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ular Callout 31"/>
          <p:cNvSpPr/>
          <p:nvPr/>
        </p:nvSpPr>
        <p:spPr bwMode="auto">
          <a:xfrm>
            <a:off x="6229350" y="5083038"/>
            <a:ext cx="1924050" cy="415498"/>
          </a:xfrm>
          <a:prstGeom prst="wedge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断开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连接</a:t>
            </a:r>
            <a:endParaRPr 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6000" y="35052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81800" y="35052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3999" y="1219200"/>
            <a:ext cx="3243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一次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请求中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的流程</a:t>
            </a:r>
            <a:endParaRPr 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881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4" grpId="0" animBg="1"/>
      <p:bldP spid="19" grpId="0" animBg="1"/>
      <p:bldP spid="22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715328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0582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057400" y="35052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72200" y="362831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80957"/>
              </p:ext>
            </p:extLst>
          </p:nvPr>
        </p:nvGraphicFramePr>
        <p:xfrm>
          <a:off x="3829050" y="916482"/>
          <a:ext cx="1200150" cy="904184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1200150"/>
              </a:tblGrid>
              <a:tr h="226831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建立</a:t>
                      </a:r>
                      <a:r>
                        <a:rPr lang="en-US" altLang="zh-CN" sz="1100" dirty="0" smtClean="0"/>
                        <a:t>TCP</a:t>
                      </a:r>
                      <a:r>
                        <a:rPr lang="zh-CN" altLang="en-US" sz="1100" dirty="0" smtClean="0"/>
                        <a:t>连接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2552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HTTP</a:t>
                      </a:r>
                      <a:r>
                        <a:rPr lang="zh-CN" altLang="en-US" sz="1100" dirty="0" smtClean="0"/>
                        <a:t>请求</a:t>
                      </a:r>
                      <a:r>
                        <a:rPr lang="en-US" altLang="zh-CN" sz="1100" dirty="0" smtClean="0"/>
                        <a:t>/</a:t>
                      </a:r>
                      <a:r>
                        <a:rPr lang="zh-CN" altLang="en-US" sz="1100" dirty="0" smtClean="0"/>
                        <a:t>响应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2552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断开</a:t>
                      </a:r>
                      <a:r>
                        <a:rPr lang="en-US" altLang="zh-CN" sz="1100" dirty="0" smtClean="0"/>
                        <a:t>TCP</a:t>
                      </a:r>
                      <a:r>
                        <a:rPr lang="zh-CN" altLang="en-US" sz="1100" dirty="0" smtClean="0"/>
                        <a:t>连接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004767"/>
              </p:ext>
            </p:extLst>
          </p:nvPr>
        </p:nvGraphicFramePr>
        <p:xfrm>
          <a:off x="3905250" y="2435517"/>
          <a:ext cx="1200150" cy="904184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120015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建立</a:t>
                      </a:r>
                      <a:r>
                        <a:rPr lang="en-US" altLang="zh-CN" sz="1100" dirty="0" smtClean="0"/>
                        <a:t>TCP</a:t>
                      </a:r>
                      <a:r>
                        <a:rPr lang="zh-CN" altLang="en-US" sz="1100" dirty="0" smtClean="0"/>
                        <a:t>连接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2552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HTTP</a:t>
                      </a:r>
                      <a:r>
                        <a:rPr lang="zh-CN" altLang="en-US" sz="1100" dirty="0" smtClean="0"/>
                        <a:t>请求</a:t>
                      </a:r>
                      <a:r>
                        <a:rPr lang="en-US" altLang="zh-CN" sz="1100" dirty="0" smtClean="0"/>
                        <a:t>/</a:t>
                      </a:r>
                      <a:r>
                        <a:rPr lang="zh-CN" altLang="en-US" sz="1100" dirty="0" smtClean="0"/>
                        <a:t>响应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2552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断开</a:t>
                      </a:r>
                      <a:r>
                        <a:rPr lang="en-US" altLang="zh-CN" sz="1100" dirty="0" smtClean="0"/>
                        <a:t>TCP</a:t>
                      </a:r>
                      <a:r>
                        <a:rPr lang="zh-CN" altLang="en-US" sz="1100" dirty="0" smtClean="0"/>
                        <a:t>连接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07634"/>
              </p:ext>
            </p:extLst>
          </p:nvPr>
        </p:nvGraphicFramePr>
        <p:xfrm>
          <a:off x="3952875" y="4391497"/>
          <a:ext cx="1200150" cy="904184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1200150"/>
              </a:tblGrid>
              <a:tr h="226831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建立</a:t>
                      </a:r>
                      <a:r>
                        <a:rPr lang="en-US" altLang="zh-CN" sz="1100" dirty="0" smtClean="0"/>
                        <a:t>TCP</a:t>
                      </a:r>
                      <a:r>
                        <a:rPr lang="zh-CN" altLang="en-US" sz="1100" dirty="0" smtClean="0"/>
                        <a:t>连接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2552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HTTP</a:t>
                      </a:r>
                      <a:r>
                        <a:rPr lang="zh-CN" altLang="en-US" sz="1100" dirty="0" smtClean="0"/>
                        <a:t>请求</a:t>
                      </a:r>
                      <a:r>
                        <a:rPr lang="en-US" altLang="zh-CN" sz="1100" dirty="0" smtClean="0"/>
                        <a:t>/</a:t>
                      </a:r>
                      <a:r>
                        <a:rPr lang="zh-CN" altLang="en-US" sz="1100" dirty="0" smtClean="0"/>
                        <a:t>响应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2552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断开</a:t>
                      </a:r>
                      <a:r>
                        <a:rPr lang="en-US" altLang="zh-CN" sz="1100" dirty="0" smtClean="0"/>
                        <a:t>TCP</a:t>
                      </a:r>
                      <a:r>
                        <a:rPr lang="zh-CN" altLang="en-US" sz="1100" dirty="0" smtClean="0"/>
                        <a:t>连接</a:t>
                      </a:r>
                      <a:endParaRPr lang="en-US" sz="11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 bwMode="auto">
          <a:xfrm>
            <a:off x="3600450" y="457200"/>
            <a:ext cx="1295400" cy="383084"/>
          </a:xfrm>
          <a:prstGeom prst="wedgeRoundRectCallou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文档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ounded Rectangular Callout 35"/>
          <p:cNvSpPr/>
          <p:nvPr/>
        </p:nvSpPr>
        <p:spPr bwMode="auto">
          <a:xfrm>
            <a:off x="3810000" y="1981200"/>
            <a:ext cx="1295400" cy="350025"/>
          </a:xfrm>
          <a:prstGeom prst="wedgeRoundRectCallou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获取图片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3886200" y="3962400"/>
            <a:ext cx="1295400" cy="350025"/>
          </a:xfrm>
          <a:prstGeom prst="wedgeRoundRectCallou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获取图片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4350" y="3288268"/>
            <a:ext cx="40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sz="9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sz="9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sz="900" dirty="0"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11" name="Oval Callout 10"/>
          <p:cNvSpPr/>
          <p:nvPr/>
        </p:nvSpPr>
        <p:spPr bwMode="auto">
          <a:xfrm>
            <a:off x="6096000" y="1876793"/>
            <a:ext cx="1600200" cy="908864"/>
          </a:xfrm>
          <a:prstGeom prst="wedgeEllipse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必须进行多次通信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好累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…..</a:t>
            </a:r>
            <a:endParaRPr 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Oval Callout 39"/>
          <p:cNvSpPr/>
          <p:nvPr/>
        </p:nvSpPr>
        <p:spPr bwMode="auto">
          <a:xfrm>
            <a:off x="1676400" y="1839061"/>
            <a:ext cx="1600200" cy="908864"/>
          </a:xfrm>
          <a:prstGeom prst="wedgeEllipse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页面打开速度有点慢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….</a:t>
            </a:r>
            <a:endParaRPr 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03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295650" y="801895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76600" y="1559485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2150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300108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4267200" y="640312"/>
            <a:ext cx="571500" cy="3231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SYN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95650" y="1220653"/>
            <a:ext cx="293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4267200" y="1030495"/>
            <a:ext cx="800100" cy="3231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SYN/ACK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267200" y="1411495"/>
            <a:ext cx="571500" cy="29597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ACK</a:t>
            </a: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1524000" y="304800"/>
            <a:ext cx="1924050" cy="377411"/>
          </a:xfrm>
          <a:prstGeom prst="wedge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连接</a:t>
            </a:r>
            <a:endParaRPr 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67076" y="1752600"/>
            <a:ext cx="3000374" cy="8382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5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48037" y="2003615"/>
            <a:ext cx="2881313" cy="6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4267200" y="1828800"/>
            <a:ext cx="838200" cy="3231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348037" y="2371382"/>
            <a:ext cx="28813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4267200" y="2209800"/>
            <a:ext cx="790575" cy="3231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响应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95650" y="4203029"/>
            <a:ext cx="293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4305300" y="4026464"/>
            <a:ext cx="800100" cy="29597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FIN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267076" y="4564276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 bwMode="auto">
          <a:xfrm>
            <a:off x="4295776" y="4416286"/>
            <a:ext cx="571500" cy="29597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ACK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238500" y="5354851"/>
            <a:ext cx="2933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 bwMode="auto">
          <a:xfrm>
            <a:off x="4305300" y="5178286"/>
            <a:ext cx="800100" cy="29597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ACK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276600" y="4945276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4305300" y="4797286"/>
            <a:ext cx="571500" cy="29597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FIN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ular Callout 31"/>
          <p:cNvSpPr/>
          <p:nvPr/>
        </p:nvSpPr>
        <p:spPr bwMode="auto">
          <a:xfrm>
            <a:off x="6229350" y="5147102"/>
            <a:ext cx="1924050" cy="415498"/>
          </a:xfrm>
          <a:prstGeom prst="wedge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断开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连接</a:t>
            </a:r>
            <a:endParaRPr 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19250" y="3411379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10400" y="3563035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267076" y="3111067"/>
            <a:ext cx="3000374" cy="8382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5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355180" y="3356850"/>
            <a:ext cx="2881313" cy="6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auto">
          <a:xfrm>
            <a:off x="4274343" y="3182035"/>
            <a:ext cx="838200" cy="3231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55180" y="3724617"/>
            <a:ext cx="28813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 bwMode="auto">
          <a:xfrm>
            <a:off x="4274343" y="3563035"/>
            <a:ext cx="790575" cy="3231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响应</a:t>
            </a:r>
            <a:endParaRPr lang="en-US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95800" y="2570202"/>
            <a:ext cx="1104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r>
              <a:rPr lang="en-US" sz="1000" dirty="0"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867525" y="1902261"/>
            <a:ext cx="1371600" cy="944940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只要建立连接能一次性发送请求的资源了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ounded Rectangular Callout 43"/>
          <p:cNvSpPr/>
          <p:nvPr/>
        </p:nvSpPr>
        <p:spPr bwMode="auto">
          <a:xfrm>
            <a:off x="1476375" y="2042725"/>
            <a:ext cx="1371600" cy="664012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页面的打开速度变快了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!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9575" y="4296766"/>
            <a:ext cx="2286000" cy="41549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Connection: </a:t>
            </a:r>
            <a:r>
              <a:rPr lang="en-US" altLang="zh-CN" sz="1400" dirty="0" smtClean="0"/>
              <a:t>k</a:t>
            </a:r>
            <a:r>
              <a:rPr lang="en-US" sz="1400" dirty="0" smtClean="0"/>
              <a:t>eep-alive</a:t>
            </a:r>
            <a:endParaRPr 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2028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563562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Cookie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143125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921713"/>
            <a:ext cx="7747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2143125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2959100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959100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05075" y="2680414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A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0125" y="2704067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09850" y="3496389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874" y="3504166"/>
            <a:ext cx="77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D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486400" y="1986279"/>
            <a:ext cx="1981200" cy="817245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让我一一记住你们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我的身体可吃不消啊</a:t>
            </a:r>
            <a:endParaRPr 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0400" y="3716179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362200" y="4288155"/>
            <a:ext cx="4800600" cy="81724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无状态的优点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可减少服务器的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及内存资源的消耗</a:t>
            </a:r>
            <a:endParaRPr 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88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1868150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5" y="1898650"/>
            <a:ext cx="7747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36800" y="2374404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000125" y="1066800"/>
            <a:ext cx="2320925" cy="4597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状态下的请求</a:t>
            </a:r>
            <a:endParaRPr 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000125" y="3648075"/>
            <a:ext cx="3276600" cy="4597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次以后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的请求</a:t>
            </a:r>
            <a:endParaRPr 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5225" y="2673350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Straight Arrow Connector 13"/>
          <p:cNvCxnSpPr>
            <a:stCxn id="5122" idx="3"/>
          </p:cNvCxnSpPr>
          <p:nvPr/>
        </p:nvCxnSpPr>
        <p:spPr>
          <a:xfrm>
            <a:off x="2962275" y="2198350"/>
            <a:ext cx="32067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886075" y="2620624"/>
            <a:ext cx="32829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2025" y="2374404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在响应中添加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后返回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02025" y="1969929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保持请求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34200" y="199829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cookie</a:t>
            </a:r>
          </a:p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记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住是向谁发送的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01825" y="2638425"/>
            <a:ext cx="1060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保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持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46625" y="2808129"/>
            <a:ext cx="27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+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 descr="C:\Users\ry96\Pictures\cooki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2716371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102225" y="3130550"/>
            <a:ext cx="619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Picture 2" descr="C:\Users\ry96\Pictures\cooki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2" y="2884646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949449" y="3361114"/>
            <a:ext cx="619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4611350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4703643"/>
            <a:ext cx="7747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071687" y="5111036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67475" y="5441672"/>
            <a:ext cx="66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997200" y="4611350"/>
            <a:ext cx="32067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959100" y="5441671"/>
            <a:ext cx="32829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05200" y="4365129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请求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发送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1650" y="4818439"/>
            <a:ext cx="27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+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" name="Picture 2" descr="C:\Users\ry96\Pictures\cooki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450" y="4726681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397250" y="5120878"/>
            <a:ext cx="619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6410325" y="4129712"/>
            <a:ext cx="1949450" cy="459700"/>
          </a:xfrm>
          <a:prstGeom prst="wedgeRoundRect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哦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是刚才的那家伙</a:t>
            </a:r>
            <a:endParaRPr lang="en-US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023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762000"/>
            <a:ext cx="678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请求报文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信息的状态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19200" y="1143000"/>
            <a:ext cx="6096000" cy="89069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GET /index.html HTTP/1.1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Host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  newegg.com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Header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内没有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的相关信息</a:t>
            </a:r>
            <a:endParaRPr lang="en-US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337508"/>
            <a:ext cx="678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响应报文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端生成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219200" y="2702190"/>
            <a:ext cx="6400800" cy="12003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HTTP/1.1  200 OK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Server: IIS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&lt;Set-Cookie: sid=123456789; path=/ ; expiress=Web,=&gt; 10-Oct-12 07:12:20 GMT &gt;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Content-Type: text/plain; charset=UTF-8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4166308"/>
            <a:ext cx="678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请求报文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自动发送保存着的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19200" y="4572000"/>
            <a:ext cx="6400800" cy="9233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GET /item.jpg  HTTP/1.1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Host: newegg.com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Cookie: sid=123456789</a:t>
            </a:r>
          </a:p>
        </p:txBody>
      </p:sp>
    </p:spTree>
    <p:extLst>
      <p:ext uri="{BB962C8B-B14F-4D97-AF65-F5344CB8AC3E}">
        <p14:creationId xmlns:p14="http://schemas.microsoft.com/office/powerpoint/2010/main" val="280088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08038"/>
            <a:ext cx="8229600" cy="563562"/>
          </a:xfrm>
        </p:spPr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后练习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76400" y="1565703"/>
            <a:ext cx="6400800" cy="230832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dirty="0"/>
              <a:t>请使用课上学到的知识</a:t>
            </a:r>
            <a:r>
              <a:rPr lang="en-US" altLang="zh-CN" dirty="0"/>
              <a:t>,</a:t>
            </a:r>
            <a:r>
              <a:rPr lang="zh-CN" altLang="en-US" dirty="0"/>
              <a:t>实</a:t>
            </a:r>
            <a:r>
              <a:rPr lang="zh-CN" altLang="en-US" dirty="0" smtClean="0"/>
              <a:t>现</a:t>
            </a:r>
            <a:r>
              <a:rPr lang="en-US" altLang="zh-CN" dirty="0" smtClean="0"/>
              <a:t>User Login</a:t>
            </a:r>
            <a:r>
              <a:rPr lang="zh-CN" altLang="en-US" dirty="0" smtClean="0"/>
              <a:t>的</a:t>
            </a:r>
            <a:r>
              <a:rPr lang="zh-CN" altLang="en-US" dirty="0"/>
              <a:t>功能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要求</a:t>
            </a:r>
            <a:r>
              <a:rPr lang="en-US" altLang="zh-CN" dirty="0"/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必</a:t>
            </a:r>
            <a:r>
              <a:rPr lang="zh-CN" altLang="en-US" dirty="0"/>
              <a:t>须有客户端和服务</a:t>
            </a:r>
            <a:r>
              <a:rPr lang="zh-CN" altLang="en-US" dirty="0" smtClean="0"/>
              <a:t>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客户端发起请求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服务端响应</a:t>
            </a:r>
            <a:r>
              <a:rPr lang="en-US" altLang="zh-CN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至少包含登入不成功</a:t>
            </a:r>
            <a:r>
              <a:rPr lang="en-US" altLang="zh-CN" dirty="0"/>
              <a:t>,</a:t>
            </a:r>
            <a:r>
              <a:rPr lang="zh-CN" altLang="en-US" dirty="0"/>
              <a:t>登入成功场景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必须使用</a:t>
            </a:r>
            <a:r>
              <a:rPr lang="en-US" altLang="zh-CN" dirty="0" smtClean="0"/>
              <a:t>TCP,</a:t>
            </a:r>
            <a:r>
              <a:rPr lang="zh-CN" altLang="en-US" dirty="0" smtClean="0"/>
              <a:t>通过解析报文完成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截</a:t>
            </a:r>
            <a:r>
              <a:rPr lang="zh-CN" altLang="en-US" dirty="0" smtClean="0"/>
              <a:t>止日期</a:t>
            </a:r>
            <a:r>
              <a:rPr lang="en-US" altLang="zh-CN" dirty="0" smtClean="0"/>
              <a:t>: 2017.08.02 17:30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  <a:p>
            <a:r>
              <a:rPr lang="zh-CN" altLang="en-US" dirty="0" smtClean="0"/>
              <a:t>提示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可</a:t>
            </a:r>
            <a:r>
              <a:rPr lang="zh-CN" altLang="en-US" dirty="0"/>
              <a:t>以使用任意开发语言和开发工具完成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81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Any Question?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686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MH_Others_1"/>
          <p:cNvSpPr/>
          <p:nvPr>
            <p:custDataLst>
              <p:tags r:id="rId2"/>
            </p:custDataLst>
          </p:nvPr>
        </p:nvSpPr>
        <p:spPr>
          <a:xfrm>
            <a:off x="2381877" y="953860"/>
            <a:ext cx="72000" cy="5904140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MH_Others_2"/>
          <p:cNvSpPr/>
          <p:nvPr>
            <p:custDataLst>
              <p:tags r:id="rId3"/>
            </p:custDataLst>
          </p:nvPr>
        </p:nvSpPr>
        <p:spPr>
          <a:xfrm>
            <a:off x="1758725" y="849425"/>
            <a:ext cx="1318304" cy="1318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600" b="1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6" name="MH_Number_1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245301" y="2526268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dirty="0" smtClean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4" name="MH_Number_2">
            <a:hlinkClick r:id="rId14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2245301" y="3048000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5" name="MH_Others_3"/>
          <p:cNvSpPr/>
          <p:nvPr>
            <p:custDataLst>
              <p:tags r:id="rId6"/>
            </p:custDataLst>
          </p:nvPr>
        </p:nvSpPr>
        <p:spPr>
          <a:xfrm rot="5400000">
            <a:off x="2619423" y="2648194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mtClean="0">
              <a:solidFill>
                <a:srgbClr val="FFFFFF"/>
              </a:solidFill>
            </a:endParaRPr>
          </a:p>
        </p:txBody>
      </p:sp>
      <p:sp>
        <p:nvSpPr>
          <p:cNvPr id="138" name="MH_Others_4"/>
          <p:cNvSpPr/>
          <p:nvPr>
            <p:custDataLst>
              <p:tags r:id="rId7"/>
            </p:custDataLst>
          </p:nvPr>
        </p:nvSpPr>
        <p:spPr>
          <a:xfrm rot="5400000">
            <a:off x="2619423" y="3169926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mtClean="0">
              <a:solidFill>
                <a:srgbClr val="FFFFFF"/>
              </a:solidFill>
            </a:endParaRPr>
          </a:p>
        </p:txBody>
      </p:sp>
      <p:sp>
        <p:nvSpPr>
          <p:cNvPr id="14" name="MH_Number_1">
            <a:hlinkClick r:id="rId13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245648" y="3593068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 dirty="0" smtClean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5" name="MH_Others_3"/>
          <p:cNvSpPr/>
          <p:nvPr>
            <p:custDataLst>
              <p:tags r:id="rId9"/>
            </p:custDataLst>
          </p:nvPr>
        </p:nvSpPr>
        <p:spPr>
          <a:xfrm rot="5400000">
            <a:off x="2636526" y="3714994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mtClean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1799" y="3593068"/>
            <a:ext cx="272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简单的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议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3224" y="3048035"/>
            <a:ext cx="315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各种协议与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议的关系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MH_Number_1">
            <a:hlinkClick r:id="rId13" action="ppaction://hlinksldjump"/>
          </p:cNvPr>
          <p:cNvSpPr/>
          <p:nvPr>
            <p:custDataLst>
              <p:tags r:id="rId10"/>
            </p:custDataLst>
          </p:nvPr>
        </p:nvSpPr>
        <p:spPr>
          <a:xfrm>
            <a:off x="2245648" y="4114800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dirty="0" smtClean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0" name="MH_Others_3"/>
          <p:cNvSpPr/>
          <p:nvPr>
            <p:custDataLst>
              <p:tags r:id="rId11"/>
            </p:custDataLst>
          </p:nvPr>
        </p:nvSpPr>
        <p:spPr>
          <a:xfrm rot="5400000">
            <a:off x="2636526" y="4236726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mtClean="0">
              <a:solidFill>
                <a:srgbClr val="FFFF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71800" y="4114800"/>
            <a:ext cx="272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Q&amp;A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71800" y="2526268"/>
            <a:ext cx="272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么是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协议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5267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563562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协议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219200" y="3802534"/>
            <a:ext cx="7315200" cy="140464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使用一种名为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HTTP(HyperText Transfer Protocol, 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超文本传输协议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的协议作为规范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完成从客户端到服务端等一系列运作流程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而协议是指规则的约定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可以说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,Web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是建立在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</a:rPr>
              <a:t>协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议上通信的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.</a:t>
            </a:r>
            <a:endParaRPr lang="en-US" sz="17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1022350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ry96\Pictures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8757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819400" y="2362200"/>
            <a:ext cx="3962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95600" y="2133600"/>
            <a:ext cx="3711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通过指定的访问地址获取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或上传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服务器资源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文件等信息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819400" y="2949575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7350" y="2667000"/>
            <a:ext cx="3711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协议的通信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2877979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48475" y="2954179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888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各种协议与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协议的关系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C:\Users\ry96\Pictures\cl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77862" cy="6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1565895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 descr="C:\Users\ry96\Pictures\d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94" y="12090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90494" y="1524000"/>
            <a:ext cx="53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DNS</a:t>
            </a:r>
            <a:endParaRPr 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Straight Arrow Connector 6"/>
          <p:cNvCxnSpPr>
            <a:stCxn id="2050" idx="3"/>
          </p:cNvCxnSpPr>
          <p:nvPr/>
        </p:nvCxnSpPr>
        <p:spPr>
          <a:xfrm>
            <a:off x="1897062" y="1329531"/>
            <a:ext cx="4564857" cy="20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97062" y="1050765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告诉我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newegg.com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地址吧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 descr="C:\Users\ry96\Pictures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58" y="4831720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486524" y="4648200"/>
            <a:ext cx="1285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微软雅黑" pitchFamily="34" charset="-122"/>
                <a:ea typeface="微软雅黑" pitchFamily="34" charset="-122"/>
              </a:rPr>
              <a:t>IP: 23.62.109.135</a:t>
            </a:r>
            <a:endParaRPr 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57168" y="5327020"/>
            <a:ext cx="992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微软雅黑" pitchFamily="34" charset="-122"/>
                <a:ea typeface="微软雅黑" pitchFamily="34" charset="-122"/>
              </a:rPr>
              <a:t>Newegg.com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1897062" y="1524000"/>
            <a:ext cx="4564856" cy="8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16361" y="1530979"/>
            <a:ext cx="27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Newegg.com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地址是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23.62.109.135</a:t>
            </a:r>
            <a:endParaRPr 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897062" y="1995815"/>
            <a:ext cx="2743200" cy="26161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协议的职责</a:t>
            </a: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生成请求报文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1828800" y="1681311"/>
            <a:ext cx="381000" cy="314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1897062" y="2443245"/>
            <a:ext cx="3589338" cy="136191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协议的职责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请求报文分割成有序段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把每个报文段可靠地传给对方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179490" y="2819400"/>
            <a:ext cx="16391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419600" y="2819400"/>
            <a:ext cx="16391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4636690" y="2819400"/>
            <a:ext cx="16391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865290" y="2819400"/>
            <a:ext cx="16391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093890" y="2819400"/>
            <a:ext cx="16391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179490" y="3200400"/>
            <a:ext cx="163910" cy="4572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5170090" y="3200400"/>
            <a:ext cx="163910" cy="4572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19600" y="3200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419600" y="3657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419600" y="3429000"/>
            <a:ext cx="6742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</p:cNvCxnSpPr>
          <p:nvPr/>
        </p:nvCxnSpPr>
        <p:spPr>
          <a:xfrm>
            <a:off x="3268662" y="2257425"/>
            <a:ext cx="0" cy="185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 bwMode="auto">
          <a:xfrm>
            <a:off x="1897062" y="3947785"/>
            <a:ext cx="3589338" cy="26161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协议的职责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搜索对方的地址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一边中转一边传送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268662" y="3805156"/>
            <a:ext cx="0" cy="142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3" name="Rectangle 2052"/>
          <p:cNvSpPr/>
          <p:nvPr/>
        </p:nvSpPr>
        <p:spPr bwMode="auto">
          <a:xfrm>
            <a:off x="1897062" y="4403720"/>
            <a:ext cx="3589338" cy="8540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协议的职责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从对方接收到报文段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sz="11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重组到达的报文段    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3352800" y="5029200"/>
            <a:ext cx="16391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3657600" y="5029200"/>
            <a:ext cx="16391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3810000" y="5029200"/>
            <a:ext cx="16391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3962400" y="5029200"/>
            <a:ext cx="16391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3505200" y="5029200"/>
            <a:ext cx="163910" cy="152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9" name="Rectangle 2058"/>
          <p:cNvSpPr/>
          <p:nvPr/>
        </p:nvSpPr>
        <p:spPr bwMode="auto">
          <a:xfrm>
            <a:off x="4343400" y="4495800"/>
            <a:ext cx="158155" cy="37035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5252045" y="4495800"/>
            <a:ext cx="158155" cy="37035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Blip>
                <a:blip r:embed="rId6"/>
              </a:buBlip>
            </a:pPr>
            <a:endParaRPr 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64" name="Straight Arrow Connector 2063"/>
          <p:cNvCxnSpPr/>
          <p:nvPr/>
        </p:nvCxnSpPr>
        <p:spPr>
          <a:xfrm>
            <a:off x="4583510" y="4495800"/>
            <a:ext cx="5865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572000" y="4876800"/>
            <a:ext cx="5865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66" name="Straight Arrow Connector 2065"/>
          <p:cNvCxnSpPr/>
          <p:nvPr/>
        </p:nvCxnSpPr>
        <p:spPr>
          <a:xfrm flipH="1">
            <a:off x="4583510" y="4680979"/>
            <a:ext cx="5218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69" name="Straight Arrow Connector 2068"/>
          <p:cNvCxnSpPr/>
          <p:nvPr/>
        </p:nvCxnSpPr>
        <p:spPr>
          <a:xfrm>
            <a:off x="3268662" y="4209395"/>
            <a:ext cx="0" cy="19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0" name="Rectangle 2069"/>
          <p:cNvSpPr/>
          <p:nvPr/>
        </p:nvSpPr>
        <p:spPr bwMode="auto">
          <a:xfrm>
            <a:off x="1897062" y="5485640"/>
            <a:ext cx="3589338" cy="3462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协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议的职责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服务器请求的内容的处理</a:t>
            </a:r>
            <a:endParaRPr 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72" name="Straight Arrow Connector 2071"/>
          <p:cNvCxnSpPr/>
          <p:nvPr/>
        </p:nvCxnSpPr>
        <p:spPr>
          <a:xfrm>
            <a:off x="3268662" y="5257800"/>
            <a:ext cx="0" cy="22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Straight Arrow Connector 2073"/>
          <p:cNvCxnSpPr/>
          <p:nvPr/>
        </p:nvCxnSpPr>
        <p:spPr>
          <a:xfrm flipV="1">
            <a:off x="5486400" y="5181601"/>
            <a:ext cx="1173161" cy="304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8" name="Straight Arrow Connector 2077"/>
          <p:cNvCxnSpPr>
            <a:stCxn id="22" idx="1"/>
          </p:cNvCxnSpPr>
          <p:nvPr/>
        </p:nvCxnSpPr>
        <p:spPr>
          <a:xfrm flipH="1">
            <a:off x="5486400" y="5450131"/>
            <a:ext cx="1070768" cy="3817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70" idx="0"/>
            <a:endCxn id="2053" idx="2"/>
          </p:cNvCxnSpPr>
          <p:nvPr/>
        </p:nvCxnSpPr>
        <p:spPr>
          <a:xfrm flipV="1">
            <a:off x="3691731" y="5257800"/>
            <a:ext cx="0" cy="22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53" idx="0"/>
            <a:endCxn id="87" idx="2"/>
          </p:cNvCxnSpPr>
          <p:nvPr/>
        </p:nvCxnSpPr>
        <p:spPr>
          <a:xfrm flipV="1">
            <a:off x="3691731" y="4209395"/>
            <a:ext cx="0" cy="19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7" idx="0"/>
            <a:endCxn id="11" idx="2"/>
          </p:cNvCxnSpPr>
          <p:nvPr/>
        </p:nvCxnSpPr>
        <p:spPr>
          <a:xfrm flipV="1">
            <a:off x="3691731" y="3805156"/>
            <a:ext cx="0" cy="142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0"/>
          </p:cNvCxnSpPr>
          <p:nvPr/>
        </p:nvCxnSpPr>
        <p:spPr>
          <a:xfrm flipV="1">
            <a:off x="3691731" y="2257425"/>
            <a:ext cx="0" cy="185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" idx="2"/>
          </p:cNvCxnSpPr>
          <p:nvPr/>
        </p:nvCxnSpPr>
        <p:spPr>
          <a:xfrm flipH="1" flipV="1">
            <a:off x="1562100" y="1796727"/>
            <a:ext cx="334962" cy="19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749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9" grpId="0"/>
      <p:bldP spid="3" grpId="0" animBg="1"/>
      <p:bldP spid="11" grpId="0" animBg="1"/>
      <p:bldP spid="14" grpId="0" animBg="1"/>
      <p:bldP spid="71" grpId="0" animBg="1"/>
      <p:bldP spid="73" grpId="0" animBg="1"/>
      <p:bldP spid="74" grpId="0" animBg="1"/>
      <p:bldP spid="75" grpId="0" animBg="1"/>
      <p:bldP spid="15" grpId="0" animBg="1"/>
      <p:bldP spid="76" grpId="0" animBg="1"/>
      <p:bldP spid="87" grpId="0" animBg="1"/>
      <p:bldP spid="2053" grpId="0" animBg="1"/>
      <p:bldP spid="90" grpId="0" animBg="1"/>
      <p:bldP spid="92" grpId="0" animBg="1"/>
      <p:bldP spid="94" grpId="0" animBg="1"/>
      <p:bldP spid="95" grpId="0" animBg="1"/>
      <p:bldP spid="96" grpId="0" animBg="1"/>
      <p:bldP spid="2059" grpId="0" animBg="1"/>
      <p:bldP spid="97" grpId="0" animBg="1"/>
      <p:bldP spid="20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简单的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协议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MH_Others_1"/>
          <p:cNvSpPr/>
          <p:nvPr>
            <p:custDataLst>
              <p:tags r:id="rId1"/>
            </p:custDataLst>
          </p:nvPr>
        </p:nvSpPr>
        <p:spPr>
          <a:xfrm>
            <a:off x="2381877" y="953860"/>
            <a:ext cx="72000" cy="5904140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Others_2"/>
          <p:cNvSpPr/>
          <p:nvPr>
            <p:custDataLst>
              <p:tags r:id="rId2"/>
            </p:custDataLst>
          </p:nvPr>
        </p:nvSpPr>
        <p:spPr>
          <a:xfrm>
            <a:off x="1758725" y="849425"/>
            <a:ext cx="1318304" cy="1318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17" name="MH_Number_1">
            <a:hlinkClick r:id="rId16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2245301" y="2452211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 dirty="0" smtClean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8" name="MH_Number_2">
            <a:hlinkClick r:id="rId17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245301" y="2907233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9" name="MH_Others_3"/>
          <p:cNvSpPr/>
          <p:nvPr>
            <p:custDataLst>
              <p:tags r:id="rId5"/>
            </p:custDataLst>
          </p:nvPr>
        </p:nvSpPr>
        <p:spPr>
          <a:xfrm rot="5400000">
            <a:off x="2636526" y="2574137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mtClean="0">
              <a:solidFill>
                <a:srgbClr val="FFFFFF"/>
              </a:solidFill>
            </a:endParaRPr>
          </a:p>
        </p:txBody>
      </p:sp>
      <p:sp>
        <p:nvSpPr>
          <p:cNvPr id="20" name="MH_Others_4"/>
          <p:cNvSpPr/>
          <p:nvPr>
            <p:custDataLst>
              <p:tags r:id="rId6"/>
            </p:custDataLst>
          </p:nvPr>
        </p:nvSpPr>
        <p:spPr>
          <a:xfrm rot="5400000">
            <a:off x="2636526" y="3029159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mtClean="0">
              <a:solidFill>
                <a:srgbClr val="FFFFFF"/>
              </a:solidFill>
            </a:endParaRPr>
          </a:p>
        </p:txBody>
      </p:sp>
      <p:sp>
        <p:nvSpPr>
          <p:cNvPr id="21" name="MH_Number_1">
            <a:hlinkClick r:id="rId16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2245648" y="3352800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 dirty="0" smtClean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2" name="MH_Others_3"/>
          <p:cNvSpPr/>
          <p:nvPr>
            <p:custDataLst>
              <p:tags r:id="rId8"/>
            </p:custDataLst>
          </p:nvPr>
        </p:nvSpPr>
        <p:spPr>
          <a:xfrm rot="5400000">
            <a:off x="2636526" y="3474726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mtClean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1799" y="3352800"/>
            <a:ext cx="272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Header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MH_Number_1">
            <a:hlinkClick r:id="rId16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245648" y="3810000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 dirty="0" smtClean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5" name="MH_Others_3"/>
          <p:cNvSpPr/>
          <p:nvPr>
            <p:custDataLst>
              <p:tags r:id="rId10"/>
            </p:custDataLst>
          </p:nvPr>
        </p:nvSpPr>
        <p:spPr>
          <a:xfrm rot="5400000">
            <a:off x="2636526" y="3931926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mtClean="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1800" y="2452211"/>
            <a:ext cx="272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报文的构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成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71800" y="2895600"/>
            <a:ext cx="196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Method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71800" y="3810000"/>
            <a:ext cx="21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en-US" altLang="zh-CN" dirty="0"/>
              <a:t>Status </a:t>
            </a:r>
            <a:r>
              <a:rPr lang="en-US" altLang="zh-CN" dirty="0" smtClean="0"/>
              <a:t>Code</a:t>
            </a:r>
            <a:endParaRPr lang="en-US" dirty="0"/>
          </a:p>
        </p:txBody>
      </p:sp>
      <p:sp>
        <p:nvSpPr>
          <p:cNvPr id="26" name="MH_Number_1">
            <a:hlinkClick r:id="rId16" action="ppaction://hlinksldjump"/>
          </p:cNvPr>
          <p:cNvSpPr/>
          <p:nvPr>
            <p:custDataLst>
              <p:tags r:id="rId11"/>
            </p:custDataLst>
          </p:nvPr>
        </p:nvSpPr>
        <p:spPr>
          <a:xfrm>
            <a:off x="2245648" y="4267200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cs typeface="Arial" panose="020B0604020202020204" pitchFamily="34" charset="0"/>
              </a:rPr>
              <a:t>5</a:t>
            </a:r>
            <a:endParaRPr lang="zh-CN" altLang="en-US" dirty="0" smtClean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7" name="MH_Others_3"/>
          <p:cNvSpPr/>
          <p:nvPr>
            <p:custDataLst>
              <p:tags r:id="rId12"/>
            </p:custDataLst>
          </p:nvPr>
        </p:nvSpPr>
        <p:spPr>
          <a:xfrm rot="5400000">
            <a:off x="2636526" y="4389126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mtClean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70597" y="4278868"/>
            <a:ext cx="21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Keep-Alive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MH_Number_1">
            <a:hlinkClick r:id="rId16" action="ppaction://hlinksldjump"/>
          </p:cNvPr>
          <p:cNvSpPr/>
          <p:nvPr>
            <p:custDataLst>
              <p:tags r:id="rId13"/>
            </p:custDataLst>
          </p:nvPr>
        </p:nvSpPr>
        <p:spPr>
          <a:xfrm>
            <a:off x="2245648" y="4724400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rgbClr val="FFFFFF"/>
                </a:solidFill>
                <a:cs typeface="Arial" panose="020B0604020202020204" pitchFamily="34" charset="0"/>
              </a:rPr>
              <a:t>6</a:t>
            </a:r>
            <a:endParaRPr lang="zh-CN" altLang="en-US" dirty="0" smtClean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0" name="MH_Others_3"/>
          <p:cNvSpPr/>
          <p:nvPr>
            <p:custDataLst>
              <p:tags r:id="rId14"/>
            </p:custDataLst>
          </p:nvPr>
        </p:nvSpPr>
        <p:spPr>
          <a:xfrm rot="5400000">
            <a:off x="2636526" y="4846326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mtClean="0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70597" y="4724400"/>
            <a:ext cx="21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Cookie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9149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报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文的构成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1219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请求报文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809750" y="2472545"/>
            <a:ext cx="1066800" cy="3500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POST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028950" y="2456017"/>
            <a:ext cx="1600200" cy="38308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/index.html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81550" y="2439488"/>
            <a:ext cx="1524000" cy="38308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HTTP/1.1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809750" y="2965132"/>
            <a:ext cx="4495800" cy="122586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Host: newegg.com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Connection: keep-alive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Content-Type: application/x-www-form-urlencoded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Content-Length: 888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809750" y="4341316"/>
            <a:ext cx="4495800" cy="38308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ame=roger&amp;age=18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24050" y="1905000"/>
            <a:ext cx="838200" cy="3274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Method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409950" y="1920040"/>
            <a:ext cx="838200" cy="3274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URI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5124450" y="1905000"/>
            <a:ext cx="838200" cy="3274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Version</a:t>
            </a:r>
          </a:p>
        </p:txBody>
      </p:sp>
      <p:cxnSp>
        <p:nvCxnSpPr>
          <p:cNvPr id="15" name="Straight Arrow Connector 14"/>
          <p:cNvCxnSpPr>
            <a:stCxn id="11" idx="2"/>
            <a:endCxn id="5" idx="0"/>
          </p:cNvCxnSpPr>
          <p:nvPr/>
        </p:nvCxnSpPr>
        <p:spPr>
          <a:xfrm>
            <a:off x="2343150" y="2232466"/>
            <a:ext cx="0" cy="240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6" idx="0"/>
          </p:cNvCxnSpPr>
          <p:nvPr/>
        </p:nvCxnSpPr>
        <p:spPr>
          <a:xfrm>
            <a:off x="3829050" y="2247506"/>
            <a:ext cx="0" cy="208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7" idx="0"/>
          </p:cNvCxnSpPr>
          <p:nvPr/>
        </p:nvCxnSpPr>
        <p:spPr>
          <a:xfrm>
            <a:off x="5543550" y="2232466"/>
            <a:ext cx="0" cy="207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6762750" y="2662598"/>
            <a:ext cx="1066800" cy="3274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Header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305550" y="3005104"/>
            <a:ext cx="762000" cy="213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 bwMode="auto">
          <a:xfrm>
            <a:off x="6781800" y="4348266"/>
            <a:ext cx="1066800" cy="3274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Body</a:t>
            </a:r>
          </a:p>
        </p:txBody>
      </p:sp>
      <p:cxnSp>
        <p:nvCxnSpPr>
          <p:cNvPr id="26" name="Straight Arrow Connector 25"/>
          <p:cNvCxnSpPr>
            <a:stCxn id="24" idx="1"/>
            <a:endCxn id="9" idx="3"/>
          </p:cNvCxnSpPr>
          <p:nvPr/>
        </p:nvCxnSpPr>
        <p:spPr>
          <a:xfrm flipH="1">
            <a:off x="6305550" y="4511999"/>
            <a:ext cx="476250" cy="20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66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1219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报文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809750" y="2472545"/>
            <a:ext cx="1066800" cy="3500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HTTP/1.1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124200" y="2438400"/>
            <a:ext cx="809625" cy="38308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200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267200" y="2438400"/>
            <a:ext cx="533400" cy="38308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OK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809750" y="3054722"/>
            <a:ext cx="4495800" cy="94494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Date: Tue, 10 Jul 2012 06:50:15 GMT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Content-Length: 362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Content-Type:  text/html</a:t>
            </a:r>
            <a:endParaRPr 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809750" y="4240633"/>
            <a:ext cx="4495800" cy="35002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smtClean="0">
                <a:latin typeface="微软雅黑" pitchFamily="34" charset="-122"/>
                <a:ea typeface="微软雅黑" pitchFamily="34" charset="-122"/>
              </a:rPr>
              <a:t>&lt;html&gt;…&lt;/html&gt;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905000" y="1905000"/>
            <a:ext cx="838200" cy="3274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Version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2971800" y="1905001"/>
            <a:ext cx="1009650" cy="357545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Status Code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4219575" y="1889961"/>
            <a:ext cx="1419225" cy="357545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Status Description</a:t>
            </a:r>
          </a:p>
        </p:txBody>
      </p:sp>
      <p:cxnSp>
        <p:nvCxnSpPr>
          <p:cNvPr id="15" name="Straight Arrow Connector 14"/>
          <p:cNvCxnSpPr>
            <a:stCxn id="11" idx="2"/>
            <a:endCxn id="5" idx="0"/>
          </p:cNvCxnSpPr>
          <p:nvPr/>
        </p:nvCxnSpPr>
        <p:spPr>
          <a:xfrm>
            <a:off x="2324100" y="2232466"/>
            <a:ext cx="19050" cy="240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6" idx="0"/>
          </p:cNvCxnSpPr>
          <p:nvPr/>
        </p:nvCxnSpPr>
        <p:spPr>
          <a:xfrm>
            <a:off x="3476625" y="2262546"/>
            <a:ext cx="52388" cy="175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7" idx="0"/>
          </p:cNvCxnSpPr>
          <p:nvPr/>
        </p:nvCxnSpPr>
        <p:spPr>
          <a:xfrm flipH="1">
            <a:off x="4533900" y="2247506"/>
            <a:ext cx="395288" cy="190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6762750" y="2662598"/>
            <a:ext cx="1066800" cy="3274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Header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305550" y="3005104"/>
            <a:ext cx="762000" cy="213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 bwMode="auto">
          <a:xfrm>
            <a:off x="6781800" y="4231054"/>
            <a:ext cx="1066800" cy="327466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b="1" dirty="0" smtClean="0">
                <a:latin typeface="微软雅黑" pitchFamily="34" charset="-122"/>
                <a:ea typeface="微软雅黑" pitchFamily="34" charset="-122"/>
              </a:rPr>
              <a:t>Body</a:t>
            </a:r>
          </a:p>
        </p:txBody>
      </p:sp>
      <p:cxnSp>
        <p:nvCxnSpPr>
          <p:cNvPr id="26" name="Straight Arrow Connector 25"/>
          <p:cNvCxnSpPr>
            <a:stCxn id="24" idx="1"/>
            <a:endCxn id="9" idx="3"/>
          </p:cNvCxnSpPr>
          <p:nvPr/>
        </p:nvCxnSpPr>
        <p:spPr>
          <a:xfrm flipH="1">
            <a:off x="6305550" y="4394787"/>
            <a:ext cx="476250" cy="20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89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Method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116401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方法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说明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支持的</a:t>
                      </a:r>
                      <a:r>
                        <a:rPr lang="en-US" altLang="zh-CN" sz="1400" dirty="0" smtClean="0"/>
                        <a:t>HTTP</a:t>
                      </a:r>
                      <a:r>
                        <a:rPr lang="zh-CN" altLang="en-US" sz="1400" dirty="0" smtClean="0"/>
                        <a:t>协议版本</a:t>
                      </a:r>
                      <a:endParaRPr 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GET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获取资源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1.0  1.1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POST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传输数据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1.0</a:t>
                      </a:r>
                      <a:r>
                        <a:rPr 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 1.1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PUT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传输文件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1.0  1.1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HEAD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获取响应报文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Header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1.0  1.1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DELETE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删除文件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1.0  1.1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OPTIONS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询问支持的方法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1.0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TRACE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追踪路径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1.1</a:t>
                      </a:r>
                      <a:endParaRPr 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47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75"/>
  <p:tag name="MH_SECTIONID" val="376,377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NUMBER"/>
  <p:tag name="ID" val="626770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NUMBER"/>
  <p:tag name="ID" val="626770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NUMBER"/>
  <p:tag name="ID" val="626770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NUMBER"/>
  <p:tag name="ID" val="626770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AUTOCOLOR" val="TRUE"/>
  <p:tag name="MH_TYPE" val="CONTENTS"/>
  <p:tag name="ID" val="62677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NUMBER"/>
  <p:tag name="ID" val="626770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NUMBER"/>
  <p:tag name="ID" val="626770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NUMBER"/>
  <p:tag name="ID" val="626770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NUMBER"/>
  <p:tag name="ID" val="626770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NUMBER"/>
  <p:tag name="ID" val="62677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OTHERS"/>
  <p:tag name="ID" val="62677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6133502"/>
  <p:tag name="MH_LIBRARY" val="CONTENTS"/>
  <p:tag name="MH_TYPE" val="NUMBER"/>
  <p:tag name="ID" val="626770"/>
  <p:tag name="MH_ORDER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eggTemplat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wrap="square" rtlCol="0" anchor="ctr">
        <a:spAutoFit/>
      </a:bodyPr>
      <a:lstStyle>
        <a:defPPr algn="ctr">
          <a:lnSpc>
            <a:spcPct val="150000"/>
          </a:lnSpc>
          <a:buFont typeface="Wingdings" pitchFamily="2" charset="2"/>
          <a:buBlip>
            <a:blip xmlns:r="http://schemas.openxmlformats.org/officeDocument/2006/relationships" r:embed="rId1"/>
          </a:buBlip>
          <a:defRPr dirty="0" smtClean="0"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8753</TotalTime>
  <Words>1862</Words>
  <Application>Microsoft Office PowerPoint</Application>
  <PresentationFormat>On-screen Show (4:3)</PresentationFormat>
  <Paragraphs>403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微软雅黑</vt:lpstr>
      <vt:lpstr>Wingdings</vt:lpstr>
      <vt:lpstr>ＭＳ Ｐゴシック</vt:lpstr>
      <vt:lpstr>宋体</vt:lpstr>
      <vt:lpstr>neweggTemplate4</vt:lpstr>
      <vt:lpstr>PowerPoint Presentation</vt:lpstr>
      <vt:lpstr>自我介绍</vt:lpstr>
      <vt:lpstr>PowerPoint Presentation</vt:lpstr>
      <vt:lpstr>什么是HTTP协议</vt:lpstr>
      <vt:lpstr>各种协议与HTTP协议的关系</vt:lpstr>
      <vt:lpstr>简单的HTTP协议</vt:lpstr>
      <vt:lpstr>HTTP报文的构成</vt:lpstr>
      <vt:lpstr>PowerPoint Presentation</vt:lpstr>
      <vt:lpstr>HTTP Method</vt:lpstr>
      <vt:lpstr>TRACE</vt:lpstr>
      <vt:lpstr>HTTP Header</vt:lpstr>
      <vt:lpstr>HTTP Header</vt:lpstr>
      <vt:lpstr>HTTP Header</vt:lpstr>
      <vt:lpstr>HTTP Status Code</vt:lpstr>
      <vt:lpstr>HTTP Status Code Type</vt:lpstr>
      <vt:lpstr>2XX 成功</vt:lpstr>
      <vt:lpstr>3XX 重定向</vt:lpstr>
      <vt:lpstr>4XX 客户端错误</vt:lpstr>
      <vt:lpstr>5XX 服务器错误</vt:lpstr>
      <vt:lpstr>Keep-Alive</vt:lpstr>
      <vt:lpstr>PowerPoint Presentation</vt:lpstr>
      <vt:lpstr>PowerPoint Presentation</vt:lpstr>
      <vt:lpstr>Cookie</vt:lpstr>
      <vt:lpstr>PowerPoint Presentation</vt:lpstr>
      <vt:lpstr>PowerPoint Presentation</vt:lpstr>
      <vt:lpstr>课后练习</vt:lpstr>
      <vt:lpstr>     Any Question? </vt:lpstr>
    </vt:vector>
  </TitlesOfParts>
  <Company>Newegg.com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发展中的新蛋中国</dc:title>
  <dc:creator>Teny.G.Zhu (mts.sh01.ChinaRSS) 41326</dc:creator>
  <cp:lastModifiedBy>Roger.Y.Yan (g-mis.cncd02.Newegg) 42293</cp:lastModifiedBy>
  <cp:revision>1181</cp:revision>
  <dcterms:created xsi:type="dcterms:W3CDTF">2010-03-23T19:37:11Z</dcterms:created>
  <dcterms:modified xsi:type="dcterms:W3CDTF">2017-07-26T02:23:59Z</dcterms:modified>
</cp:coreProperties>
</file>