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8" r:id="rId3"/>
    <p:sldId id="259" r:id="rId4"/>
    <p:sldId id="260" r:id="rId5"/>
    <p:sldId id="261" r:id="rId6"/>
    <p:sldId id="263" r:id="rId7"/>
    <p:sldId id="284" r:id="rId8"/>
    <p:sldId id="288" r:id="rId9"/>
    <p:sldId id="290" r:id="rId10"/>
    <p:sldId id="291" r:id="rId11"/>
    <p:sldId id="294" r:id="rId12"/>
    <p:sldId id="295" r:id="rId13"/>
    <p:sldId id="28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94660"/>
  </p:normalViewPr>
  <p:slideViewPr>
    <p:cSldViewPr>
      <p:cViewPr varScale="1">
        <p:scale>
          <a:sx n="110" d="100"/>
          <a:sy n="110" d="100"/>
        </p:scale>
        <p:origin x="-213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bg1"/>
        </a:solidFill>
        <a:effectLst/>
      </p:bgPr>
    </p:bg>
    <p:spTree>
      <p:nvGrpSpPr>
        <p:cNvPr id="1" name=""/>
        <p:cNvGrpSpPr/>
        <p:nvPr/>
      </p:nvGrpSpPr>
      <p:grpSpPr>
        <a:xfrm>
          <a:off x="0" y="0"/>
          <a:ext cx="0" cy="0"/>
          <a:chOff x="0" y="0"/>
          <a:chExt cx="0" cy="0"/>
        </a:xfrm>
      </p:grpSpPr>
      <p:pic>
        <p:nvPicPr>
          <p:cNvPr id="64" name="Picture 3"/>
          <p:cNvPicPr>
            <a:picLocks noChangeAspect="1" noChangeArrowheads="1"/>
          </p:cNvPicPr>
          <p:nvPr/>
        </p:nvPicPr>
        <p:blipFill rotWithShape="1">
          <a:blip r:embed="rId2"/>
          <a:srcRect l="18594" t="6667" r="6406" b="925"/>
          <a:stretch/>
        </p:blipFill>
        <p:spPr bwMode="auto">
          <a:xfrm>
            <a:off x="0" y="0"/>
            <a:ext cx="9144000" cy="6337300"/>
          </a:xfrm>
          <a:prstGeom prst="rect">
            <a:avLst/>
          </a:prstGeom>
          <a:noFill/>
        </p:spPr>
      </p:pic>
      <p:sp>
        <p:nvSpPr>
          <p:cNvPr id="65" name="矩形 64"/>
          <p:cNvSpPr/>
          <p:nvPr/>
        </p:nvSpPr>
        <p:spPr>
          <a:xfrm>
            <a:off x="0" y="4497706"/>
            <a:ext cx="5511800" cy="1319842"/>
          </a:xfrm>
          <a:prstGeom prst="rect">
            <a:avLst/>
          </a:prstGeom>
          <a:solidFill>
            <a:srgbClr val="18A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0" y="4227140"/>
            <a:ext cx="5156200" cy="1298318"/>
          </a:xfrm>
          <a:prstGeom prst="rect">
            <a:avLst/>
          </a:prstGeom>
          <a:solidFill>
            <a:srgbClr val="18A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0" y="5538158"/>
            <a:ext cx="9144000" cy="1319842"/>
          </a:xfrm>
          <a:prstGeom prst="rect">
            <a:avLst/>
          </a:prstGeom>
          <a:solidFill>
            <a:srgbClr val="18A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CB11111E-8519-499C-9370-8C9D465C0369}" type="slidenum">
              <a:rPr lang="en-US" smtClean="0"/>
              <a:t>‹#›</a:t>
            </a:fld>
            <a:endParaRPr lang="en-US"/>
          </a:p>
        </p:txBody>
      </p:sp>
      <p:sp>
        <p:nvSpPr>
          <p:cNvPr id="7" name="KSO_CT1"/>
          <p:cNvSpPr>
            <a:spLocks noGrp="1"/>
          </p:cNvSpPr>
          <p:nvPr>
            <p:ph type="title" hasCustomPrompt="1"/>
          </p:nvPr>
        </p:nvSpPr>
        <p:spPr>
          <a:xfrm>
            <a:off x="564191" y="4931028"/>
            <a:ext cx="5188909" cy="1201560"/>
          </a:xfrm>
        </p:spPr>
        <p:txBody>
          <a:bodyPr vert="horz" anchor="b">
            <a:noAutofit/>
          </a:bodyPr>
          <a:lstStyle>
            <a:lvl1pPr algn="l">
              <a:lnSpc>
                <a:spcPct val="100000"/>
              </a:lnSpc>
              <a:defRPr sz="36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564191" y="4546473"/>
            <a:ext cx="5188909" cy="384555"/>
          </a:xfrm>
          <a:prstGeom prst="roundRect">
            <a:avLst>
              <a:gd name="adj" fmla="val 0"/>
            </a:avLst>
          </a:prstGeom>
          <a:noFill/>
          <a:ln>
            <a:noFill/>
          </a:ln>
        </p:spPr>
        <p:txBody>
          <a:bodyPr vert="horz" anchor="ctr">
            <a:noAutofit/>
          </a:bodyPr>
          <a:lstStyle>
            <a:lvl1pPr marL="0" indent="0" algn="l">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Tree>
    <p:extLst>
      <p:ext uri="{BB962C8B-B14F-4D97-AF65-F5344CB8AC3E}">
        <p14:creationId xmlns:p14="http://schemas.microsoft.com/office/powerpoint/2010/main" val="35970926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p:txBody>
      </p:sp>
      <p:sp>
        <p:nvSpPr>
          <p:cNvPr id="4"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23368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en-US" altLang="zh-CN" smtClean="0"/>
              <a:t>Click to edit Master title style</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en-US" altLang="zh-CN" smtClean="0"/>
              <a:t>Click to edit Master text styles</a:t>
            </a:r>
          </a:p>
          <a:p>
            <a:pPr lvl="1"/>
            <a:r>
              <a:rPr lang="en-US" altLang="zh-CN" smtClean="0"/>
              <a:t>Second level</a:t>
            </a:r>
          </a:p>
        </p:txBody>
      </p:sp>
      <p:sp>
        <p:nvSpPr>
          <p:cNvPr id="4"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341531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en-US" altLang="zh-CN" smtClean="0"/>
              <a:t>Click to edit Master title style</a:t>
            </a:r>
            <a:endParaRPr lang="en-US" dirty="0"/>
          </a:p>
        </p:txBody>
      </p:sp>
      <p:sp>
        <p:nvSpPr>
          <p:cNvPr id="3" name="KSO_BC1"/>
          <p:cNvSpPr>
            <a:spLocks noGrp="1"/>
          </p:cNvSpPr>
          <p:nvPr>
            <p:ph idx="1"/>
          </p:nvPr>
        </p:nvSpPr>
        <p:spPr/>
        <p:txBody>
          <a:bodyPr>
            <a:normAutofit/>
          </a:bodyPr>
          <a:lstStyle>
            <a:lvl1pPr>
              <a:defRPr sz="2400">
                <a:solidFill>
                  <a:schemeClr val="tx1"/>
                </a:solidFill>
              </a:defRPr>
            </a:lvl1pPr>
            <a:lvl2pPr>
              <a:defRPr sz="1600" b="0"/>
            </a:lvl2pPr>
          </a:lstStyle>
          <a:p>
            <a:pPr lvl="0"/>
            <a:r>
              <a:rPr lang="en-US" altLang="zh-CN" smtClean="0"/>
              <a:t>Click to edit Master text styles</a:t>
            </a:r>
          </a:p>
          <a:p>
            <a:pPr lvl="1"/>
            <a:r>
              <a:rPr lang="en-US" altLang="zh-CN" smtClean="0"/>
              <a:t>Second level</a:t>
            </a:r>
          </a:p>
        </p:txBody>
      </p:sp>
      <p:sp>
        <p:nvSpPr>
          <p:cNvPr id="4"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72525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3200">
                <a:solidFill>
                  <a:schemeClr val="tx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930185711"/>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sz="half" idx="1"/>
          </p:nvPr>
        </p:nvSpPr>
        <p:spPr>
          <a:xfrm>
            <a:off x="1049867" y="1244602"/>
            <a:ext cx="3810000" cy="4932363"/>
          </a:xfrm>
        </p:spPr>
        <p:txBody>
          <a:bodyPr/>
          <a:lstStyle/>
          <a:p>
            <a:pPr lvl="0"/>
            <a:r>
              <a:rPr lang="en-US" altLang="zh-CN" smtClean="0"/>
              <a:t>Click to edit Master text styles</a:t>
            </a:r>
          </a:p>
          <a:p>
            <a:pPr lvl="1"/>
            <a:r>
              <a:rPr lang="en-US" altLang="zh-CN" smtClean="0"/>
              <a:t>Second level</a:t>
            </a:r>
          </a:p>
        </p:txBody>
      </p:sp>
      <p:sp>
        <p:nvSpPr>
          <p:cNvPr id="4" name="KSO_BC2"/>
          <p:cNvSpPr>
            <a:spLocks noGrp="1"/>
          </p:cNvSpPr>
          <p:nvPr>
            <p:ph sz="half" idx="2"/>
          </p:nvPr>
        </p:nvSpPr>
        <p:spPr>
          <a:xfrm>
            <a:off x="4889500" y="1244602"/>
            <a:ext cx="3820587" cy="4932363"/>
          </a:xfrm>
        </p:spPr>
        <p:txBody>
          <a:bodyPr/>
          <a:lstStyle/>
          <a:p>
            <a:pPr lvl="0"/>
            <a:r>
              <a:rPr lang="en-US" altLang="zh-CN" smtClean="0"/>
              <a:t>Click to edit Master text styles</a:t>
            </a:r>
          </a:p>
          <a:p>
            <a:pPr lvl="1"/>
            <a:r>
              <a:rPr lang="en-US" altLang="zh-CN" smtClean="0"/>
              <a:t>Second level</a:t>
            </a:r>
          </a:p>
        </p:txBody>
      </p:sp>
      <p:sp>
        <p:nvSpPr>
          <p:cNvPr id="5"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33057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KSO_BC1"/>
          <p:cNvSpPr>
            <a:spLocks noGrp="1"/>
          </p:cNvSpPr>
          <p:nvPr>
            <p:ph sz="half" idx="2"/>
          </p:nvPr>
        </p:nvSpPr>
        <p:spPr>
          <a:xfrm>
            <a:off x="824577" y="2200274"/>
            <a:ext cx="3868340" cy="3684588"/>
          </a:xfrm>
        </p:spPr>
        <p:txBody>
          <a:bodyPr/>
          <a:lstStyle/>
          <a:p>
            <a:pPr lvl="0"/>
            <a:r>
              <a:rPr lang="en-US" altLang="zh-CN" smtClean="0"/>
              <a:t>Click to edit Master text styles</a:t>
            </a:r>
          </a:p>
          <a:p>
            <a:pPr lvl="1"/>
            <a:r>
              <a:rPr lang="en-US" altLang="zh-CN" smtClean="0"/>
              <a:t>Second level</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KSO_BC2"/>
          <p:cNvSpPr>
            <a:spLocks noGrp="1"/>
          </p:cNvSpPr>
          <p:nvPr>
            <p:ph sz="quarter" idx="4"/>
          </p:nvPr>
        </p:nvSpPr>
        <p:spPr>
          <a:xfrm>
            <a:off x="4823885" y="2200274"/>
            <a:ext cx="3887391" cy="3684588"/>
          </a:xfrm>
        </p:spPr>
        <p:txBody>
          <a:bodyPr/>
          <a:lstStyle/>
          <a:p>
            <a:pPr lvl="0"/>
            <a:r>
              <a:rPr lang="en-US" altLang="zh-CN" smtClean="0"/>
              <a:t>Click to edit Master text styles</a:t>
            </a:r>
          </a:p>
          <a:p>
            <a:pPr lvl="1"/>
            <a:r>
              <a:rPr lang="en-US" altLang="zh-CN" smtClean="0"/>
              <a:t>Second level</a:t>
            </a:r>
          </a:p>
        </p:txBody>
      </p:sp>
      <p:sp>
        <p:nvSpPr>
          <p:cNvPr id="7"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2028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361586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205945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en-US" altLang="zh-CN" smtClean="0"/>
              <a:t>Click to edit Master title style</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79125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en-US" altLang="zh-CN" smtClean="0"/>
              <a:t>Click to edit Master title style</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CN" smtClean="0"/>
              <a:t>Click icon to add picture</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KSO_FD"/>
          <p:cNvSpPr>
            <a:spLocks noGrp="1"/>
          </p:cNvSpPr>
          <p:nvPr>
            <p:ph type="dt" sz="half" idx="10"/>
          </p:nvPr>
        </p:nvSpPr>
        <p:spPr/>
        <p:txBody>
          <a:bodyPr/>
          <a:lstStyle/>
          <a:p>
            <a:fld id="{94CBD126-25EA-4D82-B17C-35365BEC33E3}" type="datetimeFigureOut">
              <a:rPr lang="en-US" smtClean="0"/>
              <a:t>7/27/2017</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CB11111E-8519-499C-9370-8C9D465C0369}" type="slidenum">
              <a:rPr lang="en-US" smtClean="0"/>
              <a:t>‹#›</a:t>
            </a:fld>
            <a:endParaRPr lang="en-US"/>
          </a:p>
        </p:txBody>
      </p:sp>
    </p:spTree>
    <p:extLst>
      <p:ext uri="{BB962C8B-B14F-4D97-AF65-F5344CB8AC3E}">
        <p14:creationId xmlns:p14="http://schemas.microsoft.com/office/powerpoint/2010/main" val="427927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18A5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451603"/>
            <a:ext cx="2057400" cy="365125"/>
          </a:xfrm>
          <a:prstGeom prst="rect">
            <a:avLst/>
          </a:prstGeom>
        </p:spPr>
        <p:txBody>
          <a:bodyPr vert="horz" lIns="91440" tIns="45720" rIns="91440" bIns="45720" rtlCol="0" anchor="ctr"/>
          <a:lstStyle>
            <a:lvl1pPr algn="l">
              <a:defRPr sz="1200">
                <a:solidFill>
                  <a:schemeClr val="tx1"/>
                </a:solidFill>
              </a:defRPr>
            </a:lvl1pPr>
          </a:lstStyle>
          <a:p>
            <a:fld id="{94CBD126-25EA-4D82-B17C-35365BEC33E3}" type="datetimeFigureOut">
              <a:rPr lang="en-US" smtClean="0"/>
              <a:t>7/27/2017</a:t>
            </a:fld>
            <a:endParaRPr lang="en-US"/>
          </a:p>
        </p:txBody>
      </p:sp>
      <p:sp>
        <p:nvSpPr>
          <p:cNvPr id="5" name="KSO_FT"/>
          <p:cNvSpPr>
            <a:spLocks noGrp="1"/>
          </p:cNvSpPr>
          <p:nvPr>
            <p:ph type="ftr" sz="quarter" idx="3"/>
          </p:nvPr>
        </p:nvSpPr>
        <p:spPr>
          <a:xfrm>
            <a:off x="3028950" y="6451603"/>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6457950" y="6451603"/>
            <a:ext cx="2057400" cy="365125"/>
          </a:xfrm>
          <a:prstGeom prst="rect">
            <a:avLst/>
          </a:prstGeom>
        </p:spPr>
        <p:txBody>
          <a:bodyPr vert="horz" lIns="91440" tIns="45720" rIns="91440" bIns="45720" rtlCol="0" anchor="ctr"/>
          <a:lstStyle>
            <a:lvl1pPr algn="r">
              <a:defRPr sz="1200">
                <a:solidFill>
                  <a:schemeClr val="tx1"/>
                </a:solidFill>
              </a:defRPr>
            </a:lvl1pPr>
          </a:lstStyle>
          <a:p>
            <a:fld id="{CB11111E-8519-499C-9370-8C9D465C0369}" type="slidenum">
              <a:rPr lang="en-US" smtClean="0"/>
              <a:t>‹#›</a:t>
            </a:fld>
            <a:endParaRPr lang="en-US"/>
          </a:p>
        </p:txBody>
      </p:sp>
      <p:sp>
        <p:nvSpPr>
          <p:cNvPr id="3" name="KSO_BC1"/>
          <p:cNvSpPr>
            <a:spLocks noGrp="1"/>
          </p:cNvSpPr>
          <p:nvPr>
            <p:ph type="body" idx="1"/>
          </p:nvPr>
        </p:nvSpPr>
        <p:spPr>
          <a:xfrm>
            <a:off x="370936" y="1121434"/>
            <a:ext cx="8436634"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370936" y="166056"/>
            <a:ext cx="8436635"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528072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tx1"/>
        </a:buClr>
        <a:buSzPct val="60000"/>
        <a:buFont typeface="Wingdings 2" panose="05020102010507070707" pitchFamily="18" charset="2"/>
        <a:buChar char="÷"/>
        <a:defRPr lang="zh-CN" altLang="en-US" sz="2400" b="1" kern="1200" baseline="0" dirty="0" smtClean="0">
          <a:solidFill>
            <a:schemeClr val="tx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19600"/>
            <a:ext cx="5188909" cy="1201560"/>
          </a:xfrm>
        </p:spPr>
        <p:txBody>
          <a:bodyPr/>
          <a:lstStyle/>
          <a:p>
            <a:r>
              <a:rPr lang="en-US" altLang="zh-CN" dirty="0" smtClean="0"/>
              <a:t>Restful</a:t>
            </a:r>
            <a:r>
              <a:rPr lang="zh-CN" altLang="en-US" dirty="0" smtClean="0"/>
              <a:t>架构</a:t>
            </a:r>
            <a:endParaRPr lang="en-US" dirty="0"/>
          </a:p>
        </p:txBody>
      </p:sp>
      <p:sp>
        <p:nvSpPr>
          <p:cNvPr id="3" name="Subtitle 2"/>
          <p:cNvSpPr>
            <a:spLocks noGrp="1"/>
          </p:cNvSpPr>
          <p:nvPr>
            <p:ph type="subTitle" idx="1"/>
          </p:nvPr>
        </p:nvSpPr>
        <p:spPr>
          <a:xfrm>
            <a:off x="609600" y="5562600"/>
            <a:ext cx="5188909" cy="384555"/>
          </a:xfrm>
        </p:spPr>
        <p:txBody>
          <a:bodyPr/>
          <a:lstStyle/>
          <a:p>
            <a:r>
              <a:rPr lang="en-US" dirty="0" smtClean="0"/>
              <a:t>			     - </a:t>
            </a:r>
            <a:r>
              <a:rPr lang="en-US" altLang="zh-CN" dirty="0" smtClean="0"/>
              <a:t>Roger</a:t>
            </a:r>
            <a:endParaRPr lang="en-US" dirty="0"/>
          </a:p>
        </p:txBody>
      </p:sp>
    </p:spTree>
    <p:extLst>
      <p:ext uri="{BB962C8B-B14F-4D97-AF65-F5344CB8AC3E}">
        <p14:creationId xmlns:p14="http://schemas.microsoft.com/office/powerpoint/2010/main" val="64549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nSpc>
                <a:spcPct val="130000"/>
              </a:lnSpc>
            </a:pPr>
            <a:r>
              <a:rPr lang="zh-CN" altLang="en-US" dirty="0" smtClean="0">
                <a:latin typeface="Arial" panose="020B0604020202020204" pitchFamily="34" charset="0"/>
                <a:ea typeface="微软雅黑" panose="020B0503020204020204" pitchFamily="34" charset="-122"/>
              </a:rPr>
              <a:t>资源的链接</a:t>
            </a:r>
            <a:endParaRPr lang="en-US" altLang="zh-CN" dirty="0">
              <a:latin typeface="Arial" panose="020B0604020202020204" pitchFamily="34" charset="0"/>
              <a:ea typeface="微软雅黑" panose="020B0503020204020204" pitchFamily="34" charset="-122"/>
            </a:endParaRPr>
          </a:p>
        </p:txBody>
      </p:sp>
      <p:sp>
        <p:nvSpPr>
          <p:cNvPr id="7" name="TextBox 6"/>
          <p:cNvSpPr txBox="1"/>
          <p:nvPr/>
        </p:nvSpPr>
        <p:spPr>
          <a:xfrm>
            <a:off x="365760" y="1066800"/>
            <a:ext cx="8458200" cy="205287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超媒体即应用状态引擎 </a:t>
            </a:r>
            <a:r>
              <a:rPr lang="en-US" altLang="zh-CN" sz="1400" dirty="0" smtClean="0">
                <a:latin typeface="Arial" panose="020B0604020202020204" pitchFamily="34" charset="0"/>
                <a:ea typeface="微软雅黑" panose="020B0503020204020204" pitchFamily="34" charset="-122"/>
              </a:rPr>
              <a:t>(hypermedia as the engine of application state).</a:t>
            </a: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超媒</a:t>
            </a:r>
            <a:r>
              <a:rPr lang="zh-CN" altLang="en-US" sz="1400" dirty="0" smtClean="0">
                <a:latin typeface="Arial" panose="020B0604020202020204" pitchFamily="34" charset="0"/>
                <a:ea typeface="微软雅黑" panose="020B0503020204020204" pitchFamily="34" charset="-122"/>
              </a:rPr>
              <a:t>体是什么</a:t>
            </a:r>
            <a:r>
              <a:rPr lang="en-US" altLang="zh-CN" sz="1400" dirty="0" smtClean="0">
                <a:latin typeface="Arial" panose="020B0604020202020204" pitchFamily="34" charset="0"/>
                <a:ea typeface="微软雅黑" panose="020B0503020204020204" pitchFamily="34" charset="-122"/>
              </a:rPr>
              <a:t>?</a:t>
            </a: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当你浏览网页时</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从一个链接跳转到另一个页面</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再从另一个链接跳转到另一个页面</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就是利用了超媒体的概念</a:t>
            </a:r>
            <a:r>
              <a:rPr lang="en-US" altLang="zh-CN" sz="1400" dirty="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把一个个资源链接起来</a:t>
            </a:r>
            <a:r>
              <a:rPr lang="en-US" altLang="zh-CN" sz="1400" dirty="0" smtClean="0">
                <a:latin typeface="Arial" panose="020B0604020202020204" pitchFamily="34" charset="0"/>
                <a:ea typeface="微软雅黑" panose="020B0503020204020204" pitchFamily="34" charset="-122"/>
              </a:rPr>
              <a:t>. </a:t>
            </a:r>
          </a:p>
          <a:p>
            <a:pPr marL="285750" indent="-285750">
              <a:lnSpc>
                <a:spcPct val="130000"/>
              </a:lnSpc>
              <a:buFont typeface="Arial" pitchFamily="34" charset="0"/>
              <a:buChar char="•"/>
            </a:pPr>
            <a:endParaRPr lang="en-US" altLang="zh-CN"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下</a:t>
            </a:r>
            <a:r>
              <a:rPr lang="zh-CN" altLang="en-US" sz="1400" dirty="0" smtClean="0">
                <a:latin typeface="Arial" panose="020B0604020202020204" pitchFamily="34" charset="0"/>
                <a:ea typeface="微软雅黑" panose="020B0503020204020204" pitchFamily="34" charset="-122"/>
              </a:rPr>
              <a:t>面展示的实</a:t>
            </a:r>
            <a:r>
              <a:rPr lang="en-US" altLang="zh-CN" sz="1400" dirty="0" smtClean="0">
                <a:latin typeface="Arial" panose="020B0604020202020204" pitchFamily="34" charset="0"/>
                <a:ea typeface="微软雅黑" panose="020B0503020204020204" pitchFamily="34" charset="-122"/>
              </a:rPr>
              <a:t>github</a:t>
            </a:r>
            <a:r>
              <a:rPr lang="zh-CN" altLang="en-US" sz="1400" dirty="0" smtClean="0">
                <a:latin typeface="Arial" panose="020B0604020202020204" pitchFamily="34" charset="0"/>
                <a:ea typeface="微软雅黑" panose="020B0503020204020204" pitchFamily="34" charset="-122"/>
              </a:rPr>
              <a:t>获取某个组织下的项目列表请求和创建订单后通过链接引导客户端如何去付款</a:t>
            </a:r>
            <a:endParaRPr lang="en-US" altLang="zh-CN" sz="1400" dirty="0" smtClean="0">
              <a:latin typeface="Arial" panose="020B0604020202020204" pitchFamily="34" charset="0"/>
              <a:ea typeface="微软雅黑" panose="020B0503020204020204" pitchFamily="34" charset="-122"/>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174400"/>
            <a:ext cx="380999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74400"/>
            <a:ext cx="440436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041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a:t>
            </a:r>
            <a:r>
              <a:rPr lang="zh-CN" altLang="en-US" dirty="0" smtClean="0"/>
              <a:t>态的转移</a:t>
            </a:r>
            <a:endParaRPr lang="en-US" dirty="0"/>
          </a:p>
        </p:txBody>
      </p:sp>
      <p:sp>
        <p:nvSpPr>
          <p:cNvPr id="3" name="Content Placeholder 2"/>
          <p:cNvSpPr>
            <a:spLocks noGrp="1"/>
          </p:cNvSpPr>
          <p:nvPr>
            <p:ph idx="1"/>
          </p:nvPr>
        </p:nvSpPr>
        <p:spPr/>
        <p:txBody>
          <a:bodyPr/>
          <a:lstStyle/>
          <a:p>
            <a:r>
              <a:rPr lang="zh-CN" altLang="en-US" dirty="0" smtClean="0"/>
              <a:t>无状态通信原则</a:t>
            </a:r>
            <a:endParaRPr lang="en-US" altLang="zh-CN" dirty="0" smtClean="0"/>
          </a:p>
          <a:p>
            <a:pPr lvl="2"/>
            <a:r>
              <a:rPr lang="zh-CN" altLang="en-US" dirty="0"/>
              <a:t>客户</a:t>
            </a:r>
            <a:r>
              <a:rPr lang="zh-CN" altLang="en-US" dirty="0" smtClean="0"/>
              <a:t>端可以有状态</a:t>
            </a:r>
            <a:endParaRPr lang="en-US" altLang="zh-CN" dirty="0" smtClean="0"/>
          </a:p>
          <a:p>
            <a:pPr lvl="2"/>
            <a:r>
              <a:rPr lang="zh-CN" altLang="en-US" dirty="0"/>
              <a:t>服务</a:t>
            </a:r>
            <a:r>
              <a:rPr lang="zh-CN" altLang="en-US" dirty="0" smtClean="0"/>
              <a:t>端不应该保存客户端状态</a:t>
            </a:r>
            <a:endParaRPr lang="en-US" altLang="zh-CN" dirty="0" smtClean="0"/>
          </a:p>
          <a:p>
            <a:r>
              <a:rPr lang="zh-CN" altLang="en-US" dirty="0"/>
              <a:t>应</a:t>
            </a:r>
            <a:r>
              <a:rPr lang="zh-CN" altLang="en-US" dirty="0" smtClean="0"/>
              <a:t>用状态与资源状态</a:t>
            </a:r>
            <a:endParaRPr lang="en-US" altLang="zh-CN" dirty="0" smtClean="0"/>
          </a:p>
          <a:p>
            <a:pPr lvl="2"/>
            <a:r>
              <a:rPr lang="zh-CN" altLang="en-US" dirty="0" smtClean="0"/>
              <a:t>客户端维护应用状态</a:t>
            </a:r>
            <a:endParaRPr lang="en-US" altLang="zh-CN" dirty="0" smtClean="0"/>
          </a:p>
          <a:p>
            <a:pPr lvl="2"/>
            <a:r>
              <a:rPr lang="zh-CN" altLang="en-US" dirty="0"/>
              <a:t>服务</a:t>
            </a:r>
            <a:r>
              <a:rPr lang="zh-CN" altLang="en-US" dirty="0" smtClean="0"/>
              <a:t>端维护资源状态</a:t>
            </a:r>
            <a:endParaRPr lang="en-US" altLang="zh-CN" dirty="0" smtClean="0"/>
          </a:p>
          <a:p>
            <a:r>
              <a:rPr lang="zh-CN" altLang="en-US" dirty="0" smtClean="0"/>
              <a:t>应用状态的转移</a:t>
            </a:r>
            <a:endParaRPr lang="en-US" altLang="zh-CN" dirty="0" smtClean="0"/>
          </a:p>
          <a:p>
            <a:pPr lvl="2"/>
            <a:r>
              <a:rPr lang="en-US" altLang="zh-CN" dirty="0" smtClean="0"/>
              <a:t>“</a:t>
            </a:r>
            <a:r>
              <a:rPr lang="zh-CN" altLang="en-US" dirty="0" smtClean="0"/>
              <a:t>回话</a:t>
            </a:r>
            <a:r>
              <a:rPr lang="en-US" altLang="zh-CN" dirty="0" smtClean="0"/>
              <a:t>”</a:t>
            </a:r>
            <a:r>
              <a:rPr lang="zh-CN" altLang="en-US" dirty="0" smtClean="0"/>
              <a:t>状态不是作为资源状态保存在服务端的</a:t>
            </a:r>
            <a:r>
              <a:rPr lang="en-US" altLang="zh-CN" dirty="0" smtClean="0"/>
              <a:t>,</a:t>
            </a:r>
            <a:r>
              <a:rPr lang="zh-CN" altLang="en-US" dirty="0" smtClean="0"/>
              <a:t>而是客户端作为应用状态进行跟踪</a:t>
            </a:r>
            <a:endParaRPr lang="en-US" altLang="zh-CN" dirty="0" smtClean="0"/>
          </a:p>
          <a:p>
            <a:pPr lvl="2"/>
            <a:r>
              <a:rPr lang="zh-CN" altLang="en-US" dirty="0"/>
              <a:t>客户</a:t>
            </a:r>
            <a:r>
              <a:rPr lang="zh-CN" altLang="en-US" dirty="0" smtClean="0"/>
              <a:t>端应用状态在服务端提供的超媒体的指引下发生变迁</a:t>
            </a:r>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21129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课后练习</a:t>
            </a:r>
            <a:endParaRPr lang="en-US" dirty="0"/>
          </a:p>
        </p:txBody>
      </p:sp>
      <p:sp>
        <p:nvSpPr>
          <p:cNvPr id="3" name="Content Placeholder 2"/>
          <p:cNvSpPr>
            <a:spLocks noGrp="1"/>
          </p:cNvSpPr>
          <p:nvPr>
            <p:ph idx="1"/>
          </p:nvPr>
        </p:nvSpPr>
        <p:spPr/>
        <p:txBody>
          <a:bodyPr/>
          <a:lstStyle/>
          <a:p>
            <a:pPr marL="0" indent="0">
              <a:buNone/>
            </a:pPr>
            <a:r>
              <a:rPr lang="zh-CN" altLang="en-US" dirty="0" smtClean="0"/>
              <a:t>请使用课上学到的知识</a:t>
            </a:r>
            <a:r>
              <a:rPr lang="en-US" altLang="zh-CN" dirty="0" smtClean="0"/>
              <a:t>, </a:t>
            </a:r>
            <a:r>
              <a:rPr lang="zh-CN" altLang="en-US" dirty="0" smtClean="0"/>
              <a:t>实现员工信息管理的功能 </a:t>
            </a:r>
            <a:endParaRPr lang="en-US" altLang="zh-CN" dirty="0" smtClean="0"/>
          </a:p>
          <a:p>
            <a:pPr marL="0" indent="0">
              <a:buNone/>
            </a:pPr>
            <a:r>
              <a:rPr lang="zh-CN" altLang="en-US" dirty="0"/>
              <a:t>要</a:t>
            </a:r>
            <a:r>
              <a:rPr lang="zh-CN" altLang="en-US" dirty="0" smtClean="0"/>
              <a:t>求</a:t>
            </a:r>
            <a:r>
              <a:rPr lang="en-US" altLang="zh-CN" dirty="0" smtClean="0"/>
              <a:t>:</a:t>
            </a:r>
          </a:p>
          <a:p>
            <a:pPr marL="457200" indent="-457200">
              <a:buFont typeface="+mj-lt"/>
              <a:buAutoNum type="arabicPeriod"/>
            </a:pPr>
            <a:r>
              <a:rPr lang="zh-CN" altLang="en-US" smtClean="0"/>
              <a:t>必</a:t>
            </a:r>
            <a:r>
              <a:rPr lang="zh-CN" altLang="en-US" dirty="0" smtClean="0"/>
              <a:t>须有客户端和服务端</a:t>
            </a:r>
            <a:r>
              <a:rPr lang="en-US" altLang="zh-CN" dirty="0" smtClean="0"/>
              <a:t>(</a:t>
            </a:r>
            <a:r>
              <a:rPr lang="zh-CN" altLang="en-US" dirty="0" smtClean="0"/>
              <a:t>客户端发起请求</a:t>
            </a:r>
            <a:r>
              <a:rPr lang="en-US" altLang="zh-CN" dirty="0" smtClean="0"/>
              <a:t>,</a:t>
            </a:r>
            <a:r>
              <a:rPr lang="zh-CN" altLang="en-US" dirty="0" smtClean="0"/>
              <a:t>服务端响应</a:t>
            </a:r>
            <a:r>
              <a:rPr lang="en-US" altLang="zh-CN" dirty="0" smtClean="0"/>
              <a:t>)</a:t>
            </a:r>
          </a:p>
          <a:p>
            <a:pPr marL="457200" indent="-457200">
              <a:buFont typeface="+mj-lt"/>
              <a:buAutoNum type="arabicPeriod"/>
            </a:pPr>
            <a:r>
              <a:rPr lang="zh-CN" altLang="en-US" dirty="0"/>
              <a:t>至</a:t>
            </a:r>
            <a:r>
              <a:rPr lang="zh-CN" altLang="en-US" dirty="0" smtClean="0"/>
              <a:t>少包含</a:t>
            </a:r>
            <a:r>
              <a:rPr lang="en-US" altLang="zh-CN" dirty="0" smtClean="0"/>
              <a:t>CRUD</a:t>
            </a:r>
          </a:p>
          <a:p>
            <a:pPr marL="457200" indent="-457200">
              <a:buFont typeface="+mj-lt"/>
              <a:buAutoNum type="arabicPeriod"/>
            </a:pPr>
            <a:r>
              <a:rPr lang="zh-CN" altLang="en-US" dirty="0"/>
              <a:t>截</a:t>
            </a:r>
            <a:r>
              <a:rPr lang="zh-CN" altLang="en-US" dirty="0" smtClean="0"/>
              <a:t>止日期</a:t>
            </a:r>
            <a:r>
              <a:rPr lang="en-US" altLang="zh-CN" dirty="0" smtClean="0"/>
              <a:t>: 2017.08.05 16:00</a:t>
            </a:r>
          </a:p>
          <a:p>
            <a:pPr marL="0" indent="0">
              <a:buNone/>
            </a:pPr>
            <a:r>
              <a:rPr lang="zh-CN" altLang="en-US" dirty="0" smtClean="0"/>
              <a:t>提示</a:t>
            </a:r>
            <a:r>
              <a:rPr lang="en-US" altLang="zh-CN" dirty="0" smtClean="0"/>
              <a:t>: </a:t>
            </a:r>
            <a:r>
              <a:rPr lang="zh-CN" altLang="en-US" dirty="0" smtClean="0"/>
              <a:t>可以使用任意开发语言和开发工具完成</a:t>
            </a:r>
            <a:endParaRPr lang="en-US" altLang="zh-CN" dirty="0" smtClean="0"/>
          </a:p>
        </p:txBody>
      </p:sp>
    </p:spTree>
    <p:extLst>
      <p:ext uri="{BB962C8B-B14F-4D97-AF65-F5344CB8AC3E}">
        <p14:creationId xmlns:p14="http://schemas.microsoft.com/office/powerpoint/2010/main" val="3173186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Q&amp;A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237" y="1872456"/>
            <a:ext cx="6648450" cy="3810000"/>
          </a:xfrm>
        </p:spPr>
      </p:pic>
    </p:spTree>
    <p:extLst>
      <p:ext uri="{BB962C8B-B14F-4D97-AF65-F5344CB8AC3E}">
        <p14:creationId xmlns:p14="http://schemas.microsoft.com/office/powerpoint/2010/main" val="2553275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议程</a:t>
            </a:r>
            <a:endParaRPr lang="en-US" dirty="0"/>
          </a:p>
        </p:txBody>
      </p:sp>
      <p:sp>
        <p:nvSpPr>
          <p:cNvPr id="3" name="Content Placeholder 2"/>
          <p:cNvSpPr>
            <a:spLocks noGrp="1"/>
          </p:cNvSpPr>
          <p:nvPr>
            <p:ph idx="1"/>
          </p:nvPr>
        </p:nvSpPr>
        <p:spPr/>
        <p:txBody>
          <a:bodyPr/>
          <a:lstStyle/>
          <a:p>
            <a:r>
              <a:rPr lang="zh-CN" altLang="en-US" dirty="0"/>
              <a:t>什</a:t>
            </a:r>
            <a:r>
              <a:rPr lang="zh-CN" altLang="en-US" dirty="0" smtClean="0"/>
              <a:t>么是</a:t>
            </a:r>
            <a:r>
              <a:rPr lang="en-US" altLang="zh-CN" dirty="0" smtClean="0"/>
              <a:t>REST</a:t>
            </a:r>
            <a:r>
              <a:rPr lang="zh-CN" altLang="en-US" dirty="0" smtClean="0"/>
              <a:t>和</a:t>
            </a:r>
            <a:r>
              <a:rPr lang="en-US" altLang="zh-CN" dirty="0" smtClean="0"/>
              <a:t>RESTful</a:t>
            </a:r>
          </a:p>
          <a:p>
            <a:r>
              <a:rPr lang="zh-CN" altLang="en-US" dirty="0"/>
              <a:t>理</a:t>
            </a:r>
            <a:r>
              <a:rPr lang="zh-CN" altLang="en-US" dirty="0" smtClean="0"/>
              <a:t>解</a:t>
            </a:r>
            <a:r>
              <a:rPr lang="en-US" altLang="zh-CN" dirty="0" smtClean="0"/>
              <a:t>RESTful</a:t>
            </a:r>
          </a:p>
          <a:p>
            <a:pPr lvl="2"/>
            <a:r>
              <a:rPr lang="zh-CN" altLang="en-US" dirty="0" smtClean="0"/>
              <a:t>资源与</a:t>
            </a:r>
            <a:r>
              <a:rPr lang="en-US" altLang="zh-CN" dirty="0" smtClean="0"/>
              <a:t>URI</a:t>
            </a:r>
          </a:p>
          <a:p>
            <a:pPr lvl="2"/>
            <a:r>
              <a:rPr lang="zh-CN" altLang="en-US" dirty="0" smtClean="0"/>
              <a:t>统一资源接口</a:t>
            </a:r>
            <a:endParaRPr lang="en-US" altLang="zh-CN" dirty="0" smtClean="0"/>
          </a:p>
          <a:p>
            <a:pPr lvl="2"/>
            <a:r>
              <a:rPr lang="zh-CN" altLang="en-US" dirty="0" smtClean="0"/>
              <a:t>资源的表述</a:t>
            </a:r>
            <a:endParaRPr lang="en-US" altLang="zh-CN" dirty="0" smtClean="0"/>
          </a:p>
          <a:p>
            <a:pPr lvl="2"/>
            <a:r>
              <a:rPr lang="zh-CN" altLang="en-US" dirty="0" smtClean="0"/>
              <a:t>资源的链接</a:t>
            </a:r>
            <a:endParaRPr lang="en-US" altLang="zh-CN" dirty="0" smtClean="0"/>
          </a:p>
          <a:p>
            <a:pPr lvl="2"/>
            <a:r>
              <a:rPr lang="zh-CN" altLang="en-US" dirty="0" smtClean="0"/>
              <a:t>状态的转移</a:t>
            </a:r>
            <a:endParaRPr lang="en-US" altLang="zh-CN" dirty="0" smtClean="0"/>
          </a:p>
          <a:p>
            <a:pPr lvl="2"/>
            <a:endParaRPr lang="en-US" altLang="zh-CN" dirty="0" smtClean="0"/>
          </a:p>
          <a:p>
            <a:r>
              <a:rPr lang="en-US" altLang="zh-CN" dirty="0" smtClean="0"/>
              <a:t>Q&amp;A</a:t>
            </a:r>
          </a:p>
        </p:txBody>
      </p:sp>
    </p:spTree>
    <p:extLst>
      <p:ext uri="{BB962C8B-B14F-4D97-AF65-F5344CB8AC3E}">
        <p14:creationId xmlns:p14="http://schemas.microsoft.com/office/powerpoint/2010/main" val="254575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起源</a:t>
            </a:r>
            <a:endParaRPr lang="en-US" dirty="0"/>
          </a:p>
        </p:txBody>
      </p:sp>
      <p:pic>
        <p:nvPicPr>
          <p:cNvPr id="1026" name="Picture 2" descr="http://image.beekka.com/blog/201109/bg2011091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3505200"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47457" y="1066800"/>
            <a:ext cx="4767943" cy="2332946"/>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REST</a:t>
            </a:r>
            <a:r>
              <a:rPr lang="zh-CN" altLang="en-US" sz="1400" dirty="0" smtClean="0">
                <a:latin typeface="Arial" panose="020B0604020202020204" pitchFamily="34" charset="0"/>
                <a:ea typeface="微软雅黑" panose="020B0503020204020204" pitchFamily="34" charset="-122"/>
              </a:rPr>
              <a:t>这个词是</a:t>
            </a:r>
            <a:r>
              <a:rPr lang="en-US" altLang="zh-CN" sz="1400" dirty="0" smtClean="0">
                <a:latin typeface="Arial" panose="020B0604020202020204" pitchFamily="34" charset="0"/>
                <a:ea typeface="微软雅黑" panose="020B0503020204020204" pitchFamily="34" charset="-122"/>
              </a:rPr>
              <a:t>Roy Thomas Fielding</a:t>
            </a:r>
            <a:r>
              <a:rPr lang="zh-CN" altLang="en-US" sz="1400" dirty="0" smtClean="0">
                <a:latin typeface="Arial" panose="020B0604020202020204" pitchFamily="34" charset="0"/>
                <a:ea typeface="微软雅黑" panose="020B0503020204020204" pitchFamily="34" charset="-122"/>
              </a:rPr>
              <a:t>在他</a:t>
            </a:r>
            <a:r>
              <a:rPr lang="en-US" altLang="zh-CN" sz="1400" dirty="0" smtClean="0">
                <a:latin typeface="Arial" panose="020B0604020202020204" pitchFamily="34" charset="0"/>
                <a:ea typeface="微软雅黑" panose="020B0503020204020204" pitchFamily="34" charset="-122"/>
              </a:rPr>
              <a:t>2000</a:t>
            </a:r>
            <a:r>
              <a:rPr lang="zh-CN" altLang="en-US" sz="1400" dirty="0" smtClean="0">
                <a:latin typeface="Arial" panose="020B0604020202020204" pitchFamily="34" charset="0"/>
                <a:ea typeface="微软雅黑" panose="020B0503020204020204" pitchFamily="34" charset="-122"/>
              </a:rPr>
              <a:t>年的博士论文中提出的</a:t>
            </a: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sz="1400" dirty="0">
              <a:latin typeface="Arial" panose="020B0604020202020204" pitchFamily="34" charset="0"/>
              <a:ea typeface="微软雅黑" panose="020B0503020204020204" pitchFamily="34" charset="-122"/>
            </a:endParaRPr>
          </a:p>
          <a:p>
            <a:pPr>
              <a:lnSpc>
                <a:spcPct val="130000"/>
              </a:lnSpc>
            </a:pPr>
            <a:r>
              <a:rPr lang="en-US" altLang="zh-CN" sz="1400" dirty="0" smtClean="0">
                <a:latin typeface="Arial" panose="020B0604020202020204" pitchFamily="34" charset="0"/>
                <a:ea typeface="微软雅黑" panose="020B0503020204020204" pitchFamily="34" charset="-122"/>
              </a:rPr>
              <a:t>Fielding</a:t>
            </a:r>
            <a:r>
              <a:rPr lang="zh-CN" altLang="en-US" sz="1400" dirty="0">
                <a:latin typeface="Arial" panose="020B0604020202020204" pitchFamily="34" charset="0"/>
                <a:ea typeface="微软雅黑" panose="020B0503020204020204" pitchFamily="34" charset="-122"/>
              </a:rPr>
              <a:t>是一</a:t>
            </a:r>
            <a:r>
              <a:rPr lang="zh-CN" altLang="en-US" sz="1400" dirty="0" smtClean="0">
                <a:latin typeface="Arial" panose="020B0604020202020204" pitchFamily="34" charset="0"/>
                <a:ea typeface="微软雅黑" panose="020B0503020204020204" pitchFamily="34" charset="-122"/>
              </a:rPr>
              <a:t>个非常重要的人</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a:t>
            </a:r>
            <a:r>
              <a:rPr lang="zh-CN" altLang="en-US" sz="1400" dirty="0" smtClean="0">
                <a:latin typeface="Arial" panose="020B0604020202020204" pitchFamily="34" charset="0"/>
                <a:ea typeface="微软雅黑" panose="020B0503020204020204" pitchFamily="34" charset="-122"/>
              </a:rPr>
              <a:t>协议的主要设计者</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Apache</a:t>
            </a:r>
            <a:r>
              <a:rPr lang="zh-CN" altLang="en-US" sz="1400" dirty="0" smtClean="0">
                <a:latin typeface="Arial" panose="020B0604020202020204" pitchFamily="34" charset="0"/>
                <a:ea typeface="微软雅黑" panose="020B0503020204020204" pitchFamily="34" charset="-122"/>
              </a:rPr>
              <a:t>服务器软件的作者之一</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Apache</a:t>
            </a:r>
            <a:r>
              <a:rPr lang="zh-CN" altLang="en-US" sz="1400" dirty="0" smtClean="0">
                <a:latin typeface="Arial" panose="020B0604020202020204" pitchFamily="34" charset="0"/>
                <a:ea typeface="微软雅黑" panose="020B0503020204020204" pitchFamily="34" charset="-122"/>
              </a:rPr>
              <a:t>基金会的第一任主席</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sz="1400" dirty="0" smtClean="0">
              <a:latin typeface="Arial" panose="020B0604020202020204" pitchFamily="34" charset="0"/>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457" y="3124200"/>
            <a:ext cx="442004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368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什么是</a:t>
            </a:r>
            <a:r>
              <a:rPr lang="en-US" altLang="zh-CN" dirty="0" smtClean="0"/>
              <a:t>REST</a:t>
            </a:r>
            <a:r>
              <a:rPr lang="zh-CN" altLang="en-US" dirty="0" smtClean="0"/>
              <a:t>和</a:t>
            </a:r>
            <a:r>
              <a:rPr lang="en-US" altLang="zh-CN" dirty="0" smtClean="0"/>
              <a:t>RESTful</a:t>
            </a:r>
            <a:endParaRPr lang="en-US" dirty="0"/>
          </a:p>
        </p:txBody>
      </p:sp>
      <p:sp>
        <p:nvSpPr>
          <p:cNvPr id="9" name="TextBox 8"/>
          <p:cNvSpPr txBox="1"/>
          <p:nvPr/>
        </p:nvSpPr>
        <p:spPr>
          <a:xfrm>
            <a:off x="457200" y="1143000"/>
            <a:ext cx="8153400" cy="4573560"/>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Fielding</a:t>
            </a:r>
            <a:r>
              <a:rPr lang="zh-CN" altLang="en-US" sz="1400" dirty="0" smtClean="0">
                <a:latin typeface="Arial" panose="020B0604020202020204" pitchFamily="34" charset="0"/>
                <a:ea typeface="微软雅黑" panose="020B0503020204020204" pitchFamily="34" charset="-122"/>
              </a:rPr>
              <a:t>将他对互联网软件的原则</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定名为</a:t>
            </a:r>
            <a:r>
              <a:rPr lang="en-US" altLang="zh-CN" sz="1400" b="1" dirty="0" smtClean="0">
                <a:latin typeface="Arial" panose="020B0604020202020204" pitchFamily="34" charset="0"/>
                <a:ea typeface="微软雅黑" panose="020B0503020204020204" pitchFamily="34" charset="-122"/>
              </a:rPr>
              <a:t>REST</a:t>
            </a:r>
            <a:r>
              <a:rPr lang="en-US" altLang="zh-CN" sz="1400" dirty="0" smtClean="0">
                <a:latin typeface="Arial" panose="020B0604020202020204" pitchFamily="34" charset="0"/>
                <a:ea typeface="微软雅黑" panose="020B0503020204020204" pitchFamily="34" charset="-122"/>
              </a:rPr>
              <a:t>(</a:t>
            </a:r>
            <a:r>
              <a:rPr lang="en-US" sz="1400" dirty="0" smtClean="0"/>
              <a:t>Representational </a:t>
            </a:r>
            <a:r>
              <a:rPr lang="en-US" sz="1400" dirty="0"/>
              <a:t>State </a:t>
            </a:r>
            <a:r>
              <a:rPr lang="en-US" sz="1400" dirty="0" smtClean="0"/>
              <a:t>Transfer)</a:t>
            </a:r>
            <a:r>
              <a:rPr lang="en-US" sz="1400" dirty="0"/>
              <a:t>-</a:t>
            </a:r>
            <a:r>
              <a:rPr lang="en-US"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表现层状态转化</a:t>
            </a:r>
            <a:r>
              <a:rPr lang="en-US" altLang="zh-CN" sz="1400" dirty="0" smtClean="0">
                <a:latin typeface="Arial" panose="020B0604020202020204" pitchFamily="34" charset="0"/>
                <a:ea typeface="微软雅黑" panose="020B0503020204020204" pitchFamily="34" charset="-122"/>
              </a:rPr>
              <a:t>”. </a:t>
            </a:r>
          </a:p>
          <a:p>
            <a:pPr>
              <a:lnSpc>
                <a:spcPct val="130000"/>
              </a:lnSpc>
            </a:pPr>
            <a:endParaRPr lang="en-US" sz="1400" dirty="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要深入理解</a:t>
            </a:r>
            <a:r>
              <a:rPr lang="en-US" altLang="zh-CN" sz="1400" dirty="0" smtClean="0">
                <a:latin typeface="Arial" panose="020B0604020202020204" pitchFamily="34" charset="0"/>
                <a:ea typeface="微软雅黑" panose="020B0503020204020204" pitchFamily="34" charset="-122"/>
              </a:rPr>
              <a:t>REST, </a:t>
            </a:r>
            <a:r>
              <a:rPr lang="zh-CN" altLang="en-US" sz="1400" dirty="0" smtClean="0">
                <a:latin typeface="Arial" panose="020B0604020202020204" pitchFamily="34" charset="0"/>
                <a:ea typeface="微软雅黑" panose="020B0503020204020204" pitchFamily="34" charset="-122"/>
              </a:rPr>
              <a:t>需要理解</a:t>
            </a:r>
            <a:r>
              <a:rPr lang="zh-CN" altLang="en-US" sz="1400" dirty="0">
                <a:latin typeface="Arial" panose="020B0604020202020204" pitchFamily="34" charset="0"/>
                <a:ea typeface="微软雅黑" panose="020B0503020204020204" pitchFamily="34" charset="-122"/>
              </a:rPr>
              <a:t>以</a:t>
            </a:r>
            <a:r>
              <a:rPr lang="zh-CN" altLang="en-US" sz="1400" dirty="0" smtClean="0">
                <a:latin typeface="Arial" panose="020B0604020202020204" pitchFamily="34" charset="0"/>
                <a:ea typeface="微软雅黑" panose="020B0503020204020204" pitchFamily="34" charset="-122"/>
              </a:rPr>
              <a:t>下</a:t>
            </a:r>
            <a:r>
              <a:rPr lang="en-US" altLang="zh-CN" sz="1400" dirty="0" smtClean="0">
                <a:latin typeface="Arial" panose="020B0604020202020204" pitchFamily="34" charset="0"/>
                <a:ea typeface="微软雅黑" panose="020B0503020204020204" pitchFamily="34" charset="-122"/>
              </a:rPr>
              <a:t>4</a:t>
            </a:r>
            <a:r>
              <a:rPr lang="zh-CN" altLang="en-US" sz="1400" dirty="0" smtClean="0">
                <a:latin typeface="Arial" panose="020B0604020202020204" pitchFamily="34" charset="0"/>
                <a:ea typeface="微软雅黑" panose="020B0503020204020204" pitchFamily="34" charset="-122"/>
              </a:rPr>
              <a:t>个关键词 </a:t>
            </a:r>
            <a:r>
              <a:rPr lang="en-US" altLang="zh-CN" sz="1400" dirty="0" smtClean="0">
                <a:latin typeface="Arial" panose="020B0604020202020204" pitchFamily="34" charset="0"/>
                <a:ea typeface="微软雅黑" panose="020B0503020204020204" pitchFamily="34" charset="-122"/>
              </a:rPr>
              <a:t>:</a:t>
            </a:r>
            <a:endParaRPr lang="en-US" sz="1400" dirty="0">
              <a:latin typeface="Arial" panose="020B0604020202020204" pitchFamily="34" charset="0"/>
              <a:ea typeface="微软雅黑" panose="020B0503020204020204" pitchFamily="34" charset="-122"/>
            </a:endParaRPr>
          </a:p>
          <a:p>
            <a:pPr marL="342900" indent="-342900">
              <a:lnSpc>
                <a:spcPct val="130000"/>
              </a:lnSpc>
              <a:buFont typeface="+mj-lt"/>
              <a:buAutoNum type="arabicPeriod"/>
            </a:pPr>
            <a:r>
              <a:rPr lang="zh-CN" altLang="en-US" sz="1400" dirty="0">
                <a:latin typeface="Arial" panose="020B0604020202020204" pitchFamily="34" charset="0"/>
                <a:ea typeface="微软雅黑" panose="020B0503020204020204" pitchFamily="34" charset="-122"/>
              </a:rPr>
              <a:t>资</a:t>
            </a:r>
            <a:r>
              <a:rPr lang="zh-CN" altLang="en-US" sz="1400" dirty="0" smtClean="0">
                <a:latin typeface="Arial" panose="020B0604020202020204" pitchFamily="34" charset="0"/>
                <a:ea typeface="微软雅黑" panose="020B0503020204020204" pitchFamily="34" charset="-122"/>
              </a:rPr>
              <a:t>源 </a:t>
            </a:r>
            <a:r>
              <a:rPr lang="en-US" altLang="zh-CN" sz="1400" dirty="0" smtClean="0">
                <a:latin typeface="Arial" panose="020B0604020202020204" pitchFamily="34" charset="0"/>
                <a:ea typeface="微软雅黑" panose="020B0503020204020204" pitchFamily="34" charset="-122"/>
              </a:rPr>
              <a:t>(Resources)</a:t>
            </a:r>
          </a:p>
          <a:p>
            <a:pPr marL="342900" indent="-342900">
              <a:lnSpc>
                <a:spcPct val="130000"/>
              </a:lnSpc>
              <a:buFont typeface="+mj-lt"/>
              <a:buAutoNum type="arabicPeriod"/>
            </a:pPr>
            <a:r>
              <a:rPr lang="zh-CN" altLang="en-US" sz="1400" dirty="0" smtClean="0">
                <a:latin typeface="Arial" panose="020B0604020202020204" pitchFamily="34" charset="0"/>
                <a:ea typeface="微软雅黑" panose="020B0503020204020204" pitchFamily="34" charset="-122"/>
              </a:rPr>
              <a:t>状</a:t>
            </a:r>
            <a:r>
              <a:rPr lang="zh-CN" altLang="en-US" sz="1400" dirty="0">
                <a:latin typeface="Arial" panose="020B0604020202020204" pitchFamily="34" charset="0"/>
                <a:ea typeface="微软雅黑" panose="020B0503020204020204" pitchFamily="34" charset="-122"/>
              </a:rPr>
              <a:t>态转化 </a:t>
            </a:r>
            <a:r>
              <a:rPr lang="en-US" altLang="zh-CN" sz="1400" dirty="0">
                <a:latin typeface="Arial" panose="020B0604020202020204" pitchFamily="34" charset="0"/>
                <a:ea typeface="微软雅黑" panose="020B0503020204020204" pitchFamily="34" charset="-122"/>
              </a:rPr>
              <a:t>(State Transfer</a:t>
            </a:r>
            <a:r>
              <a:rPr lang="en-US" altLang="zh-CN" sz="1400" dirty="0" smtClean="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marL="342900" indent="-342900">
              <a:lnSpc>
                <a:spcPct val="130000"/>
              </a:lnSpc>
              <a:buFont typeface="+mj-lt"/>
              <a:buAutoNum type="arabicPeriod"/>
            </a:pPr>
            <a:r>
              <a:rPr lang="zh-CN" altLang="en-US" sz="1400" dirty="0">
                <a:latin typeface="Arial" panose="020B0604020202020204" pitchFamily="34" charset="0"/>
                <a:ea typeface="微软雅黑" panose="020B0503020204020204" pitchFamily="34" charset="-122"/>
              </a:rPr>
              <a:t>统</a:t>
            </a:r>
            <a:r>
              <a:rPr lang="zh-CN" altLang="en-US" sz="1400" dirty="0" smtClean="0">
                <a:latin typeface="Arial" panose="020B0604020202020204" pitchFamily="34" charset="0"/>
                <a:ea typeface="微软雅黑" panose="020B0503020204020204" pitchFamily="34" charset="-122"/>
              </a:rPr>
              <a:t>一接口 </a:t>
            </a:r>
            <a:r>
              <a:rPr lang="en-US" altLang="zh-CN" sz="1400" dirty="0" smtClean="0">
                <a:latin typeface="Arial" panose="020B0604020202020204" pitchFamily="34" charset="0"/>
                <a:ea typeface="微软雅黑" panose="020B0503020204020204" pitchFamily="34" charset="-122"/>
              </a:rPr>
              <a:t>( Uniform Interface)</a:t>
            </a:r>
          </a:p>
          <a:p>
            <a:pPr marL="342900" indent="-342900">
              <a:lnSpc>
                <a:spcPct val="130000"/>
              </a:lnSpc>
              <a:buFont typeface="+mj-lt"/>
              <a:buAutoNum type="arabicPeriod"/>
            </a:pPr>
            <a:r>
              <a:rPr lang="zh-CN" altLang="en-US" sz="1400" dirty="0">
                <a:latin typeface="Arial" panose="020B0604020202020204" pitchFamily="34" charset="0"/>
                <a:ea typeface="微软雅黑" panose="020B0503020204020204" pitchFamily="34" charset="-122"/>
              </a:rPr>
              <a:t>超文</a:t>
            </a:r>
            <a:r>
              <a:rPr lang="zh-CN" altLang="en-US" sz="1400" dirty="0" smtClean="0">
                <a:latin typeface="Arial" panose="020B0604020202020204" pitchFamily="34" charset="0"/>
                <a:ea typeface="微软雅黑" panose="020B0503020204020204" pitchFamily="34" charset="-122"/>
              </a:rPr>
              <a:t>本驱动 </a:t>
            </a:r>
            <a:r>
              <a:rPr lang="en-US" altLang="zh-CN" sz="1400" dirty="0" smtClean="0">
                <a:latin typeface="Arial" panose="020B0604020202020204" pitchFamily="34" charset="0"/>
                <a:ea typeface="微软雅黑" panose="020B0503020204020204" pitchFamily="34" charset="-122"/>
              </a:rPr>
              <a:t>(Hypertext Driven)</a:t>
            </a:r>
          </a:p>
          <a:p>
            <a:pPr>
              <a:lnSpc>
                <a:spcPct val="130000"/>
              </a:lnSpc>
            </a:pPr>
            <a:endParaRPr lang="en-US" sz="1400" dirty="0" smtClean="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符</a:t>
            </a:r>
            <a:r>
              <a:rPr lang="zh-CN" altLang="en-US" sz="1400" dirty="0" smtClean="0">
                <a:latin typeface="Arial" panose="020B0604020202020204" pitchFamily="34" charset="0"/>
                <a:ea typeface="微软雅黑" panose="020B0503020204020204" pitchFamily="34" charset="-122"/>
              </a:rPr>
              <a:t>合</a:t>
            </a:r>
            <a:r>
              <a:rPr lang="en-US" altLang="zh-CN" sz="1400" dirty="0" smtClean="0">
                <a:latin typeface="Arial" panose="020B0604020202020204" pitchFamily="34" charset="0"/>
                <a:ea typeface="微软雅黑" panose="020B0503020204020204" pitchFamily="34" charset="-122"/>
              </a:rPr>
              <a:t>REST</a:t>
            </a:r>
            <a:r>
              <a:rPr lang="zh-CN" altLang="en-US" sz="1400" dirty="0" smtClean="0">
                <a:latin typeface="Arial" panose="020B0604020202020204" pitchFamily="34" charset="0"/>
                <a:ea typeface="微软雅黑" panose="020B0503020204020204" pitchFamily="34" charset="-122"/>
              </a:rPr>
              <a:t>设计风格的</a:t>
            </a:r>
            <a:r>
              <a:rPr lang="en-US" altLang="zh-CN" sz="1400" dirty="0" smtClean="0">
                <a:latin typeface="Arial" panose="020B0604020202020204" pitchFamily="34" charset="0"/>
                <a:ea typeface="微软雅黑" panose="020B0503020204020204" pitchFamily="34" charset="-122"/>
              </a:rPr>
              <a:t>Web API</a:t>
            </a:r>
            <a:r>
              <a:rPr lang="zh-CN" altLang="en-US" sz="1400" dirty="0" smtClean="0">
                <a:latin typeface="Arial" panose="020B0604020202020204" pitchFamily="34" charset="0"/>
                <a:ea typeface="微软雅黑" panose="020B0503020204020204" pitchFamily="34" charset="-122"/>
              </a:rPr>
              <a:t>称为</a:t>
            </a:r>
            <a:r>
              <a:rPr lang="en-US" altLang="zh-CN" sz="1400" b="1" dirty="0" smtClean="0">
                <a:latin typeface="Arial" panose="020B0604020202020204" pitchFamily="34" charset="0"/>
                <a:ea typeface="微软雅黑" panose="020B0503020204020204" pitchFamily="34" charset="-122"/>
              </a:rPr>
              <a:t>RESTful API</a:t>
            </a:r>
            <a:r>
              <a:rPr lang="zh-CN" altLang="en-US" sz="1400" dirty="0" smtClean="0">
                <a:latin typeface="Arial" panose="020B0604020202020204" pitchFamily="34" charset="0"/>
                <a:ea typeface="微软雅黑" panose="020B0503020204020204" pitchFamily="34" charset="-122"/>
              </a:rPr>
              <a:t>或</a:t>
            </a:r>
            <a:r>
              <a:rPr lang="en-US" altLang="zh-CN" sz="1400" b="1" dirty="0" smtClean="0">
                <a:latin typeface="Arial" panose="020B0604020202020204" pitchFamily="34" charset="0"/>
                <a:ea typeface="微软雅黑" panose="020B0503020204020204" pitchFamily="34" charset="-122"/>
              </a:rPr>
              <a:t>RESTful</a:t>
            </a:r>
            <a:r>
              <a:rPr lang="zh-CN" altLang="en-US" sz="1400" b="1" dirty="0" smtClean="0">
                <a:latin typeface="Arial" panose="020B0604020202020204" pitchFamily="34" charset="0"/>
                <a:ea typeface="微软雅黑" panose="020B0503020204020204" pitchFamily="34" charset="-122"/>
              </a:rPr>
              <a:t>架构</a:t>
            </a:r>
            <a:r>
              <a:rPr lang="en-US" altLang="zh-CN" sz="1400" dirty="0" smtClean="0">
                <a:latin typeface="Arial" panose="020B0604020202020204" pitchFamily="34" charset="0"/>
                <a:ea typeface="微软雅黑" panose="020B0503020204020204" pitchFamily="34" charset="-122"/>
              </a:rPr>
              <a:t>. </a:t>
            </a:r>
          </a:p>
          <a:p>
            <a:pPr>
              <a:lnSpc>
                <a:spcPct val="130000"/>
              </a:lnSpc>
            </a:pPr>
            <a:r>
              <a:rPr lang="zh-CN" altLang="en-US" sz="1400" dirty="0" smtClean="0">
                <a:latin typeface="Arial" panose="020B0604020202020204" pitchFamily="34" charset="0"/>
                <a:ea typeface="微软雅黑" panose="020B0503020204020204" pitchFamily="34" charset="-122"/>
              </a:rPr>
              <a:t>它以下三个方面资源进行定义</a:t>
            </a:r>
            <a:r>
              <a:rPr lang="en-US" altLang="zh-CN" sz="1400" dirty="0" smtClean="0">
                <a:latin typeface="Arial" panose="020B0604020202020204" pitchFamily="34" charset="0"/>
                <a:ea typeface="微软雅黑" panose="020B0503020204020204" pitchFamily="34" charset="-122"/>
              </a:rPr>
              <a:t>:</a:t>
            </a:r>
          </a:p>
          <a:p>
            <a:pPr marL="285750" indent="-285750">
              <a:lnSpc>
                <a:spcPct val="130000"/>
              </a:lnSpc>
              <a:buFont typeface="Arial" pitchFamily="34" charset="0"/>
              <a:buChar char="•"/>
            </a:pPr>
            <a:r>
              <a:rPr lang="zh-CN" altLang="en-US" sz="1400" dirty="0">
                <a:latin typeface="Arial" panose="020B0604020202020204" pitchFamily="34" charset="0"/>
                <a:ea typeface="微软雅黑" panose="020B0503020204020204" pitchFamily="34" charset="-122"/>
              </a:rPr>
              <a:t>直</a:t>
            </a:r>
            <a:r>
              <a:rPr lang="zh-CN" altLang="en-US" sz="1400" dirty="0" smtClean="0">
                <a:latin typeface="Arial" panose="020B0604020202020204" pitchFamily="34" charset="0"/>
                <a:ea typeface="微软雅黑" panose="020B0503020204020204" pitchFamily="34" charset="-122"/>
              </a:rPr>
              <a:t>观简短的资源地址</a:t>
            </a:r>
            <a:r>
              <a:rPr lang="en-US" altLang="zh-CN" sz="1400" dirty="0" smtClean="0">
                <a:latin typeface="Arial" panose="020B0604020202020204" pitchFamily="34" charset="0"/>
                <a:ea typeface="微软雅黑" panose="020B0503020204020204" pitchFamily="34" charset="-122"/>
              </a:rPr>
              <a:t>: URI, </a:t>
            </a:r>
            <a:r>
              <a:rPr lang="zh-CN" altLang="en-US" sz="1400" dirty="0" smtClean="0">
                <a:latin typeface="Arial" panose="020B0604020202020204" pitchFamily="34" charset="0"/>
                <a:ea typeface="微软雅黑" panose="020B0503020204020204" pitchFamily="34" charset="-122"/>
              </a:rPr>
              <a:t>比如</a:t>
            </a:r>
            <a:r>
              <a:rPr lang="en-US" altLang="zh-CN" sz="1400" dirty="0" smtClean="0">
                <a:latin typeface="Arial" panose="020B0604020202020204" pitchFamily="34" charset="0"/>
                <a:ea typeface="微软雅黑" panose="020B0503020204020204" pitchFamily="34" charset="-122"/>
              </a:rPr>
              <a:t>: http://example.com/resources/</a:t>
            </a: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传输的资源</a:t>
            </a:r>
            <a:r>
              <a:rPr lang="en-US" altLang="zh-CN" sz="1400" dirty="0" smtClean="0">
                <a:latin typeface="Arial" panose="020B0604020202020204" pitchFamily="34" charset="0"/>
                <a:ea typeface="微软雅黑" panose="020B0503020204020204" pitchFamily="34" charset="-122"/>
              </a:rPr>
              <a:t>: Web</a:t>
            </a:r>
            <a:r>
              <a:rPr lang="zh-CN" altLang="en-US" sz="1400" dirty="0" smtClean="0">
                <a:latin typeface="Arial" panose="020B0604020202020204" pitchFamily="34" charset="0"/>
                <a:ea typeface="微软雅黑" panose="020B0503020204020204" pitchFamily="34" charset="-122"/>
              </a:rPr>
              <a:t>服务接受与返回的互联网媒体类型</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比如</a:t>
            </a:r>
            <a:r>
              <a:rPr lang="en-US" altLang="zh-CN" sz="1400" dirty="0" smtClean="0">
                <a:latin typeface="Arial" panose="020B0604020202020204" pitchFamily="34" charset="0"/>
                <a:ea typeface="微软雅黑" panose="020B0503020204020204" pitchFamily="34" charset="-122"/>
              </a:rPr>
              <a:t>: JSON, XML, YAML</a:t>
            </a:r>
            <a:r>
              <a:rPr lang="zh-CN" altLang="en-US" sz="1400" dirty="0" smtClean="0">
                <a:latin typeface="Arial" panose="020B0604020202020204" pitchFamily="34" charset="0"/>
                <a:ea typeface="微软雅黑" panose="020B0503020204020204" pitchFamily="34" charset="-122"/>
              </a:rPr>
              <a:t>等</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对资源的操作</a:t>
            </a:r>
            <a:r>
              <a:rPr lang="en-US" altLang="zh-CN" sz="1400" dirty="0" smtClean="0">
                <a:latin typeface="Arial" panose="020B0604020202020204" pitchFamily="34" charset="0"/>
                <a:ea typeface="微软雅黑" panose="020B0503020204020204" pitchFamily="34" charset="-122"/>
              </a:rPr>
              <a:t>: Web</a:t>
            </a:r>
            <a:r>
              <a:rPr lang="zh-CN" altLang="en-US" sz="1400" dirty="0" smtClean="0">
                <a:latin typeface="Arial" panose="020B0604020202020204" pitchFamily="34" charset="0"/>
                <a:ea typeface="微软雅黑" panose="020B0503020204020204" pitchFamily="34" charset="-122"/>
              </a:rPr>
              <a:t>服务在该资源上所支持的一系列请求方法</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比如</a:t>
            </a:r>
            <a:r>
              <a:rPr lang="en-US" altLang="zh-CN" sz="1400" dirty="0" smtClean="0">
                <a:latin typeface="Arial" panose="020B0604020202020204" pitchFamily="34" charset="0"/>
                <a:ea typeface="微软雅黑" panose="020B0503020204020204" pitchFamily="34" charset="-122"/>
              </a:rPr>
              <a:t>: GET, POST , PUT, DELETE</a:t>
            </a:r>
          </a:p>
          <a:p>
            <a:pPr>
              <a:lnSpc>
                <a:spcPct val="130000"/>
              </a:lnSpc>
            </a:pPr>
            <a:r>
              <a:rPr lang="zh-CN" altLang="en-US" sz="1400" dirty="0">
                <a:latin typeface="Arial" panose="020B0604020202020204" pitchFamily="34" charset="0"/>
                <a:ea typeface="微软雅黑" panose="020B0503020204020204" pitchFamily="34" charset="-122"/>
              </a:rPr>
              <a:t>不</a:t>
            </a:r>
            <a:r>
              <a:rPr lang="zh-CN" altLang="en-US" sz="1400" dirty="0" smtClean="0">
                <a:latin typeface="Arial" panose="020B0604020202020204" pitchFamily="34" charset="0"/>
                <a:ea typeface="微软雅黑" panose="020B0503020204020204" pitchFamily="34" charset="-122"/>
              </a:rPr>
              <a:t>像基于</a:t>
            </a:r>
            <a:r>
              <a:rPr lang="en-US" altLang="zh-CN" sz="1400" dirty="0" smtClean="0">
                <a:latin typeface="Arial" panose="020B0604020202020204" pitchFamily="34" charset="0"/>
                <a:ea typeface="微软雅黑" panose="020B0503020204020204" pitchFamily="34" charset="-122"/>
              </a:rPr>
              <a:t>SOAP</a:t>
            </a:r>
            <a:r>
              <a:rPr lang="zh-CN" altLang="en-US" sz="1400" dirty="0" smtClean="0">
                <a:latin typeface="Arial" panose="020B0604020202020204" pitchFamily="34" charset="0"/>
                <a:ea typeface="微软雅黑" panose="020B0503020204020204" pitchFamily="34" charset="-122"/>
              </a:rPr>
              <a:t>的</a:t>
            </a:r>
            <a:r>
              <a:rPr lang="en-US" altLang="zh-CN" sz="1400" dirty="0" smtClean="0">
                <a:latin typeface="Arial" panose="020B0604020202020204" pitchFamily="34" charset="0"/>
                <a:ea typeface="微软雅黑" panose="020B0503020204020204" pitchFamily="34" charset="-122"/>
              </a:rPr>
              <a:t>Web</a:t>
            </a:r>
            <a:r>
              <a:rPr lang="zh-CN" altLang="en-US" sz="1400" dirty="0" smtClean="0">
                <a:latin typeface="Arial" panose="020B0604020202020204" pitchFamily="34" charset="0"/>
                <a:ea typeface="微软雅黑" panose="020B0503020204020204" pitchFamily="34" charset="-122"/>
              </a:rPr>
              <a:t>服务</a:t>
            </a:r>
            <a:r>
              <a:rPr lang="en-US" altLang="zh-CN" sz="1400" dirty="0" smtClean="0">
                <a:latin typeface="Arial" panose="020B0604020202020204" pitchFamily="34" charset="0"/>
                <a:ea typeface="微软雅黑" panose="020B0503020204020204" pitchFamily="34" charset="-122"/>
              </a:rPr>
              <a:t>, RESTful Web</a:t>
            </a:r>
            <a:r>
              <a:rPr lang="zh-CN" altLang="en-US" sz="1400" dirty="0" smtClean="0">
                <a:latin typeface="Arial" panose="020B0604020202020204" pitchFamily="34" charset="0"/>
                <a:ea typeface="微软雅黑" panose="020B0503020204020204" pitchFamily="34" charset="-122"/>
              </a:rPr>
              <a:t>服务并没有</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正式</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的标准</a:t>
            </a:r>
            <a:r>
              <a:rPr lang="en-US" altLang="zh-CN" sz="1400" dirty="0" smtClean="0">
                <a:latin typeface="Arial" panose="020B0604020202020204" pitchFamily="34" charset="0"/>
                <a:ea typeface="微软雅黑" panose="020B0503020204020204" pitchFamily="34" charset="-122"/>
              </a:rPr>
              <a:t>. </a:t>
            </a:r>
            <a:endParaRPr lang="en-US" altLang="zh-CN" sz="1400" dirty="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这是因为</a:t>
            </a:r>
            <a:r>
              <a:rPr lang="en-US" altLang="zh-CN" sz="1400" dirty="0" smtClean="0">
                <a:latin typeface="Arial" panose="020B0604020202020204" pitchFamily="34" charset="0"/>
                <a:ea typeface="微软雅黑" panose="020B0503020204020204" pitchFamily="34" charset="-122"/>
              </a:rPr>
              <a:t>REST</a:t>
            </a:r>
            <a:r>
              <a:rPr lang="zh-CN" altLang="en-US" sz="1400" dirty="0" smtClean="0">
                <a:latin typeface="Arial" panose="020B0604020202020204" pitchFamily="34" charset="0"/>
                <a:ea typeface="微软雅黑" panose="020B0503020204020204" pitchFamily="34" charset="-122"/>
              </a:rPr>
              <a:t>是一种架构</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而</a:t>
            </a:r>
            <a:r>
              <a:rPr lang="en-US" altLang="zh-CN" sz="1400" dirty="0" smtClean="0">
                <a:latin typeface="Arial" panose="020B0604020202020204" pitchFamily="34" charset="0"/>
                <a:ea typeface="微软雅黑" panose="020B0503020204020204" pitchFamily="34" charset="-122"/>
              </a:rPr>
              <a:t>SOAP</a:t>
            </a:r>
            <a:r>
              <a:rPr lang="zh-CN" altLang="en-US" sz="1400" dirty="0" smtClean="0">
                <a:latin typeface="Arial" panose="020B0604020202020204" pitchFamily="34" charset="0"/>
                <a:ea typeface="微软雅黑" panose="020B0503020204020204" pitchFamily="34" charset="-122"/>
              </a:rPr>
              <a:t>只是一个协议</a:t>
            </a:r>
            <a:r>
              <a:rPr lang="en-US" altLang="zh-CN" sz="1400" dirty="0" smtClean="0">
                <a:latin typeface="Arial" panose="020B0604020202020204" pitchFamily="34" charset="0"/>
                <a:ea typeface="微软雅黑" panose="020B0503020204020204" pitchFamily="34" charset="-122"/>
              </a:rPr>
              <a:t>. </a:t>
            </a:r>
          </a:p>
          <a:p>
            <a:pPr>
              <a:lnSpc>
                <a:spcPct val="130000"/>
              </a:lnSpc>
            </a:pPr>
            <a:r>
              <a:rPr lang="zh-CN" altLang="en-US" sz="1400" dirty="0" smtClean="0">
                <a:latin typeface="Arial" panose="020B0604020202020204" pitchFamily="34" charset="0"/>
                <a:ea typeface="微软雅黑" panose="020B0503020204020204" pitchFamily="34" charset="-122"/>
              </a:rPr>
              <a:t>虽然</a:t>
            </a:r>
            <a:r>
              <a:rPr lang="en-US" altLang="zh-CN" sz="1400" dirty="0" smtClean="0">
                <a:latin typeface="Arial" panose="020B0604020202020204" pitchFamily="34" charset="0"/>
                <a:ea typeface="微软雅黑" panose="020B0503020204020204" pitchFamily="34" charset="-122"/>
              </a:rPr>
              <a:t>REST</a:t>
            </a:r>
            <a:r>
              <a:rPr lang="zh-CN" altLang="en-US" sz="1400" dirty="0" smtClean="0">
                <a:latin typeface="Arial" panose="020B0604020202020204" pitchFamily="34" charset="0"/>
                <a:ea typeface="微软雅黑" panose="020B0503020204020204" pitchFamily="34" charset="-122"/>
              </a:rPr>
              <a:t>不是一个标准</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但大部分</a:t>
            </a:r>
            <a:r>
              <a:rPr lang="en-US" altLang="zh-CN" sz="1400" dirty="0" smtClean="0">
                <a:latin typeface="Arial" panose="020B0604020202020204" pitchFamily="34" charset="0"/>
                <a:ea typeface="微软雅黑" panose="020B0503020204020204" pitchFamily="34" charset="-122"/>
              </a:rPr>
              <a:t>RESTful Web</a:t>
            </a:r>
            <a:r>
              <a:rPr lang="zh-CN" altLang="en-US" sz="1400" dirty="0" smtClean="0">
                <a:latin typeface="Arial" panose="020B0604020202020204" pitchFamily="34" charset="0"/>
                <a:ea typeface="微软雅黑" panose="020B0503020204020204" pitchFamily="34" charset="-122"/>
              </a:rPr>
              <a:t>服务实现会使用</a:t>
            </a:r>
            <a:r>
              <a:rPr lang="en-US" altLang="zh-CN" sz="1400" dirty="0" smtClean="0">
                <a:latin typeface="Arial" panose="020B0604020202020204" pitchFamily="34" charset="0"/>
                <a:ea typeface="微软雅黑" panose="020B0503020204020204" pitchFamily="34" charset="-122"/>
              </a:rPr>
              <a:t>HTTP, URI, JSON</a:t>
            </a:r>
            <a:r>
              <a:rPr lang="zh-CN" altLang="en-US" sz="1400" dirty="0" smtClean="0">
                <a:latin typeface="Arial" panose="020B0604020202020204" pitchFamily="34" charset="0"/>
                <a:ea typeface="微软雅黑" panose="020B0503020204020204" pitchFamily="34" charset="-122"/>
              </a:rPr>
              <a:t>和</a:t>
            </a:r>
            <a:r>
              <a:rPr lang="en-US" altLang="zh-CN" sz="1400" dirty="0" smtClean="0">
                <a:latin typeface="Arial" panose="020B0604020202020204" pitchFamily="34" charset="0"/>
                <a:ea typeface="微软雅黑" panose="020B0503020204020204" pitchFamily="34" charset="-122"/>
              </a:rPr>
              <a:t>XML</a:t>
            </a:r>
            <a:r>
              <a:rPr lang="zh-CN" altLang="en-US" sz="1400" dirty="0" smtClean="0">
                <a:latin typeface="Arial" panose="020B0604020202020204" pitchFamily="34" charset="0"/>
                <a:ea typeface="微软雅黑" panose="020B0503020204020204" pitchFamily="34" charset="-122"/>
              </a:rPr>
              <a:t>等标准</a:t>
            </a:r>
            <a:endParaRPr 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0445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Arial" panose="020B0604020202020204" pitchFamily="34" charset="0"/>
                <a:ea typeface="微软雅黑" panose="020B0503020204020204" pitchFamily="34" charset="-122"/>
              </a:rPr>
              <a:t>资源与ＵＲＩ</a:t>
            </a:r>
            <a:endParaRPr lang="en-US" dirty="0"/>
          </a:p>
        </p:txBody>
      </p:sp>
      <p:sp>
        <p:nvSpPr>
          <p:cNvPr id="7" name="TextBox 6"/>
          <p:cNvSpPr txBox="1"/>
          <p:nvPr/>
        </p:nvSpPr>
        <p:spPr>
          <a:xfrm>
            <a:off x="533400" y="1143000"/>
            <a:ext cx="8001000" cy="4853636"/>
          </a:xfrm>
          <a:prstGeom prst="rect">
            <a:avLst/>
          </a:prstGeom>
          <a:noFill/>
        </p:spPr>
        <p:txBody>
          <a:bodyPr wrap="square" rtlCol="0">
            <a:spAutoFit/>
          </a:bodyPr>
          <a:lstStyle/>
          <a:p>
            <a:pPr marL="0" lvl="1">
              <a:lnSpc>
                <a:spcPct val="130000"/>
              </a:lnSpc>
            </a:pPr>
            <a:r>
              <a:rPr lang="zh-CN" altLang="en-US" sz="1400" dirty="0" smtClean="0">
                <a:latin typeface="Arial" panose="020B0604020202020204" pitchFamily="34" charset="0"/>
                <a:ea typeface="微软雅黑" panose="020B0503020204020204" pitchFamily="34" charset="-122"/>
              </a:rPr>
              <a:t>任何事物</a:t>
            </a:r>
            <a:r>
              <a:rPr lang="en-US" altLang="zh-CN" sz="1400" dirty="0" smtClean="0">
                <a:latin typeface="Arial" panose="020B0604020202020204" pitchFamily="34" charset="0"/>
                <a:ea typeface="微软雅黑" panose="020B0503020204020204" pitchFamily="34" charset="-122"/>
              </a:rPr>
              <a:t>,</a:t>
            </a:r>
            <a:r>
              <a:rPr lang="zh-CN" altLang="en-US" sz="1400" dirty="0">
                <a:latin typeface="Arial" panose="020B0604020202020204" pitchFamily="34" charset="0"/>
                <a:ea typeface="微软雅黑" panose="020B0503020204020204" pitchFamily="34" charset="-122"/>
              </a:rPr>
              <a:t>只</a:t>
            </a:r>
            <a:r>
              <a:rPr lang="zh-CN" altLang="en-US" sz="1400" dirty="0" smtClean="0">
                <a:latin typeface="Arial" panose="020B0604020202020204" pitchFamily="34" charset="0"/>
                <a:ea typeface="微软雅黑" panose="020B0503020204020204" pitchFamily="34" charset="-122"/>
              </a:rPr>
              <a:t>要有被引用到的必要</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它就是一个资源</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资源</a:t>
            </a:r>
            <a:r>
              <a:rPr lang="zh-CN" altLang="en-US" sz="1400" dirty="0">
                <a:latin typeface="Arial" panose="020B0604020202020204" pitchFamily="34" charset="0"/>
                <a:ea typeface="微软雅黑" panose="020B0503020204020204" pitchFamily="34" charset="-122"/>
              </a:rPr>
              <a:t>可</a:t>
            </a:r>
            <a:r>
              <a:rPr lang="zh-CN" altLang="en-US" sz="1400" dirty="0" smtClean="0">
                <a:latin typeface="Arial" panose="020B0604020202020204" pitchFamily="34" charset="0"/>
                <a:ea typeface="微软雅黑" panose="020B0503020204020204" pitchFamily="34" charset="-122"/>
              </a:rPr>
              <a:t>以只是一个抽象概念</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例如价值</a:t>
            </a:r>
            <a:r>
              <a:rPr lang="en-US" altLang="zh-CN" sz="1400" dirty="0" smtClean="0">
                <a:latin typeface="Arial" panose="020B0604020202020204" pitchFamily="34" charset="0"/>
                <a:ea typeface="微软雅黑" panose="020B0503020204020204" pitchFamily="34" charset="-122"/>
              </a:rPr>
              <a:t>).</a:t>
            </a:r>
          </a:p>
          <a:p>
            <a:pPr marL="0" lvl="1">
              <a:lnSpc>
                <a:spcPct val="130000"/>
              </a:lnSpc>
            </a:pPr>
            <a:r>
              <a:rPr lang="en-US" altLang="zh-CN" sz="1400" dirty="0" smtClean="0">
                <a:latin typeface="Arial" panose="020B0604020202020204" pitchFamily="34" charset="0"/>
                <a:ea typeface="微软雅黑" panose="020B0503020204020204" pitchFamily="34" charset="-122"/>
              </a:rPr>
              <a:t> </a:t>
            </a:r>
          </a:p>
          <a:p>
            <a:pPr marL="0" lvl="1">
              <a:lnSpc>
                <a:spcPct val="130000"/>
              </a:lnSpc>
            </a:pPr>
            <a:r>
              <a:rPr lang="zh-CN" altLang="en-US" sz="1400" dirty="0">
                <a:latin typeface="Arial" panose="020B0604020202020204" pitchFamily="34" charset="0"/>
                <a:ea typeface="微软雅黑" panose="020B0503020204020204" pitchFamily="34" charset="-122"/>
              </a:rPr>
              <a:t>下</a:t>
            </a:r>
            <a:r>
              <a:rPr lang="zh-CN" altLang="en-US" sz="1400" dirty="0" smtClean="0">
                <a:latin typeface="Arial" panose="020B0604020202020204" pitchFamily="34" charset="0"/>
                <a:ea typeface="微软雅黑" panose="020B0503020204020204" pitchFamily="34" charset="-122"/>
              </a:rPr>
              <a:t>面是一些资源的</a:t>
            </a:r>
            <a:r>
              <a:rPr lang="zh-CN" altLang="en-US" sz="1400" dirty="0">
                <a:latin typeface="Arial" panose="020B0604020202020204" pitchFamily="34" charset="0"/>
                <a:ea typeface="微软雅黑" panose="020B0503020204020204" pitchFamily="34" charset="-122"/>
              </a:rPr>
              <a:t>例</a:t>
            </a:r>
            <a:r>
              <a:rPr lang="zh-CN" altLang="en-US" sz="1400" dirty="0" smtClean="0">
                <a:latin typeface="Arial" panose="020B0604020202020204" pitchFamily="34" charset="0"/>
                <a:ea typeface="微软雅黑" panose="020B0503020204020204" pitchFamily="34" charset="-122"/>
              </a:rPr>
              <a:t>子</a:t>
            </a:r>
            <a:r>
              <a:rPr lang="en-US" altLang="zh-CN" sz="1400" dirty="0" smtClean="0">
                <a:latin typeface="Arial" panose="020B0604020202020204" pitchFamily="34" charset="0"/>
                <a:ea typeface="微软雅黑" panose="020B0503020204020204" pitchFamily="34" charset="-122"/>
              </a:rPr>
              <a:t>:</a:t>
            </a:r>
          </a:p>
          <a:p>
            <a:pPr marL="285750" lvl="1"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某用户的手机号码</a:t>
            </a:r>
            <a:endParaRPr lang="en-US" altLang="zh-CN" sz="1400" dirty="0" smtClean="0">
              <a:latin typeface="Arial" panose="020B0604020202020204" pitchFamily="34" charset="0"/>
              <a:ea typeface="微软雅黑" panose="020B0503020204020204" pitchFamily="34" charset="-122"/>
            </a:endParaRPr>
          </a:p>
          <a:p>
            <a:pPr marL="285750" lvl="1"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某用</a:t>
            </a:r>
            <a:r>
              <a:rPr lang="zh-CN" altLang="en-US" sz="1400" dirty="0">
                <a:latin typeface="Arial" panose="020B0604020202020204" pitchFamily="34" charset="0"/>
                <a:ea typeface="微软雅黑" panose="020B0503020204020204" pitchFamily="34" charset="-122"/>
              </a:rPr>
              <a:t>户</a:t>
            </a:r>
            <a:r>
              <a:rPr lang="zh-CN" altLang="en-US" sz="1400" dirty="0" smtClean="0">
                <a:latin typeface="Arial" panose="020B0604020202020204" pitchFamily="34" charset="0"/>
                <a:ea typeface="微软雅黑" panose="020B0503020204020204" pitchFamily="34" charset="-122"/>
              </a:rPr>
              <a:t>的个人信息</a:t>
            </a:r>
            <a:endParaRPr lang="en-US" altLang="zh-CN" sz="1400" dirty="0" smtClean="0">
              <a:latin typeface="Arial" panose="020B0604020202020204" pitchFamily="34" charset="0"/>
              <a:ea typeface="微软雅黑" panose="020B0503020204020204" pitchFamily="34" charset="-122"/>
            </a:endParaRPr>
          </a:p>
          <a:p>
            <a:pPr marL="285750" lvl="1"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最多用户订购的</a:t>
            </a:r>
            <a:r>
              <a:rPr lang="en-US" altLang="zh-CN" sz="1400" dirty="0" smtClean="0">
                <a:latin typeface="Arial" panose="020B0604020202020204" pitchFamily="34" charset="0"/>
                <a:ea typeface="微软雅黑" panose="020B0503020204020204" pitchFamily="34" charset="-122"/>
              </a:rPr>
              <a:t>GPRS</a:t>
            </a:r>
            <a:r>
              <a:rPr lang="zh-CN" altLang="en-US" sz="1400" dirty="0" smtClean="0">
                <a:latin typeface="Arial" panose="020B0604020202020204" pitchFamily="34" charset="0"/>
                <a:ea typeface="微软雅黑" panose="020B0503020204020204" pitchFamily="34" charset="-122"/>
              </a:rPr>
              <a:t>套餐</a:t>
            </a:r>
            <a:endParaRPr lang="en-US" altLang="zh-CN" sz="1400" dirty="0" smtClean="0">
              <a:latin typeface="Arial" panose="020B0604020202020204" pitchFamily="34" charset="0"/>
              <a:ea typeface="微软雅黑" panose="020B0503020204020204" pitchFamily="34" charset="-122"/>
            </a:endParaRPr>
          </a:p>
          <a:p>
            <a:pPr marL="0" lvl="1">
              <a:lnSpc>
                <a:spcPct val="130000"/>
              </a:lnSpc>
            </a:pPr>
            <a:endParaRPr lang="en-US" altLang="zh-CN" sz="1400" dirty="0">
              <a:latin typeface="Arial" panose="020B0604020202020204" pitchFamily="34" charset="0"/>
              <a:ea typeface="微软雅黑" panose="020B0503020204020204" pitchFamily="34" charset="-122"/>
            </a:endParaRPr>
          </a:p>
          <a:p>
            <a:pPr marL="0" lvl="1">
              <a:lnSpc>
                <a:spcPct val="130000"/>
              </a:lnSpc>
            </a:pPr>
            <a:r>
              <a:rPr lang="zh-CN" altLang="en-US" sz="1400" dirty="0">
                <a:latin typeface="Arial" panose="020B0604020202020204" pitchFamily="34" charset="0"/>
                <a:ea typeface="微软雅黑" panose="020B0503020204020204" pitchFamily="34" charset="-122"/>
              </a:rPr>
              <a:t>要</a:t>
            </a:r>
            <a:r>
              <a:rPr lang="zh-CN" altLang="en-US" sz="1400" dirty="0" smtClean="0">
                <a:latin typeface="Arial" panose="020B0604020202020204" pitchFamily="34" charset="0"/>
                <a:ea typeface="微软雅黑" panose="020B0503020204020204" pitchFamily="34" charset="-122"/>
              </a:rPr>
              <a:t>让一个资源可以被识别</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需要有个唯一标识</a:t>
            </a:r>
            <a:r>
              <a:rPr lang="en-US" altLang="zh-CN" sz="1400" dirty="0" smtClean="0">
                <a:latin typeface="Arial" panose="020B0604020202020204" pitchFamily="34" charset="0"/>
                <a:ea typeface="微软雅黑" panose="020B0503020204020204" pitchFamily="34" charset="-122"/>
              </a:rPr>
              <a:t>. Web</a:t>
            </a:r>
            <a:r>
              <a:rPr lang="zh-CN" altLang="en-US" sz="1400" dirty="0" smtClean="0">
                <a:latin typeface="Arial" panose="020B0604020202020204" pitchFamily="34" charset="0"/>
                <a:ea typeface="微软雅黑" panose="020B0503020204020204" pitchFamily="34" charset="-122"/>
              </a:rPr>
              <a:t>中唯一标识就是</a:t>
            </a:r>
            <a:r>
              <a:rPr lang="en-US" altLang="zh-CN" sz="1400" dirty="0" smtClean="0">
                <a:latin typeface="Arial" panose="020B0604020202020204" pitchFamily="34" charset="0"/>
                <a:ea typeface="微软雅黑" panose="020B0503020204020204" pitchFamily="34" charset="-122"/>
              </a:rPr>
              <a:t>URI (Uniform Resource Identifier)</a:t>
            </a:r>
          </a:p>
          <a:p>
            <a:pPr marL="0" lvl="1">
              <a:lnSpc>
                <a:spcPct val="130000"/>
              </a:lnSpc>
            </a:pPr>
            <a:r>
              <a:rPr lang="en-US" altLang="zh-CN" sz="1400" dirty="0" smtClean="0">
                <a:latin typeface="Arial" panose="020B0604020202020204" pitchFamily="34" charset="0"/>
                <a:ea typeface="微软雅黑" panose="020B0503020204020204" pitchFamily="34" charset="-122"/>
              </a:rPr>
              <a:t>URI</a:t>
            </a:r>
            <a:r>
              <a:rPr lang="zh-CN" altLang="en-US" sz="1400" dirty="0" smtClean="0">
                <a:latin typeface="Arial" panose="020B0604020202020204" pitchFamily="34" charset="0"/>
                <a:ea typeface="微软雅黑" panose="020B0503020204020204" pitchFamily="34" charset="-122"/>
              </a:rPr>
              <a:t>既可以看成是资源的地址</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也可以看成是资源的名称</a:t>
            </a:r>
            <a:r>
              <a:rPr lang="en-US" altLang="zh-CN" sz="1400" dirty="0" smtClean="0">
                <a:latin typeface="Arial" panose="020B0604020202020204" pitchFamily="34" charset="0"/>
                <a:ea typeface="微软雅黑" panose="020B0503020204020204" pitchFamily="34" charset="-122"/>
              </a:rPr>
              <a:t>. </a:t>
            </a:r>
          </a:p>
          <a:p>
            <a:pPr marL="0" lvl="1">
              <a:lnSpc>
                <a:spcPct val="130000"/>
              </a:lnSpc>
            </a:pPr>
            <a:r>
              <a:rPr lang="en-US" altLang="zh-CN" sz="1400" dirty="0" smtClean="0">
                <a:latin typeface="Arial" panose="020B0604020202020204" pitchFamily="34" charset="0"/>
                <a:ea typeface="微软雅黑" panose="020B0503020204020204" pitchFamily="34" charset="-122"/>
              </a:rPr>
              <a:t>URI</a:t>
            </a:r>
            <a:r>
              <a:rPr lang="zh-CN" altLang="en-US" sz="1400" dirty="0" smtClean="0">
                <a:latin typeface="Arial" panose="020B0604020202020204" pitchFamily="34" charset="0"/>
                <a:ea typeface="微软雅黑" panose="020B0503020204020204" pitchFamily="34" charset="-122"/>
              </a:rPr>
              <a:t>的设计应该遵循可寻址性原则</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具有自描述性</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需要在形式上给人以直觉上的关联</a:t>
            </a:r>
            <a:r>
              <a:rPr lang="en-US" altLang="zh-CN" sz="1400" dirty="0" smtClean="0">
                <a:latin typeface="Arial" panose="020B0604020202020204" pitchFamily="34" charset="0"/>
                <a:ea typeface="微软雅黑" panose="020B0503020204020204" pitchFamily="34" charset="-122"/>
              </a:rPr>
              <a:t>. </a:t>
            </a:r>
          </a:p>
          <a:p>
            <a:pPr marL="0" lvl="1">
              <a:lnSpc>
                <a:spcPct val="130000"/>
              </a:lnSpc>
            </a:pPr>
            <a:endParaRPr lang="en-US" altLang="zh-CN" sz="1400" dirty="0" smtClean="0">
              <a:latin typeface="Arial" panose="020B0604020202020204" pitchFamily="34" charset="0"/>
              <a:ea typeface="微软雅黑" panose="020B0503020204020204" pitchFamily="34" charset="-122"/>
            </a:endParaRPr>
          </a:p>
          <a:p>
            <a:pPr marL="0" lvl="1">
              <a:lnSpc>
                <a:spcPct val="130000"/>
              </a:lnSpc>
            </a:pPr>
            <a:r>
              <a:rPr lang="en-US" altLang="zh-CN" sz="1400" dirty="0">
                <a:latin typeface="Arial" panose="020B0604020202020204" pitchFamily="34" charset="0"/>
                <a:ea typeface="微软雅黑" panose="020B0503020204020204" pitchFamily="34" charset="-122"/>
              </a:rPr>
              <a:t>github</a:t>
            </a:r>
            <a:r>
              <a:rPr lang="zh-CN" altLang="en-US" sz="1400" dirty="0" smtClean="0">
                <a:latin typeface="Arial" panose="020B0604020202020204" pitchFamily="34" charset="0"/>
                <a:ea typeface="微软雅黑" panose="020B0503020204020204" pitchFamily="34" charset="-122"/>
              </a:rPr>
              <a:t>网站为例</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给出一些还算不错的</a:t>
            </a:r>
            <a:r>
              <a:rPr lang="en-US" altLang="zh-CN" sz="1400" dirty="0" smtClean="0">
                <a:latin typeface="Arial" panose="020B0604020202020204" pitchFamily="34" charset="0"/>
                <a:ea typeface="微软雅黑" panose="020B0503020204020204" pitchFamily="34" charset="-122"/>
              </a:rPr>
              <a:t>URI:</a:t>
            </a:r>
          </a:p>
          <a:p>
            <a:pPr marL="285750" lvl="1"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https</a:t>
            </a:r>
            <a:r>
              <a:rPr lang="en-US" altLang="zh-CN" sz="1400" dirty="0">
                <a:latin typeface="Arial" panose="020B0604020202020204" pitchFamily="34" charset="0"/>
                <a:ea typeface="微软雅黑" panose="020B0503020204020204" pitchFamily="34" charset="-122"/>
              </a:rPr>
              <a:t>://</a:t>
            </a:r>
            <a:r>
              <a:rPr lang="en-US" altLang="zh-CN" sz="1400" dirty="0" smtClean="0">
                <a:latin typeface="Arial" panose="020B0604020202020204" pitchFamily="34" charset="0"/>
                <a:ea typeface="微软雅黑" panose="020B0503020204020204" pitchFamily="34" charset="-122"/>
              </a:rPr>
              <a:t>github.com/git</a:t>
            </a:r>
            <a:endParaRPr lang="en-US" altLang="zh-CN" sz="1400" dirty="0">
              <a:latin typeface="Arial" panose="020B0604020202020204" pitchFamily="34" charset="0"/>
              <a:ea typeface="微软雅黑" panose="020B0503020204020204" pitchFamily="34" charset="-122"/>
            </a:endParaRPr>
          </a:p>
          <a:p>
            <a:pPr marL="285750" lvl="1"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https</a:t>
            </a:r>
            <a:r>
              <a:rPr lang="en-US" altLang="zh-CN" sz="1400" dirty="0">
                <a:latin typeface="Arial" panose="020B0604020202020204" pitchFamily="34" charset="0"/>
                <a:ea typeface="微软雅黑" panose="020B0503020204020204" pitchFamily="34" charset="-122"/>
              </a:rPr>
              <a:t>://</a:t>
            </a:r>
            <a:r>
              <a:rPr lang="en-US" altLang="zh-CN" sz="1400" dirty="0" smtClean="0">
                <a:latin typeface="Arial" panose="020B0604020202020204" pitchFamily="34" charset="0"/>
                <a:ea typeface="微软雅黑" panose="020B0503020204020204" pitchFamily="34" charset="-122"/>
              </a:rPr>
              <a:t>github.com/git/git </a:t>
            </a:r>
          </a:p>
          <a:p>
            <a:pPr marL="285750" lvl="1"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https://github.com/git/git/pulls</a:t>
            </a:r>
          </a:p>
          <a:p>
            <a:pPr marL="285750" lvl="1"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https://github.com/git/git/pulls?state=closed</a:t>
            </a:r>
          </a:p>
          <a:p>
            <a:pPr marL="285750" lvl="1" indent="-285750">
              <a:lnSpc>
                <a:spcPct val="130000"/>
              </a:lnSpc>
              <a:buFont typeface="Arial" pitchFamily="34" charset="0"/>
              <a:buChar char="•"/>
            </a:pPr>
            <a:r>
              <a:rPr lang="en-US" altLang="zh-CN" sz="1400" dirty="0" smtClean="0">
                <a:latin typeface="Arial" panose="020B0604020202020204" pitchFamily="34" charset="0"/>
                <a:ea typeface="微软雅黑" panose="020B0503020204020204" pitchFamily="34" charset="-122"/>
              </a:rPr>
              <a:t>https://github.com/git/git/commit/</a:t>
            </a:r>
            <a:r>
              <a:rPr lang="en-US" sz="1400" dirty="0" smtClean="0"/>
              <a:t>e3af72cdafab5993d18fae056f87e1d675913d08</a:t>
            </a:r>
            <a:endParaRPr lang="en-US" altLang="zh-CN"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0445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nSpc>
                <a:spcPct val="130000"/>
              </a:lnSpc>
            </a:pPr>
            <a:r>
              <a:rPr lang="zh-CN" altLang="en-US" dirty="0">
                <a:latin typeface="Arial" panose="020B0604020202020204" pitchFamily="34" charset="0"/>
                <a:ea typeface="微软雅黑" panose="020B0503020204020204" pitchFamily="34" charset="-122"/>
              </a:rPr>
              <a:t>统一资源接口</a:t>
            </a:r>
            <a:endParaRPr lang="en-US" altLang="zh-CN" dirty="0">
              <a:latin typeface="Arial" panose="020B0604020202020204" pitchFamily="34" charset="0"/>
              <a:ea typeface="微软雅黑" panose="020B0503020204020204" pitchFamily="34" charset="-122"/>
            </a:endParaRPr>
          </a:p>
        </p:txBody>
      </p:sp>
      <p:sp>
        <p:nvSpPr>
          <p:cNvPr id="7" name="TextBox 6"/>
          <p:cNvSpPr txBox="1"/>
          <p:nvPr/>
        </p:nvSpPr>
        <p:spPr>
          <a:xfrm>
            <a:off x="365760" y="1066800"/>
            <a:ext cx="8458200" cy="93256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接口使用标准的</a:t>
            </a:r>
            <a:r>
              <a:rPr lang="en-US" altLang="zh-CN" sz="1400" dirty="0" smtClean="0">
                <a:latin typeface="Arial" panose="020B0604020202020204" pitchFamily="34" charset="0"/>
                <a:ea typeface="微软雅黑" panose="020B0503020204020204" pitchFamily="34" charset="-122"/>
              </a:rPr>
              <a:t>HTTP</a:t>
            </a:r>
            <a:r>
              <a:rPr lang="zh-CN" altLang="en-US" sz="1400" dirty="0" smtClean="0">
                <a:latin typeface="Arial" panose="020B0604020202020204" pitchFamily="34" charset="0"/>
                <a:ea typeface="微软雅黑" panose="020B0503020204020204" pitchFamily="34" charset="-122"/>
              </a:rPr>
              <a:t>方法如</a:t>
            </a:r>
            <a:r>
              <a:rPr lang="en-US" altLang="zh-CN" sz="1400" dirty="0" smtClean="0">
                <a:latin typeface="Arial" panose="020B0604020202020204" pitchFamily="34" charset="0"/>
                <a:ea typeface="微软雅黑" panose="020B0503020204020204" pitchFamily="34" charset="-122"/>
              </a:rPr>
              <a:t>GET, PUT,POST</a:t>
            </a:r>
            <a:r>
              <a:rPr lang="zh-CN" altLang="en-US" sz="1400" dirty="0" smtClean="0">
                <a:latin typeface="Arial" panose="020B0604020202020204" pitchFamily="34" charset="0"/>
                <a:ea typeface="微软雅黑" panose="020B0503020204020204" pitchFamily="34" charset="-122"/>
              </a:rPr>
              <a:t>和</a:t>
            </a:r>
            <a:r>
              <a:rPr lang="en-US" altLang="zh-CN" sz="1400" dirty="0" smtClean="0">
                <a:latin typeface="Arial" panose="020B0604020202020204" pitchFamily="34" charset="0"/>
                <a:ea typeface="微软雅黑" panose="020B0503020204020204" pitchFamily="34" charset="-122"/>
              </a:rPr>
              <a:t>DELETE,</a:t>
            </a:r>
            <a:r>
              <a:rPr lang="zh-CN" altLang="en-US" sz="1400" dirty="0" smtClean="0">
                <a:latin typeface="Arial" panose="020B0604020202020204" pitchFamily="34" charset="0"/>
                <a:ea typeface="微软雅黑" panose="020B0503020204020204" pitchFamily="34" charset="-122"/>
              </a:rPr>
              <a:t>并遵循这些方法语义</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sz="1400" dirty="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下面列出</a:t>
            </a:r>
            <a:r>
              <a:rPr lang="en-US" altLang="zh-CN" sz="1400" dirty="0" smtClean="0">
                <a:latin typeface="Arial" panose="020B0604020202020204" pitchFamily="34" charset="0"/>
                <a:ea typeface="微软雅黑" panose="020B0503020204020204" pitchFamily="34" charset="-122"/>
              </a:rPr>
              <a:t>GET, DELETE, PUT</a:t>
            </a:r>
            <a:r>
              <a:rPr lang="zh-CN" altLang="en-US" sz="1400" dirty="0" smtClean="0">
                <a:latin typeface="Arial" panose="020B0604020202020204" pitchFamily="34" charset="0"/>
                <a:ea typeface="微软雅黑" panose="020B0503020204020204" pitchFamily="34" charset="-122"/>
              </a:rPr>
              <a:t>和</a:t>
            </a:r>
            <a:r>
              <a:rPr lang="en-US" altLang="zh-CN" sz="1400" dirty="0" smtClean="0">
                <a:latin typeface="Arial" panose="020B0604020202020204" pitchFamily="34" charset="0"/>
                <a:ea typeface="微软雅黑" panose="020B0503020204020204" pitchFamily="34" charset="-122"/>
              </a:rPr>
              <a:t>POST</a:t>
            </a:r>
            <a:r>
              <a:rPr lang="zh-CN" altLang="en-US" sz="1400" dirty="0" smtClean="0">
                <a:latin typeface="Arial" panose="020B0604020202020204" pitchFamily="34" charset="0"/>
                <a:ea typeface="微软雅黑" panose="020B0503020204020204" pitchFamily="34" charset="-122"/>
              </a:rPr>
              <a:t>的典型用法</a:t>
            </a:r>
            <a:r>
              <a:rPr lang="en-US" altLang="zh-CN" sz="1400" dirty="0" smtClean="0">
                <a:latin typeface="Arial" panose="020B0604020202020204" pitchFamily="34" charset="0"/>
                <a:ea typeface="微软雅黑" panose="020B0503020204020204" pitchFamily="34" charset="-122"/>
              </a:rPr>
              <a:t>:</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81400"/>
            <a:ext cx="74866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31051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029200"/>
            <a:ext cx="54483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18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nSpc>
                <a:spcPct val="130000"/>
              </a:lnSpc>
            </a:pPr>
            <a:r>
              <a:rPr lang="zh-CN" altLang="en-US" dirty="0">
                <a:latin typeface="Arial" panose="020B0604020202020204" pitchFamily="34" charset="0"/>
                <a:ea typeface="微软雅黑" panose="020B0503020204020204" pitchFamily="34" charset="-122"/>
              </a:rPr>
              <a:t>资源的表述</a:t>
            </a:r>
            <a:endParaRPr lang="en-US" altLang="zh-CN" dirty="0">
              <a:latin typeface="Arial" panose="020B0604020202020204" pitchFamily="34" charset="0"/>
              <a:ea typeface="微软雅黑" panose="020B0503020204020204" pitchFamily="34" charset="-122"/>
            </a:endParaRPr>
          </a:p>
        </p:txBody>
      </p:sp>
      <p:sp>
        <p:nvSpPr>
          <p:cNvPr id="7" name="TextBox 6"/>
          <p:cNvSpPr txBox="1"/>
          <p:nvPr/>
        </p:nvSpPr>
        <p:spPr>
          <a:xfrm>
            <a:off x="365760" y="1066800"/>
            <a:ext cx="8458200" cy="569386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资源在外界的具体呈现，可以有多种表述形式，在客户端和服务端之间传递的也是资源的表述．</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例如：</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文本资源可以用采用ＨＴＭＬ，ＸＭＬ，ＪＳＯＮ表述</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图片可以用ＰＮＧ或ＪＰＧ表述</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资源的表述包括数据和描述数据的元数据．　</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例</a:t>
            </a:r>
            <a:r>
              <a:rPr lang="zh-CN" altLang="en-US" sz="1400" dirty="0" smtClean="0">
                <a:latin typeface="Arial" panose="020B0604020202020204" pitchFamily="34" charset="0"/>
                <a:ea typeface="微软雅黑" panose="020B0503020204020204" pitchFamily="34" charset="-122"/>
              </a:rPr>
              <a:t>如：</a:t>
            </a:r>
            <a:endParaRPr lang="en-US" altLang="zh-CN"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ＨＴＴＰ头</a:t>
            </a:r>
            <a:r>
              <a:rPr lang="en-US" altLang="zh-CN" sz="1400" dirty="0" smtClean="0">
                <a:latin typeface="Arial" panose="020B0604020202020204" pitchFamily="34" charset="0"/>
                <a:ea typeface="微软雅黑" panose="020B0503020204020204" pitchFamily="34" charset="-122"/>
              </a:rPr>
              <a:t>”Content-Type”</a:t>
            </a:r>
            <a:r>
              <a:rPr lang="zh-CN" altLang="en-US" sz="1400" dirty="0" smtClean="0">
                <a:latin typeface="Arial" panose="020B0604020202020204" pitchFamily="34" charset="0"/>
                <a:ea typeface="微软雅黑" panose="020B0503020204020204" pitchFamily="34" charset="-122"/>
              </a:rPr>
              <a:t>就是一个元数据属性</a:t>
            </a:r>
            <a:endParaRPr lang="en-US" altLang="zh-CN" sz="1400" dirty="0" smtClean="0">
              <a:latin typeface="Arial" panose="020B0604020202020204" pitchFamily="34" charset="0"/>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31194"/>
            <a:ext cx="1384176" cy="157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1931194"/>
            <a:ext cx="1526311" cy="157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604" y="1931194"/>
            <a:ext cx="1647859" cy="157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962398"/>
            <a:ext cx="1428750" cy="167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721" y="3962398"/>
            <a:ext cx="1777679" cy="167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644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nSpc>
                <a:spcPct val="130000"/>
              </a:lnSpc>
            </a:pPr>
            <a:r>
              <a:rPr lang="zh-CN" altLang="en-US" dirty="0">
                <a:latin typeface="Arial" panose="020B0604020202020204" pitchFamily="34" charset="0"/>
                <a:ea typeface="微软雅黑" panose="020B0503020204020204" pitchFamily="34" charset="-122"/>
              </a:rPr>
              <a:t>资源的表述</a:t>
            </a:r>
            <a:endParaRPr lang="en-US" altLang="zh-CN" dirty="0">
              <a:latin typeface="Arial" panose="020B0604020202020204" pitchFamily="34" charset="0"/>
              <a:ea typeface="微软雅黑" panose="020B0503020204020204" pitchFamily="34" charset="-122"/>
            </a:endParaRPr>
          </a:p>
        </p:txBody>
      </p:sp>
      <p:sp>
        <p:nvSpPr>
          <p:cNvPr id="7" name="TextBox 6"/>
          <p:cNvSpPr txBox="1"/>
          <p:nvPr/>
        </p:nvSpPr>
        <p:spPr>
          <a:xfrm>
            <a:off x="365760" y="914400"/>
            <a:ext cx="8458200" cy="3453253"/>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以</a:t>
            </a:r>
            <a:r>
              <a:rPr lang="en-US" altLang="zh-CN" sz="1400" dirty="0" smtClean="0">
                <a:latin typeface="Arial" panose="020B0604020202020204" pitchFamily="34" charset="0"/>
                <a:ea typeface="微软雅黑" panose="020B0503020204020204" pitchFamily="34" charset="-122"/>
              </a:rPr>
              <a:t>github</a:t>
            </a:r>
            <a:r>
              <a:rPr lang="zh-CN" altLang="en-US" sz="1400" dirty="0" smtClean="0">
                <a:latin typeface="Arial" panose="020B0604020202020204" pitchFamily="34" charset="0"/>
                <a:ea typeface="微软雅黑" panose="020B0503020204020204" pitchFamily="34" charset="-122"/>
              </a:rPr>
              <a:t>为例</a:t>
            </a:r>
            <a:endParaRPr lang="en-US" altLang="zh-CN"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smtClean="0">
                <a:latin typeface="Arial" panose="020B0604020202020204" pitchFamily="34" charset="0"/>
                <a:ea typeface="微软雅黑" panose="020B0503020204020204" pitchFamily="34" charset="-122"/>
              </a:rPr>
              <a:t>请求某组织的</a:t>
            </a:r>
            <a:r>
              <a:rPr lang="en-US" altLang="zh-CN" sz="1400" dirty="0" smtClean="0">
                <a:latin typeface="Arial" panose="020B0604020202020204" pitchFamily="34" charset="0"/>
                <a:ea typeface="微软雅黑" panose="020B0503020204020204" pitchFamily="34" charset="-122"/>
              </a:rPr>
              <a:t>JSON</a:t>
            </a:r>
            <a:r>
              <a:rPr lang="zh-CN" altLang="en-US" sz="1400" dirty="0" smtClean="0">
                <a:latin typeface="Arial" panose="020B0604020202020204" pitchFamily="34" charset="0"/>
                <a:ea typeface="微软雅黑" panose="020B0503020204020204" pitchFamily="34" charset="-122"/>
              </a:rPr>
              <a:t>格式的表述形式</a:t>
            </a:r>
            <a:endParaRPr lang="en-US" altLang="zh-CN"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endParaRPr lang="en-US" sz="1400" dirty="0" smtClean="0">
              <a:latin typeface="Arial" panose="020B0604020202020204" pitchFamily="34" charset="0"/>
              <a:ea typeface="微软雅黑" panose="020B0503020204020204" pitchFamily="34" charset="-122"/>
            </a:endParaRPr>
          </a:p>
          <a:p>
            <a:pPr marL="285750" indent="-285750">
              <a:lnSpc>
                <a:spcPct val="130000"/>
              </a:lnSpc>
              <a:buFont typeface="Arial" pitchFamily="34" charset="0"/>
              <a:buChar char="•"/>
            </a:pPr>
            <a:r>
              <a:rPr lang="zh-CN" altLang="en-US" sz="1400" dirty="0">
                <a:latin typeface="Arial" panose="020B0604020202020204" pitchFamily="34" charset="0"/>
                <a:ea typeface="微软雅黑" panose="020B0503020204020204" pitchFamily="34" charset="-122"/>
              </a:rPr>
              <a:t>假</a:t>
            </a:r>
            <a:r>
              <a:rPr lang="zh-CN" altLang="en-US" sz="1400" dirty="0" smtClean="0">
                <a:latin typeface="Arial" panose="020B0604020202020204" pitchFamily="34" charset="0"/>
                <a:ea typeface="微软雅黑" panose="020B0503020204020204" pitchFamily="34" charset="-122"/>
              </a:rPr>
              <a:t>如</a:t>
            </a:r>
            <a:r>
              <a:rPr lang="en-US" altLang="zh-CN" sz="1400" dirty="0" smtClean="0">
                <a:latin typeface="Arial" panose="020B0604020202020204" pitchFamily="34" charset="0"/>
                <a:ea typeface="微软雅黑" panose="020B0503020204020204" pitchFamily="34" charset="-122"/>
              </a:rPr>
              <a:t>github</a:t>
            </a:r>
            <a:r>
              <a:rPr lang="zh-CN" altLang="en-US" sz="1400" dirty="0" smtClean="0">
                <a:latin typeface="Arial" panose="020B0604020202020204" pitchFamily="34" charset="0"/>
                <a:ea typeface="微软雅黑" panose="020B0503020204020204" pitchFamily="34" charset="-122"/>
              </a:rPr>
              <a:t>也能够支持</a:t>
            </a:r>
            <a:r>
              <a:rPr lang="en-US" altLang="zh-CN" sz="1400" dirty="0" smtClean="0">
                <a:latin typeface="Arial" panose="020B0604020202020204" pitchFamily="34" charset="0"/>
                <a:ea typeface="微软雅黑" panose="020B0503020204020204" pitchFamily="34" charset="-122"/>
              </a:rPr>
              <a:t>XML</a:t>
            </a:r>
            <a:r>
              <a:rPr lang="zh-CN" altLang="en-US" sz="1400" dirty="0" smtClean="0">
                <a:latin typeface="Arial" panose="020B0604020202020204" pitchFamily="34" charset="0"/>
                <a:ea typeface="微软雅黑" panose="020B0503020204020204" pitchFamily="34" charset="-122"/>
              </a:rPr>
              <a:t>格式的表述形式</a:t>
            </a:r>
            <a:endParaRPr lang="en-US" altLang="zh-CN" sz="1400" dirty="0">
              <a:latin typeface="Arial" panose="020B0604020202020204" pitchFamily="34" charset="0"/>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72" y="1524000"/>
            <a:ext cx="3048001" cy="239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772" y="4343400"/>
            <a:ext cx="3048001" cy="22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481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indent="-342900">
              <a:lnSpc>
                <a:spcPct val="130000"/>
              </a:lnSpc>
            </a:pPr>
            <a:r>
              <a:rPr lang="zh-CN" altLang="en-US" dirty="0">
                <a:latin typeface="Arial" panose="020B0604020202020204" pitchFamily="34" charset="0"/>
                <a:ea typeface="微软雅黑" panose="020B0503020204020204" pitchFamily="34" charset="-122"/>
              </a:rPr>
              <a:t>资源的表述</a:t>
            </a:r>
            <a:endParaRPr lang="en-US" altLang="zh-CN" dirty="0">
              <a:latin typeface="Arial" panose="020B0604020202020204" pitchFamily="34" charset="0"/>
              <a:ea typeface="微软雅黑" panose="020B0503020204020204" pitchFamily="34" charset="-122"/>
            </a:endParaRPr>
          </a:p>
        </p:txBody>
      </p:sp>
      <p:sp>
        <p:nvSpPr>
          <p:cNvPr id="7" name="TextBox 6"/>
          <p:cNvSpPr txBox="1"/>
          <p:nvPr/>
        </p:nvSpPr>
        <p:spPr>
          <a:xfrm>
            <a:off x="365760" y="914400"/>
            <a:ext cx="845820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以</a:t>
            </a:r>
            <a:r>
              <a:rPr lang="en-US" altLang="zh-CN" sz="1400" dirty="0" smtClean="0">
                <a:latin typeface="Arial" panose="020B0604020202020204" pitchFamily="34" charset="0"/>
                <a:ea typeface="微软雅黑" panose="020B0503020204020204" pitchFamily="34" charset="-122"/>
              </a:rPr>
              <a:t>github</a:t>
            </a:r>
            <a:r>
              <a:rPr lang="zh-CN" altLang="en-US" sz="1400" dirty="0" smtClean="0">
                <a:latin typeface="Arial" panose="020B0604020202020204" pitchFamily="34" charset="0"/>
                <a:ea typeface="微软雅黑" panose="020B0503020204020204" pitchFamily="34" charset="-122"/>
              </a:rPr>
              <a:t>为例</a:t>
            </a:r>
            <a:r>
              <a:rPr lang="en-US" altLang="zh-CN" sz="1400" dirty="0" smtClean="0">
                <a:latin typeface="Arial" panose="020B0604020202020204" pitchFamily="34" charset="0"/>
                <a:ea typeface="微软雅黑" panose="020B0503020204020204" pitchFamily="34" charset="-122"/>
              </a:rPr>
              <a:t>, </a:t>
            </a:r>
            <a:r>
              <a:rPr lang="zh-CN" altLang="en-US" sz="1400" dirty="0" smtClean="0">
                <a:latin typeface="Arial" panose="020B0604020202020204" pitchFamily="34" charset="0"/>
                <a:ea typeface="微软雅黑" panose="020B0503020204020204" pitchFamily="34" charset="-122"/>
              </a:rPr>
              <a:t>展示了一个请求</a:t>
            </a:r>
            <a:r>
              <a:rPr lang="en-US" altLang="zh-CN" sz="1400" dirty="0" smtClean="0">
                <a:latin typeface="Arial" panose="020B0604020202020204" pitchFamily="34" charset="0"/>
                <a:ea typeface="微软雅黑" panose="020B0503020204020204" pitchFamily="34" charset="-122"/>
              </a:rPr>
              <a:t>XML</a:t>
            </a:r>
            <a:r>
              <a:rPr lang="zh-CN" altLang="en-US" sz="1400" dirty="0" smtClean="0">
                <a:latin typeface="Arial" panose="020B0604020202020204" pitchFamily="34" charset="0"/>
                <a:ea typeface="微软雅黑" panose="020B0503020204020204" pitchFamily="34" charset="-122"/>
              </a:rPr>
              <a:t>表述资源的结果</a:t>
            </a:r>
            <a:endParaRPr lang="en-US" sz="1400" dirty="0" smtClean="0">
              <a:latin typeface="Arial" panose="020B0604020202020204" pitchFamily="34" charset="0"/>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447800"/>
            <a:ext cx="74390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247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635">
      <a:dk1>
        <a:srgbClr val="FFFFFF"/>
      </a:dk1>
      <a:lt1>
        <a:srgbClr val="55595B"/>
      </a:lt1>
      <a:dk2>
        <a:srgbClr val="FFFFFF"/>
      </a:dk2>
      <a:lt2>
        <a:srgbClr val="55595B"/>
      </a:lt2>
      <a:accent1>
        <a:srgbClr val="72C7E5"/>
      </a:accent1>
      <a:accent2>
        <a:srgbClr val="39CBC1"/>
      </a:accent2>
      <a:accent3>
        <a:srgbClr val="58E2A7"/>
      </a:accent3>
      <a:accent4>
        <a:srgbClr val="B9BB61"/>
      </a:accent4>
      <a:accent5>
        <a:srgbClr val="F4C325"/>
      </a:accent5>
      <a:accent6>
        <a:srgbClr val="DE6D24"/>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A000120150716A12PPBG</Template>
  <TotalTime>3181</TotalTime>
  <Words>1171</Words>
  <Application>Microsoft Office PowerPoint</Application>
  <PresentationFormat>On-screen Show (4:3)</PresentationFormat>
  <Paragraphs>119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A000120140530A99PPBG</vt:lpstr>
      <vt:lpstr>Restful架构</vt:lpstr>
      <vt:lpstr>议程</vt:lpstr>
      <vt:lpstr>起源</vt:lpstr>
      <vt:lpstr>什么是REST和RESTful</vt:lpstr>
      <vt:lpstr>资源与ＵＲＩ</vt:lpstr>
      <vt:lpstr>统一资源接口</vt:lpstr>
      <vt:lpstr>资源的表述</vt:lpstr>
      <vt:lpstr>资源的表述</vt:lpstr>
      <vt:lpstr>资源的表述</vt:lpstr>
      <vt:lpstr>资源的链接</vt:lpstr>
      <vt:lpstr>状态的转移</vt:lpstr>
      <vt:lpstr>课后练习</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Roger.Y.Yan (g-mis.cncd02.Newegg) 42293</dc:creator>
  <cp:lastModifiedBy>Roger.Y.Yan (g-mis.cncd02.Newegg) 42293</cp:lastModifiedBy>
  <cp:revision>205</cp:revision>
  <dcterms:created xsi:type="dcterms:W3CDTF">2017-07-08T03:03:10Z</dcterms:created>
  <dcterms:modified xsi:type="dcterms:W3CDTF">2017-07-27T08:26:20Z</dcterms:modified>
</cp:coreProperties>
</file>