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1" r:id="rId16"/>
    <p:sldId id="271" r:id="rId17"/>
    <p:sldId id="273" r:id="rId18"/>
    <p:sldId id="276" r:id="rId19"/>
    <p:sldId id="274" r:id="rId20"/>
    <p:sldId id="272" r:id="rId21"/>
    <p:sldId id="275" r:id="rId22"/>
    <p:sldId id="292" r:id="rId23"/>
    <p:sldId id="270" r:id="rId24"/>
    <p:sldId id="277" r:id="rId25"/>
    <p:sldId id="278" r:id="rId26"/>
    <p:sldId id="279" r:id="rId27"/>
    <p:sldId id="280" r:id="rId28"/>
    <p:sldId id="281" r:id="rId29"/>
    <p:sldId id="283" r:id="rId30"/>
    <p:sldId id="282" r:id="rId31"/>
    <p:sldId id="284" r:id="rId32"/>
    <p:sldId id="285" r:id="rId33"/>
    <p:sldId id="286" r:id="rId34"/>
    <p:sldId id="287" r:id="rId35"/>
    <p:sldId id="288" r:id="rId36"/>
    <p:sldId id="289"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1" d="100"/>
          <a:sy n="71"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www.omnisecu.com/cisco-certified-network-associate-ccna/what-is-the-difference-between-routing-protocols-and-routed-protocols.php"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Presentation de </a:t>
            </a:r>
            <a:r>
              <a:rPr lang="en-US" dirty="0" err="1" smtClean="0"/>
              <a:t>routage</a:t>
            </a:r>
            <a:endParaRPr lang="en-US" dirty="0"/>
          </a:p>
        </p:txBody>
      </p:sp>
      <p:sp>
        <p:nvSpPr>
          <p:cNvPr id="3" name="Subtitle 2"/>
          <p:cNvSpPr>
            <a:spLocks noGrp="1"/>
          </p:cNvSpPr>
          <p:nvPr>
            <p:ph type="subTitle" idx="1"/>
          </p:nvPr>
        </p:nvSpPr>
        <p:spPr/>
        <p:txBody>
          <a:bodyPr/>
          <a:lstStyle/>
          <a:p>
            <a:r>
              <a:rPr lang="en-US" dirty="0" err="1" smtClean="0"/>
              <a:t>Routage</a:t>
            </a:r>
            <a:r>
              <a:rPr lang="en-US" dirty="0" smtClean="0"/>
              <a:t> </a:t>
            </a:r>
            <a:r>
              <a:rPr lang="en-US" dirty="0" err="1" smtClean="0"/>
              <a:t>Statique</a:t>
            </a:r>
            <a:r>
              <a:rPr lang="en-US" dirty="0" smtClean="0"/>
              <a:t> </a:t>
            </a:r>
            <a:r>
              <a:rPr lang="en-US" dirty="0" err="1" smtClean="0"/>
              <a:t>Dynamique</a:t>
            </a:r>
            <a:endParaRPr lang="en-US" dirty="0"/>
          </a:p>
        </p:txBody>
      </p:sp>
    </p:spTree>
    <p:extLst>
      <p:ext uri="{BB962C8B-B14F-4D97-AF65-F5344CB8AC3E}">
        <p14:creationId xmlns:p14="http://schemas.microsoft.com/office/powerpoint/2010/main" val="691522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Calcul</a:t>
            </a:r>
            <a:r>
              <a:rPr lang="en-US" dirty="0" smtClean="0"/>
              <a:t> du resume de route</a:t>
            </a:r>
            <a:endParaRPr lang="en-US" dirty="0"/>
          </a:p>
        </p:txBody>
      </p:sp>
      <p:sp>
        <p:nvSpPr>
          <p:cNvPr id="3" name="TextBox 2"/>
          <p:cNvSpPr txBox="1"/>
          <p:nvPr/>
        </p:nvSpPr>
        <p:spPr>
          <a:xfrm>
            <a:off x="677334" y="1590765"/>
            <a:ext cx="8936929" cy="5632311"/>
          </a:xfrm>
          <a:prstGeom prst="rect">
            <a:avLst/>
          </a:prstGeom>
          <a:noFill/>
        </p:spPr>
        <p:txBody>
          <a:bodyPr wrap="square" rtlCol="0">
            <a:spAutoFit/>
          </a:bodyPr>
          <a:lstStyle/>
          <a:p>
            <a:r>
              <a:rPr lang="en-US" dirty="0" smtClean="0"/>
              <a:t>          128   64    32    16    8    4    2     1</a:t>
            </a:r>
          </a:p>
          <a:p>
            <a:endParaRPr lang="en-US" dirty="0" smtClean="0"/>
          </a:p>
          <a:p>
            <a:r>
              <a:rPr lang="en-US" dirty="0"/>
              <a:t> </a:t>
            </a:r>
            <a:r>
              <a:rPr lang="en-US" dirty="0" smtClean="0"/>
              <a:t> 20 =    0     0      0      1     0    1    0     0</a:t>
            </a:r>
          </a:p>
          <a:p>
            <a:endParaRPr lang="en-US" dirty="0"/>
          </a:p>
          <a:p>
            <a:r>
              <a:rPr lang="en-US" dirty="0" smtClean="0"/>
              <a:t>  21 =    0     0      0      1     0    1    0     1</a:t>
            </a:r>
          </a:p>
          <a:p>
            <a:endParaRPr lang="en-US" dirty="0"/>
          </a:p>
          <a:p>
            <a:r>
              <a:rPr lang="en-US" dirty="0" smtClean="0"/>
              <a:t>  22 =    0     0      0      1     0    1    1     0</a:t>
            </a:r>
          </a:p>
          <a:p>
            <a:endParaRPr lang="en-US" dirty="0"/>
          </a:p>
          <a:p>
            <a:r>
              <a:rPr lang="en-US" dirty="0" smtClean="0"/>
              <a:t>  23 =    0     0      0      1     0    1    1     1</a:t>
            </a:r>
          </a:p>
          <a:p>
            <a:endParaRPr lang="en-US" dirty="0"/>
          </a:p>
          <a:p>
            <a:endParaRPr lang="en-US" dirty="0" smtClean="0"/>
          </a:p>
          <a:p>
            <a:r>
              <a:rPr lang="en-US" dirty="0"/>
              <a:t> </a:t>
            </a:r>
            <a:r>
              <a:rPr lang="en-US" dirty="0" smtClean="0"/>
              <a:t>           0     0      0       1     0    1   0     0</a:t>
            </a:r>
          </a:p>
          <a:p>
            <a:endParaRPr lang="en-US" dirty="0"/>
          </a:p>
          <a:p>
            <a:endParaRPr lang="en-US" dirty="0" smtClean="0"/>
          </a:p>
          <a:p>
            <a:r>
              <a:rPr lang="fr-FR" dirty="0" smtClean="0"/>
              <a:t>D’ou l’adresse de résume est:   172.20.0.0/14</a:t>
            </a:r>
          </a:p>
          <a:p>
            <a:endParaRPr lang="fr-FR" dirty="0" smtClean="0"/>
          </a:p>
          <a:p>
            <a:r>
              <a:rPr lang="fr-FR" dirty="0" smtClean="0"/>
              <a:t>2 exposant 2 = 4 sous-réseaux de /16.</a:t>
            </a:r>
          </a:p>
          <a:p>
            <a:endParaRPr lang="en-US" dirty="0"/>
          </a:p>
          <a:p>
            <a:endParaRPr lang="en-US" dirty="0" smtClean="0"/>
          </a:p>
          <a:p>
            <a:endParaRPr lang="en-US" dirty="0"/>
          </a:p>
        </p:txBody>
      </p:sp>
      <p:cxnSp>
        <p:nvCxnSpPr>
          <p:cNvPr id="5" name="Straight Connector 4"/>
          <p:cNvCxnSpPr/>
          <p:nvPr/>
        </p:nvCxnSpPr>
        <p:spPr>
          <a:xfrm flipV="1">
            <a:off x="677334" y="4336869"/>
            <a:ext cx="5775717" cy="13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167051" y="1270000"/>
            <a:ext cx="65315" cy="37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0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Routage statique flottant</a:t>
            </a:r>
            <a:endParaRPr lang="fr-FR" dirty="0"/>
          </a:p>
        </p:txBody>
      </p:sp>
      <p:sp>
        <p:nvSpPr>
          <p:cNvPr id="3" name="TextBox 2"/>
          <p:cNvSpPr txBox="1"/>
          <p:nvPr/>
        </p:nvSpPr>
        <p:spPr>
          <a:xfrm>
            <a:off x="677334" y="1398185"/>
            <a:ext cx="8961120" cy="5355312"/>
          </a:xfrm>
          <a:prstGeom prst="rect">
            <a:avLst/>
          </a:prstGeom>
          <a:noFill/>
        </p:spPr>
        <p:txBody>
          <a:bodyPr wrap="square" rtlCol="0">
            <a:spAutoFit/>
          </a:bodyPr>
          <a:lstStyle/>
          <a:p>
            <a:pPr algn="just"/>
            <a:r>
              <a:rPr lang="fr-FR" dirty="0" smtClean="0"/>
              <a:t>Une route statique flottante est une route statique de secours que les paquets peuvent emprunter a défaut de la route statique principale.</a:t>
            </a:r>
          </a:p>
          <a:p>
            <a:pPr algn="just"/>
            <a:endParaRPr lang="fr-FR" dirty="0" smtClean="0"/>
          </a:p>
          <a:p>
            <a:pPr algn="just"/>
            <a:r>
              <a:rPr lang="fr-FR" dirty="0" smtClean="0"/>
              <a:t>NB: La valeur par défaut de la métrique de la route statique est 1, il faut tout simplement donner une valeur de métrique plus élevée que celle par défaut.</a:t>
            </a:r>
          </a:p>
          <a:p>
            <a:pPr algn="just"/>
            <a:endParaRPr lang="fr-FR"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R3(</a:t>
            </a:r>
            <a:r>
              <a:rPr lang="en-US" dirty="0" err="1" smtClean="0"/>
              <a:t>Config</a:t>
            </a:r>
            <a:r>
              <a:rPr lang="en-US" dirty="0" smtClean="0"/>
              <a:t>)# </a:t>
            </a:r>
            <a:r>
              <a:rPr lang="en-US" dirty="0" err="1" smtClean="0"/>
              <a:t>ip</a:t>
            </a:r>
            <a:r>
              <a:rPr lang="en-US" dirty="0" smtClean="0"/>
              <a:t> route 192.168.5.0  255.255.255.0 s0/0/0</a:t>
            </a:r>
          </a:p>
          <a:p>
            <a:endParaRPr lang="en-US" dirty="0"/>
          </a:p>
          <a:p>
            <a:r>
              <a:rPr lang="en-US" dirty="0" smtClean="0"/>
              <a:t>R3(</a:t>
            </a:r>
            <a:r>
              <a:rPr lang="en-US" dirty="0" err="1" smtClean="0"/>
              <a:t>Config</a:t>
            </a:r>
            <a:r>
              <a:rPr lang="en-US" dirty="0" smtClean="0"/>
              <a:t>)# </a:t>
            </a:r>
            <a:r>
              <a:rPr lang="en-US" dirty="0" err="1" smtClean="0"/>
              <a:t>ip</a:t>
            </a:r>
            <a:r>
              <a:rPr lang="en-US" dirty="0" smtClean="0"/>
              <a:t> route 192.168.5.0  255.255.255.0  s0/0/1  3</a:t>
            </a:r>
            <a:endParaRPr lang="en-US" dirty="0"/>
          </a:p>
          <a:p>
            <a:endParaRPr lang="en-US" dirty="0"/>
          </a:p>
        </p:txBody>
      </p:sp>
      <p:pic>
        <p:nvPicPr>
          <p:cNvPr id="4" name="Picture 3"/>
          <p:cNvPicPr>
            <a:picLocks noChangeAspect="1"/>
          </p:cNvPicPr>
          <p:nvPr/>
        </p:nvPicPr>
        <p:blipFill>
          <a:blip r:embed="rId2"/>
          <a:stretch>
            <a:fillRect/>
          </a:stretch>
        </p:blipFill>
        <p:spPr>
          <a:xfrm>
            <a:off x="1025706" y="3230200"/>
            <a:ext cx="8477250" cy="2200275"/>
          </a:xfrm>
          <a:prstGeom prst="rect">
            <a:avLst/>
          </a:prstGeom>
        </p:spPr>
      </p:pic>
    </p:spTree>
    <p:extLst>
      <p:ext uri="{BB962C8B-B14F-4D97-AF65-F5344CB8AC3E}">
        <p14:creationId xmlns:p14="http://schemas.microsoft.com/office/powerpoint/2010/main" val="2944121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Protocole de routage </a:t>
            </a:r>
            <a:r>
              <a:rPr lang="fr-FR" dirty="0"/>
              <a:t>d</a:t>
            </a:r>
            <a:r>
              <a:rPr lang="fr-FR" dirty="0" smtClean="0"/>
              <a:t>ynamique</a:t>
            </a:r>
            <a:endParaRPr lang="fr-FR" dirty="0"/>
          </a:p>
        </p:txBody>
      </p:sp>
      <p:sp>
        <p:nvSpPr>
          <p:cNvPr id="3" name="TextBox 2"/>
          <p:cNvSpPr txBox="1"/>
          <p:nvPr/>
        </p:nvSpPr>
        <p:spPr>
          <a:xfrm>
            <a:off x="677334" y="1489166"/>
            <a:ext cx="9054495" cy="4247317"/>
          </a:xfrm>
          <a:prstGeom prst="rect">
            <a:avLst/>
          </a:prstGeom>
          <a:noFill/>
        </p:spPr>
        <p:txBody>
          <a:bodyPr wrap="square" rtlCol="0">
            <a:spAutoFit/>
          </a:bodyPr>
          <a:lstStyle/>
          <a:p>
            <a:r>
              <a:rPr lang="fr-FR" sz="2000" b="1" dirty="0" smtClean="0"/>
              <a:t>Diagramme de représentation</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532224" y="2071315"/>
            <a:ext cx="7494210" cy="3883554"/>
          </a:xfrm>
          <a:prstGeom prst="rect">
            <a:avLst/>
          </a:prstGeom>
        </p:spPr>
      </p:pic>
    </p:spTree>
    <p:extLst>
      <p:ext uri="{BB962C8B-B14F-4D97-AF65-F5344CB8AC3E}">
        <p14:creationId xmlns:p14="http://schemas.microsoft.com/office/powerpoint/2010/main" val="2773948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Définition des sigles</a:t>
            </a:r>
            <a:endParaRPr lang="fr-FR" dirty="0"/>
          </a:p>
        </p:txBody>
      </p:sp>
      <p:sp>
        <p:nvSpPr>
          <p:cNvPr id="3" name="TextBox 2"/>
          <p:cNvSpPr txBox="1"/>
          <p:nvPr/>
        </p:nvSpPr>
        <p:spPr>
          <a:xfrm>
            <a:off x="836023" y="1515292"/>
            <a:ext cx="9000308" cy="4801314"/>
          </a:xfrm>
          <a:prstGeom prst="rect">
            <a:avLst/>
          </a:prstGeom>
          <a:noFill/>
        </p:spPr>
        <p:txBody>
          <a:bodyPr wrap="square" rtlCol="0">
            <a:spAutoFit/>
          </a:bodyPr>
          <a:lstStyle/>
          <a:p>
            <a:r>
              <a:rPr lang="en-US" dirty="0" smtClean="0"/>
              <a:t>IGP   :  Interior Gateway Protocol</a:t>
            </a:r>
          </a:p>
          <a:p>
            <a:endParaRPr lang="en-US" dirty="0"/>
          </a:p>
          <a:p>
            <a:r>
              <a:rPr lang="en-US" dirty="0" smtClean="0"/>
              <a:t>EGP  :  Exterior Gateway Protocol</a:t>
            </a:r>
          </a:p>
          <a:p>
            <a:endParaRPr lang="en-US" dirty="0"/>
          </a:p>
          <a:p>
            <a:r>
              <a:rPr lang="en-US" dirty="0" smtClean="0"/>
              <a:t>RIP   :  Routing Information Protocol</a:t>
            </a:r>
          </a:p>
          <a:p>
            <a:endParaRPr lang="en-US" dirty="0"/>
          </a:p>
          <a:p>
            <a:r>
              <a:rPr lang="en-US" dirty="0" smtClean="0"/>
              <a:t>RIPNG:  Routing Information Protocol New Generation (IPV6)</a:t>
            </a:r>
          </a:p>
          <a:p>
            <a:endParaRPr lang="en-US" dirty="0"/>
          </a:p>
          <a:p>
            <a:r>
              <a:rPr lang="en-US" dirty="0" smtClean="0"/>
              <a:t>IGRP : Interior Gateway Routing Protocol</a:t>
            </a:r>
          </a:p>
          <a:p>
            <a:endParaRPr lang="en-US" dirty="0"/>
          </a:p>
          <a:p>
            <a:r>
              <a:rPr lang="en-US" dirty="0" smtClean="0"/>
              <a:t>EIGRP : Enhanced Interior Gateway Routing Protocol</a:t>
            </a:r>
          </a:p>
          <a:p>
            <a:endParaRPr lang="en-US" dirty="0"/>
          </a:p>
          <a:p>
            <a:r>
              <a:rPr lang="en-US" dirty="0" smtClean="0"/>
              <a:t>OSPFV2 et V3 Open Shortest Path First Version 2 et Version 3 (IPV6)</a:t>
            </a:r>
          </a:p>
          <a:p>
            <a:endParaRPr lang="en-US" dirty="0"/>
          </a:p>
          <a:p>
            <a:r>
              <a:rPr lang="en-US" dirty="0" smtClean="0"/>
              <a:t>IS-IS : Intermediate System – Intermediate System</a:t>
            </a:r>
          </a:p>
          <a:p>
            <a:endParaRPr lang="en-US" dirty="0"/>
          </a:p>
          <a:p>
            <a:r>
              <a:rPr lang="en-US" dirty="0" smtClean="0"/>
              <a:t>BGP: Border Gateway Protocol</a:t>
            </a:r>
            <a:endParaRPr lang="en-US" dirty="0"/>
          </a:p>
        </p:txBody>
      </p:sp>
    </p:spTree>
    <p:extLst>
      <p:ext uri="{BB962C8B-B14F-4D97-AF65-F5344CB8AC3E}">
        <p14:creationId xmlns:p14="http://schemas.microsoft.com/office/powerpoint/2010/main" val="987021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Protocole </a:t>
            </a:r>
            <a:r>
              <a:rPr lang="fr-FR" dirty="0"/>
              <a:t>de routage </a:t>
            </a:r>
            <a:r>
              <a:rPr lang="fr-FR" dirty="0" smtClean="0"/>
              <a:t>dynamique (Suite)</a:t>
            </a:r>
            <a:endParaRPr lang="en-US" dirty="0"/>
          </a:p>
        </p:txBody>
      </p:sp>
      <p:sp>
        <p:nvSpPr>
          <p:cNvPr id="4" name="TextBox 3"/>
          <p:cNvSpPr txBox="1"/>
          <p:nvPr/>
        </p:nvSpPr>
        <p:spPr>
          <a:xfrm>
            <a:off x="677334" y="1672046"/>
            <a:ext cx="9065623" cy="4308872"/>
          </a:xfrm>
          <a:prstGeom prst="rect">
            <a:avLst/>
          </a:prstGeom>
          <a:noFill/>
        </p:spPr>
        <p:txBody>
          <a:bodyPr wrap="square" rtlCol="0">
            <a:spAutoFit/>
          </a:bodyPr>
          <a:lstStyle/>
          <a:p>
            <a:r>
              <a:rPr lang="en-US" sz="2000" b="1" u="sng" dirty="0" err="1" smtClean="0"/>
              <a:t>Liste</a:t>
            </a:r>
            <a:r>
              <a:rPr lang="en-US" sz="2000" b="1" u="sng" dirty="0" smtClean="0"/>
              <a:t> des </a:t>
            </a:r>
            <a:r>
              <a:rPr lang="en-US" sz="2000" b="1" u="sng" dirty="0" err="1" smtClean="0"/>
              <a:t>protocoles</a:t>
            </a:r>
            <a:r>
              <a:rPr lang="en-US" sz="2000" b="1" u="sng" dirty="0" smtClean="0"/>
              <a:t> de </a:t>
            </a:r>
            <a:r>
              <a:rPr lang="en-US" sz="2000" b="1" u="sng" dirty="0" err="1"/>
              <a:t>R</a:t>
            </a:r>
            <a:r>
              <a:rPr lang="en-US" sz="2000" b="1" u="sng" dirty="0" err="1" smtClean="0"/>
              <a:t>outage</a:t>
            </a:r>
            <a:r>
              <a:rPr lang="en-US" sz="2000" b="1" u="sng" dirty="0" smtClean="0"/>
              <a:t> </a:t>
            </a:r>
            <a:r>
              <a:rPr lang="en-US" sz="2000" b="1" u="sng" dirty="0" err="1" smtClean="0"/>
              <a:t>ClassFull</a:t>
            </a:r>
            <a:endParaRPr lang="en-US" sz="2000" b="1" u="sng" dirty="0" smtClean="0"/>
          </a:p>
          <a:p>
            <a:endParaRPr lang="en-US" dirty="0"/>
          </a:p>
          <a:p>
            <a:pPr marL="742950" lvl="1" indent="-285750">
              <a:buFont typeface="Arial" panose="020B0604020202020204" pitchFamily="34" charset="0"/>
              <a:buChar char="•"/>
            </a:pPr>
            <a:r>
              <a:rPr lang="en-US" dirty="0" smtClean="0"/>
              <a:t>RIPV1</a:t>
            </a:r>
          </a:p>
          <a:p>
            <a:pPr marL="742950" lvl="1" indent="-285750">
              <a:buFont typeface="Arial" panose="020B0604020202020204" pitchFamily="34" charset="0"/>
              <a:buChar char="•"/>
            </a:pPr>
            <a:r>
              <a:rPr lang="en-US" dirty="0" smtClean="0"/>
              <a:t>IGRP</a:t>
            </a:r>
          </a:p>
          <a:p>
            <a:endParaRPr lang="en-US" dirty="0"/>
          </a:p>
          <a:p>
            <a:endParaRPr lang="en-US" dirty="0" smtClean="0"/>
          </a:p>
          <a:p>
            <a:r>
              <a:rPr lang="en-US" sz="2000" b="1" u="sng" dirty="0" err="1" smtClean="0"/>
              <a:t>Liste</a:t>
            </a:r>
            <a:r>
              <a:rPr lang="en-US" sz="2000" b="1" u="sng" dirty="0" smtClean="0"/>
              <a:t> des </a:t>
            </a:r>
            <a:r>
              <a:rPr lang="en-US" sz="2000" b="1" u="sng" dirty="0" err="1" smtClean="0"/>
              <a:t>protocoles</a:t>
            </a:r>
            <a:r>
              <a:rPr lang="en-US" sz="2000" b="1" u="sng" dirty="0" smtClean="0"/>
              <a:t> </a:t>
            </a:r>
            <a:r>
              <a:rPr lang="en-US" sz="2000" b="1" u="sng" dirty="0" err="1" smtClean="0"/>
              <a:t>ClassLess</a:t>
            </a:r>
            <a:endParaRPr lang="en-US" sz="2000" b="1" u="sng" dirty="0" smtClean="0"/>
          </a:p>
          <a:p>
            <a:endParaRPr lang="en-US" dirty="0"/>
          </a:p>
          <a:p>
            <a:pPr marL="742950" lvl="1" indent="-285750">
              <a:buFont typeface="Arial" panose="020B0604020202020204" pitchFamily="34" charset="0"/>
              <a:buChar char="•"/>
            </a:pPr>
            <a:r>
              <a:rPr lang="en-US" dirty="0" smtClean="0"/>
              <a:t>RIPV2</a:t>
            </a:r>
          </a:p>
          <a:p>
            <a:pPr marL="742950" lvl="1" indent="-285750">
              <a:buFont typeface="Arial" panose="020B0604020202020204" pitchFamily="34" charset="0"/>
              <a:buChar char="•"/>
            </a:pPr>
            <a:r>
              <a:rPr lang="en-US" dirty="0" smtClean="0"/>
              <a:t>RIPNG</a:t>
            </a:r>
          </a:p>
          <a:p>
            <a:pPr marL="742950" lvl="1" indent="-285750">
              <a:buFont typeface="Arial" panose="020B0604020202020204" pitchFamily="34" charset="0"/>
              <a:buChar char="•"/>
            </a:pPr>
            <a:r>
              <a:rPr lang="en-US" dirty="0" smtClean="0"/>
              <a:t>EIGRP</a:t>
            </a:r>
          </a:p>
          <a:p>
            <a:pPr marL="742950" lvl="1" indent="-285750">
              <a:buFont typeface="Arial" panose="020B0604020202020204" pitchFamily="34" charset="0"/>
              <a:buChar char="•"/>
            </a:pPr>
            <a:r>
              <a:rPr lang="en-US" dirty="0" smtClean="0"/>
              <a:t>OSPF</a:t>
            </a:r>
          </a:p>
          <a:p>
            <a:pPr marL="742950" lvl="1" indent="-285750">
              <a:buFont typeface="Arial" panose="020B0604020202020204" pitchFamily="34" charset="0"/>
              <a:buChar char="•"/>
            </a:pPr>
            <a:r>
              <a:rPr lang="en-US" dirty="0" smtClean="0"/>
              <a:t>IS-IS</a:t>
            </a:r>
          </a:p>
          <a:p>
            <a:pPr marL="742950" lvl="1" indent="-285750">
              <a:buFont typeface="Arial" panose="020B0604020202020204" pitchFamily="34" charset="0"/>
              <a:buChar char="•"/>
            </a:pPr>
            <a:r>
              <a:rPr lang="en-US" dirty="0" smtClean="0"/>
              <a:t>BGP</a:t>
            </a:r>
          </a:p>
          <a:p>
            <a:endParaRPr lang="en-US" dirty="0"/>
          </a:p>
        </p:txBody>
      </p:sp>
    </p:spTree>
    <p:extLst>
      <p:ext uri="{BB962C8B-B14F-4D97-AF65-F5344CB8AC3E}">
        <p14:creationId xmlns:p14="http://schemas.microsoft.com/office/powerpoint/2010/main" val="1631085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pic>
        <p:nvPicPr>
          <p:cNvPr id="4" name="Picture 3"/>
          <p:cNvPicPr>
            <a:picLocks noChangeAspect="1"/>
          </p:cNvPicPr>
          <p:nvPr/>
        </p:nvPicPr>
        <p:blipFill>
          <a:blip r:embed="rId2"/>
          <a:stretch>
            <a:fillRect/>
          </a:stretch>
        </p:blipFill>
        <p:spPr>
          <a:xfrm>
            <a:off x="1511889" y="1676535"/>
            <a:ext cx="7373032" cy="4423819"/>
          </a:xfrm>
          <a:prstGeom prst="rect">
            <a:avLst/>
          </a:prstGeom>
        </p:spPr>
      </p:pic>
    </p:spTree>
    <p:extLst>
      <p:ext uri="{BB962C8B-B14F-4D97-AF65-F5344CB8AC3E}">
        <p14:creationId xmlns:p14="http://schemas.microsoft.com/office/powerpoint/2010/main" val="2944541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397" y="413658"/>
            <a:ext cx="8596668" cy="1320800"/>
          </a:xfrm>
        </p:spPr>
        <p:txBody>
          <a:bodyPr/>
          <a:lstStyle/>
          <a:p>
            <a:r>
              <a:rPr lang="en-US" dirty="0" err="1" smtClean="0"/>
              <a:t>Protocole</a:t>
            </a:r>
            <a:r>
              <a:rPr lang="en-US" dirty="0" smtClean="0"/>
              <a:t> de </a:t>
            </a:r>
            <a:r>
              <a:rPr lang="en-US" dirty="0" err="1" smtClean="0"/>
              <a:t>routage</a:t>
            </a:r>
            <a:r>
              <a:rPr lang="en-US" dirty="0" smtClean="0"/>
              <a:t> a </a:t>
            </a:r>
            <a:r>
              <a:rPr lang="en-US" dirty="0" err="1" smtClean="0"/>
              <a:t>vecteur</a:t>
            </a:r>
            <a:r>
              <a:rPr lang="en-US" dirty="0" smtClean="0"/>
              <a:t> de distance VS </a:t>
            </a:r>
            <a:r>
              <a:rPr lang="en-US" dirty="0" err="1" smtClean="0"/>
              <a:t>etats</a:t>
            </a:r>
            <a:r>
              <a:rPr lang="en-US" dirty="0" smtClean="0"/>
              <a:t> de liens</a:t>
            </a:r>
            <a:endParaRPr lang="en-US" dirty="0"/>
          </a:p>
        </p:txBody>
      </p:sp>
      <p:sp>
        <p:nvSpPr>
          <p:cNvPr id="3" name="TextBox 2"/>
          <p:cNvSpPr txBox="1"/>
          <p:nvPr/>
        </p:nvSpPr>
        <p:spPr>
          <a:xfrm>
            <a:off x="875212" y="1734458"/>
            <a:ext cx="8961120" cy="6032421"/>
          </a:xfrm>
          <a:prstGeom prst="rect">
            <a:avLst/>
          </a:prstGeom>
          <a:noFill/>
        </p:spPr>
        <p:txBody>
          <a:bodyPr wrap="square" rtlCol="0">
            <a:spAutoFit/>
          </a:bodyPr>
          <a:lstStyle/>
          <a:p>
            <a:r>
              <a:rPr lang="fr-FR" sz="2000" b="1" u="sng" dirty="0" smtClean="0">
                <a:effectLst>
                  <a:outerShdw blurRad="38100" dist="38100" dir="2700000" algn="tl">
                    <a:srgbClr val="000000">
                      <a:alpha val="43137"/>
                    </a:srgbClr>
                  </a:outerShdw>
                </a:effectLst>
              </a:rPr>
              <a:t>Vecteur de Distance</a:t>
            </a:r>
          </a:p>
          <a:p>
            <a:endParaRPr lang="fr-FR" dirty="0" smtClean="0"/>
          </a:p>
          <a:p>
            <a:r>
              <a:rPr lang="fr-FR" dirty="0" smtClean="0"/>
              <a:t>Vecteur   =  Direction</a:t>
            </a:r>
          </a:p>
          <a:p>
            <a:endParaRPr lang="fr-FR" dirty="0" smtClean="0"/>
          </a:p>
          <a:p>
            <a:r>
              <a:rPr lang="fr-FR" dirty="0" smtClean="0"/>
              <a:t>Distance  = La métrique ou encore le cout de la route</a:t>
            </a:r>
          </a:p>
          <a:p>
            <a:endParaRPr lang="fr-FR" dirty="0" smtClean="0"/>
          </a:p>
          <a:p>
            <a:endParaRPr lang="fr-FR" dirty="0"/>
          </a:p>
          <a:p>
            <a:endParaRPr lang="fr-FR" dirty="0" smtClean="0"/>
          </a:p>
          <a:p>
            <a:endParaRPr lang="fr-FR" dirty="0"/>
          </a:p>
          <a:p>
            <a:endParaRPr lang="fr-FR" dirty="0"/>
          </a:p>
          <a:p>
            <a:endParaRPr lang="fr-FR" dirty="0" smtClean="0"/>
          </a:p>
          <a:p>
            <a:endParaRPr lang="fr-FR" sz="2000" b="1" u="sng" dirty="0" smtClean="0">
              <a:effectLst>
                <a:outerShdw blurRad="38100" dist="38100" dir="2700000" algn="tl">
                  <a:srgbClr val="000000">
                    <a:alpha val="43137"/>
                  </a:srgbClr>
                </a:outerShdw>
              </a:effectLst>
            </a:endParaRPr>
          </a:p>
          <a:p>
            <a:endParaRPr lang="fr-FR" sz="2000" b="1" u="sng" dirty="0" smtClean="0">
              <a:effectLst>
                <a:outerShdw blurRad="38100" dist="38100" dir="2700000" algn="tl">
                  <a:srgbClr val="000000">
                    <a:alpha val="43137"/>
                  </a:srgbClr>
                </a:outerShdw>
              </a:effectLst>
            </a:endParaRPr>
          </a:p>
          <a:p>
            <a:r>
              <a:rPr lang="fr-FR" sz="2000" b="1" u="sng" dirty="0" smtClean="0">
                <a:effectLst>
                  <a:outerShdw blurRad="38100" dist="38100" dir="2700000" algn="tl">
                    <a:srgbClr val="000000">
                      <a:alpha val="43137"/>
                    </a:srgbClr>
                  </a:outerShdw>
                </a:effectLst>
              </a:rPr>
              <a:t>Métrique définition</a:t>
            </a:r>
          </a:p>
          <a:p>
            <a:pPr algn="just"/>
            <a:r>
              <a:rPr lang="fr-FR" dirty="0" smtClean="0"/>
              <a:t>La </a:t>
            </a:r>
            <a:r>
              <a:rPr lang="fr-FR" dirty="0"/>
              <a:t>métrique est utilisée pour déterminer quelle route est la meilleure, elle correspond à la « distance » qui sépare un routeur d'un réseau de destination. Chaque protocole de routage utilise sa propre métrique</a:t>
            </a:r>
            <a:r>
              <a:rPr lang="fr-FR" dirty="0" smtClean="0"/>
              <a:t>.</a:t>
            </a:r>
          </a:p>
          <a:p>
            <a:pPr algn="just"/>
            <a:endParaRPr lang="fr-FR" dirty="0"/>
          </a:p>
          <a:p>
            <a:pPr algn="just"/>
            <a:endParaRPr lang="fr-FR" dirty="0"/>
          </a:p>
          <a:p>
            <a:pPr algn="just"/>
            <a:endParaRPr lang="fr-FR" dirty="0" smtClean="0"/>
          </a:p>
          <a:p>
            <a:endParaRPr lang="fr-FR" dirty="0"/>
          </a:p>
        </p:txBody>
      </p:sp>
      <p:pic>
        <p:nvPicPr>
          <p:cNvPr id="4" name="Picture 3"/>
          <p:cNvPicPr>
            <a:picLocks noChangeAspect="1"/>
          </p:cNvPicPr>
          <p:nvPr/>
        </p:nvPicPr>
        <p:blipFill>
          <a:blip r:embed="rId2"/>
          <a:stretch>
            <a:fillRect/>
          </a:stretch>
        </p:blipFill>
        <p:spPr>
          <a:xfrm>
            <a:off x="1650545" y="3303692"/>
            <a:ext cx="4593501" cy="2041556"/>
          </a:xfrm>
          <a:prstGeom prst="rect">
            <a:avLst/>
          </a:prstGeom>
        </p:spPr>
      </p:pic>
    </p:spTree>
    <p:extLst>
      <p:ext uri="{BB962C8B-B14F-4D97-AF65-F5344CB8AC3E}">
        <p14:creationId xmlns:p14="http://schemas.microsoft.com/office/powerpoint/2010/main" val="2824804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sp>
        <p:nvSpPr>
          <p:cNvPr id="3" name="TextBox 2"/>
          <p:cNvSpPr txBox="1"/>
          <p:nvPr/>
        </p:nvSpPr>
        <p:spPr>
          <a:xfrm>
            <a:off x="677334" y="1486263"/>
            <a:ext cx="9222377" cy="3416320"/>
          </a:xfrm>
          <a:prstGeom prst="rect">
            <a:avLst/>
          </a:prstGeom>
          <a:noFill/>
        </p:spPr>
        <p:txBody>
          <a:bodyPr wrap="square" rtlCol="0">
            <a:spAutoFit/>
          </a:bodyPr>
          <a:lstStyle/>
          <a:p>
            <a:r>
              <a:rPr lang="fr-FR" sz="2000" b="1" u="sng" dirty="0" smtClean="0"/>
              <a:t>Distance Administrative </a:t>
            </a:r>
            <a:r>
              <a:rPr lang="fr-FR" sz="2000" b="1" u="sng" dirty="0" err="1" smtClean="0"/>
              <a:t>Definition</a:t>
            </a:r>
            <a:endParaRPr lang="fr-FR" sz="2000" b="1" u="sng" dirty="0" smtClean="0"/>
          </a:p>
          <a:p>
            <a:endParaRPr lang="fr-FR" dirty="0" smtClean="0"/>
          </a:p>
          <a:p>
            <a:pPr algn="just"/>
            <a:r>
              <a:rPr lang="fr-FR" dirty="0" smtClean="0"/>
              <a:t>La </a:t>
            </a:r>
            <a:r>
              <a:rPr lang="fr-FR" dirty="0"/>
              <a:t>distance administrative (AD) est une valeur que les routeurs utilisent pour sélectionner le meilleur chemin lorsqu'il existe deux routes différentes ou plus vers la même destination à partir de deux protocoles de routage différents. </a:t>
            </a:r>
            <a:endParaRPr lang="fr-FR" dirty="0" smtClean="0"/>
          </a:p>
          <a:p>
            <a:pPr algn="just"/>
            <a:endParaRPr lang="fr-FR" dirty="0"/>
          </a:p>
          <a:p>
            <a:pPr algn="just"/>
            <a:r>
              <a:rPr lang="fr-FR" dirty="0" smtClean="0"/>
              <a:t>La </a:t>
            </a:r>
            <a:r>
              <a:rPr lang="fr-FR" dirty="0"/>
              <a:t>distance administrative compte la fiabilité d'un </a:t>
            </a:r>
            <a:r>
              <a:rPr lang="fr-FR" b="1" dirty="0">
                <a:hlinkClick r:id="rId2"/>
              </a:rPr>
              <a:t>protocole de routage</a:t>
            </a:r>
            <a:r>
              <a:rPr lang="fr-FR" dirty="0"/>
              <a:t> . </a:t>
            </a:r>
            <a:endParaRPr lang="fr-FR" dirty="0" smtClean="0"/>
          </a:p>
          <a:p>
            <a:pPr algn="just"/>
            <a:endParaRPr lang="fr-FR" dirty="0"/>
          </a:p>
          <a:p>
            <a:pPr algn="just"/>
            <a:r>
              <a:rPr lang="fr-FR" dirty="0" smtClean="0"/>
              <a:t>La </a:t>
            </a:r>
            <a:r>
              <a:rPr lang="fr-FR" dirty="0"/>
              <a:t>distance administrative (AD) est une valeur numérique qui peut aller de 0 à 255. </a:t>
            </a:r>
            <a:endParaRPr lang="fr-FR" dirty="0" smtClean="0"/>
          </a:p>
          <a:p>
            <a:pPr algn="just"/>
            <a:endParaRPr lang="fr-FR" dirty="0"/>
          </a:p>
          <a:p>
            <a:pPr algn="just"/>
            <a:r>
              <a:rPr lang="fr-FR" dirty="0" smtClean="0"/>
              <a:t>Une </a:t>
            </a:r>
            <a:r>
              <a:rPr lang="fr-FR" dirty="0"/>
              <a:t>distance administrative (AD) plus petite est plus fiable pour un routeur, donc la meilleure distance administrative (AD) étant 0 et la pire, 255.</a:t>
            </a:r>
            <a:endParaRPr lang="en-US" dirty="0"/>
          </a:p>
        </p:txBody>
      </p:sp>
    </p:spTree>
    <p:extLst>
      <p:ext uri="{BB962C8B-B14F-4D97-AF65-F5344CB8AC3E}">
        <p14:creationId xmlns:p14="http://schemas.microsoft.com/office/powerpoint/2010/main" val="3859564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Calcul de Métrique </a:t>
            </a:r>
            <a:endParaRPr lang="fr-FR" dirty="0"/>
          </a:p>
        </p:txBody>
      </p:sp>
      <p:sp>
        <p:nvSpPr>
          <p:cNvPr id="3" name="TextBox 2"/>
          <p:cNvSpPr txBox="1"/>
          <p:nvPr/>
        </p:nvSpPr>
        <p:spPr>
          <a:xfrm>
            <a:off x="677334" y="1270000"/>
            <a:ext cx="8621486" cy="5355312"/>
          </a:xfrm>
          <a:prstGeom prst="rect">
            <a:avLst/>
          </a:prstGeom>
          <a:noFill/>
        </p:spPr>
        <p:txBody>
          <a:bodyPr wrap="square" rtlCol="0">
            <a:spAutoFit/>
          </a:bodyPr>
          <a:lstStyle/>
          <a:p>
            <a:r>
              <a:rPr lang="fr-FR" sz="2400" b="1" u="sng" dirty="0" smtClean="0"/>
              <a:t>Critères de calcul</a:t>
            </a:r>
          </a:p>
          <a:p>
            <a:endParaRPr lang="fr-FR" dirty="0" smtClean="0"/>
          </a:p>
          <a:p>
            <a:r>
              <a:rPr lang="fr-FR" dirty="0" smtClean="0"/>
              <a:t>RIP : Nombre de sauts</a:t>
            </a:r>
          </a:p>
          <a:p>
            <a:endParaRPr lang="fr-FR" dirty="0" smtClean="0"/>
          </a:p>
          <a:p>
            <a:r>
              <a:rPr lang="fr-FR" dirty="0" smtClean="0"/>
              <a:t>EIGRP: La bande passante, délai, fiabilité, charge</a:t>
            </a:r>
          </a:p>
          <a:p>
            <a:endParaRPr lang="fr-FR" dirty="0" smtClean="0"/>
          </a:p>
          <a:p>
            <a:r>
              <a:rPr lang="fr-FR" dirty="0" smtClean="0"/>
              <a:t>OSPF: Bande passante cumulée des routes</a:t>
            </a:r>
          </a:p>
          <a:p>
            <a:endParaRPr lang="fr-FR" dirty="0"/>
          </a:p>
          <a:p>
            <a:endParaRPr lang="fr-FR" dirty="0" smtClean="0"/>
          </a:p>
          <a:p>
            <a:r>
              <a:rPr lang="fr-FR" sz="2400" b="1" u="sng" dirty="0"/>
              <a:t>Nom des Algorithmes des protocoles de routage Dynamique</a:t>
            </a:r>
          </a:p>
          <a:p>
            <a:endParaRPr lang="fr-FR" dirty="0"/>
          </a:p>
          <a:p>
            <a:r>
              <a:rPr lang="fr-FR" dirty="0" smtClean="0"/>
              <a:t>RIP :  Algorithme de Bellman-Ford  -   Code: R</a:t>
            </a:r>
          </a:p>
          <a:p>
            <a:endParaRPr lang="fr-FR" dirty="0"/>
          </a:p>
          <a:p>
            <a:r>
              <a:rPr lang="fr-FR" dirty="0" smtClean="0"/>
              <a:t>EIGRP : Algorithme Dual  -   Code:  D</a:t>
            </a:r>
          </a:p>
          <a:p>
            <a:endParaRPr lang="fr-FR" dirty="0"/>
          </a:p>
          <a:p>
            <a:r>
              <a:rPr lang="fr-FR" dirty="0" smtClean="0"/>
              <a:t>OSPF : Open </a:t>
            </a:r>
            <a:r>
              <a:rPr lang="fr-FR" dirty="0" err="1" smtClean="0"/>
              <a:t>Shortest</a:t>
            </a:r>
            <a:r>
              <a:rPr lang="fr-FR" dirty="0" smtClean="0"/>
              <a:t> Path de </a:t>
            </a:r>
            <a:r>
              <a:rPr lang="fr-FR" dirty="0" err="1" smtClean="0"/>
              <a:t>Dijkstra</a:t>
            </a:r>
            <a:r>
              <a:rPr lang="fr-FR" dirty="0" smtClean="0"/>
              <a:t>   -  Code:  O</a:t>
            </a:r>
          </a:p>
          <a:p>
            <a:endParaRPr lang="fr-FR" dirty="0"/>
          </a:p>
        </p:txBody>
      </p:sp>
    </p:spTree>
    <p:extLst>
      <p:ext uri="{BB962C8B-B14F-4D97-AF65-F5344CB8AC3E}">
        <p14:creationId xmlns:p14="http://schemas.microsoft.com/office/powerpoint/2010/main" val="1163553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sp>
        <p:nvSpPr>
          <p:cNvPr id="3" name="TextBox 2"/>
          <p:cNvSpPr txBox="1"/>
          <p:nvPr/>
        </p:nvSpPr>
        <p:spPr>
          <a:xfrm>
            <a:off x="783771" y="1541417"/>
            <a:ext cx="9052560" cy="4801314"/>
          </a:xfrm>
          <a:prstGeom prst="rect">
            <a:avLst/>
          </a:prstGeom>
          <a:noFill/>
        </p:spPr>
        <p:txBody>
          <a:bodyPr wrap="square" rtlCol="0">
            <a:spAutoFit/>
          </a:bodyPr>
          <a:lstStyle/>
          <a:p>
            <a:r>
              <a:rPr lang="en-US" dirty="0" smtClean="0"/>
              <a:t>Tableau de revision des Distances </a:t>
            </a:r>
            <a:r>
              <a:rPr lang="en-US" dirty="0" err="1" smtClean="0"/>
              <a:t>Administratives</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783771" y="2101274"/>
            <a:ext cx="9484454" cy="3681600"/>
          </a:xfrm>
          <a:prstGeom prst="rect">
            <a:avLst/>
          </a:prstGeom>
        </p:spPr>
      </p:pic>
    </p:spTree>
    <p:extLst>
      <p:ext uri="{BB962C8B-B14F-4D97-AF65-F5344CB8AC3E}">
        <p14:creationId xmlns:p14="http://schemas.microsoft.com/office/powerpoint/2010/main" val="2531886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Routage définition</a:t>
            </a:r>
            <a:endParaRPr lang="fr-FR" dirty="0"/>
          </a:p>
        </p:txBody>
      </p:sp>
      <p:sp>
        <p:nvSpPr>
          <p:cNvPr id="3" name="TextBox 2"/>
          <p:cNvSpPr txBox="1"/>
          <p:nvPr/>
        </p:nvSpPr>
        <p:spPr>
          <a:xfrm>
            <a:off x="677334" y="1420949"/>
            <a:ext cx="8908868" cy="4708981"/>
          </a:xfrm>
          <a:prstGeom prst="rect">
            <a:avLst/>
          </a:prstGeom>
          <a:noFill/>
        </p:spPr>
        <p:txBody>
          <a:bodyPr wrap="square" rtlCol="0">
            <a:spAutoFit/>
          </a:bodyPr>
          <a:lstStyle/>
          <a:p>
            <a:pPr algn="just"/>
            <a:r>
              <a:rPr lang="fr-FR" dirty="0" smtClean="0"/>
              <a:t>Router du trafic dans une infrastructure réseau c’est d’acheminer le flux de données provenant d’un réseau source A vers un (1) ou plusieurs  réseaux de destinations.</a:t>
            </a:r>
          </a:p>
          <a:p>
            <a:pPr algn="just"/>
            <a:endParaRPr lang="fr-FR" dirty="0" smtClean="0"/>
          </a:p>
          <a:p>
            <a:pPr algn="just"/>
            <a:endParaRPr lang="fr-FR" dirty="0" smtClean="0"/>
          </a:p>
          <a:p>
            <a:pPr algn="just"/>
            <a:r>
              <a:rPr lang="fr-FR" sz="2400" b="1" dirty="0" smtClean="0">
                <a:effectLst>
                  <a:outerShdw blurRad="38100" dist="38100" dir="2700000" algn="tl">
                    <a:srgbClr val="000000">
                      <a:alpha val="43137"/>
                    </a:srgbClr>
                  </a:outerShdw>
                </a:effectLst>
              </a:rPr>
              <a:t>Trafic réseau</a:t>
            </a:r>
          </a:p>
          <a:p>
            <a:pPr algn="just"/>
            <a:r>
              <a:rPr lang="fr-FR" dirty="0" smtClean="0"/>
              <a:t>Le terme trafic réseau fait référence a la circulation des flux d’information sur une infrastructure de réseau existante.</a:t>
            </a:r>
          </a:p>
          <a:p>
            <a:pPr algn="just"/>
            <a:endParaRPr lang="fr-FR" dirty="0" smtClean="0"/>
          </a:p>
          <a:p>
            <a:pPr algn="just"/>
            <a:endParaRPr lang="fr-FR" dirty="0" smtClean="0"/>
          </a:p>
          <a:p>
            <a:pPr algn="just"/>
            <a:r>
              <a:rPr lang="fr-FR" sz="2400" b="1" dirty="0" smtClean="0">
                <a:effectLst>
                  <a:outerShdw blurRad="38100" dist="38100" dir="2700000" algn="tl">
                    <a:srgbClr val="000000">
                      <a:alpha val="43137"/>
                    </a:srgbClr>
                  </a:outerShdw>
                </a:effectLst>
              </a:rPr>
              <a:t>Rôle du routeur dans le trafic réseau</a:t>
            </a:r>
          </a:p>
          <a:p>
            <a:pPr algn="just"/>
            <a:r>
              <a:rPr lang="fr-FR" dirty="0" smtClean="0"/>
              <a:t>Un routeur ou un switch de couche 3 sont  des périphériques intermédiaires se trouvant généralement dans les couches de Distribution ou Cœur d’une infrastructure servant a transmettre des paquets entre différents réseaux  LAN ou WAN. Ils sont nécessaires pour atteindre les périphériques qui ne font pas partie d’un même réseau.</a:t>
            </a:r>
            <a:endParaRPr lang="fr-FR" dirty="0"/>
          </a:p>
        </p:txBody>
      </p:sp>
    </p:spTree>
    <p:extLst>
      <p:ext uri="{BB962C8B-B14F-4D97-AF65-F5344CB8AC3E}">
        <p14:creationId xmlns:p14="http://schemas.microsoft.com/office/powerpoint/2010/main" val="1327988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2034"/>
            <a:ext cx="8596668" cy="1320800"/>
          </a:xfrm>
        </p:spPr>
        <p:txBody>
          <a:bodyPr/>
          <a:lstStyle/>
          <a:p>
            <a:r>
              <a:rPr lang="fr-FR" dirty="0" smtClean="0"/>
              <a:t>Protocole de routage a vecteur de distance VS états de liens (Suite)</a:t>
            </a:r>
            <a:endParaRPr lang="fr-FR" dirty="0"/>
          </a:p>
        </p:txBody>
      </p:sp>
      <p:sp>
        <p:nvSpPr>
          <p:cNvPr id="3" name="TextBox 2"/>
          <p:cNvSpPr txBox="1"/>
          <p:nvPr/>
        </p:nvSpPr>
        <p:spPr>
          <a:xfrm>
            <a:off x="677334" y="1812834"/>
            <a:ext cx="9420255" cy="5078313"/>
          </a:xfrm>
          <a:prstGeom prst="rect">
            <a:avLst/>
          </a:prstGeom>
          <a:noFill/>
        </p:spPr>
        <p:txBody>
          <a:bodyPr wrap="square" rtlCol="0">
            <a:spAutoFit/>
          </a:bodyPr>
          <a:lstStyle/>
          <a:p>
            <a:pPr algn="just"/>
            <a:r>
              <a:rPr lang="fr-FR" dirty="0"/>
              <a:t>Dans le </a:t>
            </a:r>
            <a:r>
              <a:rPr lang="fr-FR" b="1" dirty="0"/>
              <a:t>protocole de routage à état de </a:t>
            </a:r>
            <a:r>
              <a:rPr lang="fr-FR" b="1" dirty="0" smtClean="0"/>
              <a:t>liens</a:t>
            </a:r>
            <a:r>
              <a:rPr lang="fr-FR" dirty="0" smtClean="0"/>
              <a:t>, </a:t>
            </a:r>
            <a:r>
              <a:rPr lang="fr-FR" dirty="0"/>
              <a:t>chaque nœud construit une carte de chaque connectivité autour d’un routeur. </a:t>
            </a:r>
            <a:endParaRPr lang="fr-FR" dirty="0" smtClean="0"/>
          </a:p>
          <a:p>
            <a:pPr algn="just"/>
            <a:endParaRPr lang="fr-FR" dirty="0"/>
          </a:p>
          <a:p>
            <a:pPr algn="just"/>
            <a:r>
              <a:rPr lang="fr-FR" dirty="0" smtClean="0"/>
              <a:t>Chaque </a:t>
            </a:r>
            <a:r>
              <a:rPr lang="fr-FR" dirty="0"/>
              <a:t>routeur a une connaissance complète du routeur auquel il est connecté et ajoute les meilleures routes à leurs </a:t>
            </a:r>
            <a:r>
              <a:rPr lang="fr-FR" b="1" dirty="0"/>
              <a:t>tables de routage</a:t>
            </a:r>
            <a:r>
              <a:rPr lang="fr-FR" dirty="0"/>
              <a:t> en fonction de la </a:t>
            </a:r>
            <a:r>
              <a:rPr lang="fr-FR" b="1" dirty="0"/>
              <a:t>métrique</a:t>
            </a:r>
            <a:r>
              <a:rPr lang="fr-FR" dirty="0"/>
              <a:t>. Enfin, chaque routeur de l’inter-réseau a les mêmes informations sur l’inter-réseau. </a:t>
            </a:r>
            <a:endParaRPr lang="fr-FR" dirty="0" smtClean="0"/>
          </a:p>
          <a:p>
            <a:pPr algn="just"/>
            <a:endParaRPr lang="fr-FR" dirty="0"/>
          </a:p>
          <a:p>
            <a:pPr algn="just"/>
            <a:r>
              <a:rPr lang="fr-FR" dirty="0" smtClean="0"/>
              <a:t>Lorsque </a:t>
            </a:r>
            <a:r>
              <a:rPr lang="fr-FR" dirty="0"/>
              <a:t>vous envisagez avec le </a:t>
            </a:r>
            <a:r>
              <a:rPr lang="fr-FR" b="1" dirty="0"/>
              <a:t>protocole à vecteur de distance</a:t>
            </a:r>
            <a:r>
              <a:rPr lang="fr-FR" dirty="0"/>
              <a:t>, le </a:t>
            </a:r>
            <a:r>
              <a:rPr lang="fr-FR" b="1" dirty="0"/>
              <a:t>protocole à état de lien</a:t>
            </a:r>
            <a:r>
              <a:rPr lang="fr-FR" dirty="0"/>
              <a:t> fournit une convergence rapide et réduit la possibilité de créer des boucles dans un réseau. </a:t>
            </a:r>
            <a:endParaRPr lang="fr-FR" dirty="0" smtClean="0"/>
          </a:p>
          <a:p>
            <a:pPr algn="just"/>
            <a:r>
              <a:rPr lang="fr-FR" dirty="0" smtClean="0"/>
              <a:t>Les</a:t>
            </a:r>
            <a:r>
              <a:rPr lang="fr-FR" dirty="0"/>
              <a:t> </a:t>
            </a:r>
            <a:r>
              <a:rPr lang="fr-FR" b="1" dirty="0"/>
              <a:t>protocoles à état de lien</a:t>
            </a:r>
            <a:r>
              <a:rPr lang="fr-FR" dirty="0"/>
              <a:t> n’ont pas besoin d’utiliser une grande variété de mécanismes de prévention de boucle. </a:t>
            </a:r>
            <a:endParaRPr lang="fr-FR" dirty="0" smtClean="0"/>
          </a:p>
          <a:p>
            <a:pPr algn="just"/>
            <a:endParaRPr lang="fr-FR" dirty="0"/>
          </a:p>
          <a:p>
            <a:pPr algn="just"/>
            <a:r>
              <a:rPr lang="fr-FR" dirty="0" smtClean="0"/>
              <a:t>Les</a:t>
            </a:r>
            <a:r>
              <a:rPr lang="fr-FR" dirty="0"/>
              <a:t> </a:t>
            </a:r>
            <a:r>
              <a:rPr lang="fr-FR" b="1" dirty="0"/>
              <a:t>protocoles à état de lien</a:t>
            </a:r>
            <a:r>
              <a:rPr lang="fr-FR" dirty="0"/>
              <a:t> consomment beaucoup plus d’unité centrale et de mémoire, mais lorsqu’un réseau est correctement conçu, cela peut être réduit. Par conséquent, il nécessite beaucoup plus de planification que le </a:t>
            </a:r>
            <a:r>
              <a:rPr lang="fr-FR" b="1" dirty="0"/>
              <a:t>protocole à vecteur de </a:t>
            </a:r>
            <a:r>
              <a:rPr lang="fr-FR" b="1" dirty="0" smtClean="0"/>
              <a:t>distance</a:t>
            </a:r>
            <a:endParaRPr lang="fr-FR" dirty="0"/>
          </a:p>
          <a:p>
            <a:endParaRPr lang="en-US" dirty="0"/>
          </a:p>
        </p:txBody>
      </p:sp>
    </p:spTree>
    <p:extLst>
      <p:ext uri="{BB962C8B-B14F-4D97-AF65-F5344CB8AC3E}">
        <p14:creationId xmlns:p14="http://schemas.microsoft.com/office/powerpoint/2010/main" val="2668607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7531"/>
            <a:ext cx="8596668" cy="1320800"/>
          </a:xfrm>
        </p:spPr>
        <p:txBody>
          <a:bodyPr/>
          <a:lstStyle/>
          <a:p>
            <a:r>
              <a:rPr lang="fr-FR" dirty="0"/>
              <a:t>Protocole de routage a vecteur de distance VS états de </a:t>
            </a:r>
            <a:r>
              <a:rPr lang="fr-FR" dirty="0" smtClean="0"/>
              <a:t>liens (Suite)</a:t>
            </a:r>
            <a:endParaRPr lang="en-US" dirty="0"/>
          </a:p>
        </p:txBody>
      </p:sp>
      <p:sp>
        <p:nvSpPr>
          <p:cNvPr id="3" name="TextBox 2"/>
          <p:cNvSpPr txBox="1"/>
          <p:nvPr/>
        </p:nvSpPr>
        <p:spPr>
          <a:xfrm>
            <a:off x="677334" y="1708331"/>
            <a:ext cx="9235440" cy="5232202"/>
          </a:xfrm>
          <a:prstGeom prst="rect">
            <a:avLst/>
          </a:prstGeom>
          <a:noFill/>
        </p:spPr>
        <p:txBody>
          <a:bodyPr wrap="square" rtlCol="0">
            <a:spAutoFit/>
          </a:bodyPr>
          <a:lstStyle/>
          <a:p>
            <a:r>
              <a:rPr lang="fr-FR" dirty="0" smtClean="0"/>
              <a:t>Les protocoles a états de liens possèdent les différentes tables suivantes:</a:t>
            </a:r>
          </a:p>
          <a:p>
            <a:endParaRPr lang="fr-FR" dirty="0" smtClean="0"/>
          </a:p>
          <a:p>
            <a:pPr marL="1257300" lvl="2" indent="-342900">
              <a:buFont typeface="+mj-lt"/>
              <a:buAutoNum type="arabicPeriod"/>
            </a:pPr>
            <a:r>
              <a:rPr lang="fr-FR" dirty="0" smtClean="0"/>
              <a:t>Table de routage;</a:t>
            </a:r>
          </a:p>
          <a:p>
            <a:pPr marL="1257300" lvl="2" indent="-342900">
              <a:buFont typeface="+mj-lt"/>
              <a:buAutoNum type="arabicPeriod"/>
            </a:pPr>
            <a:r>
              <a:rPr lang="fr-FR" dirty="0" smtClean="0"/>
              <a:t>Table de voisinage;</a:t>
            </a:r>
          </a:p>
          <a:p>
            <a:pPr marL="1257300" lvl="2" indent="-342900">
              <a:buFont typeface="+mj-lt"/>
              <a:buAutoNum type="arabicPeriod"/>
            </a:pPr>
            <a:r>
              <a:rPr lang="fr-FR" dirty="0" smtClean="0"/>
              <a:t>Table Topologique</a:t>
            </a:r>
          </a:p>
          <a:p>
            <a:endParaRPr lang="fr-FR" dirty="0" smtClean="0"/>
          </a:p>
          <a:p>
            <a:r>
              <a:rPr lang="fr-FR" sz="2400" b="1" dirty="0" smtClean="0"/>
              <a:t>Commandes de diagnostiques</a:t>
            </a:r>
          </a:p>
          <a:p>
            <a:r>
              <a:rPr lang="fr-FR" sz="2000" b="1" u="sng" dirty="0" smtClean="0"/>
              <a:t>Affichage de la table de routage</a:t>
            </a:r>
          </a:p>
          <a:p>
            <a:r>
              <a:rPr lang="fr-FR" dirty="0" smtClean="0"/>
              <a:t>R1# show </a:t>
            </a:r>
            <a:r>
              <a:rPr lang="fr-FR" dirty="0" err="1" smtClean="0"/>
              <a:t>ip</a:t>
            </a:r>
            <a:r>
              <a:rPr lang="fr-FR" dirty="0" smtClean="0"/>
              <a:t> route</a:t>
            </a:r>
          </a:p>
          <a:p>
            <a:endParaRPr lang="fr-FR" dirty="0" smtClean="0"/>
          </a:p>
          <a:p>
            <a:r>
              <a:rPr lang="fr-FR" sz="2000" b="1" u="sng" dirty="0" smtClean="0"/>
              <a:t>Affichage de la table de </a:t>
            </a:r>
            <a:r>
              <a:rPr lang="fr-FR" sz="2000" b="1" u="sng" dirty="0" err="1" smtClean="0"/>
              <a:t>voisinnage</a:t>
            </a:r>
            <a:endParaRPr lang="fr-FR" sz="2000" b="1" u="sng" dirty="0" smtClean="0"/>
          </a:p>
          <a:p>
            <a:r>
              <a:rPr lang="fr-FR" dirty="0" smtClean="0"/>
              <a:t>R1# show </a:t>
            </a:r>
            <a:r>
              <a:rPr lang="fr-FR" dirty="0" err="1" smtClean="0"/>
              <a:t>ip</a:t>
            </a:r>
            <a:r>
              <a:rPr lang="fr-FR" dirty="0" smtClean="0"/>
              <a:t> </a:t>
            </a:r>
            <a:r>
              <a:rPr lang="fr-FR" dirty="0" err="1" smtClean="0"/>
              <a:t>ospf</a:t>
            </a:r>
            <a:r>
              <a:rPr lang="fr-FR" dirty="0" smtClean="0"/>
              <a:t> </a:t>
            </a:r>
            <a:r>
              <a:rPr lang="fr-FR" dirty="0" err="1" smtClean="0"/>
              <a:t>neighbor</a:t>
            </a:r>
            <a:endParaRPr lang="fr-FR" dirty="0" smtClean="0"/>
          </a:p>
          <a:p>
            <a:r>
              <a:rPr lang="fr-FR" dirty="0" smtClean="0"/>
              <a:t>R1# show </a:t>
            </a:r>
            <a:r>
              <a:rPr lang="fr-FR" dirty="0" err="1" smtClean="0"/>
              <a:t>ip</a:t>
            </a:r>
            <a:r>
              <a:rPr lang="fr-FR" dirty="0" smtClean="0"/>
              <a:t> </a:t>
            </a:r>
            <a:r>
              <a:rPr lang="fr-FR" dirty="0" err="1" smtClean="0"/>
              <a:t>eigrp</a:t>
            </a:r>
            <a:r>
              <a:rPr lang="fr-FR" dirty="0" smtClean="0"/>
              <a:t> </a:t>
            </a:r>
            <a:r>
              <a:rPr lang="fr-FR" dirty="0" err="1" smtClean="0"/>
              <a:t>neighbor</a:t>
            </a:r>
            <a:endParaRPr lang="fr-FR" dirty="0" smtClean="0"/>
          </a:p>
          <a:p>
            <a:endParaRPr lang="fr-FR" dirty="0" smtClean="0"/>
          </a:p>
          <a:p>
            <a:r>
              <a:rPr lang="fr-FR" sz="2000" b="1" u="sng" dirty="0" smtClean="0"/>
              <a:t>Affichage de la table topologique</a:t>
            </a:r>
          </a:p>
          <a:p>
            <a:r>
              <a:rPr lang="fr-FR" dirty="0" smtClean="0"/>
              <a:t>R1# Show </a:t>
            </a:r>
            <a:r>
              <a:rPr lang="fr-FR" dirty="0" err="1" smtClean="0"/>
              <a:t>ip</a:t>
            </a:r>
            <a:r>
              <a:rPr lang="fr-FR" dirty="0" smtClean="0"/>
              <a:t> </a:t>
            </a:r>
            <a:r>
              <a:rPr lang="fr-FR" dirty="0" err="1" smtClean="0"/>
              <a:t>ospf</a:t>
            </a:r>
            <a:r>
              <a:rPr lang="fr-FR" dirty="0" smtClean="0"/>
              <a:t> </a:t>
            </a:r>
            <a:r>
              <a:rPr lang="fr-FR" dirty="0" err="1" smtClean="0"/>
              <a:t>database</a:t>
            </a:r>
            <a:endParaRPr lang="fr-FR" dirty="0" smtClean="0"/>
          </a:p>
          <a:p>
            <a:r>
              <a:rPr lang="fr-FR" dirty="0" smtClean="0"/>
              <a:t>R1# </a:t>
            </a:r>
            <a:r>
              <a:rPr lang="fr-FR" dirty="0" err="1" smtClean="0"/>
              <a:t>Sow</a:t>
            </a:r>
            <a:r>
              <a:rPr lang="fr-FR" dirty="0" smtClean="0"/>
              <a:t> </a:t>
            </a:r>
            <a:r>
              <a:rPr lang="fr-FR" dirty="0" err="1" smtClean="0"/>
              <a:t>ip</a:t>
            </a:r>
            <a:r>
              <a:rPr lang="fr-FR" dirty="0" smtClean="0"/>
              <a:t> </a:t>
            </a:r>
            <a:r>
              <a:rPr lang="fr-FR" dirty="0" err="1" smtClean="0"/>
              <a:t>eigrp</a:t>
            </a:r>
            <a:r>
              <a:rPr lang="fr-FR" dirty="0" smtClean="0"/>
              <a:t> </a:t>
            </a:r>
            <a:r>
              <a:rPr lang="fr-FR" dirty="0" err="1" smtClean="0"/>
              <a:t>database</a:t>
            </a:r>
            <a:endParaRPr lang="fr-FR" dirty="0" smtClean="0"/>
          </a:p>
          <a:p>
            <a:endParaRPr lang="en-US" dirty="0"/>
          </a:p>
        </p:txBody>
      </p:sp>
    </p:spTree>
    <p:extLst>
      <p:ext uri="{BB962C8B-B14F-4D97-AF65-F5344CB8AC3E}">
        <p14:creationId xmlns:p14="http://schemas.microsoft.com/office/powerpoint/2010/main" val="628761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Protocole</a:t>
            </a:r>
            <a:r>
              <a:rPr lang="en-US" dirty="0" smtClean="0"/>
              <a:t> de </a:t>
            </a:r>
            <a:r>
              <a:rPr lang="en-US" dirty="0" err="1" smtClean="0"/>
              <a:t>routage</a:t>
            </a:r>
            <a:r>
              <a:rPr lang="en-US" dirty="0" smtClean="0"/>
              <a:t> </a:t>
            </a:r>
            <a:r>
              <a:rPr lang="en-US" dirty="0" err="1" smtClean="0"/>
              <a:t>dynamique</a:t>
            </a:r>
            <a:endParaRPr lang="en-US" dirty="0"/>
          </a:p>
        </p:txBody>
      </p:sp>
      <p:pic>
        <p:nvPicPr>
          <p:cNvPr id="3" name="Picture 2"/>
          <p:cNvPicPr>
            <a:picLocks noChangeAspect="1"/>
          </p:cNvPicPr>
          <p:nvPr/>
        </p:nvPicPr>
        <p:blipFill>
          <a:blip r:embed="rId2"/>
          <a:stretch>
            <a:fillRect/>
          </a:stretch>
        </p:blipFill>
        <p:spPr>
          <a:xfrm>
            <a:off x="1139054" y="1618161"/>
            <a:ext cx="7234237" cy="4928127"/>
          </a:xfrm>
          <a:prstGeom prst="rect">
            <a:avLst/>
          </a:prstGeom>
        </p:spPr>
      </p:pic>
    </p:spTree>
    <p:extLst>
      <p:ext uri="{BB962C8B-B14F-4D97-AF65-F5344CB8AC3E}">
        <p14:creationId xmlns:p14="http://schemas.microsoft.com/office/powerpoint/2010/main" val="3917130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Protocole</a:t>
            </a:r>
            <a:r>
              <a:rPr lang="en-US" dirty="0" smtClean="0"/>
              <a:t> de </a:t>
            </a:r>
            <a:r>
              <a:rPr lang="en-US" dirty="0" err="1" smtClean="0"/>
              <a:t>Routage</a:t>
            </a:r>
            <a:r>
              <a:rPr lang="en-US" dirty="0" smtClean="0"/>
              <a:t> </a:t>
            </a:r>
            <a:r>
              <a:rPr lang="en-US" dirty="0" err="1" smtClean="0"/>
              <a:t>Dynamique</a:t>
            </a:r>
            <a:endParaRPr lang="en-US" dirty="0"/>
          </a:p>
        </p:txBody>
      </p:sp>
      <p:sp>
        <p:nvSpPr>
          <p:cNvPr id="3" name="TextBox 2"/>
          <p:cNvSpPr txBox="1"/>
          <p:nvPr/>
        </p:nvSpPr>
        <p:spPr>
          <a:xfrm>
            <a:off x="822960" y="1619794"/>
            <a:ext cx="9078686" cy="5416868"/>
          </a:xfrm>
          <a:prstGeom prst="rect">
            <a:avLst/>
          </a:prstGeom>
          <a:noFill/>
        </p:spPr>
        <p:txBody>
          <a:bodyPr wrap="square" rtlCol="0">
            <a:spAutoFit/>
          </a:bodyPr>
          <a:lstStyle/>
          <a:p>
            <a:r>
              <a:rPr lang="en-US" sz="2000" b="1" u="sng" dirty="0" smtClean="0"/>
              <a:t>RIPV1 et V2(Routing Information Protocol)</a:t>
            </a:r>
          </a:p>
          <a:p>
            <a:endParaRPr lang="en-US" dirty="0"/>
          </a:p>
          <a:p>
            <a:pPr algn="just"/>
            <a:r>
              <a:rPr lang="fr-FR" dirty="0"/>
              <a:t>Le protocole RIP (</a:t>
            </a:r>
            <a:r>
              <a:rPr lang="fr-FR" dirty="0" err="1"/>
              <a:t>Routing</a:t>
            </a:r>
            <a:r>
              <a:rPr lang="fr-FR" dirty="0"/>
              <a:t> Information Protocol) était un protocole de routage de première génération pour le protocole IPv4 initialement défini dans le document RFC 1058. Il est facile à configurer, ce qui en fait un bon choix pour les petits réseaux. </a:t>
            </a:r>
            <a:endParaRPr lang="en-US" dirty="0" smtClean="0"/>
          </a:p>
          <a:p>
            <a:endParaRPr lang="en-US" dirty="0" smtClean="0"/>
          </a:p>
          <a:p>
            <a:r>
              <a:rPr lang="en-US" sz="2000" b="1" u="sng" dirty="0" err="1" smtClean="0"/>
              <a:t>Caracteristiques</a:t>
            </a:r>
            <a:r>
              <a:rPr lang="en-US" sz="2000" b="1" u="sng" dirty="0" smtClean="0"/>
              <a:t> de RIPV1</a:t>
            </a:r>
            <a:endParaRPr lang="en-US" sz="2000" b="1" u="sng" dirty="0"/>
          </a:p>
          <a:p>
            <a:endParaRPr lang="en-US" dirty="0"/>
          </a:p>
          <a:p>
            <a:pPr algn="just"/>
            <a:r>
              <a:rPr lang="fr-FR" dirty="0"/>
              <a:t>Les principales caractéristiques du protocole RIPv1 sont les suivantes :</a:t>
            </a:r>
          </a:p>
          <a:p>
            <a:pPr marL="742950" lvl="1" indent="-285750" algn="just">
              <a:buFont typeface="Arial" panose="020B0604020202020204" pitchFamily="34" charset="0"/>
              <a:buChar char="•"/>
            </a:pPr>
            <a:r>
              <a:rPr lang="fr-FR" dirty="0"/>
              <a:t>Les mises à jour de routage sont diffusées (255.255.255.255) toutes les 30 secondes. </a:t>
            </a:r>
          </a:p>
          <a:p>
            <a:pPr marL="742950" lvl="1" indent="-285750" algn="just">
              <a:buFont typeface="Arial" panose="020B0604020202020204" pitchFamily="34" charset="0"/>
              <a:buChar char="•"/>
            </a:pPr>
            <a:r>
              <a:rPr lang="fr-FR" dirty="0"/>
              <a:t>Le nombre de sauts est utilisé comme métrique de sélection d'un chemin. </a:t>
            </a:r>
          </a:p>
          <a:p>
            <a:pPr marL="742950" lvl="1" indent="-285750" algn="just">
              <a:buFont typeface="Arial" panose="020B0604020202020204" pitchFamily="34" charset="0"/>
              <a:buChar char="•"/>
            </a:pPr>
            <a:r>
              <a:rPr lang="fr-FR" dirty="0"/>
              <a:t>Un nombre de sauts supérieur à 15 est considéré comme étant infini (trop loin). Le routeur de ce 15e saut ne propagerait pas la mise à jour de routage au routeur suivant. </a:t>
            </a:r>
          </a:p>
          <a:p>
            <a:endParaRPr lang="en-US" dirty="0" smtClean="0"/>
          </a:p>
          <a:p>
            <a:endParaRPr lang="en-US" dirty="0"/>
          </a:p>
          <a:p>
            <a:endParaRPr lang="en-US" dirty="0"/>
          </a:p>
        </p:txBody>
      </p:sp>
    </p:spTree>
    <p:extLst>
      <p:ext uri="{BB962C8B-B14F-4D97-AF65-F5344CB8AC3E}">
        <p14:creationId xmlns:p14="http://schemas.microsoft.com/office/powerpoint/2010/main" val="2772009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Protocole de Routage Dynamique (Suite)</a:t>
            </a:r>
            <a:endParaRPr lang="fr-FR" dirty="0"/>
          </a:p>
        </p:txBody>
      </p:sp>
      <p:sp>
        <p:nvSpPr>
          <p:cNvPr id="3" name="TextBox 2"/>
          <p:cNvSpPr txBox="1"/>
          <p:nvPr/>
        </p:nvSpPr>
        <p:spPr>
          <a:xfrm>
            <a:off x="677334" y="1567543"/>
            <a:ext cx="9211249" cy="5078313"/>
          </a:xfrm>
          <a:prstGeom prst="rect">
            <a:avLst/>
          </a:prstGeom>
          <a:noFill/>
        </p:spPr>
        <p:txBody>
          <a:bodyPr wrap="square" rtlCol="0">
            <a:spAutoFit/>
          </a:bodyPr>
          <a:lstStyle/>
          <a:p>
            <a:r>
              <a:rPr lang="fr-FR" dirty="0"/>
              <a:t>L'algorithme utilisé pour les protocoles de routage définit les processus suivants :</a:t>
            </a:r>
          </a:p>
          <a:p>
            <a:endParaRPr lang="fr-FR" dirty="0" smtClean="0"/>
          </a:p>
          <a:p>
            <a:pPr marL="742950" lvl="1" indent="-285750" algn="just">
              <a:buFont typeface="Arial" panose="020B0604020202020204" pitchFamily="34" charset="0"/>
              <a:buChar char="•"/>
            </a:pPr>
            <a:r>
              <a:rPr lang="fr-FR" dirty="0" smtClean="0"/>
              <a:t>Mécanisme </a:t>
            </a:r>
            <a:r>
              <a:rPr lang="fr-FR" dirty="0"/>
              <a:t>d'envoi et de réception des informations de routage</a:t>
            </a:r>
          </a:p>
          <a:p>
            <a:pPr marL="742950" lvl="1" indent="-285750" algn="just">
              <a:buFont typeface="Arial" panose="020B0604020202020204" pitchFamily="34" charset="0"/>
              <a:buChar char="•"/>
            </a:pPr>
            <a:r>
              <a:rPr lang="fr-FR" dirty="0"/>
              <a:t>Mécanisme de calcul des meilleurs chemins et d'installation de routes dans la table de routage</a:t>
            </a:r>
          </a:p>
          <a:p>
            <a:pPr marL="742950" lvl="1" indent="-285750" algn="just">
              <a:buFont typeface="Arial" panose="020B0604020202020204" pitchFamily="34" charset="0"/>
              <a:buChar char="•"/>
            </a:pPr>
            <a:r>
              <a:rPr lang="fr-FR" dirty="0"/>
              <a:t>Mécanisme de détection des modifications topologiques et de réaction à celles-ci</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2763595" y="3832995"/>
            <a:ext cx="5038725" cy="2562225"/>
          </a:xfrm>
          <a:prstGeom prst="rect">
            <a:avLst/>
          </a:prstGeom>
        </p:spPr>
      </p:pic>
    </p:spTree>
    <p:extLst>
      <p:ext uri="{BB962C8B-B14F-4D97-AF65-F5344CB8AC3E}">
        <p14:creationId xmlns:p14="http://schemas.microsoft.com/office/powerpoint/2010/main" val="3887103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sp>
        <p:nvSpPr>
          <p:cNvPr id="3" name="TextBox 2"/>
          <p:cNvSpPr txBox="1"/>
          <p:nvPr/>
        </p:nvSpPr>
        <p:spPr>
          <a:xfrm>
            <a:off x="783771" y="1528354"/>
            <a:ext cx="9078686" cy="923330"/>
          </a:xfrm>
          <a:prstGeom prst="rect">
            <a:avLst/>
          </a:prstGeom>
          <a:noFill/>
        </p:spPr>
        <p:txBody>
          <a:bodyPr wrap="square" rtlCol="0">
            <a:spAutoFit/>
          </a:bodyPr>
          <a:lstStyle/>
          <a:p>
            <a:r>
              <a:rPr lang="en-US" dirty="0" smtClean="0"/>
              <a:t>Detection de Modification </a:t>
            </a:r>
            <a:r>
              <a:rPr lang="en-US" dirty="0" err="1" smtClean="0"/>
              <a:t>Topologique</a:t>
            </a:r>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949460" y="2200683"/>
            <a:ext cx="6518039" cy="3742917"/>
          </a:xfrm>
          <a:prstGeom prst="rect">
            <a:avLst/>
          </a:prstGeom>
        </p:spPr>
      </p:pic>
    </p:spTree>
    <p:extLst>
      <p:ext uri="{BB962C8B-B14F-4D97-AF65-F5344CB8AC3E}">
        <p14:creationId xmlns:p14="http://schemas.microsoft.com/office/powerpoint/2010/main" val="1852783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sp>
        <p:nvSpPr>
          <p:cNvPr id="3" name="TextBox 2"/>
          <p:cNvSpPr txBox="1"/>
          <p:nvPr/>
        </p:nvSpPr>
        <p:spPr>
          <a:xfrm>
            <a:off x="796834" y="1502229"/>
            <a:ext cx="8948057" cy="4832092"/>
          </a:xfrm>
          <a:prstGeom prst="rect">
            <a:avLst/>
          </a:prstGeom>
          <a:noFill/>
        </p:spPr>
        <p:txBody>
          <a:bodyPr wrap="square" rtlCol="0">
            <a:spAutoFit/>
          </a:bodyPr>
          <a:lstStyle/>
          <a:p>
            <a:r>
              <a:rPr lang="en-US" sz="2000" b="1" u="sng" dirty="0" err="1" smtClean="0"/>
              <a:t>Protocole</a:t>
            </a:r>
            <a:r>
              <a:rPr lang="en-US" sz="2000" b="1" u="sng" dirty="0" smtClean="0"/>
              <a:t> de </a:t>
            </a:r>
            <a:r>
              <a:rPr lang="en-US" sz="2000" b="1" u="sng" dirty="0" err="1" smtClean="0"/>
              <a:t>Routage</a:t>
            </a:r>
            <a:r>
              <a:rPr lang="en-US" sz="2000" b="1" u="sng" dirty="0" smtClean="0"/>
              <a:t> RIPV2</a:t>
            </a:r>
          </a:p>
          <a:p>
            <a:endParaRPr lang="en-US" dirty="0"/>
          </a:p>
          <a:p>
            <a:pPr algn="just"/>
            <a:r>
              <a:rPr lang="fr-FR" dirty="0"/>
              <a:t>En 1993, le protocole RIPv1 a évolué en protocole de routage sans classe connu sous le nom de RIP version 2 (RIPv2). Le protocole RIPv2 a apporté les améliorations suivantes :</a:t>
            </a:r>
          </a:p>
          <a:p>
            <a:pPr marL="742950" lvl="1" indent="-285750" algn="just">
              <a:buFont typeface="Arial" panose="020B0604020202020204" pitchFamily="34" charset="0"/>
              <a:buChar char="•"/>
            </a:pPr>
            <a:r>
              <a:rPr lang="fr-FR" b="1" dirty="0"/>
              <a:t>Protocole de routage sans classe</a:t>
            </a:r>
            <a:r>
              <a:rPr lang="fr-FR" dirty="0"/>
              <a:t> - Prend en charge VLSM et CIDR, car il inclut le masque de sous-réseau dans les mises à jour de routage. </a:t>
            </a:r>
            <a:endParaRPr lang="fr-FR" dirty="0" smtClean="0"/>
          </a:p>
          <a:p>
            <a:pPr marL="742950" lvl="1" indent="-285750" algn="just">
              <a:buFont typeface="Arial" panose="020B0604020202020204" pitchFamily="34" charset="0"/>
              <a:buChar char="•"/>
            </a:pPr>
            <a:endParaRPr lang="fr-FR" dirty="0"/>
          </a:p>
          <a:p>
            <a:pPr marL="742950" lvl="1" indent="-285750" algn="just">
              <a:buFont typeface="Arial" panose="020B0604020202020204" pitchFamily="34" charset="0"/>
              <a:buChar char="•"/>
            </a:pPr>
            <a:r>
              <a:rPr lang="fr-FR" b="1" dirty="0"/>
              <a:t>Efficacité accrue</a:t>
            </a:r>
            <a:r>
              <a:rPr lang="fr-FR" dirty="0"/>
              <a:t> - Transmet les mises à jour à l'adresse de multidiffusion 224.0.0.9, au lieu de l'adresse de diffusion 255.255.255.255. </a:t>
            </a:r>
            <a:endParaRPr lang="fr-FR" dirty="0" smtClean="0"/>
          </a:p>
          <a:p>
            <a:pPr marL="742950" lvl="1" indent="-285750" algn="just">
              <a:buFont typeface="Arial" panose="020B0604020202020204" pitchFamily="34" charset="0"/>
              <a:buChar char="•"/>
            </a:pPr>
            <a:endParaRPr lang="fr-FR" dirty="0" smtClean="0"/>
          </a:p>
          <a:p>
            <a:pPr marL="742950" lvl="1" indent="-285750" algn="just">
              <a:buFont typeface="Arial" panose="020B0604020202020204" pitchFamily="34" charset="0"/>
              <a:buChar char="•"/>
            </a:pPr>
            <a:r>
              <a:rPr lang="fr-FR" b="1" dirty="0" smtClean="0"/>
              <a:t>Entrées </a:t>
            </a:r>
            <a:r>
              <a:rPr lang="fr-FR" b="1" dirty="0"/>
              <a:t>de routage réduites</a:t>
            </a:r>
            <a:r>
              <a:rPr lang="fr-FR" dirty="0"/>
              <a:t> - Prend en charge la récapitulation de route manuelle sur n'importe quelle interface. </a:t>
            </a:r>
            <a:endParaRPr lang="fr-FR" dirty="0" smtClean="0"/>
          </a:p>
          <a:p>
            <a:pPr lvl="1" algn="just"/>
            <a:endParaRPr lang="fr-FR" dirty="0"/>
          </a:p>
          <a:p>
            <a:pPr marL="742950" lvl="1" indent="-285750" algn="just">
              <a:buFont typeface="Arial" panose="020B0604020202020204" pitchFamily="34" charset="0"/>
              <a:buChar char="•"/>
            </a:pPr>
            <a:r>
              <a:rPr lang="fr-FR" b="1" dirty="0"/>
              <a:t>Sécurité</a:t>
            </a:r>
            <a:r>
              <a:rPr lang="fr-FR" dirty="0"/>
              <a:t> - Prend en charge un mécanisme d'authentification visant à sécuriser les mises à jour des tables de routage entre les voisins. </a:t>
            </a:r>
          </a:p>
          <a:p>
            <a:endParaRPr lang="en-US" dirty="0"/>
          </a:p>
        </p:txBody>
      </p:sp>
    </p:spTree>
    <p:extLst>
      <p:ext uri="{BB962C8B-B14F-4D97-AF65-F5344CB8AC3E}">
        <p14:creationId xmlns:p14="http://schemas.microsoft.com/office/powerpoint/2010/main" val="38539724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sp>
        <p:nvSpPr>
          <p:cNvPr id="3" name="TextBox 2"/>
          <p:cNvSpPr txBox="1"/>
          <p:nvPr/>
        </p:nvSpPr>
        <p:spPr>
          <a:xfrm>
            <a:off x="783771" y="1489166"/>
            <a:ext cx="9013372" cy="4801314"/>
          </a:xfrm>
          <a:prstGeom prst="rect">
            <a:avLst/>
          </a:prstGeom>
          <a:noFill/>
        </p:spPr>
        <p:txBody>
          <a:bodyPr wrap="square" rtlCol="0">
            <a:spAutoFit/>
          </a:bodyPr>
          <a:lstStyle/>
          <a:p>
            <a:r>
              <a:rPr lang="en-US" dirty="0" smtClean="0"/>
              <a:t>Configuration de RIPV1</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881051" y="2506026"/>
            <a:ext cx="6541836" cy="2732179"/>
          </a:xfrm>
          <a:prstGeom prst="rect">
            <a:avLst/>
          </a:prstGeom>
        </p:spPr>
      </p:pic>
    </p:spTree>
    <p:extLst>
      <p:ext uri="{BB962C8B-B14F-4D97-AF65-F5344CB8AC3E}">
        <p14:creationId xmlns:p14="http://schemas.microsoft.com/office/powerpoint/2010/main" val="23636986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pic>
        <p:nvPicPr>
          <p:cNvPr id="4" name="Picture 3"/>
          <p:cNvPicPr>
            <a:picLocks noChangeAspect="1"/>
          </p:cNvPicPr>
          <p:nvPr/>
        </p:nvPicPr>
        <p:blipFill>
          <a:blip r:embed="rId2"/>
          <a:stretch>
            <a:fillRect/>
          </a:stretch>
        </p:blipFill>
        <p:spPr>
          <a:xfrm>
            <a:off x="1619794" y="1838925"/>
            <a:ext cx="6361612" cy="4132019"/>
          </a:xfrm>
          <a:prstGeom prst="rect">
            <a:avLst/>
          </a:prstGeom>
        </p:spPr>
      </p:pic>
      <p:sp>
        <p:nvSpPr>
          <p:cNvPr id="5" name="TextBox 4"/>
          <p:cNvSpPr txBox="1"/>
          <p:nvPr/>
        </p:nvSpPr>
        <p:spPr>
          <a:xfrm>
            <a:off x="677334" y="5878286"/>
            <a:ext cx="8401352" cy="646331"/>
          </a:xfrm>
          <a:prstGeom prst="rect">
            <a:avLst/>
          </a:prstGeom>
          <a:noFill/>
        </p:spPr>
        <p:txBody>
          <a:bodyPr wrap="square" rtlCol="0">
            <a:spAutoFit/>
          </a:bodyPr>
          <a:lstStyle/>
          <a:p>
            <a:pPr algn="just"/>
            <a:r>
              <a:rPr lang="fr-FR" dirty="0" smtClean="0"/>
              <a:t>NB: Il faut faire la même configuration pour tous les autres routeurs en annonçant tous leurs réseaux directement connectes.</a:t>
            </a:r>
            <a:endParaRPr lang="fr-FR" dirty="0"/>
          </a:p>
        </p:txBody>
      </p:sp>
      <p:sp>
        <p:nvSpPr>
          <p:cNvPr id="6" name="TextBox 5"/>
          <p:cNvSpPr txBox="1"/>
          <p:nvPr/>
        </p:nvSpPr>
        <p:spPr>
          <a:xfrm>
            <a:off x="677334" y="1270000"/>
            <a:ext cx="7406640" cy="400110"/>
          </a:xfrm>
          <a:prstGeom prst="rect">
            <a:avLst/>
          </a:prstGeom>
          <a:noFill/>
        </p:spPr>
        <p:txBody>
          <a:bodyPr wrap="square" rtlCol="0">
            <a:spAutoFit/>
          </a:bodyPr>
          <a:lstStyle/>
          <a:p>
            <a:r>
              <a:rPr lang="en-US" sz="2000" b="1" u="sng" dirty="0" smtClean="0"/>
              <a:t>Configuration de RIPV1</a:t>
            </a:r>
            <a:endParaRPr lang="en-US" sz="2000" b="1" u="sng" dirty="0"/>
          </a:p>
        </p:txBody>
      </p:sp>
    </p:spTree>
    <p:extLst>
      <p:ext uri="{BB962C8B-B14F-4D97-AF65-F5344CB8AC3E}">
        <p14:creationId xmlns:p14="http://schemas.microsoft.com/office/powerpoint/2010/main" val="2605221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1" y="400595"/>
            <a:ext cx="8596668" cy="1320800"/>
          </a:xfrm>
        </p:spPr>
        <p:txBody>
          <a:bodyPr/>
          <a:lstStyle/>
          <a:p>
            <a:r>
              <a:rPr lang="fr-FR" dirty="0"/>
              <a:t>Protocole de Routage Dynamique (Suite)</a:t>
            </a:r>
            <a:endParaRPr lang="en-US" dirty="0"/>
          </a:p>
        </p:txBody>
      </p:sp>
      <p:sp>
        <p:nvSpPr>
          <p:cNvPr id="3" name="TextBox 2"/>
          <p:cNvSpPr txBox="1"/>
          <p:nvPr/>
        </p:nvSpPr>
        <p:spPr>
          <a:xfrm>
            <a:off x="664271" y="1214845"/>
            <a:ext cx="8974183" cy="5109091"/>
          </a:xfrm>
          <a:prstGeom prst="rect">
            <a:avLst/>
          </a:prstGeom>
          <a:noFill/>
        </p:spPr>
        <p:txBody>
          <a:bodyPr wrap="square" rtlCol="0">
            <a:spAutoFit/>
          </a:bodyPr>
          <a:lstStyle/>
          <a:p>
            <a:r>
              <a:rPr lang="en-US" sz="2000" b="1" u="sng" dirty="0" smtClean="0"/>
              <a:t>Configuration de RIPV2</a:t>
            </a:r>
          </a:p>
          <a:p>
            <a:endParaRPr lang="en-US" dirty="0" smtClean="0"/>
          </a:p>
          <a:p>
            <a:r>
              <a:rPr lang="en-US" dirty="0" smtClean="0"/>
              <a:t>R1(</a:t>
            </a:r>
            <a:r>
              <a:rPr lang="en-US" dirty="0" err="1" smtClean="0"/>
              <a:t>Config</a:t>
            </a:r>
            <a:r>
              <a:rPr lang="en-US" dirty="0" smtClean="0"/>
              <a:t>)# router rip</a:t>
            </a:r>
          </a:p>
          <a:p>
            <a:r>
              <a:rPr lang="en-US" dirty="0" smtClean="0"/>
              <a:t>R1(</a:t>
            </a:r>
            <a:r>
              <a:rPr lang="en-US" dirty="0" err="1" smtClean="0"/>
              <a:t>Config</a:t>
            </a:r>
            <a:r>
              <a:rPr lang="en-US" dirty="0" smtClean="0"/>
              <a:t>-router)# version 2</a:t>
            </a:r>
          </a:p>
          <a:p>
            <a:r>
              <a:rPr lang="en-US" dirty="0" smtClean="0"/>
              <a:t>R1(</a:t>
            </a:r>
            <a:r>
              <a:rPr lang="en-US" dirty="0" err="1" smtClean="0"/>
              <a:t>Config</a:t>
            </a:r>
            <a:r>
              <a:rPr lang="en-US" dirty="0" smtClean="0"/>
              <a:t>-router)# no auto summary</a:t>
            </a:r>
          </a:p>
          <a:p>
            <a:r>
              <a:rPr lang="en-US" dirty="0" smtClean="0"/>
              <a:t>R1(</a:t>
            </a:r>
            <a:r>
              <a:rPr lang="en-US" dirty="0" err="1" smtClean="0"/>
              <a:t>Config</a:t>
            </a:r>
            <a:r>
              <a:rPr lang="en-US" dirty="0" smtClean="0"/>
              <a:t>-router)# network 192.168.1.0</a:t>
            </a:r>
          </a:p>
          <a:p>
            <a:r>
              <a:rPr lang="en-US" dirty="0" smtClean="0"/>
              <a:t>R1(</a:t>
            </a:r>
            <a:r>
              <a:rPr lang="en-US" dirty="0" err="1" smtClean="0"/>
              <a:t>Config</a:t>
            </a:r>
            <a:r>
              <a:rPr lang="en-US" dirty="0" smtClean="0"/>
              <a:t>-router)# network 192.168.3.0</a:t>
            </a:r>
          </a:p>
          <a:p>
            <a:endParaRPr lang="en-US" dirty="0"/>
          </a:p>
          <a:p>
            <a:r>
              <a:rPr lang="fr-FR" dirty="0" smtClean="0"/>
              <a:t>NB1: </a:t>
            </a:r>
            <a:r>
              <a:rPr lang="fr-FR" dirty="0"/>
              <a:t>Il faut faire la même configuration pour tous les autres routeurs en annonçant tous leurs réseaux directement connectes.</a:t>
            </a:r>
          </a:p>
          <a:p>
            <a:endParaRPr lang="en-US" dirty="0" smtClean="0"/>
          </a:p>
          <a:p>
            <a:endParaRPr lang="en-US" dirty="0"/>
          </a:p>
          <a:p>
            <a:pPr algn="just"/>
            <a:r>
              <a:rPr lang="fr-FR" dirty="0" smtClean="0"/>
              <a:t>NB2: Etant donne que RIP version 2 est </a:t>
            </a:r>
            <a:r>
              <a:rPr lang="fr-FR" dirty="0" err="1" smtClean="0"/>
              <a:t>classless</a:t>
            </a:r>
            <a:r>
              <a:rPr lang="fr-FR" dirty="0" smtClean="0"/>
              <a:t>, Il tient compte de CIDR et VLSM. On a pas besoin de préciser le masque de sous-réseau ni pour une </a:t>
            </a:r>
            <a:r>
              <a:rPr lang="fr-FR" dirty="0" err="1" smtClean="0"/>
              <a:t>ClassFull</a:t>
            </a:r>
            <a:r>
              <a:rPr lang="fr-FR" dirty="0" smtClean="0"/>
              <a:t> ni pour </a:t>
            </a:r>
            <a:r>
              <a:rPr lang="fr-FR" dirty="0" err="1" smtClean="0"/>
              <a:t>ClassLess</a:t>
            </a:r>
            <a:r>
              <a:rPr lang="fr-FR" dirty="0" smtClean="0"/>
              <a:t>. Mais, étant donne que la configuration des interfaces des routeurs est faites avec leur masque de sous-réseau, l’échange de message de mise a jour tiendra compte du masque de sous-réseau.</a:t>
            </a:r>
          </a:p>
          <a:p>
            <a:endParaRPr lang="en-US" dirty="0"/>
          </a:p>
        </p:txBody>
      </p:sp>
    </p:spTree>
    <p:extLst>
      <p:ext uri="{BB962C8B-B14F-4D97-AF65-F5344CB8AC3E}">
        <p14:creationId xmlns:p14="http://schemas.microsoft.com/office/powerpoint/2010/main" val="4226236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36766"/>
          </a:xfrm>
        </p:spPr>
        <p:txBody>
          <a:bodyPr/>
          <a:lstStyle/>
          <a:p>
            <a:r>
              <a:rPr lang="fr-FR" dirty="0" smtClean="0"/>
              <a:t>Type de routage</a:t>
            </a:r>
            <a:endParaRPr lang="fr-FR" dirty="0"/>
          </a:p>
        </p:txBody>
      </p:sp>
      <p:sp>
        <p:nvSpPr>
          <p:cNvPr id="3" name="TextBox 2"/>
          <p:cNvSpPr txBox="1"/>
          <p:nvPr/>
        </p:nvSpPr>
        <p:spPr>
          <a:xfrm>
            <a:off x="677334" y="1528354"/>
            <a:ext cx="8974182" cy="4616648"/>
          </a:xfrm>
          <a:prstGeom prst="rect">
            <a:avLst/>
          </a:prstGeom>
          <a:noFill/>
        </p:spPr>
        <p:txBody>
          <a:bodyPr wrap="square" rtlCol="0">
            <a:spAutoFit/>
          </a:bodyPr>
          <a:lstStyle/>
          <a:p>
            <a:r>
              <a:rPr lang="fr-FR" dirty="0" smtClean="0"/>
              <a:t>Il existe deux (2) types de routage dans une infrastructure de réseau:</a:t>
            </a:r>
          </a:p>
          <a:p>
            <a:endParaRPr lang="fr-FR" dirty="0" smtClean="0"/>
          </a:p>
          <a:p>
            <a:pPr marL="1257300" lvl="2" indent="-342900">
              <a:buFont typeface="+mj-lt"/>
              <a:buAutoNum type="arabicPeriod"/>
            </a:pPr>
            <a:r>
              <a:rPr lang="fr-FR" dirty="0" smtClean="0"/>
              <a:t>Routage statique (manuelle)</a:t>
            </a:r>
          </a:p>
          <a:p>
            <a:pPr marL="1257300" lvl="2" indent="-342900">
              <a:buFont typeface="+mj-lt"/>
              <a:buAutoNum type="arabicPeriod"/>
            </a:pPr>
            <a:r>
              <a:rPr lang="fr-FR" dirty="0" smtClean="0"/>
              <a:t>Routage Dynamique (Automatique)</a:t>
            </a:r>
          </a:p>
          <a:p>
            <a:endParaRPr lang="fr-FR" dirty="0" smtClean="0"/>
          </a:p>
          <a:p>
            <a:endParaRPr lang="fr-FR" dirty="0" smtClean="0"/>
          </a:p>
          <a:p>
            <a:r>
              <a:rPr lang="fr-FR" sz="2400" b="1" u="sng" dirty="0" smtClean="0"/>
              <a:t>Routage statique Définition</a:t>
            </a:r>
          </a:p>
          <a:p>
            <a:endParaRPr lang="fr-FR" dirty="0" smtClean="0"/>
          </a:p>
          <a:p>
            <a:pPr algn="just"/>
            <a:r>
              <a:rPr lang="fr-FR" dirty="0" smtClean="0"/>
              <a:t>Le routage statique est un type de technique de routage réseau. Le routage statique n’est pas un protocole de routage; il s’agit plutôt de la configuration et de la sélection manuelle d’un itinéraire réseau, généralement gérées par l’administrateur réseau. Il est utilise dans des scenarios ou les paramètres du réseau et l’environnement devraient rester constants.</a:t>
            </a:r>
          </a:p>
          <a:p>
            <a:pPr algn="just"/>
            <a:endParaRPr lang="fr-FR" dirty="0"/>
          </a:p>
          <a:p>
            <a:pPr algn="just"/>
            <a:endParaRPr lang="fr-FR" dirty="0" smtClean="0"/>
          </a:p>
          <a:p>
            <a:endParaRPr lang="en-US" dirty="0" smtClean="0"/>
          </a:p>
        </p:txBody>
      </p:sp>
    </p:spTree>
    <p:extLst>
      <p:ext uri="{BB962C8B-B14F-4D97-AF65-F5344CB8AC3E}">
        <p14:creationId xmlns:p14="http://schemas.microsoft.com/office/powerpoint/2010/main" val="59242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7531"/>
            <a:ext cx="8596668" cy="1320800"/>
          </a:xfrm>
        </p:spPr>
        <p:txBody>
          <a:bodyPr/>
          <a:lstStyle/>
          <a:p>
            <a:r>
              <a:rPr lang="fr-FR" dirty="0"/>
              <a:t>Protocole de Routage Dynamique (Suite)</a:t>
            </a:r>
            <a:endParaRPr lang="en-US" dirty="0"/>
          </a:p>
        </p:txBody>
      </p:sp>
      <p:sp>
        <p:nvSpPr>
          <p:cNvPr id="3" name="TextBox 2"/>
          <p:cNvSpPr txBox="1"/>
          <p:nvPr/>
        </p:nvSpPr>
        <p:spPr>
          <a:xfrm>
            <a:off x="677334" y="1047931"/>
            <a:ext cx="9067557" cy="5663089"/>
          </a:xfrm>
          <a:prstGeom prst="rect">
            <a:avLst/>
          </a:prstGeom>
          <a:noFill/>
        </p:spPr>
        <p:txBody>
          <a:bodyPr wrap="square" rtlCol="0">
            <a:spAutoFit/>
          </a:bodyPr>
          <a:lstStyle/>
          <a:p>
            <a:r>
              <a:rPr lang="en-US" sz="2000" b="1" u="sng" dirty="0" smtClean="0"/>
              <a:t>Configuration </a:t>
            </a:r>
            <a:r>
              <a:rPr lang="en-US" sz="2000" b="1" u="sng" dirty="0" err="1" smtClean="0"/>
              <a:t>d’interface</a:t>
            </a:r>
            <a:r>
              <a:rPr lang="en-US" sz="2000" b="1" u="sng" dirty="0" smtClean="0"/>
              <a:t> passive</a:t>
            </a:r>
          </a:p>
          <a:p>
            <a:pPr algn="just"/>
            <a:r>
              <a:rPr lang="fr-FR" dirty="0" smtClean="0"/>
              <a:t>Par défaut tous les interfaces de routeur reçoivent des messages de mise a jour. Une interface passive de routeur est une interface qui ne doit pas recevoir des message de mise a jour tous les 30 seconds. Généralement elle est connectée a un switch non pas a un autre routeur.</a:t>
            </a:r>
          </a:p>
          <a:p>
            <a:pPr algn="just"/>
            <a:endParaRPr lang="fr-FR" dirty="0"/>
          </a:p>
          <a:p>
            <a:r>
              <a:rPr lang="fr-FR" dirty="0"/>
              <a:t>L'envoi de mises à jour non nécessaires sur un réseau local a une incidence sur le réseau à trois niveaux :</a:t>
            </a:r>
          </a:p>
          <a:p>
            <a:r>
              <a:rPr lang="fr-FR" b="1" dirty="0"/>
              <a:t>Gaspillage de la bande passante </a:t>
            </a:r>
            <a:r>
              <a:rPr lang="fr-FR" dirty="0"/>
              <a:t>- La bande passante est utilisée pour transporter les mises à jour inutiles. Puisque les mises à jour RIP sont diffusées ou </a:t>
            </a:r>
            <a:r>
              <a:rPr lang="fr-FR" dirty="0" err="1"/>
              <a:t>multidiffusées</a:t>
            </a:r>
            <a:r>
              <a:rPr lang="fr-FR" dirty="0"/>
              <a:t>, les commutateurs transfèrent également les mises à jour via tous les ports. </a:t>
            </a:r>
          </a:p>
          <a:p>
            <a:r>
              <a:rPr lang="fr-FR" b="1" dirty="0"/>
              <a:t>Gaspillage des ressources</a:t>
            </a:r>
            <a:r>
              <a:rPr lang="fr-FR" dirty="0"/>
              <a:t> - Tous les périphériques du réseau local doivent traiter la mise à jour jusqu'aux couches transport, point à partir duquel les périphériques ignoreront la mise à jour. </a:t>
            </a:r>
          </a:p>
          <a:p>
            <a:r>
              <a:rPr lang="fr-FR" b="1" dirty="0"/>
              <a:t>Risque de sécurité</a:t>
            </a:r>
            <a:r>
              <a:rPr lang="fr-FR" dirty="0"/>
              <a:t> - L'annonce des mises à jour sur un réseau de diffusion constitue un risque pour la sécurité. Les mises à jour RIP peuvent être interceptées par un logiciel d'analyse de paquets. Les mises à jour de routage peuvent être modifiées et retournées au routeur avec des métriques fausses qui altèrent la table de routage et provoquent l'acheminement incorrect du trafic. </a:t>
            </a:r>
          </a:p>
          <a:p>
            <a:pPr algn="just"/>
            <a:endParaRPr lang="fr-FR" dirty="0"/>
          </a:p>
        </p:txBody>
      </p:sp>
    </p:spTree>
    <p:extLst>
      <p:ext uri="{BB962C8B-B14F-4D97-AF65-F5344CB8AC3E}">
        <p14:creationId xmlns:p14="http://schemas.microsoft.com/office/powerpoint/2010/main" val="32790232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sp>
        <p:nvSpPr>
          <p:cNvPr id="3" name="TextBox 2"/>
          <p:cNvSpPr txBox="1"/>
          <p:nvPr/>
        </p:nvSpPr>
        <p:spPr>
          <a:xfrm>
            <a:off x="796834" y="1397726"/>
            <a:ext cx="9065623" cy="5078313"/>
          </a:xfrm>
          <a:prstGeom prst="rect">
            <a:avLst/>
          </a:prstGeom>
          <a:noFill/>
        </p:spPr>
        <p:txBody>
          <a:bodyPr wrap="square" rtlCol="0">
            <a:spAutoFit/>
          </a:bodyPr>
          <a:lstStyle/>
          <a:p>
            <a:r>
              <a:rPr lang="en-US" b="1" u="sng" dirty="0"/>
              <a:t>Configuration </a:t>
            </a:r>
            <a:r>
              <a:rPr lang="en-US" b="1" u="sng" dirty="0" err="1"/>
              <a:t>d’interface</a:t>
            </a:r>
            <a:r>
              <a:rPr lang="en-US" b="1" u="sng" dirty="0"/>
              <a:t> </a:t>
            </a:r>
            <a:r>
              <a:rPr lang="en-US" b="1" u="sng" dirty="0" smtClean="0"/>
              <a:t>passive</a:t>
            </a:r>
          </a:p>
          <a:p>
            <a:r>
              <a:rPr lang="en-US" dirty="0" smtClean="0"/>
              <a:t>Exemple:</a:t>
            </a:r>
          </a:p>
          <a:p>
            <a:r>
              <a:rPr lang="en-US" dirty="0" smtClean="0"/>
              <a:t>R1(</a:t>
            </a:r>
            <a:r>
              <a:rPr lang="en-US" dirty="0" err="1" smtClean="0"/>
              <a:t>Config</a:t>
            </a:r>
            <a:r>
              <a:rPr lang="en-US" dirty="0" smtClean="0"/>
              <a:t>)# router rip</a:t>
            </a:r>
          </a:p>
          <a:p>
            <a:r>
              <a:rPr lang="en-US" dirty="0" smtClean="0"/>
              <a:t>R1(</a:t>
            </a:r>
            <a:r>
              <a:rPr lang="en-US" dirty="0" err="1" smtClean="0"/>
              <a:t>Config</a:t>
            </a:r>
            <a:r>
              <a:rPr lang="en-US" dirty="0" smtClean="0"/>
              <a:t>-router)# passive-interface g0/0</a:t>
            </a:r>
          </a:p>
          <a:p>
            <a:endParaRPr lang="en-US" dirty="0" smtClean="0"/>
          </a:p>
          <a:p>
            <a:endParaRPr lang="en-US" dirty="0"/>
          </a:p>
          <a:p>
            <a:r>
              <a:rPr lang="en-US" b="1" u="sng" dirty="0" smtClean="0"/>
              <a:t>Verification du </a:t>
            </a:r>
            <a:r>
              <a:rPr lang="en-US" b="1" u="sng" dirty="0" err="1" smtClean="0"/>
              <a:t>protocole</a:t>
            </a:r>
            <a:r>
              <a:rPr lang="en-US" b="1" u="sng" dirty="0" smtClean="0"/>
              <a:t> de </a:t>
            </a:r>
            <a:r>
              <a:rPr lang="en-US" b="1" u="sng" dirty="0" err="1" smtClean="0"/>
              <a:t>routage</a:t>
            </a:r>
            <a:endParaRPr lang="en-US" b="1" u="sng" dirty="0" smtClean="0"/>
          </a:p>
          <a:p>
            <a:r>
              <a:rPr lang="en-US" dirty="0" smtClean="0"/>
              <a:t>R1# Show </a:t>
            </a:r>
            <a:r>
              <a:rPr lang="en-US" dirty="0" err="1" smtClean="0"/>
              <a:t>ip</a:t>
            </a:r>
            <a:r>
              <a:rPr lang="en-US" dirty="0" smtClean="0"/>
              <a:t> protocols     et   R1#debug </a:t>
            </a:r>
            <a:r>
              <a:rPr lang="en-US" dirty="0" err="1" smtClean="0"/>
              <a:t>ip</a:t>
            </a:r>
            <a:r>
              <a:rPr lang="en-US" dirty="0" smtClean="0"/>
              <a:t> rip</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648642" y="3801062"/>
            <a:ext cx="5241656" cy="2674977"/>
          </a:xfrm>
          <a:prstGeom prst="rect">
            <a:avLst/>
          </a:prstGeom>
        </p:spPr>
      </p:pic>
    </p:spTree>
    <p:extLst>
      <p:ext uri="{BB962C8B-B14F-4D97-AF65-F5344CB8AC3E}">
        <p14:creationId xmlns:p14="http://schemas.microsoft.com/office/powerpoint/2010/main" val="21368290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sp>
        <p:nvSpPr>
          <p:cNvPr id="3" name="TextBox 2"/>
          <p:cNvSpPr txBox="1"/>
          <p:nvPr/>
        </p:nvSpPr>
        <p:spPr>
          <a:xfrm>
            <a:off x="770708" y="1541417"/>
            <a:ext cx="8699863" cy="5663089"/>
          </a:xfrm>
          <a:prstGeom prst="rect">
            <a:avLst/>
          </a:prstGeom>
          <a:noFill/>
        </p:spPr>
        <p:txBody>
          <a:bodyPr wrap="square" rtlCol="0">
            <a:spAutoFit/>
          </a:bodyPr>
          <a:lstStyle/>
          <a:p>
            <a:r>
              <a:rPr lang="en-US" sz="2000" b="1" u="sng" dirty="0" smtClean="0"/>
              <a:t>Redistribution de route via RIP</a:t>
            </a:r>
          </a:p>
          <a:p>
            <a:endParaRPr lang="en-US" dirty="0"/>
          </a:p>
          <a:p>
            <a:r>
              <a:rPr lang="fr-FR" dirty="0" smtClean="0"/>
              <a:t>Configurer une route par défaut sur R1 et R2</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R1(</a:t>
            </a:r>
            <a:r>
              <a:rPr lang="en-US" dirty="0" err="1" smtClean="0"/>
              <a:t>Config</a:t>
            </a:r>
            <a:r>
              <a:rPr lang="en-US" dirty="0" smtClean="0"/>
              <a:t>)# </a:t>
            </a:r>
            <a:r>
              <a:rPr lang="en-US" dirty="0" err="1" smtClean="0"/>
              <a:t>ip</a:t>
            </a:r>
            <a:r>
              <a:rPr lang="en-US" dirty="0" smtClean="0"/>
              <a:t> route 0.0.0.0  0.0.0.0 s0/0/0</a:t>
            </a:r>
          </a:p>
          <a:p>
            <a:r>
              <a:rPr lang="en-US" dirty="0" smtClean="0"/>
              <a:t>R2(</a:t>
            </a:r>
            <a:r>
              <a:rPr lang="en-US" dirty="0" err="1" smtClean="0"/>
              <a:t>Config</a:t>
            </a:r>
            <a:r>
              <a:rPr lang="en-US" dirty="0" smtClean="0"/>
              <a:t>)# </a:t>
            </a:r>
            <a:r>
              <a:rPr lang="en-US" dirty="0" err="1" smtClean="0"/>
              <a:t>ip</a:t>
            </a:r>
            <a:r>
              <a:rPr lang="en-US" dirty="0" smtClean="0"/>
              <a:t> route 0.0.0.0  0.0.0.0 s0/0/0</a:t>
            </a:r>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967740" y="2548709"/>
            <a:ext cx="7013666" cy="2872905"/>
          </a:xfrm>
          <a:prstGeom prst="rect">
            <a:avLst/>
          </a:prstGeom>
        </p:spPr>
      </p:pic>
    </p:spTree>
    <p:extLst>
      <p:ext uri="{BB962C8B-B14F-4D97-AF65-F5344CB8AC3E}">
        <p14:creationId xmlns:p14="http://schemas.microsoft.com/office/powerpoint/2010/main" val="30326213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sp>
        <p:nvSpPr>
          <p:cNvPr id="3" name="TextBox 2"/>
          <p:cNvSpPr txBox="1"/>
          <p:nvPr/>
        </p:nvSpPr>
        <p:spPr>
          <a:xfrm>
            <a:off x="809897" y="1397726"/>
            <a:ext cx="8765177" cy="3754874"/>
          </a:xfrm>
          <a:prstGeom prst="rect">
            <a:avLst/>
          </a:prstGeom>
          <a:noFill/>
        </p:spPr>
        <p:txBody>
          <a:bodyPr wrap="square" rtlCol="0">
            <a:spAutoFit/>
          </a:bodyPr>
          <a:lstStyle/>
          <a:p>
            <a:r>
              <a:rPr lang="fr-FR" sz="2000" b="1" u="sng" dirty="0" smtClean="0"/>
              <a:t>Redistribution de la route statique par </a:t>
            </a:r>
            <a:r>
              <a:rPr lang="fr-FR" sz="2000" b="1" u="sng" dirty="0" err="1" smtClean="0"/>
              <a:t>defaut</a:t>
            </a:r>
            <a:r>
              <a:rPr lang="fr-FR" sz="2000" b="1" u="sng" dirty="0" smtClean="0"/>
              <a:t> Via RIP</a:t>
            </a:r>
          </a:p>
          <a:p>
            <a:endParaRPr lang="fr-FR" dirty="0" smtClean="0"/>
          </a:p>
          <a:p>
            <a:r>
              <a:rPr lang="fr-FR" dirty="0" smtClean="0"/>
              <a:t>R2(Config)# router rip</a:t>
            </a:r>
          </a:p>
          <a:p>
            <a:r>
              <a:rPr lang="fr-FR" dirty="0" smtClean="0"/>
              <a:t>R2(Config)# default-information </a:t>
            </a:r>
            <a:r>
              <a:rPr lang="fr-FR" dirty="0" err="1" smtClean="0"/>
              <a:t>originate</a:t>
            </a:r>
            <a:endParaRPr lang="fr-FR" dirty="0" smtClean="0"/>
          </a:p>
          <a:p>
            <a:r>
              <a:rPr lang="fr-FR" dirty="0" smtClean="0"/>
              <a:t>R2(Config)#</a:t>
            </a:r>
          </a:p>
          <a:p>
            <a:endParaRPr lang="fr-FR" dirty="0" smtClean="0"/>
          </a:p>
          <a:p>
            <a:r>
              <a:rPr lang="fr-FR" sz="2000" b="1" u="sng" dirty="0" smtClean="0"/>
              <a:t>Vérification de la Table de routage de R3</a:t>
            </a:r>
          </a:p>
          <a:p>
            <a:endParaRPr lang="fr-FR" dirty="0" smtClean="0"/>
          </a:p>
          <a:p>
            <a:r>
              <a:rPr lang="fr-FR" dirty="0" smtClean="0"/>
              <a:t>R3# Show </a:t>
            </a:r>
            <a:r>
              <a:rPr lang="fr-FR" dirty="0" err="1" smtClean="0"/>
              <a:t>ip</a:t>
            </a:r>
            <a:r>
              <a:rPr lang="fr-FR" dirty="0" smtClean="0"/>
              <a:t> route</a:t>
            </a:r>
          </a:p>
          <a:p>
            <a:endParaRPr lang="fr-FR" dirty="0" smtClean="0"/>
          </a:p>
          <a:p>
            <a:r>
              <a:rPr lang="fr-FR" b="1" dirty="0" smtClean="0"/>
              <a:t>NB1: La route statique par défaut redistribuée via RIP est représentée par le code: R*</a:t>
            </a:r>
          </a:p>
          <a:p>
            <a:endParaRPr lang="en-US" dirty="0"/>
          </a:p>
        </p:txBody>
      </p:sp>
      <p:sp>
        <p:nvSpPr>
          <p:cNvPr id="4" name="TextBox 3"/>
          <p:cNvSpPr txBox="1"/>
          <p:nvPr/>
        </p:nvSpPr>
        <p:spPr>
          <a:xfrm>
            <a:off x="809897" y="5066994"/>
            <a:ext cx="8020594" cy="1292662"/>
          </a:xfrm>
          <a:prstGeom prst="rect">
            <a:avLst/>
          </a:prstGeom>
          <a:noFill/>
        </p:spPr>
        <p:txBody>
          <a:bodyPr wrap="square" rtlCol="0">
            <a:spAutoFit/>
          </a:bodyPr>
          <a:lstStyle/>
          <a:p>
            <a:r>
              <a:rPr lang="fr-FR" dirty="0" smtClean="0"/>
              <a:t>NB2: Pour désactiver RIP utiliser la commande </a:t>
            </a:r>
            <a:r>
              <a:rPr lang="fr-FR" sz="2000" b="1" dirty="0" smtClean="0"/>
              <a:t>no router rip</a:t>
            </a:r>
          </a:p>
          <a:p>
            <a:endParaRPr lang="fr-FR" dirty="0" smtClean="0"/>
          </a:p>
          <a:p>
            <a:r>
              <a:rPr lang="fr-FR" dirty="0" smtClean="0"/>
              <a:t>NB3: Pour enlever une route </a:t>
            </a:r>
            <a:r>
              <a:rPr lang="fr-FR" dirty="0" err="1" smtClean="0"/>
              <a:t>annoncee</a:t>
            </a:r>
            <a:r>
              <a:rPr lang="fr-FR" dirty="0" smtClean="0"/>
              <a:t>, utiliser la commande </a:t>
            </a:r>
            <a:r>
              <a:rPr lang="fr-FR" sz="2000" b="1" dirty="0" smtClean="0"/>
              <a:t>no network 192.168.1.0 </a:t>
            </a:r>
            <a:r>
              <a:rPr lang="fr-FR" dirty="0" smtClean="0"/>
              <a:t>par exemple.</a:t>
            </a:r>
            <a:endParaRPr lang="fr-FR" dirty="0"/>
          </a:p>
        </p:txBody>
      </p:sp>
    </p:spTree>
    <p:extLst>
      <p:ext uri="{BB962C8B-B14F-4D97-AF65-F5344CB8AC3E}">
        <p14:creationId xmlns:p14="http://schemas.microsoft.com/office/powerpoint/2010/main" val="14073218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sp>
        <p:nvSpPr>
          <p:cNvPr id="3" name="TextBox 2"/>
          <p:cNvSpPr txBox="1"/>
          <p:nvPr/>
        </p:nvSpPr>
        <p:spPr>
          <a:xfrm>
            <a:off x="822960" y="1554480"/>
            <a:ext cx="9144000" cy="4585871"/>
          </a:xfrm>
          <a:prstGeom prst="rect">
            <a:avLst/>
          </a:prstGeom>
          <a:noFill/>
        </p:spPr>
        <p:txBody>
          <a:bodyPr wrap="square" rtlCol="0">
            <a:spAutoFit/>
          </a:bodyPr>
          <a:lstStyle/>
          <a:p>
            <a:r>
              <a:rPr lang="en-US" sz="2000" b="1" u="sng" dirty="0" err="1" smtClean="0"/>
              <a:t>Problemes</a:t>
            </a:r>
            <a:r>
              <a:rPr lang="en-US" sz="2000" b="1" u="sng" dirty="0" smtClean="0"/>
              <a:t> de RIPV1</a:t>
            </a:r>
          </a:p>
          <a:p>
            <a:endParaRPr lang="en-US" dirty="0" smtClean="0"/>
          </a:p>
          <a:p>
            <a:pPr marL="285750" indent="-285750">
              <a:buFont typeface="Arial" panose="020B0604020202020204" pitchFamily="34" charset="0"/>
              <a:buChar char="•"/>
            </a:pPr>
            <a:r>
              <a:rPr lang="fr-FR" dirty="0" smtClean="0"/>
              <a:t>Limitation du nombre total de sauts a 15</a:t>
            </a:r>
          </a:p>
          <a:p>
            <a:pPr marL="285750" indent="-285750">
              <a:buFont typeface="Arial" panose="020B0604020202020204" pitchFamily="34" charset="0"/>
              <a:buChar char="•"/>
            </a:pPr>
            <a:r>
              <a:rPr lang="fr-FR" dirty="0" smtClean="0"/>
              <a:t>N’est pas utilise dans les moyenne et grande Entreprise</a:t>
            </a:r>
          </a:p>
          <a:p>
            <a:pPr marL="285750" indent="-285750">
              <a:buFont typeface="Arial" panose="020B0604020202020204" pitchFamily="34" charset="0"/>
              <a:buChar char="•"/>
            </a:pPr>
            <a:r>
              <a:rPr lang="fr-FR" dirty="0" smtClean="0"/>
              <a:t>Convergence lente</a:t>
            </a:r>
          </a:p>
          <a:p>
            <a:pPr marL="285750" indent="-285750">
              <a:buFont typeface="Arial" panose="020B0604020202020204" pitchFamily="34" charset="0"/>
              <a:buChar char="•"/>
            </a:pPr>
            <a:r>
              <a:rPr lang="fr-FR" dirty="0" smtClean="0"/>
              <a:t>Pas sécuritaire</a:t>
            </a:r>
          </a:p>
          <a:p>
            <a:pPr marL="285750" indent="-285750">
              <a:buFont typeface="Arial" panose="020B0604020202020204" pitchFamily="34" charset="0"/>
              <a:buChar char="•"/>
            </a:pPr>
            <a:r>
              <a:rPr lang="fr-FR" dirty="0" smtClean="0"/>
              <a:t>Problème de boucle routage</a:t>
            </a:r>
          </a:p>
          <a:p>
            <a:pPr marL="285750" indent="-285750">
              <a:buFont typeface="Arial" panose="020B0604020202020204" pitchFamily="34" charset="0"/>
              <a:buChar char="•"/>
            </a:pPr>
            <a:endParaRPr lang="fr-FR" sz="2000" b="1" u="sng" dirty="0" smtClean="0"/>
          </a:p>
          <a:p>
            <a:r>
              <a:rPr lang="fr-FR" sz="2000" b="1" u="sng" dirty="0" smtClean="0"/>
              <a:t>Solution par RIPV2</a:t>
            </a:r>
          </a:p>
          <a:p>
            <a:r>
              <a:rPr lang="fr-FR" dirty="0" smtClean="0"/>
              <a:t>Pour lutter contre les boucles de routage et </a:t>
            </a:r>
            <a:r>
              <a:rPr lang="fr-FR" dirty="0" err="1" smtClean="0"/>
              <a:t>compatage</a:t>
            </a:r>
            <a:r>
              <a:rPr lang="fr-FR" dirty="0" smtClean="0"/>
              <a:t> à l’infini, il y a des solutions offertes par RIPv2 : </a:t>
            </a:r>
          </a:p>
          <a:p>
            <a:pPr marL="285750" indent="-285750">
              <a:buFont typeface="Arial" panose="020B0604020202020204" pitchFamily="34" charset="0"/>
              <a:buChar char="•"/>
            </a:pPr>
            <a:r>
              <a:rPr lang="fr-FR" dirty="0" smtClean="0"/>
              <a:t>Définition d’une valeur de métrique maximale après laquelle mon paquet sera détruit (16 sauts)</a:t>
            </a:r>
          </a:p>
          <a:p>
            <a:pPr marL="285750" indent="-285750">
              <a:buFont typeface="Arial" panose="020B0604020202020204" pitchFamily="34" charset="0"/>
              <a:buChar char="•"/>
            </a:pPr>
            <a:r>
              <a:rPr lang="fr-FR" dirty="0" smtClean="0"/>
              <a:t>Minuteur de hors de service sur chaque routeur </a:t>
            </a:r>
          </a:p>
          <a:p>
            <a:pPr marL="285750" indent="-285750">
              <a:buFont typeface="Arial" panose="020B0604020202020204" pitchFamily="34" charset="0"/>
              <a:buChar char="•"/>
            </a:pPr>
            <a:r>
              <a:rPr lang="fr-FR" dirty="0" smtClean="0"/>
              <a:t>Découpage d’horizon </a:t>
            </a:r>
          </a:p>
          <a:p>
            <a:pPr marL="285750" indent="-285750">
              <a:buFont typeface="Arial" panose="020B0604020202020204" pitchFamily="34" charset="0"/>
              <a:buChar char="•"/>
            </a:pPr>
            <a:r>
              <a:rPr lang="fr-FR" dirty="0" smtClean="0"/>
              <a:t>Empoisonnement de routage</a:t>
            </a:r>
          </a:p>
        </p:txBody>
      </p:sp>
    </p:spTree>
    <p:extLst>
      <p:ext uri="{BB962C8B-B14F-4D97-AF65-F5344CB8AC3E}">
        <p14:creationId xmlns:p14="http://schemas.microsoft.com/office/powerpoint/2010/main" val="32531498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71" y="373072"/>
            <a:ext cx="8596668" cy="1320800"/>
          </a:xfrm>
        </p:spPr>
        <p:txBody>
          <a:bodyPr/>
          <a:lstStyle/>
          <a:p>
            <a:r>
              <a:rPr lang="fr-FR" dirty="0"/>
              <a:t>Protocole de Routage Dynamique (Suite)</a:t>
            </a:r>
            <a:endParaRPr lang="en-US" dirty="0"/>
          </a:p>
        </p:txBody>
      </p:sp>
      <p:sp>
        <p:nvSpPr>
          <p:cNvPr id="3" name="TextBox 2"/>
          <p:cNvSpPr txBox="1"/>
          <p:nvPr/>
        </p:nvSpPr>
        <p:spPr>
          <a:xfrm>
            <a:off x="664271" y="1033472"/>
            <a:ext cx="8908869" cy="923330"/>
          </a:xfrm>
          <a:prstGeom prst="rect">
            <a:avLst/>
          </a:prstGeom>
          <a:noFill/>
        </p:spPr>
        <p:txBody>
          <a:bodyPr wrap="square" rtlCol="0">
            <a:spAutoFit/>
          </a:bodyPr>
          <a:lstStyle/>
          <a:p>
            <a:r>
              <a:rPr lang="en-US" dirty="0" smtClean="0"/>
              <a:t>Configuration de </a:t>
            </a:r>
            <a:r>
              <a:rPr lang="en-US" dirty="0" err="1" smtClean="0"/>
              <a:t>RIPng</a:t>
            </a:r>
            <a:endParaRPr lang="en-US" dirty="0" smtClean="0"/>
          </a:p>
          <a:p>
            <a:endParaRPr lang="en-US" dirty="0"/>
          </a:p>
          <a:p>
            <a:endParaRPr lang="en-US" dirty="0"/>
          </a:p>
        </p:txBody>
      </p:sp>
      <p:grpSp>
        <p:nvGrpSpPr>
          <p:cNvPr id="6" name="Group 5"/>
          <p:cNvGrpSpPr/>
          <p:nvPr/>
        </p:nvGrpSpPr>
        <p:grpSpPr>
          <a:xfrm>
            <a:off x="879701" y="1647592"/>
            <a:ext cx="5442722" cy="4476095"/>
            <a:chOff x="905827" y="1924705"/>
            <a:chExt cx="5076825" cy="4286250"/>
          </a:xfrm>
        </p:grpSpPr>
        <p:pic>
          <p:nvPicPr>
            <p:cNvPr id="4" name="Picture 3"/>
            <p:cNvPicPr>
              <a:picLocks noChangeAspect="1"/>
            </p:cNvPicPr>
            <p:nvPr/>
          </p:nvPicPr>
          <p:blipFill>
            <a:blip r:embed="rId2"/>
            <a:stretch>
              <a:fillRect/>
            </a:stretch>
          </p:blipFill>
          <p:spPr>
            <a:xfrm>
              <a:off x="905827" y="1924705"/>
              <a:ext cx="5076825" cy="2247900"/>
            </a:xfrm>
            <a:prstGeom prst="rect">
              <a:avLst/>
            </a:prstGeom>
          </p:spPr>
        </p:pic>
        <p:pic>
          <p:nvPicPr>
            <p:cNvPr id="5" name="Picture 4"/>
            <p:cNvPicPr>
              <a:picLocks noChangeAspect="1"/>
            </p:cNvPicPr>
            <p:nvPr/>
          </p:nvPicPr>
          <p:blipFill>
            <a:blip r:embed="rId3"/>
            <a:stretch>
              <a:fillRect/>
            </a:stretch>
          </p:blipFill>
          <p:spPr>
            <a:xfrm>
              <a:off x="1285738" y="4172605"/>
              <a:ext cx="4657725" cy="2038350"/>
            </a:xfrm>
            <a:prstGeom prst="rect">
              <a:avLst/>
            </a:prstGeom>
          </p:spPr>
        </p:pic>
      </p:grpSp>
      <p:sp>
        <p:nvSpPr>
          <p:cNvPr id="7" name="TextBox 6"/>
          <p:cNvSpPr txBox="1"/>
          <p:nvPr/>
        </p:nvSpPr>
        <p:spPr>
          <a:xfrm>
            <a:off x="768774" y="6123687"/>
            <a:ext cx="8908869" cy="923330"/>
          </a:xfrm>
          <a:prstGeom prst="rect">
            <a:avLst/>
          </a:prstGeom>
          <a:noFill/>
        </p:spPr>
        <p:txBody>
          <a:bodyPr wrap="square" rtlCol="0">
            <a:spAutoFit/>
          </a:bodyPr>
          <a:lstStyle/>
          <a:p>
            <a:r>
              <a:rPr lang="fr-FR" dirty="0"/>
              <a:t>NB: Il faut faire la même configuration pour tous les autres routeurs en annonçant tous leurs réseaux directement connectes.</a:t>
            </a:r>
          </a:p>
          <a:p>
            <a:endParaRPr lang="en-US" dirty="0"/>
          </a:p>
        </p:txBody>
      </p:sp>
    </p:spTree>
    <p:extLst>
      <p:ext uri="{BB962C8B-B14F-4D97-AF65-F5344CB8AC3E}">
        <p14:creationId xmlns:p14="http://schemas.microsoft.com/office/powerpoint/2010/main" val="10509480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sp>
        <p:nvSpPr>
          <p:cNvPr id="3" name="TextBox 2"/>
          <p:cNvSpPr txBox="1"/>
          <p:nvPr/>
        </p:nvSpPr>
        <p:spPr>
          <a:xfrm>
            <a:off x="677334" y="1645919"/>
            <a:ext cx="8596668" cy="2923877"/>
          </a:xfrm>
          <a:prstGeom prst="rect">
            <a:avLst/>
          </a:prstGeom>
          <a:noFill/>
        </p:spPr>
        <p:txBody>
          <a:bodyPr wrap="square" rtlCol="0">
            <a:spAutoFit/>
          </a:bodyPr>
          <a:lstStyle/>
          <a:p>
            <a:r>
              <a:rPr lang="fr-FR" sz="2000" b="1" u="sng" dirty="0" smtClean="0"/>
              <a:t>Redistribution de route statique</a:t>
            </a:r>
          </a:p>
          <a:p>
            <a:endParaRPr lang="fr-FR" dirty="0" smtClean="0"/>
          </a:p>
          <a:p>
            <a:r>
              <a:rPr lang="fr-FR" dirty="0" smtClean="0"/>
              <a:t>La commande du mode de configuration d'interface </a:t>
            </a:r>
            <a:r>
              <a:rPr lang="fr-FR" b="1" dirty="0" smtClean="0"/>
              <a:t>ipv6 rip </a:t>
            </a:r>
            <a:r>
              <a:rPr lang="fr-FR" i="1" dirty="0" err="1" smtClean="0"/>
              <a:t>domain-name</a:t>
            </a:r>
            <a:r>
              <a:rPr lang="fr-FR" b="1" dirty="0" smtClean="0"/>
              <a:t> default-information </a:t>
            </a:r>
            <a:r>
              <a:rPr lang="fr-FR" b="1" dirty="0" err="1" smtClean="0"/>
              <a:t>originate</a:t>
            </a:r>
            <a:r>
              <a:rPr lang="fr-FR" dirty="0" smtClean="0"/>
              <a:t>.</a:t>
            </a:r>
          </a:p>
          <a:p>
            <a:endParaRPr lang="fr-FR" dirty="0" smtClean="0"/>
          </a:p>
          <a:p>
            <a:endParaRPr lang="fr-FR" dirty="0" smtClean="0"/>
          </a:p>
          <a:p>
            <a:r>
              <a:rPr lang="fr-FR" sz="2000" b="1" u="sng" dirty="0" smtClean="0"/>
              <a:t>Commandes de diagnostiques de </a:t>
            </a:r>
            <a:r>
              <a:rPr lang="fr-FR" sz="2000" b="1" u="sng" dirty="0" err="1" smtClean="0"/>
              <a:t>RIPng</a:t>
            </a:r>
            <a:endParaRPr lang="fr-FR" sz="2000" b="1" u="sng" dirty="0" smtClean="0"/>
          </a:p>
          <a:p>
            <a:endParaRPr lang="fr-FR" dirty="0" smtClean="0"/>
          </a:p>
          <a:p>
            <a:r>
              <a:rPr lang="fr-FR" dirty="0" smtClean="0"/>
              <a:t>R1# Show ipv6 route</a:t>
            </a:r>
          </a:p>
          <a:p>
            <a:r>
              <a:rPr lang="fr-FR" dirty="0" smtClean="0"/>
              <a:t>R1# Show ipv6 </a:t>
            </a:r>
            <a:r>
              <a:rPr lang="fr-FR" dirty="0" err="1" smtClean="0"/>
              <a:t>protocols</a:t>
            </a:r>
            <a:endParaRPr lang="fr-FR" dirty="0"/>
          </a:p>
        </p:txBody>
      </p:sp>
    </p:spTree>
    <p:extLst>
      <p:ext uri="{BB962C8B-B14F-4D97-AF65-F5344CB8AC3E}">
        <p14:creationId xmlns:p14="http://schemas.microsoft.com/office/powerpoint/2010/main" val="15768538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Protocole de Routage Dynamique (Suite)</a:t>
            </a:r>
            <a:endParaRPr lang="en-US" dirty="0"/>
          </a:p>
        </p:txBody>
      </p:sp>
      <p:pic>
        <p:nvPicPr>
          <p:cNvPr id="4" name="Picture 3"/>
          <p:cNvPicPr>
            <a:picLocks noChangeAspect="1"/>
          </p:cNvPicPr>
          <p:nvPr/>
        </p:nvPicPr>
        <p:blipFill>
          <a:blip r:embed="rId2"/>
          <a:stretch>
            <a:fillRect/>
          </a:stretch>
        </p:blipFill>
        <p:spPr>
          <a:xfrm>
            <a:off x="1848542" y="1447074"/>
            <a:ext cx="6254251" cy="4614659"/>
          </a:xfrm>
          <a:prstGeom prst="rect">
            <a:avLst/>
          </a:prstGeom>
        </p:spPr>
      </p:pic>
    </p:spTree>
    <p:extLst>
      <p:ext uri="{BB962C8B-B14F-4D97-AF65-F5344CB8AC3E}">
        <p14:creationId xmlns:p14="http://schemas.microsoft.com/office/powerpoint/2010/main" val="38190657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de </a:t>
            </a:r>
            <a:r>
              <a:rPr lang="en-US" dirty="0" err="1" smtClean="0"/>
              <a:t>routage</a:t>
            </a:r>
            <a:r>
              <a:rPr lang="en-US" dirty="0" smtClean="0"/>
              <a:t> </a:t>
            </a:r>
            <a:r>
              <a:rPr lang="en-US" dirty="0" err="1" smtClean="0"/>
              <a:t>statique</a:t>
            </a:r>
            <a:endParaRPr lang="en-US" dirty="0"/>
          </a:p>
        </p:txBody>
      </p:sp>
      <p:sp>
        <p:nvSpPr>
          <p:cNvPr id="3" name="TextBox 2"/>
          <p:cNvSpPr txBox="1"/>
          <p:nvPr/>
        </p:nvSpPr>
        <p:spPr>
          <a:xfrm>
            <a:off x="836023" y="1593669"/>
            <a:ext cx="8921931" cy="3970318"/>
          </a:xfrm>
          <a:prstGeom prst="rect">
            <a:avLst/>
          </a:prstGeom>
          <a:noFill/>
        </p:spPr>
        <p:txBody>
          <a:bodyPr wrap="square" rtlCol="0">
            <a:spAutoFit/>
          </a:bodyPr>
          <a:lstStyle/>
          <a:p>
            <a:r>
              <a:rPr lang="fr-FR" dirty="0" smtClean="0"/>
              <a:t>Les types de routages statiques sont:</a:t>
            </a:r>
          </a:p>
          <a:p>
            <a:endParaRPr lang="fr-FR" dirty="0" smtClean="0"/>
          </a:p>
          <a:p>
            <a:pPr marL="800100" lvl="1" indent="-342900">
              <a:lnSpc>
                <a:spcPct val="150000"/>
              </a:lnSpc>
              <a:buFont typeface="+mj-lt"/>
              <a:buAutoNum type="arabicPeriod"/>
            </a:pPr>
            <a:r>
              <a:rPr lang="fr-FR" dirty="0" smtClean="0"/>
              <a:t>Routage statique standard</a:t>
            </a:r>
          </a:p>
          <a:p>
            <a:pPr marL="1200150" lvl="2" indent="-285750">
              <a:lnSpc>
                <a:spcPct val="150000"/>
              </a:lnSpc>
              <a:buFont typeface="Wingdings" panose="05000000000000000000" pitchFamily="2" charset="2"/>
              <a:buChar char="§"/>
            </a:pPr>
            <a:r>
              <a:rPr lang="fr-FR" dirty="0" smtClean="0"/>
              <a:t>Routage statique directement connecte</a:t>
            </a:r>
          </a:p>
          <a:p>
            <a:pPr marL="1200150" lvl="2" indent="-285750">
              <a:lnSpc>
                <a:spcPct val="150000"/>
              </a:lnSpc>
              <a:buFont typeface="Wingdings" panose="05000000000000000000" pitchFamily="2" charset="2"/>
              <a:buChar char="§"/>
            </a:pPr>
            <a:r>
              <a:rPr lang="fr-FR" dirty="0" smtClean="0"/>
              <a:t>Routage statique de tronçon suivant</a:t>
            </a:r>
          </a:p>
          <a:p>
            <a:pPr marL="1200150" lvl="2" indent="-285750">
              <a:lnSpc>
                <a:spcPct val="150000"/>
              </a:lnSpc>
              <a:buFont typeface="Wingdings" panose="05000000000000000000" pitchFamily="2" charset="2"/>
              <a:buChar char="§"/>
            </a:pPr>
            <a:r>
              <a:rPr lang="fr-FR" dirty="0" smtClean="0"/>
              <a:t>Routage statique entièrement spécifié</a:t>
            </a:r>
          </a:p>
          <a:p>
            <a:pPr lvl="2">
              <a:lnSpc>
                <a:spcPct val="150000"/>
              </a:lnSpc>
            </a:pPr>
            <a:endParaRPr lang="fr-FR" dirty="0" smtClean="0"/>
          </a:p>
          <a:p>
            <a:pPr marL="800100" lvl="1" indent="-342900">
              <a:lnSpc>
                <a:spcPct val="150000"/>
              </a:lnSpc>
              <a:buFont typeface="+mj-lt"/>
              <a:buAutoNum type="arabicPeriod"/>
            </a:pPr>
            <a:r>
              <a:rPr lang="fr-FR" dirty="0" smtClean="0"/>
              <a:t>Routage statique par défaut</a:t>
            </a:r>
          </a:p>
          <a:p>
            <a:pPr marL="800100" lvl="1" indent="-342900">
              <a:lnSpc>
                <a:spcPct val="150000"/>
              </a:lnSpc>
              <a:buFont typeface="+mj-lt"/>
              <a:buAutoNum type="arabicPeriod"/>
            </a:pPr>
            <a:r>
              <a:rPr lang="fr-FR" dirty="0" smtClean="0"/>
              <a:t>Routage statique récapitulatif</a:t>
            </a:r>
          </a:p>
          <a:p>
            <a:pPr marL="800100" lvl="1" indent="-342900">
              <a:lnSpc>
                <a:spcPct val="150000"/>
              </a:lnSpc>
              <a:buFont typeface="+mj-lt"/>
              <a:buAutoNum type="arabicPeriod"/>
            </a:pPr>
            <a:r>
              <a:rPr lang="fr-FR" dirty="0" smtClean="0"/>
              <a:t>Routage statique flottant</a:t>
            </a:r>
            <a:endParaRPr lang="fr-FR" dirty="0"/>
          </a:p>
        </p:txBody>
      </p:sp>
    </p:spTree>
    <p:extLst>
      <p:ext uri="{BB962C8B-B14F-4D97-AF65-F5344CB8AC3E}">
        <p14:creationId xmlns:p14="http://schemas.microsoft.com/office/powerpoint/2010/main" val="1257530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Routage</a:t>
            </a:r>
            <a:r>
              <a:rPr lang="en-US" dirty="0" smtClean="0"/>
              <a:t> </a:t>
            </a:r>
            <a:r>
              <a:rPr lang="en-US" dirty="0" err="1" smtClean="0"/>
              <a:t>statique</a:t>
            </a:r>
            <a:r>
              <a:rPr lang="en-US" dirty="0" smtClean="0"/>
              <a:t> </a:t>
            </a:r>
            <a:r>
              <a:rPr lang="en-US" dirty="0" err="1" smtClean="0"/>
              <a:t>Sandard</a:t>
            </a:r>
            <a:endParaRPr lang="en-US" dirty="0"/>
          </a:p>
        </p:txBody>
      </p:sp>
      <p:sp>
        <p:nvSpPr>
          <p:cNvPr id="3" name="TextBox 2"/>
          <p:cNvSpPr txBox="1"/>
          <p:nvPr/>
        </p:nvSpPr>
        <p:spPr>
          <a:xfrm>
            <a:off x="796834" y="1502229"/>
            <a:ext cx="9000309" cy="4493538"/>
          </a:xfrm>
          <a:prstGeom prst="rect">
            <a:avLst/>
          </a:prstGeom>
          <a:noFill/>
        </p:spPr>
        <p:txBody>
          <a:bodyPr wrap="square" rtlCol="0">
            <a:spAutoFit/>
          </a:bodyPr>
          <a:lstStyle/>
          <a:p>
            <a:r>
              <a:rPr lang="fr-FR" sz="2000" dirty="0"/>
              <a:t>Routage statique directement connecte</a:t>
            </a:r>
          </a:p>
          <a:p>
            <a:endParaRPr lang="en-US" sz="1400" dirty="0" smtClean="0"/>
          </a:p>
          <a:p>
            <a:pPr algn="just"/>
            <a:r>
              <a:rPr lang="en-US" sz="1400" dirty="0" smtClean="0"/>
              <a:t>Le </a:t>
            </a:r>
            <a:r>
              <a:rPr lang="en-US" sz="1400" dirty="0" err="1" smtClean="0"/>
              <a:t>routage</a:t>
            </a:r>
            <a:r>
              <a:rPr lang="en-US" sz="1400" dirty="0" smtClean="0"/>
              <a:t> </a:t>
            </a:r>
            <a:r>
              <a:rPr lang="en-US" sz="1400" dirty="0" err="1" smtClean="0"/>
              <a:t>statique</a:t>
            </a:r>
            <a:r>
              <a:rPr lang="en-US" sz="1400" dirty="0" smtClean="0"/>
              <a:t> </a:t>
            </a:r>
            <a:r>
              <a:rPr lang="en-US" sz="1400" dirty="0" err="1" smtClean="0"/>
              <a:t>directement</a:t>
            </a:r>
            <a:r>
              <a:rPr lang="en-US" sz="1400" dirty="0" smtClean="0"/>
              <a:t> </a:t>
            </a:r>
            <a:r>
              <a:rPr lang="en-US" sz="1400" dirty="0" err="1" smtClean="0"/>
              <a:t>connecte</a:t>
            </a:r>
            <a:r>
              <a:rPr lang="en-US" sz="1400" dirty="0" smtClean="0"/>
              <a:t> </a:t>
            </a:r>
            <a:r>
              <a:rPr lang="en-US" sz="1400" dirty="0" err="1" smtClean="0"/>
              <a:t>tient</a:t>
            </a:r>
            <a:r>
              <a:rPr lang="en-US" sz="1400" dirty="0" smtClean="0"/>
              <a:t> </a:t>
            </a:r>
            <a:r>
              <a:rPr lang="en-US" sz="1400" dirty="0" err="1" smtClean="0"/>
              <a:t>compte</a:t>
            </a:r>
            <a:r>
              <a:rPr lang="en-US" sz="1400" dirty="0" smtClean="0"/>
              <a:t> </a:t>
            </a:r>
            <a:r>
              <a:rPr lang="en-US" sz="1400" dirty="0" err="1" smtClean="0"/>
              <a:t>dans</a:t>
            </a:r>
            <a:r>
              <a:rPr lang="en-US" sz="1400" dirty="0" smtClean="0"/>
              <a:t> </a:t>
            </a:r>
            <a:r>
              <a:rPr lang="en-US" sz="1400" dirty="0" err="1" smtClean="0"/>
              <a:t>sa</a:t>
            </a:r>
            <a:r>
              <a:rPr lang="en-US" sz="1400" dirty="0" smtClean="0"/>
              <a:t> configuration du nom et du </a:t>
            </a:r>
            <a:r>
              <a:rPr lang="en-US" sz="1400" dirty="0" err="1" smtClean="0"/>
              <a:t>numero</a:t>
            </a:r>
            <a:r>
              <a:rPr lang="en-US" sz="1400" dirty="0" smtClean="0"/>
              <a:t> de </a:t>
            </a:r>
            <a:r>
              <a:rPr lang="en-US" sz="1400" dirty="0" err="1" smtClean="0"/>
              <a:t>l’interface</a:t>
            </a:r>
            <a:r>
              <a:rPr lang="en-US" sz="1400" dirty="0" smtClean="0"/>
              <a:t> de sortie du </a:t>
            </a:r>
            <a:r>
              <a:rPr lang="en-US" sz="1400" dirty="0" err="1" smtClean="0"/>
              <a:t>paquet</a:t>
            </a:r>
            <a:r>
              <a:rPr lang="en-US" sz="1400" dirty="0" smtClean="0"/>
              <a:t>  d’un routeur </a:t>
            </a:r>
            <a:r>
              <a:rPr lang="en-US" sz="1400" dirty="0" err="1" smtClean="0"/>
              <a:t>vers</a:t>
            </a:r>
            <a:r>
              <a:rPr lang="en-US" sz="1400" dirty="0" smtClean="0"/>
              <a:t> le prochain </a:t>
            </a:r>
            <a:r>
              <a:rPr lang="en-US" sz="1400" dirty="0" err="1" smtClean="0"/>
              <a:t>saut</a:t>
            </a:r>
            <a:r>
              <a:rPr lang="en-US" sz="1400" dirty="0" smtClean="0"/>
              <a:t>.</a:t>
            </a:r>
          </a:p>
          <a:p>
            <a:pPr algn="just"/>
            <a:endParaRPr lang="en-US" sz="1400" dirty="0"/>
          </a:p>
          <a:p>
            <a:pPr algn="just"/>
            <a:r>
              <a:rPr lang="en-US" sz="1400" dirty="0" smtClean="0"/>
              <a:t>Exemple:</a:t>
            </a:r>
          </a:p>
          <a:p>
            <a:pPr algn="just"/>
            <a:endParaRPr lang="en-US" sz="1400" dirty="0"/>
          </a:p>
          <a:p>
            <a:pPr algn="just"/>
            <a:endParaRPr lang="en-US" sz="1400" dirty="0" smtClean="0"/>
          </a:p>
          <a:p>
            <a:pPr algn="just"/>
            <a:endParaRPr lang="en-US" sz="1400" dirty="0"/>
          </a:p>
          <a:p>
            <a:pPr algn="just"/>
            <a:endParaRPr lang="en-US" sz="1400" dirty="0" smtClean="0"/>
          </a:p>
          <a:p>
            <a:pPr algn="just"/>
            <a:endParaRPr lang="en-US" sz="1400" dirty="0"/>
          </a:p>
          <a:p>
            <a:pPr algn="just"/>
            <a:endParaRPr lang="en-US" sz="1400" dirty="0" smtClean="0"/>
          </a:p>
          <a:p>
            <a:pPr algn="just"/>
            <a:endParaRPr lang="en-US" sz="1400" dirty="0"/>
          </a:p>
          <a:p>
            <a:pPr algn="just"/>
            <a:endParaRPr lang="en-US" sz="1400" dirty="0" smtClean="0"/>
          </a:p>
          <a:p>
            <a:pPr algn="just"/>
            <a:endParaRPr lang="en-US" sz="1400" dirty="0"/>
          </a:p>
          <a:p>
            <a:pPr algn="just"/>
            <a:endParaRPr lang="en-US" sz="1400" dirty="0"/>
          </a:p>
          <a:p>
            <a:pPr algn="just"/>
            <a:r>
              <a:rPr lang="en-US" sz="1600" b="1" dirty="0" smtClean="0"/>
              <a:t>R3(</a:t>
            </a:r>
            <a:r>
              <a:rPr lang="en-US" sz="1600" b="1" dirty="0" err="1" smtClean="0"/>
              <a:t>config</a:t>
            </a:r>
            <a:r>
              <a:rPr lang="en-US" sz="1600" b="1" dirty="0" smtClean="0"/>
              <a:t>)# </a:t>
            </a:r>
            <a:r>
              <a:rPr lang="en-US" sz="1600" b="1" dirty="0" err="1" smtClean="0"/>
              <a:t>ip</a:t>
            </a:r>
            <a:r>
              <a:rPr lang="en-US" sz="1600" b="1" dirty="0" smtClean="0"/>
              <a:t> route 192.168.3.0 255.255.255.0 s0/0/0</a:t>
            </a:r>
          </a:p>
          <a:p>
            <a:pPr algn="just"/>
            <a:endParaRPr lang="en-US" sz="1400" dirty="0"/>
          </a:p>
          <a:p>
            <a:pPr algn="just"/>
            <a:endParaRPr lang="en-US" sz="1400" dirty="0" smtClean="0"/>
          </a:p>
          <a:p>
            <a:pPr algn="just"/>
            <a:endParaRPr lang="en-US" sz="1400" dirty="0"/>
          </a:p>
        </p:txBody>
      </p:sp>
      <p:pic>
        <p:nvPicPr>
          <p:cNvPr id="4" name="Picture 3"/>
          <p:cNvPicPr>
            <a:picLocks noChangeAspect="1"/>
          </p:cNvPicPr>
          <p:nvPr/>
        </p:nvPicPr>
        <p:blipFill>
          <a:blip r:embed="rId2"/>
          <a:stretch>
            <a:fillRect/>
          </a:stretch>
        </p:blipFill>
        <p:spPr>
          <a:xfrm>
            <a:off x="908493" y="3165930"/>
            <a:ext cx="8134350" cy="1809750"/>
          </a:xfrm>
          <a:prstGeom prst="rect">
            <a:avLst/>
          </a:prstGeom>
        </p:spPr>
      </p:pic>
    </p:spTree>
    <p:extLst>
      <p:ext uri="{BB962C8B-B14F-4D97-AF65-F5344CB8AC3E}">
        <p14:creationId xmlns:p14="http://schemas.microsoft.com/office/powerpoint/2010/main" val="38103934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Routage</a:t>
            </a:r>
            <a:r>
              <a:rPr lang="en-US" dirty="0" smtClean="0"/>
              <a:t> </a:t>
            </a:r>
            <a:r>
              <a:rPr lang="en-US" dirty="0" err="1" smtClean="0"/>
              <a:t>statique</a:t>
            </a:r>
            <a:r>
              <a:rPr lang="en-US" dirty="0" smtClean="0"/>
              <a:t> standard (suite)</a:t>
            </a:r>
            <a:endParaRPr lang="en-US" dirty="0"/>
          </a:p>
        </p:txBody>
      </p:sp>
      <p:sp>
        <p:nvSpPr>
          <p:cNvPr id="3" name="TextBox 2"/>
          <p:cNvSpPr txBox="1"/>
          <p:nvPr/>
        </p:nvSpPr>
        <p:spPr>
          <a:xfrm>
            <a:off x="796834" y="1658983"/>
            <a:ext cx="9052560" cy="4708981"/>
          </a:xfrm>
          <a:prstGeom prst="rect">
            <a:avLst/>
          </a:prstGeom>
          <a:noFill/>
        </p:spPr>
        <p:txBody>
          <a:bodyPr wrap="square" rtlCol="0">
            <a:spAutoFit/>
          </a:bodyPr>
          <a:lstStyle/>
          <a:p>
            <a:pPr algn="just"/>
            <a:r>
              <a:rPr lang="fr-FR" sz="2800" dirty="0" smtClean="0"/>
              <a:t>Routage statique de tronçon suivant</a:t>
            </a:r>
          </a:p>
          <a:p>
            <a:pPr algn="just"/>
            <a:endParaRPr lang="fr-FR" dirty="0" smtClean="0"/>
          </a:p>
          <a:p>
            <a:pPr algn="just"/>
            <a:r>
              <a:rPr lang="fr-FR" dirty="0" smtClean="0"/>
              <a:t>Le routage statique de tronçon suivant tient compte dans sa configuration de l’adresse IP de l’interface du tronçon suivant.</a:t>
            </a:r>
          </a:p>
          <a:p>
            <a:pPr algn="just"/>
            <a:endParaRPr lang="en-US" dirty="0"/>
          </a:p>
          <a:p>
            <a:pPr algn="just"/>
            <a:r>
              <a:rPr lang="en-US" dirty="0"/>
              <a:t>Exemple: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sz="2000" b="1" dirty="0" smtClean="0"/>
              <a:t>R3(</a:t>
            </a:r>
            <a:r>
              <a:rPr lang="en-US" sz="2000" b="1" dirty="0" err="1" smtClean="0"/>
              <a:t>config</a:t>
            </a:r>
            <a:r>
              <a:rPr lang="en-US" sz="2000" b="1" dirty="0"/>
              <a:t>)# </a:t>
            </a:r>
            <a:r>
              <a:rPr lang="en-US" sz="2000" b="1" dirty="0" err="1"/>
              <a:t>ip</a:t>
            </a:r>
            <a:r>
              <a:rPr lang="en-US" sz="2000" b="1" dirty="0"/>
              <a:t> route 192.168.3.0 255.255.255.0 </a:t>
            </a:r>
            <a:r>
              <a:rPr lang="en-US" sz="2000" b="1" dirty="0" smtClean="0"/>
              <a:t>192.168.2.2</a:t>
            </a:r>
            <a:endParaRPr lang="en-US" sz="2000" b="1" dirty="0"/>
          </a:p>
          <a:p>
            <a:endParaRPr lang="en-US" dirty="0"/>
          </a:p>
        </p:txBody>
      </p:sp>
      <p:pic>
        <p:nvPicPr>
          <p:cNvPr id="4" name="Picture 3"/>
          <p:cNvPicPr>
            <a:picLocks noChangeAspect="1"/>
          </p:cNvPicPr>
          <p:nvPr/>
        </p:nvPicPr>
        <p:blipFill>
          <a:blip r:embed="rId2"/>
          <a:stretch>
            <a:fillRect/>
          </a:stretch>
        </p:blipFill>
        <p:spPr>
          <a:xfrm>
            <a:off x="908493" y="3636193"/>
            <a:ext cx="8134350" cy="1809750"/>
          </a:xfrm>
          <a:prstGeom prst="rect">
            <a:avLst/>
          </a:prstGeom>
        </p:spPr>
      </p:pic>
    </p:spTree>
    <p:extLst>
      <p:ext uri="{BB962C8B-B14F-4D97-AF65-F5344CB8AC3E}">
        <p14:creationId xmlns:p14="http://schemas.microsoft.com/office/powerpoint/2010/main" val="1658230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Routage</a:t>
            </a:r>
            <a:r>
              <a:rPr lang="en-US" dirty="0"/>
              <a:t> </a:t>
            </a:r>
            <a:r>
              <a:rPr lang="en-US" dirty="0" err="1"/>
              <a:t>statique</a:t>
            </a:r>
            <a:r>
              <a:rPr lang="en-US" dirty="0"/>
              <a:t> standard </a:t>
            </a:r>
            <a:r>
              <a:rPr lang="en-US" dirty="0" smtClean="0"/>
              <a:t>(suite)</a:t>
            </a:r>
            <a:endParaRPr lang="en-US" dirty="0"/>
          </a:p>
        </p:txBody>
      </p:sp>
      <p:sp>
        <p:nvSpPr>
          <p:cNvPr id="3" name="TextBox 2"/>
          <p:cNvSpPr txBox="1"/>
          <p:nvPr/>
        </p:nvSpPr>
        <p:spPr>
          <a:xfrm>
            <a:off x="572831" y="1384663"/>
            <a:ext cx="9237375" cy="5355312"/>
          </a:xfrm>
          <a:prstGeom prst="rect">
            <a:avLst/>
          </a:prstGeom>
          <a:noFill/>
        </p:spPr>
        <p:txBody>
          <a:bodyPr wrap="square" rtlCol="0">
            <a:spAutoFit/>
          </a:bodyPr>
          <a:lstStyle/>
          <a:p>
            <a:pPr algn="just"/>
            <a:r>
              <a:rPr lang="fr-FR" sz="2800" dirty="0"/>
              <a:t>Routage statique </a:t>
            </a:r>
            <a:r>
              <a:rPr lang="fr-FR" sz="2800" dirty="0" smtClean="0"/>
              <a:t>entièrement spécifiée</a:t>
            </a:r>
            <a:endParaRPr lang="fr-FR" sz="2800" dirty="0"/>
          </a:p>
          <a:p>
            <a:pPr algn="just"/>
            <a:endParaRPr lang="fr-FR" dirty="0"/>
          </a:p>
          <a:p>
            <a:pPr algn="just"/>
            <a:r>
              <a:rPr lang="fr-FR" dirty="0"/>
              <a:t>Le routage statique </a:t>
            </a:r>
            <a:r>
              <a:rPr lang="fr-FR" dirty="0" smtClean="0"/>
              <a:t>entièrement spécifié tient </a:t>
            </a:r>
            <a:r>
              <a:rPr lang="fr-FR" dirty="0"/>
              <a:t>compte dans sa configuration </a:t>
            </a:r>
            <a:r>
              <a:rPr lang="fr-FR" dirty="0" smtClean="0"/>
              <a:t>du nom et du numéro d’interface de sortie du paquet et de </a:t>
            </a:r>
            <a:r>
              <a:rPr lang="fr-FR" dirty="0"/>
              <a:t>l’adresse IP de l’interface du tronçon suivant.</a:t>
            </a:r>
          </a:p>
          <a:p>
            <a:pPr algn="just"/>
            <a:endParaRPr lang="en-US" dirty="0"/>
          </a:p>
          <a:p>
            <a:pPr algn="just"/>
            <a:r>
              <a:rPr lang="en-US" dirty="0"/>
              <a:t>Exemple: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sz="2000" b="1" dirty="0" smtClean="0"/>
              <a:t>R3(</a:t>
            </a:r>
            <a:r>
              <a:rPr lang="en-US" sz="2000" b="1" dirty="0" err="1" smtClean="0"/>
              <a:t>config</a:t>
            </a:r>
            <a:r>
              <a:rPr lang="en-US" sz="2000" b="1" dirty="0"/>
              <a:t>)# </a:t>
            </a:r>
            <a:r>
              <a:rPr lang="en-US" sz="2000" b="1" dirty="0" err="1"/>
              <a:t>ip</a:t>
            </a:r>
            <a:r>
              <a:rPr lang="en-US" sz="2000" b="1" dirty="0"/>
              <a:t> route 192.168.3.0 255.255.255.0 </a:t>
            </a:r>
            <a:r>
              <a:rPr lang="en-US" sz="2000" b="1" dirty="0" smtClean="0"/>
              <a:t> s0/0/0 192.168.2.2</a:t>
            </a:r>
          </a:p>
          <a:p>
            <a:pPr algn="just"/>
            <a:endParaRPr lang="en-US" sz="2000" dirty="0" smtClean="0"/>
          </a:p>
          <a:p>
            <a:pPr algn="just"/>
            <a:r>
              <a:rPr lang="en-US" sz="2000" dirty="0" smtClean="0"/>
              <a:t>NB</a:t>
            </a:r>
            <a:r>
              <a:rPr lang="en-US" sz="2000" dirty="0"/>
              <a:t>: La meme configuration </a:t>
            </a:r>
            <a:r>
              <a:rPr lang="en-US" sz="2000" dirty="0" err="1" smtClean="0"/>
              <a:t>doit</a:t>
            </a:r>
            <a:r>
              <a:rPr lang="en-US" sz="2000" dirty="0" smtClean="0"/>
              <a:t> </a:t>
            </a:r>
            <a:r>
              <a:rPr lang="en-US" sz="2000" dirty="0"/>
              <a:t>se faire sur le routeur R4</a:t>
            </a:r>
          </a:p>
          <a:p>
            <a:pPr algn="just"/>
            <a:endParaRPr lang="en-US" sz="2000" b="1" dirty="0"/>
          </a:p>
        </p:txBody>
      </p:sp>
      <p:pic>
        <p:nvPicPr>
          <p:cNvPr id="4" name="Picture 3"/>
          <p:cNvPicPr>
            <a:picLocks noChangeAspect="1"/>
          </p:cNvPicPr>
          <p:nvPr/>
        </p:nvPicPr>
        <p:blipFill>
          <a:blip r:embed="rId2"/>
          <a:stretch>
            <a:fillRect/>
          </a:stretch>
        </p:blipFill>
        <p:spPr>
          <a:xfrm>
            <a:off x="728305" y="3584201"/>
            <a:ext cx="8134350" cy="1809750"/>
          </a:xfrm>
          <a:prstGeom prst="rect">
            <a:avLst/>
          </a:prstGeom>
        </p:spPr>
      </p:pic>
    </p:spTree>
    <p:extLst>
      <p:ext uri="{BB962C8B-B14F-4D97-AF65-F5344CB8AC3E}">
        <p14:creationId xmlns:p14="http://schemas.microsoft.com/office/powerpoint/2010/main" val="1945133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Routage</a:t>
            </a:r>
            <a:r>
              <a:rPr lang="en-US" dirty="0" smtClean="0"/>
              <a:t> </a:t>
            </a:r>
            <a:r>
              <a:rPr lang="en-US" dirty="0" err="1" smtClean="0"/>
              <a:t>statique</a:t>
            </a:r>
            <a:r>
              <a:rPr lang="en-US" dirty="0" smtClean="0"/>
              <a:t> par </a:t>
            </a:r>
            <a:r>
              <a:rPr lang="en-US" dirty="0" err="1" smtClean="0"/>
              <a:t>defaut</a:t>
            </a:r>
            <a:endParaRPr lang="en-US" dirty="0"/>
          </a:p>
        </p:txBody>
      </p:sp>
      <p:sp>
        <p:nvSpPr>
          <p:cNvPr id="3" name="TextBox 2"/>
          <p:cNvSpPr txBox="1"/>
          <p:nvPr/>
        </p:nvSpPr>
        <p:spPr>
          <a:xfrm>
            <a:off x="783770" y="1541418"/>
            <a:ext cx="9157063" cy="5632311"/>
          </a:xfrm>
          <a:prstGeom prst="rect">
            <a:avLst/>
          </a:prstGeom>
          <a:noFill/>
        </p:spPr>
        <p:txBody>
          <a:bodyPr wrap="square" rtlCol="0">
            <a:spAutoFit/>
          </a:bodyPr>
          <a:lstStyle/>
          <a:p>
            <a:pPr algn="just"/>
            <a:r>
              <a:rPr lang="fr-FR" dirty="0" smtClean="0"/>
              <a:t>Dans le routage statique par défaut on ne spécifie pas de réseau de destination spécifique. Le routeur doit emprunte le même chemin pour acheminer le trafic vers n’importe quel réseau de destination.</a:t>
            </a:r>
          </a:p>
          <a:p>
            <a:pPr algn="just"/>
            <a:endParaRPr lang="en-US" dirty="0"/>
          </a:p>
          <a:p>
            <a:pPr algn="just"/>
            <a:r>
              <a:rPr lang="en-US" dirty="0" smtClean="0"/>
              <a:t>Exemple:</a:t>
            </a:r>
          </a:p>
          <a:p>
            <a:pPr algn="just"/>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fr-FR" dirty="0" smtClean="0"/>
              <a:t>R3(config)# </a:t>
            </a:r>
            <a:r>
              <a:rPr lang="fr-FR" dirty="0" err="1" smtClean="0"/>
              <a:t>ip</a:t>
            </a:r>
            <a:r>
              <a:rPr lang="fr-FR" dirty="0" smtClean="0"/>
              <a:t> route 0.0.0.0  0.0.0.0  s0/0/0 (ou l’adresse IP du tronçon suivant)</a:t>
            </a:r>
          </a:p>
          <a:p>
            <a:endParaRPr lang="fr-FR" dirty="0" smtClean="0"/>
          </a:p>
          <a:p>
            <a:r>
              <a:rPr lang="fr-FR" dirty="0" smtClean="0"/>
              <a:t>NB: La même configuration doit se faire sur le routeur R4</a:t>
            </a:r>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932305" y="3074915"/>
            <a:ext cx="8086725" cy="2400300"/>
          </a:xfrm>
          <a:prstGeom prst="rect">
            <a:avLst/>
          </a:prstGeom>
        </p:spPr>
      </p:pic>
    </p:spTree>
    <p:extLst>
      <p:ext uri="{BB962C8B-B14F-4D97-AF65-F5344CB8AC3E}">
        <p14:creationId xmlns:p14="http://schemas.microsoft.com/office/powerpoint/2010/main" val="39063796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Routage statique récapitulatif</a:t>
            </a:r>
            <a:endParaRPr lang="fr-FR" dirty="0"/>
          </a:p>
        </p:txBody>
      </p:sp>
      <p:sp>
        <p:nvSpPr>
          <p:cNvPr id="3" name="TextBox 2"/>
          <p:cNvSpPr txBox="1"/>
          <p:nvPr/>
        </p:nvSpPr>
        <p:spPr>
          <a:xfrm>
            <a:off x="677334" y="1371599"/>
            <a:ext cx="9000309" cy="6186309"/>
          </a:xfrm>
          <a:prstGeom prst="rect">
            <a:avLst/>
          </a:prstGeom>
          <a:noFill/>
        </p:spPr>
        <p:txBody>
          <a:bodyPr wrap="square" rtlCol="0">
            <a:spAutoFit/>
          </a:bodyPr>
          <a:lstStyle/>
          <a:p>
            <a:pPr algn="just"/>
            <a:r>
              <a:rPr lang="fr-FR" dirty="0" smtClean="0"/>
              <a:t>Pour réduire le nombre d’entr</a:t>
            </a:r>
            <a:r>
              <a:rPr lang="fr-FR" dirty="0"/>
              <a:t>é</a:t>
            </a:r>
            <a:r>
              <a:rPr lang="fr-FR" dirty="0" smtClean="0"/>
              <a:t>es de routes dans la table de routage d’un routeur, le routage statique récapitulatif permet d’avoir dans sa configuration le résumé de route ou encore la route récapitulative qui contient tous les réseaux a atteindre via le même chemin.</a:t>
            </a:r>
          </a:p>
          <a:p>
            <a:pPr algn="just"/>
            <a:r>
              <a:rPr lang="fr-FR" dirty="0" smtClean="0"/>
              <a:t>A noter ces réseaux de destination doivent être linéaires ou contiguës.</a:t>
            </a:r>
          </a:p>
          <a:p>
            <a:pPr algn="just"/>
            <a:endParaRPr lang="fr-FR" dirty="0"/>
          </a:p>
          <a:p>
            <a:pPr algn="just"/>
            <a:r>
              <a:rPr lang="fr-FR" dirty="0" smtClean="0"/>
              <a:t>Exemple:</a:t>
            </a:r>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endParaRPr lang="fr-FR" dirty="0"/>
          </a:p>
          <a:p>
            <a:pPr algn="just"/>
            <a:endParaRPr lang="fr-FR" dirty="0" smtClean="0"/>
          </a:p>
          <a:p>
            <a:pPr algn="just"/>
            <a:endParaRPr lang="fr-FR" dirty="0" smtClean="0"/>
          </a:p>
          <a:p>
            <a:pPr algn="just"/>
            <a:endParaRPr lang="fr-FR" dirty="0"/>
          </a:p>
          <a:p>
            <a:pPr algn="just"/>
            <a:r>
              <a:rPr lang="fr-FR" dirty="0" smtClean="0"/>
              <a:t>R3(Config)# </a:t>
            </a:r>
            <a:r>
              <a:rPr lang="fr-FR" dirty="0" err="1" smtClean="0"/>
              <a:t>ip</a:t>
            </a:r>
            <a:r>
              <a:rPr lang="fr-FR" dirty="0" smtClean="0"/>
              <a:t> route 172.20.0.0 255.252.0.0  s0/0/0</a:t>
            </a:r>
          </a:p>
          <a:p>
            <a:pPr algn="just"/>
            <a:endParaRPr lang="fr-FR" dirty="0"/>
          </a:p>
          <a:p>
            <a:pPr algn="just"/>
            <a:endParaRPr lang="fr-FR" dirty="0" smtClean="0"/>
          </a:p>
          <a:p>
            <a:pPr algn="just"/>
            <a:endParaRPr lang="fr-FR" dirty="0" smtClean="0"/>
          </a:p>
          <a:p>
            <a:pPr algn="just"/>
            <a:endParaRPr lang="fr-FR" dirty="0"/>
          </a:p>
        </p:txBody>
      </p:sp>
      <p:pic>
        <p:nvPicPr>
          <p:cNvPr id="4" name="Picture 3"/>
          <p:cNvPicPr>
            <a:picLocks noChangeAspect="1"/>
          </p:cNvPicPr>
          <p:nvPr/>
        </p:nvPicPr>
        <p:blipFill>
          <a:blip r:embed="rId2"/>
          <a:stretch>
            <a:fillRect/>
          </a:stretch>
        </p:blipFill>
        <p:spPr>
          <a:xfrm>
            <a:off x="818196" y="3443069"/>
            <a:ext cx="8455805" cy="2474043"/>
          </a:xfrm>
          <a:prstGeom prst="rect">
            <a:avLst/>
          </a:prstGeom>
        </p:spPr>
      </p:pic>
    </p:spTree>
    <p:extLst>
      <p:ext uri="{BB962C8B-B14F-4D97-AF65-F5344CB8AC3E}">
        <p14:creationId xmlns:p14="http://schemas.microsoft.com/office/powerpoint/2010/main" val="4115191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1063</TotalTime>
  <Words>2384</Words>
  <Application>Microsoft Office PowerPoint</Application>
  <PresentationFormat>Widescreen</PresentationFormat>
  <Paragraphs>451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Trebuchet MS</vt:lpstr>
      <vt:lpstr>Wingdings</vt:lpstr>
      <vt:lpstr>Wingdings 3</vt:lpstr>
      <vt:lpstr>Facet</vt:lpstr>
      <vt:lpstr>Presentation de routage</vt:lpstr>
      <vt:lpstr>Routage définition</vt:lpstr>
      <vt:lpstr>Type de routage</vt:lpstr>
      <vt:lpstr>Types de routage statique</vt:lpstr>
      <vt:lpstr>Routage statique Sandard</vt:lpstr>
      <vt:lpstr>Routage statique standard (suite)</vt:lpstr>
      <vt:lpstr>Routage statique standard (suite)</vt:lpstr>
      <vt:lpstr>Routage statique par defaut</vt:lpstr>
      <vt:lpstr>Routage statique récapitulatif</vt:lpstr>
      <vt:lpstr>Calcul du resume de route</vt:lpstr>
      <vt:lpstr>Routage statique flottant</vt:lpstr>
      <vt:lpstr>Protocole de routage dynamique</vt:lpstr>
      <vt:lpstr>Définition des sigles</vt:lpstr>
      <vt:lpstr>Protocole de routage dynamique (Suite)</vt:lpstr>
      <vt:lpstr>Protocole de routage dynamique (Suite)</vt:lpstr>
      <vt:lpstr>Protocole de routage a vecteur de distance VS etats de liens</vt:lpstr>
      <vt:lpstr>Protocole de routage dynamique (Suite)</vt:lpstr>
      <vt:lpstr>Calcul de Métrique </vt:lpstr>
      <vt:lpstr>Protocole de routage dynamique (Suite)</vt:lpstr>
      <vt:lpstr>Protocole de routage a vecteur de distance VS états de liens (Suite)</vt:lpstr>
      <vt:lpstr>Protocole de routage a vecteur de distance VS états de liens (Suite)</vt:lpstr>
      <vt:lpstr>Protocole de routage dynamique</vt:lpstr>
      <vt:lpstr>Protocole de Routage Dynamique</vt:lpstr>
      <vt:lpstr>Protocole de Routage Dynamique (Suite)</vt:lpstr>
      <vt:lpstr>Protocole de Routage Dynamique (Suite)</vt:lpstr>
      <vt:lpstr>Protocole de Routage Dynamique (Suite)</vt:lpstr>
      <vt:lpstr>Protocole de Routage Dynamique (Suite)</vt:lpstr>
      <vt:lpstr>Protocole de Routage Dynamique (Suite)</vt:lpstr>
      <vt:lpstr>Protocole de Routage Dynamique (Suite)</vt:lpstr>
      <vt:lpstr>Protocole de Routage Dynamique (Suite)</vt:lpstr>
      <vt:lpstr>Protocole de Routage Dynamique (Suite)</vt:lpstr>
      <vt:lpstr>Protocole de Routage Dynamique (Suite)</vt:lpstr>
      <vt:lpstr>Protocole de Routage Dynamique (Suite)</vt:lpstr>
      <vt:lpstr>Protocole de Routage Dynamique (Suite)</vt:lpstr>
      <vt:lpstr>Protocole de Routage Dynamique (Suite)</vt:lpstr>
      <vt:lpstr>Protocole de Routage Dynamique (Suite)</vt:lpstr>
      <vt:lpstr>Protocole de Routage Dynamique (Suite)</vt:lpstr>
    </vt:vector>
  </TitlesOfParts>
  <Company>isi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de routage</dc:title>
  <dc:creator>isi</dc:creator>
  <cp:lastModifiedBy>isi</cp:lastModifiedBy>
  <cp:revision>88</cp:revision>
  <dcterms:created xsi:type="dcterms:W3CDTF">2023-06-06T23:24:03Z</dcterms:created>
  <dcterms:modified xsi:type="dcterms:W3CDTF">2023-06-07T17:07:48Z</dcterms:modified>
</cp:coreProperties>
</file>