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5" r:id="rId7"/>
    <p:sldId id="260" r:id="rId8"/>
    <p:sldId id="263" r:id="rId9"/>
    <p:sldId id="261" r:id="rId10"/>
    <p:sldId id="262"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9" d="100"/>
          <a:sy n="69" d="100"/>
        </p:scale>
        <p:origin x="78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Présentation des Listes de Contrôle d’</a:t>
            </a:r>
            <a:r>
              <a:rPr lang="fr-FR" dirty="0" err="1"/>
              <a:t>A</a:t>
            </a:r>
            <a:r>
              <a:rPr lang="fr-FR" dirty="0" err="1" smtClean="0"/>
              <a:t>cces</a:t>
            </a:r>
            <a:endParaRPr lang="fr-FR" dirty="0"/>
          </a:p>
        </p:txBody>
      </p:sp>
      <p:sp>
        <p:nvSpPr>
          <p:cNvPr id="3" name="Subtitle 2"/>
          <p:cNvSpPr>
            <a:spLocks noGrp="1"/>
          </p:cNvSpPr>
          <p:nvPr>
            <p:ph type="subTitle" idx="1"/>
          </p:nvPr>
        </p:nvSpPr>
        <p:spPr/>
        <p:txBody>
          <a:bodyPr/>
          <a:lstStyle/>
          <a:p>
            <a:r>
              <a:rPr lang="en-US" sz="2800" b="1" dirty="0" smtClean="0">
                <a:effectLst>
                  <a:outerShdw blurRad="38100" dist="38100" dir="2700000" algn="tl">
                    <a:srgbClr val="000000">
                      <a:alpha val="43137"/>
                    </a:srgbClr>
                  </a:outerShdw>
                </a:effectLst>
              </a:rPr>
              <a:t>ACL</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18191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271" y="374468"/>
            <a:ext cx="8596668" cy="1320800"/>
          </a:xfrm>
        </p:spPr>
        <p:txBody>
          <a:bodyPr/>
          <a:lstStyle/>
          <a:p>
            <a:r>
              <a:rPr lang="fr-FR" dirty="0"/>
              <a:t>Liste de Contrôle d’</a:t>
            </a:r>
            <a:r>
              <a:rPr lang="fr-FR" dirty="0" err="1"/>
              <a:t>Acces</a:t>
            </a:r>
            <a:r>
              <a:rPr lang="fr-FR" dirty="0"/>
              <a:t> (ACL)</a:t>
            </a:r>
            <a:endParaRPr lang="en-US" dirty="0"/>
          </a:p>
        </p:txBody>
      </p:sp>
      <p:sp>
        <p:nvSpPr>
          <p:cNvPr id="3" name="TextBox 2"/>
          <p:cNvSpPr txBox="1"/>
          <p:nvPr/>
        </p:nvSpPr>
        <p:spPr>
          <a:xfrm>
            <a:off x="770709" y="1280160"/>
            <a:ext cx="8490230" cy="5355312"/>
          </a:xfrm>
          <a:prstGeom prst="rect">
            <a:avLst/>
          </a:prstGeom>
          <a:noFill/>
        </p:spPr>
        <p:txBody>
          <a:bodyPr wrap="square" rtlCol="0">
            <a:spAutoFit/>
          </a:bodyPr>
          <a:lstStyle/>
          <a:p>
            <a:r>
              <a:rPr lang="en-US" sz="2000" b="1" u="sng" dirty="0" smtClean="0">
                <a:effectLst>
                  <a:outerShdw blurRad="38100" dist="38100" dir="2700000" algn="tl">
                    <a:srgbClr val="000000">
                      <a:alpha val="43137"/>
                    </a:srgbClr>
                  </a:outerShdw>
                </a:effectLst>
              </a:rPr>
              <a:t>Application des </a:t>
            </a:r>
            <a:r>
              <a:rPr lang="en-US" sz="2000" b="1" u="sng" dirty="0" err="1" smtClean="0">
                <a:effectLst>
                  <a:outerShdw blurRad="38100" dist="38100" dir="2700000" algn="tl">
                    <a:srgbClr val="000000">
                      <a:alpha val="43137"/>
                    </a:srgbClr>
                  </a:outerShdw>
                </a:effectLst>
              </a:rPr>
              <a:t>listes</a:t>
            </a:r>
            <a:r>
              <a:rPr lang="en-US" sz="2000" b="1" u="sng" dirty="0" smtClean="0">
                <a:effectLst>
                  <a:outerShdw blurRad="38100" dist="38100" dir="2700000" algn="tl">
                    <a:srgbClr val="000000">
                      <a:alpha val="43137"/>
                    </a:srgbClr>
                  </a:outerShdw>
                </a:effectLst>
              </a:rPr>
              <a:t> de </a:t>
            </a:r>
            <a:r>
              <a:rPr lang="en-US" sz="2000" b="1" u="sng" dirty="0" err="1" smtClean="0">
                <a:effectLst>
                  <a:outerShdw blurRad="38100" dist="38100" dir="2700000" algn="tl">
                    <a:srgbClr val="000000">
                      <a:alpha val="43137"/>
                    </a:srgbClr>
                  </a:outerShdw>
                </a:effectLst>
              </a:rPr>
              <a:t>controle</a:t>
            </a:r>
            <a:r>
              <a:rPr lang="en-US" sz="2000" b="1" u="sng" dirty="0" smtClean="0">
                <a:effectLst>
                  <a:outerShdw blurRad="38100" dist="38100" dir="2700000" algn="tl">
                    <a:srgbClr val="000000">
                      <a:alpha val="43137"/>
                    </a:srgbClr>
                  </a:outerShdw>
                </a:effectLst>
              </a:rPr>
              <a:t> </a:t>
            </a:r>
            <a:r>
              <a:rPr lang="en-US" sz="2000" b="1" u="sng" dirty="0" err="1" smtClean="0">
                <a:effectLst>
                  <a:outerShdw blurRad="38100" dist="38100" dir="2700000" algn="tl">
                    <a:srgbClr val="000000">
                      <a:alpha val="43137"/>
                    </a:srgbClr>
                  </a:outerShdw>
                </a:effectLst>
              </a:rPr>
              <a:t>d’acces</a:t>
            </a:r>
            <a:endParaRPr lang="en-US" sz="2000" b="1" u="sng" dirty="0" smtClean="0">
              <a:effectLst>
                <a:outerShdw blurRad="38100" dist="38100" dir="2700000" algn="tl">
                  <a:srgbClr val="000000">
                    <a:alpha val="43137"/>
                  </a:srgbClr>
                </a:outerShdw>
              </a:effectLst>
            </a:endParaRPr>
          </a:p>
          <a:p>
            <a:endParaRPr lang="en-US" dirty="0" smtClean="0"/>
          </a:p>
          <a:p>
            <a:pPr algn="just"/>
            <a:r>
              <a:rPr lang="fr-FR" dirty="0"/>
              <a:t>Les listes de contrôle d'accès sont configurées pour s'appliquer au trafic entrant ou sortant, comme le montre la figure</a:t>
            </a:r>
            <a:r>
              <a:rPr lang="fr-FR" dirty="0" smtClean="0"/>
              <a:t>.</a:t>
            </a:r>
          </a:p>
          <a:p>
            <a:pPr algn="just"/>
            <a:endParaRPr lang="fr-FR" dirty="0"/>
          </a:p>
          <a:p>
            <a:pPr algn="just"/>
            <a:r>
              <a:rPr lang="fr-FR" b="1" u="sng" dirty="0">
                <a:effectLst>
                  <a:outerShdw blurRad="38100" dist="38100" dir="2700000" algn="tl">
                    <a:srgbClr val="000000">
                      <a:alpha val="43137"/>
                    </a:srgbClr>
                  </a:outerShdw>
                </a:effectLst>
              </a:rPr>
              <a:t>Listes de contrôle d'accès entrantes : </a:t>
            </a:r>
            <a:r>
              <a:rPr lang="fr-FR" dirty="0"/>
              <a:t>les paquets entrants sont traités avant d'être routés vers l'interface de sortie. Une liste de contrôle d'accès entrante est efficace car elle réduit la charge des recherches de routage en cas d'abandon du paquet. Si le paquet est autorisé à l'issue des tests, il est soumis au routage. Les listes de contrôle d'accès entrantes sont idéales pour filtrer les paquets lorsque le réseau relié à une interface d'entrée est la seule source des paquets devant être inspectés</a:t>
            </a:r>
            <a:r>
              <a:rPr lang="fr-FR" dirty="0" smtClean="0"/>
              <a:t>.</a:t>
            </a:r>
          </a:p>
          <a:p>
            <a:pPr algn="just"/>
            <a:endParaRPr lang="fr-FR" dirty="0"/>
          </a:p>
          <a:p>
            <a:pPr algn="just"/>
            <a:r>
              <a:rPr lang="fr-FR" u="sng" dirty="0">
                <a:effectLst>
                  <a:outerShdw blurRad="38100" dist="38100" dir="2700000" algn="tl">
                    <a:srgbClr val="000000">
                      <a:alpha val="43137"/>
                    </a:srgbClr>
                  </a:outerShdw>
                </a:effectLst>
              </a:rPr>
              <a:t>Listes de contrôle d'accès sortantes : </a:t>
            </a:r>
            <a:r>
              <a:rPr lang="fr-FR" dirty="0"/>
              <a:t>les paquets entrants sont acheminés vers l'interface de sortie, puis traités par le biais de la liste de contrôle d'accès sortante. Les listes de contrôle d'accès sortantes sont particulièrement efficaces lorsqu'un même filtre est appliqué aux paquets provenant de plusieurs interfaces d'entrée avant de quitter la même interface de sortie.</a:t>
            </a:r>
          </a:p>
          <a:p>
            <a:endParaRPr lang="en-US" dirty="0"/>
          </a:p>
        </p:txBody>
      </p:sp>
    </p:spTree>
    <p:extLst>
      <p:ext uri="{BB962C8B-B14F-4D97-AF65-F5344CB8AC3E}">
        <p14:creationId xmlns:p14="http://schemas.microsoft.com/office/powerpoint/2010/main" val="41935502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567553" y="1632856"/>
            <a:ext cx="4997667" cy="3187337"/>
          </a:xfrm>
          <a:prstGeom prst="rect">
            <a:avLst/>
          </a:prstGeom>
        </p:spPr>
      </p:pic>
      <p:sp>
        <p:nvSpPr>
          <p:cNvPr id="4" name="TextBox 3"/>
          <p:cNvSpPr txBox="1"/>
          <p:nvPr/>
        </p:nvSpPr>
        <p:spPr>
          <a:xfrm>
            <a:off x="5930537" y="1580603"/>
            <a:ext cx="4167052" cy="4247317"/>
          </a:xfrm>
          <a:prstGeom prst="rect">
            <a:avLst/>
          </a:prstGeom>
          <a:noFill/>
        </p:spPr>
        <p:txBody>
          <a:bodyPr wrap="square" rtlCol="0">
            <a:spAutoFit/>
          </a:bodyPr>
          <a:lstStyle/>
          <a:p>
            <a:pPr algn="just"/>
            <a:r>
              <a:rPr lang="fr-FR" b="1" u="sng" dirty="0" smtClean="0">
                <a:effectLst>
                  <a:outerShdw blurRad="38100" dist="38100" dir="2700000" algn="tl">
                    <a:srgbClr val="000000">
                      <a:alpha val="43137"/>
                    </a:srgbClr>
                  </a:outerShdw>
                </a:effectLst>
              </a:rPr>
              <a:t>Remarques: </a:t>
            </a:r>
          </a:p>
          <a:p>
            <a:pPr algn="just"/>
            <a:endParaRPr lang="fr-FR" b="1" u="sng" dirty="0" smtClean="0">
              <a:effectLst>
                <a:outerShdw blurRad="38100" dist="38100" dir="2700000" algn="tl">
                  <a:srgbClr val="000000">
                    <a:alpha val="43137"/>
                  </a:srgbClr>
                </a:outerShdw>
              </a:effectLst>
            </a:endParaRPr>
          </a:p>
          <a:p>
            <a:pPr algn="just"/>
            <a:r>
              <a:rPr lang="fr-FR" dirty="0" smtClean="0"/>
              <a:t>La </a:t>
            </a:r>
            <a:r>
              <a:rPr lang="fr-FR" dirty="0"/>
              <a:t>dernière instruction d'une liste de contrôle d'accès est toujours une instruction </a:t>
            </a:r>
            <a:r>
              <a:rPr lang="fr-FR" dirty="0" err="1"/>
              <a:t>implicit</a:t>
            </a:r>
            <a:r>
              <a:rPr lang="fr-FR" dirty="0"/>
              <a:t> </a:t>
            </a:r>
            <a:r>
              <a:rPr lang="fr-FR" dirty="0" err="1"/>
              <a:t>deny</a:t>
            </a:r>
            <a:r>
              <a:rPr lang="fr-FR" dirty="0"/>
              <a:t>. Cette instruction est automatiquement ajoutée à la fin de chaque liste de contrôle d'accès, même si elle n'est pas physiquement présente. L'instruction </a:t>
            </a:r>
            <a:r>
              <a:rPr lang="fr-FR" dirty="0" err="1"/>
              <a:t>implicit</a:t>
            </a:r>
            <a:r>
              <a:rPr lang="fr-FR" dirty="0"/>
              <a:t> </a:t>
            </a:r>
            <a:r>
              <a:rPr lang="fr-FR" dirty="0" err="1"/>
              <a:t>deny</a:t>
            </a:r>
            <a:r>
              <a:rPr lang="fr-FR" dirty="0"/>
              <a:t> bloque l'ensemble du trafic. En raison de ce refus implicite, une liste de contrôle d'accès qui n'a pas au moins une instruction d'autorisation bloquera tout le trafic.</a:t>
            </a:r>
            <a:endParaRPr lang="en-US" dirty="0"/>
          </a:p>
        </p:txBody>
      </p:sp>
    </p:spTree>
    <p:extLst>
      <p:ext uri="{BB962C8B-B14F-4D97-AF65-F5344CB8AC3E}">
        <p14:creationId xmlns:p14="http://schemas.microsoft.com/office/powerpoint/2010/main" val="3927550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6720"/>
            <a:ext cx="8596668" cy="1320800"/>
          </a:xfrm>
        </p:spPr>
        <p:txBody>
          <a:bodyPr/>
          <a:lstStyle/>
          <a:p>
            <a:r>
              <a:rPr lang="fr-FR" dirty="0"/>
              <a:t>Liste de Contrôle d’</a:t>
            </a:r>
            <a:r>
              <a:rPr lang="fr-FR" dirty="0" err="1"/>
              <a:t>Acces</a:t>
            </a:r>
            <a:r>
              <a:rPr lang="fr-FR" dirty="0"/>
              <a:t> (ACL)</a:t>
            </a:r>
            <a:endParaRPr lang="en-US" dirty="0"/>
          </a:p>
        </p:txBody>
      </p:sp>
      <p:sp>
        <p:nvSpPr>
          <p:cNvPr id="3" name="TextBox 2"/>
          <p:cNvSpPr txBox="1"/>
          <p:nvPr/>
        </p:nvSpPr>
        <p:spPr>
          <a:xfrm>
            <a:off x="677334" y="1384663"/>
            <a:ext cx="9119809" cy="4524315"/>
          </a:xfrm>
          <a:prstGeom prst="rect">
            <a:avLst/>
          </a:prstGeom>
          <a:noFill/>
        </p:spPr>
        <p:txBody>
          <a:bodyPr wrap="square" rtlCol="0">
            <a:spAutoFit/>
          </a:bodyPr>
          <a:lstStyle/>
          <a:p>
            <a:r>
              <a:rPr lang="fr-FR" dirty="0"/>
              <a:t>Il existe deux types de listes de contrôle d'accès IPv4 Cisco : </a:t>
            </a:r>
            <a:endParaRPr lang="fr-FR" dirty="0" smtClean="0"/>
          </a:p>
          <a:p>
            <a:endParaRPr lang="fr-FR" dirty="0"/>
          </a:p>
          <a:p>
            <a:pPr marL="1200150" lvl="2" indent="-285750">
              <a:buFont typeface="Arial" panose="020B0604020202020204" pitchFamily="34" charset="0"/>
              <a:buChar char="•"/>
            </a:pPr>
            <a:r>
              <a:rPr lang="fr-FR" dirty="0" smtClean="0"/>
              <a:t>les </a:t>
            </a:r>
            <a:r>
              <a:rPr lang="fr-FR" dirty="0"/>
              <a:t>listes standard </a:t>
            </a:r>
            <a:endParaRPr lang="fr-FR" dirty="0"/>
          </a:p>
          <a:p>
            <a:pPr marL="1200150" lvl="2" indent="-285750">
              <a:buFont typeface="Arial" panose="020B0604020202020204" pitchFamily="34" charset="0"/>
              <a:buChar char="•"/>
            </a:pPr>
            <a:r>
              <a:rPr lang="fr-FR" dirty="0" smtClean="0"/>
              <a:t>les </a:t>
            </a:r>
            <a:r>
              <a:rPr lang="fr-FR" dirty="0"/>
              <a:t>listes étendues</a:t>
            </a:r>
            <a:r>
              <a:rPr lang="fr-FR" dirty="0" smtClean="0"/>
              <a:t>.</a:t>
            </a:r>
          </a:p>
          <a:p>
            <a:pPr lvl="2" algn="just"/>
            <a:endParaRPr lang="fr-FR" dirty="0"/>
          </a:p>
          <a:p>
            <a:pPr algn="just"/>
            <a:r>
              <a:rPr lang="fr-FR" b="1" dirty="0"/>
              <a:t>Remarque :</a:t>
            </a:r>
            <a:r>
              <a:rPr lang="fr-FR" dirty="0"/>
              <a:t> les listes de contrôle d'accès IPv6 Cisco sont similaires aux listes de contrôle d'accès étendues IPv4 et sont traitées dans la suite du cours</a:t>
            </a:r>
            <a:r>
              <a:rPr lang="fr-FR" dirty="0" smtClean="0"/>
              <a:t>.</a:t>
            </a:r>
          </a:p>
          <a:p>
            <a:pPr algn="just"/>
            <a:endParaRPr lang="fr-FR" dirty="0"/>
          </a:p>
          <a:p>
            <a:pPr algn="just"/>
            <a:endParaRPr lang="fr-FR" dirty="0" smtClean="0"/>
          </a:p>
          <a:p>
            <a:r>
              <a:rPr lang="fr-FR" sz="2000" b="1" u="sng" dirty="0"/>
              <a:t>Listes de contrôle d'accès </a:t>
            </a:r>
            <a:r>
              <a:rPr lang="fr-FR" sz="2000" b="1" u="sng" dirty="0" smtClean="0"/>
              <a:t>standard</a:t>
            </a:r>
          </a:p>
          <a:p>
            <a:endParaRPr lang="fr-FR" dirty="0"/>
          </a:p>
          <a:p>
            <a:pPr algn="just"/>
            <a:r>
              <a:rPr lang="fr-FR" dirty="0"/>
              <a:t>Les listes de contrôle d'accès standard peuvent être utilisées pour autoriser ou refuser le trafic uniquement depuis des adresses IPv4 source. La destination du paquet et les ports concernés ne sont pas évalués.</a:t>
            </a:r>
          </a:p>
          <a:p>
            <a:pPr algn="just"/>
            <a:endParaRPr lang="fr-FR" dirty="0"/>
          </a:p>
          <a:p>
            <a:endParaRPr lang="en-US" dirty="0"/>
          </a:p>
        </p:txBody>
      </p:sp>
    </p:spTree>
    <p:extLst>
      <p:ext uri="{BB962C8B-B14F-4D97-AF65-F5344CB8AC3E}">
        <p14:creationId xmlns:p14="http://schemas.microsoft.com/office/powerpoint/2010/main" val="2031898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Liste de Contrôle d’</a:t>
            </a:r>
            <a:r>
              <a:rPr lang="fr-FR" dirty="0" err="1"/>
              <a:t>Acces</a:t>
            </a:r>
            <a:r>
              <a:rPr lang="fr-FR" dirty="0"/>
              <a:t> (ACL)</a:t>
            </a:r>
            <a:endParaRPr lang="en-US" dirty="0"/>
          </a:p>
        </p:txBody>
      </p:sp>
      <p:pic>
        <p:nvPicPr>
          <p:cNvPr id="4" name="Picture 3"/>
          <p:cNvPicPr>
            <a:picLocks noChangeAspect="1"/>
          </p:cNvPicPr>
          <p:nvPr/>
        </p:nvPicPr>
        <p:blipFill>
          <a:blip r:embed="rId2"/>
          <a:stretch>
            <a:fillRect/>
          </a:stretch>
        </p:blipFill>
        <p:spPr>
          <a:xfrm>
            <a:off x="1514433" y="1817859"/>
            <a:ext cx="6736194" cy="3198277"/>
          </a:xfrm>
          <a:prstGeom prst="rect">
            <a:avLst/>
          </a:prstGeom>
        </p:spPr>
      </p:pic>
    </p:spTree>
    <p:extLst>
      <p:ext uri="{BB962C8B-B14F-4D97-AF65-F5344CB8AC3E}">
        <p14:creationId xmlns:p14="http://schemas.microsoft.com/office/powerpoint/2010/main" val="1168055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Liste de Contrôle d’</a:t>
            </a:r>
            <a:r>
              <a:rPr lang="fr-FR" dirty="0" err="1"/>
              <a:t>Acces</a:t>
            </a:r>
            <a:r>
              <a:rPr lang="fr-FR" dirty="0"/>
              <a:t> (ACL)</a:t>
            </a:r>
            <a:endParaRPr lang="en-US" dirty="0"/>
          </a:p>
        </p:txBody>
      </p:sp>
      <p:sp>
        <p:nvSpPr>
          <p:cNvPr id="3" name="TextBox 2"/>
          <p:cNvSpPr txBox="1"/>
          <p:nvPr/>
        </p:nvSpPr>
        <p:spPr>
          <a:xfrm>
            <a:off x="677334" y="1737359"/>
            <a:ext cx="8845489" cy="3785652"/>
          </a:xfrm>
          <a:prstGeom prst="rect">
            <a:avLst/>
          </a:prstGeom>
          <a:noFill/>
        </p:spPr>
        <p:txBody>
          <a:bodyPr wrap="square" rtlCol="0">
            <a:spAutoFit/>
          </a:bodyPr>
          <a:lstStyle/>
          <a:p>
            <a:r>
              <a:rPr lang="fr-FR" sz="2000" b="1" u="sng" dirty="0"/>
              <a:t>Listes de contrôle d'accès </a:t>
            </a:r>
            <a:r>
              <a:rPr lang="fr-FR" sz="2000" b="1" u="sng" dirty="0" smtClean="0"/>
              <a:t>étendues</a:t>
            </a:r>
          </a:p>
          <a:p>
            <a:endParaRPr lang="fr-FR" dirty="0"/>
          </a:p>
          <a:p>
            <a:r>
              <a:rPr lang="fr-FR" dirty="0"/>
              <a:t>Les listes de contrôle d'accès étendues filtrent les paquets IPv4 en fonction de différents critères </a:t>
            </a:r>
            <a:r>
              <a:rPr lang="fr-FR" dirty="0" smtClean="0"/>
              <a:t>:</a:t>
            </a:r>
          </a:p>
          <a:p>
            <a:endParaRPr lang="fr-FR" dirty="0"/>
          </a:p>
          <a:p>
            <a:pPr marL="1200150" lvl="2" indent="-285750">
              <a:buFont typeface="Arial" panose="020B0604020202020204" pitchFamily="34" charset="0"/>
              <a:buChar char="•"/>
            </a:pPr>
            <a:r>
              <a:rPr lang="fr-FR" dirty="0"/>
              <a:t>Type de protocole</a:t>
            </a:r>
          </a:p>
          <a:p>
            <a:pPr marL="1200150" lvl="2" indent="-285750">
              <a:buFont typeface="Arial" panose="020B0604020202020204" pitchFamily="34" charset="0"/>
              <a:buChar char="•"/>
            </a:pPr>
            <a:r>
              <a:rPr lang="fr-FR" dirty="0"/>
              <a:t>Adresse IPv4 source</a:t>
            </a:r>
          </a:p>
          <a:p>
            <a:pPr marL="1200150" lvl="2" indent="-285750">
              <a:buFont typeface="Arial" panose="020B0604020202020204" pitchFamily="34" charset="0"/>
              <a:buChar char="•"/>
            </a:pPr>
            <a:r>
              <a:rPr lang="fr-FR" dirty="0"/>
              <a:t>Adresse IPv4 de destination</a:t>
            </a:r>
          </a:p>
          <a:p>
            <a:pPr marL="1200150" lvl="2" indent="-285750">
              <a:buFont typeface="Arial" panose="020B0604020202020204" pitchFamily="34" charset="0"/>
              <a:buChar char="•"/>
            </a:pPr>
            <a:r>
              <a:rPr lang="fr-FR" dirty="0"/>
              <a:t>Ports TCP ou UDP source</a:t>
            </a:r>
          </a:p>
          <a:p>
            <a:pPr marL="1200150" lvl="2" indent="-285750">
              <a:buFont typeface="Arial" panose="020B0604020202020204" pitchFamily="34" charset="0"/>
              <a:buChar char="•"/>
            </a:pPr>
            <a:r>
              <a:rPr lang="fr-FR" dirty="0"/>
              <a:t>Ports TCP ou UDP de </a:t>
            </a:r>
            <a:r>
              <a:rPr lang="fr-FR" dirty="0" smtClean="0"/>
              <a:t>destination</a:t>
            </a:r>
          </a:p>
          <a:p>
            <a:endParaRPr lang="fr-FR" dirty="0"/>
          </a:p>
          <a:p>
            <a:r>
              <a:rPr lang="fr-FR" dirty="0"/>
              <a:t>Informations facultatives sur le type de protocole pour un contrôle plus précis</a:t>
            </a:r>
          </a:p>
          <a:p>
            <a:endParaRPr lang="en-US" dirty="0"/>
          </a:p>
        </p:txBody>
      </p:sp>
    </p:spTree>
    <p:extLst>
      <p:ext uri="{BB962C8B-B14F-4D97-AF65-F5344CB8AC3E}">
        <p14:creationId xmlns:p14="http://schemas.microsoft.com/office/powerpoint/2010/main" val="42867805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39783"/>
            <a:ext cx="8596668" cy="1320800"/>
          </a:xfrm>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1516052" y="1640749"/>
            <a:ext cx="6919232" cy="4033765"/>
          </a:xfrm>
          <a:prstGeom prst="rect">
            <a:avLst/>
          </a:prstGeom>
        </p:spPr>
      </p:pic>
    </p:spTree>
    <p:extLst>
      <p:ext uri="{BB962C8B-B14F-4D97-AF65-F5344CB8AC3E}">
        <p14:creationId xmlns:p14="http://schemas.microsoft.com/office/powerpoint/2010/main" val="15470512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2157004" y="1509985"/>
            <a:ext cx="6412230" cy="5348015"/>
          </a:xfrm>
          <a:prstGeom prst="rect">
            <a:avLst/>
          </a:prstGeom>
        </p:spPr>
      </p:pic>
    </p:spTree>
    <p:extLst>
      <p:ext uri="{BB962C8B-B14F-4D97-AF65-F5344CB8AC3E}">
        <p14:creationId xmlns:p14="http://schemas.microsoft.com/office/powerpoint/2010/main" val="36867163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Liste de Contrôle d’</a:t>
            </a:r>
            <a:r>
              <a:rPr lang="fr-FR" dirty="0" err="1"/>
              <a:t>Acces</a:t>
            </a:r>
            <a:r>
              <a:rPr lang="fr-FR" dirty="0"/>
              <a:t> (ACL)</a:t>
            </a:r>
            <a:endParaRPr lang="en-US" dirty="0"/>
          </a:p>
        </p:txBody>
      </p:sp>
      <p:sp>
        <p:nvSpPr>
          <p:cNvPr id="3" name="TextBox 2"/>
          <p:cNvSpPr txBox="1"/>
          <p:nvPr/>
        </p:nvSpPr>
        <p:spPr>
          <a:xfrm>
            <a:off x="796834" y="1476103"/>
            <a:ext cx="8477168" cy="3970318"/>
          </a:xfrm>
          <a:prstGeom prst="rect">
            <a:avLst/>
          </a:prstGeom>
          <a:noFill/>
        </p:spPr>
        <p:txBody>
          <a:bodyPr wrap="square" rtlCol="0">
            <a:spAutoFit/>
          </a:bodyPr>
          <a:lstStyle/>
          <a:p>
            <a:r>
              <a:rPr lang="en-US" sz="2000" b="1" u="sng" dirty="0" err="1" smtClean="0">
                <a:effectLst>
                  <a:outerShdw blurRad="38100" dist="38100" dir="2700000" algn="tl">
                    <a:srgbClr val="000000">
                      <a:alpha val="43137"/>
                    </a:srgbClr>
                  </a:outerShdw>
                </a:effectLst>
              </a:rPr>
              <a:t>Remarques</a:t>
            </a:r>
            <a:r>
              <a:rPr lang="en-US" sz="2000" b="1" u="sng" dirty="0" smtClean="0">
                <a:effectLst>
                  <a:outerShdw blurRad="38100" dist="38100" dir="2700000" algn="tl">
                    <a:srgbClr val="000000">
                      <a:alpha val="43137"/>
                    </a:srgbClr>
                  </a:outerShdw>
                </a:effectLst>
              </a:rPr>
              <a:t>:</a:t>
            </a:r>
          </a:p>
          <a:p>
            <a:endParaRPr lang="en-US" dirty="0"/>
          </a:p>
          <a:p>
            <a:pPr marL="285750" indent="-285750" algn="just">
              <a:buFont typeface="Arial" panose="020B0604020202020204" pitchFamily="34" charset="0"/>
              <a:buChar char="•"/>
            </a:pPr>
            <a:r>
              <a:rPr lang="fr-FR" dirty="0"/>
              <a:t>Les listes de contrôle d'accès numérotées sont pratiques pour déterminer le type de liste sur des réseaux de petite taille dont la définition du trafic est plus homogène. Toutefois, le numéro n'indique pas la fonction d'une liste de contrôle d'accès. C'est pourquoi, depuis la version 11.2 de Cisco IOS, vous pouvez utiliser un nom pour identifier une liste de contrôle d'accès Cisco</a:t>
            </a:r>
            <a:r>
              <a:rPr lang="fr-FR" dirty="0" smtClean="0"/>
              <a:t>.</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Concernant les listes de contrôle d'accès numérotées, les numéros 200 à 1 299 ne sont disponibles, car ils sont utilisés par d'autres protocoles dont la plupart sont anciens ou obsolètes. Le cours porte sur les listes de contrôle d'accès IP uniquement. Par exemple les numéros de protocole ACL 600 à 699 sont utilisés par Appletalk et les numéros 800 à 899 par IPX, deux protocoles anciens.</a:t>
            </a:r>
            <a:endParaRPr lang="en-US" dirty="0"/>
          </a:p>
        </p:txBody>
      </p:sp>
    </p:spTree>
    <p:extLst>
      <p:ext uri="{BB962C8B-B14F-4D97-AF65-F5344CB8AC3E}">
        <p14:creationId xmlns:p14="http://schemas.microsoft.com/office/powerpoint/2010/main" val="3487215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2034"/>
            <a:ext cx="8596668" cy="1320800"/>
          </a:xfrm>
        </p:spPr>
        <p:txBody>
          <a:bodyPr/>
          <a:lstStyle/>
          <a:p>
            <a:r>
              <a:rPr lang="fr-FR" dirty="0"/>
              <a:t>Liste de Contrôle d’</a:t>
            </a:r>
            <a:r>
              <a:rPr lang="fr-FR" dirty="0" err="1"/>
              <a:t>Acces</a:t>
            </a:r>
            <a:r>
              <a:rPr lang="fr-FR" dirty="0"/>
              <a:t> (ACL)</a:t>
            </a:r>
            <a:endParaRPr lang="en-US" dirty="0"/>
          </a:p>
        </p:txBody>
      </p:sp>
      <p:sp>
        <p:nvSpPr>
          <p:cNvPr id="3" name="TextBox 2"/>
          <p:cNvSpPr txBox="1"/>
          <p:nvPr/>
        </p:nvSpPr>
        <p:spPr>
          <a:xfrm>
            <a:off x="677334" y="1384663"/>
            <a:ext cx="8936929" cy="4524315"/>
          </a:xfrm>
          <a:prstGeom prst="rect">
            <a:avLst/>
          </a:prstGeom>
          <a:noFill/>
        </p:spPr>
        <p:txBody>
          <a:bodyPr wrap="square" rtlCol="0">
            <a:spAutoFit/>
          </a:bodyPr>
          <a:lstStyle/>
          <a:p>
            <a:pPr algn="just"/>
            <a:r>
              <a:rPr lang="fr-FR" sz="2000" b="1" u="sng" dirty="0"/>
              <a:t>Mots-clés des bits de masque </a:t>
            </a:r>
            <a:r>
              <a:rPr lang="fr-FR" sz="2000" b="1" u="sng" dirty="0" smtClean="0"/>
              <a:t>générique</a:t>
            </a:r>
          </a:p>
          <a:p>
            <a:pPr algn="just"/>
            <a:endParaRPr lang="fr-FR" dirty="0"/>
          </a:p>
          <a:p>
            <a:pPr algn="just"/>
            <a:r>
              <a:rPr lang="fr-FR" dirty="0"/>
              <a:t>Travailler avec des représentations décimales de bits de masque générique peut être fastidieux. Les mots-clés</a:t>
            </a:r>
            <a:r>
              <a:rPr lang="fr-FR" b="1" dirty="0"/>
              <a:t> host</a:t>
            </a:r>
            <a:r>
              <a:rPr lang="fr-FR" dirty="0"/>
              <a:t> (hôte) et</a:t>
            </a:r>
            <a:r>
              <a:rPr lang="fr-FR" b="1" dirty="0"/>
              <a:t> </a:t>
            </a:r>
            <a:r>
              <a:rPr lang="fr-FR" b="1" dirty="0" err="1"/>
              <a:t>any</a:t>
            </a:r>
            <a:r>
              <a:rPr lang="fr-FR" dirty="0"/>
              <a:t> (tous) permettent d'identifier les utilisations les plus courantes des masques génériques, et simplifient ainsi cette tâche. Ils suppriment la saisie des masques génériques lorsque vous identifiez un hôte spécifique ou un réseau. Ces mots-clés facilitent également la lecture d'une liste de contrôle d'accès en offrant des indices visuels comme la source ou la destination des critères</a:t>
            </a:r>
            <a:r>
              <a:rPr lang="fr-FR" dirty="0" smtClean="0"/>
              <a:t>.</a:t>
            </a:r>
          </a:p>
          <a:p>
            <a:pPr algn="just"/>
            <a:endParaRPr lang="fr-FR" dirty="0"/>
          </a:p>
          <a:p>
            <a:pPr algn="just"/>
            <a:r>
              <a:rPr lang="fr-FR" dirty="0"/>
              <a:t>Le mot-clé </a:t>
            </a:r>
            <a:r>
              <a:rPr lang="fr-FR" b="1" dirty="0"/>
              <a:t>host</a:t>
            </a:r>
            <a:r>
              <a:rPr lang="fr-FR" dirty="0"/>
              <a:t> remplace le masque 0.0.0.0. Ce masque indique que tous les bits de l'adresse IPv4 doivent correspondre ou qu'un seul hôte est conforme.</a:t>
            </a:r>
          </a:p>
          <a:p>
            <a:pPr algn="just"/>
            <a:r>
              <a:rPr lang="fr-FR" dirty="0"/>
              <a:t>Le mot-clé </a:t>
            </a:r>
            <a:r>
              <a:rPr lang="fr-FR" b="1" dirty="0" err="1"/>
              <a:t>any</a:t>
            </a:r>
            <a:r>
              <a:rPr lang="fr-FR" dirty="0"/>
              <a:t> remplace l'adresse IP et le masque 255.255.255.255. Ce masque indique qu'il convient d'ignorer l'intégralité de l'adresse IPv4 ou d'accepter n'importe quelle adresse.</a:t>
            </a:r>
          </a:p>
          <a:p>
            <a:endParaRPr lang="en-US" dirty="0"/>
          </a:p>
        </p:txBody>
      </p:sp>
    </p:spTree>
    <p:extLst>
      <p:ext uri="{BB962C8B-B14F-4D97-AF65-F5344CB8AC3E}">
        <p14:creationId xmlns:p14="http://schemas.microsoft.com/office/powerpoint/2010/main" val="10002724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097"/>
            <a:ext cx="8596668" cy="1320800"/>
          </a:xfrm>
        </p:spPr>
        <p:txBody>
          <a:bodyPr/>
          <a:lstStyle/>
          <a:p>
            <a:r>
              <a:rPr lang="fr-FR" dirty="0"/>
              <a:t>Liste de Contrôle d’</a:t>
            </a:r>
            <a:r>
              <a:rPr lang="fr-FR" dirty="0" err="1"/>
              <a:t>Acces</a:t>
            </a:r>
            <a:r>
              <a:rPr lang="fr-FR" dirty="0"/>
              <a:t> (ACL)</a:t>
            </a:r>
            <a:endParaRPr lang="en-US" dirty="0"/>
          </a:p>
        </p:txBody>
      </p:sp>
      <p:sp>
        <p:nvSpPr>
          <p:cNvPr id="4" name="TextBox 3"/>
          <p:cNvSpPr txBox="1"/>
          <p:nvPr/>
        </p:nvSpPr>
        <p:spPr>
          <a:xfrm>
            <a:off x="822960" y="1410789"/>
            <a:ext cx="8451042" cy="3970318"/>
          </a:xfrm>
          <a:prstGeom prst="rect">
            <a:avLst/>
          </a:prstGeom>
          <a:noFill/>
        </p:spPr>
        <p:txBody>
          <a:bodyPr wrap="square" rtlCol="0">
            <a:spAutoFit/>
          </a:bodyPr>
          <a:lstStyle/>
          <a:p>
            <a:r>
              <a:rPr lang="fr-FR" b="1" dirty="0"/>
              <a:t>Exemple 1 : processus de masque générique avec une adresse IP unique</a:t>
            </a:r>
            <a:endParaRPr lang="fr-FR" dirty="0"/>
          </a:p>
          <a:p>
            <a:endParaRPr lang="fr-FR" dirty="0" smtClean="0"/>
          </a:p>
          <a:p>
            <a:r>
              <a:rPr lang="fr-FR" dirty="0" smtClean="0"/>
              <a:t>Au </a:t>
            </a:r>
            <a:r>
              <a:rPr lang="fr-FR" dirty="0"/>
              <a:t>lieu de saisir </a:t>
            </a:r>
            <a:r>
              <a:rPr lang="fr-FR" b="1" dirty="0"/>
              <a:t>192.168.10.10 0.0.0.0</a:t>
            </a:r>
            <a:r>
              <a:rPr lang="fr-FR" dirty="0"/>
              <a:t>, vous pouvez utiliser </a:t>
            </a:r>
            <a:r>
              <a:rPr lang="fr-FR" b="1" dirty="0"/>
              <a:t>host 192.168.10.10</a:t>
            </a:r>
            <a:r>
              <a:rPr lang="fr-FR" dirty="0" smtClean="0"/>
              <a:t>.</a:t>
            </a:r>
          </a:p>
          <a:p>
            <a:endParaRPr lang="fr-FR" dirty="0"/>
          </a:p>
          <a:p>
            <a:r>
              <a:rPr lang="fr-FR" b="1" dirty="0"/>
              <a:t>Exemple 2 : processus de masque générique avec une adresse IP à concordance </a:t>
            </a:r>
            <a:r>
              <a:rPr lang="fr-FR" b="1" dirty="0" smtClean="0"/>
              <a:t>quelconque</a:t>
            </a:r>
          </a:p>
          <a:p>
            <a:endParaRPr lang="fr-FR" dirty="0"/>
          </a:p>
          <a:p>
            <a:r>
              <a:rPr lang="fr-FR" dirty="0" smtClean="0"/>
              <a:t>Au </a:t>
            </a:r>
            <a:r>
              <a:rPr lang="fr-FR" dirty="0"/>
              <a:t>lieu de saisir</a:t>
            </a:r>
            <a:r>
              <a:rPr lang="fr-FR" b="1" dirty="0"/>
              <a:t> 0.0.0.0 255.255.255.255</a:t>
            </a:r>
            <a:r>
              <a:rPr lang="fr-FR" dirty="0"/>
              <a:t>, vous pouvez utiliser le mot-clé</a:t>
            </a:r>
            <a:r>
              <a:rPr lang="fr-FR" b="1" dirty="0"/>
              <a:t> </a:t>
            </a:r>
            <a:r>
              <a:rPr lang="fr-FR" b="1" dirty="0" err="1"/>
              <a:t>any</a:t>
            </a:r>
            <a:r>
              <a:rPr lang="fr-FR" dirty="0"/>
              <a:t> seul</a:t>
            </a:r>
            <a:r>
              <a:rPr lang="fr-FR" dirty="0" smtClean="0"/>
              <a:t>.</a:t>
            </a:r>
          </a:p>
          <a:p>
            <a:endParaRPr lang="fr-FR" dirty="0"/>
          </a:p>
          <a:p>
            <a:r>
              <a:rPr lang="fr-FR" b="1" dirty="0"/>
              <a:t>Remarque</a:t>
            </a:r>
            <a:r>
              <a:rPr lang="fr-FR" dirty="0"/>
              <a:t> : les mots-clés </a:t>
            </a:r>
            <a:r>
              <a:rPr lang="fr-FR" b="1" dirty="0"/>
              <a:t>host</a:t>
            </a:r>
            <a:r>
              <a:rPr lang="fr-FR" dirty="0"/>
              <a:t> et </a:t>
            </a:r>
            <a:r>
              <a:rPr lang="fr-FR" b="1" dirty="0" err="1"/>
              <a:t>any</a:t>
            </a:r>
            <a:r>
              <a:rPr lang="fr-FR" dirty="0"/>
              <a:t> peuvent également être utilisés lors de la configuration d'une liste de contrôle d'accès IPv6.</a:t>
            </a:r>
          </a:p>
          <a:p>
            <a:endParaRPr lang="en-US" dirty="0"/>
          </a:p>
        </p:txBody>
      </p:sp>
    </p:spTree>
    <p:extLst>
      <p:ext uri="{BB962C8B-B14F-4D97-AF65-F5344CB8AC3E}">
        <p14:creationId xmlns:p14="http://schemas.microsoft.com/office/powerpoint/2010/main" val="813669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Liste de Contrôle d’</a:t>
            </a:r>
            <a:r>
              <a:rPr lang="fr-FR" dirty="0" err="1"/>
              <a:t>A</a:t>
            </a:r>
            <a:r>
              <a:rPr lang="fr-FR" dirty="0" err="1" smtClean="0"/>
              <a:t>cces</a:t>
            </a:r>
            <a:r>
              <a:rPr lang="fr-FR" dirty="0" smtClean="0"/>
              <a:t> (ACL)</a:t>
            </a:r>
            <a:endParaRPr lang="fr-FR" dirty="0"/>
          </a:p>
        </p:txBody>
      </p:sp>
      <p:sp>
        <p:nvSpPr>
          <p:cNvPr id="3" name="TextBox 2"/>
          <p:cNvSpPr txBox="1"/>
          <p:nvPr/>
        </p:nvSpPr>
        <p:spPr>
          <a:xfrm>
            <a:off x="677334" y="1541417"/>
            <a:ext cx="9080620" cy="3447098"/>
          </a:xfrm>
          <a:prstGeom prst="rect">
            <a:avLst/>
          </a:prstGeom>
          <a:noFill/>
        </p:spPr>
        <p:txBody>
          <a:bodyPr wrap="square" rtlCol="0">
            <a:spAutoFit/>
          </a:bodyPr>
          <a:lstStyle/>
          <a:p>
            <a:r>
              <a:rPr lang="en-US" sz="2000" b="1" u="sng" dirty="0" err="1">
                <a:effectLst>
                  <a:outerShdw blurRad="38100" dist="38100" dir="2700000" algn="tl">
                    <a:srgbClr val="000000">
                      <a:alpha val="43137"/>
                    </a:srgbClr>
                  </a:outerShdw>
                </a:effectLst>
              </a:rPr>
              <a:t>Qu’est-ce</a:t>
            </a:r>
            <a:r>
              <a:rPr lang="en-US" sz="2000" b="1" u="sng" dirty="0">
                <a:effectLst>
                  <a:outerShdw blurRad="38100" dist="38100" dir="2700000" algn="tl">
                    <a:srgbClr val="000000">
                      <a:alpha val="43137"/>
                    </a:srgbClr>
                  </a:outerShdw>
                </a:effectLst>
              </a:rPr>
              <a:t> </a:t>
            </a:r>
            <a:r>
              <a:rPr lang="en-US" sz="2000" b="1" u="sng" dirty="0" err="1">
                <a:effectLst>
                  <a:outerShdw blurRad="38100" dist="38100" dir="2700000" algn="tl">
                    <a:srgbClr val="000000">
                      <a:alpha val="43137"/>
                    </a:srgbClr>
                  </a:outerShdw>
                </a:effectLst>
              </a:rPr>
              <a:t>qu’une</a:t>
            </a:r>
            <a:r>
              <a:rPr lang="en-US" sz="2000" b="1" u="sng" dirty="0">
                <a:effectLst>
                  <a:outerShdw blurRad="38100" dist="38100" dir="2700000" algn="tl">
                    <a:srgbClr val="000000">
                      <a:alpha val="43137"/>
                    </a:srgbClr>
                  </a:outerShdw>
                </a:effectLst>
              </a:rPr>
              <a:t> </a:t>
            </a:r>
            <a:r>
              <a:rPr lang="en-US" sz="2000" b="1" u="sng" dirty="0" err="1">
                <a:effectLst>
                  <a:outerShdw blurRad="38100" dist="38100" dir="2700000" algn="tl">
                    <a:srgbClr val="000000">
                      <a:alpha val="43137"/>
                    </a:srgbClr>
                  </a:outerShdw>
                </a:effectLst>
              </a:rPr>
              <a:t>liste</a:t>
            </a:r>
            <a:r>
              <a:rPr lang="en-US" sz="2000" b="1" u="sng" dirty="0">
                <a:effectLst>
                  <a:outerShdw blurRad="38100" dist="38100" dir="2700000" algn="tl">
                    <a:srgbClr val="000000">
                      <a:alpha val="43137"/>
                    </a:srgbClr>
                  </a:outerShdw>
                </a:effectLst>
              </a:rPr>
              <a:t> de </a:t>
            </a:r>
            <a:r>
              <a:rPr lang="en-US" sz="2000" b="1" u="sng" dirty="0" err="1">
                <a:effectLst>
                  <a:outerShdw blurRad="38100" dist="38100" dir="2700000" algn="tl">
                    <a:srgbClr val="000000">
                      <a:alpha val="43137"/>
                    </a:srgbClr>
                  </a:outerShdw>
                </a:effectLst>
              </a:rPr>
              <a:t>contr</a:t>
            </a:r>
            <a:r>
              <a:rPr lang="fr-FR" sz="2000" b="1" u="sng" dirty="0">
                <a:effectLst>
                  <a:outerShdw blurRad="38100" dist="38100" dir="2700000" algn="tl">
                    <a:srgbClr val="000000">
                      <a:alpha val="43137"/>
                    </a:srgbClr>
                  </a:outerShdw>
                </a:effectLst>
              </a:rPr>
              <a:t>ô</a:t>
            </a:r>
            <a:r>
              <a:rPr lang="en-US" sz="2000" b="1" u="sng" dirty="0">
                <a:effectLst>
                  <a:outerShdw blurRad="38100" dist="38100" dir="2700000" algn="tl">
                    <a:srgbClr val="000000">
                      <a:alpha val="43137"/>
                    </a:srgbClr>
                  </a:outerShdw>
                </a:effectLst>
              </a:rPr>
              <a:t>le </a:t>
            </a:r>
            <a:r>
              <a:rPr lang="en-US" sz="2000" b="1" u="sng" dirty="0" err="1">
                <a:effectLst>
                  <a:outerShdw blurRad="38100" dist="38100" dir="2700000" algn="tl">
                    <a:srgbClr val="000000">
                      <a:alpha val="43137"/>
                    </a:srgbClr>
                  </a:outerShdw>
                </a:effectLst>
              </a:rPr>
              <a:t>d’acces</a:t>
            </a:r>
            <a:r>
              <a:rPr lang="en-US" sz="2000" b="1" u="sng" dirty="0">
                <a:effectLst>
                  <a:outerShdw blurRad="38100" dist="38100" dir="2700000" algn="tl">
                    <a:srgbClr val="000000">
                      <a:alpha val="43137"/>
                    </a:srgbClr>
                  </a:outerShdw>
                </a:effectLst>
              </a:rPr>
              <a:t>?</a:t>
            </a:r>
          </a:p>
          <a:p>
            <a:endParaRPr lang="en-US" sz="2000" b="1" u="sng" dirty="0">
              <a:effectLst>
                <a:outerShdw blurRad="38100" dist="38100" dir="2700000" algn="tl">
                  <a:srgbClr val="000000">
                    <a:alpha val="43137"/>
                  </a:srgbClr>
                </a:outerShdw>
              </a:effectLst>
            </a:endParaRPr>
          </a:p>
          <a:p>
            <a:pPr algn="just"/>
            <a:r>
              <a:rPr lang="fr-FR" dirty="0"/>
              <a:t>Une liste de contrôle d'accès (ou ACL) est une série de commandes IOS qui déterminent si un routeur achemine ou abandonne les paquets en fonction des informations contenues dans l'en-tête de paquet. Les listes de contrôle d'accès font partie des fonctionnalités les plus utilisées du logiciel Cisco IOS</a:t>
            </a:r>
            <a:r>
              <a:rPr lang="fr-FR" dirty="0" smtClean="0"/>
              <a:t>.</a:t>
            </a:r>
          </a:p>
          <a:p>
            <a:pPr algn="just"/>
            <a:endParaRPr lang="fr-FR" dirty="0"/>
          </a:p>
          <a:p>
            <a:pPr algn="just"/>
            <a:r>
              <a:rPr lang="fr-FR" dirty="0"/>
              <a:t>Une liste de contrôle d'accès est un ensemble séquentiel d'instructions d'autorisation ou de refus, appelées entrées de contrôle d'accès (ACE). Les ACE sont couramment appelées des instructions de liste de contrôle d'accès. Des ACE peuvent être créés pour filtrer le trafic en fonction de critères tels que l'adresse source, l'adresse de destination, le protocole et les numéros de port.</a:t>
            </a:r>
            <a:endParaRPr lang="en-US" dirty="0"/>
          </a:p>
        </p:txBody>
      </p:sp>
    </p:spTree>
    <p:extLst>
      <p:ext uri="{BB962C8B-B14F-4D97-AF65-F5344CB8AC3E}">
        <p14:creationId xmlns:p14="http://schemas.microsoft.com/office/powerpoint/2010/main" val="26715335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1759540" y="1452426"/>
            <a:ext cx="6169615" cy="4840250"/>
          </a:xfrm>
          <a:prstGeom prst="rect">
            <a:avLst/>
          </a:prstGeom>
        </p:spPr>
      </p:pic>
    </p:spTree>
    <p:extLst>
      <p:ext uri="{BB962C8B-B14F-4D97-AF65-F5344CB8AC3E}">
        <p14:creationId xmlns:p14="http://schemas.microsoft.com/office/powerpoint/2010/main" val="4712342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78971"/>
            <a:ext cx="8596668" cy="1320800"/>
          </a:xfrm>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471080" y="1526721"/>
            <a:ext cx="5162550" cy="3543300"/>
          </a:xfrm>
          <a:prstGeom prst="rect">
            <a:avLst/>
          </a:prstGeom>
        </p:spPr>
      </p:pic>
      <p:sp>
        <p:nvSpPr>
          <p:cNvPr id="4" name="TextBox 3"/>
          <p:cNvSpPr txBox="1"/>
          <p:nvPr/>
        </p:nvSpPr>
        <p:spPr>
          <a:xfrm>
            <a:off x="5891349" y="1606731"/>
            <a:ext cx="3840480" cy="5109091"/>
          </a:xfrm>
          <a:prstGeom prst="rect">
            <a:avLst/>
          </a:prstGeom>
          <a:noFill/>
        </p:spPr>
        <p:txBody>
          <a:bodyPr wrap="square" rtlCol="0">
            <a:spAutoFit/>
          </a:bodyPr>
          <a:lstStyle/>
          <a:p>
            <a:pPr algn="just"/>
            <a:r>
              <a:rPr lang="fr-FR" sz="1400" b="1" dirty="0"/>
              <a:t>Règle des trois P</a:t>
            </a:r>
            <a:endParaRPr lang="fr-FR" sz="1400" dirty="0"/>
          </a:p>
          <a:p>
            <a:pPr algn="just"/>
            <a:r>
              <a:rPr lang="fr-FR" sz="1400" dirty="0"/>
              <a:t>Pour retenir la règle générale d'application des listes de contrôle d'accès, il suffit de se souvenir des trois P. Vous pouvez configurer une liste de contrôle d'accès par protocole, par direction et par interface :</a:t>
            </a:r>
          </a:p>
          <a:p>
            <a:pPr algn="just"/>
            <a:r>
              <a:rPr lang="fr-FR" sz="1400" b="1" dirty="0"/>
              <a:t>Une liste de contrôle d'accès par protocole</a:t>
            </a:r>
            <a:r>
              <a:rPr lang="fr-FR" sz="1400" dirty="0"/>
              <a:t> : pour contrôler le flux du trafic sur une interface, définissez une liste de contrôle d'accès pour chaque protocole activé sur l'interface.</a:t>
            </a:r>
          </a:p>
          <a:p>
            <a:pPr algn="just"/>
            <a:r>
              <a:rPr lang="fr-FR" sz="1400" b="1" dirty="0"/>
              <a:t>Une liste de contrôle d'accès par direction</a:t>
            </a:r>
            <a:r>
              <a:rPr lang="fr-FR" sz="1400" dirty="0"/>
              <a:t> : les listes de contrôle d'accès contrôlent le trafic dans une seule direction à la fois sur une interface. Vous devez créer deux listes de contrôle d'accès ; la première pour contrôler le trafic entrant et la seconde pour contrôler le trafic sortant.</a:t>
            </a:r>
          </a:p>
          <a:p>
            <a:pPr algn="just"/>
            <a:r>
              <a:rPr lang="fr-FR" sz="1400" b="1" dirty="0"/>
              <a:t>Une liste de contrôle d'accès par interface</a:t>
            </a:r>
            <a:r>
              <a:rPr lang="fr-FR" sz="1400" dirty="0"/>
              <a:t> : les listes de contrôle d'accès contrôlent le trafic dans une seule interface, par exemple, Gigabit Ethernet 0/0.</a:t>
            </a:r>
          </a:p>
          <a:p>
            <a:endParaRPr lang="en-US" dirty="0"/>
          </a:p>
        </p:txBody>
      </p:sp>
    </p:spTree>
    <p:extLst>
      <p:ext uri="{BB962C8B-B14F-4D97-AF65-F5344CB8AC3E}">
        <p14:creationId xmlns:p14="http://schemas.microsoft.com/office/powerpoint/2010/main" val="740268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7532"/>
            <a:ext cx="8596668" cy="1320800"/>
          </a:xfrm>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1973443" y="1708332"/>
            <a:ext cx="6766335" cy="3389539"/>
          </a:xfrm>
          <a:prstGeom prst="rect">
            <a:avLst/>
          </a:prstGeom>
        </p:spPr>
      </p:pic>
    </p:spTree>
    <p:extLst>
      <p:ext uri="{BB962C8B-B14F-4D97-AF65-F5344CB8AC3E}">
        <p14:creationId xmlns:p14="http://schemas.microsoft.com/office/powerpoint/2010/main" val="39015476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Liste de Contrôle d’</a:t>
            </a:r>
            <a:r>
              <a:rPr lang="fr-FR" dirty="0" err="1"/>
              <a:t>Acces</a:t>
            </a:r>
            <a:r>
              <a:rPr lang="fr-FR" dirty="0"/>
              <a:t> (ACL)</a:t>
            </a:r>
            <a:endParaRPr lang="en-US" dirty="0"/>
          </a:p>
        </p:txBody>
      </p:sp>
      <p:sp>
        <p:nvSpPr>
          <p:cNvPr id="3" name="TextBox 2"/>
          <p:cNvSpPr txBox="1"/>
          <p:nvPr/>
        </p:nvSpPr>
        <p:spPr>
          <a:xfrm>
            <a:off x="796834" y="1489166"/>
            <a:ext cx="8595360" cy="4801314"/>
          </a:xfrm>
          <a:prstGeom prst="rect">
            <a:avLst/>
          </a:prstGeom>
          <a:noFill/>
        </p:spPr>
        <p:txBody>
          <a:bodyPr wrap="square" rtlCol="0">
            <a:spAutoFit/>
          </a:bodyPr>
          <a:lstStyle/>
          <a:p>
            <a:pPr algn="just"/>
            <a:r>
              <a:rPr lang="fr-FR" sz="2000" b="1" u="sng" dirty="0" smtClean="0">
                <a:effectLst>
                  <a:outerShdw blurRad="38100" dist="38100" dir="2700000" algn="tl">
                    <a:srgbClr val="000000">
                      <a:alpha val="43137"/>
                    </a:srgbClr>
                  </a:outerShdw>
                </a:effectLst>
              </a:rPr>
              <a:t>Positionnement des listes de contrôle d’</a:t>
            </a:r>
            <a:r>
              <a:rPr lang="fr-FR" sz="2000" b="1" u="sng" dirty="0" err="1" smtClean="0">
                <a:effectLst>
                  <a:outerShdw blurRad="38100" dist="38100" dir="2700000" algn="tl">
                    <a:srgbClr val="000000">
                      <a:alpha val="43137"/>
                    </a:srgbClr>
                  </a:outerShdw>
                </a:effectLst>
              </a:rPr>
              <a:t>acces</a:t>
            </a:r>
            <a:endParaRPr lang="fr-FR" sz="2000" b="1" u="sng" dirty="0" smtClean="0">
              <a:effectLst>
                <a:outerShdw blurRad="38100" dist="38100" dir="2700000" algn="tl">
                  <a:srgbClr val="000000">
                    <a:alpha val="43137"/>
                  </a:srgbClr>
                </a:outerShdw>
              </a:effectLst>
            </a:endParaRPr>
          </a:p>
          <a:p>
            <a:pPr algn="just"/>
            <a:endParaRPr lang="fr-FR" dirty="0"/>
          </a:p>
          <a:p>
            <a:pPr algn="just"/>
            <a:r>
              <a:rPr lang="fr-FR" dirty="0" smtClean="0"/>
              <a:t>Chaque </a:t>
            </a:r>
            <a:r>
              <a:rPr lang="fr-FR" dirty="0"/>
              <a:t>liste de contrôle d'accès doit être placée là où elle aura le plus grand impact sur les performances. Comme le montre la figure, les règles de base sont les suivantes </a:t>
            </a:r>
            <a:r>
              <a:rPr lang="fr-FR" dirty="0" smtClean="0"/>
              <a:t>:</a:t>
            </a:r>
          </a:p>
          <a:p>
            <a:pPr algn="just"/>
            <a:endParaRPr lang="fr-FR" dirty="0"/>
          </a:p>
          <a:p>
            <a:pPr algn="just"/>
            <a:r>
              <a:rPr lang="fr-FR" b="1" dirty="0"/>
              <a:t>Listes de contrôle d'accès étendues</a:t>
            </a:r>
            <a:r>
              <a:rPr lang="fr-FR" dirty="0"/>
              <a:t> : placez les listes de contrôle d'accès étendues le plus près possible de la source du trafic à filtrer. De cette manière, le trafic indésirable est refusé près du réseau source et ne traverse pas l'infrastructure réseau</a:t>
            </a:r>
            <a:r>
              <a:rPr lang="fr-FR" dirty="0" smtClean="0"/>
              <a:t>.</a:t>
            </a:r>
          </a:p>
          <a:p>
            <a:pPr algn="just"/>
            <a:endParaRPr lang="fr-FR" dirty="0"/>
          </a:p>
          <a:p>
            <a:pPr algn="just"/>
            <a:r>
              <a:rPr lang="fr-FR" b="1" dirty="0"/>
              <a:t>Listes de contrôle d'accès standard</a:t>
            </a:r>
            <a:r>
              <a:rPr lang="fr-FR" dirty="0"/>
              <a:t> : étant donné que les listes de contrôle d'accès standard ne précisent pas les adresses de destination, placez-les le plus près possible de la destination. Le fait de placer une liste de contrôle d'accès standard à la source du trafic empêche efficacement ce trafic d'accéder à tous les autres réseaux via l'interface à laquelle la liste est appliquée.</a:t>
            </a:r>
          </a:p>
          <a:p>
            <a:endParaRPr lang="en-US" dirty="0"/>
          </a:p>
        </p:txBody>
      </p:sp>
    </p:spTree>
    <p:extLst>
      <p:ext uri="{BB962C8B-B14F-4D97-AF65-F5344CB8AC3E}">
        <p14:creationId xmlns:p14="http://schemas.microsoft.com/office/powerpoint/2010/main" val="12115068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1866299" y="1638547"/>
            <a:ext cx="6218737" cy="4518805"/>
          </a:xfrm>
          <a:prstGeom prst="rect">
            <a:avLst/>
          </a:prstGeom>
        </p:spPr>
      </p:pic>
    </p:spTree>
    <p:extLst>
      <p:ext uri="{BB962C8B-B14F-4D97-AF65-F5344CB8AC3E}">
        <p14:creationId xmlns:p14="http://schemas.microsoft.com/office/powerpoint/2010/main" val="34007299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1575954" y="1443037"/>
            <a:ext cx="6764482" cy="4966178"/>
          </a:xfrm>
          <a:prstGeom prst="rect">
            <a:avLst/>
          </a:prstGeom>
        </p:spPr>
      </p:pic>
    </p:spTree>
    <p:extLst>
      <p:ext uri="{BB962C8B-B14F-4D97-AF65-F5344CB8AC3E}">
        <p14:creationId xmlns:p14="http://schemas.microsoft.com/office/powerpoint/2010/main" val="37753663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1625743" y="1529194"/>
            <a:ext cx="6437602" cy="4791815"/>
          </a:xfrm>
          <a:prstGeom prst="rect">
            <a:avLst/>
          </a:prstGeom>
        </p:spPr>
      </p:pic>
    </p:spTree>
    <p:extLst>
      <p:ext uri="{BB962C8B-B14F-4D97-AF65-F5344CB8AC3E}">
        <p14:creationId xmlns:p14="http://schemas.microsoft.com/office/powerpoint/2010/main" val="42044941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479" y="387927"/>
            <a:ext cx="8596668" cy="1320800"/>
          </a:xfrm>
        </p:spPr>
        <p:txBody>
          <a:bodyPr/>
          <a:lstStyle/>
          <a:p>
            <a:endParaRPr lang="en-US" dirty="0"/>
          </a:p>
        </p:txBody>
      </p:sp>
      <p:sp>
        <p:nvSpPr>
          <p:cNvPr id="3" name="TextBox 2"/>
          <p:cNvSpPr txBox="1"/>
          <p:nvPr/>
        </p:nvSpPr>
        <p:spPr>
          <a:xfrm>
            <a:off x="663479" y="1330037"/>
            <a:ext cx="8769927" cy="1261884"/>
          </a:xfrm>
          <a:prstGeom prst="rect">
            <a:avLst/>
          </a:prstGeom>
          <a:noFill/>
        </p:spPr>
        <p:txBody>
          <a:bodyPr wrap="square" rtlCol="0">
            <a:spAutoFit/>
          </a:bodyPr>
          <a:lstStyle/>
          <a:p>
            <a:r>
              <a:rPr lang="en-US" sz="2000" b="1" u="sng" dirty="0" smtClean="0">
                <a:effectLst>
                  <a:outerShdw blurRad="38100" dist="38100" dir="2700000" algn="tl">
                    <a:srgbClr val="000000">
                      <a:alpha val="43137"/>
                    </a:srgbClr>
                  </a:outerShdw>
                </a:effectLst>
              </a:rPr>
              <a:t>Con</a:t>
            </a:r>
            <a:r>
              <a:rPr lang="fr-FR" sz="2000" dirty="0"/>
              <a:t>Liste de Contrôle d’</a:t>
            </a:r>
            <a:r>
              <a:rPr lang="fr-FR" sz="2000" dirty="0" err="1"/>
              <a:t>Acces</a:t>
            </a:r>
            <a:r>
              <a:rPr lang="fr-FR" sz="2000" dirty="0"/>
              <a:t> (ACL)</a:t>
            </a:r>
            <a:endParaRPr lang="en-US" sz="2000" dirty="0"/>
          </a:p>
          <a:p>
            <a:r>
              <a:rPr lang="en-US" sz="2000" b="1" u="sng" dirty="0" smtClean="0">
                <a:effectLst>
                  <a:outerShdw blurRad="38100" dist="38100" dir="2700000" algn="tl">
                    <a:srgbClr val="000000">
                      <a:alpha val="43137"/>
                    </a:srgbClr>
                  </a:outerShdw>
                </a:effectLst>
              </a:rPr>
              <a:t>figuration de </a:t>
            </a:r>
            <a:r>
              <a:rPr lang="en-US" sz="2000" b="1" u="sng" dirty="0" err="1" smtClean="0">
                <a:effectLst>
                  <a:outerShdw blurRad="38100" dist="38100" dir="2700000" algn="tl">
                    <a:srgbClr val="000000">
                      <a:alpha val="43137"/>
                    </a:srgbClr>
                  </a:outerShdw>
                </a:effectLst>
              </a:rPr>
              <a:t>liste</a:t>
            </a:r>
            <a:r>
              <a:rPr lang="en-US" sz="2000" b="1" u="sng" dirty="0" smtClean="0">
                <a:effectLst>
                  <a:outerShdw blurRad="38100" dist="38100" dir="2700000" algn="tl">
                    <a:srgbClr val="000000">
                      <a:alpha val="43137"/>
                    </a:srgbClr>
                  </a:outerShdw>
                </a:effectLst>
              </a:rPr>
              <a:t> de </a:t>
            </a:r>
            <a:r>
              <a:rPr lang="en-US" sz="2000" b="1" u="sng" dirty="0" err="1" smtClean="0">
                <a:effectLst>
                  <a:outerShdw blurRad="38100" dist="38100" dir="2700000" algn="tl">
                    <a:srgbClr val="000000">
                      <a:alpha val="43137"/>
                    </a:srgbClr>
                  </a:outerShdw>
                </a:effectLst>
              </a:rPr>
              <a:t>controle</a:t>
            </a:r>
            <a:r>
              <a:rPr lang="en-US" sz="2000" b="1" u="sng" dirty="0" smtClean="0">
                <a:effectLst>
                  <a:outerShdw blurRad="38100" dist="38100" dir="2700000" algn="tl">
                    <a:srgbClr val="000000">
                      <a:alpha val="43137"/>
                    </a:srgbClr>
                  </a:outerShdw>
                </a:effectLst>
              </a:rPr>
              <a:t> </a:t>
            </a:r>
            <a:r>
              <a:rPr lang="en-US" sz="2000" b="1" u="sng" dirty="0" err="1" smtClean="0">
                <a:effectLst>
                  <a:outerShdw blurRad="38100" dist="38100" dir="2700000" algn="tl">
                    <a:srgbClr val="000000">
                      <a:alpha val="43137"/>
                    </a:srgbClr>
                  </a:outerShdw>
                </a:effectLst>
              </a:rPr>
              <a:t>d’acces</a:t>
            </a:r>
            <a:r>
              <a:rPr lang="en-US" sz="2000" b="1" u="sng" dirty="0" smtClean="0">
                <a:effectLst>
                  <a:outerShdw blurRad="38100" dist="38100" dir="2700000" algn="tl">
                    <a:srgbClr val="000000">
                      <a:alpha val="43137"/>
                    </a:srgbClr>
                  </a:outerShdw>
                </a:effectLst>
              </a:rPr>
              <a:t> standard</a:t>
            </a:r>
          </a:p>
          <a:p>
            <a:endParaRPr lang="en-US" dirty="0"/>
          </a:p>
          <a:p>
            <a:endParaRPr lang="en-US" dirty="0"/>
          </a:p>
        </p:txBody>
      </p:sp>
      <p:pic>
        <p:nvPicPr>
          <p:cNvPr id="4" name="Picture 3"/>
          <p:cNvPicPr>
            <a:picLocks noChangeAspect="1"/>
          </p:cNvPicPr>
          <p:nvPr/>
        </p:nvPicPr>
        <p:blipFill>
          <a:blip r:embed="rId2"/>
          <a:stretch>
            <a:fillRect/>
          </a:stretch>
        </p:blipFill>
        <p:spPr>
          <a:xfrm>
            <a:off x="2524316" y="2132734"/>
            <a:ext cx="5137247" cy="4245498"/>
          </a:xfrm>
          <a:prstGeom prst="rect">
            <a:avLst/>
          </a:prstGeom>
        </p:spPr>
      </p:pic>
    </p:spTree>
    <p:extLst>
      <p:ext uri="{BB962C8B-B14F-4D97-AF65-F5344CB8AC3E}">
        <p14:creationId xmlns:p14="http://schemas.microsoft.com/office/powerpoint/2010/main" val="25281292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6364"/>
            <a:ext cx="8596668" cy="1320800"/>
          </a:xfrm>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2279504" y="1432646"/>
            <a:ext cx="5673005" cy="4890522"/>
          </a:xfrm>
          <a:prstGeom prst="rect">
            <a:avLst/>
          </a:prstGeom>
        </p:spPr>
      </p:pic>
    </p:spTree>
    <p:extLst>
      <p:ext uri="{BB962C8B-B14F-4D97-AF65-F5344CB8AC3E}">
        <p14:creationId xmlns:p14="http://schemas.microsoft.com/office/powerpoint/2010/main" val="10373655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1615786" y="1610590"/>
            <a:ext cx="6309013" cy="4066967"/>
          </a:xfrm>
          <a:prstGeom prst="rect">
            <a:avLst/>
          </a:prstGeom>
        </p:spPr>
      </p:pic>
    </p:spTree>
    <p:extLst>
      <p:ext uri="{BB962C8B-B14F-4D97-AF65-F5344CB8AC3E}">
        <p14:creationId xmlns:p14="http://schemas.microsoft.com/office/powerpoint/2010/main" val="3588092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0777"/>
            <a:ext cx="8596668" cy="1320800"/>
          </a:xfrm>
        </p:spPr>
        <p:txBody>
          <a:bodyPr/>
          <a:lstStyle/>
          <a:p>
            <a:r>
              <a:rPr lang="fr-FR" dirty="0"/>
              <a:t>Liste de </a:t>
            </a:r>
            <a:r>
              <a:rPr lang="fr-FR" dirty="0" smtClean="0"/>
              <a:t>Contrôle d’</a:t>
            </a:r>
            <a:r>
              <a:rPr lang="fr-FR" dirty="0" err="1" smtClean="0"/>
              <a:t>Acces</a:t>
            </a:r>
            <a:r>
              <a:rPr lang="fr-FR" dirty="0" smtClean="0"/>
              <a:t> </a:t>
            </a:r>
            <a:r>
              <a:rPr lang="fr-FR" dirty="0"/>
              <a:t>(ACL)</a:t>
            </a:r>
            <a:endParaRPr lang="en-US" dirty="0"/>
          </a:p>
        </p:txBody>
      </p:sp>
      <p:sp>
        <p:nvSpPr>
          <p:cNvPr id="3" name="TextBox 2"/>
          <p:cNvSpPr txBox="1"/>
          <p:nvPr/>
        </p:nvSpPr>
        <p:spPr>
          <a:xfrm>
            <a:off x="677334" y="891177"/>
            <a:ext cx="9054495" cy="6093976"/>
          </a:xfrm>
          <a:prstGeom prst="rect">
            <a:avLst/>
          </a:prstGeom>
          <a:noFill/>
        </p:spPr>
        <p:txBody>
          <a:bodyPr wrap="square" rtlCol="0">
            <a:spAutoFit/>
          </a:bodyPr>
          <a:lstStyle/>
          <a:p>
            <a:pPr algn="just"/>
            <a:r>
              <a:rPr lang="fr-FR" sz="2000" b="1" dirty="0" smtClean="0">
                <a:effectLst>
                  <a:outerShdw blurRad="38100" dist="38100" dir="2700000" algn="tl">
                    <a:srgbClr val="000000">
                      <a:alpha val="43137"/>
                    </a:srgbClr>
                  </a:outerShdw>
                </a:effectLst>
              </a:rPr>
              <a:t>Rôle des listes de contrôle d’</a:t>
            </a:r>
            <a:r>
              <a:rPr lang="fr-FR" sz="2000" b="1" dirty="0" err="1" smtClean="0">
                <a:effectLst>
                  <a:outerShdw blurRad="38100" dist="38100" dir="2700000" algn="tl">
                    <a:srgbClr val="000000">
                      <a:alpha val="43137"/>
                    </a:srgbClr>
                  </a:outerShdw>
                </a:effectLst>
              </a:rPr>
              <a:t>acces</a:t>
            </a:r>
            <a:endParaRPr lang="fr-FR" sz="2000" b="1" dirty="0" smtClean="0">
              <a:effectLst>
                <a:outerShdw blurRad="38100" dist="38100" dir="2700000" algn="tl">
                  <a:srgbClr val="000000">
                    <a:alpha val="43137"/>
                  </a:srgbClr>
                </a:outerShdw>
              </a:effectLst>
            </a:endParaRPr>
          </a:p>
          <a:p>
            <a:pPr algn="just"/>
            <a:endParaRPr lang="fr-FR" sz="1600" dirty="0"/>
          </a:p>
          <a:p>
            <a:pPr algn="just"/>
            <a:r>
              <a:rPr lang="fr-FR" sz="1600" dirty="0" smtClean="0"/>
              <a:t>Une </a:t>
            </a:r>
            <a:r>
              <a:rPr lang="fr-FR" sz="1600" dirty="0"/>
              <a:t>fois configurées, les listes de contrôle d'accès assurent les tâches suivantes </a:t>
            </a:r>
            <a:r>
              <a:rPr lang="fr-FR" sz="1600" dirty="0" smtClean="0"/>
              <a:t>:</a:t>
            </a:r>
          </a:p>
          <a:p>
            <a:pPr algn="just"/>
            <a:endParaRPr lang="fr-FR" sz="1600" dirty="0"/>
          </a:p>
          <a:p>
            <a:pPr marL="285750" indent="-285750" algn="just">
              <a:buFont typeface="Arial" panose="020B0604020202020204" pitchFamily="34" charset="0"/>
              <a:buChar char="•"/>
            </a:pPr>
            <a:r>
              <a:rPr lang="fr-FR" sz="1600" dirty="0"/>
              <a:t>Elles limitent le trafic réseau pour accroître les performances réseau. Si la stratégie de l'entreprise interdit, par exemple, le trafic vidéo sur le réseau, vous pouvez configurer et appliquer des listes de contrôle d'accès pour bloquer ce trafic. Ainsi, la charge réseau est nettement réduite et les performances réseau sont sensiblement améliorées</a:t>
            </a:r>
            <a:r>
              <a:rPr lang="fr-FR" sz="1600" dirty="0" smtClean="0"/>
              <a:t>.</a:t>
            </a:r>
          </a:p>
          <a:p>
            <a:pPr marL="285750" indent="-285750" algn="just">
              <a:buFont typeface="Arial" panose="020B0604020202020204" pitchFamily="34" charset="0"/>
              <a:buChar char="•"/>
            </a:pPr>
            <a:endParaRPr lang="fr-FR" sz="1600" dirty="0"/>
          </a:p>
          <a:p>
            <a:pPr marL="285750" indent="-285750" algn="just">
              <a:buFont typeface="Arial" panose="020B0604020202020204" pitchFamily="34" charset="0"/>
              <a:buChar char="•"/>
            </a:pPr>
            <a:r>
              <a:rPr lang="fr-FR" sz="1600" dirty="0"/>
              <a:t>Elles contrôlent le flux de trafic. Les listes de contrôle d'accès peuvent limiter l'arrivée des mises à jour de routage. Si aucune mise à jour n'est requise vu les conditions du réseau, la bande passante est préservée</a:t>
            </a:r>
            <a:r>
              <a:rPr lang="fr-FR" sz="1600" dirty="0" smtClean="0"/>
              <a:t>.</a:t>
            </a:r>
          </a:p>
          <a:p>
            <a:pPr marL="285750" indent="-285750" algn="just">
              <a:buFont typeface="Arial" panose="020B0604020202020204" pitchFamily="34" charset="0"/>
              <a:buChar char="•"/>
            </a:pPr>
            <a:endParaRPr lang="fr-FR" sz="1600" dirty="0"/>
          </a:p>
          <a:p>
            <a:pPr marL="285750" indent="-285750" algn="just">
              <a:buFont typeface="Arial" panose="020B0604020202020204" pitchFamily="34" charset="0"/>
              <a:buChar char="•"/>
            </a:pPr>
            <a:r>
              <a:rPr lang="fr-FR" sz="1600" dirty="0"/>
              <a:t>Elles fournissent un niveau de sécurité de base pour l'accès réseau. Les listes de contrôle d'accès permettent à un hôte d'accéder à une section du réseau tout en empêchant un autre hôte d'y avoir accès. Par exemple, l'accès au réseau du département Ressources humaines peut être limité aux utilisateurs autorisés</a:t>
            </a:r>
            <a:r>
              <a:rPr lang="fr-FR" sz="1600" dirty="0" smtClean="0"/>
              <a:t>.</a:t>
            </a:r>
          </a:p>
          <a:p>
            <a:pPr marL="285750" indent="-285750" algn="just">
              <a:buFont typeface="Arial" panose="020B0604020202020204" pitchFamily="34" charset="0"/>
              <a:buChar char="•"/>
            </a:pPr>
            <a:endParaRPr lang="fr-FR" sz="1600" dirty="0"/>
          </a:p>
          <a:p>
            <a:pPr marL="285750" indent="-285750" algn="just">
              <a:buFont typeface="Arial" panose="020B0604020202020204" pitchFamily="34" charset="0"/>
              <a:buChar char="•"/>
            </a:pPr>
            <a:r>
              <a:rPr lang="fr-FR" sz="1600" dirty="0"/>
              <a:t>Elles filtrent le trafic en fonction de son type. Ainsi, une liste de contrôle d'accès peut autoriser le trafic des e-mails, mais bloquer tout le trafic Telnet.</a:t>
            </a:r>
          </a:p>
          <a:p>
            <a:pPr marL="285750" indent="-285750" algn="just">
              <a:buFont typeface="Arial" panose="020B0604020202020204" pitchFamily="34" charset="0"/>
              <a:buChar char="•"/>
            </a:pPr>
            <a:r>
              <a:rPr lang="fr-FR" sz="1600" dirty="0"/>
              <a:t>Elles filtrent les hôtes pour autoriser ou refuser l'accès aux services sur le réseau. Les listes de contrôle d'accès peuvent autoriser ou refuser à un utilisateur l'accès à certains types de fichier, tels que FTP ou HTTP.</a:t>
            </a:r>
          </a:p>
          <a:p>
            <a:endParaRPr lang="en-US" dirty="0"/>
          </a:p>
        </p:txBody>
      </p:sp>
    </p:spTree>
    <p:extLst>
      <p:ext uri="{BB962C8B-B14F-4D97-AF65-F5344CB8AC3E}">
        <p14:creationId xmlns:p14="http://schemas.microsoft.com/office/powerpoint/2010/main" val="22876448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2140527" y="1270000"/>
            <a:ext cx="6061364" cy="3910557"/>
          </a:xfrm>
          <a:prstGeom prst="rect">
            <a:avLst/>
          </a:prstGeom>
        </p:spPr>
      </p:pic>
    </p:spTree>
    <p:extLst>
      <p:ext uri="{BB962C8B-B14F-4D97-AF65-F5344CB8AC3E}">
        <p14:creationId xmlns:p14="http://schemas.microsoft.com/office/powerpoint/2010/main" val="3551417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575396" y="1930400"/>
            <a:ext cx="4695825" cy="2438400"/>
          </a:xfrm>
          <a:prstGeom prst="rect">
            <a:avLst/>
          </a:prstGeom>
        </p:spPr>
      </p:pic>
      <p:pic>
        <p:nvPicPr>
          <p:cNvPr id="4" name="Picture 3"/>
          <p:cNvPicPr>
            <a:picLocks noChangeAspect="1"/>
          </p:cNvPicPr>
          <p:nvPr/>
        </p:nvPicPr>
        <p:blipFill>
          <a:blip r:embed="rId3"/>
          <a:stretch>
            <a:fillRect/>
          </a:stretch>
        </p:blipFill>
        <p:spPr>
          <a:xfrm>
            <a:off x="5437475" y="1937328"/>
            <a:ext cx="4752975" cy="2457450"/>
          </a:xfrm>
          <a:prstGeom prst="rect">
            <a:avLst/>
          </a:prstGeom>
        </p:spPr>
      </p:pic>
      <p:sp>
        <p:nvSpPr>
          <p:cNvPr id="5" name="TextBox 4"/>
          <p:cNvSpPr txBox="1"/>
          <p:nvPr/>
        </p:nvSpPr>
        <p:spPr>
          <a:xfrm>
            <a:off x="900545" y="4835236"/>
            <a:ext cx="8756073" cy="646331"/>
          </a:xfrm>
          <a:prstGeom prst="rect">
            <a:avLst/>
          </a:prstGeom>
          <a:noFill/>
        </p:spPr>
        <p:txBody>
          <a:bodyPr wrap="square" rtlCol="0">
            <a:spAutoFit/>
          </a:bodyPr>
          <a:lstStyle/>
          <a:p>
            <a:r>
              <a:rPr lang="en-US" dirty="0" smtClean="0"/>
              <a:t>NB: Il </a:t>
            </a:r>
            <a:r>
              <a:rPr lang="en-US" dirty="0" err="1" smtClean="0"/>
              <a:t>faut</a:t>
            </a:r>
            <a:r>
              <a:rPr lang="en-US" dirty="0" smtClean="0"/>
              <a:t> </a:t>
            </a:r>
            <a:r>
              <a:rPr lang="en-US" dirty="0" err="1" smtClean="0"/>
              <a:t>toujours</a:t>
            </a:r>
            <a:r>
              <a:rPr lang="en-US" dirty="0" smtClean="0"/>
              <a:t> </a:t>
            </a:r>
            <a:r>
              <a:rPr lang="en-US" dirty="0" err="1" smtClean="0"/>
              <a:t>partir</a:t>
            </a:r>
            <a:r>
              <a:rPr lang="en-US" dirty="0" smtClean="0"/>
              <a:t> du </a:t>
            </a:r>
            <a:r>
              <a:rPr lang="en-US" dirty="0" err="1" smtClean="0"/>
              <a:t>specifique</a:t>
            </a:r>
            <a:r>
              <a:rPr lang="en-US" dirty="0" smtClean="0"/>
              <a:t> au general </a:t>
            </a:r>
            <a:r>
              <a:rPr lang="en-US" dirty="0" err="1" smtClean="0"/>
              <a:t>lors</a:t>
            </a:r>
            <a:r>
              <a:rPr lang="en-US" dirty="0" smtClean="0"/>
              <a:t> de la creation des </a:t>
            </a:r>
            <a:r>
              <a:rPr lang="en-US" dirty="0" err="1" smtClean="0"/>
              <a:t>listes</a:t>
            </a:r>
            <a:r>
              <a:rPr lang="en-US" dirty="0" smtClean="0"/>
              <a:t> de </a:t>
            </a:r>
            <a:r>
              <a:rPr lang="en-US" dirty="0" err="1" smtClean="0"/>
              <a:t>controle</a:t>
            </a:r>
            <a:r>
              <a:rPr lang="en-US" dirty="0" smtClean="0"/>
              <a:t> </a:t>
            </a:r>
            <a:r>
              <a:rPr lang="en-US" dirty="0" err="1" smtClean="0"/>
              <a:t>d’acces</a:t>
            </a:r>
            <a:r>
              <a:rPr lang="en-US" dirty="0" smtClean="0"/>
              <a:t>.</a:t>
            </a:r>
            <a:endParaRPr lang="en-US" dirty="0"/>
          </a:p>
        </p:txBody>
      </p:sp>
    </p:spTree>
    <p:extLst>
      <p:ext uri="{BB962C8B-B14F-4D97-AF65-F5344CB8AC3E}">
        <p14:creationId xmlns:p14="http://schemas.microsoft.com/office/powerpoint/2010/main" val="13339627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1855210" y="1490230"/>
            <a:ext cx="6041881" cy="5065790"/>
          </a:xfrm>
          <a:prstGeom prst="rect">
            <a:avLst/>
          </a:prstGeom>
        </p:spPr>
      </p:pic>
    </p:spTree>
    <p:extLst>
      <p:ext uri="{BB962C8B-B14F-4D97-AF65-F5344CB8AC3E}">
        <p14:creationId xmlns:p14="http://schemas.microsoft.com/office/powerpoint/2010/main" val="35945978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771" y="360218"/>
            <a:ext cx="8596668" cy="1320800"/>
          </a:xfrm>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2094201" y="1681018"/>
            <a:ext cx="5608926" cy="4638367"/>
          </a:xfrm>
          <a:prstGeom prst="rect">
            <a:avLst/>
          </a:prstGeom>
        </p:spPr>
      </p:pic>
    </p:spTree>
    <p:extLst>
      <p:ext uri="{BB962C8B-B14F-4D97-AF65-F5344CB8AC3E}">
        <p14:creationId xmlns:p14="http://schemas.microsoft.com/office/powerpoint/2010/main" val="6243717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7122"/>
            <a:ext cx="8596668" cy="1320800"/>
          </a:xfrm>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1433511" y="1492394"/>
            <a:ext cx="6103362" cy="4831319"/>
          </a:xfrm>
          <a:prstGeom prst="rect">
            <a:avLst/>
          </a:prstGeom>
        </p:spPr>
      </p:pic>
    </p:spTree>
    <p:extLst>
      <p:ext uri="{BB962C8B-B14F-4D97-AF65-F5344CB8AC3E}">
        <p14:creationId xmlns:p14="http://schemas.microsoft.com/office/powerpoint/2010/main" val="42682716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1558"/>
            <a:ext cx="8596668" cy="1320800"/>
          </a:xfrm>
        </p:spPr>
        <p:txBody>
          <a:bodyPr/>
          <a:lstStyle/>
          <a:p>
            <a:r>
              <a:rPr lang="fr-FR" dirty="0"/>
              <a:t>Liste de Contrôle d’</a:t>
            </a:r>
            <a:r>
              <a:rPr lang="fr-FR" dirty="0" err="1"/>
              <a:t>Acces</a:t>
            </a:r>
            <a:r>
              <a:rPr lang="fr-FR" dirty="0"/>
              <a:t> (ACL)</a:t>
            </a:r>
            <a:endParaRPr lang="en-US" dirty="0"/>
          </a:p>
        </p:txBody>
      </p:sp>
      <p:pic>
        <p:nvPicPr>
          <p:cNvPr id="4" name="Picture 3"/>
          <p:cNvPicPr>
            <a:picLocks noChangeAspect="1"/>
          </p:cNvPicPr>
          <p:nvPr/>
        </p:nvPicPr>
        <p:blipFill>
          <a:blip r:embed="rId2"/>
          <a:stretch>
            <a:fillRect/>
          </a:stretch>
        </p:blipFill>
        <p:spPr>
          <a:xfrm>
            <a:off x="677334" y="1219199"/>
            <a:ext cx="4838700" cy="3676650"/>
          </a:xfrm>
          <a:prstGeom prst="rect">
            <a:avLst/>
          </a:prstGeom>
        </p:spPr>
      </p:pic>
      <p:pic>
        <p:nvPicPr>
          <p:cNvPr id="5" name="Picture 4"/>
          <p:cNvPicPr>
            <a:picLocks noChangeAspect="1"/>
          </p:cNvPicPr>
          <p:nvPr/>
        </p:nvPicPr>
        <p:blipFill>
          <a:blip r:embed="rId3"/>
          <a:stretch>
            <a:fillRect/>
          </a:stretch>
        </p:blipFill>
        <p:spPr>
          <a:xfrm>
            <a:off x="5516034" y="1240991"/>
            <a:ext cx="4629150" cy="4086225"/>
          </a:xfrm>
          <a:prstGeom prst="rect">
            <a:avLst/>
          </a:prstGeom>
        </p:spPr>
      </p:pic>
      <p:sp>
        <p:nvSpPr>
          <p:cNvPr id="6" name="TextBox 5"/>
          <p:cNvSpPr txBox="1"/>
          <p:nvPr/>
        </p:nvSpPr>
        <p:spPr>
          <a:xfrm>
            <a:off x="914400" y="5460708"/>
            <a:ext cx="9421091" cy="1015663"/>
          </a:xfrm>
          <a:prstGeom prst="rect">
            <a:avLst/>
          </a:prstGeom>
          <a:noFill/>
        </p:spPr>
        <p:txBody>
          <a:bodyPr wrap="square" rtlCol="0">
            <a:spAutoFit/>
          </a:bodyPr>
          <a:lstStyle/>
          <a:p>
            <a:pPr algn="just"/>
            <a:r>
              <a:rPr lang="fr-FR" sz="2400" b="1" dirty="0"/>
              <a:t>Remarque : </a:t>
            </a:r>
            <a:r>
              <a:rPr lang="fr-FR" dirty="0"/>
              <a:t>les listes de contrôle d'accès numérotées utilisent la commande de configuration globale </a:t>
            </a:r>
            <a:r>
              <a:rPr lang="fr-FR" b="1" dirty="0" err="1"/>
              <a:t>access-list</a:t>
            </a:r>
            <a:r>
              <a:rPr lang="fr-FR" dirty="0"/>
              <a:t> alors que les listes de contrôle d'accès IPv4 nommées utilisent la commande </a:t>
            </a:r>
            <a:r>
              <a:rPr lang="fr-FR" b="1" dirty="0" err="1"/>
              <a:t>ip</a:t>
            </a:r>
            <a:r>
              <a:rPr lang="fr-FR" b="1" dirty="0"/>
              <a:t> </a:t>
            </a:r>
            <a:r>
              <a:rPr lang="fr-FR" b="1" dirty="0" err="1"/>
              <a:t>access-list</a:t>
            </a:r>
            <a:r>
              <a:rPr lang="fr-FR" dirty="0"/>
              <a:t>.</a:t>
            </a:r>
            <a:endParaRPr lang="en-US" dirty="0"/>
          </a:p>
        </p:txBody>
      </p:sp>
    </p:spTree>
    <p:extLst>
      <p:ext uri="{BB962C8B-B14F-4D97-AF65-F5344CB8AC3E}">
        <p14:creationId xmlns:p14="http://schemas.microsoft.com/office/powerpoint/2010/main" val="17948103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497" y="415637"/>
            <a:ext cx="8596668" cy="1320800"/>
          </a:xfrm>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1738033" y="1378527"/>
            <a:ext cx="6253596" cy="5041659"/>
          </a:xfrm>
          <a:prstGeom prst="rect">
            <a:avLst/>
          </a:prstGeom>
        </p:spPr>
      </p:pic>
    </p:spTree>
    <p:extLst>
      <p:ext uri="{BB962C8B-B14F-4D97-AF65-F5344CB8AC3E}">
        <p14:creationId xmlns:p14="http://schemas.microsoft.com/office/powerpoint/2010/main" val="4151966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Liste de Contrôle d’</a:t>
            </a:r>
            <a:r>
              <a:rPr lang="fr-FR" dirty="0" err="1"/>
              <a:t>Acces</a:t>
            </a:r>
            <a:r>
              <a:rPr lang="fr-FR" dirty="0"/>
              <a:t> (ACL)</a:t>
            </a:r>
            <a:endParaRPr lang="en-US" dirty="0"/>
          </a:p>
        </p:txBody>
      </p:sp>
      <p:sp>
        <p:nvSpPr>
          <p:cNvPr id="3" name="TextBox 2"/>
          <p:cNvSpPr txBox="1"/>
          <p:nvPr/>
        </p:nvSpPr>
        <p:spPr>
          <a:xfrm>
            <a:off x="677334" y="1593273"/>
            <a:ext cx="8452811" cy="4247317"/>
          </a:xfrm>
          <a:prstGeom prst="rect">
            <a:avLst/>
          </a:prstGeom>
          <a:noFill/>
        </p:spPr>
        <p:txBody>
          <a:bodyPr wrap="square" rtlCol="0">
            <a:spAutoFit/>
          </a:bodyPr>
          <a:lstStyle/>
          <a:p>
            <a:r>
              <a:rPr lang="fr-FR" sz="2000" b="1" u="sng" dirty="0" smtClean="0">
                <a:effectLst>
                  <a:outerShdw blurRad="38100" dist="38100" dir="2700000" algn="tl">
                    <a:srgbClr val="000000">
                      <a:alpha val="43137"/>
                    </a:srgbClr>
                  </a:outerShdw>
                </a:effectLst>
              </a:rPr>
              <a:t>Remarques:</a:t>
            </a:r>
          </a:p>
          <a:p>
            <a:endParaRPr lang="fr-FR" dirty="0"/>
          </a:p>
          <a:p>
            <a:pPr algn="just"/>
            <a:r>
              <a:rPr lang="fr-FR" dirty="0" smtClean="0"/>
              <a:t>Vous </a:t>
            </a:r>
            <a:r>
              <a:rPr lang="fr-FR" dirty="0"/>
              <a:t>pouvez utiliser le mot-clé </a:t>
            </a:r>
            <a:r>
              <a:rPr lang="fr-FR" b="1" dirty="0" err="1"/>
              <a:t>remark</a:t>
            </a:r>
            <a:r>
              <a:rPr lang="fr-FR" dirty="0"/>
              <a:t> pour intégrer des commentaires (remarques) sur les entrées dans n'importe quelle liste de contrôle d'accès IP standard ou étendue. Ces remarques facilitent la compréhension et la recherche des listes de contrôle d'accès. Chaque ligne de remarque est limitée à 100 caractères</a:t>
            </a:r>
            <a:r>
              <a:rPr lang="fr-FR" dirty="0" smtClean="0"/>
              <a:t>.</a:t>
            </a:r>
          </a:p>
          <a:p>
            <a:pPr algn="just"/>
            <a:endParaRPr lang="fr-FR" dirty="0"/>
          </a:p>
          <a:p>
            <a:pPr algn="just"/>
            <a:r>
              <a:rPr lang="fr-FR" dirty="0"/>
              <a:t>La remarque peut être placée avant ou après une instruction </a:t>
            </a:r>
            <a:r>
              <a:rPr lang="fr-FR" b="1" dirty="0"/>
              <a:t>permit</a:t>
            </a:r>
            <a:r>
              <a:rPr lang="fr-FR" dirty="0"/>
              <a:t> ou </a:t>
            </a:r>
            <a:r>
              <a:rPr lang="fr-FR" b="1" dirty="0" err="1"/>
              <a:t>deny</a:t>
            </a:r>
            <a:r>
              <a:rPr lang="fr-FR" dirty="0"/>
              <a:t>. La position des remarques doit être cohérente, afin de permettre d'identifier clairement quelle instruction </a:t>
            </a:r>
            <a:r>
              <a:rPr lang="fr-FR" b="1" dirty="0"/>
              <a:t>permit</a:t>
            </a:r>
            <a:r>
              <a:rPr lang="fr-FR" dirty="0"/>
              <a:t> ou </a:t>
            </a:r>
            <a:r>
              <a:rPr lang="fr-FR" b="1" dirty="0" err="1"/>
              <a:t>deny</a:t>
            </a:r>
            <a:r>
              <a:rPr lang="fr-FR" dirty="0"/>
              <a:t> chacune décrit. Par exemple, le fait de placer certaines remarques avant les instructions </a:t>
            </a:r>
            <a:r>
              <a:rPr lang="fr-FR" b="1" dirty="0"/>
              <a:t>permit</a:t>
            </a:r>
            <a:r>
              <a:rPr lang="fr-FR" dirty="0"/>
              <a:t> ou </a:t>
            </a:r>
            <a:r>
              <a:rPr lang="fr-FR" b="1" dirty="0" err="1"/>
              <a:t>deny</a:t>
            </a:r>
            <a:r>
              <a:rPr lang="fr-FR" dirty="0"/>
              <a:t> correspondantes et d'autres remarques après ces instructions pourrait prêter à confusion.</a:t>
            </a:r>
          </a:p>
          <a:p>
            <a:endParaRPr lang="en-US" dirty="0"/>
          </a:p>
        </p:txBody>
      </p:sp>
    </p:spTree>
    <p:extLst>
      <p:ext uri="{BB962C8B-B14F-4D97-AF65-F5344CB8AC3E}">
        <p14:creationId xmlns:p14="http://schemas.microsoft.com/office/powerpoint/2010/main" val="1446365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2040514" y="1613189"/>
            <a:ext cx="6507740" cy="5002307"/>
          </a:xfrm>
          <a:prstGeom prst="rect">
            <a:avLst/>
          </a:prstGeom>
        </p:spPr>
      </p:pic>
    </p:spTree>
    <p:extLst>
      <p:ext uri="{BB962C8B-B14F-4D97-AF65-F5344CB8AC3E}">
        <p14:creationId xmlns:p14="http://schemas.microsoft.com/office/powerpoint/2010/main" val="1701458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4910"/>
            <a:ext cx="8596668" cy="1320800"/>
          </a:xfrm>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2231448" y="1528762"/>
            <a:ext cx="5901170" cy="5026491"/>
          </a:xfrm>
          <a:prstGeom prst="rect">
            <a:avLst/>
          </a:prstGeom>
        </p:spPr>
      </p:pic>
    </p:spTree>
    <p:extLst>
      <p:ext uri="{BB962C8B-B14F-4D97-AF65-F5344CB8AC3E}">
        <p14:creationId xmlns:p14="http://schemas.microsoft.com/office/powerpoint/2010/main" val="198991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5281"/>
            <a:ext cx="8596668" cy="1320800"/>
          </a:xfrm>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1710906" y="1338397"/>
            <a:ext cx="6529524" cy="5081157"/>
          </a:xfrm>
          <a:prstGeom prst="rect">
            <a:avLst/>
          </a:prstGeom>
        </p:spPr>
      </p:pic>
    </p:spTree>
    <p:extLst>
      <p:ext uri="{BB962C8B-B14F-4D97-AF65-F5344CB8AC3E}">
        <p14:creationId xmlns:p14="http://schemas.microsoft.com/office/powerpoint/2010/main" val="4473815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1771844" y="1505817"/>
            <a:ext cx="6831830" cy="4812510"/>
          </a:xfrm>
          <a:prstGeom prst="rect">
            <a:avLst/>
          </a:prstGeom>
        </p:spPr>
      </p:pic>
    </p:spTree>
    <p:extLst>
      <p:ext uri="{BB962C8B-B14F-4D97-AF65-F5344CB8AC3E}">
        <p14:creationId xmlns:p14="http://schemas.microsoft.com/office/powerpoint/2010/main" val="1312387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677334" y="1603663"/>
            <a:ext cx="4410075" cy="3124200"/>
          </a:xfrm>
          <a:prstGeom prst="rect">
            <a:avLst/>
          </a:prstGeom>
        </p:spPr>
      </p:pic>
      <p:pic>
        <p:nvPicPr>
          <p:cNvPr id="4" name="Picture 3"/>
          <p:cNvPicPr>
            <a:picLocks noChangeAspect="1"/>
          </p:cNvPicPr>
          <p:nvPr/>
        </p:nvPicPr>
        <p:blipFill>
          <a:blip r:embed="rId3"/>
          <a:stretch>
            <a:fillRect/>
          </a:stretch>
        </p:blipFill>
        <p:spPr>
          <a:xfrm>
            <a:off x="5087409" y="2126670"/>
            <a:ext cx="4887726" cy="2601193"/>
          </a:xfrm>
          <a:prstGeom prst="rect">
            <a:avLst/>
          </a:prstGeom>
        </p:spPr>
      </p:pic>
    </p:spTree>
    <p:extLst>
      <p:ext uri="{BB962C8B-B14F-4D97-AF65-F5344CB8AC3E}">
        <p14:creationId xmlns:p14="http://schemas.microsoft.com/office/powerpoint/2010/main" val="11310914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2467994" y="2137496"/>
            <a:ext cx="5165859" cy="4358694"/>
          </a:xfrm>
          <a:prstGeom prst="rect">
            <a:avLst/>
          </a:prstGeom>
        </p:spPr>
      </p:pic>
      <p:sp>
        <p:nvSpPr>
          <p:cNvPr id="4" name="TextBox 3"/>
          <p:cNvSpPr txBox="1"/>
          <p:nvPr/>
        </p:nvSpPr>
        <p:spPr>
          <a:xfrm>
            <a:off x="677334" y="1479950"/>
            <a:ext cx="8963890" cy="369332"/>
          </a:xfrm>
          <a:prstGeom prst="rect">
            <a:avLst/>
          </a:prstGeom>
          <a:noFill/>
        </p:spPr>
        <p:txBody>
          <a:bodyPr wrap="square" rtlCol="0">
            <a:spAutoFit/>
          </a:bodyPr>
          <a:lstStyle/>
          <a:p>
            <a:r>
              <a:rPr lang="fr-FR" b="1" u="sng" dirty="0">
                <a:effectLst>
                  <a:outerShdw blurRad="38100" dist="38100" dir="2700000" algn="tl">
                    <a:srgbClr val="000000">
                      <a:alpha val="43137"/>
                    </a:srgbClr>
                  </a:outerShdw>
                </a:effectLst>
              </a:rPr>
              <a:t>Utiliser une liste de contrôle d'accès pour contrôler l'accès VTY</a:t>
            </a:r>
            <a:endParaRPr lang="en-US"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488526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2285133" y="1460788"/>
            <a:ext cx="5819775" cy="4741207"/>
          </a:xfrm>
          <a:prstGeom prst="rect">
            <a:avLst/>
          </a:prstGeom>
        </p:spPr>
      </p:pic>
    </p:spTree>
    <p:extLst>
      <p:ext uri="{BB962C8B-B14F-4D97-AF65-F5344CB8AC3E}">
        <p14:creationId xmlns:p14="http://schemas.microsoft.com/office/powerpoint/2010/main" val="5625499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351560" y="1445491"/>
            <a:ext cx="5889323" cy="4493336"/>
          </a:xfrm>
          <a:prstGeom prst="rect">
            <a:avLst/>
          </a:prstGeom>
        </p:spPr>
      </p:pic>
      <p:sp>
        <p:nvSpPr>
          <p:cNvPr id="4" name="TextBox 3"/>
          <p:cNvSpPr txBox="1"/>
          <p:nvPr/>
        </p:nvSpPr>
        <p:spPr>
          <a:xfrm>
            <a:off x="6033065" y="1691510"/>
            <a:ext cx="3928353" cy="4247317"/>
          </a:xfrm>
          <a:prstGeom prst="rect">
            <a:avLst/>
          </a:prstGeom>
          <a:noFill/>
        </p:spPr>
        <p:txBody>
          <a:bodyPr wrap="square" rtlCol="0">
            <a:spAutoFit/>
          </a:bodyPr>
          <a:lstStyle/>
          <a:p>
            <a:pPr marL="285750" indent="-285750" algn="just">
              <a:buFont typeface="Arial" panose="020B0604020202020204" pitchFamily="34" charset="0"/>
              <a:buChar char="•"/>
            </a:pPr>
            <a:r>
              <a:rPr lang="fr-FR" dirty="0"/>
              <a:t>Des listes de contrôle d'accès IPv4 étendues peuvent être créées pour permettre un contrôle plus précis du filtrage du trafic. </a:t>
            </a:r>
            <a:endParaRPr lang="fr-FR" dirty="0" smtClean="0"/>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smtClean="0"/>
              <a:t>Les </a:t>
            </a:r>
            <a:r>
              <a:rPr lang="fr-FR" dirty="0"/>
              <a:t>listes de contrôle d'accès étendues sont numérotées de 100 à 199 et de 2 000 à 2 699 ce qui offre un total de 799 numéros de listes de contrôle d'accès étendues disponibles. Vous pouvez également attribuer un nom aux listes de contrôle d'accès étendues.</a:t>
            </a:r>
            <a:endParaRPr lang="en-US" dirty="0"/>
          </a:p>
        </p:txBody>
      </p:sp>
    </p:spTree>
    <p:extLst>
      <p:ext uri="{BB962C8B-B14F-4D97-AF65-F5344CB8AC3E}">
        <p14:creationId xmlns:p14="http://schemas.microsoft.com/office/powerpoint/2010/main" val="1996383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1885083" y="1527463"/>
            <a:ext cx="6427643" cy="4664787"/>
          </a:xfrm>
          <a:prstGeom prst="rect">
            <a:avLst/>
          </a:prstGeom>
        </p:spPr>
      </p:pic>
    </p:spTree>
    <p:extLst>
      <p:ext uri="{BB962C8B-B14F-4D97-AF65-F5344CB8AC3E}">
        <p14:creationId xmlns:p14="http://schemas.microsoft.com/office/powerpoint/2010/main" val="32601764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775855" y="1712335"/>
            <a:ext cx="4572000" cy="3571875"/>
          </a:xfrm>
          <a:prstGeom prst="rect">
            <a:avLst/>
          </a:prstGeom>
        </p:spPr>
      </p:pic>
      <p:sp>
        <p:nvSpPr>
          <p:cNvPr id="4" name="TextBox 3"/>
          <p:cNvSpPr txBox="1"/>
          <p:nvPr/>
        </p:nvSpPr>
        <p:spPr>
          <a:xfrm>
            <a:off x="5541818" y="1712335"/>
            <a:ext cx="4391891" cy="4524315"/>
          </a:xfrm>
          <a:prstGeom prst="rect">
            <a:avLst/>
          </a:prstGeom>
          <a:noFill/>
        </p:spPr>
        <p:txBody>
          <a:bodyPr wrap="square" rtlCol="0">
            <a:spAutoFit/>
          </a:bodyPr>
          <a:lstStyle/>
          <a:p>
            <a:pPr algn="just"/>
            <a:r>
              <a:rPr lang="fr-FR" dirty="0" smtClean="0"/>
              <a:t>La </a:t>
            </a:r>
            <a:r>
              <a:rPr lang="fr-FR" dirty="0"/>
              <a:t>nature du protocole HTTP exige que le trafic revienne sur le réseau à partir des sites Web consultés par les clients internes. L'administrateur réseau souhaite limiter ce trafic retour aux échanges HTTP de sites Web demandés, et refuser tout autre trafic. La liste de contrôle d'accès 104 atteint cet objectif en bloquant tout trafic entrant, à l'exception des connexions établies précédemment. </a:t>
            </a:r>
            <a:endParaRPr lang="fr-FR" dirty="0" smtClean="0"/>
          </a:p>
          <a:p>
            <a:pPr algn="just"/>
            <a:endParaRPr lang="fr-FR" dirty="0"/>
          </a:p>
          <a:p>
            <a:pPr algn="just"/>
            <a:r>
              <a:rPr lang="fr-FR" dirty="0" smtClean="0"/>
              <a:t>L'instruction </a:t>
            </a:r>
            <a:r>
              <a:rPr lang="fr-FR" dirty="0"/>
              <a:t>« permit » de la liste de contrôle d'accès 104 autorise le trafic entrant à l'aide du paramètre </a:t>
            </a:r>
            <a:r>
              <a:rPr lang="fr-FR" b="1" dirty="0" err="1"/>
              <a:t>established</a:t>
            </a:r>
            <a:r>
              <a:rPr lang="fr-FR" dirty="0"/>
              <a:t>.</a:t>
            </a:r>
            <a:endParaRPr lang="en-US" dirty="0"/>
          </a:p>
        </p:txBody>
      </p:sp>
    </p:spTree>
    <p:extLst>
      <p:ext uri="{BB962C8B-B14F-4D97-AF65-F5344CB8AC3E}">
        <p14:creationId xmlns:p14="http://schemas.microsoft.com/office/powerpoint/2010/main" val="29217548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2536402" y="1718397"/>
            <a:ext cx="5349586" cy="4379718"/>
          </a:xfrm>
          <a:prstGeom prst="rect">
            <a:avLst/>
          </a:prstGeom>
        </p:spPr>
      </p:pic>
    </p:spTree>
    <p:extLst>
      <p:ext uri="{BB962C8B-B14F-4D97-AF65-F5344CB8AC3E}">
        <p14:creationId xmlns:p14="http://schemas.microsoft.com/office/powerpoint/2010/main" val="39336495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677334" y="1813646"/>
            <a:ext cx="4657725" cy="3895725"/>
          </a:xfrm>
          <a:prstGeom prst="rect">
            <a:avLst/>
          </a:prstGeom>
        </p:spPr>
      </p:pic>
      <p:pic>
        <p:nvPicPr>
          <p:cNvPr id="4" name="Picture 3"/>
          <p:cNvPicPr>
            <a:picLocks noChangeAspect="1"/>
          </p:cNvPicPr>
          <p:nvPr/>
        </p:nvPicPr>
        <p:blipFill>
          <a:blip r:embed="rId3"/>
          <a:stretch>
            <a:fillRect/>
          </a:stretch>
        </p:blipFill>
        <p:spPr>
          <a:xfrm>
            <a:off x="5448732" y="1829161"/>
            <a:ext cx="4619625" cy="3981450"/>
          </a:xfrm>
          <a:prstGeom prst="rect">
            <a:avLst/>
          </a:prstGeom>
        </p:spPr>
      </p:pic>
    </p:spTree>
    <p:extLst>
      <p:ext uri="{BB962C8B-B14F-4D97-AF65-F5344CB8AC3E}">
        <p14:creationId xmlns:p14="http://schemas.microsoft.com/office/powerpoint/2010/main" val="15587507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1925070" y="1578551"/>
            <a:ext cx="6101196" cy="4876503"/>
          </a:xfrm>
          <a:prstGeom prst="rect">
            <a:avLst/>
          </a:prstGeom>
        </p:spPr>
      </p:pic>
    </p:spTree>
    <p:extLst>
      <p:ext uri="{BB962C8B-B14F-4D97-AF65-F5344CB8AC3E}">
        <p14:creationId xmlns:p14="http://schemas.microsoft.com/office/powerpoint/2010/main" val="4201014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2845"/>
            <a:ext cx="8596668" cy="1320800"/>
          </a:xfrm>
        </p:spPr>
        <p:txBody>
          <a:bodyPr/>
          <a:lstStyle/>
          <a:p>
            <a:r>
              <a:rPr lang="fr-FR" dirty="0"/>
              <a:t>Liste de </a:t>
            </a:r>
            <a:r>
              <a:rPr lang="fr-FR" dirty="0" smtClean="0"/>
              <a:t>Contrôle d’</a:t>
            </a:r>
            <a:r>
              <a:rPr lang="fr-FR" dirty="0" err="1" smtClean="0"/>
              <a:t>Acces</a:t>
            </a:r>
            <a:r>
              <a:rPr lang="fr-FR" dirty="0" smtClean="0"/>
              <a:t> </a:t>
            </a:r>
            <a:r>
              <a:rPr lang="fr-FR" dirty="0"/>
              <a:t>(ACL)</a:t>
            </a:r>
            <a:endParaRPr lang="en-US" dirty="0"/>
          </a:p>
        </p:txBody>
      </p:sp>
      <p:sp>
        <p:nvSpPr>
          <p:cNvPr id="3" name="TextBox 2"/>
          <p:cNvSpPr txBox="1"/>
          <p:nvPr/>
        </p:nvSpPr>
        <p:spPr>
          <a:xfrm>
            <a:off x="677334" y="1371600"/>
            <a:ext cx="8884677" cy="2400657"/>
          </a:xfrm>
          <a:prstGeom prst="rect">
            <a:avLst/>
          </a:prstGeom>
          <a:noFill/>
        </p:spPr>
        <p:txBody>
          <a:bodyPr wrap="square" rtlCol="0">
            <a:spAutoFit/>
          </a:bodyPr>
          <a:lstStyle/>
          <a:p>
            <a:r>
              <a:rPr lang="fr-FR" sz="2000" b="1" u="sng" dirty="0" smtClean="0">
                <a:effectLst>
                  <a:outerShdw blurRad="38100" dist="38100" dir="2700000" algn="tl">
                    <a:srgbClr val="000000">
                      <a:alpha val="43137"/>
                    </a:srgbClr>
                  </a:outerShdw>
                </a:effectLst>
              </a:rPr>
              <a:t>Comment le routeur filtre le trafic?</a:t>
            </a:r>
          </a:p>
          <a:p>
            <a:endParaRPr lang="fr-FR" dirty="0"/>
          </a:p>
          <a:p>
            <a:pPr algn="just"/>
            <a:r>
              <a:rPr lang="fr-FR" dirty="0" smtClean="0"/>
              <a:t>Lorsque </a:t>
            </a:r>
            <a:r>
              <a:rPr lang="fr-FR" dirty="0"/>
              <a:t>le trafic réseau traverse une interface configurée avec une liste de contrôle d'accès, le routeur compare les informations du paquet à chaque ACE, dans l'ordre séquentiel, afin de déterminer si le paquet correspond à l'une des instructions. Si une correspondance est trouvée, le paquet est traité en conséquence. Vous pouvez ainsi configurer des listes de contrôle d'accès en vue de contrôler l'accès à un réseau ou à un sous-réseau.</a:t>
            </a:r>
            <a:endParaRPr lang="en-US" dirty="0"/>
          </a:p>
        </p:txBody>
      </p:sp>
      <p:pic>
        <p:nvPicPr>
          <p:cNvPr id="4" name="Picture 3"/>
          <p:cNvPicPr>
            <a:picLocks noChangeAspect="1"/>
          </p:cNvPicPr>
          <p:nvPr/>
        </p:nvPicPr>
        <p:blipFill>
          <a:blip r:embed="rId2"/>
          <a:stretch>
            <a:fillRect/>
          </a:stretch>
        </p:blipFill>
        <p:spPr>
          <a:xfrm>
            <a:off x="3756388" y="3772257"/>
            <a:ext cx="3537624" cy="2599509"/>
          </a:xfrm>
          <a:prstGeom prst="rect">
            <a:avLst/>
          </a:prstGeom>
        </p:spPr>
      </p:pic>
    </p:spTree>
    <p:extLst>
      <p:ext uri="{BB962C8B-B14F-4D97-AF65-F5344CB8AC3E}">
        <p14:creationId xmlns:p14="http://schemas.microsoft.com/office/powerpoint/2010/main" val="2490202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677334" y="1776411"/>
            <a:ext cx="5220816" cy="3654571"/>
          </a:xfrm>
          <a:prstGeom prst="rect">
            <a:avLst/>
          </a:prstGeom>
        </p:spPr>
      </p:pic>
      <p:sp>
        <p:nvSpPr>
          <p:cNvPr id="4" name="TextBox 3"/>
          <p:cNvSpPr txBox="1"/>
          <p:nvPr/>
        </p:nvSpPr>
        <p:spPr>
          <a:xfrm>
            <a:off x="6054436" y="1343891"/>
            <a:ext cx="4087091" cy="5632311"/>
          </a:xfrm>
          <a:prstGeom prst="rect">
            <a:avLst/>
          </a:prstGeom>
          <a:noFill/>
        </p:spPr>
        <p:txBody>
          <a:bodyPr wrap="square" rtlCol="0">
            <a:spAutoFit/>
          </a:bodyPr>
          <a:lstStyle/>
          <a:p>
            <a:pPr algn="just"/>
            <a:r>
              <a:rPr lang="fr-FR" dirty="0"/>
              <a:t>I</a:t>
            </a:r>
            <a:r>
              <a:rPr lang="fr-FR" dirty="0" smtClean="0"/>
              <a:t>l </a:t>
            </a:r>
            <a:r>
              <a:rPr lang="fr-FR" dirty="0"/>
              <a:t>n'existe qu'un seul type de liste de contrôle d'accès IPv6 et il correspond à une liste de contrôle d'accès étendue IPv4 nommée. Les listes de contrôle d'accès IPv6 numérotées n'existent pas. </a:t>
            </a:r>
            <a:endParaRPr lang="fr-FR" dirty="0" smtClean="0"/>
          </a:p>
          <a:p>
            <a:pPr algn="just"/>
            <a:endParaRPr lang="fr-FR" dirty="0"/>
          </a:p>
          <a:p>
            <a:pPr algn="just"/>
            <a:r>
              <a:rPr lang="fr-FR" dirty="0" smtClean="0"/>
              <a:t>Pour </a:t>
            </a:r>
            <a:r>
              <a:rPr lang="fr-FR" dirty="0"/>
              <a:t>résumer, les listes de contrôle d'accès IPv6 présentent les caractéristiques suivantes :</a:t>
            </a:r>
          </a:p>
          <a:p>
            <a:pPr marL="742950" lvl="1" indent="-285750" algn="just">
              <a:buFont typeface="Arial" panose="020B0604020202020204" pitchFamily="34" charset="0"/>
              <a:buChar char="•"/>
            </a:pPr>
            <a:r>
              <a:rPr lang="fr-FR" dirty="0"/>
              <a:t>Elles sont nommées uniquement</a:t>
            </a:r>
          </a:p>
          <a:p>
            <a:pPr marL="742950" lvl="1" indent="-285750" algn="just">
              <a:buFont typeface="Arial" panose="020B0604020202020204" pitchFamily="34" charset="0"/>
              <a:buChar char="•"/>
            </a:pPr>
            <a:r>
              <a:rPr lang="fr-FR" dirty="0"/>
              <a:t>Leur fonctionnalité équivaut à celle d'une liste de contrôle d'accès IPv4 </a:t>
            </a:r>
            <a:r>
              <a:rPr lang="fr-FR" dirty="0" smtClean="0"/>
              <a:t>étendue</a:t>
            </a:r>
          </a:p>
          <a:p>
            <a:pPr marL="742950" lvl="1" indent="-285750" algn="just">
              <a:buFont typeface="Arial" panose="020B0604020202020204" pitchFamily="34" charset="0"/>
              <a:buChar char="•"/>
            </a:pPr>
            <a:endParaRPr lang="fr-FR" dirty="0"/>
          </a:p>
          <a:p>
            <a:pPr algn="just"/>
            <a:r>
              <a:rPr lang="fr-FR" dirty="0"/>
              <a:t>Une liste de contrôle d'accès IPv4 et une liste de contrôle d'accès IPv6 ne peuvent pas porter le même nom.</a:t>
            </a:r>
          </a:p>
          <a:p>
            <a:endParaRPr lang="en-US" dirty="0"/>
          </a:p>
        </p:txBody>
      </p:sp>
    </p:spTree>
    <p:extLst>
      <p:ext uri="{BB962C8B-B14F-4D97-AF65-F5344CB8AC3E}">
        <p14:creationId xmlns:p14="http://schemas.microsoft.com/office/powerpoint/2010/main" val="2761143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2218892" y="1930400"/>
            <a:ext cx="6576088" cy="3860800"/>
          </a:xfrm>
          <a:prstGeom prst="rect">
            <a:avLst/>
          </a:prstGeom>
        </p:spPr>
      </p:pic>
    </p:spTree>
    <p:extLst>
      <p:ext uri="{BB962C8B-B14F-4D97-AF65-F5344CB8AC3E}">
        <p14:creationId xmlns:p14="http://schemas.microsoft.com/office/powerpoint/2010/main" val="19047818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2183760" y="1529194"/>
            <a:ext cx="5583815" cy="4947977"/>
          </a:xfrm>
          <a:prstGeom prst="rect">
            <a:avLst/>
          </a:prstGeom>
        </p:spPr>
      </p:pic>
    </p:spTree>
    <p:extLst>
      <p:ext uri="{BB962C8B-B14F-4D97-AF65-F5344CB8AC3E}">
        <p14:creationId xmlns:p14="http://schemas.microsoft.com/office/powerpoint/2010/main" val="8907937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624" y="360219"/>
            <a:ext cx="8596668" cy="1320800"/>
          </a:xfrm>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1785441" y="1469013"/>
            <a:ext cx="6325033" cy="5110055"/>
          </a:xfrm>
          <a:prstGeom prst="rect">
            <a:avLst/>
          </a:prstGeom>
        </p:spPr>
      </p:pic>
    </p:spTree>
    <p:extLst>
      <p:ext uri="{BB962C8B-B14F-4D97-AF65-F5344CB8AC3E}">
        <p14:creationId xmlns:p14="http://schemas.microsoft.com/office/powerpoint/2010/main" val="37104935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2510"/>
            <a:ext cx="8596668" cy="1320800"/>
          </a:xfrm>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353291" y="1653310"/>
            <a:ext cx="5441810" cy="4443413"/>
          </a:xfrm>
          <a:prstGeom prst="rect">
            <a:avLst/>
          </a:prstGeom>
        </p:spPr>
      </p:pic>
      <p:pic>
        <p:nvPicPr>
          <p:cNvPr id="4" name="Picture 3"/>
          <p:cNvPicPr>
            <a:picLocks noChangeAspect="1"/>
          </p:cNvPicPr>
          <p:nvPr/>
        </p:nvPicPr>
        <p:blipFill>
          <a:blip r:embed="rId3"/>
          <a:stretch>
            <a:fillRect/>
          </a:stretch>
        </p:blipFill>
        <p:spPr>
          <a:xfrm>
            <a:off x="6030628" y="3158836"/>
            <a:ext cx="4410075" cy="1981200"/>
          </a:xfrm>
          <a:prstGeom prst="rect">
            <a:avLst/>
          </a:prstGeom>
        </p:spPr>
      </p:pic>
    </p:spTree>
    <p:extLst>
      <p:ext uri="{BB962C8B-B14F-4D97-AF65-F5344CB8AC3E}">
        <p14:creationId xmlns:p14="http://schemas.microsoft.com/office/powerpoint/2010/main" val="24284724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2323388" y="1661246"/>
            <a:ext cx="5304559" cy="4635822"/>
          </a:xfrm>
          <a:prstGeom prst="rect">
            <a:avLst/>
          </a:prstGeom>
        </p:spPr>
      </p:pic>
    </p:spTree>
    <p:extLst>
      <p:ext uri="{BB962C8B-B14F-4D97-AF65-F5344CB8AC3E}">
        <p14:creationId xmlns:p14="http://schemas.microsoft.com/office/powerpoint/2010/main" val="2112445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271" y="478971"/>
            <a:ext cx="8596668" cy="1320800"/>
          </a:xfrm>
        </p:spPr>
        <p:txBody>
          <a:bodyPr/>
          <a:lstStyle/>
          <a:p>
            <a:r>
              <a:rPr lang="fr-FR" dirty="0"/>
              <a:t>Liste de Contrôle d’</a:t>
            </a:r>
            <a:r>
              <a:rPr lang="fr-FR" dirty="0" err="1"/>
              <a:t>Acces</a:t>
            </a:r>
            <a:r>
              <a:rPr lang="fr-FR" dirty="0"/>
              <a:t> (ACL)</a:t>
            </a:r>
            <a:endParaRPr lang="en-US" dirty="0"/>
          </a:p>
        </p:txBody>
      </p:sp>
      <p:pic>
        <p:nvPicPr>
          <p:cNvPr id="3" name="Picture 2"/>
          <p:cNvPicPr>
            <a:picLocks noChangeAspect="1"/>
          </p:cNvPicPr>
          <p:nvPr/>
        </p:nvPicPr>
        <p:blipFill>
          <a:blip r:embed="rId2"/>
          <a:stretch>
            <a:fillRect/>
          </a:stretch>
        </p:blipFill>
        <p:spPr>
          <a:xfrm>
            <a:off x="2053193" y="1432288"/>
            <a:ext cx="5818824" cy="4862463"/>
          </a:xfrm>
          <a:prstGeom prst="rect">
            <a:avLst/>
          </a:prstGeom>
        </p:spPr>
      </p:pic>
    </p:spTree>
    <p:extLst>
      <p:ext uri="{BB962C8B-B14F-4D97-AF65-F5344CB8AC3E}">
        <p14:creationId xmlns:p14="http://schemas.microsoft.com/office/powerpoint/2010/main" val="2887016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Liste de </a:t>
            </a:r>
            <a:r>
              <a:rPr lang="fr-FR" dirty="0" smtClean="0"/>
              <a:t>Contrôle d’</a:t>
            </a:r>
            <a:r>
              <a:rPr lang="fr-FR" dirty="0" err="1" smtClean="0"/>
              <a:t>Acces</a:t>
            </a:r>
            <a:r>
              <a:rPr lang="fr-FR" dirty="0" smtClean="0"/>
              <a:t> </a:t>
            </a:r>
            <a:r>
              <a:rPr lang="fr-FR" dirty="0"/>
              <a:t>(ACL)</a:t>
            </a:r>
            <a:endParaRPr lang="en-US" dirty="0"/>
          </a:p>
        </p:txBody>
      </p:sp>
      <p:sp>
        <p:nvSpPr>
          <p:cNvPr id="3" name="TextBox 2"/>
          <p:cNvSpPr txBox="1"/>
          <p:nvPr/>
        </p:nvSpPr>
        <p:spPr>
          <a:xfrm>
            <a:off x="677334" y="1658983"/>
            <a:ext cx="8727923" cy="4555093"/>
          </a:xfrm>
          <a:prstGeom prst="rect">
            <a:avLst/>
          </a:prstGeom>
          <a:noFill/>
        </p:spPr>
        <p:txBody>
          <a:bodyPr wrap="square" rtlCol="0">
            <a:spAutoFit/>
          </a:bodyPr>
          <a:lstStyle/>
          <a:p>
            <a:r>
              <a:rPr lang="en-US" sz="2000" b="1" u="sng" dirty="0" err="1" smtClean="0">
                <a:effectLst>
                  <a:outerShdw blurRad="38100" dist="38100" dir="2700000" algn="tl">
                    <a:srgbClr val="000000">
                      <a:alpha val="43137"/>
                    </a:srgbClr>
                  </a:outerShdw>
                </a:effectLst>
              </a:rPr>
              <a:t>Remarques</a:t>
            </a:r>
            <a:r>
              <a:rPr lang="en-US" sz="2000" b="1" u="sng" dirty="0" smtClean="0">
                <a:effectLst>
                  <a:outerShdw blurRad="38100" dist="38100" dir="2700000" algn="tl">
                    <a:srgbClr val="000000">
                      <a:alpha val="43137"/>
                    </a:srgbClr>
                  </a:outerShdw>
                </a:effectLst>
              </a:rPr>
              <a:t>:</a:t>
            </a:r>
          </a:p>
          <a:p>
            <a:endParaRPr lang="en-US" dirty="0"/>
          </a:p>
          <a:p>
            <a:pPr algn="just"/>
            <a:r>
              <a:rPr lang="fr-FR" dirty="0"/>
              <a:t>Par défaut, aucune liste de contrôle d'accès n'est configurée sur les routeurs. Par conséquent, les routeurs ne filtrent pas le trafic, par défaut. Le trafic qui entre dans le routeur est routé uniquement en fonction des informations de la table de routage</a:t>
            </a:r>
            <a:r>
              <a:rPr lang="fr-FR" dirty="0" smtClean="0"/>
              <a:t>.</a:t>
            </a:r>
          </a:p>
          <a:p>
            <a:pPr algn="just"/>
            <a:endParaRPr lang="fr-FR" dirty="0"/>
          </a:p>
          <a:p>
            <a:pPr algn="just"/>
            <a:r>
              <a:rPr lang="fr-FR" dirty="0"/>
              <a:t>Toutefois, lorsqu'une liste de contrôle d'accès est appliquée à une interface, le routeur évalue en outre tous les paquets réseau lorsqu'ils traversent l'interface pour déterminer s'ils peuvent être acheminés</a:t>
            </a:r>
            <a:r>
              <a:rPr lang="fr-FR" dirty="0" smtClean="0"/>
              <a:t>.</a:t>
            </a:r>
          </a:p>
          <a:p>
            <a:pPr algn="just"/>
            <a:endParaRPr lang="fr-FR" dirty="0"/>
          </a:p>
          <a:p>
            <a:pPr algn="just"/>
            <a:r>
              <a:rPr lang="fr-FR" dirty="0"/>
              <a:t>Les listes de contrôle d'accès permettent aux administrateurs de contrôler le trafic entrant et sortant d'un réseau. Il peut tout simplement s'agir d'autoriser ou de refuser le trafic en fonction des adresses réseau ou bien d'atteindre des objectifs plus complexes, notamment contrôler le trafic réseau en fonction du port TCP demandé.</a:t>
            </a:r>
            <a:endParaRPr lang="en-US" dirty="0"/>
          </a:p>
        </p:txBody>
      </p:sp>
    </p:spTree>
    <p:extLst>
      <p:ext uri="{BB962C8B-B14F-4D97-AF65-F5344CB8AC3E}">
        <p14:creationId xmlns:p14="http://schemas.microsoft.com/office/powerpoint/2010/main" val="2162553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39783"/>
            <a:ext cx="8596668" cy="1320800"/>
          </a:xfrm>
        </p:spPr>
        <p:txBody>
          <a:bodyPr/>
          <a:lstStyle/>
          <a:p>
            <a:r>
              <a:rPr lang="fr-FR" dirty="0"/>
              <a:t>Liste de Contrôle d’</a:t>
            </a:r>
            <a:r>
              <a:rPr lang="fr-FR" dirty="0" err="1"/>
              <a:t>Acces</a:t>
            </a:r>
            <a:r>
              <a:rPr lang="fr-FR" dirty="0"/>
              <a:t> (ACL)</a:t>
            </a:r>
            <a:endParaRPr lang="en-US" dirty="0"/>
          </a:p>
        </p:txBody>
      </p:sp>
      <p:pic>
        <p:nvPicPr>
          <p:cNvPr id="4" name="Picture 3"/>
          <p:cNvPicPr>
            <a:picLocks noChangeAspect="1"/>
          </p:cNvPicPr>
          <p:nvPr/>
        </p:nvPicPr>
        <p:blipFill>
          <a:blip r:embed="rId2"/>
          <a:stretch>
            <a:fillRect/>
          </a:stretch>
        </p:blipFill>
        <p:spPr>
          <a:xfrm>
            <a:off x="2272257" y="1402623"/>
            <a:ext cx="5630772" cy="5021071"/>
          </a:xfrm>
          <a:prstGeom prst="rect">
            <a:avLst/>
          </a:prstGeom>
        </p:spPr>
      </p:pic>
    </p:spTree>
    <p:extLst>
      <p:ext uri="{BB962C8B-B14F-4D97-AF65-F5344CB8AC3E}">
        <p14:creationId xmlns:p14="http://schemas.microsoft.com/office/powerpoint/2010/main" val="1299381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52470"/>
            <a:ext cx="8596668" cy="1320800"/>
          </a:xfrm>
        </p:spPr>
        <p:txBody>
          <a:bodyPr/>
          <a:lstStyle/>
          <a:p>
            <a:r>
              <a:rPr lang="fr-FR" dirty="0"/>
              <a:t>Liste de </a:t>
            </a:r>
            <a:r>
              <a:rPr lang="fr-FR" dirty="0" smtClean="0"/>
              <a:t>Contrôle d’</a:t>
            </a:r>
            <a:r>
              <a:rPr lang="fr-FR" dirty="0" err="1" smtClean="0"/>
              <a:t>Acces</a:t>
            </a:r>
            <a:r>
              <a:rPr lang="fr-FR" dirty="0" smtClean="0"/>
              <a:t> </a:t>
            </a:r>
            <a:r>
              <a:rPr lang="fr-FR" dirty="0"/>
              <a:t>(ACL)</a:t>
            </a:r>
            <a:endParaRPr lang="en-US" dirty="0"/>
          </a:p>
        </p:txBody>
      </p:sp>
      <p:pic>
        <p:nvPicPr>
          <p:cNvPr id="3" name="Picture 2"/>
          <p:cNvPicPr>
            <a:picLocks noChangeAspect="1"/>
          </p:cNvPicPr>
          <p:nvPr/>
        </p:nvPicPr>
        <p:blipFill>
          <a:blip r:embed="rId2"/>
          <a:stretch>
            <a:fillRect/>
          </a:stretch>
        </p:blipFill>
        <p:spPr>
          <a:xfrm>
            <a:off x="494455" y="1081087"/>
            <a:ext cx="3419890" cy="2998651"/>
          </a:xfrm>
          <a:prstGeom prst="rect">
            <a:avLst/>
          </a:prstGeom>
        </p:spPr>
      </p:pic>
      <p:pic>
        <p:nvPicPr>
          <p:cNvPr id="4" name="Picture 3"/>
          <p:cNvPicPr>
            <a:picLocks noChangeAspect="1"/>
          </p:cNvPicPr>
          <p:nvPr/>
        </p:nvPicPr>
        <p:blipFill>
          <a:blip r:embed="rId3"/>
          <a:stretch>
            <a:fillRect/>
          </a:stretch>
        </p:blipFill>
        <p:spPr>
          <a:xfrm>
            <a:off x="5453471" y="1135742"/>
            <a:ext cx="3541944" cy="3090091"/>
          </a:xfrm>
          <a:prstGeom prst="rect">
            <a:avLst/>
          </a:prstGeom>
        </p:spPr>
      </p:pic>
      <p:pic>
        <p:nvPicPr>
          <p:cNvPr id="5" name="Picture 4"/>
          <p:cNvPicPr>
            <a:picLocks noChangeAspect="1"/>
          </p:cNvPicPr>
          <p:nvPr/>
        </p:nvPicPr>
        <p:blipFill>
          <a:blip r:embed="rId4"/>
          <a:stretch>
            <a:fillRect/>
          </a:stretch>
        </p:blipFill>
        <p:spPr>
          <a:xfrm>
            <a:off x="3187580" y="4225833"/>
            <a:ext cx="3262667" cy="2348289"/>
          </a:xfrm>
          <a:prstGeom prst="rect">
            <a:avLst/>
          </a:prstGeom>
        </p:spPr>
      </p:pic>
    </p:spTree>
    <p:extLst>
      <p:ext uri="{BB962C8B-B14F-4D97-AF65-F5344CB8AC3E}">
        <p14:creationId xmlns:p14="http://schemas.microsoft.com/office/powerpoint/2010/main" val="1830576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1547</TotalTime>
  <Words>2520</Words>
  <Application>Microsoft Office PowerPoint</Application>
  <PresentationFormat>Widescreen</PresentationFormat>
  <Paragraphs>169</Paragraphs>
  <Slides>55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Trebuchet MS</vt:lpstr>
      <vt:lpstr>Wingdings 3</vt:lpstr>
      <vt:lpstr>Facet</vt:lpstr>
      <vt:lpstr>Présentation des Listes de Contrôle d’Acces</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PowerPoint Presentation</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lpstr>Liste de Contrôle d’Acces (ACL)</vt:lpstr>
    </vt:vector>
  </TitlesOfParts>
  <Company>isi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des Listes de contrôle d’acces</dc:title>
  <dc:creator>isi</dc:creator>
  <cp:lastModifiedBy>isi</cp:lastModifiedBy>
  <cp:revision>46</cp:revision>
  <dcterms:created xsi:type="dcterms:W3CDTF">2023-07-24T12:58:53Z</dcterms:created>
  <dcterms:modified xsi:type="dcterms:W3CDTF">2023-07-25T14:46:39Z</dcterms:modified>
</cp:coreProperties>
</file>