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6"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4468"/>
            <a:ext cx="8596668" cy="1320800"/>
          </a:xfrm>
        </p:spPr>
        <p:txBody>
          <a:bodyPr/>
          <a:lstStyle/>
          <a:p>
            <a:r>
              <a:rPr lang="en-US" dirty="0" smtClean="0"/>
              <a:t>NAT – Network Address Translation</a:t>
            </a:r>
            <a:endParaRPr lang="en-US" dirty="0"/>
          </a:p>
        </p:txBody>
      </p:sp>
      <p:sp>
        <p:nvSpPr>
          <p:cNvPr id="3" name="TextBox 2"/>
          <p:cNvSpPr txBox="1"/>
          <p:nvPr/>
        </p:nvSpPr>
        <p:spPr>
          <a:xfrm>
            <a:off x="677334" y="1124857"/>
            <a:ext cx="8856617" cy="2585323"/>
          </a:xfrm>
          <a:prstGeom prst="rect">
            <a:avLst/>
          </a:prstGeom>
          <a:noFill/>
        </p:spPr>
        <p:txBody>
          <a:bodyPr wrap="square" rtlCol="0">
            <a:spAutoFit/>
          </a:bodyPr>
          <a:lstStyle/>
          <a:p>
            <a:pPr algn="just"/>
            <a:r>
              <a:rPr lang="fr-FR" dirty="0"/>
              <a:t>Les adresses privées sont utilisées au sein d'une entreprise ou d'un site pour permettre aux périphériques de communiquer localement. </a:t>
            </a:r>
            <a:endParaRPr lang="fr-FR" dirty="0" smtClean="0"/>
          </a:p>
          <a:p>
            <a:pPr algn="just"/>
            <a:endParaRPr lang="fr-FR" dirty="0" smtClean="0"/>
          </a:p>
          <a:p>
            <a:pPr algn="just"/>
            <a:r>
              <a:rPr lang="fr-FR" dirty="0" smtClean="0"/>
              <a:t>Cependant</a:t>
            </a:r>
            <a:r>
              <a:rPr lang="fr-FR" dirty="0"/>
              <a:t>, comme ces adresses n'identifient aucune entreprise ou organisation unique, les adresses IPv4 privées ne peuvent pas être acheminées sur Internet. </a:t>
            </a:r>
            <a:endParaRPr lang="fr-FR" dirty="0" smtClean="0"/>
          </a:p>
          <a:p>
            <a:pPr algn="just"/>
            <a:endParaRPr lang="fr-FR" dirty="0"/>
          </a:p>
          <a:p>
            <a:pPr algn="just"/>
            <a:r>
              <a:rPr lang="fr-FR" dirty="0" smtClean="0"/>
              <a:t>Pour </a:t>
            </a:r>
            <a:r>
              <a:rPr lang="fr-FR" dirty="0"/>
              <a:t>permettre à un périphérique possédant une adresse IPv4 privée d'accéder aux périphériques et aux ressources situés en dehors du réseau local, l'adresse privée doit d'abord être traduite en adresse publique.</a:t>
            </a:r>
            <a:endParaRPr lang="en-US" dirty="0"/>
          </a:p>
        </p:txBody>
      </p:sp>
      <p:pic>
        <p:nvPicPr>
          <p:cNvPr id="4" name="Picture 3"/>
          <p:cNvPicPr>
            <a:picLocks noChangeAspect="1"/>
          </p:cNvPicPr>
          <p:nvPr/>
        </p:nvPicPr>
        <p:blipFill>
          <a:blip r:embed="rId2"/>
          <a:stretch>
            <a:fillRect/>
          </a:stretch>
        </p:blipFill>
        <p:spPr>
          <a:xfrm>
            <a:off x="2894455" y="3917734"/>
            <a:ext cx="4779580" cy="2548380"/>
          </a:xfrm>
          <a:prstGeom prst="rect">
            <a:avLst/>
          </a:prstGeom>
        </p:spPr>
      </p:pic>
    </p:spTree>
    <p:extLst>
      <p:ext uri="{BB962C8B-B14F-4D97-AF65-F5344CB8AC3E}">
        <p14:creationId xmlns:p14="http://schemas.microsoft.com/office/powerpoint/2010/main" val="17286573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2218"/>
            <a:ext cx="8596668" cy="1320800"/>
          </a:xfrm>
        </p:spPr>
        <p:txBody>
          <a:bodyPr/>
          <a:lstStyle/>
          <a:p>
            <a:r>
              <a:rPr lang="en-US" dirty="0"/>
              <a:t>NAT – Network Address Translation</a:t>
            </a:r>
          </a:p>
        </p:txBody>
      </p:sp>
      <p:sp>
        <p:nvSpPr>
          <p:cNvPr id="3" name="TextBox 2"/>
          <p:cNvSpPr txBox="1"/>
          <p:nvPr/>
        </p:nvSpPr>
        <p:spPr>
          <a:xfrm>
            <a:off x="677334" y="1071801"/>
            <a:ext cx="8754049" cy="5786199"/>
          </a:xfrm>
          <a:prstGeom prst="rect">
            <a:avLst/>
          </a:prstGeom>
          <a:noFill/>
        </p:spPr>
        <p:txBody>
          <a:bodyPr wrap="square" rtlCol="0">
            <a:spAutoFit/>
          </a:bodyPr>
          <a:lstStyle/>
          <a:p>
            <a:pPr algn="just"/>
            <a:r>
              <a:rPr lang="fr-FR" sz="1600" dirty="0"/>
              <a:t>Les termes « interne » et « externe » sont associés aux termes « local » et « global » pour désigner des adresses spécifiques. Sur la figure, le routeur R2 a été configuré pour assurer la NAT. Il dispose d'un pool d'adresses publiques à affecter aux hôtes internes</a:t>
            </a:r>
            <a:r>
              <a:rPr lang="fr-FR" sz="1600" dirty="0" smtClean="0"/>
              <a:t>.</a:t>
            </a:r>
          </a:p>
          <a:p>
            <a:pPr algn="just"/>
            <a:endParaRPr lang="fr-FR" sz="1600" dirty="0"/>
          </a:p>
          <a:p>
            <a:pPr algn="just"/>
            <a:r>
              <a:rPr lang="fr-FR" sz="1600" b="1" dirty="0"/>
              <a:t>Adresse locale interne</a:t>
            </a:r>
            <a:r>
              <a:rPr lang="fr-FR" sz="1600" dirty="0"/>
              <a:t> : l'adresse de la source vue du réseau interne. Sur la figure, l'adresse IPv4 192.168.10.10 est attribuée à PC1. Il s'agit de l'adresse locale interne de PC1</a:t>
            </a:r>
            <a:r>
              <a:rPr lang="fr-FR" sz="1600" dirty="0" smtClean="0"/>
              <a:t>.</a:t>
            </a:r>
          </a:p>
          <a:p>
            <a:pPr algn="just"/>
            <a:endParaRPr lang="fr-FR" sz="1600" dirty="0"/>
          </a:p>
          <a:p>
            <a:pPr algn="just"/>
            <a:r>
              <a:rPr lang="fr-FR" sz="1600" b="1" dirty="0"/>
              <a:t>Adresse globale interne</a:t>
            </a:r>
            <a:r>
              <a:rPr lang="fr-FR" sz="1600" dirty="0"/>
              <a:t> : l'adresse de la source vue du réseau externe. Sur la figure, lorsque le trafic provenant de PC1 est envoyé au serveur Web sur 209.165.201.1, R2 traduit l'adresse locale interne en adresse globale interne. Dans ce cas, R2 modifie l'adresse IPv4 source, qui passe de 192.168.10.10 à 209.165.200.226. Dans la terminologie NAT, l'adresse locale interne 192.168.10.10 est traduite en adresse globale interne 209.165.200.226</a:t>
            </a:r>
            <a:r>
              <a:rPr lang="fr-FR" sz="1600" dirty="0" smtClean="0"/>
              <a:t>.</a:t>
            </a:r>
          </a:p>
          <a:p>
            <a:pPr algn="just"/>
            <a:endParaRPr lang="fr-FR" sz="1600" dirty="0"/>
          </a:p>
          <a:p>
            <a:pPr algn="just"/>
            <a:r>
              <a:rPr lang="fr-FR" sz="1600" b="1" dirty="0"/>
              <a:t>Adresse globale externe</a:t>
            </a:r>
            <a:r>
              <a:rPr lang="fr-FR" sz="1600" dirty="0"/>
              <a:t> : l'adresse de destination vue du réseau externe. Il s'agit d'une adresse IPv4 routable unique au monde attribuée à un hôte sur Internet. Par exemple, le serveur Web est accessible à l'adresse IPv4 209.165.201.1. Le plus souvent, les adresses locale et globale externes sont identiques</a:t>
            </a:r>
            <a:r>
              <a:rPr lang="fr-FR" sz="1600" dirty="0" smtClean="0"/>
              <a:t>.</a:t>
            </a:r>
          </a:p>
          <a:p>
            <a:pPr algn="just"/>
            <a:endParaRPr lang="fr-FR" sz="1600" dirty="0"/>
          </a:p>
          <a:p>
            <a:pPr algn="just"/>
            <a:r>
              <a:rPr lang="fr-FR" sz="1600" b="1" dirty="0"/>
              <a:t>Adresse locale externe</a:t>
            </a:r>
            <a:r>
              <a:rPr lang="fr-FR" sz="1600" dirty="0"/>
              <a:t> : l'adresse de la destination vue du réseau interne. Dans cet exemple, PC1 envoie le trafic au serveur Web à l'adresse IPv4 209.165.201.1. Bien que cela soit rarement le cas, cette adresse peut être différente de l'adresse de destination globalement routable.</a:t>
            </a:r>
          </a:p>
          <a:p>
            <a:endParaRPr lang="en-US" dirty="0"/>
          </a:p>
        </p:txBody>
      </p:sp>
    </p:spTree>
    <p:extLst>
      <p:ext uri="{BB962C8B-B14F-4D97-AF65-F5344CB8AC3E}">
        <p14:creationId xmlns:p14="http://schemas.microsoft.com/office/powerpoint/2010/main" val="2976965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Network Address Translation</a:t>
            </a:r>
          </a:p>
        </p:txBody>
      </p:sp>
      <p:sp>
        <p:nvSpPr>
          <p:cNvPr id="3" name="TextBox 2"/>
          <p:cNvSpPr txBox="1"/>
          <p:nvPr/>
        </p:nvSpPr>
        <p:spPr>
          <a:xfrm>
            <a:off x="677334" y="1554480"/>
            <a:ext cx="8596668" cy="4001095"/>
          </a:xfrm>
          <a:prstGeom prst="rect">
            <a:avLst/>
          </a:prstGeom>
          <a:noFill/>
        </p:spPr>
        <p:txBody>
          <a:bodyPr wrap="square" rtlCol="0">
            <a:spAutoFit/>
          </a:bodyPr>
          <a:lstStyle/>
          <a:p>
            <a:r>
              <a:rPr lang="en-US" sz="2000" b="1" u="sng" dirty="0" smtClean="0">
                <a:effectLst>
                  <a:outerShdw blurRad="38100" dist="38100" dir="2700000" algn="tl">
                    <a:srgbClr val="000000">
                      <a:alpha val="43137"/>
                    </a:srgbClr>
                  </a:outerShdw>
                </a:effectLst>
              </a:rPr>
              <a:t>Types de </a:t>
            </a:r>
            <a:r>
              <a:rPr lang="en-US" sz="2000" b="1" u="sng" dirty="0" err="1" smtClean="0">
                <a:effectLst>
                  <a:outerShdw blurRad="38100" dist="38100" dir="2700000" algn="tl">
                    <a:srgbClr val="000000">
                      <a:alpha val="43137"/>
                    </a:srgbClr>
                  </a:outerShdw>
                </a:effectLst>
              </a:rPr>
              <a:t>Traduction</a:t>
            </a:r>
            <a:r>
              <a:rPr lang="en-US" sz="2000" b="1" u="sng" dirty="0" smtClean="0">
                <a:effectLst>
                  <a:outerShdw blurRad="38100" dist="38100" dir="2700000" algn="tl">
                    <a:srgbClr val="000000">
                      <a:alpha val="43137"/>
                    </a:srgbClr>
                  </a:outerShdw>
                </a:effectLst>
              </a:rPr>
              <a:t>  NAT</a:t>
            </a:r>
          </a:p>
          <a:p>
            <a:endParaRPr lang="en-US" dirty="0"/>
          </a:p>
          <a:p>
            <a:endParaRPr lang="en-US" dirty="0"/>
          </a:p>
          <a:p>
            <a:pPr algn="just"/>
            <a:r>
              <a:rPr lang="fr-FR" dirty="0"/>
              <a:t>Il existe trois types de traduction NAT :</a:t>
            </a:r>
          </a:p>
          <a:p>
            <a:pPr marL="342900" indent="-342900" algn="just">
              <a:buFont typeface="+mj-lt"/>
              <a:buAutoNum type="arabicPeriod"/>
            </a:pPr>
            <a:r>
              <a:rPr lang="fr-FR" b="1" dirty="0"/>
              <a:t>Traduction d'adresse statique (NAT statique)</a:t>
            </a:r>
            <a:r>
              <a:rPr lang="fr-FR" dirty="0"/>
              <a:t> : mappage « un à un » entre les adresses locale et globale</a:t>
            </a:r>
            <a:r>
              <a:rPr lang="fr-FR" dirty="0" smtClean="0"/>
              <a:t>.</a:t>
            </a:r>
          </a:p>
          <a:p>
            <a:pPr marL="342900" indent="-342900" algn="just">
              <a:buFont typeface="+mj-lt"/>
              <a:buAutoNum type="arabicPeriod"/>
            </a:pPr>
            <a:endParaRPr lang="fr-FR" dirty="0"/>
          </a:p>
          <a:p>
            <a:pPr marL="342900" indent="-342900" algn="just">
              <a:buFont typeface="+mj-lt"/>
              <a:buAutoNum type="arabicPeriod"/>
            </a:pPr>
            <a:r>
              <a:rPr lang="fr-FR" b="1" dirty="0"/>
              <a:t>Traduction d'adresse dynamique (NAT dynamique)</a:t>
            </a:r>
            <a:r>
              <a:rPr lang="fr-FR" dirty="0"/>
              <a:t> : mappage de plusieurs adresses locales et globales</a:t>
            </a:r>
            <a:r>
              <a:rPr lang="fr-FR" dirty="0" smtClean="0"/>
              <a:t>.</a:t>
            </a:r>
          </a:p>
          <a:p>
            <a:pPr marL="342900" indent="-342900" algn="just">
              <a:buFont typeface="+mj-lt"/>
              <a:buAutoNum type="arabicPeriod"/>
            </a:pPr>
            <a:endParaRPr lang="fr-FR" dirty="0"/>
          </a:p>
          <a:p>
            <a:pPr marL="342900" indent="-342900" algn="just">
              <a:buFont typeface="+mj-lt"/>
              <a:buAutoNum type="arabicPeriod"/>
            </a:pPr>
            <a:r>
              <a:rPr lang="fr-FR" b="1" dirty="0"/>
              <a:t>Traduction d'adresses de port (PAT)</a:t>
            </a:r>
            <a:r>
              <a:rPr lang="fr-FR" dirty="0"/>
              <a:t> : mappage de plusieurs adresses locales et globales vers une seule. Cette méthode est également appelée « surcharge » (surcharge NAT).</a:t>
            </a:r>
          </a:p>
          <a:p>
            <a:endParaRPr lang="en-US" dirty="0"/>
          </a:p>
        </p:txBody>
      </p:sp>
    </p:spTree>
    <p:extLst>
      <p:ext uri="{BB962C8B-B14F-4D97-AF65-F5344CB8AC3E}">
        <p14:creationId xmlns:p14="http://schemas.microsoft.com/office/powerpoint/2010/main" val="3635691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Network Address Translation</a:t>
            </a:r>
          </a:p>
        </p:txBody>
      </p:sp>
      <p:sp>
        <p:nvSpPr>
          <p:cNvPr id="3" name="TextBox 2"/>
          <p:cNvSpPr txBox="1"/>
          <p:nvPr/>
        </p:nvSpPr>
        <p:spPr>
          <a:xfrm>
            <a:off x="677334" y="1554480"/>
            <a:ext cx="9041432" cy="923330"/>
          </a:xfrm>
          <a:prstGeom prst="rect">
            <a:avLst/>
          </a:prstGeom>
          <a:noFill/>
        </p:spPr>
        <p:txBody>
          <a:bodyPr wrap="square" rtlCol="0">
            <a:spAutoFit/>
          </a:bodyPr>
          <a:lstStyle/>
          <a:p>
            <a:r>
              <a:rPr lang="en-US" b="1" u="sng" dirty="0" smtClean="0">
                <a:effectLst>
                  <a:outerShdw blurRad="38100" dist="38100" dir="2700000" algn="tl">
                    <a:srgbClr val="000000">
                      <a:alpha val="43137"/>
                    </a:srgbClr>
                  </a:outerShdw>
                </a:effectLst>
              </a:rPr>
              <a:t>NAT </a:t>
            </a:r>
            <a:r>
              <a:rPr lang="en-US" b="1" u="sng" dirty="0" err="1" smtClean="0">
                <a:effectLst>
                  <a:outerShdw blurRad="38100" dist="38100" dir="2700000" algn="tl">
                    <a:srgbClr val="000000">
                      <a:alpha val="43137"/>
                    </a:srgbClr>
                  </a:outerShdw>
                </a:effectLst>
              </a:rPr>
              <a:t>Statique</a:t>
            </a:r>
            <a:endParaRPr lang="en-US" b="1" u="sng" dirty="0" smtClean="0">
              <a:effectLst>
                <a:outerShdw blurRad="38100" dist="38100" dir="2700000" algn="tl">
                  <a:srgbClr val="000000">
                    <a:alpha val="43137"/>
                  </a:srgbClr>
                </a:outerShdw>
              </a:effectLst>
            </a:endParaRPr>
          </a:p>
          <a:p>
            <a:endParaRPr lang="en-US" dirty="0"/>
          </a:p>
          <a:p>
            <a:endParaRPr lang="en-US" dirty="0"/>
          </a:p>
        </p:txBody>
      </p:sp>
      <p:pic>
        <p:nvPicPr>
          <p:cNvPr id="4" name="Picture 3"/>
          <p:cNvPicPr>
            <a:picLocks noChangeAspect="1"/>
          </p:cNvPicPr>
          <p:nvPr/>
        </p:nvPicPr>
        <p:blipFill>
          <a:blip r:embed="rId2"/>
          <a:stretch>
            <a:fillRect/>
          </a:stretch>
        </p:blipFill>
        <p:spPr>
          <a:xfrm>
            <a:off x="2138143" y="2016145"/>
            <a:ext cx="6119813" cy="4447733"/>
          </a:xfrm>
          <a:prstGeom prst="rect">
            <a:avLst/>
          </a:prstGeom>
        </p:spPr>
      </p:pic>
    </p:spTree>
    <p:extLst>
      <p:ext uri="{BB962C8B-B14F-4D97-AF65-F5344CB8AC3E}">
        <p14:creationId xmlns:p14="http://schemas.microsoft.com/office/powerpoint/2010/main" val="16222791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Network Address Translation</a:t>
            </a:r>
          </a:p>
        </p:txBody>
      </p:sp>
      <p:sp>
        <p:nvSpPr>
          <p:cNvPr id="3" name="TextBox 2"/>
          <p:cNvSpPr txBox="1"/>
          <p:nvPr/>
        </p:nvSpPr>
        <p:spPr>
          <a:xfrm>
            <a:off x="677334" y="1489166"/>
            <a:ext cx="8686800" cy="4247317"/>
          </a:xfrm>
          <a:prstGeom prst="rect">
            <a:avLst/>
          </a:prstGeom>
          <a:noFill/>
        </p:spPr>
        <p:txBody>
          <a:bodyPr wrap="square" rtlCol="0">
            <a:spAutoFit/>
          </a:bodyPr>
          <a:lstStyle/>
          <a:p>
            <a:pPr marL="285750" indent="-285750" algn="just">
              <a:buFont typeface="Arial" panose="020B0604020202020204" pitchFamily="34" charset="0"/>
              <a:buChar char="•"/>
            </a:pPr>
            <a:r>
              <a:rPr lang="fr-FR" dirty="0"/>
              <a:t>La NAT statique est particulièrement utile pour les serveurs Web ou les périphériques qui doivent posséder une adresse permanente accessible depuis Internet, notamment les serveurs Web d'entreprise. </a:t>
            </a:r>
            <a:endParaRPr lang="fr-FR" dirty="0" smtClean="0"/>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smtClean="0"/>
              <a:t>Elle </a:t>
            </a:r>
            <a:r>
              <a:rPr lang="fr-FR" dirty="0"/>
              <a:t>sert également aux périphériques qui doivent être accessibles à distance par le personnel autorisé, mais pas par tous les utilisateurs d'Internet. Par exemple, un administrateur réseau utilisant PC4 peut établir une connexion SSH à l'adresse globale interne de Svr1 (209.165.200.226). </a:t>
            </a:r>
            <a:endParaRPr lang="fr-FR" dirty="0" smtClean="0"/>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smtClean="0"/>
              <a:t>R2 </a:t>
            </a:r>
            <a:r>
              <a:rPr lang="fr-FR" dirty="0"/>
              <a:t>traduit cette adresse globale interne en adresse locale interne et connecte la session de l'administrateur à Svr1</a:t>
            </a:r>
            <a:r>
              <a:rPr lang="fr-FR" dirty="0" smtClean="0"/>
              <a:t>.</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La NAT statique nécessite qu'il existe suffisamment d'adresses publiques disponibles pour satisfaire le nombre total de sessions utilisateur simultanées.</a:t>
            </a:r>
          </a:p>
          <a:p>
            <a:endParaRPr lang="en-US" dirty="0"/>
          </a:p>
        </p:txBody>
      </p:sp>
    </p:spTree>
    <p:extLst>
      <p:ext uri="{BB962C8B-B14F-4D97-AF65-F5344CB8AC3E}">
        <p14:creationId xmlns:p14="http://schemas.microsoft.com/office/powerpoint/2010/main" val="2756274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Network Address Translation</a:t>
            </a:r>
          </a:p>
        </p:txBody>
      </p:sp>
      <p:sp>
        <p:nvSpPr>
          <p:cNvPr id="4" name="TextBox 3"/>
          <p:cNvSpPr txBox="1"/>
          <p:nvPr/>
        </p:nvSpPr>
        <p:spPr>
          <a:xfrm>
            <a:off x="677334" y="1463040"/>
            <a:ext cx="8113969" cy="400110"/>
          </a:xfrm>
          <a:prstGeom prst="rect">
            <a:avLst/>
          </a:prstGeom>
          <a:noFill/>
        </p:spPr>
        <p:txBody>
          <a:bodyPr wrap="square" rtlCol="0">
            <a:spAutoFit/>
          </a:bodyPr>
          <a:lstStyle/>
          <a:p>
            <a:r>
              <a:rPr lang="en-US" sz="2000" b="1" u="sng" dirty="0" smtClean="0">
                <a:effectLst>
                  <a:outerShdw blurRad="38100" dist="38100" dir="2700000" algn="tl">
                    <a:srgbClr val="000000">
                      <a:alpha val="43137"/>
                    </a:srgbClr>
                  </a:outerShdw>
                </a:effectLst>
              </a:rPr>
              <a:t>NAT </a:t>
            </a:r>
            <a:r>
              <a:rPr lang="en-US" sz="2000" b="1" u="sng" dirty="0" err="1" smtClean="0">
                <a:effectLst>
                  <a:outerShdw blurRad="38100" dist="38100" dir="2700000" algn="tl">
                    <a:srgbClr val="000000">
                      <a:alpha val="43137"/>
                    </a:srgbClr>
                  </a:outerShdw>
                </a:effectLst>
              </a:rPr>
              <a:t>Dynamique</a:t>
            </a:r>
            <a:endParaRPr lang="en-US" sz="2000" b="1" u="sng"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stretch>
            <a:fillRect/>
          </a:stretch>
        </p:blipFill>
        <p:spPr>
          <a:xfrm>
            <a:off x="2688091" y="2171019"/>
            <a:ext cx="5248275" cy="3952875"/>
          </a:xfrm>
          <a:prstGeom prst="rect">
            <a:avLst/>
          </a:prstGeom>
        </p:spPr>
      </p:pic>
    </p:spTree>
    <p:extLst>
      <p:ext uri="{BB962C8B-B14F-4D97-AF65-F5344CB8AC3E}">
        <p14:creationId xmlns:p14="http://schemas.microsoft.com/office/powerpoint/2010/main" val="4170521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Network Address Translation</a:t>
            </a:r>
          </a:p>
        </p:txBody>
      </p:sp>
      <p:sp>
        <p:nvSpPr>
          <p:cNvPr id="3" name="TextBox 2"/>
          <p:cNvSpPr txBox="1"/>
          <p:nvPr/>
        </p:nvSpPr>
        <p:spPr>
          <a:xfrm>
            <a:off x="809897" y="1528354"/>
            <a:ext cx="8673737" cy="3416320"/>
          </a:xfrm>
          <a:prstGeom prst="rect">
            <a:avLst/>
          </a:prstGeom>
          <a:noFill/>
        </p:spPr>
        <p:txBody>
          <a:bodyPr wrap="square" rtlCol="0">
            <a:spAutoFit/>
          </a:bodyPr>
          <a:lstStyle/>
          <a:p>
            <a:pPr marL="285750" indent="-285750" algn="just">
              <a:buFont typeface="Arial" panose="020B0604020202020204" pitchFamily="34" charset="0"/>
              <a:buChar char="•"/>
            </a:pPr>
            <a:r>
              <a:rPr lang="fr-FR" dirty="0"/>
              <a:t>La NAT dynamique utilise un pool d'adresses publiques et les attribue selon la méthode du premier arrivé, premier servi. Lorsqu'un périphérique interne demande l'accès à un réseau externe, la NAT dynamique attribue une adresse IPv4 publique disponible du pool</a:t>
            </a:r>
            <a:r>
              <a:rPr lang="fr-FR" dirty="0" smtClean="0"/>
              <a:t>.</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Sur la figure, PC3 a accédé à Internet à l'aide de la première adresse disponible dans le pool NAT dynamique. Les autres adresses sont toujours disponibles. </a:t>
            </a:r>
            <a:endParaRPr lang="fr-FR" dirty="0" smtClean="0"/>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smtClean="0"/>
              <a:t>Comme </a:t>
            </a:r>
            <a:r>
              <a:rPr lang="fr-FR" dirty="0"/>
              <a:t>la fonction NAT statique, la NAT dynamique nécessite qu'il existe suffisamment d'adresses publiques disponibles pour satisfaire le nombre total de sessions utilisateur simultanées.</a:t>
            </a:r>
          </a:p>
          <a:p>
            <a:endParaRPr lang="en-US" dirty="0"/>
          </a:p>
        </p:txBody>
      </p:sp>
    </p:spTree>
    <p:extLst>
      <p:ext uri="{BB962C8B-B14F-4D97-AF65-F5344CB8AC3E}">
        <p14:creationId xmlns:p14="http://schemas.microsoft.com/office/powerpoint/2010/main" val="1337841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Network Address Translation</a:t>
            </a:r>
          </a:p>
        </p:txBody>
      </p:sp>
      <p:sp>
        <p:nvSpPr>
          <p:cNvPr id="3" name="TextBox 2"/>
          <p:cNvSpPr txBox="1"/>
          <p:nvPr/>
        </p:nvSpPr>
        <p:spPr>
          <a:xfrm>
            <a:off x="677334" y="1698171"/>
            <a:ext cx="8740986" cy="954107"/>
          </a:xfrm>
          <a:prstGeom prst="rect">
            <a:avLst/>
          </a:prstGeom>
          <a:noFill/>
        </p:spPr>
        <p:txBody>
          <a:bodyPr wrap="square" rtlCol="0">
            <a:spAutoFit/>
          </a:bodyPr>
          <a:lstStyle/>
          <a:p>
            <a:r>
              <a:rPr lang="en-US" sz="2000" b="1" u="sng" dirty="0" err="1" smtClean="0">
                <a:effectLst>
                  <a:outerShdw blurRad="38100" dist="38100" dir="2700000" algn="tl">
                    <a:srgbClr val="000000">
                      <a:alpha val="43137"/>
                    </a:srgbClr>
                  </a:outerShdw>
                </a:effectLst>
              </a:rPr>
              <a:t>Surchage</a:t>
            </a:r>
            <a:r>
              <a:rPr lang="en-US" sz="2000" b="1" u="sng" dirty="0" smtClean="0">
                <a:effectLst>
                  <a:outerShdw blurRad="38100" dist="38100" dir="2700000" algn="tl">
                    <a:srgbClr val="000000">
                      <a:alpha val="43137"/>
                    </a:srgbClr>
                  </a:outerShdw>
                </a:effectLst>
              </a:rPr>
              <a:t> de NAT </a:t>
            </a:r>
            <a:r>
              <a:rPr lang="en-US" sz="2000" b="1" u="sng" dirty="0" err="1" smtClean="0">
                <a:effectLst>
                  <a:outerShdw blurRad="38100" dist="38100" dir="2700000" algn="tl">
                    <a:srgbClr val="000000">
                      <a:alpha val="43137"/>
                    </a:srgbClr>
                  </a:outerShdw>
                </a:effectLst>
              </a:rPr>
              <a:t>ou</a:t>
            </a:r>
            <a:r>
              <a:rPr lang="en-US" sz="2000" b="1" u="sng" dirty="0" smtClean="0">
                <a:effectLst>
                  <a:outerShdw blurRad="38100" dist="38100" dir="2700000" algn="tl">
                    <a:srgbClr val="000000">
                      <a:alpha val="43137"/>
                    </a:srgbClr>
                  </a:outerShdw>
                </a:effectLst>
              </a:rPr>
              <a:t> PAT (Port Address Translation</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1881594" y="2804381"/>
            <a:ext cx="5987381" cy="3068002"/>
          </a:xfrm>
          <a:prstGeom prst="rect">
            <a:avLst/>
          </a:prstGeom>
        </p:spPr>
      </p:pic>
    </p:spTree>
    <p:extLst>
      <p:ext uri="{BB962C8B-B14F-4D97-AF65-F5344CB8AC3E}">
        <p14:creationId xmlns:p14="http://schemas.microsoft.com/office/powerpoint/2010/main" val="2727613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2216"/>
            <a:ext cx="8596668" cy="1320800"/>
          </a:xfrm>
        </p:spPr>
        <p:txBody>
          <a:bodyPr/>
          <a:lstStyle/>
          <a:p>
            <a:r>
              <a:rPr lang="en-US" dirty="0"/>
              <a:t>NAT – Network Address Translation</a:t>
            </a:r>
          </a:p>
        </p:txBody>
      </p:sp>
      <p:sp>
        <p:nvSpPr>
          <p:cNvPr id="3" name="TextBox 2"/>
          <p:cNvSpPr txBox="1"/>
          <p:nvPr/>
        </p:nvSpPr>
        <p:spPr>
          <a:xfrm>
            <a:off x="691704" y="1110344"/>
            <a:ext cx="8582298" cy="5355312"/>
          </a:xfrm>
          <a:prstGeom prst="rect">
            <a:avLst/>
          </a:prstGeom>
          <a:noFill/>
        </p:spPr>
        <p:txBody>
          <a:bodyPr wrap="square" rtlCol="0">
            <a:spAutoFit/>
          </a:bodyPr>
          <a:lstStyle/>
          <a:p>
            <a:pPr marL="285750" indent="-285750" algn="just">
              <a:buFont typeface="Arial" panose="020B0604020202020204" pitchFamily="34" charset="0"/>
              <a:buChar char="•"/>
            </a:pPr>
            <a:r>
              <a:rPr lang="fr-FR" dirty="0"/>
              <a:t>La traduction d'adresses de port (PAT), également appelée surcharge NAT, mappe plusieurs adresses IPv4 privées à une seule adresse IPv4 publique unique ou à quelques adresses. </a:t>
            </a:r>
            <a:endParaRPr lang="fr-FR" dirty="0" smtClean="0"/>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smtClean="0"/>
              <a:t>C'est </a:t>
            </a:r>
            <a:r>
              <a:rPr lang="fr-FR" dirty="0"/>
              <a:t>ce que font la plupart des routeurs de particuliers. Le FAI attribue une adresse au routeur, mais plusieurs membres de la famille peuvent accéder simultanément à Internet. C'est la forme la plus courante de NAT</a:t>
            </a:r>
            <a:r>
              <a:rPr lang="fr-FR" dirty="0" smtClean="0"/>
              <a:t>.</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 Lorsqu'un périphérique établit une session TCP/IP, il génère une valeur de port source TCP ou UDP pour identifier de manière unique la session. Lorsque le routeur NAT reçoit un paquet du client, il utilise son numéro de port source pour identifier de manière unique la traduction NAT spécifique</a:t>
            </a:r>
            <a:r>
              <a:rPr lang="fr-FR" dirty="0" smtClean="0"/>
              <a:t>.</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La PAT garantit que les périphériques utilisent un numéro de port TCP différent pour chaque session avec un serveur sur Internet. Lorsqu'une réponse est retournée par le serveur, le numéro de port source, qui devient le numéro du port de destination lors du retour, détermine le périphérique auquel le routeur transfère les paquets. Le processus PAT confirme également que les paquets entrants étaient demandés, ce qui renforce la sécurité de la session.</a:t>
            </a:r>
            <a:endParaRPr lang="en-US" dirty="0"/>
          </a:p>
        </p:txBody>
      </p:sp>
    </p:spTree>
    <p:extLst>
      <p:ext uri="{BB962C8B-B14F-4D97-AF65-F5344CB8AC3E}">
        <p14:creationId xmlns:p14="http://schemas.microsoft.com/office/powerpoint/2010/main" val="1486662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Network Address Translation</a:t>
            </a:r>
          </a:p>
        </p:txBody>
      </p:sp>
      <p:sp>
        <p:nvSpPr>
          <p:cNvPr id="3" name="TextBox 2"/>
          <p:cNvSpPr txBox="1"/>
          <p:nvPr/>
        </p:nvSpPr>
        <p:spPr>
          <a:xfrm>
            <a:off x="770709" y="1423851"/>
            <a:ext cx="8882742" cy="400110"/>
          </a:xfrm>
          <a:prstGeom prst="rect">
            <a:avLst/>
          </a:prstGeom>
          <a:noFill/>
        </p:spPr>
        <p:txBody>
          <a:bodyPr wrap="square" rtlCol="0">
            <a:spAutoFit/>
          </a:bodyPr>
          <a:lstStyle/>
          <a:p>
            <a:r>
              <a:rPr lang="en-US" sz="2000" b="1" u="sng" dirty="0" smtClean="0">
                <a:effectLst>
                  <a:outerShdw blurRad="38100" dist="38100" dir="2700000" algn="tl">
                    <a:srgbClr val="000000">
                      <a:alpha val="43137"/>
                    </a:srgbClr>
                  </a:outerShdw>
                </a:effectLst>
              </a:rPr>
              <a:t>Configuration NAT </a:t>
            </a:r>
            <a:r>
              <a:rPr lang="en-US" sz="2000" b="1" u="sng" dirty="0" err="1" smtClean="0">
                <a:effectLst>
                  <a:outerShdw blurRad="38100" dist="38100" dir="2700000" algn="tl">
                    <a:srgbClr val="000000">
                      <a:alpha val="43137"/>
                    </a:srgbClr>
                  </a:outerShdw>
                </a:effectLst>
              </a:rPr>
              <a:t>Statique</a:t>
            </a:r>
            <a:endParaRPr lang="en-US" sz="2000" b="1" u="sng"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stretch>
            <a:fillRect/>
          </a:stretch>
        </p:blipFill>
        <p:spPr>
          <a:xfrm>
            <a:off x="5423071" y="2429206"/>
            <a:ext cx="4800600" cy="3086100"/>
          </a:xfrm>
          <a:prstGeom prst="rect">
            <a:avLst/>
          </a:prstGeom>
        </p:spPr>
      </p:pic>
      <p:pic>
        <p:nvPicPr>
          <p:cNvPr id="5" name="Picture 4"/>
          <p:cNvPicPr>
            <a:picLocks noChangeAspect="1"/>
          </p:cNvPicPr>
          <p:nvPr/>
        </p:nvPicPr>
        <p:blipFill>
          <a:blip r:embed="rId3"/>
          <a:stretch>
            <a:fillRect/>
          </a:stretch>
        </p:blipFill>
        <p:spPr>
          <a:xfrm>
            <a:off x="770709" y="2308995"/>
            <a:ext cx="4552950" cy="3781425"/>
          </a:xfrm>
          <a:prstGeom prst="rect">
            <a:avLst/>
          </a:prstGeom>
        </p:spPr>
      </p:pic>
    </p:spTree>
    <p:extLst>
      <p:ext uri="{BB962C8B-B14F-4D97-AF65-F5344CB8AC3E}">
        <p14:creationId xmlns:p14="http://schemas.microsoft.com/office/powerpoint/2010/main" val="1550372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Network Address Translation</a:t>
            </a:r>
          </a:p>
        </p:txBody>
      </p:sp>
      <p:sp>
        <p:nvSpPr>
          <p:cNvPr id="4" name="TextBox 3"/>
          <p:cNvSpPr txBox="1"/>
          <p:nvPr/>
        </p:nvSpPr>
        <p:spPr>
          <a:xfrm>
            <a:off x="677334" y="1463040"/>
            <a:ext cx="8858552" cy="646331"/>
          </a:xfrm>
          <a:prstGeom prst="rect">
            <a:avLst/>
          </a:prstGeom>
          <a:noFill/>
        </p:spPr>
        <p:txBody>
          <a:bodyPr wrap="square" rtlCol="0">
            <a:spAutoFit/>
          </a:bodyPr>
          <a:lstStyle/>
          <a:p>
            <a:r>
              <a:rPr lang="en-US" b="1" u="sng" dirty="0">
                <a:effectLst>
                  <a:outerShdw blurRad="38100" dist="38100" dir="2700000" algn="tl">
                    <a:srgbClr val="000000">
                      <a:alpha val="43137"/>
                    </a:srgbClr>
                  </a:outerShdw>
                </a:effectLst>
              </a:rPr>
              <a:t>Configuration NAT </a:t>
            </a:r>
            <a:r>
              <a:rPr lang="en-US" b="1" u="sng" dirty="0" err="1">
                <a:effectLst>
                  <a:outerShdw blurRad="38100" dist="38100" dir="2700000" algn="tl">
                    <a:srgbClr val="000000">
                      <a:alpha val="43137"/>
                    </a:srgbClr>
                  </a:outerShdw>
                </a:effectLst>
              </a:rPr>
              <a:t>Statique</a:t>
            </a:r>
            <a:endParaRPr lang="en-US" b="1" u="sng" dirty="0">
              <a:effectLst>
                <a:outerShdw blurRad="38100" dist="38100" dir="2700000" algn="tl">
                  <a:srgbClr val="000000">
                    <a:alpha val="43137"/>
                  </a:srgbClr>
                </a:outerShdw>
              </a:effectLst>
            </a:endParaRPr>
          </a:p>
          <a:p>
            <a:endParaRPr lang="en-US" dirty="0"/>
          </a:p>
        </p:txBody>
      </p:sp>
      <p:pic>
        <p:nvPicPr>
          <p:cNvPr id="5" name="Picture 4"/>
          <p:cNvPicPr>
            <a:picLocks noChangeAspect="1"/>
          </p:cNvPicPr>
          <p:nvPr/>
        </p:nvPicPr>
        <p:blipFill>
          <a:blip r:embed="rId2"/>
          <a:stretch>
            <a:fillRect/>
          </a:stretch>
        </p:blipFill>
        <p:spPr>
          <a:xfrm>
            <a:off x="2642042" y="2236334"/>
            <a:ext cx="5012791" cy="4245527"/>
          </a:xfrm>
          <a:prstGeom prst="rect">
            <a:avLst/>
          </a:prstGeom>
        </p:spPr>
      </p:pic>
    </p:spTree>
    <p:extLst>
      <p:ext uri="{BB962C8B-B14F-4D97-AF65-F5344CB8AC3E}">
        <p14:creationId xmlns:p14="http://schemas.microsoft.com/office/powerpoint/2010/main" val="2742804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026" y="256902"/>
            <a:ext cx="8596668" cy="1320800"/>
          </a:xfrm>
        </p:spPr>
        <p:txBody>
          <a:bodyPr/>
          <a:lstStyle/>
          <a:p>
            <a:r>
              <a:rPr lang="en-US" dirty="0"/>
              <a:t>NAT – Network Address Translation</a:t>
            </a:r>
          </a:p>
        </p:txBody>
      </p:sp>
      <p:sp>
        <p:nvSpPr>
          <p:cNvPr id="3" name="TextBox 2"/>
          <p:cNvSpPr txBox="1"/>
          <p:nvPr/>
        </p:nvSpPr>
        <p:spPr>
          <a:xfrm>
            <a:off x="677334" y="1063896"/>
            <a:ext cx="8595360" cy="3139321"/>
          </a:xfrm>
          <a:prstGeom prst="rect">
            <a:avLst/>
          </a:prstGeom>
          <a:noFill/>
        </p:spPr>
        <p:txBody>
          <a:bodyPr wrap="square" rtlCol="0">
            <a:spAutoFit/>
          </a:bodyPr>
          <a:lstStyle/>
          <a:p>
            <a:pPr marL="285750" indent="-285750" algn="just">
              <a:buFont typeface="Arial" panose="020B0604020202020204" pitchFamily="34" charset="0"/>
              <a:buChar char="•"/>
            </a:pPr>
            <a:r>
              <a:rPr lang="fr-FR" dirty="0"/>
              <a:t>la traduction d'adresse réseau (NAT) assure la traduction des adresses privées en adresses publiques. Cela permet à un périphérique possédant une adresse IPv4 privée d'accéder aux ressources situées en dehors de son réseau privé, notamment celles d'Internet. </a:t>
            </a:r>
            <a:endParaRPr lang="fr-FR" dirty="0" smtClean="0"/>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smtClean="0"/>
              <a:t>La </a:t>
            </a:r>
            <a:r>
              <a:rPr lang="fr-FR" dirty="0"/>
              <a:t>combinaison de la fonction NAT aux adresses IPv4 privées s'est révélée être une méthode utile pour préserver les adresses IPv4 publiques. </a:t>
            </a:r>
            <a:endParaRPr lang="fr-FR" dirty="0" smtClean="0"/>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smtClean="0"/>
              <a:t>Une </a:t>
            </a:r>
            <a:r>
              <a:rPr lang="fr-FR" dirty="0"/>
              <a:t>seule et même adresse IPv4 publique peut être partagée par des centaines, voire des milliers d'équipements, chacun étant configuré avec une adresse IPv4 privée unique.</a:t>
            </a:r>
            <a:endParaRPr lang="en-US" dirty="0"/>
          </a:p>
        </p:txBody>
      </p:sp>
      <p:pic>
        <p:nvPicPr>
          <p:cNvPr id="4" name="Picture 3"/>
          <p:cNvPicPr>
            <a:picLocks noChangeAspect="1"/>
          </p:cNvPicPr>
          <p:nvPr/>
        </p:nvPicPr>
        <p:blipFill>
          <a:blip r:embed="rId2"/>
          <a:stretch>
            <a:fillRect/>
          </a:stretch>
        </p:blipFill>
        <p:spPr>
          <a:xfrm>
            <a:off x="4005128" y="4203217"/>
            <a:ext cx="4041593" cy="2442918"/>
          </a:xfrm>
          <a:prstGeom prst="rect">
            <a:avLst/>
          </a:prstGeom>
        </p:spPr>
      </p:pic>
    </p:spTree>
    <p:extLst>
      <p:ext uri="{BB962C8B-B14F-4D97-AF65-F5344CB8AC3E}">
        <p14:creationId xmlns:p14="http://schemas.microsoft.com/office/powerpoint/2010/main" val="1707920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6720"/>
            <a:ext cx="8596668" cy="1320800"/>
          </a:xfrm>
        </p:spPr>
        <p:txBody>
          <a:bodyPr/>
          <a:lstStyle/>
          <a:p>
            <a:r>
              <a:rPr lang="en-US" dirty="0"/>
              <a:t>NAT – Network Address Translation</a:t>
            </a:r>
          </a:p>
        </p:txBody>
      </p:sp>
      <p:pic>
        <p:nvPicPr>
          <p:cNvPr id="3" name="Picture 2"/>
          <p:cNvPicPr>
            <a:picLocks noChangeAspect="1"/>
          </p:cNvPicPr>
          <p:nvPr/>
        </p:nvPicPr>
        <p:blipFill>
          <a:blip r:embed="rId2"/>
          <a:stretch>
            <a:fillRect/>
          </a:stretch>
        </p:blipFill>
        <p:spPr>
          <a:xfrm>
            <a:off x="5438775" y="1889760"/>
            <a:ext cx="4972050" cy="3810000"/>
          </a:xfrm>
          <a:prstGeom prst="rect">
            <a:avLst/>
          </a:prstGeom>
        </p:spPr>
      </p:pic>
      <p:sp>
        <p:nvSpPr>
          <p:cNvPr id="4" name="TextBox 3"/>
          <p:cNvSpPr txBox="1"/>
          <p:nvPr/>
        </p:nvSpPr>
        <p:spPr>
          <a:xfrm>
            <a:off x="577458" y="1117104"/>
            <a:ext cx="4861317" cy="5539978"/>
          </a:xfrm>
          <a:prstGeom prst="rect">
            <a:avLst/>
          </a:prstGeom>
          <a:noFill/>
        </p:spPr>
        <p:txBody>
          <a:bodyPr wrap="square" rtlCol="0">
            <a:spAutoFit/>
          </a:bodyPr>
          <a:lstStyle/>
          <a:p>
            <a:pPr marL="228600" indent="-228600" algn="just">
              <a:buAutoNum type="arabicPeriod"/>
            </a:pPr>
            <a:r>
              <a:rPr lang="fr-FR" sz="1200" dirty="0" smtClean="0"/>
              <a:t>Le </a:t>
            </a:r>
            <a:r>
              <a:rPr lang="fr-FR" sz="1200" dirty="0"/>
              <a:t>client souhaite établir une connexion avec le serveur Web. Le client envoie un paquet au serveur Web à l'aide de l'adresse de destination IPv4 publique 209.165.201.5. Il s'agit de l'adresse globale interne du serveur Web</a:t>
            </a:r>
            <a:r>
              <a:rPr lang="fr-FR" sz="1200" dirty="0" smtClean="0"/>
              <a:t>.</a:t>
            </a:r>
          </a:p>
          <a:p>
            <a:pPr algn="just"/>
            <a:endParaRPr lang="fr-FR" sz="1200" dirty="0"/>
          </a:p>
          <a:p>
            <a:pPr algn="just"/>
            <a:r>
              <a:rPr lang="fr-FR" sz="1200" dirty="0"/>
              <a:t>2. Lorsque R2 reçoit le premier paquet du client sur son interface NAT externe, R2 consulte sa table NAT. L'adresse IPv4 de destination se trouve dans la table NAT et est </a:t>
            </a:r>
            <a:r>
              <a:rPr lang="fr-FR" sz="1200" dirty="0" smtClean="0"/>
              <a:t>traduite.</a:t>
            </a:r>
          </a:p>
          <a:p>
            <a:pPr algn="just"/>
            <a:endParaRPr lang="fr-FR" sz="1200" dirty="0"/>
          </a:p>
          <a:p>
            <a:pPr algn="just"/>
            <a:r>
              <a:rPr lang="fr-FR" sz="1200" dirty="0"/>
              <a:t>3. R2 remplace l'adresse globale interne 209.165.201.5 par l'adresse locale interne 192.168.10.254. R2 transfère ensuite le paquet vers le serveur Web</a:t>
            </a:r>
            <a:r>
              <a:rPr lang="fr-FR" sz="1200" dirty="0" smtClean="0"/>
              <a:t>.</a:t>
            </a:r>
          </a:p>
          <a:p>
            <a:pPr algn="just"/>
            <a:endParaRPr lang="fr-FR" sz="1200" dirty="0"/>
          </a:p>
          <a:p>
            <a:pPr algn="just"/>
            <a:r>
              <a:rPr lang="fr-FR" sz="1200" dirty="0"/>
              <a:t>4. Le serveur Web reçoit le paquet et répond au client à l'aide de l'adresse locale interne 192.168.10.254</a:t>
            </a:r>
            <a:r>
              <a:rPr lang="fr-FR" sz="1200" dirty="0" smtClean="0"/>
              <a:t>.</a:t>
            </a:r>
          </a:p>
          <a:p>
            <a:pPr algn="just"/>
            <a:endParaRPr lang="fr-FR" sz="1200" dirty="0"/>
          </a:p>
          <a:p>
            <a:pPr algn="just"/>
            <a:r>
              <a:rPr lang="fr-FR" sz="1200" dirty="0"/>
              <a:t>5a. R2 reçoit le paquet du serveur Web sur son interface NAT interne, avec comme adresse source l'adresse locale interne du serveur Web, 192.168.10.254</a:t>
            </a:r>
            <a:r>
              <a:rPr lang="fr-FR" sz="1200" dirty="0" smtClean="0"/>
              <a:t>.</a:t>
            </a:r>
          </a:p>
          <a:p>
            <a:pPr algn="just"/>
            <a:endParaRPr lang="fr-FR" sz="1200" dirty="0"/>
          </a:p>
          <a:p>
            <a:pPr algn="just"/>
            <a:r>
              <a:rPr lang="fr-FR" sz="1200" dirty="0"/>
              <a:t>5b. R2 examine la table NAT afin de traduire l'adresse locale interne. L'adresse apparaît dans la table NAT. R2 traduit l'adresse source en adresse globale interne (209.165.201.5) et transfère le paquet à l'extérieur de son interface série 0/1/0 vers le client</a:t>
            </a:r>
            <a:r>
              <a:rPr lang="fr-FR" sz="1200" dirty="0" smtClean="0"/>
              <a:t>.</a:t>
            </a:r>
          </a:p>
          <a:p>
            <a:pPr algn="just"/>
            <a:endParaRPr lang="fr-FR" sz="1200" dirty="0"/>
          </a:p>
          <a:p>
            <a:pPr algn="just"/>
            <a:r>
              <a:rPr lang="fr-FR" sz="1200" dirty="0"/>
              <a:t>6. Le client reçoit le paquet et poursuit la conversation. Le routeur NAT suit les étapes 2 à 5b pour chaque paquet. (L'étape 6 n'apparaît pas sur la figure.)</a:t>
            </a:r>
          </a:p>
          <a:p>
            <a:endParaRPr lang="en-US" dirty="0"/>
          </a:p>
        </p:txBody>
      </p:sp>
    </p:spTree>
    <p:extLst>
      <p:ext uri="{BB962C8B-B14F-4D97-AF65-F5344CB8AC3E}">
        <p14:creationId xmlns:p14="http://schemas.microsoft.com/office/powerpoint/2010/main" val="27033338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Network Address Translation</a:t>
            </a:r>
          </a:p>
        </p:txBody>
      </p:sp>
      <p:pic>
        <p:nvPicPr>
          <p:cNvPr id="3" name="Picture 2"/>
          <p:cNvPicPr>
            <a:picLocks noChangeAspect="1"/>
          </p:cNvPicPr>
          <p:nvPr/>
        </p:nvPicPr>
        <p:blipFill>
          <a:blip r:embed="rId2"/>
          <a:stretch>
            <a:fillRect/>
          </a:stretch>
        </p:blipFill>
        <p:spPr>
          <a:xfrm>
            <a:off x="677334" y="2024334"/>
            <a:ext cx="5080098" cy="3971517"/>
          </a:xfrm>
          <a:prstGeom prst="rect">
            <a:avLst/>
          </a:prstGeom>
        </p:spPr>
      </p:pic>
      <p:pic>
        <p:nvPicPr>
          <p:cNvPr id="4" name="Picture 3"/>
          <p:cNvPicPr>
            <a:picLocks noChangeAspect="1"/>
          </p:cNvPicPr>
          <p:nvPr/>
        </p:nvPicPr>
        <p:blipFill>
          <a:blip r:embed="rId3"/>
          <a:stretch>
            <a:fillRect/>
          </a:stretch>
        </p:blipFill>
        <p:spPr>
          <a:xfrm>
            <a:off x="5850255" y="2095567"/>
            <a:ext cx="4514850" cy="3829050"/>
          </a:xfrm>
          <a:prstGeom prst="rect">
            <a:avLst/>
          </a:prstGeom>
        </p:spPr>
      </p:pic>
    </p:spTree>
    <p:extLst>
      <p:ext uri="{BB962C8B-B14F-4D97-AF65-F5344CB8AC3E}">
        <p14:creationId xmlns:p14="http://schemas.microsoft.com/office/powerpoint/2010/main" val="3606554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397" y="518160"/>
            <a:ext cx="8596668" cy="1320800"/>
          </a:xfrm>
        </p:spPr>
        <p:txBody>
          <a:bodyPr/>
          <a:lstStyle/>
          <a:p>
            <a:r>
              <a:rPr lang="en-US" dirty="0"/>
              <a:t>NAT – Network Address Translation</a:t>
            </a:r>
          </a:p>
        </p:txBody>
      </p:sp>
      <p:pic>
        <p:nvPicPr>
          <p:cNvPr id="3" name="Picture 2"/>
          <p:cNvPicPr>
            <a:picLocks noChangeAspect="1"/>
          </p:cNvPicPr>
          <p:nvPr/>
        </p:nvPicPr>
        <p:blipFill>
          <a:blip r:embed="rId2"/>
          <a:stretch>
            <a:fillRect/>
          </a:stretch>
        </p:blipFill>
        <p:spPr>
          <a:xfrm>
            <a:off x="690397" y="1476102"/>
            <a:ext cx="5191034" cy="4054883"/>
          </a:xfrm>
          <a:prstGeom prst="rect">
            <a:avLst/>
          </a:prstGeom>
        </p:spPr>
      </p:pic>
      <p:sp>
        <p:nvSpPr>
          <p:cNvPr id="4" name="TextBox 3"/>
          <p:cNvSpPr txBox="1"/>
          <p:nvPr/>
        </p:nvSpPr>
        <p:spPr>
          <a:xfrm>
            <a:off x="6113417" y="1379884"/>
            <a:ext cx="4101737" cy="4678204"/>
          </a:xfrm>
          <a:prstGeom prst="rect">
            <a:avLst/>
          </a:prstGeom>
          <a:noFill/>
        </p:spPr>
        <p:txBody>
          <a:bodyPr wrap="square" rtlCol="0">
            <a:spAutoFit/>
          </a:bodyPr>
          <a:lstStyle/>
          <a:p>
            <a:pPr algn="just"/>
            <a:r>
              <a:rPr lang="fr-FR" sz="1400" dirty="0"/>
              <a:t>la NAT dynamique permet le mappage automatique des adresses locales internes avec les adresses globales internes. Généralement, ces adresses globales internes sont des adresses IPv4 publiques. La NAT dynamique utilise un groupe, ou pool d'adresses publiques IPv4 pour la traduction</a:t>
            </a:r>
            <a:r>
              <a:rPr lang="fr-FR" sz="1400" dirty="0" smtClean="0"/>
              <a:t>.</a:t>
            </a:r>
          </a:p>
          <a:p>
            <a:pPr algn="just"/>
            <a:endParaRPr lang="fr-FR" sz="1400" dirty="0"/>
          </a:p>
          <a:p>
            <a:pPr algn="just"/>
            <a:r>
              <a:rPr lang="fr-FR" sz="1400" dirty="0"/>
              <a:t>Comme la NAT statique, la NAT dynamique nécessite la configuration des interfaces interne et externe participant à la NAT. Cependant, alors que la NAT statique crée un mappage permanent à une seule adresse, la NAT dynamique utilise un pool d'adresses</a:t>
            </a:r>
            <a:r>
              <a:rPr lang="fr-FR" sz="1400" dirty="0" smtClean="0"/>
              <a:t>.</a:t>
            </a:r>
          </a:p>
          <a:p>
            <a:pPr algn="just"/>
            <a:endParaRPr lang="fr-FR" sz="1400" dirty="0"/>
          </a:p>
          <a:p>
            <a:pPr algn="just"/>
            <a:r>
              <a:rPr lang="fr-FR" sz="1400" b="1" dirty="0"/>
              <a:t>Remarque</a:t>
            </a:r>
            <a:r>
              <a:rPr lang="fr-FR" sz="1400" dirty="0"/>
              <a:t> : la traduction entre les adresses IPv4 publiques et privées est de loin l'utilisation la plus courante de la NAT. Cependant, les traductions NAT peuvent être effectuées entre toutes les paires d'adresses.</a:t>
            </a:r>
          </a:p>
          <a:p>
            <a:endParaRPr lang="en-US" dirty="0"/>
          </a:p>
        </p:txBody>
      </p:sp>
    </p:spTree>
    <p:extLst>
      <p:ext uri="{BB962C8B-B14F-4D97-AF65-F5344CB8AC3E}">
        <p14:creationId xmlns:p14="http://schemas.microsoft.com/office/powerpoint/2010/main" val="42477065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459" y="374468"/>
            <a:ext cx="8596668" cy="1320800"/>
          </a:xfrm>
        </p:spPr>
        <p:txBody>
          <a:bodyPr/>
          <a:lstStyle/>
          <a:p>
            <a:r>
              <a:rPr lang="en-US" dirty="0"/>
              <a:t>NAT – Network Address Translation</a:t>
            </a:r>
          </a:p>
        </p:txBody>
      </p:sp>
      <p:pic>
        <p:nvPicPr>
          <p:cNvPr id="3" name="Picture 2"/>
          <p:cNvPicPr>
            <a:picLocks noChangeAspect="1"/>
          </p:cNvPicPr>
          <p:nvPr/>
        </p:nvPicPr>
        <p:blipFill>
          <a:blip r:embed="rId2"/>
          <a:stretch>
            <a:fillRect/>
          </a:stretch>
        </p:blipFill>
        <p:spPr>
          <a:xfrm>
            <a:off x="528774" y="1477054"/>
            <a:ext cx="4629150" cy="3381375"/>
          </a:xfrm>
          <a:prstGeom prst="rect">
            <a:avLst/>
          </a:prstGeom>
        </p:spPr>
      </p:pic>
      <p:pic>
        <p:nvPicPr>
          <p:cNvPr id="4" name="Picture 3"/>
          <p:cNvPicPr>
            <a:picLocks noChangeAspect="1"/>
          </p:cNvPicPr>
          <p:nvPr/>
        </p:nvPicPr>
        <p:blipFill>
          <a:blip r:embed="rId3"/>
          <a:stretch>
            <a:fillRect/>
          </a:stretch>
        </p:blipFill>
        <p:spPr>
          <a:xfrm>
            <a:off x="5332607" y="1034868"/>
            <a:ext cx="4752975" cy="3810000"/>
          </a:xfrm>
          <a:prstGeom prst="rect">
            <a:avLst/>
          </a:prstGeom>
        </p:spPr>
      </p:pic>
      <p:sp>
        <p:nvSpPr>
          <p:cNvPr id="5" name="TextBox 4"/>
          <p:cNvSpPr txBox="1"/>
          <p:nvPr/>
        </p:nvSpPr>
        <p:spPr>
          <a:xfrm>
            <a:off x="5157924" y="4990011"/>
            <a:ext cx="5439200" cy="1477328"/>
          </a:xfrm>
          <a:prstGeom prst="rect">
            <a:avLst/>
          </a:prstGeom>
          <a:noFill/>
        </p:spPr>
        <p:txBody>
          <a:bodyPr wrap="square" rtlCol="0">
            <a:spAutoFit/>
          </a:bodyPr>
          <a:lstStyle/>
          <a:p>
            <a:r>
              <a:rPr lang="en-US" dirty="0" smtClean="0"/>
              <a:t>R2(</a:t>
            </a:r>
            <a:r>
              <a:rPr lang="en-US" dirty="0" err="1" smtClean="0"/>
              <a:t>config</a:t>
            </a:r>
            <a:r>
              <a:rPr lang="en-US" dirty="0" smtClean="0"/>
              <a:t>)#</a:t>
            </a:r>
            <a:r>
              <a:rPr lang="en-US" dirty="0" err="1" smtClean="0"/>
              <a:t>ip</a:t>
            </a:r>
            <a:r>
              <a:rPr lang="en-US" dirty="0" smtClean="0"/>
              <a:t> </a:t>
            </a:r>
            <a:r>
              <a:rPr lang="en-US" dirty="0" err="1" smtClean="0"/>
              <a:t>nat</a:t>
            </a:r>
            <a:r>
              <a:rPr lang="en-US" dirty="0" smtClean="0"/>
              <a:t> inside source list 1 NAT-POOL1</a:t>
            </a:r>
          </a:p>
          <a:p>
            <a:r>
              <a:rPr lang="en-US" dirty="0" smtClean="0"/>
              <a:t>R2(</a:t>
            </a:r>
            <a:r>
              <a:rPr lang="en-US" dirty="0" err="1" smtClean="0"/>
              <a:t>config</a:t>
            </a:r>
            <a:r>
              <a:rPr lang="en-US" dirty="0" smtClean="0"/>
              <a:t>)#interface s0/0/s</a:t>
            </a:r>
          </a:p>
          <a:p>
            <a:r>
              <a:rPr lang="en-US" dirty="0" smtClean="0"/>
              <a:t>R2(</a:t>
            </a:r>
            <a:r>
              <a:rPr lang="en-US" dirty="0" err="1" smtClean="0"/>
              <a:t>config</a:t>
            </a:r>
            <a:r>
              <a:rPr lang="en-US" dirty="0" smtClean="0"/>
              <a:t>-if)# </a:t>
            </a:r>
            <a:r>
              <a:rPr lang="en-US" dirty="0" err="1" smtClean="0"/>
              <a:t>ip</a:t>
            </a:r>
            <a:r>
              <a:rPr lang="en-US" dirty="0" smtClean="0"/>
              <a:t> </a:t>
            </a:r>
            <a:r>
              <a:rPr lang="en-US" dirty="0" err="1" smtClean="0"/>
              <a:t>nat</a:t>
            </a:r>
            <a:r>
              <a:rPr lang="en-US" dirty="0" smtClean="0"/>
              <a:t> inside</a:t>
            </a:r>
          </a:p>
          <a:p>
            <a:r>
              <a:rPr lang="en-US" dirty="0" smtClean="0"/>
              <a:t>R2(</a:t>
            </a:r>
            <a:r>
              <a:rPr lang="en-US" dirty="0" err="1" smtClean="0"/>
              <a:t>config</a:t>
            </a:r>
            <a:r>
              <a:rPr lang="en-US" dirty="0" smtClean="0"/>
              <a:t>)#</a:t>
            </a:r>
            <a:r>
              <a:rPr lang="en-US" dirty="0" err="1" smtClean="0"/>
              <a:t>inyterface</a:t>
            </a:r>
            <a:r>
              <a:rPr lang="en-US" dirty="0" smtClean="0"/>
              <a:t> s0/1/0</a:t>
            </a:r>
          </a:p>
          <a:p>
            <a:r>
              <a:rPr lang="en-US" dirty="0" smtClean="0"/>
              <a:t>R2(</a:t>
            </a:r>
            <a:r>
              <a:rPr lang="en-US" dirty="0" err="1" smtClean="0"/>
              <a:t>config</a:t>
            </a:r>
            <a:r>
              <a:rPr lang="en-US" dirty="0" smtClean="0"/>
              <a:t>-if)#</a:t>
            </a:r>
            <a:r>
              <a:rPr lang="en-US" dirty="0" err="1" smtClean="0"/>
              <a:t>ip</a:t>
            </a:r>
            <a:r>
              <a:rPr lang="en-US" dirty="0" smtClean="0"/>
              <a:t> </a:t>
            </a:r>
            <a:r>
              <a:rPr lang="en-US" dirty="0" err="1" smtClean="0"/>
              <a:t>nat</a:t>
            </a:r>
            <a:r>
              <a:rPr lang="en-US" dirty="0" smtClean="0"/>
              <a:t> outside</a:t>
            </a:r>
            <a:endParaRPr lang="en-US" dirty="0"/>
          </a:p>
        </p:txBody>
      </p:sp>
    </p:spTree>
    <p:extLst>
      <p:ext uri="{BB962C8B-B14F-4D97-AF65-F5344CB8AC3E}">
        <p14:creationId xmlns:p14="http://schemas.microsoft.com/office/powerpoint/2010/main" val="2156076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Network Address Translation</a:t>
            </a:r>
          </a:p>
        </p:txBody>
      </p:sp>
      <p:pic>
        <p:nvPicPr>
          <p:cNvPr id="3" name="Picture 2"/>
          <p:cNvPicPr>
            <a:picLocks noChangeAspect="1"/>
          </p:cNvPicPr>
          <p:nvPr/>
        </p:nvPicPr>
        <p:blipFill>
          <a:blip r:embed="rId2"/>
          <a:stretch>
            <a:fillRect/>
          </a:stretch>
        </p:blipFill>
        <p:spPr>
          <a:xfrm>
            <a:off x="677334" y="1484947"/>
            <a:ext cx="4495800" cy="3705225"/>
          </a:xfrm>
          <a:prstGeom prst="rect">
            <a:avLst/>
          </a:prstGeom>
        </p:spPr>
      </p:pic>
      <p:pic>
        <p:nvPicPr>
          <p:cNvPr id="4" name="Picture 3"/>
          <p:cNvPicPr>
            <a:picLocks noChangeAspect="1"/>
          </p:cNvPicPr>
          <p:nvPr/>
        </p:nvPicPr>
        <p:blipFill>
          <a:blip r:embed="rId3"/>
          <a:stretch>
            <a:fillRect/>
          </a:stretch>
        </p:blipFill>
        <p:spPr>
          <a:xfrm>
            <a:off x="5301615" y="1432559"/>
            <a:ext cx="4514850" cy="3810000"/>
          </a:xfrm>
          <a:prstGeom prst="rect">
            <a:avLst/>
          </a:prstGeom>
        </p:spPr>
      </p:pic>
    </p:spTree>
    <p:extLst>
      <p:ext uri="{BB962C8B-B14F-4D97-AF65-F5344CB8AC3E}">
        <p14:creationId xmlns:p14="http://schemas.microsoft.com/office/powerpoint/2010/main" val="27237908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Network Address Translation</a:t>
            </a:r>
          </a:p>
        </p:txBody>
      </p:sp>
      <p:pic>
        <p:nvPicPr>
          <p:cNvPr id="3" name="Picture 2"/>
          <p:cNvPicPr>
            <a:picLocks noChangeAspect="1"/>
          </p:cNvPicPr>
          <p:nvPr/>
        </p:nvPicPr>
        <p:blipFill>
          <a:blip r:embed="rId2"/>
          <a:stretch>
            <a:fillRect/>
          </a:stretch>
        </p:blipFill>
        <p:spPr>
          <a:xfrm>
            <a:off x="3109368" y="1930400"/>
            <a:ext cx="4562475" cy="3733800"/>
          </a:xfrm>
          <a:prstGeom prst="rect">
            <a:avLst/>
          </a:prstGeom>
        </p:spPr>
      </p:pic>
    </p:spTree>
    <p:extLst>
      <p:ext uri="{BB962C8B-B14F-4D97-AF65-F5344CB8AC3E}">
        <p14:creationId xmlns:p14="http://schemas.microsoft.com/office/powerpoint/2010/main" val="33027008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Network Address Translation</a:t>
            </a:r>
          </a:p>
        </p:txBody>
      </p:sp>
      <p:sp>
        <p:nvSpPr>
          <p:cNvPr id="3" name="TextBox 2"/>
          <p:cNvSpPr txBox="1"/>
          <p:nvPr/>
        </p:nvSpPr>
        <p:spPr>
          <a:xfrm>
            <a:off x="677334" y="1530290"/>
            <a:ext cx="8596668" cy="400110"/>
          </a:xfrm>
          <a:prstGeom prst="rect">
            <a:avLst/>
          </a:prstGeom>
          <a:noFill/>
        </p:spPr>
        <p:txBody>
          <a:bodyPr wrap="square" rtlCol="0">
            <a:spAutoFit/>
          </a:bodyPr>
          <a:lstStyle/>
          <a:p>
            <a:r>
              <a:rPr lang="en-US" sz="2000" b="1" u="sng" dirty="0" smtClean="0">
                <a:effectLst>
                  <a:outerShdw blurRad="38100" dist="38100" dir="2700000" algn="tl">
                    <a:srgbClr val="000000">
                      <a:alpha val="43137"/>
                    </a:srgbClr>
                  </a:outerShdw>
                </a:effectLst>
              </a:rPr>
              <a:t>Configuration de la PAT</a:t>
            </a:r>
            <a:endParaRPr lang="en-US" sz="2000" b="1" u="sng" dirty="0">
              <a:effectLst>
                <a:outerShdw blurRad="38100" dist="38100" dir="2700000" algn="tl">
                  <a:srgbClr val="000000">
                    <a:alpha val="43137"/>
                  </a:srgbClr>
                </a:outerShdw>
              </a:effectLst>
            </a:endParaRPr>
          </a:p>
        </p:txBody>
      </p:sp>
      <p:pic>
        <p:nvPicPr>
          <p:cNvPr id="4" name="Picture 3"/>
          <p:cNvPicPr>
            <a:picLocks noChangeAspect="1"/>
          </p:cNvPicPr>
          <p:nvPr/>
        </p:nvPicPr>
        <p:blipFill>
          <a:blip r:embed="rId2"/>
          <a:stretch>
            <a:fillRect/>
          </a:stretch>
        </p:blipFill>
        <p:spPr>
          <a:xfrm>
            <a:off x="677334" y="2054441"/>
            <a:ext cx="4486275" cy="3695700"/>
          </a:xfrm>
          <a:prstGeom prst="rect">
            <a:avLst/>
          </a:prstGeom>
        </p:spPr>
      </p:pic>
      <p:pic>
        <p:nvPicPr>
          <p:cNvPr id="5" name="Picture 4"/>
          <p:cNvPicPr>
            <a:picLocks noChangeAspect="1"/>
          </p:cNvPicPr>
          <p:nvPr/>
        </p:nvPicPr>
        <p:blipFill>
          <a:blip r:embed="rId3"/>
          <a:stretch>
            <a:fillRect/>
          </a:stretch>
        </p:blipFill>
        <p:spPr>
          <a:xfrm>
            <a:off x="5501109" y="1387208"/>
            <a:ext cx="4543425" cy="3762375"/>
          </a:xfrm>
          <a:prstGeom prst="rect">
            <a:avLst/>
          </a:prstGeom>
        </p:spPr>
      </p:pic>
      <p:sp>
        <p:nvSpPr>
          <p:cNvPr id="6" name="TextBox 5"/>
          <p:cNvSpPr txBox="1"/>
          <p:nvPr/>
        </p:nvSpPr>
        <p:spPr>
          <a:xfrm>
            <a:off x="5610388" y="5327026"/>
            <a:ext cx="4324865" cy="1200329"/>
          </a:xfrm>
          <a:prstGeom prst="rect">
            <a:avLst/>
          </a:prstGeom>
          <a:noFill/>
        </p:spPr>
        <p:txBody>
          <a:bodyPr wrap="square" rtlCol="0">
            <a:spAutoFit/>
          </a:bodyPr>
          <a:lstStyle/>
          <a:p>
            <a:r>
              <a:rPr lang="en-US" dirty="0" smtClean="0"/>
              <a:t>R2(</a:t>
            </a:r>
            <a:r>
              <a:rPr lang="en-US" dirty="0" err="1" smtClean="0"/>
              <a:t>config</a:t>
            </a:r>
            <a:r>
              <a:rPr lang="en-US" dirty="0" smtClean="0"/>
              <a:t>)#interface s0/0/s</a:t>
            </a:r>
          </a:p>
          <a:p>
            <a:r>
              <a:rPr lang="en-US" dirty="0" smtClean="0"/>
              <a:t>R2(</a:t>
            </a:r>
            <a:r>
              <a:rPr lang="en-US" dirty="0" err="1" smtClean="0"/>
              <a:t>config</a:t>
            </a:r>
            <a:r>
              <a:rPr lang="en-US" dirty="0" smtClean="0"/>
              <a:t>-if)# </a:t>
            </a:r>
            <a:r>
              <a:rPr lang="en-US" dirty="0" err="1" smtClean="0"/>
              <a:t>ip</a:t>
            </a:r>
            <a:r>
              <a:rPr lang="en-US" dirty="0" smtClean="0"/>
              <a:t> </a:t>
            </a:r>
            <a:r>
              <a:rPr lang="en-US" dirty="0" err="1" smtClean="0"/>
              <a:t>nat</a:t>
            </a:r>
            <a:r>
              <a:rPr lang="en-US" dirty="0" smtClean="0"/>
              <a:t> inside</a:t>
            </a:r>
          </a:p>
          <a:p>
            <a:r>
              <a:rPr lang="en-US" dirty="0" smtClean="0"/>
              <a:t>R2(</a:t>
            </a:r>
            <a:r>
              <a:rPr lang="en-US" dirty="0" err="1" smtClean="0"/>
              <a:t>config</a:t>
            </a:r>
            <a:r>
              <a:rPr lang="en-US" dirty="0" smtClean="0"/>
              <a:t>)#</a:t>
            </a:r>
            <a:r>
              <a:rPr lang="en-US" dirty="0" err="1" smtClean="0"/>
              <a:t>inyterface</a:t>
            </a:r>
            <a:r>
              <a:rPr lang="en-US" dirty="0" smtClean="0"/>
              <a:t> s0/1/0</a:t>
            </a:r>
          </a:p>
          <a:p>
            <a:r>
              <a:rPr lang="en-US" dirty="0" smtClean="0"/>
              <a:t>R2(</a:t>
            </a:r>
            <a:r>
              <a:rPr lang="en-US" dirty="0" err="1" smtClean="0"/>
              <a:t>config</a:t>
            </a:r>
            <a:r>
              <a:rPr lang="en-US" dirty="0" smtClean="0"/>
              <a:t>-if)#</a:t>
            </a:r>
            <a:r>
              <a:rPr lang="en-US" dirty="0" err="1" smtClean="0"/>
              <a:t>ip</a:t>
            </a:r>
            <a:r>
              <a:rPr lang="en-US" dirty="0" smtClean="0"/>
              <a:t> </a:t>
            </a:r>
            <a:r>
              <a:rPr lang="en-US" dirty="0" err="1" smtClean="0"/>
              <a:t>nat</a:t>
            </a:r>
            <a:r>
              <a:rPr lang="en-US" dirty="0" smtClean="0"/>
              <a:t> outside</a:t>
            </a:r>
            <a:endParaRPr lang="en-US" dirty="0"/>
          </a:p>
        </p:txBody>
      </p:sp>
    </p:spTree>
    <p:extLst>
      <p:ext uri="{BB962C8B-B14F-4D97-AF65-F5344CB8AC3E}">
        <p14:creationId xmlns:p14="http://schemas.microsoft.com/office/powerpoint/2010/main" val="1879084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Network Address Translation</a:t>
            </a:r>
          </a:p>
        </p:txBody>
      </p:sp>
      <p:pic>
        <p:nvPicPr>
          <p:cNvPr id="3" name="Picture 2"/>
          <p:cNvPicPr>
            <a:picLocks noChangeAspect="1"/>
          </p:cNvPicPr>
          <p:nvPr/>
        </p:nvPicPr>
        <p:blipFill>
          <a:blip r:embed="rId2"/>
          <a:stretch>
            <a:fillRect/>
          </a:stretch>
        </p:blipFill>
        <p:spPr>
          <a:xfrm>
            <a:off x="475298" y="2242591"/>
            <a:ext cx="5304720" cy="3178493"/>
          </a:xfrm>
          <a:prstGeom prst="rect">
            <a:avLst/>
          </a:prstGeom>
        </p:spPr>
      </p:pic>
      <p:pic>
        <p:nvPicPr>
          <p:cNvPr id="4" name="Picture 3"/>
          <p:cNvPicPr>
            <a:picLocks noChangeAspect="1"/>
          </p:cNvPicPr>
          <p:nvPr/>
        </p:nvPicPr>
        <p:blipFill>
          <a:blip r:embed="rId3"/>
          <a:stretch>
            <a:fillRect/>
          </a:stretch>
        </p:blipFill>
        <p:spPr>
          <a:xfrm>
            <a:off x="5780018" y="2031613"/>
            <a:ext cx="4686300" cy="3600450"/>
          </a:xfrm>
          <a:prstGeom prst="rect">
            <a:avLst/>
          </a:prstGeom>
        </p:spPr>
      </p:pic>
    </p:spTree>
    <p:extLst>
      <p:ext uri="{BB962C8B-B14F-4D97-AF65-F5344CB8AC3E}">
        <p14:creationId xmlns:p14="http://schemas.microsoft.com/office/powerpoint/2010/main" val="26508788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Network Address Translation</a:t>
            </a:r>
          </a:p>
        </p:txBody>
      </p:sp>
      <p:pic>
        <p:nvPicPr>
          <p:cNvPr id="3" name="Picture 2"/>
          <p:cNvPicPr>
            <a:picLocks noChangeAspect="1"/>
          </p:cNvPicPr>
          <p:nvPr/>
        </p:nvPicPr>
        <p:blipFill>
          <a:blip r:embed="rId2"/>
          <a:stretch>
            <a:fillRect/>
          </a:stretch>
        </p:blipFill>
        <p:spPr>
          <a:xfrm>
            <a:off x="677334" y="2181360"/>
            <a:ext cx="4524375" cy="2390775"/>
          </a:xfrm>
          <a:prstGeom prst="rect">
            <a:avLst/>
          </a:prstGeom>
        </p:spPr>
      </p:pic>
      <p:pic>
        <p:nvPicPr>
          <p:cNvPr id="4" name="Picture 3"/>
          <p:cNvPicPr>
            <a:picLocks noChangeAspect="1"/>
          </p:cNvPicPr>
          <p:nvPr/>
        </p:nvPicPr>
        <p:blipFill>
          <a:blip r:embed="rId3"/>
          <a:stretch>
            <a:fillRect/>
          </a:stretch>
        </p:blipFill>
        <p:spPr>
          <a:xfrm>
            <a:off x="5413194" y="1738993"/>
            <a:ext cx="4552950" cy="3771900"/>
          </a:xfrm>
          <a:prstGeom prst="rect">
            <a:avLst/>
          </a:prstGeom>
        </p:spPr>
      </p:pic>
    </p:spTree>
    <p:extLst>
      <p:ext uri="{BB962C8B-B14F-4D97-AF65-F5344CB8AC3E}">
        <p14:creationId xmlns:p14="http://schemas.microsoft.com/office/powerpoint/2010/main" val="3950111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Network Address Translation</a:t>
            </a:r>
          </a:p>
        </p:txBody>
      </p:sp>
      <p:sp>
        <p:nvSpPr>
          <p:cNvPr id="3" name="TextBox 2"/>
          <p:cNvSpPr txBox="1"/>
          <p:nvPr/>
        </p:nvSpPr>
        <p:spPr>
          <a:xfrm>
            <a:off x="783771" y="1489166"/>
            <a:ext cx="8490231" cy="4247317"/>
          </a:xfrm>
          <a:prstGeom prst="rect">
            <a:avLst/>
          </a:prstGeom>
          <a:noFill/>
        </p:spPr>
        <p:txBody>
          <a:bodyPr wrap="square" rtlCol="0">
            <a:spAutoFit/>
          </a:bodyPr>
          <a:lstStyle/>
          <a:p>
            <a:pPr marL="285750" indent="-285750" algn="just">
              <a:buFont typeface="Arial" panose="020B0604020202020204" pitchFamily="34" charset="0"/>
              <a:buChar char="•"/>
            </a:pPr>
            <a:r>
              <a:rPr lang="fr-FR" dirty="0"/>
              <a:t>La NAT permet également d'ajouter un niveau de confidentialité et de sécurité à un réseau, car elle empêche les réseaux externes de voir les adresses IPv4 internes</a:t>
            </a:r>
            <a:r>
              <a:rPr lang="fr-FR" dirty="0" smtClean="0"/>
              <a:t>.</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Les routeurs configurés pour la NAT peuvent être configurés avec une ou plusieurs adresses IPv4 publiques valides. Ces adresses publiques sont appelées collectivement « pool NAT ». </a:t>
            </a:r>
            <a:endParaRPr lang="fr-FR" dirty="0" smtClean="0"/>
          </a:p>
          <a:p>
            <a:pPr marL="285750" indent="-285750" algn="just">
              <a:buFont typeface="Arial" panose="020B0604020202020204" pitchFamily="34" charset="0"/>
              <a:buChar char="•"/>
            </a:pPr>
            <a:endParaRPr lang="fr-FR" dirty="0" smtClean="0"/>
          </a:p>
          <a:p>
            <a:pPr marL="285750" indent="-285750" algn="just">
              <a:buFont typeface="Arial" panose="020B0604020202020204" pitchFamily="34" charset="0"/>
              <a:buChar char="•"/>
            </a:pPr>
            <a:r>
              <a:rPr lang="fr-FR" dirty="0" smtClean="0"/>
              <a:t>Lorsqu'un </a:t>
            </a:r>
            <a:r>
              <a:rPr lang="fr-FR" dirty="0"/>
              <a:t>périphérique interne envoie du trafic hors du réseau, le routeur configuré pour la NAT traduit l'adresse IPv4 interne du périphérique en une adresse publique du pool NAT. </a:t>
            </a:r>
            <a:endParaRPr lang="fr-FR" dirty="0" smtClean="0"/>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smtClean="0"/>
              <a:t>Pour </a:t>
            </a:r>
            <a:r>
              <a:rPr lang="fr-FR" dirty="0"/>
              <a:t>les périphériques externes, tout le trafic entrant sur le réseau et sortant de celui-ci semble posséder une adresse IPv4 publique du pool d'adresses fourni.</a:t>
            </a:r>
            <a:endParaRPr lang="en-US" dirty="0"/>
          </a:p>
        </p:txBody>
      </p:sp>
    </p:spTree>
    <p:extLst>
      <p:ext uri="{BB962C8B-B14F-4D97-AF65-F5344CB8AC3E}">
        <p14:creationId xmlns:p14="http://schemas.microsoft.com/office/powerpoint/2010/main" val="3885485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Network Address Translation</a:t>
            </a:r>
          </a:p>
        </p:txBody>
      </p:sp>
      <p:sp>
        <p:nvSpPr>
          <p:cNvPr id="3" name="TextBox 2"/>
          <p:cNvSpPr txBox="1"/>
          <p:nvPr/>
        </p:nvSpPr>
        <p:spPr>
          <a:xfrm>
            <a:off x="677334" y="1468735"/>
            <a:ext cx="8936929" cy="923330"/>
          </a:xfrm>
          <a:prstGeom prst="rect">
            <a:avLst/>
          </a:prstGeom>
          <a:noFill/>
        </p:spPr>
        <p:txBody>
          <a:bodyPr wrap="square" rtlCol="0">
            <a:spAutoFit/>
          </a:bodyPr>
          <a:lstStyle/>
          <a:p>
            <a:pPr algn="just"/>
            <a:r>
              <a:rPr lang="fr-FR" dirty="0"/>
              <a:t>Un routeur NAT fonctionne généralement à la périphérie d'un réseau tronqué. Un réseau tronqué est un réseau ayant une seule connexion à son réseau voisin, avec un seul chemin pour émettre et recevoir.</a:t>
            </a:r>
            <a:endParaRPr lang="en-US" dirty="0"/>
          </a:p>
        </p:txBody>
      </p:sp>
      <p:pic>
        <p:nvPicPr>
          <p:cNvPr id="4" name="Picture 3"/>
          <p:cNvPicPr>
            <a:picLocks noChangeAspect="1"/>
          </p:cNvPicPr>
          <p:nvPr/>
        </p:nvPicPr>
        <p:blipFill>
          <a:blip r:embed="rId2"/>
          <a:stretch>
            <a:fillRect/>
          </a:stretch>
        </p:blipFill>
        <p:spPr>
          <a:xfrm>
            <a:off x="2607385" y="2523716"/>
            <a:ext cx="5076825" cy="3952875"/>
          </a:xfrm>
          <a:prstGeom prst="rect">
            <a:avLst/>
          </a:prstGeom>
        </p:spPr>
      </p:pic>
    </p:spTree>
    <p:extLst>
      <p:ext uri="{BB962C8B-B14F-4D97-AF65-F5344CB8AC3E}">
        <p14:creationId xmlns:p14="http://schemas.microsoft.com/office/powerpoint/2010/main" val="3303112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897" y="478468"/>
            <a:ext cx="8596668" cy="1320800"/>
          </a:xfrm>
        </p:spPr>
        <p:txBody>
          <a:bodyPr/>
          <a:lstStyle/>
          <a:p>
            <a:r>
              <a:rPr lang="en-US" dirty="0"/>
              <a:t>NAT – Network Address Translation</a:t>
            </a:r>
          </a:p>
        </p:txBody>
      </p:sp>
      <p:sp>
        <p:nvSpPr>
          <p:cNvPr id="3" name="TextBox 2"/>
          <p:cNvSpPr txBox="1"/>
          <p:nvPr/>
        </p:nvSpPr>
        <p:spPr>
          <a:xfrm>
            <a:off x="809897" y="1293223"/>
            <a:ext cx="8895806" cy="1754326"/>
          </a:xfrm>
          <a:prstGeom prst="rect">
            <a:avLst/>
          </a:prstGeom>
          <a:noFill/>
        </p:spPr>
        <p:txBody>
          <a:bodyPr wrap="square" rtlCol="0">
            <a:spAutoFit/>
          </a:bodyPr>
          <a:lstStyle/>
          <a:p>
            <a:r>
              <a:rPr lang="fr-FR" dirty="0"/>
              <a:t>Dans la terminologie NAT, le réseau interne désigne l'ensemble des réseaux soumis à la traduction. Le réseau externe désigne tous les autres réseaux</a:t>
            </a:r>
            <a:r>
              <a:rPr lang="fr-FR" dirty="0" smtClean="0"/>
              <a:t>.</a:t>
            </a:r>
          </a:p>
          <a:p>
            <a:endParaRPr lang="fr-FR" dirty="0"/>
          </a:p>
          <a:p>
            <a:r>
              <a:rPr lang="fr-FR" dirty="0"/>
              <a:t>Dans le cadre de la NAT, les adresses IPv4 sont désignées de différentes façons selon qu'elles se trouvent sur un réseau privé ou public (Internet) et selon la direction du trafic (entrant ou sortant).</a:t>
            </a:r>
            <a:endParaRPr lang="en-US" dirty="0"/>
          </a:p>
        </p:txBody>
      </p:sp>
      <p:pic>
        <p:nvPicPr>
          <p:cNvPr id="4" name="Picture 3"/>
          <p:cNvPicPr>
            <a:picLocks noChangeAspect="1"/>
          </p:cNvPicPr>
          <p:nvPr/>
        </p:nvPicPr>
        <p:blipFill>
          <a:blip r:embed="rId2"/>
          <a:stretch>
            <a:fillRect/>
          </a:stretch>
        </p:blipFill>
        <p:spPr>
          <a:xfrm>
            <a:off x="3670662" y="3157672"/>
            <a:ext cx="4441371" cy="3347357"/>
          </a:xfrm>
          <a:prstGeom prst="rect">
            <a:avLst/>
          </a:prstGeom>
        </p:spPr>
      </p:pic>
    </p:spTree>
    <p:extLst>
      <p:ext uri="{BB962C8B-B14F-4D97-AF65-F5344CB8AC3E}">
        <p14:creationId xmlns:p14="http://schemas.microsoft.com/office/powerpoint/2010/main" val="2710302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082" y="348343"/>
            <a:ext cx="8596668" cy="1320800"/>
          </a:xfrm>
        </p:spPr>
        <p:txBody>
          <a:bodyPr/>
          <a:lstStyle/>
          <a:p>
            <a:r>
              <a:rPr lang="en-US" dirty="0"/>
              <a:t>NAT – Network Address Translation</a:t>
            </a:r>
          </a:p>
        </p:txBody>
      </p:sp>
      <p:sp>
        <p:nvSpPr>
          <p:cNvPr id="3" name="TextBox 2"/>
          <p:cNvSpPr txBox="1"/>
          <p:nvPr/>
        </p:nvSpPr>
        <p:spPr>
          <a:xfrm>
            <a:off x="625082" y="1345474"/>
            <a:ext cx="8712926" cy="5355312"/>
          </a:xfrm>
          <a:prstGeom prst="rect">
            <a:avLst/>
          </a:prstGeom>
          <a:noFill/>
        </p:spPr>
        <p:txBody>
          <a:bodyPr wrap="square" rtlCol="0">
            <a:spAutoFit/>
          </a:bodyPr>
          <a:lstStyle/>
          <a:p>
            <a:r>
              <a:rPr lang="fr-FR" dirty="0"/>
              <a:t>La fonction NAT comprend quatre types d'adresses </a:t>
            </a:r>
            <a:r>
              <a:rPr lang="fr-FR" dirty="0" smtClean="0"/>
              <a:t>:</a:t>
            </a:r>
          </a:p>
          <a:p>
            <a:endParaRPr lang="fr-FR" dirty="0"/>
          </a:p>
          <a:p>
            <a:pPr marL="800100" lvl="1" indent="-342900">
              <a:lnSpc>
                <a:spcPct val="150000"/>
              </a:lnSpc>
              <a:buFont typeface="+mj-lt"/>
              <a:buAutoNum type="arabicPeriod"/>
            </a:pPr>
            <a:r>
              <a:rPr lang="fr-FR" dirty="0"/>
              <a:t>Adresse locale interne</a:t>
            </a:r>
          </a:p>
          <a:p>
            <a:pPr marL="800100" lvl="1" indent="-342900">
              <a:lnSpc>
                <a:spcPct val="150000"/>
              </a:lnSpc>
              <a:buFont typeface="+mj-lt"/>
              <a:buAutoNum type="arabicPeriod"/>
            </a:pPr>
            <a:r>
              <a:rPr lang="fr-FR" dirty="0"/>
              <a:t>Adresse globale interne</a:t>
            </a:r>
          </a:p>
          <a:p>
            <a:pPr marL="800100" lvl="1" indent="-342900">
              <a:lnSpc>
                <a:spcPct val="150000"/>
              </a:lnSpc>
              <a:buFont typeface="+mj-lt"/>
              <a:buAutoNum type="arabicPeriod"/>
            </a:pPr>
            <a:r>
              <a:rPr lang="fr-FR" dirty="0"/>
              <a:t>Adresse locale externe</a:t>
            </a:r>
          </a:p>
          <a:p>
            <a:pPr marL="800100" lvl="1" indent="-342900">
              <a:lnSpc>
                <a:spcPct val="150000"/>
              </a:lnSpc>
              <a:buFont typeface="+mj-lt"/>
              <a:buAutoNum type="arabicPeriod"/>
            </a:pPr>
            <a:r>
              <a:rPr lang="fr-FR" dirty="0"/>
              <a:t>Adresse globale </a:t>
            </a:r>
            <a:r>
              <a:rPr lang="fr-FR" dirty="0" smtClean="0"/>
              <a:t>externe</a:t>
            </a:r>
          </a:p>
          <a:p>
            <a:pPr>
              <a:lnSpc>
                <a:spcPct val="150000"/>
              </a:lnSpc>
            </a:pPr>
            <a:endParaRPr lang="fr-FR" dirty="0"/>
          </a:p>
          <a:p>
            <a:pPr algn="just"/>
            <a:r>
              <a:rPr lang="fr-FR" dirty="0"/>
              <a:t>Pour déterminer le type d'adresse utilisé, il est important de retenir que la terminologie NAT est toujours appliquée du point de vue du périphérique dont l'adresse est traduite </a:t>
            </a:r>
            <a:r>
              <a:rPr lang="fr-FR" dirty="0" smtClean="0"/>
              <a:t>:</a:t>
            </a:r>
          </a:p>
          <a:p>
            <a:pPr algn="just"/>
            <a:endParaRPr lang="fr-FR" dirty="0"/>
          </a:p>
          <a:p>
            <a:pPr marL="742950" lvl="1" indent="-285750" algn="just">
              <a:lnSpc>
                <a:spcPct val="150000"/>
              </a:lnSpc>
              <a:buFont typeface="Arial" panose="020B0604020202020204" pitchFamily="34" charset="0"/>
              <a:buChar char="•"/>
            </a:pPr>
            <a:r>
              <a:rPr lang="fr-FR" b="1" dirty="0"/>
              <a:t>Adresse interne</a:t>
            </a:r>
            <a:r>
              <a:rPr lang="fr-FR" dirty="0"/>
              <a:t> : l'adresse du périphérique traduite via la NAT.</a:t>
            </a:r>
          </a:p>
          <a:p>
            <a:pPr marL="742950" lvl="1" indent="-285750" algn="just">
              <a:lnSpc>
                <a:spcPct val="150000"/>
              </a:lnSpc>
              <a:buFont typeface="Arial" panose="020B0604020202020204" pitchFamily="34" charset="0"/>
              <a:buChar char="•"/>
            </a:pPr>
            <a:r>
              <a:rPr lang="fr-FR" b="1" dirty="0"/>
              <a:t>Adresse externe</a:t>
            </a:r>
            <a:r>
              <a:rPr lang="fr-FR" dirty="0"/>
              <a:t> : l'adresse du périphérique de destination.</a:t>
            </a:r>
          </a:p>
          <a:p>
            <a:pPr algn="just">
              <a:lnSpc>
                <a:spcPct val="150000"/>
              </a:lnSpc>
            </a:pPr>
            <a:endParaRPr lang="fr-FR" dirty="0"/>
          </a:p>
          <a:p>
            <a:endParaRPr lang="en-US" dirty="0"/>
          </a:p>
        </p:txBody>
      </p:sp>
    </p:spTree>
    <p:extLst>
      <p:ext uri="{BB962C8B-B14F-4D97-AF65-F5344CB8AC3E}">
        <p14:creationId xmlns:p14="http://schemas.microsoft.com/office/powerpoint/2010/main" val="4193012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1488"/>
            <a:ext cx="8596668" cy="1320800"/>
          </a:xfrm>
        </p:spPr>
        <p:txBody>
          <a:bodyPr/>
          <a:lstStyle/>
          <a:p>
            <a:r>
              <a:rPr lang="en-US" dirty="0"/>
              <a:t>NAT – Network Address Translation</a:t>
            </a:r>
          </a:p>
        </p:txBody>
      </p:sp>
      <p:sp>
        <p:nvSpPr>
          <p:cNvPr id="3" name="TextBox 2"/>
          <p:cNvSpPr txBox="1"/>
          <p:nvPr/>
        </p:nvSpPr>
        <p:spPr>
          <a:xfrm>
            <a:off x="638145" y="1240971"/>
            <a:ext cx="8819363" cy="2308324"/>
          </a:xfrm>
          <a:prstGeom prst="rect">
            <a:avLst/>
          </a:prstGeom>
          <a:noFill/>
        </p:spPr>
        <p:txBody>
          <a:bodyPr wrap="square" rtlCol="0">
            <a:spAutoFit/>
          </a:bodyPr>
          <a:lstStyle/>
          <a:p>
            <a:r>
              <a:rPr lang="fr-FR" dirty="0"/>
              <a:t>La NAT qualifie également les adresses de locales ou globales </a:t>
            </a:r>
            <a:r>
              <a:rPr lang="fr-FR" dirty="0" smtClean="0"/>
              <a:t>:</a:t>
            </a:r>
          </a:p>
          <a:p>
            <a:endParaRPr lang="fr-FR" dirty="0"/>
          </a:p>
          <a:p>
            <a:pPr marL="742950" lvl="1" indent="-285750" algn="just">
              <a:buFont typeface="Arial" panose="020B0604020202020204" pitchFamily="34" charset="0"/>
              <a:buChar char="•"/>
            </a:pPr>
            <a:r>
              <a:rPr lang="fr-FR" b="1" dirty="0"/>
              <a:t>Adresse locale</a:t>
            </a:r>
            <a:r>
              <a:rPr lang="fr-FR" dirty="0"/>
              <a:t> : une adresse locale peut faire référence à toute adresse qui apparaît sur la partie interne du réseau</a:t>
            </a:r>
            <a:r>
              <a:rPr lang="fr-FR" dirty="0" smtClean="0"/>
              <a:t>.</a:t>
            </a:r>
          </a:p>
          <a:p>
            <a:pPr lvl="1" algn="just"/>
            <a:endParaRPr lang="fr-FR" dirty="0"/>
          </a:p>
          <a:p>
            <a:pPr marL="742950" lvl="1" indent="-285750" algn="just">
              <a:buFont typeface="Arial" panose="020B0604020202020204" pitchFamily="34" charset="0"/>
              <a:buChar char="•"/>
            </a:pPr>
            <a:r>
              <a:rPr lang="fr-FR" b="1" dirty="0"/>
              <a:t>Adresse globale</a:t>
            </a:r>
            <a:r>
              <a:rPr lang="fr-FR" dirty="0"/>
              <a:t> : une adresse globale peut faire référence à toute adresse qui apparaît sur la partie externe du réseau.</a:t>
            </a:r>
          </a:p>
          <a:p>
            <a:endParaRPr lang="en-US" dirty="0"/>
          </a:p>
        </p:txBody>
      </p:sp>
      <p:pic>
        <p:nvPicPr>
          <p:cNvPr id="4" name="Picture 3"/>
          <p:cNvPicPr>
            <a:picLocks noChangeAspect="1"/>
          </p:cNvPicPr>
          <p:nvPr/>
        </p:nvPicPr>
        <p:blipFill>
          <a:blip r:embed="rId2"/>
          <a:stretch>
            <a:fillRect/>
          </a:stretch>
        </p:blipFill>
        <p:spPr>
          <a:xfrm>
            <a:off x="2965268" y="3467116"/>
            <a:ext cx="4153989" cy="3130764"/>
          </a:xfrm>
          <a:prstGeom prst="rect">
            <a:avLst/>
          </a:prstGeom>
        </p:spPr>
      </p:pic>
    </p:spTree>
    <p:extLst>
      <p:ext uri="{BB962C8B-B14F-4D97-AF65-F5344CB8AC3E}">
        <p14:creationId xmlns:p14="http://schemas.microsoft.com/office/powerpoint/2010/main" val="3440323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Network Address Translation</a:t>
            </a:r>
          </a:p>
        </p:txBody>
      </p:sp>
      <p:pic>
        <p:nvPicPr>
          <p:cNvPr id="3" name="Picture 2"/>
          <p:cNvPicPr>
            <a:picLocks noChangeAspect="1"/>
          </p:cNvPicPr>
          <p:nvPr/>
        </p:nvPicPr>
        <p:blipFill>
          <a:blip r:embed="rId2"/>
          <a:stretch>
            <a:fillRect/>
          </a:stretch>
        </p:blipFill>
        <p:spPr>
          <a:xfrm>
            <a:off x="1681787" y="1756410"/>
            <a:ext cx="6260430" cy="4836578"/>
          </a:xfrm>
          <a:prstGeom prst="rect">
            <a:avLst/>
          </a:prstGeom>
        </p:spPr>
      </p:pic>
    </p:spTree>
    <p:extLst>
      <p:ext uri="{BB962C8B-B14F-4D97-AF65-F5344CB8AC3E}">
        <p14:creationId xmlns:p14="http://schemas.microsoft.com/office/powerpoint/2010/main" val="2481373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 Network Address Translation</a:t>
            </a:r>
          </a:p>
        </p:txBody>
      </p:sp>
      <p:sp>
        <p:nvSpPr>
          <p:cNvPr id="3" name="TextBox 2"/>
          <p:cNvSpPr txBox="1"/>
          <p:nvPr/>
        </p:nvSpPr>
        <p:spPr>
          <a:xfrm>
            <a:off x="677334" y="1541417"/>
            <a:ext cx="8767112" cy="4524315"/>
          </a:xfrm>
          <a:prstGeom prst="rect">
            <a:avLst/>
          </a:prstGeom>
          <a:noFill/>
        </p:spPr>
        <p:txBody>
          <a:bodyPr wrap="square" rtlCol="0">
            <a:spAutoFit/>
          </a:bodyPr>
          <a:lstStyle/>
          <a:p>
            <a:pPr algn="just"/>
            <a:r>
              <a:rPr lang="fr-FR" dirty="0"/>
              <a:t>Sur la figure, PC1 possède l'adresse locale interne 192.168.10.10. Du point de vue de PC1, le serveur Web possède l'adresse externe 209.165.201.1. Lorsque des paquets sont envoyés de PC1 à l'adresse globale du serveur Web, l'adresse locale interne de PC1 est traduite en 209.165.200.226 (adresse globale interne). </a:t>
            </a:r>
            <a:endParaRPr lang="fr-FR" dirty="0" smtClean="0"/>
          </a:p>
          <a:p>
            <a:pPr algn="just"/>
            <a:endParaRPr lang="fr-FR" dirty="0"/>
          </a:p>
          <a:p>
            <a:pPr algn="just"/>
            <a:r>
              <a:rPr lang="fr-FR" dirty="0" smtClean="0"/>
              <a:t>L'adresse </a:t>
            </a:r>
            <a:r>
              <a:rPr lang="fr-FR" dirty="0"/>
              <a:t>du périphérique externe n'est généralement pas traduite, car il s'agit en principe d'une adresse IPv4 publique</a:t>
            </a:r>
            <a:r>
              <a:rPr lang="fr-FR" dirty="0" smtClean="0"/>
              <a:t>.</a:t>
            </a:r>
          </a:p>
          <a:p>
            <a:pPr algn="just"/>
            <a:endParaRPr lang="fr-FR" dirty="0"/>
          </a:p>
          <a:p>
            <a:pPr algn="just"/>
            <a:r>
              <a:rPr lang="fr-FR" dirty="0"/>
              <a:t>Notez que PC1 possède des adresses locale et globale différentes, tandis que le serveur Web possède la même adresse IPv4 publique pour les deux. Du point de vue du serveur Web, le trafic en provenance de PC1 semble provenir de 209.165.200.226, l'adresse globale interne</a:t>
            </a:r>
            <a:r>
              <a:rPr lang="fr-FR" dirty="0" smtClean="0"/>
              <a:t>.</a:t>
            </a:r>
          </a:p>
          <a:p>
            <a:pPr algn="just"/>
            <a:endParaRPr lang="fr-FR" dirty="0"/>
          </a:p>
          <a:p>
            <a:pPr algn="just"/>
            <a:r>
              <a:rPr lang="fr-FR" dirty="0"/>
              <a:t>Le routeur NAT (R2 sur la figure) est le point de démarcation entre les réseaux interne et externe et entre les adresses locales et globales.</a:t>
            </a:r>
          </a:p>
          <a:p>
            <a:endParaRPr lang="en-US" dirty="0"/>
          </a:p>
        </p:txBody>
      </p:sp>
    </p:spTree>
    <p:extLst>
      <p:ext uri="{BB962C8B-B14F-4D97-AF65-F5344CB8AC3E}">
        <p14:creationId xmlns:p14="http://schemas.microsoft.com/office/powerpoint/2010/main" val="928164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1813</TotalTime>
  <Words>2011</Words>
  <Application>Microsoft Office PowerPoint</Application>
  <PresentationFormat>Widescreen</PresentationFormat>
  <Paragraphs>142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Trebuchet MS</vt:lpstr>
      <vt:lpstr>Wingdings 3</vt:lpstr>
      <vt:lpstr>Facet</vt:lpstr>
      <vt:lpstr>NAT – Network Address Translation</vt:lpstr>
      <vt:lpstr>NAT – Network Address Translation</vt:lpstr>
      <vt:lpstr>NAT – Network Address Translation</vt:lpstr>
      <vt:lpstr>NAT – Network Address Translation</vt:lpstr>
      <vt:lpstr>NAT – Network Address Translation</vt:lpstr>
      <vt:lpstr>NAT – Network Address Translation</vt:lpstr>
      <vt:lpstr>NAT – Network Address Translation</vt:lpstr>
      <vt:lpstr>NAT – Network Address Translation</vt:lpstr>
      <vt:lpstr>NAT – Network Address Translation</vt:lpstr>
      <vt:lpstr>NAT – Network Address Translation</vt:lpstr>
      <vt:lpstr>NAT – Network Address Translation</vt:lpstr>
      <vt:lpstr>NAT – Network Address Translation</vt:lpstr>
      <vt:lpstr>NAT – Network Address Translation</vt:lpstr>
      <vt:lpstr>NAT – Network Address Translation</vt:lpstr>
      <vt:lpstr>NAT – Network Address Translation</vt:lpstr>
      <vt:lpstr>NAT – Network Address Translation</vt:lpstr>
      <vt:lpstr>NAT – Network Address Translation</vt:lpstr>
      <vt:lpstr>NAT – Network Address Translation</vt:lpstr>
      <vt:lpstr>NAT – Network Address Translation</vt:lpstr>
      <vt:lpstr>NAT – Network Address Translation</vt:lpstr>
      <vt:lpstr>NAT – Network Address Translation</vt:lpstr>
      <vt:lpstr>NAT – Network Address Translation</vt:lpstr>
      <vt:lpstr>NAT – Network Address Translation</vt:lpstr>
      <vt:lpstr>NAT – Network Address Translation</vt:lpstr>
      <vt:lpstr>NAT – Network Address Translation</vt:lpstr>
      <vt:lpstr>NAT – Network Address Translation</vt:lpstr>
      <vt:lpstr>NAT – Network Address Translation</vt:lpstr>
      <vt:lpstr>NAT – Network Address Translation</vt:lpstr>
    </vt:vector>
  </TitlesOfParts>
  <Company>isi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 – Network Address Translation</dc:title>
  <dc:creator>isi</dc:creator>
  <cp:lastModifiedBy>isi</cp:lastModifiedBy>
  <cp:revision>35</cp:revision>
  <dcterms:created xsi:type="dcterms:W3CDTF">2023-07-05T12:51:08Z</dcterms:created>
  <dcterms:modified xsi:type="dcterms:W3CDTF">2023-07-06T19:04:52Z</dcterms:modified>
</cp:coreProperties>
</file>