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9" r:id="rId1"/>
    <p:sldMasterId id="2147483680" r:id="rId2"/>
    <p:sldMasterId id="2147483681" r:id="rId3"/>
  </p:sldMasterIdLst>
  <p:notesMasterIdLst>
    <p:notesMasterId r:id="rId2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5143500" type="screen16x9"/>
  <p:notesSz cx="6858000" cy="9144000"/>
  <p:embeddedFontLst>
    <p:embeddedFont>
      <p:font typeface="Arimo" panose="020B0604020202020204" charset="0"/>
      <p:regular r:id="rId28"/>
      <p:bold r:id="rId29"/>
      <p:italic r:id="rId30"/>
      <p:boldItalic r:id="rId31"/>
    </p:embeddedFont>
    <p:embeddedFont>
      <p:font typeface="Lato" panose="020F0502020204030203" pitchFamily="34" charset="0"/>
      <p:regular r:id="rId32"/>
      <p:bold r:id="rId33"/>
      <p:italic r:id="rId34"/>
      <p:boldItalic r:id="rId35"/>
    </p:embeddedFont>
    <p:embeddedFont>
      <p:font typeface="Malgun Gothic" panose="020B0503020000020004" pitchFamily="34" charset="-127"/>
      <p:regular r:id="rId36"/>
      <p:bold r:id="rId37"/>
    </p:embeddedFont>
    <p:embeddedFont>
      <p:font typeface="Nunito"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6"/>
      </p:cViewPr>
      <p:guideLst>
        <p:guide orient="horz" pos="184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12.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Malgun Gothic"/>
                <a:ea typeface="Malgun Gothic"/>
                <a:cs typeface="Malgun Gothic"/>
                <a:sym typeface="Malgun Gothic"/>
              </a:rPr>
              <a:t>‹N°›</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0" name="Google Shape;40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100" b="1">
                <a:latin typeface="Arial"/>
                <a:ea typeface="Arial"/>
                <a:cs typeface="Arial"/>
                <a:sym typeface="Arial"/>
              </a:rPr>
              <a:t>TF-IDF</a:t>
            </a:r>
            <a:endParaRPr sz="11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b="1">
                <a:latin typeface="Arial"/>
                <a:ea typeface="Arial"/>
                <a:cs typeface="Arial"/>
                <a:sym typeface="Arial"/>
              </a:rPr>
              <a:t>Principe</a:t>
            </a:r>
            <a:r>
              <a:rPr lang="en-US" sz="1100">
                <a:latin typeface="Arial"/>
                <a:ea typeface="Arial"/>
                <a:cs typeface="Arial"/>
                <a:sym typeface="Arial"/>
              </a:rPr>
              <a:t> : TF-IDF est une méthode statistique qui évalue l'importance d'un mot dans un document par rapport à un corpus entier. Le score TF-IDF d'un mot augmente proportionnellement au nombre de fois qu'il apparait dans le document, mais est compensé par le nombre de documents dans le corpus qui contiennent ce mot.</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b="1">
                <a:latin typeface="Arial"/>
                <a:ea typeface="Arial"/>
                <a:cs typeface="Arial"/>
                <a:sym typeface="Arial"/>
              </a:rPr>
              <a:t>Avantages</a:t>
            </a:r>
            <a:r>
              <a:rPr lang="en-US" sz="1100">
                <a:latin typeface="Arial"/>
                <a:ea typeface="Arial"/>
                <a:cs typeface="Arial"/>
                <a:sym typeface="Arial"/>
              </a:rPr>
              <a:t> :</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Identifie efficacement les mots distinctifs.</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Prend en compte à la fois la fréquence locale et globale des mots.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b="1">
                <a:latin typeface="Arial"/>
                <a:ea typeface="Arial"/>
                <a:cs typeface="Arial"/>
                <a:sym typeface="Arial"/>
              </a:rPr>
              <a:t>Inconvénients</a:t>
            </a:r>
            <a:r>
              <a:rPr lang="en-US" sz="1100">
                <a:latin typeface="Arial"/>
                <a:ea typeface="Arial"/>
                <a:cs typeface="Arial"/>
                <a:sym typeface="Arial"/>
              </a:rPr>
              <a:t> :</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Ne capture pas le contexte ni l'ordre des mots.</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Peut surestimer l'importance des mots qui n'ajoutent pas beaucoup de sens.</a:t>
            </a:r>
            <a:endParaRPr sz="11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100" b="1">
                <a:latin typeface="Arial"/>
                <a:ea typeface="Arial"/>
                <a:cs typeface="Arial"/>
                <a:sym typeface="Arial"/>
              </a:rPr>
              <a:t>CountVectorizer</a:t>
            </a:r>
            <a:endParaRPr sz="11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b="1">
                <a:latin typeface="Arial"/>
                <a:ea typeface="Arial"/>
                <a:cs typeface="Arial"/>
                <a:sym typeface="Arial"/>
              </a:rPr>
              <a:t>Principe</a:t>
            </a:r>
            <a:r>
              <a:rPr lang="en-US" sz="1100">
                <a:latin typeface="Arial"/>
                <a:ea typeface="Arial"/>
                <a:cs typeface="Arial"/>
                <a:sym typeface="Arial"/>
              </a:rPr>
              <a:t> : Convertit le texte en une matrice de tokens, en comptant la fréquence de chaque mot.</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b="1">
                <a:latin typeface="Arial"/>
                <a:ea typeface="Arial"/>
                <a:cs typeface="Arial"/>
                <a:sym typeface="Arial"/>
              </a:rPr>
              <a:t>Avantages</a:t>
            </a:r>
            <a:r>
              <a:rPr lang="en-US" sz="1100">
                <a:latin typeface="Arial"/>
                <a:ea typeface="Arial"/>
                <a:cs typeface="Arial"/>
                <a:sym typeface="Arial"/>
              </a:rPr>
              <a:t> :</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Simple à comprendre et à mettre en œuvre.</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Utile pour l'analyse basée sur la fréquence des mots.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b="1">
                <a:latin typeface="Arial"/>
                <a:ea typeface="Arial"/>
                <a:cs typeface="Arial"/>
                <a:sym typeface="Arial"/>
              </a:rPr>
              <a:t>Inconvénients</a:t>
            </a:r>
            <a:r>
              <a:rPr lang="en-US" sz="1100">
                <a:latin typeface="Arial"/>
                <a:ea typeface="Arial"/>
                <a:cs typeface="Arial"/>
                <a:sym typeface="Arial"/>
              </a:rPr>
              <a:t> :</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Donne la même importance à chaque mot, sans poids.</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Ne capture pas le contexte ni l'ordre des mots.</a:t>
            </a:r>
            <a:endParaRPr sz="11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100" b="1">
                <a:latin typeface="Arial"/>
                <a:ea typeface="Arial"/>
                <a:cs typeface="Arial"/>
                <a:sym typeface="Arial"/>
              </a:rPr>
              <a:t>Word2Vec</a:t>
            </a:r>
            <a:endParaRPr sz="11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b="1">
                <a:latin typeface="Arial"/>
                <a:ea typeface="Arial"/>
                <a:cs typeface="Arial"/>
                <a:sym typeface="Arial"/>
              </a:rPr>
              <a:t>Principe</a:t>
            </a:r>
            <a:r>
              <a:rPr lang="en-US" sz="1100">
                <a:latin typeface="Arial"/>
                <a:ea typeface="Arial"/>
                <a:cs typeface="Arial"/>
                <a:sym typeface="Arial"/>
              </a:rPr>
              <a:t> : Produit des vecteurs de mots en utilisant des réseaux de neurones peu profonds. Il capture le contexte et les relations sémantiques entre les mots.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b="1">
                <a:latin typeface="Arial"/>
                <a:ea typeface="Arial"/>
                <a:cs typeface="Arial"/>
                <a:sym typeface="Arial"/>
              </a:rPr>
              <a:t>Avantages</a:t>
            </a:r>
            <a:r>
              <a:rPr lang="en-US" sz="1100">
                <a:latin typeface="Arial"/>
                <a:ea typeface="Arial"/>
                <a:cs typeface="Arial"/>
                <a:sym typeface="Arial"/>
              </a:rPr>
              <a:t> :</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Capture le contexte et la sémantique des mots.</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Représente chaque mot par un vecteur dense, capturant plus d'informations avec moins de dimensions.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b="1">
                <a:latin typeface="Arial"/>
                <a:ea typeface="Arial"/>
                <a:cs typeface="Arial"/>
                <a:sym typeface="Arial"/>
              </a:rPr>
              <a:t>Inconvénients</a:t>
            </a:r>
            <a:r>
              <a:rPr lang="en-US" sz="1100">
                <a:latin typeface="Arial"/>
                <a:ea typeface="Arial"/>
                <a:cs typeface="Arial"/>
                <a:sym typeface="Arial"/>
              </a:rPr>
              <a:t> :</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Plus complexe et nécessite plus de temps et de ressources pour l'entraînement.</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Peut ne pas bien fonctionner avec des mots rares ou uniques.</a:t>
            </a:r>
            <a:endParaRPr sz="1100">
              <a:latin typeface="Arial"/>
              <a:ea typeface="Arial"/>
              <a:cs typeface="Arial"/>
              <a:sym typeface="Arial"/>
            </a:endParaRPr>
          </a:p>
          <a:p>
            <a:pPr marL="0" lvl="0" indent="0" algn="l" rtl="0">
              <a:lnSpc>
                <a:spcPct val="100000"/>
              </a:lnSpc>
              <a:spcBef>
                <a:spcPts val="1200"/>
              </a:spcBef>
              <a:spcAft>
                <a:spcPts val="0"/>
              </a:spcAft>
              <a:buSzPts val="1400"/>
              <a:buNone/>
            </a:pPr>
            <a:endParaRPr/>
          </a:p>
        </p:txBody>
      </p:sp>
      <p:sp>
        <p:nvSpPr>
          <p:cNvPr id="401" name="Google Shape;401;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Calibri"/>
              <a:ea typeface="Calibri"/>
              <a:cs typeface="Calibri"/>
              <a:sym typeface="Calibri"/>
            </a:endParaRPr>
          </a:p>
        </p:txBody>
      </p:sp>
      <p:sp>
        <p:nvSpPr>
          <p:cNvPr id="424" name="Google Shape;424;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8" name="Google Shape;4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25636b86cec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5" name="Google Shape;515;g25636b86cec_1_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lvl="0" indent="-298450" algn="l" rtl="0">
              <a:lnSpc>
                <a:spcPct val="115000"/>
              </a:lnSpc>
              <a:spcBef>
                <a:spcPts val="1200"/>
              </a:spcBef>
              <a:spcAft>
                <a:spcPts val="0"/>
              </a:spcAft>
              <a:buClr>
                <a:schemeClr val="dk1"/>
              </a:buClr>
              <a:buSzPts val="1100"/>
              <a:buAutoNum type="arabicPeriod"/>
            </a:pPr>
            <a:r>
              <a:rPr lang="en-US" sz="1100" b="1">
                <a:latin typeface="Arial"/>
                <a:ea typeface="Arial"/>
                <a:cs typeface="Arial"/>
                <a:sym typeface="Arial"/>
              </a:rPr>
              <a:t>Choix de la technique LSTM :</a:t>
            </a:r>
            <a:r>
              <a:rPr lang="en-US" sz="1100">
                <a:latin typeface="Arial"/>
                <a:ea typeface="Arial"/>
                <a:cs typeface="Arial"/>
                <a:sym typeface="Arial"/>
              </a:rPr>
              <a:t> Nous avons opté pour l'utilisation de LSTM (Long Short-Term Memory), une architecture spécifique de réseau de neurones récurrent, pour gérer efficacement les dépendances à long terme dans les séquences textuelles.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Fonctionnement des LSTM :</a:t>
            </a:r>
            <a:r>
              <a:rPr lang="en-US" sz="1100">
                <a:latin typeface="Arial"/>
                <a:ea typeface="Arial"/>
                <a:cs typeface="Arial"/>
                <a:sym typeface="Arial"/>
              </a:rPr>
              <a:t> Les LSTM se distinguent par l'utilisation de portes d'entrée, de sortie et d'oubli qui contrôlent le flux d'informations à travers la cellule mémoire. Cela facilite l'apprentissage des dépendances à long terme et améliore la performance du modèle.</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Variantes des LSTM :</a:t>
            </a:r>
            <a:r>
              <a:rPr lang="en-US" sz="1100">
                <a:latin typeface="Arial"/>
                <a:ea typeface="Arial"/>
                <a:cs typeface="Arial"/>
                <a:sym typeface="Arial"/>
              </a:rPr>
              <a:t> Plusieurs améliorations du LSTM ont été introduites, y compris le Gated Recurrent Unit (GRU) pour une performance accrue, et le LSTM Bidirectionnel pour traiter les données dans les deux directions.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Applications des LSTM :</a:t>
            </a:r>
            <a:r>
              <a:rPr lang="en-US" sz="1100">
                <a:latin typeface="Arial"/>
                <a:ea typeface="Arial"/>
                <a:cs typeface="Arial"/>
                <a:sym typeface="Arial"/>
              </a:rPr>
              <a:t> Excellente performance dans diverses tâches de traitement du langage naturel, y compris la classification de texte et la génération de texte.</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Vectorisation par 'Word Embedding' :</a:t>
            </a:r>
            <a:r>
              <a:rPr lang="en-US" sz="1100">
                <a:latin typeface="Arial"/>
                <a:ea typeface="Arial"/>
                <a:cs typeface="Arial"/>
                <a:sym typeface="Arial"/>
              </a:rPr>
              <a:t> Contrairement à des méthodes comme TF-IDF, nous utilisons l'embedding de mots pour représenter les mots comme des vecteurs dans un espace de dimensions réduites. Ces vecteurs, appris à partir des données, capturent la sémantique des mots et leurs relations, fournissant ainsi une représentation plus riche et plus significative pour l'analyse du texte.</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Limites des LSTM :</a:t>
            </a:r>
            <a:r>
              <a:rPr lang="en-US" sz="1100">
                <a:latin typeface="Arial"/>
                <a:ea typeface="Arial"/>
                <a:cs typeface="Arial"/>
                <a:sym typeface="Arial"/>
              </a:rPr>
              <a:t> Malgré leur puissance, les LSTM peuvent être gourmands en ressources et longs à entraîner, surtout avec de grandes quantités de données.</a:t>
            </a:r>
            <a:endParaRPr sz="11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endParaRPr sz="11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AutoNum type="arabicPeriod"/>
            </a:pPr>
            <a:r>
              <a:rPr lang="en-US" sz="1100" b="1">
                <a:latin typeface="Arial"/>
                <a:ea typeface="Arial"/>
                <a:cs typeface="Arial"/>
                <a:sym typeface="Arial"/>
              </a:rPr>
              <a:t>Score de l'équipe gagnante</a:t>
            </a:r>
            <a:r>
              <a:rPr lang="en-US" sz="1100">
                <a:latin typeface="Arial"/>
                <a:ea typeface="Arial"/>
                <a:cs typeface="Arial"/>
                <a:sym typeface="Arial"/>
              </a:rPr>
              <a:t> : Un AUC de 98,8% a été atteint grâce à l'application de diverses méthodes et modèles.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Incorporations de mots</a:t>
            </a:r>
            <a:r>
              <a:rPr lang="en-US" sz="1100">
                <a:latin typeface="Arial"/>
                <a:ea typeface="Arial"/>
                <a:cs typeface="Arial"/>
                <a:sym typeface="Arial"/>
              </a:rPr>
              <a:t> : L'utilisation de FastText et GloVe a permis de saisir les liens sémantiques entre les mots.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Modèle Bi-GRU</a:t>
            </a:r>
            <a:r>
              <a:rPr lang="en-US" sz="1100">
                <a:latin typeface="Arial"/>
                <a:ea typeface="Arial"/>
                <a:cs typeface="Arial"/>
                <a:sym typeface="Arial"/>
              </a:rPr>
              <a:t> : Ce modèle a été utilisé pour analyser les séquences de mots en considérant le contexte de chaque mot dans la phrase.</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Enrichissement des données</a:t>
            </a:r>
            <a:r>
              <a:rPr lang="en-US" sz="1100">
                <a:latin typeface="Arial"/>
                <a:ea typeface="Arial"/>
                <a:cs typeface="Arial"/>
                <a:sym typeface="Arial"/>
              </a:rPr>
              <a:t> : Les techniques de traduction et de pseudo-étiquetage ont permis d'augmenter le volume et la diversité des données d'entraînement.</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Notre approche</a:t>
            </a:r>
            <a:r>
              <a:rPr lang="en-US" sz="1100">
                <a:latin typeface="Arial"/>
                <a:ea typeface="Arial"/>
                <a:cs typeface="Arial"/>
                <a:sym typeface="Arial"/>
              </a:rPr>
              <a:t> : Malgré sa simplicité, notre modèle de régression logistique a affiché des performances proches de celles de</a:t>
            </a:r>
            <a:r>
              <a:rPr lang="en-US" sz="1100" b="1">
                <a:latin typeface="Arial"/>
                <a:ea typeface="Arial"/>
                <a:cs typeface="Arial"/>
                <a:sym typeface="Arial"/>
              </a:rPr>
              <a:t>Comparaison des résultats avec l'équipe gagnante</a:t>
            </a:r>
            <a:endParaRPr sz="1100" b="1">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Score de l'équipe gagnante</a:t>
            </a:r>
            <a:r>
              <a:rPr lang="en-US" sz="1100">
                <a:latin typeface="Arial"/>
                <a:ea typeface="Arial"/>
                <a:cs typeface="Arial"/>
                <a:sym typeface="Arial"/>
              </a:rPr>
              <a:t> : Un AUC de 98,8% a été atteint grâce à l'application de diverses méthodes et modèles.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Incorporations de mots</a:t>
            </a:r>
            <a:r>
              <a:rPr lang="en-US" sz="1100">
                <a:latin typeface="Arial"/>
                <a:ea typeface="Arial"/>
                <a:cs typeface="Arial"/>
                <a:sym typeface="Arial"/>
              </a:rPr>
              <a:t> : L'utilisation de FastText et GloVe a permis de saisir les liens sémantiques entre les mots.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Modèle Bi-GRU</a:t>
            </a:r>
            <a:r>
              <a:rPr lang="en-US" sz="1100">
                <a:latin typeface="Arial"/>
                <a:ea typeface="Arial"/>
                <a:cs typeface="Arial"/>
                <a:sym typeface="Arial"/>
              </a:rPr>
              <a:t> : Ce modèle a été utilisé pour analyser les séquences de mots en considérant le contexte de chaque mot dans la phrase.</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Enrichissement des données</a:t>
            </a:r>
            <a:r>
              <a:rPr lang="en-US" sz="1100">
                <a:latin typeface="Arial"/>
                <a:ea typeface="Arial"/>
                <a:cs typeface="Arial"/>
                <a:sym typeface="Arial"/>
              </a:rPr>
              <a:t> : Les techniques de traduction et de pseudo-étiquetage ont permis d'augmenter le volume et la diversité des données d'entraînement.</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Notre approche</a:t>
            </a:r>
            <a:r>
              <a:rPr lang="en-US" sz="1100">
                <a:latin typeface="Arial"/>
                <a:ea typeface="Arial"/>
                <a:cs typeface="Arial"/>
                <a:sym typeface="Arial"/>
              </a:rPr>
              <a:t> : Malgré sa simplicité, notre modèle de régression logistique a affiché des performances proches de celles de l'équipe gagnante, tout en étant plus facile à déployer et moins gourmand en ressources de calcul.</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 l'équipe gagnante, tout en étant plus facile à déployer et moins gourmand en ressources de calcul.</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L'idée de base du pseudo-étiquetage est d'utiliser un modèle préliminaire formé sur un ensemble d'apprentissage étiqueté pour prédire les étiquettes des exemples non étiquetés dans un ensemble de test ou de validation. Ces prédictions sont considérées comme des "pseudo-étiquettes". Ensuite, on combine les exemples non étiquetés avec leurs pseudo-étiquettes à l'ensemble d'apprentissage initial, formant un nouvel ensemble d'apprentissage plus grand. Le modèle est ensuite ré-entraîné sur cet ensemble élargi.</a:t>
            </a:r>
            <a:endParaRPr sz="1100">
              <a:latin typeface="Arial"/>
              <a:ea typeface="Arial"/>
              <a:cs typeface="Arial"/>
              <a:sym typeface="Arial"/>
            </a:endParaRPr>
          </a:p>
          <a:p>
            <a:pPr marL="457200" lvl="0" indent="0" algn="l" rtl="0">
              <a:lnSpc>
                <a:spcPct val="115000"/>
              </a:lnSpc>
              <a:spcBef>
                <a:spcPts val="1200"/>
              </a:spcBef>
              <a:spcAft>
                <a:spcPts val="0"/>
              </a:spcAft>
              <a:buNone/>
            </a:pPr>
            <a:endParaRPr sz="1100">
              <a:latin typeface="Arial"/>
              <a:ea typeface="Arial"/>
              <a:cs typeface="Arial"/>
              <a:sym typeface="Arial"/>
            </a:endParaRPr>
          </a:p>
          <a:p>
            <a:pPr marL="0" lvl="0" indent="0" algn="l" rtl="0">
              <a:lnSpc>
                <a:spcPct val="100000"/>
              </a:lnSpc>
              <a:spcBef>
                <a:spcPts val="1200"/>
              </a:spcBef>
              <a:spcAft>
                <a:spcPts val="0"/>
              </a:spcAft>
              <a:buSzPts val="1400"/>
              <a:buNone/>
            </a:pPr>
            <a:endParaRPr>
              <a:solidFill>
                <a:srgbClr val="FFFFFF"/>
              </a:solidFill>
            </a:endParaRPr>
          </a:p>
        </p:txBody>
      </p:sp>
      <p:sp>
        <p:nvSpPr>
          <p:cNvPr id="516" name="Google Shape;516;g25636b86cec_1_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5636b86cec_1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2" name="Google Shape;542;g25636b86cec_1_2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Slide : Implémentation et Optimisation du Modèle LSTM</a:t>
            </a:r>
            <a:endParaRPr sz="1100">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AutoNum type="arabicPeriod"/>
            </a:pPr>
            <a:r>
              <a:rPr lang="en-US" sz="1100" b="1">
                <a:latin typeface="Arial"/>
                <a:ea typeface="Arial"/>
                <a:cs typeface="Arial"/>
                <a:sym typeface="Arial"/>
              </a:rPr>
              <a:t>Préparation des Données :</a:t>
            </a:r>
            <a:r>
              <a:rPr lang="en-US" sz="1100">
                <a:latin typeface="Arial"/>
                <a:ea typeface="Arial"/>
                <a:cs typeface="Arial"/>
                <a:sym typeface="Arial"/>
              </a:rPr>
              <a:t> Transformation du texte des commentaires en séquences de tokens, construction d'un vocabulaire unique, conversion des tokens en identifiants numériques, et normalisation de la longueur des séquences.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Création du Modèle LSTM :</a:t>
            </a:r>
            <a:r>
              <a:rPr lang="en-US" sz="1100">
                <a:latin typeface="Arial"/>
                <a:ea typeface="Arial"/>
                <a:cs typeface="Arial"/>
                <a:sym typeface="Arial"/>
              </a:rPr>
              <a:t> Modèle LSTM comportant une couche d'embedding, des couches LSTM, et une couche de sortie pour la classification. Ce modèle capte la sémantique des mots en fonction de leur contexte.</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Précision Initiale :</a:t>
            </a:r>
            <a:r>
              <a:rPr lang="en-US" sz="1100">
                <a:latin typeface="Arial"/>
                <a:ea typeface="Arial"/>
                <a:cs typeface="Arial"/>
                <a:sym typeface="Arial"/>
              </a:rPr>
              <a:t> Modèle LSTM initial offrant une précision de classification de 76%.</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Optimisation du Modèle :</a:t>
            </a:r>
            <a:r>
              <a:rPr lang="en-US" sz="1100">
                <a:latin typeface="Arial"/>
                <a:ea typeface="Arial"/>
                <a:cs typeface="Arial"/>
                <a:sym typeface="Arial"/>
              </a:rPr>
              <a:t> Augmentation de la précision à 85% en ajustant les hyperparamètres, comme la taille des embeddings et le nombre de neurones dans les couches LSTM.</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Comparaison avec les Modèles Classiques :</a:t>
            </a:r>
            <a:r>
              <a:rPr lang="en-US" sz="1100">
                <a:latin typeface="Arial"/>
                <a:ea typeface="Arial"/>
                <a:cs typeface="Arial"/>
                <a:sym typeface="Arial"/>
              </a:rPr>
              <a:t> Les modèles de Machine Learning classiques comme la Régression Logistique et SVM démontrant une précision supérieure à 95%, plus faciles à comprendre, évitant le problème des "boîtes noires" et requérant moins de ressources de calcul.</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Complexité du Modèle :</a:t>
            </a:r>
            <a:r>
              <a:rPr lang="en-US" sz="1100">
                <a:latin typeface="Arial"/>
                <a:ea typeface="Arial"/>
                <a:cs typeface="Arial"/>
                <a:sym typeface="Arial"/>
              </a:rPr>
              <a:t> Les LSTM présentent une complexité élevée, nécessitent un temps de calcul important, et demandent des ressources de calcul conséquentes.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Décision Finale :</a:t>
            </a:r>
            <a:r>
              <a:rPr lang="en-US" sz="1100">
                <a:latin typeface="Arial"/>
                <a:ea typeface="Arial"/>
                <a:cs typeface="Arial"/>
                <a:sym typeface="Arial"/>
              </a:rPr>
              <a:t> En raison de la complexité, du temps de calcul et des exigences en ressources des LSTM, ainsi que des performances de classification, nous avons choisi de conserver notre modèle de Régression Logistique pour la classification des commentaires toxiques.</a:t>
            </a:r>
            <a:endParaRPr sz="1100">
              <a:latin typeface="Arial"/>
              <a:ea typeface="Arial"/>
              <a:cs typeface="Arial"/>
              <a:sym typeface="Arial"/>
            </a:endParaRPr>
          </a:p>
          <a:p>
            <a:pPr marL="0" lvl="0" indent="0" algn="l" rtl="0">
              <a:lnSpc>
                <a:spcPct val="100000"/>
              </a:lnSpc>
              <a:spcBef>
                <a:spcPts val="1200"/>
              </a:spcBef>
              <a:spcAft>
                <a:spcPts val="0"/>
              </a:spcAft>
              <a:buSzPts val="1400"/>
              <a:buNone/>
            </a:pPr>
            <a:endParaRPr sz="1100" b="1">
              <a:latin typeface="Arial"/>
              <a:ea typeface="Arial"/>
              <a:cs typeface="Arial"/>
              <a:sym typeface="Arial"/>
            </a:endParaRPr>
          </a:p>
        </p:txBody>
      </p:sp>
      <p:sp>
        <p:nvSpPr>
          <p:cNvPr id="543" name="Google Shape;543;g25636b86cec_1_2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25636b86cec_1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1" name="Google Shape;561;g25636b86cec_1_1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US" sz="1100" b="1">
                <a:latin typeface="Arial"/>
                <a:ea typeface="Arial"/>
                <a:cs typeface="Arial"/>
                <a:sym typeface="Arial"/>
              </a:rPr>
              <a:t>Comparaison des résultats avec l'équipe gagnante</a:t>
            </a:r>
            <a:endParaRPr sz="11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AutoNum type="arabicPeriod"/>
            </a:pPr>
            <a:r>
              <a:rPr lang="en-US" sz="1100" b="1">
                <a:latin typeface="Arial"/>
                <a:ea typeface="Arial"/>
                <a:cs typeface="Arial"/>
                <a:sym typeface="Arial"/>
              </a:rPr>
              <a:t>Score de l'équipe gagnante</a:t>
            </a:r>
            <a:r>
              <a:rPr lang="en-US" sz="1100">
                <a:latin typeface="Arial"/>
                <a:ea typeface="Arial"/>
                <a:cs typeface="Arial"/>
                <a:sym typeface="Arial"/>
              </a:rPr>
              <a:t> : Un AUC de 98,8% a été atteint grâce à l'application de diverses méthodes et modèles.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Incorporations de mots</a:t>
            </a:r>
            <a:r>
              <a:rPr lang="en-US" sz="1100">
                <a:latin typeface="Arial"/>
                <a:ea typeface="Arial"/>
                <a:cs typeface="Arial"/>
                <a:sym typeface="Arial"/>
              </a:rPr>
              <a:t> : L'utilisation de FastText et GloVe a permis de saisir les liens sémantiques entre les mots.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Modèle Bi-GRU</a:t>
            </a:r>
            <a:r>
              <a:rPr lang="en-US" sz="1100">
                <a:latin typeface="Arial"/>
                <a:ea typeface="Arial"/>
                <a:cs typeface="Arial"/>
                <a:sym typeface="Arial"/>
              </a:rPr>
              <a:t> : Ce modèle a été utilisé pour analyser les séquences de mots en considérant le contexte de chaque mot dans la phrase.</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Enrichissement des données</a:t>
            </a:r>
            <a:r>
              <a:rPr lang="en-US" sz="1100">
                <a:latin typeface="Arial"/>
                <a:ea typeface="Arial"/>
                <a:cs typeface="Arial"/>
                <a:sym typeface="Arial"/>
              </a:rPr>
              <a:t> : Les techniques de traduction et de pseudo-étiquetage ont permis d'augmenter le volume et la diversité des données d'entraînement.</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Notre approche</a:t>
            </a:r>
            <a:r>
              <a:rPr lang="en-US" sz="1100">
                <a:latin typeface="Arial"/>
                <a:ea typeface="Arial"/>
                <a:cs typeface="Arial"/>
                <a:sym typeface="Arial"/>
              </a:rPr>
              <a:t> : Malgré sa simplicité, notre modèle de régression logistique a affiché des performances proches de celles de</a:t>
            </a:r>
            <a:r>
              <a:rPr lang="en-US" sz="1100" b="1">
                <a:latin typeface="Arial"/>
                <a:ea typeface="Arial"/>
                <a:cs typeface="Arial"/>
                <a:sym typeface="Arial"/>
              </a:rPr>
              <a:t>Comparaison des résultats avec l'équipe gagnante</a:t>
            </a:r>
            <a:endParaRPr sz="1100" b="1">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Score de l'équipe gagnante</a:t>
            </a:r>
            <a:r>
              <a:rPr lang="en-US" sz="1100">
                <a:latin typeface="Arial"/>
                <a:ea typeface="Arial"/>
                <a:cs typeface="Arial"/>
                <a:sym typeface="Arial"/>
              </a:rPr>
              <a:t> : Un AUC de 98,8% a été atteint grâce à l'application de diverses méthodes et modèles.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Incorporations de mots</a:t>
            </a:r>
            <a:r>
              <a:rPr lang="en-US" sz="1100">
                <a:latin typeface="Arial"/>
                <a:ea typeface="Arial"/>
                <a:cs typeface="Arial"/>
                <a:sym typeface="Arial"/>
              </a:rPr>
              <a:t> : L'utilisation de FastText et GloVe a permis de saisir les liens sémantiques entre les mots.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Modèle Bi-GRU</a:t>
            </a:r>
            <a:r>
              <a:rPr lang="en-US" sz="1100">
                <a:latin typeface="Arial"/>
                <a:ea typeface="Arial"/>
                <a:cs typeface="Arial"/>
                <a:sym typeface="Arial"/>
              </a:rPr>
              <a:t> : Ce modèle a été utilisé pour analyser les séquences de mots en considérant le contexte de chaque mot dans la phrase.</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Enrichissement des données</a:t>
            </a:r>
            <a:r>
              <a:rPr lang="en-US" sz="1100">
                <a:latin typeface="Arial"/>
                <a:ea typeface="Arial"/>
                <a:cs typeface="Arial"/>
                <a:sym typeface="Arial"/>
              </a:rPr>
              <a:t> : Les techniques de traduction et de pseudo-étiquetage ont permis d'augmenter le volume et la diversité des données d'entraînement.</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Notre approche</a:t>
            </a:r>
            <a:r>
              <a:rPr lang="en-US" sz="1100">
                <a:latin typeface="Arial"/>
                <a:ea typeface="Arial"/>
                <a:cs typeface="Arial"/>
                <a:sym typeface="Arial"/>
              </a:rPr>
              <a:t> : Malgré sa simplicité, notre modèle de régression logistique a affiché des performances proches de celles de l'équipe gagnante, tout en étant plus facile à déployer et moins gourmand en ressources de calcul.</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 l'équipe gagnante, tout en étant plus facile à déployer et moins gourmand en ressources de calcul.</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L'idée de base du pseudo-étiquetage est d'utiliser un modèle préliminaire formé sur un ensemble d'apprentissage étiqueté pour prédire les étiquettes des exemples non étiquetés dans un ensemble de test ou de validation. Ces prédictions sont considérées comme des "pseudo-étiquettes". Ensuite, on combine les exemples non étiquetés avec leurs pseudo-étiquettes à l'ensemble d'apprentissage initial, formant un nouvel ensemble d'apprentissage plus grand. Le modèle est ensuite ré-entraîné sur cet ensemble élargi.</a:t>
            </a:r>
            <a:endParaRPr sz="1100">
              <a:latin typeface="Arial"/>
              <a:ea typeface="Arial"/>
              <a:cs typeface="Arial"/>
              <a:sym typeface="Arial"/>
            </a:endParaRPr>
          </a:p>
          <a:p>
            <a:pPr marL="457200" lvl="0" indent="0" algn="l" rtl="0">
              <a:lnSpc>
                <a:spcPct val="115000"/>
              </a:lnSpc>
              <a:spcBef>
                <a:spcPts val="1200"/>
              </a:spcBef>
              <a:spcAft>
                <a:spcPts val="0"/>
              </a:spcAft>
              <a:buNone/>
            </a:pPr>
            <a:endParaRPr sz="1100">
              <a:latin typeface="Arial"/>
              <a:ea typeface="Arial"/>
              <a:cs typeface="Arial"/>
              <a:sym typeface="Arial"/>
            </a:endParaRPr>
          </a:p>
          <a:p>
            <a:pPr marL="0" lvl="0" indent="0" algn="l" rtl="0">
              <a:lnSpc>
                <a:spcPct val="100000"/>
              </a:lnSpc>
              <a:spcBef>
                <a:spcPts val="1200"/>
              </a:spcBef>
              <a:spcAft>
                <a:spcPts val="0"/>
              </a:spcAft>
              <a:buSzPts val="1400"/>
              <a:buNone/>
            </a:pPr>
            <a:endParaRPr>
              <a:solidFill>
                <a:srgbClr val="FFFFFF"/>
              </a:solidFill>
            </a:endParaRPr>
          </a:p>
        </p:txBody>
      </p:sp>
      <p:sp>
        <p:nvSpPr>
          <p:cNvPr id="562" name="Google Shape;562;g25636b86cec_1_1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FFFFFF"/>
                </a:solidFill>
              </a:rPr>
              <a:t>Notre plan sera comme suit : </a:t>
            </a:r>
            <a:endParaRPr/>
          </a:p>
          <a:p>
            <a:pPr marL="0" lvl="0" indent="0" algn="l" rtl="0">
              <a:lnSpc>
                <a:spcPct val="100000"/>
              </a:lnSpc>
              <a:spcBef>
                <a:spcPts val="0"/>
              </a:spcBef>
              <a:spcAft>
                <a:spcPts val="0"/>
              </a:spcAft>
              <a:buSzPts val="1400"/>
              <a:buNone/>
            </a:pPr>
            <a:r>
              <a:rPr lang="en-US">
                <a:solidFill>
                  <a:srgbClr val="FFFFFF"/>
                </a:solidFill>
              </a:rPr>
              <a:t>Nous commencons par une introduction </a:t>
            </a:r>
            <a:endParaRPr/>
          </a:p>
          <a:p>
            <a:pPr marL="0" lvl="0" indent="0" algn="l" rtl="0">
              <a:lnSpc>
                <a:spcPct val="100000"/>
              </a:lnSpc>
              <a:spcBef>
                <a:spcPts val="0"/>
              </a:spcBef>
              <a:spcAft>
                <a:spcPts val="0"/>
              </a:spcAft>
              <a:buSzPts val="1400"/>
              <a:buNone/>
            </a:pPr>
            <a:r>
              <a:rPr lang="en-US">
                <a:solidFill>
                  <a:srgbClr val="FFFFFF"/>
                </a:solidFill>
              </a:rPr>
              <a:t>Esuite nous allons présenter l’organisme d’aceuil avec une analyse et critique de l’existant</a:t>
            </a:r>
            <a:endParaRPr/>
          </a:p>
          <a:p>
            <a:pPr marL="0" lvl="0" indent="0" algn="l" rtl="0">
              <a:lnSpc>
                <a:spcPct val="100000"/>
              </a:lnSpc>
              <a:spcBef>
                <a:spcPts val="0"/>
              </a:spcBef>
              <a:spcAft>
                <a:spcPts val="0"/>
              </a:spcAft>
              <a:buSzPts val="1400"/>
              <a:buNone/>
            </a:pPr>
            <a:r>
              <a:rPr lang="en-US">
                <a:solidFill>
                  <a:srgbClr val="FFFFFF"/>
                </a:solidFill>
              </a:rPr>
              <a:t>Puis nous allons présenter la partie de conduite de projet ainsi que les outils utilisés pour l’élabration de travail </a:t>
            </a:r>
            <a:endParaRPr/>
          </a:p>
          <a:p>
            <a:pPr marL="0" lvl="0" indent="0" algn="l" rtl="0">
              <a:lnSpc>
                <a:spcPct val="100000"/>
              </a:lnSpc>
              <a:spcBef>
                <a:spcPts val="0"/>
              </a:spcBef>
              <a:spcAft>
                <a:spcPts val="0"/>
              </a:spcAft>
              <a:buSzPts val="1400"/>
              <a:buNone/>
            </a:pPr>
            <a:r>
              <a:rPr lang="en-US">
                <a:solidFill>
                  <a:srgbClr val="FFFFFF"/>
                </a:solidFill>
              </a:rPr>
              <a:t>Nous déninissons par la suite les différentes étapes du processus décisionnel </a:t>
            </a:r>
            <a:endParaRPr/>
          </a:p>
          <a:p>
            <a:pPr marL="0" lvl="0" indent="0" algn="l" rtl="0">
              <a:lnSpc>
                <a:spcPct val="100000"/>
              </a:lnSpc>
              <a:spcBef>
                <a:spcPts val="0"/>
              </a:spcBef>
              <a:spcAft>
                <a:spcPts val="0"/>
              </a:spcAft>
              <a:buSzPts val="1400"/>
              <a:buNone/>
            </a:pPr>
            <a:r>
              <a:rPr lang="en-US">
                <a:solidFill>
                  <a:srgbClr val="FFFFFF"/>
                </a:solidFill>
              </a:rPr>
              <a:t>Et nous fiinisssons par la conclusion et perspectives</a:t>
            </a:r>
            <a:endParaRPr/>
          </a:p>
          <a:p>
            <a:pPr marL="0" lvl="0" indent="0" algn="l" rtl="0">
              <a:lnSpc>
                <a:spcPct val="100000"/>
              </a:lnSpc>
              <a:spcBef>
                <a:spcPts val="0"/>
              </a:spcBef>
              <a:spcAft>
                <a:spcPts val="0"/>
              </a:spcAft>
              <a:buSzPts val="1400"/>
              <a:buNone/>
            </a:pPr>
            <a:endParaRPr/>
          </a:p>
        </p:txBody>
      </p:sp>
      <p:sp>
        <p:nvSpPr>
          <p:cNvPr id="225" name="Google Shape;225;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25636b86cec_1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3" name="Google Shape;593;g25636b86cec_1_1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lvl="0" indent="-298450" algn="l" rtl="0">
              <a:lnSpc>
                <a:spcPct val="115000"/>
              </a:lnSpc>
              <a:spcBef>
                <a:spcPts val="1200"/>
              </a:spcBef>
              <a:spcAft>
                <a:spcPts val="0"/>
              </a:spcAft>
              <a:buClr>
                <a:schemeClr val="dk1"/>
              </a:buClr>
              <a:buSzPts val="1100"/>
              <a:buAutoNum type="arabicPeriod"/>
            </a:pPr>
            <a:r>
              <a:rPr lang="en-US" sz="1100" b="1">
                <a:latin typeface="Arial"/>
                <a:ea typeface="Arial"/>
                <a:cs typeface="Arial"/>
                <a:sym typeface="Arial"/>
              </a:rPr>
              <a:t>Choix de l'outil</a:t>
            </a:r>
            <a:r>
              <a:rPr lang="en-US" sz="1100">
                <a:latin typeface="Arial"/>
                <a:ea typeface="Arial"/>
                <a:cs typeface="Arial"/>
                <a:sym typeface="Arial"/>
              </a:rPr>
              <a:t> : Utilisation de Gradio, une plateforme pour le déploiement rapide de modèles de machine learning en une interface interactive.</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Interface utilisateur</a:t>
            </a:r>
            <a:r>
              <a:rPr lang="en-US" sz="1100">
                <a:latin typeface="Arial"/>
                <a:ea typeface="Arial"/>
                <a:cs typeface="Arial"/>
                <a:sym typeface="Arial"/>
              </a:rPr>
              <a:t> : Conception d'une interface utilisateur simple, avec une zone de texte pour l'entrée du commentaire à analyser.</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Visualisation</a:t>
            </a:r>
            <a:r>
              <a:rPr lang="en-US" sz="1100">
                <a:latin typeface="Arial"/>
                <a:ea typeface="Arial"/>
                <a:cs typeface="Arial"/>
                <a:sym typeface="Arial"/>
              </a:rPr>
              <a:t> : Présentation des probabilités de toxicité sous forme de barres de progression, pour une lecture facile et rapide des résultats.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Déploiement dans le cloud</a:t>
            </a:r>
            <a:r>
              <a:rPr lang="en-US" sz="1100">
                <a:latin typeface="Arial"/>
                <a:ea typeface="Arial"/>
                <a:cs typeface="Arial"/>
                <a:sym typeface="Arial"/>
              </a:rPr>
              <a:t> : Mise en œuvre d'une intégration avec des services de cloud computing, rendant notre interface accessible à un public plus large.</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Retour des utilisateurs</a:t>
            </a:r>
            <a:r>
              <a:rPr lang="en-US" sz="1100">
                <a:latin typeface="Arial"/>
                <a:ea typeface="Arial"/>
                <a:cs typeface="Arial"/>
                <a:sym typeface="Arial"/>
              </a:rPr>
              <a:t> : Après le partage avec un groupe d'utilisateurs, nous avons reçu des retours positifs, confirmant l'utilité et la satisfaction envers l'outil développé.</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Transition réussie</a:t>
            </a:r>
            <a:r>
              <a:rPr lang="en-US" sz="1100">
                <a:latin typeface="Arial"/>
                <a:ea typeface="Arial"/>
                <a:cs typeface="Arial"/>
                <a:sym typeface="Arial"/>
              </a:rPr>
              <a:t> : Notre projet a réussi à passer de la phase de recherche à une application web interactive, illustrant la portée pratique de notre travail en NLP.</a:t>
            </a:r>
            <a:endParaRPr sz="1100">
              <a:latin typeface="Arial"/>
              <a:ea typeface="Arial"/>
              <a:cs typeface="Arial"/>
              <a:sym typeface="Arial"/>
            </a:endParaRPr>
          </a:p>
          <a:p>
            <a:pPr marL="0" lvl="0" indent="0" algn="l" rtl="0">
              <a:lnSpc>
                <a:spcPct val="100000"/>
              </a:lnSpc>
              <a:spcBef>
                <a:spcPts val="1200"/>
              </a:spcBef>
              <a:spcAft>
                <a:spcPts val="0"/>
              </a:spcAft>
              <a:buSzPts val="1400"/>
              <a:buNone/>
            </a:pPr>
            <a:endParaRPr/>
          </a:p>
        </p:txBody>
      </p:sp>
      <p:sp>
        <p:nvSpPr>
          <p:cNvPr id="594" name="Google Shape;594;g25636b86cec_1_1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25636b86cec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6" name="Google Shape;606;g25636b86cec_1_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lvl="0" indent="-298450" algn="l" rtl="0">
              <a:lnSpc>
                <a:spcPct val="115000"/>
              </a:lnSpc>
              <a:spcBef>
                <a:spcPts val="1200"/>
              </a:spcBef>
              <a:spcAft>
                <a:spcPts val="0"/>
              </a:spcAft>
              <a:buClr>
                <a:schemeClr val="dk1"/>
              </a:buClr>
              <a:buSzPts val="1100"/>
              <a:buAutoNum type="arabicPeriod"/>
            </a:pPr>
            <a:r>
              <a:rPr lang="en-US" sz="1100" b="1">
                <a:latin typeface="Arial"/>
                <a:ea typeface="Arial"/>
                <a:cs typeface="Arial"/>
                <a:sym typeface="Arial"/>
              </a:rPr>
              <a:t>Choix de l'outil</a:t>
            </a:r>
            <a:r>
              <a:rPr lang="en-US" sz="1100">
                <a:latin typeface="Arial"/>
                <a:ea typeface="Arial"/>
                <a:cs typeface="Arial"/>
                <a:sym typeface="Arial"/>
              </a:rPr>
              <a:t> : Utilisation de Gradio, une plateforme pour le déploiement rapide de modèles de machine learning en une interface interactive.</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Interface utilisateur</a:t>
            </a:r>
            <a:r>
              <a:rPr lang="en-US" sz="1100">
                <a:latin typeface="Arial"/>
                <a:ea typeface="Arial"/>
                <a:cs typeface="Arial"/>
                <a:sym typeface="Arial"/>
              </a:rPr>
              <a:t> : Conception d'une interface utilisateur simple, avec une zone de texte pour l'entrée du commentaire à analyser.</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Visualisation</a:t>
            </a:r>
            <a:r>
              <a:rPr lang="en-US" sz="1100">
                <a:latin typeface="Arial"/>
                <a:ea typeface="Arial"/>
                <a:cs typeface="Arial"/>
                <a:sym typeface="Arial"/>
              </a:rPr>
              <a:t> : Présentation des probabilités de toxicité sous forme de barres de progression, pour une lecture facile et rapide des résultats.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Déploiement dans le cloud</a:t>
            </a:r>
            <a:r>
              <a:rPr lang="en-US" sz="1100">
                <a:latin typeface="Arial"/>
                <a:ea typeface="Arial"/>
                <a:cs typeface="Arial"/>
                <a:sym typeface="Arial"/>
              </a:rPr>
              <a:t> : Mise en œuvre d'une intégration avec des services de cloud computing, rendant notre interface accessible à un public plus large.</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Retour des utilisateurs</a:t>
            </a:r>
            <a:r>
              <a:rPr lang="en-US" sz="1100">
                <a:latin typeface="Arial"/>
                <a:ea typeface="Arial"/>
                <a:cs typeface="Arial"/>
                <a:sym typeface="Arial"/>
              </a:rPr>
              <a:t> : Après le partage avec un groupe d'utilisateurs, nous avons reçu des retours positifs, confirmant l'utilité et la satisfaction envers l'outil développé.</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Transition réussie</a:t>
            </a:r>
            <a:r>
              <a:rPr lang="en-US" sz="1100">
                <a:latin typeface="Arial"/>
                <a:ea typeface="Arial"/>
                <a:cs typeface="Arial"/>
                <a:sym typeface="Arial"/>
              </a:rPr>
              <a:t> : Notre projet a réussi à passer de la phase de recherche à une application web interactive, illustrant la portée pratique de notre travail en NLP.</a:t>
            </a:r>
            <a:endParaRPr sz="1100">
              <a:latin typeface="Arial"/>
              <a:ea typeface="Arial"/>
              <a:cs typeface="Arial"/>
              <a:sym typeface="Arial"/>
            </a:endParaRPr>
          </a:p>
          <a:p>
            <a:pPr marL="0" lvl="0" indent="0" algn="l" rtl="0">
              <a:lnSpc>
                <a:spcPct val="100000"/>
              </a:lnSpc>
              <a:spcBef>
                <a:spcPts val="1200"/>
              </a:spcBef>
              <a:spcAft>
                <a:spcPts val="0"/>
              </a:spcAft>
              <a:buSzPts val="1400"/>
              <a:buNone/>
            </a:pPr>
            <a:endParaRPr/>
          </a:p>
        </p:txBody>
      </p:sp>
      <p:sp>
        <p:nvSpPr>
          <p:cNvPr id="607" name="Google Shape;607;g25636b86cec_1_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4" name="Google Shape;614;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100" b="1">
                <a:latin typeface="Arial"/>
                <a:ea typeface="Arial"/>
                <a:cs typeface="Arial"/>
                <a:sym typeface="Arial"/>
              </a:rPr>
              <a:t>Conclusion et Perspectives</a:t>
            </a:r>
            <a:endParaRPr sz="11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AutoNum type="arabicPeriod"/>
            </a:pPr>
            <a:r>
              <a:rPr lang="en-US" sz="1100" b="1">
                <a:latin typeface="Arial"/>
                <a:ea typeface="Arial"/>
                <a:cs typeface="Arial"/>
                <a:sym typeface="Arial"/>
              </a:rPr>
              <a:t>Collaboration</a:t>
            </a:r>
            <a:r>
              <a:rPr lang="en-US" sz="1100">
                <a:latin typeface="Arial"/>
                <a:ea typeface="Arial"/>
                <a:cs typeface="Arial"/>
                <a:sym typeface="Arial"/>
              </a:rPr>
              <a:t> : Le travail en équipe a permis une exploration riche et variée des approches de NLP, démontrant l'efficacité de la collaboration dans la résolution de problèmes complexes.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Apprentissage</a:t>
            </a:r>
            <a:r>
              <a:rPr lang="en-US" sz="1100">
                <a:latin typeface="Arial"/>
                <a:ea typeface="Arial"/>
                <a:cs typeface="Arial"/>
                <a:sym typeface="Arial"/>
              </a:rPr>
              <a:t> : Ce projet nous a offert l'opportunité de comprendre et d'appliquer des techniques de NLP de pointe, élargissant notre ensemble de compétences et notre compréhension des défis du traitement du langage naturel.</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Améliorations</a:t>
            </a:r>
            <a:r>
              <a:rPr lang="en-US" sz="1100">
                <a:latin typeface="Arial"/>
                <a:ea typeface="Arial"/>
                <a:cs typeface="Arial"/>
                <a:sym typeface="Arial"/>
              </a:rPr>
              <a:t> : Malgré les réussites, il existe des opportunités pour améliorer davantage la performance et l'efficacité de notre modèle, notamment par l'intégration de techniques plus avancées et l'optimisation de nos méthodes existantes.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Futur</a:t>
            </a:r>
            <a:r>
              <a:rPr lang="en-US" sz="1100">
                <a:latin typeface="Arial"/>
                <a:ea typeface="Arial"/>
                <a:cs typeface="Arial"/>
                <a:sym typeface="Arial"/>
              </a:rPr>
              <a:t> : Nous prévoyons d'appliquer les leçons apprises à de futurs projets de NLP et de continuer à explorer comment le NLP peut être utilisé pour résoudre des problèmes réels dans divers domaines.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Impact</a:t>
            </a:r>
            <a:r>
              <a:rPr lang="en-US" sz="1100">
                <a:latin typeface="Arial"/>
                <a:ea typeface="Arial"/>
                <a:cs typeface="Arial"/>
                <a:sym typeface="Arial"/>
              </a:rPr>
              <a:t> : Ce projet a renforcé notre conviction que la NLP a un potentiel énorme pour transformer de nombreux aspects de nos vies, de la gestion des interactions en ligne à la compréhension des textes à grande échelle.</a:t>
            </a:r>
            <a:endParaRPr sz="1100">
              <a:latin typeface="Arial"/>
              <a:ea typeface="Arial"/>
              <a:cs typeface="Arial"/>
              <a:sym typeface="Arial"/>
            </a:endParaRPr>
          </a:p>
          <a:p>
            <a:pPr marL="0" marR="0" lvl="0" indent="0" algn="l" rtl="0">
              <a:lnSpc>
                <a:spcPct val="100000"/>
              </a:lnSpc>
              <a:spcBef>
                <a:spcPts val="1200"/>
              </a:spcBef>
              <a:spcAft>
                <a:spcPts val="0"/>
              </a:spcAft>
              <a:buClr>
                <a:schemeClr val="dk1"/>
              </a:buClr>
              <a:buSzPts val="1200"/>
              <a:buFont typeface="Malgun Gothic"/>
              <a:buNone/>
            </a:pPr>
            <a:endParaRPr/>
          </a:p>
        </p:txBody>
      </p:sp>
      <p:sp>
        <p:nvSpPr>
          <p:cNvPr id="615" name="Google Shape;615;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2" name="Google Shape;64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5" name="Google Shape;315;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FFFFFF"/>
                </a:solidFill>
              </a:rPr>
              <a:t>Actuellement , la STAR est en phase de refonte de son nouveau système d'information </a:t>
            </a:r>
            <a:endParaRPr/>
          </a:p>
          <a:p>
            <a:pPr marL="0" lvl="0" indent="0" algn="l" rtl="0">
              <a:lnSpc>
                <a:spcPct val="100000"/>
              </a:lnSpc>
              <a:spcBef>
                <a:spcPts val="0"/>
              </a:spcBef>
              <a:spcAft>
                <a:spcPts val="0"/>
              </a:spcAft>
              <a:buSzPts val="1400"/>
              <a:buNone/>
            </a:pPr>
            <a:r>
              <a:rPr lang="en-US">
                <a:solidFill>
                  <a:srgbClr val="FFFFFF"/>
                </a:solidFill>
              </a:rPr>
              <a:t>Jusqu’à maintenant , elle a pu migrér que la branche automobile qui répresente 60% des données </a:t>
            </a:r>
            <a:endParaRPr/>
          </a:p>
          <a:p>
            <a:pPr marL="0" lvl="0" indent="0" algn="l" rtl="0">
              <a:lnSpc>
                <a:spcPct val="100000"/>
              </a:lnSpc>
              <a:spcBef>
                <a:spcPts val="0"/>
              </a:spcBef>
              <a:spcAft>
                <a:spcPts val="0"/>
              </a:spcAft>
              <a:buSzPts val="1400"/>
              <a:buNone/>
            </a:pPr>
            <a:r>
              <a:rPr lang="en-US">
                <a:solidFill>
                  <a:srgbClr val="FFFFFF"/>
                </a:solidFill>
              </a:rPr>
              <a:t>par contre les  données des autres branches sont encore  dispersées sur divers sources de données dans l’ancien système ! Celles-ci ont du mal à l’accès aux données de la part des agences et succursales,, Cest derniers ont une base est dans laquelle s’effectue la saisie des données et dans lee siège se fait leurs intégration dans la base centrale</a:t>
            </a:r>
            <a:endParaRPr/>
          </a:p>
          <a:p>
            <a:pPr marL="0" lvl="0" indent="0" algn="l" rtl="0">
              <a:lnSpc>
                <a:spcPct val="100000"/>
              </a:lnSpc>
              <a:spcBef>
                <a:spcPts val="0"/>
              </a:spcBef>
              <a:spcAft>
                <a:spcPts val="0"/>
              </a:spcAft>
              <a:buSzPts val="1400"/>
              <a:buNone/>
            </a:pPr>
            <a:r>
              <a:rPr lang="en-US">
                <a:solidFill>
                  <a:srgbClr val="FFFFFF"/>
                </a:solidFill>
              </a:rPr>
              <a:t> </a:t>
            </a:r>
            <a:endParaRPr/>
          </a:p>
          <a:p>
            <a:pPr marL="0" lvl="0" indent="0" algn="l" rtl="0">
              <a:lnSpc>
                <a:spcPct val="100000"/>
              </a:lnSpc>
              <a:spcBef>
                <a:spcPts val="0"/>
              </a:spcBef>
              <a:spcAft>
                <a:spcPts val="0"/>
              </a:spcAft>
              <a:buSzPts val="1400"/>
              <a:buNone/>
            </a:pPr>
            <a:r>
              <a:rPr lang="en-US">
                <a:solidFill>
                  <a:srgbClr val="FFFFFF"/>
                </a:solidFill>
              </a:rPr>
              <a:t>En plus les différentes directions demande des extractions des données  régulièrement </a:t>
            </a:r>
            <a:endParaRPr/>
          </a:p>
          <a:p>
            <a:pPr marL="0" lvl="0" indent="0" algn="l" rtl="0">
              <a:lnSpc>
                <a:spcPct val="100000"/>
              </a:lnSpc>
              <a:spcBef>
                <a:spcPts val="0"/>
              </a:spcBef>
              <a:spcAft>
                <a:spcPts val="0"/>
              </a:spcAft>
              <a:buSzPts val="1400"/>
              <a:buNone/>
            </a:pPr>
            <a:r>
              <a:rPr lang="en-US">
                <a:solidFill>
                  <a:srgbClr val="FFFFFF"/>
                </a:solidFill>
              </a:rPr>
              <a:t>pour que chacune prend en charge la génération des rapports a l'aide du logiciel excel. </a:t>
            </a:r>
            <a:endParaRPr/>
          </a:p>
          <a:p>
            <a:pPr marL="0" lvl="0" indent="0" algn="l" rtl="0">
              <a:lnSpc>
                <a:spcPct val="100000"/>
              </a:lnSpc>
              <a:spcBef>
                <a:spcPts val="0"/>
              </a:spcBef>
              <a:spcAft>
                <a:spcPts val="0"/>
              </a:spcAft>
              <a:buSzPts val="1400"/>
              <a:buNone/>
            </a:pPr>
            <a:r>
              <a:rPr lang="en-US">
                <a:solidFill>
                  <a:srgbClr val="FFFFFF"/>
                </a:solidFill>
              </a:rPr>
              <a:t>Cet existant pose certaines limites.</a:t>
            </a:r>
            <a:endParaRPr/>
          </a:p>
          <a:p>
            <a:pPr marL="0" lvl="0" indent="0" algn="l" rtl="0">
              <a:lnSpc>
                <a:spcPct val="100000"/>
              </a:lnSpc>
              <a:spcBef>
                <a:spcPts val="0"/>
              </a:spcBef>
              <a:spcAft>
                <a:spcPts val="0"/>
              </a:spcAft>
              <a:buSzPts val="1400"/>
              <a:buNone/>
            </a:pPr>
            <a:endParaRPr/>
          </a:p>
        </p:txBody>
      </p:sp>
      <p:sp>
        <p:nvSpPr>
          <p:cNvPr id="338" name="Google Shape;338;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9" name="Google Shape;359;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FFFFFF"/>
                </a:solidFill>
              </a:rPr>
              <a:t>Actuellement , la STAR est en phase de refonte de son nouveau système d'information </a:t>
            </a:r>
            <a:endParaRPr/>
          </a:p>
          <a:p>
            <a:pPr marL="0" lvl="0" indent="0" algn="l" rtl="0">
              <a:lnSpc>
                <a:spcPct val="100000"/>
              </a:lnSpc>
              <a:spcBef>
                <a:spcPts val="0"/>
              </a:spcBef>
              <a:spcAft>
                <a:spcPts val="0"/>
              </a:spcAft>
              <a:buSzPts val="1400"/>
              <a:buNone/>
            </a:pPr>
            <a:r>
              <a:rPr lang="en-US">
                <a:solidFill>
                  <a:srgbClr val="FFFFFF"/>
                </a:solidFill>
              </a:rPr>
              <a:t>Jusqu’à maintenant , elle a pu migrér que la branche automobile qui répresente 60% des données </a:t>
            </a:r>
            <a:endParaRPr/>
          </a:p>
          <a:p>
            <a:pPr marL="0" lvl="0" indent="0" algn="l" rtl="0">
              <a:lnSpc>
                <a:spcPct val="100000"/>
              </a:lnSpc>
              <a:spcBef>
                <a:spcPts val="0"/>
              </a:spcBef>
              <a:spcAft>
                <a:spcPts val="0"/>
              </a:spcAft>
              <a:buSzPts val="1400"/>
              <a:buNone/>
            </a:pPr>
            <a:r>
              <a:rPr lang="en-US">
                <a:solidFill>
                  <a:srgbClr val="FFFFFF"/>
                </a:solidFill>
              </a:rPr>
              <a:t>par contre les  données des autres branches sont encore  dispersées sur divers sources de données dans l’ancien système ! Celles-ci ont du mal à l’accès aux données de la part des agences et succursales,, Cest derniers ont une base est dans laquelle s’effectue la saisie des données et dans lee siège se fait leurs intégration dans la base centrale</a:t>
            </a:r>
            <a:endParaRPr/>
          </a:p>
          <a:p>
            <a:pPr marL="0" lvl="0" indent="0" algn="l" rtl="0">
              <a:lnSpc>
                <a:spcPct val="100000"/>
              </a:lnSpc>
              <a:spcBef>
                <a:spcPts val="0"/>
              </a:spcBef>
              <a:spcAft>
                <a:spcPts val="0"/>
              </a:spcAft>
              <a:buSzPts val="1400"/>
              <a:buNone/>
            </a:pPr>
            <a:r>
              <a:rPr lang="en-US">
                <a:solidFill>
                  <a:srgbClr val="FFFFFF"/>
                </a:solidFill>
              </a:rPr>
              <a:t> </a:t>
            </a:r>
            <a:endParaRPr/>
          </a:p>
          <a:p>
            <a:pPr marL="0" lvl="0" indent="0" algn="l" rtl="0">
              <a:lnSpc>
                <a:spcPct val="100000"/>
              </a:lnSpc>
              <a:spcBef>
                <a:spcPts val="0"/>
              </a:spcBef>
              <a:spcAft>
                <a:spcPts val="0"/>
              </a:spcAft>
              <a:buSzPts val="1400"/>
              <a:buNone/>
            </a:pPr>
            <a:r>
              <a:rPr lang="en-US">
                <a:solidFill>
                  <a:srgbClr val="FFFFFF"/>
                </a:solidFill>
              </a:rPr>
              <a:t>En plus les différentes directions demande des extractions des données  régulièrement </a:t>
            </a:r>
            <a:endParaRPr/>
          </a:p>
          <a:p>
            <a:pPr marL="0" lvl="0" indent="0" algn="l" rtl="0">
              <a:lnSpc>
                <a:spcPct val="100000"/>
              </a:lnSpc>
              <a:spcBef>
                <a:spcPts val="0"/>
              </a:spcBef>
              <a:spcAft>
                <a:spcPts val="0"/>
              </a:spcAft>
              <a:buSzPts val="1400"/>
              <a:buNone/>
            </a:pPr>
            <a:r>
              <a:rPr lang="en-US">
                <a:solidFill>
                  <a:srgbClr val="FFFFFF"/>
                </a:solidFill>
              </a:rPr>
              <a:t>pour que chacune prend en charge la génération des rapports a l'aide du logiciel excel. </a:t>
            </a:r>
            <a:endParaRPr/>
          </a:p>
          <a:p>
            <a:pPr marL="0" lvl="0" indent="0" algn="l" rtl="0">
              <a:lnSpc>
                <a:spcPct val="100000"/>
              </a:lnSpc>
              <a:spcBef>
                <a:spcPts val="0"/>
              </a:spcBef>
              <a:spcAft>
                <a:spcPts val="0"/>
              </a:spcAft>
              <a:buSzPts val="1400"/>
              <a:buNone/>
            </a:pPr>
            <a:r>
              <a:rPr lang="en-US">
                <a:solidFill>
                  <a:srgbClr val="FFFFFF"/>
                </a:solidFill>
              </a:rPr>
              <a:t>Cet existant pose certaines limites.</a:t>
            </a:r>
            <a:endParaRPr/>
          </a:p>
          <a:p>
            <a:pPr marL="0" lvl="0" indent="0" algn="l" rtl="0">
              <a:lnSpc>
                <a:spcPct val="100000"/>
              </a:lnSpc>
              <a:spcBef>
                <a:spcPts val="0"/>
              </a:spcBef>
              <a:spcAft>
                <a:spcPts val="0"/>
              </a:spcAft>
              <a:buSzPts val="1400"/>
              <a:buNone/>
            </a:pPr>
            <a:endParaRPr/>
          </a:p>
        </p:txBody>
      </p:sp>
      <p:sp>
        <p:nvSpPr>
          <p:cNvPr id="360" name="Google Shape;360;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FFFFFF"/>
                </a:solidFill>
              </a:rPr>
              <a:t>Actuellement , la STAR est en phase de refonte de son nouveau système d'information </a:t>
            </a:r>
            <a:endParaRPr/>
          </a:p>
          <a:p>
            <a:pPr marL="0" lvl="0" indent="0" algn="l" rtl="0">
              <a:lnSpc>
                <a:spcPct val="100000"/>
              </a:lnSpc>
              <a:spcBef>
                <a:spcPts val="0"/>
              </a:spcBef>
              <a:spcAft>
                <a:spcPts val="0"/>
              </a:spcAft>
              <a:buSzPts val="1400"/>
              <a:buNone/>
            </a:pPr>
            <a:r>
              <a:rPr lang="en-US">
                <a:solidFill>
                  <a:srgbClr val="FFFFFF"/>
                </a:solidFill>
              </a:rPr>
              <a:t>Jusqu’à maintenant , elle a pu migrér que la branche automobile qui répresente 60% des données </a:t>
            </a:r>
            <a:endParaRPr/>
          </a:p>
          <a:p>
            <a:pPr marL="0" lvl="0" indent="0" algn="l" rtl="0">
              <a:lnSpc>
                <a:spcPct val="100000"/>
              </a:lnSpc>
              <a:spcBef>
                <a:spcPts val="0"/>
              </a:spcBef>
              <a:spcAft>
                <a:spcPts val="0"/>
              </a:spcAft>
              <a:buSzPts val="1400"/>
              <a:buNone/>
            </a:pPr>
            <a:r>
              <a:rPr lang="en-US">
                <a:solidFill>
                  <a:srgbClr val="FFFFFF"/>
                </a:solidFill>
              </a:rPr>
              <a:t>par contre les  données des autres branches sont encore  dispersées sur divers sources de données dans l’ancien système ! Celles-ci ont du mal à l’accès aux données de la part des agences et succursales,, Cest derniers ont une base est dans laquelle s’effectue la saisie des données et dans lee siège se fait leurs intégration dans la base centrale</a:t>
            </a:r>
            <a:endParaRPr/>
          </a:p>
          <a:p>
            <a:pPr marL="0" lvl="0" indent="0" algn="l" rtl="0">
              <a:lnSpc>
                <a:spcPct val="100000"/>
              </a:lnSpc>
              <a:spcBef>
                <a:spcPts val="0"/>
              </a:spcBef>
              <a:spcAft>
                <a:spcPts val="0"/>
              </a:spcAft>
              <a:buSzPts val="1400"/>
              <a:buNone/>
            </a:pPr>
            <a:r>
              <a:rPr lang="en-US">
                <a:solidFill>
                  <a:srgbClr val="FFFFFF"/>
                </a:solidFill>
              </a:rPr>
              <a:t> </a:t>
            </a:r>
            <a:endParaRPr/>
          </a:p>
          <a:p>
            <a:pPr marL="0" lvl="0" indent="0" algn="l" rtl="0">
              <a:lnSpc>
                <a:spcPct val="100000"/>
              </a:lnSpc>
              <a:spcBef>
                <a:spcPts val="0"/>
              </a:spcBef>
              <a:spcAft>
                <a:spcPts val="0"/>
              </a:spcAft>
              <a:buSzPts val="1400"/>
              <a:buNone/>
            </a:pPr>
            <a:r>
              <a:rPr lang="en-US">
                <a:solidFill>
                  <a:srgbClr val="FFFFFF"/>
                </a:solidFill>
              </a:rPr>
              <a:t>En plus les différentes directions demande des extractions des données  régulièrement </a:t>
            </a:r>
            <a:endParaRPr/>
          </a:p>
          <a:p>
            <a:pPr marL="0" lvl="0" indent="0" algn="l" rtl="0">
              <a:lnSpc>
                <a:spcPct val="100000"/>
              </a:lnSpc>
              <a:spcBef>
                <a:spcPts val="0"/>
              </a:spcBef>
              <a:spcAft>
                <a:spcPts val="0"/>
              </a:spcAft>
              <a:buSzPts val="1400"/>
              <a:buNone/>
            </a:pPr>
            <a:r>
              <a:rPr lang="en-US">
                <a:solidFill>
                  <a:srgbClr val="FFFFFF"/>
                </a:solidFill>
              </a:rPr>
              <a:t>pour que chacune prend en charge la génération des rapports a l'aide du logiciel excel. </a:t>
            </a:r>
            <a:endParaRPr/>
          </a:p>
          <a:p>
            <a:pPr marL="0" lvl="0" indent="0" algn="l" rtl="0">
              <a:lnSpc>
                <a:spcPct val="100000"/>
              </a:lnSpc>
              <a:spcBef>
                <a:spcPts val="0"/>
              </a:spcBef>
              <a:spcAft>
                <a:spcPts val="0"/>
              </a:spcAft>
              <a:buSzPts val="1400"/>
              <a:buNone/>
            </a:pPr>
            <a:r>
              <a:rPr lang="en-US">
                <a:solidFill>
                  <a:srgbClr val="FFFFFF"/>
                </a:solidFill>
              </a:rPr>
              <a:t>Cet existant pose certaines limites.</a:t>
            </a:r>
            <a:endParaRPr/>
          </a:p>
          <a:p>
            <a:pPr marL="0" lvl="0" indent="0" algn="l" rtl="0">
              <a:lnSpc>
                <a:spcPct val="100000"/>
              </a:lnSpc>
              <a:spcBef>
                <a:spcPts val="0"/>
              </a:spcBef>
              <a:spcAft>
                <a:spcPts val="0"/>
              </a:spcAft>
              <a:buSzPts val="1400"/>
              <a:buNone/>
            </a:pPr>
            <a:endParaRPr/>
          </a:p>
        </p:txBody>
      </p:sp>
      <p:sp>
        <p:nvSpPr>
          <p:cNvPr id="369" name="Google Shape;369;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FFFFFF"/>
                </a:solidFill>
              </a:rPr>
              <a:t>Actuellement , la STAR est en phase de refonte de son nouveau système d'information </a:t>
            </a:r>
            <a:endParaRPr/>
          </a:p>
          <a:p>
            <a:pPr marL="0" lvl="0" indent="0" algn="l" rtl="0">
              <a:lnSpc>
                <a:spcPct val="100000"/>
              </a:lnSpc>
              <a:spcBef>
                <a:spcPts val="0"/>
              </a:spcBef>
              <a:spcAft>
                <a:spcPts val="0"/>
              </a:spcAft>
              <a:buSzPts val="1400"/>
              <a:buNone/>
            </a:pPr>
            <a:r>
              <a:rPr lang="en-US">
                <a:solidFill>
                  <a:srgbClr val="FFFFFF"/>
                </a:solidFill>
              </a:rPr>
              <a:t>Jusqu’à maintenant , elle a pu migrér que la branche automobile qui répresente 60% des données </a:t>
            </a:r>
            <a:endParaRPr/>
          </a:p>
          <a:p>
            <a:pPr marL="0" lvl="0" indent="0" algn="l" rtl="0">
              <a:lnSpc>
                <a:spcPct val="100000"/>
              </a:lnSpc>
              <a:spcBef>
                <a:spcPts val="0"/>
              </a:spcBef>
              <a:spcAft>
                <a:spcPts val="0"/>
              </a:spcAft>
              <a:buSzPts val="1400"/>
              <a:buNone/>
            </a:pPr>
            <a:r>
              <a:rPr lang="en-US">
                <a:solidFill>
                  <a:srgbClr val="FFFFFF"/>
                </a:solidFill>
              </a:rPr>
              <a:t>par contre les  données des autres branches sont encore  dispersées sur divers sources de données dans l’ancien système ! Celles-ci ont du mal à l’accès aux données de la part des agences et succursales,, Cest derniers ont une base est dans laquelle s’effectue la saisie des données et dans lee siège se fait leurs intégration dans la base centrale</a:t>
            </a:r>
            <a:endParaRPr/>
          </a:p>
          <a:p>
            <a:pPr marL="0" lvl="0" indent="0" algn="l" rtl="0">
              <a:lnSpc>
                <a:spcPct val="100000"/>
              </a:lnSpc>
              <a:spcBef>
                <a:spcPts val="0"/>
              </a:spcBef>
              <a:spcAft>
                <a:spcPts val="0"/>
              </a:spcAft>
              <a:buSzPts val="1400"/>
              <a:buNone/>
            </a:pPr>
            <a:r>
              <a:rPr lang="en-US">
                <a:solidFill>
                  <a:srgbClr val="FFFFFF"/>
                </a:solidFill>
              </a:rPr>
              <a:t> </a:t>
            </a:r>
            <a:endParaRPr/>
          </a:p>
          <a:p>
            <a:pPr marL="0" lvl="0" indent="0" algn="l" rtl="0">
              <a:lnSpc>
                <a:spcPct val="100000"/>
              </a:lnSpc>
              <a:spcBef>
                <a:spcPts val="0"/>
              </a:spcBef>
              <a:spcAft>
                <a:spcPts val="0"/>
              </a:spcAft>
              <a:buSzPts val="1400"/>
              <a:buNone/>
            </a:pPr>
            <a:r>
              <a:rPr lang="en-US">
                <a:solidFill>
                  <a:srgbClr val="FFFFFF"/>
                </a:solidFill>
              </a:rPr>
              <a:t>En plus les différentes directions demande des extractions des données  régulièrement </a:t>
            </a:r>
            <a:endParaRPr/>
          </a:p>
          <a:p>
            <a:pPr marL="0" lvl="0" indent="0" algn="l" rtl="0">
              <a:lnSpc>
                <a:spcPct val="100000"/>
              </a:lnSpc>
              <a:spcBef>
                <a:spcPts val="0"/>
              </a:spcBef>
              <a:spcAft>
                <a:spcPts val="0"/>
              </a:spcAft>
              <a:buSzPts val="1400"/>
              <a:buNone/>
            </a:pPr>
            <a:r>
              <a:rPr lang="en-US">
                <a:solidFill>
                  <a:srgbClr val="FFFFFF"/>
                </a:solidFill>
              </a:rPr>
              <a:t>pour que chacune prend en charge la génération des rapports a l'aide du logiciel excel. </a:t>
            </a:r>
            <a:endParaRPr/>
          </a:p>
          <a:p>
            <a:pPr marL="0" lvl="0" indent="0" algn="l" rtl="0">
              <a:lnSpc>
                <a:spcPct val="100000"/>
              </a:lnSpc>
              <a:spcBef>
                <a:spcPts val="0"/>
              </a:spcBef>
              <a:spcAft>
                <a:spcPts val="0"/>
              </a:spcAft>
              <a:buSzPts val="1400"/>
              <a:buNone/>
            </a:pPr>
            <a:r>
              <a:rPr lang="en-US">
                <a:solidFill>
                  <a:srgbClr val="FFFFFF"/>
                </a:solidFill>
              </a:rPr>
              <a:t>Cet existant pose certaines limites.</a:t>
            </a:r>
            <a:endParaRPr/>
          </a:p>
          <a:p>
            <a:pPr marL="0" lvl="0" indent="0" algn="l" rtl="0">
              <a:lnSpc>
                <a:spcPct val="100000"/>
              </a:lnSpc>
              <a:spcBef>
                <a:spcPts val="0"/>
              </a:spcBef>
              <a:spcAft>
                <a:spcPts val="0"/>
              </a:spcAft>
              <a:buSzPts val="1400"/>
              <a:buNone/>
            </a:pPr>
            <a:endParaRPr/>
          </a:p>
        </p:txBody>
      </p:sp>
      <p:sp>
        <p:nvSpPr>
          <p:cNvPr id="377" name="Google Shape;377;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5" name="Google Shape;385;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layout">
  <p:cSld name="Cover Slide layout">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body" idx="1"/>
          </p:nvPr>
        </p:nvSpPr>
        <p:spPr>
          <a:xfrm>
            <a:off x="3923928" y="2643759"/>
            <a:ext cx="5220072" cy="108012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720"/>
              </a:spcBef>
              <a:spcAft>
                <a:spcPts val="0"/>
              </a:spcAft>
              <a:buClr>
                <a:srgbClr val="3F3F3F"/>
              </a:buClr>
              <a:buSzPts val="3600"/>
              <a:buFont typeface="Arial"/>
              <a:buNone/>
              <a:defRPr sz="3600" b="1"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body" idx="2"/>
          </p:nvPr>
        </p:nvSpPr>
        <p:spPr>
          <a:xfrm>
            <a:off x="3923928" y="3723878"/>
            <a:ext cx="5219924" cy="50405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Basic Layout">
  <p:cSld name="2_Basic Layout">
    <p:bg>
      <p:bgPr>
        <a:blipFill>
          <a:blip r:embed="rId2">
            <a:alphaModFix/>
          </a:blip>
          <a:stretch>
            <a:fillRect/>
          </a:stretch>
        </a:blipFill>
        <a:effectLst/>
      </p:bgPr>
    </p:bg>
    <p:spTree>
      <p:nvGrpSpPr>
        <p:cNvPr id="1" name="Shape 72"/>
        <p:cNvGrpSpPr/>
        <p:nvPr/>
      </p:nvGrpSpPr>
      <p:grpSpPr>
        <a:xfrm>
          <a:off x="0" y="0"/>
          <a:ext cx="0" cy="0"/>
          <a:chOff x="0" y="0"/>
          <a:chExt cx="0" cy="0"/>
        </a:xfrm>
      </p:grpSpPr>
      <p:sp>
        <p:nvSpPr>
          <p:cNvPr id="73" name="Google Shape;73;p12"/>
          <p:cNvSpPr>
            <a:spLocks noGrp="1"/>
          </p:cNvSpPr>
          <p:nvPr>
            <p:ph type="pic" idx="2"/>
          </p:nvPr>
        </p:nvSpPr>
        <p:spPr>
          <a:xfrm>
            <a:off x="863568" y="1599822"/>
            <a:ext cx="1440000" cy="1440000"/>
          </a:xfrm>
          <a:prstGeom prst="ellipse">
            <a:avLst/>
          </a:prstGeom>
          <a:solidFill>
            <a:srgbClr val="F2F2F2"/>
          </a:solidFill>
          <a:ln>
            <a:noFill/>
          </a:ln>
        </p:spPr>
      </p:sp>
      <p:sp>
        <p:nvSpPr>
          <p:cNvPr id="74" name="Google Shape;74;p12"/>
          <p:cNvSpPr>
            <a:spLocks noGrp="1"/>
          </p:cNvSpPr>
          <p:nvPr>
            <p:ph type="pic" idx="3"/>
          </p:nvPr>
        </p:nvSpPr>
        <p:spPr>
          <a:xfrm>
            <a:off x="2842131" y="1597374"/>
            <a:ext cx="1440000" cy="1440000"/>
          </a:xfrm>
          <a:prstGeom prst="ellipse">
            <a:avLst/>
          </a:prstGeom>
          <a:solidFill>
            <a:srgbClr val="F2F2F2"/>
          </a:solidFill>
          <a:ln>
            <a:noFill/>
          </a:ln>
        </p:spPr>
      </p:sp>
      <p:sp>
        <p:nvSpPr>
          <p:cNvPr id="75" name="Google Shape;75;p12"/>
          <p:cNvSpPr>
            <a:spLocks noGrp="1"/>
          </p:cNvSpPr>
          <p:nvPr>
            <p:ph type="pic" idx="4"/>
          </p:nvPr>
        </p:nvSpPr>
        <p:spPr>
          <a:xfrm>
            <a:off x="4834733" y="1597374"/>
            <a:ext cx="1440000" cy="1440000"/>
          </a:xfrm>
          <a:prstGeom prst="ellipse">
            <a:avLst/>
          </a:prstGeom>
          <a:solidFill>
            <a:srgbClr val="F2F2F2"/>
          </a:solidFill>
          <a:ln>
            <a:noFill/>
          </a:ln>
        </p:spPr>
      </p:sp>
      <p:sp>
        <p:nvSpPr>
          <p:cNvPr id="76" name="Google Shape;76;p12"/>
          <p:cNvSpPr>
            <a:spLocks noGrp="1"/>
          </p:cNvSpPr>
          <p:nvPr>
            <p:ph type="pic" idx="5"/>
          </p:nvPr>
        </p:nvSpPr>
        <p:spPr>
          <a:xfrm>
            <a:off x="6827011" y="1599822"/>
            <a:ext cx="1440000" cy="1440000"/>
          </a:xfrm>
          <a:prstGeom prst="ellipse">
            <a:avLst/>
          </a:prstGeom>
          <a:solidFill>
            <a:srgbClr val="F2F2F2"/>
          </a:solidFill>
          <a:ln>
            <a:noFill/>
          </a:ln>
        </p:spPr>
      </p:sp>
      <p:sp>
        <p:nvSpPr>
          <p:cNvPr id="77" name="Google Shape;77;p12"/>
          <p:cNvSpPr/>
          <p:nvPr/>
        </p:nvSpPr>
        <p:spPr>
          <a:xfrm>
            <a:off x="683568" y="1419822"/>
            <a:ext cx="1800000" cy="1800000"/>
          </a:xfrm>
          <a:prstGeom prst="blockArc">
            <a:avLst>
              <a:gd name="adj1" fmla="val 10800000"/>
              <a:gd name="adj2" fmla="val 94979"/>
              <a:gd name="adj3" fmla="val 5402"/>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 name="Google Shape;78;p12"/>
          <p:cNvSpPr/>
          <p:nvPr/>
        </p:nvSpPr>
        <p:spPr>
          <a:xfrm>
            <a:off x="2671382" y="1419822"/>
            <a:ext cx="1800000" cy="1800000"/>
          </a:xfrm>
          <a:prstGeom prst="blockArc">
            <a:avLst>
              <a:gd name="adj1" fmla="val 10800000"/>
              <a:gd name="adj2" fmla="val 94979"/>
              <a:gd name="adj3" fmla="val 5402"/>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 name="Google Shape;79;p12"/>
          <p:cNvSpPr/>
          <p:nvPr/>
        </p:nvSpPr>
        <p:spPr>
          <a:xfrm>
            <a:off x="4659196" y="1419822"/>
            <a:ext cx="1800000" cy="1800000"/>
          </a:xfrm>
          <a:prstGeom prst="blockArc">
            <a:avLst>
              <a:gd name="adj1" fmla="val 10800000"/>
              <a:gd name="adj2" fmla="val 94979"/>
              <a:gd name="adj3" fmla="val 5402"/>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 name="Google Shape;80;p12"/>
          <p:cNvSpPr/>
          <p:nvPr/>
        </p:nvSpPr>
        <p:spPr>
          <a:xfrm>
            <a:off x="6647011" y="1419822"/>
            <a:ext cx="1800000" cy="1800000"/>
          </a:xfrm>
          <a:prstGeom prst="blockArc">
            <a:avLst>
              <a:gd name="adj1" fmla="val 10800000"/>
              <a:gd name="adj2" fmla="val 94979"/>
              <a:gd name="adj3" fmla="val 5402"/>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 name="Google Shape;81;p12"/>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2" name="Google Shape;82;p12"/>
          <p:cNvSpPr txBox="1">
            <a:spLocks noGrp="1"/>
          </p:cNvSpPr>
          <p:nvPr>
            <p:ph type="body" idx="6"/>
          </p:nvPr>
        </p:nvSpPr>
        <p:spPr>
          <a:xfrm>
            <a:off x="0" y="699542"/>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_Basic Layout">
  <p:cSld name="5_Basic Layout">
    <p:bg>
      <p:bgPr>
        <a:blipFill>
          <a:blip r:embed="rId2">
            <a:alphaModFix/>
          </a:blip>
          <a:stretch>
            <a:fillRect/>
          </a:stretch>
        </a:blipFill>
        <a:effectLst/>
      </p:bgPr>
    </p:bg>
    <p:spTree>
      <p:nvGrpSpPr>
        <p:cNvPr id="1" name="Shape 83"/>
        <p:cNvGrpSpPr/>
        <p:nvPr/>
      </p:nvGrpSpPr>
      <p:grpSpPr>
        <a:xfrm>
          <a:off x="0" y="0"/>
          <a:ext cx="0" cy="0"/>
          <a:chOff x="0" y="0"/>
          <a:chExt cx="0" cy="0"/>
        </a:xfrm>
      </p:grpSpPr>
      <p:sp>
        <p:nvSpPr>
          <p:cNvPr id="84" name="Google Shape;84;p13"/>
          <p:cNvSpPr>
            <a:spLocks noGrp="1"/>
          </p:cNvSpPr>
          <p:nvPr>
            <p:ph type="pic" idx="2"/>
          </p:nvPr>
        </p:nvSpPr>
        <p:spPr>
          <a:xfrm>
            <a:off x="0" y="0"/>
            <a:ext cx="3059832" cy="2196000"/>
          </a:xfrm>
          <a:prstGeom prst="rect">
            <a:avLst/>
          </a:prstGeom>
          <a:solidFill>
            <a:srgbClr val="F2F2F2"/>
          </a:solidFill>
          <a:ln>
            <a:noFill/>
          </a:ln>
        </p:spPr>
      </p:sp>
      <p:sp>
        <p:nvSpPr>
          <p:cNvPr id="85" name="Google Shape;85;p13"/>
          <p:cNvSpPr>
            <a:spLocks noGrp="1"/>
          </p:cNvSpPr>
          <p:nvPr>
            <p:ph type="pic" idx="3"/>
          </p:nvPr>
        </p:nvSpPr>
        <p:spPr>
          <a:xfrm>
            <a:off x="6084000" y="2947500"/>
            <a:ext cx="3060000" cy="2196000"/>
          </a:xfrm>
          <a:prstGeom prst="rect">
            <a:avLst/>
          </a:prstGeom>
          <a:solidFill>
            <a:srgbClr val="F2F2F2"/>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6_Title Slide">
  <p:cSld name="26_Title Slide">
    <p:spTree>
      <p:nvGrpSpPr>
        <p:cNvPr id="1" name="Shape 86"/>
        <p:cNvGrpSpPr/>
        <p:nvPr/>
      </p:nvGrpSpPr>
      <p:grpSpPr>
        <a:xfrm>
          <a:off x="0" y="0"/>
          <a:ext cx="0" cy="0"/>
          <a:chOff x="0" y="0"/>
          <a:chExt cx="0" cy="0"/>
        </a:xfrm>
      </p:grpSpPr>
      <p:sp>
        <p:nvSpPr>
          <p:cNvPr id="87" name="Google Shape;87;p14"/>
          <p:cNvSpPr>
            <a:spLocks noGrp="1"/>
          </p:cNvSpPr>
          <p:nvPr>
            <p:ph type="pic" idx="2"/>
          </p:nvPr>
        </p:nvSpPr>
        <p:spPr>
          <a:xfrm>
            <a:off x="546714" y="1171934"/>
            <a:ext cx="1944000" cy="1043608"/>
          </a:xfrm>
          <a:prstGeom prst="rect">
            <a:avLst/>
          </a:prstGeom>
          <a:solidFill>
            <a:srgbClr val="F2F2F2"/>
          </a:solidFill>
          <a:ln>
            <a:noFill/>
          </a:ln>
        </p:spPr>
      </p:sp>
      <p:sp>
        <p:nvSpPr>
          <p:cNvPr id="88" name="Google Shape;88;p14"/>
          <p:cNvSpPr>
            <a:spLocks noGrp="1"/>
          </p:cNvSpPr>
          <p:nvPr>
            <p:ph type="pic" idx="3"/>
          </p:nvPr>
        </p:nvSpPr>
        <p:spPr>
          <a:xfrm>
            <a:off x="546378" y="2862166"/>
            <a:ext cx="1944000" cy="1224136"/>
          </a:xfrm>
          <a:prstGeom prst="rect">
            <a:avLst/>
          </a:prstGeom>
          <a:solidFill>
            <a:srgbClr val="F2F2F2"/>
          </a:solidFill>
          <a:ln>
            <a:noFill/>
          </a:ln>
        </p:spPr>
      </p:sp>
      <p:sp>
        <p:nvSpPr>
          <p:cNvPr id="89" name="Google Shape;89;p14"/>
          <p:cNvSpPr/>
          <p:nvPr/>
        </p:nvSpPr>
        <p:spPr>
          <a:xfrm>
            <a:off x="546378" y="2217207"/>
            <a:ext cx="1944000" cy="53095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0" name="Google Shape;90;p14"/>
          <p:cNvSpPr/>
          <p:nvPr/>
        </p:nvSpPr>
        <p:spPr>
          <a:xfrm>
            <a:off x="546042" y="4085904"/>
            <a:ext cx="1944000" cy="53095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1" name="Google Shape;91;p14"/>
          <p:cNvSpPr>
            <a:spLocks noGrp="1"/>
          </p:cNvSpPr>
          <p:nvPr>
            <p:ph type="pic" idx="4"/>
          </p:nvPr>
        </p:nvSpPr>
        <p:spPr>
          <a:xfrm>
            <a:off x="2583307" y="1171934"/>
            <a:ext cx="1944000" cy="1043608"/>
          </a:xfrm>
          <a:prstGeom prst="rect">
            <a:avLst/>
          </a:prstGeom>
          <a:solidFill>
            <a:srgbClr val="F2F2F2"/>
          </a:solidFill>
          <a:ln>
            <a:noFill/>
          </a:ln>
        </p:spPr>
      </p:sp>
      <p:sp>
        <p:nvSpPr>
          <p:cNvPr id="92" name="Google Shape;92;p14"/>
          <p:cNvSpPr>
            <a:spLocks noGrp="1"/>
          </p:cNvSpPr>
          <p:nvPr>
            <p:ph type="pic" idx="5"/>
          </p:nvPr>
        </p:nvSpPr>
        <p:spPr>
          <a:xfrm>
            <a:off x="2582971" y="2862166"/>
            <a:ext cx="1944000" cy="1224136"/>
          </a:xfrm>
          <a:prstGeom prst="rect">
            <a:avLst/>
          </a:prstGeom>
          <a:solidFill>
            <a:srgbClr val="F2F2F2"/>
          </a:solidFill>
          <a:ln>
            <a:noFill/>
          </a:ln>
        </p:spPr>
      </p:sp>
      <p:sp>
        <p:nvSpPr>
          <p:cNvPr id="93" name="Google Shape;93;p14"/>
          <p:cNvSpPr/>
          <p:nvPr/>
        </p:nvSpPr>
        <p:spPr>
          <a:xfrm>
            <a:off x="2582971" y="2217207"/>
            <a:ext cx="1944000" cy="53095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4" name="Google Shape;94;p14"/>
          <p:cNvSpPr/>
          <p:nvPr/>
        </p:nvSpPr>
        <p:spPr>
          <a:xfrm>
            <a:off x="2582635" y="4085904"/>
            <a:ext cx="1944000" cy="53095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5" name="Google Shape;95;p14"/>
          <p:cNvSpPr>
            <a:spLocks noGrp="1"/>
          </p:cNvSpPr>
          <p:nvPr>
            <p:ph type="pic" idx="6"/>
          </p:nvPr>
        </p:nvSpPr>
        <p:spPr>
          <a:xfrm>
            <a:off x="4619900" y="1171934"/>
            <a:ext cx="1944000" cy="1043608"/>
          </a:xfrm>
          <a:prstGeom prst="rect">
            <a:avLst/>
          </a:prstGeom>
          <a:solidFill>
            <a:srgbClr val="F2F2F2"/>
          </a:solidFill>
          <a:ln>
            <a:noFill/>
          </a:ln>
        </p:spPr>
      </p:sp>
      <p:sp>
        <p:nvSpPr>
          <p:cNvPr id="96" name="Google Shape;96;p14"/>
          <p:cNvSpPr>
            <a:spLocks noGrp="1"/>
          </p:cNvSpPr>
          <p:nvPr>
            <p:ph type="pic" idx="7"/>
          </p:nvPr>
        </p:nvSpPr>
        <p:spPr>
          <a:xfrm>
            <a:off x="4619564" y="2862166"/>
            <a:ext cx="1944000" cy="1224136"/>
          </a:xfrm>
          <a:prstGeom prst="rect">
            <a:avLst/>
          </a:prstGeom>
          <a:solidFill>
            <a:srgbClr val="F2F2F2"/>
          </a:solidFill>
          <a:ln>
            <a:noFill/>
          </a:ln>
        </p:spPr>
      </p:sp>
      <p:sp>
        <p:nvSpPr>
          <p:cNvPr id="97" name="Google Shape;97;p14"/>
          <p:cNvSpPr/>
          <p:nvPr/>
        </p:nvSpPr>
        <p:spPr>
          <a:xfrm>
            <a:off x="4619564" y="2217207"/>
            <a:ext cx="1944000" cy="53095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8" name="Google Shape;98;p14"/>
          <p:cNvSpPr/>
          <p:nvPr/>
        </p:nvSpPr>
        <p:spPr>
          <a:xfrm>
            <a:off x="4619228" y="4085904"/>
            <a:ext cx="1944000" cy="53095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9" name="Google Shape;99;p14"/>
          <p:cNvSpPr>
            <a:spLocks noGrp="1"/>
          </p:cNvSpPr>
          <p:nvPr>
            <p:ph type="pic" idx="8"/>
          </p:nvPr>
        </p:nvSpPr>
        <p:spPr>
          <a:xfrm>
            <a:off x="6656494" y="1171934"/>
            <a:ext cx="1944000" cy="1043608"/>
          </a:xfrm>
          <a:prstGeom prst="rect">
            <a:avLst/>
          </a:prstGeom>
          <a:solidFill>
            <a:srgbClr val="F2F2F2"/>
          </a:solidFill>
          <a:ln>
            <a:noFill/>
          </a:ln>
        </p:spPr>
      </p:sp>
      <p:sp>
        <p:nvSpPr>
          <p:cNvPr id="100" name="Google Shape;100;p14"/>
          <p:cNvSpPr>
            <a:spLocks noGrp="1"/>
          </p:cNvSpPr>
          <p:nvPr>
            <p:ph type="pic" idx="9"/>
          </p:nvPr>
        </p:nvSpPr>
        <p:spPr>
          <a:xfrm>
            <a:off x="6656158" y="2862166"/>
            <a:ext cx="1944000" cy="1224136"/>
          </a:xfrm>
          <a:prstGeom prst="rect">
            <a:avLst/>
          </a:prstGeom>
          <a:solidFill>
            <a:srgbClr val="F2F2F2"/>
          </a:solidFill>
          <a:ln>
            <a:noFill/>
          </a:ln>
        </p:spPr>
      </p:sp>
      <p:sp>
        <p:nvSpPr>
          <p:cNvPr id="101" name="Google Shape;101;p14"/>
          <p:cNvSpPr/>
          <p:nvPr/>
        </p:nvSpPr>
        <p:spPr>
          <a:xfrm>
            <a:off x="6656158" y="2217207"/>
            <a:ext cx="1944000" cy="53095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2" name="Google Shape;102;p14"/>
          <p:cNvSpPr/>
          <p:nvPr/>
        </p:nvSpPr>
        <p:spPr>
          <a:xfrm>
            <a:off x="6655822" y="4085904"/>
            <a:ext cx="1944000" cy="53095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4_Title Slide">
  <p:cSld name="24_Title Slide">
    <p:spTree>
      <p:nvGrpSpPr>
        <p:cNvPr id="1" name="Shape 103"/>
        <p:cNvGrpSpPr/>
        <p:nvPr/>
      </p:nvGrpSpPr>
      <p:grpSpPr>
        <a:xfrm>
          <a:off x="0" y="0"/>
          <a:ext cx="0" cy="0"/>
          <a:chOff x="0" y="0"/>
          <a:chExt cx="0" cy="0"/>
        </a:xfrm>
      </p:grpSpPr>
      <p:sp>
        <p:nvSpPr>
          <p:cNvPr id="104" name="Google Shape;104;p15"/>
          <p:cNvSpPr>
            <a:spLocks noGrp="1"/>
          </p:cNvSpPr>
          <p:nvPr>
            <p:ph type="pic" idx="2"/>
          </p:nvPr>
        </p:nvSpPr>
        <p:spPr>
          <a:xfrm>
            <a:off x="0" y="0"/>
            <a:ext cx="9144000" cy="2787774"/>
          </a:xfrm>
          <a:prstGeom prst="rect">
            <a:avLst/>
          </a:prstGeom>
          <a:solidFill>
            <a:srgbClr val="F2F2F2"/>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Basic Layout">
  <p:cSld name="4_Basic Layout">
    <p:bg>
      <p:bgPr>
        <a:blipFill>
          <a:blip r:embed="rId2">
            <a:alphaModFix/>
          </a:blip>
          <a:stretch>
            <a:fillRect/>
          </a:stretch>
        </a:blipFill>
        <a:effectLst/>
      </p:bgPr>
    </p:bg>
    <p:spTree>
      <p:nvGrpSpPr>
        <p:cNvPr id="1" name="Shape 105"/>
        <p:cNvGrpSpPr/>
        <p:nvPr/>
      </p:nvGrpSpPr>
      <p:grpSpPr>
        <a:xfrm>
          <a:off x="0" y="0"/>
          <a:ext cx="0" cy="0"/>
          <a:chOff x="0" y="0"/>
          <a:chExt cx="0" cy="0"/>
        </a:xfrm>
      </p:grpSpPr>
      <p:sp>
        <p:nvSpPr>
          <p:cNvPr id="106" name="Google Shape;106;p16"/>
          <p:cNvSpPr>
            <a:spLocks noGrp="1"/>
          </p:cNvSpPr>
          <p:nvPr>
            <p:ph type="pic" idx="2"/>
          </p:nvPr>
        </p:nvSpPr>
        <p:spPr>
          <a:xfrm>
            <a:off x="2771800" y="1404764"/>
            <a:ext cx="6372200" cy="3024336"/>
          </a:xfrm>
          <a:prstGeom prst="rect">
            <a:avLst/>
          </a:prstGeom>
          <a:solidFill>
            <a:srgbClr val="F2F2F2"/>
          </a:solidFill>
          <a:ln>
            <a:noFill/>
          </a:ln>
        </p:spPr>
      </p:sp>
      <p:sp>
        <p:nvSpPr>
          <p:cNvPr id="107" name="Google Shape;107;p16"/>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6"/>
          <p:cNvSpPr txBox="1">
            <a:spLocks noGrp="1"/>
          </p:cNvSpPr>
          <p:nvPr>
            <p:ph type="body" idx="3"/>
          </p:nvPr>
        </p:nvSpPr>
        <p:spPr>
          <a:xfrm>
            <a:off x="0" y="699542"/>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6_Basic Layout">
  <p:cSld name="6_Basic Layout">
    <p:bg>
      <p:bgPr>
        <a:blipFill>
          <a:blip r:embed="rId2">
            <a:alphaModFix/>
          </a:blip>
          <a:stretch>
            <a:fillRect/>
          </a:stretch>
        </a:blipFill>
        <a:effectLst/>
      </p:bgPr>
    </p:bg>
    <p:spTree>
      <p:nvGrpSpPr>
        <p:cNvPr id="1" name="Shape 109"/>
        <p:cNvGrpSpPr/>
        <p:nvPr/>
      </p:nvGrpSpPr>
      <p:grpSpPr>
        <a:xfrm>
          <a:off x="0" y="0"/>
          <a:ext cx="0" cy="0"/>
          <a:chOff x="0" y="0"/>
          <a:chExt cx="0" cy="0"/>
        </a:xfrm>
      </p:grpSpPr>
      <p:sp>
        <p:nvSpPr>
          <p:cNvPr id="110" name="Google Shape;110;p17"/>
          <p:cNvSpPr>
            <a:spLocks noGrp="1"/>
          </p:cNvSpPr>
          <p:nvPr>
            <p:ph type="pic" idx="2"/>
          </p:nvPr>
        </p:nvSpPr>
        <p:spPr>
          <a:xfrm>
            <a:off x="3528392" y="0"/>
            <a:ext cx="2123728" cy="3219822"/>
          </a:xfrm>
          <a:prstGeom prst="rect">
            <a:avLst/>
          </a:prstGeom>
          <a:solidFill>
            <a:srgbClr val="F2F2F2"/>
          </a:solidFill>
          <a:ln>
            <a:noFill/>
          </a:ln>
        </p:spPr>
      </p:sp>
      <p:sp>
        <p:nvSpPr>
          <p:cNvPr id="111" name="Google Shape;111;p17"/>
          <p:cNvSpPr>
            <a:spLocks noGrp="1"/>
          </p:cNvSpPr>
          <p:nvPr>
            <p:ph type="pic" idx="3"/>
          </p:nvPr>
        </p:nvSpPr>
        <p:spPr>
          <a:xfrm>
            <a:off x="7020272" y="1923678"/>
            <a:ext cx="2123728" cy="3219822"/>
          </a:xfrm>
          <a:prstGeom prst="rect">
            <a:avLst/>
          </a:prstGeom>
          <a:solidFill>
            <a:srgbClr val="F2F2F2"/>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bottom right">
  <p:cSld name="Section Header bottom right">
    <p:spTree>
      <p:nvGrpSpPr>
        <p:cNvPr id="1" name="Shape 113"/>
        <p:cNvGrpSpPr/>
        <p:nvPr/>
      </p:nvGrpSpPr>
      <p:grpSpPr>
        <a:xfrm>
          <a:off x="0" y="0"/>
          <a:ext cx="0" cy="0"/>
          <a:chOff x="0" y="0"/>
          <a:chExt cx="0" cy="0"/>
        </a:xfrm>
      </p:grpSpPr>
      <p:sp>
        <p:nvSpPr>
          <p:cNvPr id="114" name="Google Shape;114;p19"/>
          <p:cNvSpPr txBox="1">
            <a:spLocks noGrp="1"/>
          </p:cNvSpPr>
          <p:nvPr>
            <p:ph type="dt" idx="10"/>
          </p:nvPr>
        </p:nvSpPr>
        <p:spPr>
          <a:xfrm>
            <a:off x="628650" y="4767264"/>
            <a:ext cx="20574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15" name="Google Shape;115;p19"/>
          <p:cNvSpPr txBox="1">
            <a:spLocks noGrp="1"/>
          </p:cNvSpPr>
          <p:nvPr>
            <p:ph type="ftr" idx="11"/>
          </p:nvPr>
        </p:nvSpPr>
        <p:spPr>
          <a:xfrm>
            <a:off x="3028950" y="4767264"/>
            <a:ext cx="30861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16" name="Google Shape;116;p19"/>
          <p:cNvSpPr txBox="1">
            <a:spLocks noGrp="1"/>
          </p:cNvSpPr>
          <p:nvPr>
            <p:ph type="sldNum" idx="12"/>
          </p:nvPr>
        </p:nvSpPr>
        <p:spPr>
          <a:xfrm>
            <a:off x="6457950" y="4767264"/>
            <a:ext cx="20574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a:t>
            </a:fld>
            <a:endParaRPr/>
          </a:p>
        </p:txBody>
      </p:sp>
      <p:sp>
        <p:nvSpPr>
          <p:cNvPr id="117" name="Google Shape;117;p19"/>
          <p:cNvSpPr>
            <a:spLocks noGrp="1"/>
          </p:cNvSpPr>
          <p:nvPr>
            <p:ph type="pic" idx="2"/>
          </p:nvPr>
        </p:nvSpPr>
        <p:spPr>
          <a:xfrm>
            <a:off x="0" y="0"/>
            <a:ext cx="9144000" cy="5143500"/>
          </a:xfrm>
          <a:prstGeom prst="rect">
            <a:avLst/>
          </a:prstGeom>
          <a:noFill/>
          <a:ln>
            <a:noFill/>
          </a:ln>
        </p:spPr>
      </p:sp>
      <p:sp>
        <p:nvSpPr>
          <p:cNvPr id="118" name="Google Shape;118;p19"/>
          <p:cNvSpPr txBox="1">
            <a:spLocks noGrp="1"/>
          </p:cNvSpPr>
          <p:nvPr>
            <p:ph type="title"/>
          </p:nvPr>
        </p:nvSpPr>
        <p:spPr>
          <a:xfrm>
            <a:off x="5410200" y="1920479"/>
            <a:ext cx="3429000" cy="2139553"/>
          </a:xfrm>
          <a:prstGeom prst="rect">
            <a:avLst/>
          </a:prstGeom>
          <a:solidFill>
            <a:schemeClr val="lt1">
              <a:alpha val="29019"/>
            </a:schemeClr>
          </a:solidFill>
          <a:ln>
            <a:noFill/>
          </a:ln>
        </p:spPr>
        <p:txBody>
          <a:bodyPr spcFirstLastPara="1" wrap="square" lIns="274300" tIns="91425" rIns="274300" bIns="182875" anchor="ctr" anchorCtr="0">
            <a:noAutofit/>
          </a:bodyPr>
          <a:lstStyle>
            <a:lvl1pPr marR="0" lvl="0" algn="ctr" rtl="0">
              <a:lnSpc>
                <a:spcPct val="100000"/>
              </a:lnSpc>
              <a:spcBef>
                <a:spcPts val="0"/>
              </a:spcBef>
              <a:spcAft>
                <a:spcPts val="0"/>
              </a:spcAft>
              <a:buClr>
                <a:schemeClr val="dk1"/>
              </a:buClr>
              <a:buSzPts val="3375"/>
              <a:buFont typeface="Arial"/>
              <a:buNone/>
              <a:defRPr sz="3375"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9" name="Google Shape;119;p19"/>
          <p:cNvSpPr txBox="1">
            <a:spLocks noGrp="1"/>
          </p:cNvSpPr>
          <p:nvPr>
            <p:ph type="body" idx="1"/>
          </p:nvPr>
        </p:nvSpPr>
        <p:spPr>
          <a:xfrm>
            <a:off x="5410200" y="4060034"/>
            <a:ext cx="3429000" cy="707231"/>
          </a:xfrm>
          <a:prstGeom prst="rect">
            <a:avLst/>
          </a:prstGeom>
          <a:solidFill>
            <a:schemeClr val="lt1">
              <a:alpha val="29019"/>
            </a:schemeClr>
          </a:solidFill>
          <a:ln>
            <a:noFill/>
          </a:ln>
        </p:spPr>
        <p:txBody>
          <a:bodyPr spcFirstLastPara="1" wrap="square" lIns="274300" tIns="91425" rIns="274300" bIns="182875" anchor="t" anchorCtr="0">
            <a:noAutofit/>
          </a:bodyPr>
          <a:lstStyle>
            <a:lvl1pPr marL="457200" marR="0" lvl="0" indent="-228600" algn="ctr" rtl="0">
              <a:lnSpc>
                <a:spcPct val="100000"/>
              </a:lnSpc>
              <a:spcBef>
                <a:spcPts val="270"/>
              </a:spcBef>
              <a:spcAft>
                <a:spcPts val="0"/>
              </a:spcAft>
              <a:buClr>
                <a:srgbClr val="8C9CA6"/>
              </a:buClr>
              <a:buSzPts val="1350"/>
              <a:buFont typeface="Arial"/>
              <a:buNone/>
              <a:defRPr sz="1350" b="0" i="0" u="none" strike="noStrike" cap="none">
                <a:solidFill>
                  <a:srgbClr val="8C9CA6"/>
                </a:solidFill>
                <a:latin typeface="Arial"/>
                <a:ea typeface="Arial"/>
                <a:cs typeface="Arial"/>
                <a:sym typeface="Arial"/>
              </a:defRPr>
            </a:lvl1pPr>
            <a:lvl2pPr marL="914400" marR="0" lvl="1" indent="-228600" algn="l" rtl="0">
              <a:lnSpc>
                <a:spcPct val="100000"/>
              </a:lnSpc>
              <a:spcBef>
                <a:spcPts val="225"/>
              </a:spcBef>
              <a:spcAft>
                <a:spcPts val="0"/>
              </a:spcAft>
              <a:buClr>
                <a:srgbClr val="888888"/>
              </a:buClr>
              <a:buSzPts val="1125"/>
              <a:buFont typeface="Arial"/>
              <a:buNone/>
              <a:defRPr sz="1125" b="0" i="0" u="none" strike="noStrike" cap="none">
                <a:solidFill>
                  <a:srgbClr val="888888"/>
                </a:solidFill>
                <a:latin typeface="Arial"/>
                <a:ea typeface="Arial"/>
                <a:cs typeface="Arial"/>
                <a:sym typeface="Arial"/>
              </a:defRPr>
            </a:lvl2pPr>
            <a:lvl3pPr marL="1371600" marR="0" lvl="2" indent="-228600" algn="l" rtl="0">
              <a:lnSpc>
                <a:spcPct val="100000"/>
              </a:lnSpc>
              <a:spcBef>
                <a:spcPts val="203"/>
              </a:spcBef>
              <a:spcAft>
                <a:spcPts val="0"/>
              </a:spcAft>
              <a:buClr>
                <a:srgbClr val="888888"/>
              </a:buClr>
              <a:buSzPts val="1013"/>
              <a:buFont typeface="Arial"/>
              <a:buNone/>
              <a:defRPr sz="1013" b="0" i="0" u="none" strike="noStrike" cap="none">
                <a:solidFill>
                  <a:srgbClr val="888888"/>
                </a:solidFill>
                <a:latin typeface="Arial"/>
                <a:ea typeface="Arial"/>
                <a:cs typeface="Arial"/>
                <a:sym typeface="Arial"/>
              </a:defRPr>
            </a:lvl3pPr>
            <a:lvl4pPr marL="1828800" marR="0" lvl="3" indent="-228600" algn="l" rtl="0">
              <a:lnSpc>
                <a:spcPct val="100000"/>
              </a:lnSpc>
              <a:spcBef>
                <a:spcPts val="18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4pPr>
            <a:lvl5pPr marL="2286000" marR="0" lvl="4" indent="-228600" algn="l" rtl="0">
              <a:lnSpc>
                <a:spcPct val="100000"/>
              </a:lnSpc>
              <a:spcBef>
                <a:spcPts val="18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5pPr>
            <a:lvl6pPr marL="2743200" marR="0" lvl="5" indent="-228600" algn="l" rtl="0">
              <a:lnSpc>
                <a:spcPct val="100000"/>
              </a:lnSpc>
              <a:spcBef>
                <a:spcPts val="18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6pPr>
            <a:lvl7pPr marL="3200400" marR="0" lvl="6" indent="-228600" algn="l" rtl="0">
              <a:lnSpc>
                <a:spcPct val="100000"/>
              </a:lnSpc>
              <a:spcBef>
                <a:spcPts val="18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7pPr>
            <a:lvl8pPr marL="3657600" marR="0" lvl="7" indent="-228600" algn="l" rtl="0">
              <a:lnSpc>
                <a:spcPct val="100000"/>
              </a:lnSpc>
              <a:spcBef>
                <a:spcPts val="18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8pPr>
            <a:lvl9pPr marL="4114800" marR="0" lvl="8" indent="-228600" algn="l" rtl="0">
              <a:lnSpc>
                <a:spcPct val="100000"/>
              </a:lnSpc>
              <a:spcBef>
                <a:spcPts val="18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0"/>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2" name="Google Shape;122;p20"/>
          <p:cNvSpPr txBox="1">
            <a:spLocks noGrp="1"/>
          </p:cNvSpPr>
          <p:nvPr>
            <p:ph type="body" idx="2"/>
          </p:nvPr>
        </p:nvSpPr>
        <p:spPr>
          <a:xfrm>
            <a:off x="0" y="699542"/>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123"/>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Basic Layout">
  <p:cSld name="1_Basic Layout">
    <p:bg>
      <p:bgPr>
        <a:blipFill>
          <a:blip r:embed="rId2">
            <a:alphaModFix/>
          </a:blip>
          <a:stretch>
            <a:fillRect/>
          </a:stretch>
        </a:blipFill>
        <a:effectLst/>
      </p:bgPr>
    </p:bg>
    <p:spTree>
      <p:nvGrpSpPr>
        <p:cNvPr id="1" name="Shape 124"/>
        <p:cNvGrpSpPr/>
        <p:nvPr/>
      </p:nvGrpSpPr>
      <p:grpSpPr>
        <a:xfrm>
          <a:off x="0" y="0"/>
          <a:ext cx="0" cy="0"/>
          <a:chOff x="0" y="0"/>
          <a:chExt cx="0" cy="0"/>
        </a:xfrm>
      </p:grpSpPr>
      <p:grpSp>
        <p:nvGrpSpPr>
          <p:cNvPr id="125" name="Google Shape;125;p22"/>
          <p:cNvGrpSpPr/>
          <p:nvPr/>
        </p:nvGrpSpPr>
        <p:grpSpPr>
          <a:xfrm>
            <a:off x="2843808" y="377122"/>
            <a:ext cx="3456384" cy="3465247"/>
            <a:chOff x="1115616" y="1275607"/>
            <a:chExt cx="2585656" cy="2592286"/>
          </a:xfrm>
        </p:grpSpPr>
        <p:pic>
          <p:nvPicPr>
            <p:cNvPr id="126" name="Google Shape;126;p22" descr="E:\002-KIMS BUSINESS\007-02-Googleslidesppt\02-GSppt-Contents-Kim\20170215\03-abs\item01-png.png"/>
            <p:cNvPicPr preferRelativeResize="0"/>
            <p:nvPr/>
          </p:nvPicPr>
          <p:blipFill rotWithShape="1">
            <a:blip r:embed="rId3">
              <a:alphaModFix/>
            </a:blip>
            <a:srcRect/>
            <a:stretch/>
          </p:blipFill>
          <p:spPr>
            <a:xfrm>
              <a:off x="1115616" y="1275607"/>
              <a:ext cx="2585656" cy="2592286"/>
            </a:xfrm>
            <a:prstGeom prst="rect">
              <a:avLst/>
            </a:prstGeom>
            <a:noFill/>
            <a:ln>
              <a:noFill/>
            </a:ln>
          </p:spPr>
        </p:pic>
        <p:sp>
          <p:nvSpPr>
            <p:cNvPr id="127" name="Google Shape;127;p22"/>
            <p:cNvSpPr/>
            <p:nvPr/>
          </p:nvSpPr>
          <p:spPr>
            <a:xfrm>
              <a:off x="1796376" y="1959682"/>
              <a:ext cx="1224136" cy="122413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28" name="Google Shape;128;p22"/>
          <p:cNvSpPr txBox="1">
            <a:spLocks noGrp="1"/>
          </p:cNvSpPr>
          <p:nvPr>
            <p:ph type="body" idx="1"/>
          </p:nvPr>
        </p:nvSpPr>
        <p:spPr>
          <a:xfrm>
            <a:off x="2829098" y="3829794"/>
            <a:ext cx="3456384" cy="5760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720"/>
              </a:spcBef>
              <a:spcAft>
                <a:spcPts val="0"/>
              </a:spcAft>
              <a:buClr>
                <a:srgbClr val="3F3F3F"/>
              </a:buClr>
              <a:buSzPts val="3600"/>
              <a:buFont typeface="Arial"/>
              <a:buNone/>
              <a:defRPr sz="3600" b="1"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9" name="Google Shape;129;p22"/>
          <p:cNvSpPr txBox="1">
            <a:spLocks noGrp="1"/>
          </p:cNvSpPr>
          <p:nvPr>
            <p:ph type="body" idx="2"/>
          </p:nvPr>
        </p:nvSpPr>
        <p:spPr>
          <a:xfrm>
            <a:off x="2828950" y="4443958"/>
            <a:ext cx="3456384" cy="28803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d Slide Layout">
  <p:cSld name="End Slide Layout">
    <p:spTree>
      <p:nvGrpSpPr>
        <p:cNvPr id="1" name="Shape 13"/>
        <p:cNvGrpSpPr/>
        <p:nvPr/>
      </p:nvGrpSpPr>
      <p:grpSpPr>
        <a:xfrm>
          <a:off x="0" y="0"/>
          <a:ext cx="0" cy="0"/>
          <a:chOff x="0" y="0"/>
          <a:chExt cx="0" cy="0"/>
        </a:xfrm>
      </p:grpSpPr>
      <p:pic>
        <p:nvPicPr>
          <p:cNvPr id="14" name="Google Shape;14;p3" descr="E:\002-KIMS BUSINESS\007-02-Googleslidesppt\02-GSppt-Contents-Kim\20170215\03-abs\item03-png.png"/>
          <p:cNvPicPr preferRelativeResize="0"/>
          <p:nvPr/>
        </p:nvPicPr>
        <p:blipFill rotWithShape="1">
          <a:blip r:embed="rId2">
            <a:alphaModFix/>
          </a:blip>
          <a:srcRect/>
          <a:stretch/>
        </p:blipFill>
        <p:spPr>
          <a:xfrm rot="-9892029">
            <a:off x="2873932" y="156273"/>
            <a:ext cx="1587121" cy="1514490"/>
          </a:xfrm>
          <a:prstGeom prst="rect">
            <a:avLst/>
          </a:prstGeom>
          <a:noFill/>
          <a:ln>
            <a:noFill/>
          </a:ln>
        </p:spPr>
      </p:pic>
      <p:pic>
        <p:nvPicPr>
          <p:cNvPr id="15" name="Google Shape;15;p3" descr="E:\002-KIMS BUSINESS\007-02-Googleslidesppt\02-GSppt-Contents-Kim\20170215\03-abs\item03-png.png"/>
          <p:cNvPicPr preferRelativeResize="0"/>
          <p:nvPr/>
        </p:nvPicPr>
        <p:blipFill rotWithShape="1">
          <a:blip r:embed="rId2">
            <a:alphaModFix/>
          </a:blip>
          <a:srcRect/>
          <a:stretch/>
        </p:blipFill>
        <p:spPr>
          <a:xfrm rot="4527839">
            <a:off x="3005459" y="3443641"/>
            <a:ext cx="1587121" cy="1514490"/>
          </a:xfrm>
          <a:prstGeom prst="rect">
            <a:avLst/>
          </a:prstGeom>
          <a:noFill/>
          <a:ln>
            <a:noFill/>
          </a:ln>
        </p:spPr>
      </p:pic>
      <p:pic>
        <p:nvPicPr>
          <p:cNvPr id="16" name="Google Shape;16;p3" descr="E:\002-KIMS BUSINESS\007-02-Googleslidesppt\02-GSppt-Contents-Kim\20170215\03-abs\item03-png.png"/>
          <p:cNvPicPr preferRelativeResize="0"/>
          <p:nvPr/>
        </p:nvPicPr>
        <p:blipFill rotWithShape="1">
          <a:blip r:embed="rId2">
            <a:alphaModFix/>
          </a:blip>
          <a:srcRect/>
          <a:stretch/>
        </p:blipFill>
        <p:spPr>
          <a:xfrm rot="7414606">
            <a:off x="1967897" y="2192112"/>
            <a:ext cx="1587121" cy="1514490"/>
          </a:xfrm>
          <a:prstGeom prst="rect">
            <a:avLst/>
          </a:prstGeom>
          <a:noFill/>
          <a:ln>
            <a:noFill/>
          </a:ln>
        </p:spPr>
      </p:pic>
      <p:pic>
        <p:nvPicPr>
          <p:cNvPr id="17" name="Google Shape;17;p3" descr="E:\002-KIMS BUSINESS\007-02-Googleslidesppt\02-GSppt-Contents-Kim\20170215\03-abs\item03-png.png"/>
          <p:cNvPicPr preferRelativeResize="0"/>
          <p:nvPr/>
        </p:nvPicPr>
        <p:blipFill rotWithShape="1">
          <a:blip r:embed="rId2">
            <a:alphaModFix/>
          </a:blip>
          <a:srcRect/>
          <a:stretch/>
        </p:blipFill>
        <p:spPr>
          <a:xfrm rot="4162721" flipH="1">
            <a:off x="2110757" y="805096"/>
            <a:ext cx="1587121" cy="1514490"/>
          </a:xfrm>
          <a:prstGeom prst="rect">
            <a:avLst/>
          </a:prstGeom>
          <a:noFill/>
          <a:ln>
            <a:noFill/>
          </a:ln>
        </p:spPr>
      </p:pic>
      <p:pic>
        <p:nvPicPr>
          <p:cNvPr id="18" name="Google Shape;18;p3" descr="E:\002-KIMS BUSINESS\007-02-Googleslidesppt\02-GSppt-Contents-Kim\20170215\03-abs\item03-png.png"/>
          <p:cNvPicPr preferRelativeResize="0"/>
          <p:nvPr/>
        </p:nvPicPr>
        <p:blipFill rotWithShape="1">
          <a:blip r:embed="rId2">
            <a:alphaModFix/>
          </a:blip>
          <a:srcRect/>
          <a:stretch/>
        </p:blipFill>
        <p:spPr>
          <a:xfrm rot="7864253" flipH="1">
            <a:off x="3934583" y="142673"/>
            <a:ext cx="1587121" cy="1514490"/>
          </a:xfrm>
          <a:prstGeom prst="rect">
            <a:avLst/>
          </a:prstGeom>
          <a:noFill/>
          <a:ln>
            <a:noFill/>
          </a:ln>
        </p:spPr>
      </p:pic>
      <p:pic>
        <p:nvPicPr>
          <p:cNvPr id="19" name="Google Shape;19;p3" descr="E:\002-KIMS BUSINESS\007-02-Googleslidesppt\02-GSppt-Contents-Kim\20170215\03-abs\item03-png.png"/>
          <p:cNvPicPr preferRelativeResize="0"/>
          <p:nvPr/>
        </p:nvPicPr>
        <p:blipFill rotWithShape="1">
          <a:blip r:embed="rId2">
            <a:alphaModFix/>
          </a:blip>
          <a:srcRect/>
          <a:stretch/>
        </p:blipFill>
        <p:spPr>
          <a:xfrm rot="-1435202">
            <a:off x="5618205" y="2384716"/>
            <a:ext cx="1587121" cy="1514490"/>
          </a:xfrm>
          <a:prstGeom prst="rect">
            <a:avLst/>
          </a:prstGeom>
          <a:noFill/>
          <a:ln>
            <a:noFill/>
          </a:ln>
        </p:spPr>
      </p:pic>
      <p:pic>
        <p:nvPicPr>
          <p:cNvPr id="20" name="Google Shape;20;p3" descr="E:\002-KIMS BUSINESS\007-02-Googleslidesppt\02-GSppt-Contents-Kim\20170215\03-abs\item03-png.png"/>
          <p:cNvPicPr preferRelativeResize="0"/>
          <p:nvPr/>
        </p:nvPicPr>
        <p:blipFill rotWithShape="1">
          <a:blip r:embed="rId2">
            <a:alphaModFix/>
          </a:blip>
          <a:srcRect/>
          <a:stretch/>
        </p:blipFill>
        <p:spPr>
          <a:xfrm rot="-4325069">
            <a:off x="5463157" y="736150"/>
            <a:ext cx="1587121" cy="1514490"/>
          </a:xfrm>
          <a:prstGeom prst="rect">
            <a:avLst/>
          </a:prstGeom>
          <a:noFill/>
          <a:ln>
            <a:noFill/>
          </a:ln>
        </p:spPr>
      </p:pic>
      <p:pic>
        <p:nvPicPr>
          <p:cNvPr id="21" name="Google Shape;21;p3" descr="E:\002-KIMS BUSINESS\007-02-Googleslidesppt\02-GSppt-Contents-Kim\20170215\03-abs\item03-png.png"/>
          <p:cNvPicPr preferRelativeResize="0"/>
          <p:nvPr/>
        </p:nvPicPr>
        <p:blipFill rotWithShape="1">
          <a:blip r:embed="rId2">
            <a:alphaModFix/>
          </a:blip>
          <a:srcRect/>
          <a:stretch/>
        </p:blipFill>
        <p:spPr>
          <a:xfrm rot="729549">
            <a:off x="4788024" y="3370715"/>
            <a:ext cx="1587121" cy="1514490"/>
          </a:xfrm>
          <a:prstGeom prst="rect">
            <a:avLst/>
          </a:prstGeom>
          <a:noFill/>
          <a:ln>
            <a:noFill/>
          </a:ln>
        </p:spPr>
      </p:pic>
      <p:grpSp>
        <p:nvGrpSpPr>
          <p:cNvPr id="22" name="Google Shape;22;p3"/>
          <p:cNvGrpSpPr/>
          <p:nvPr/>
        </p:nvGrpSpPr>
        <p:grpSpPr>
          <a:xfrm>
            <a:off x="2254580" y="248388"/>
            <a:ext cx="4634840" cy="4646724"/>
            <a:chOff x="1115616" y="1275607"/>
            <a:chExt cx="2585656" cy="2592286"/>
          </a:xfrm>
        </p:grpSpPr>
        <p:pic>
          <p:nvPicPr>
            <p:cNvPr id="23" name="Google Shape;23;p3" descr="E:\002-KIMS BUSINESS\007-02-Googleslidesppt\02-GSppt-Contents-Kim\20170215\03-abs\item01-png.png"/>
            <p:cNvPicPr preferRelativeResize="0"/>
            <p:nvPr/>
          </p:nvPicPr>
          <p:blipFill rotWithShape="1">
            <a:blip r:embed="rId3">
              <a:alphaModFix/>
            </a:blip>
            <a:srcRect/>
            <a:stretch/>
          </p:blipFill>
          <p:spPr>
            <a:xfrm>
              <a:off x="1115616" y="1275607"/>
              <a:ext cx="2585656" cy="2592286"/>
            </a:xfrm>
            <a:prstGeom prst="rect">
              <a:avLst/>
            </a:prstGeom>
            <a:noFill/>
            <a:ln>
              <a:noFill/>
            </a:ln>
          </p:spPr>
        </p:pic>
        <p:sp>
          <p:nvSpPr>
            <p:cNvPr id="24" name="Google Shape;24;p3"/>
            <p:cNvSpPr/>
            <p:nvPr/>
          </p:nvSpPr>
          <p:spPr>
            <a:xfrm>
              <a:off x="1595313" y="1758619"/>
              <a:ext cx="1626263" cy="1626264"/>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25" name="Google Shape;25;p3"/>
          <p:cNvSpPr txBox="1">
            <a:spLocks noGrp="1"/>
          </p:cNvSpPr>
          <p:nvPr>
            <p:ph type="body" idx="1"/>
          </p:nvPr>
        </p:nvSpPr>
        <p:spPr>
          <a:xfrm>
            <a:off x="3203848" y="2101602"/>
            <a:ext cx="2736303" cy="5760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720"/>
              </a:spcBef>
              <a:spcAft>
                <a:spcPts val="0"/>
              </a:spcAft>
              <a:buClr>
                <a:srgbClr val="3F3F3F"/>
              </a:buClr>
              <a:buSzPts val="3600"/>
              <a:buFont typeface="Arial"/>
              <a:buNone/>
              <a:defRPr sz="3600" b="1"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6" name="Google Shape;26;p3"/>
          <p:cNvSpPr txBox="1">
            <a:spLocks noGrp="1"/>
          </p:cNvSpPr>
          <p:nvPr>
            <p:ph type="body" idx="2"/>
          </p:nvPr>
        </p:nvSpPr>
        <p:spPr>
          <a:xfrm>
            <a:off x="3203700" y="2677666"/>
            <a:ext cx="2736303" cy="43204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27" name="Google Shape;27;p3" descr="E:\002-KIMS BUSINESS\007-02-Googleslidesppt\02-GSppt-Contents-Kim\20170215\03-abs\item03-png.png"/>
          <p:cNvPicPr preferRelativeResize="0"/>
          <p:nvPr/>
        </p:nvPicPr>
        <p:blipFill rotWithShape="1">
          <a:blip r:embed="rId2">
            <a:alphaModFix/>
          </a:blip>
          <a:srcRect/>
          <a:stretch/>
        </p:blipFill>
        <p:spPr>
          <a:xfrm>
            <a:off x="0" y="-22860"/>
            <a:ext cx="1587121" cy="1514490"/>
          </a:xfrm>
          <a:prstGeom prst="rect">
            <a:avLst/>
          </a:prstGeom>
          <a:noFill/>
          <a:ln>
            <a:noFill/>
          </a:ln>
        </p:spPr>
      </p:pic>
      <p:pic>
        <p:nvPicPr>
          <p:cNvPr id="28" name="Google Shape;28;p3" descr="E:\002-KIMS BUSINESS\007-02-Googleslidesppt\02-GSppt-Contents-Kim\20170215\03-abs\item02-png.png"/>
          <p:cNvPicPr preferRelativeResize="0"/>
          <p:nvPr/>
        </p:nvPicPr>
        <p:blipFill rotWithShape="1">
          <a:blip r:embed="rId4">
            <a:alphaModFix/>
          </a:blip>
          <a:srcRect/>
          <a:stretch/>
        </p:blipFill>
        <p:spPr>
          <a:xfrm>
            <a:off x="7740352" y="3624792"/>
            <a:ext cx="1407408" cy="1518708"/>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3_Basic Layout">
  <p:cSld name="3_Basic Layout">
    <p:bg>
      <p:bgPr>
        <a:blipFill>
          <a:blip r:embed="rId2">
            <a:alphaModFix/>
          </a:blip>
          <a:stretch>
            <a:fillRect/>
          </a:stretch>
        </a:blipFill>
        <a:effectLst/>
      </p:bgPr>
    </p:bg>
    <p:spTree>
      <p:nvGrpSpPr>
        <p:cNvPr id="1" name="Shape 130"/>
        <p:cNvGrpSpPr/>
        <p:nvPr/>
      </p:nvGrpSpPr>
      <p:grpSpPr>
        <a:xfrm>
          <a:off x="0" y="0"/>
          <a:ext cx="0" cy="0"/>
          <a:chOff x="0" y="0"/>
          <a:chExt cx="0" cy="0"/>
        </a:xfrm>
      </p:grpSpPr>
      <p:sp>
        <p:nvSpPr>
          <p:cNvPr id="131" name="Google Shape;131;p23"/>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2" name="Google Shape;132;p23"/>
          <p:cNvSpPr txBox="1">
            <a:spLocks noGrp="1"/>
          </p:cNvSpPr>
          <p:nvPr>
            <p:ph type="body" idx="2"/>
          </p:nvPr>
        </p:nvSpPr>
        <p:spPr>
          <a:xfrm>
            <a:off x="0" y="699542"/>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_Basic Layout">
  <p:cSld name="2_Basic Layout">
    <p:bg>
      <p:bgPr>
        <a:blipFill>
          <a:blip r:embed="rId2">
            <a:alphaModFix/>
          </a:blip>
          <a:stretch>
            <a:fillRect/>
          </a:stretch>
        </a:blipFill>
        <a:effectLst/>
      </p:bgPr>
    </p:bg>
    <p:spTree>
      <p:nvGrpSpPr>
        <p:cNvPr id="1" name="Shape 133"/>
        <p:cNvGrpSpPr/>
        <p:nvPr/>
      </p:nvGrpSpPr>
      <p:grpSpPr>
        <a:xfrm>
          <a:off x="0" y="0"/>
          <a:ext cx="0" cy="0"/>
          <a:chOff x="0" y="0"/>
          <a:chExt cx="0" cy="0"/>
        </a:xfrm>
      </p:grpSpPr>
      <p:sp>
        <p:nvSpPr>
          <p:cNvPr id="134" name="Google Shape;134;p24"/>
          <p:cNvSpPr>
            <a:spLocks noGrp="1"/>
          </p:cNvSpPr>
          <p:nvPr>
            <p:ph type="pic" idx="2"/>
          </p:nvPr>
        </p:nvSpPr>
        <p:spPr>
          <a:xfrm>
            <a:off x="863568" y="1599822"/>
            <a:ext cx="1440000" cy="1440000"/>
          </a:xfrm>
          <a:prstGeom prst="ellipse">
            <a:avLst/>
          </a:prstGeom>
          <a:solidFill>
            <a:srgbClr val="F2F2F2"/>
          </a:solidFill>
          <a:ln>
            <a:noFill/>
          </a:ln>
        </p:spPr>
      </p:sp>
      <p:sp>
        <p:nvSpPr>
          <p:cNvPr id="135" name="Google Shape;135;p24"/>
          <p:cNvSpPr>
            <a:spLocks noGrp="1"/>
          </p:cNvSpPr>
          <p:nvPr>
            <p:ph type="pic" idx="3"/>
          </p:nvPr>
        </p:nvSpPr>
        <p:spPr>
          <a:xfrm>
            <a:off x="2842131" y="1597374"/>
            <a:ext cx="1440000" cy="1440000"/>
          </a:xfrm>
          <a:prstGeom prst="ellipse">
            <a:avLst/>
          </a:prstGeom>
          <a:solidFill>
            <a:srgbClr val="F2F2F2"/>
          </a:solidFill>
          <a:ln>
            <a:noFill/>
          </a:ln>
        </p:spPr>
      </p:sp>
      <p:sp>
        <p:nvSpPr>
          <p:cNvPr id="136" name="Google Shape;136;p24"/>
          <p:cNvSpPr>
            <a:spLocks noGrp="1"/>
          </p:cNvSpPr>
          <p:nvPr>
            <p:ph type="pic" idx="4"/>
          </p:nvPr>
        </p:nvSpPr>
        <p:spPr>
          <a:xfrm>
            <a:off x="4834733" y="1597374"/>
            <a:ext cx="1440000" cy="1440000"/>
          </a:xfrm>
          <a:prstGeom prst="ellipse">
            <a:avLst/>
          </a:prstGeom>
          <a:solidFill>
            <a:srgbClr val="F2F2F2"/>
          </a:solidFill>
          <a:ln>
            <a:noFill/>
          </a:ln>
        </p:spPr>
      </p:sp>
      <p:sp>
        <p:nvSpPr>
          <p:cNvPr id="137" name="Google Shape;137;p24"/>
          <p:cNvSpPr>
            <a:spLocks noGrp="1"/>
          </p:cNvSpPr>
          <p:nvPr>
            <p:ph type="pic" idx="5"/>
          </p:nvPr>
        </p:nvSpPr>
        <p:spPr>
          <a:xfrm>
            <a:off x="6827011" y="1599822"/>
            <a:ext cx="1440000" cy="1440000"/>
          </a:xfrm>
          <a:prstGeom prst="ellipse">
            <a:avLst/>
          </a:prstGeom>
          <a:solidFill>
            <a:srgbClr val="F2F2F2"/>
          </a:solidFill>
          <a:ln>
            <a:noFill/>
          </a:ln>
        </p:spPr>
      </p:sp>
      <p:sp>
        <p:nvSpPr>
          <p:cNvPr id="138" name="Google Shape;138;p24"/>
          <p:cNvSpPr/>
          <p:nvPr/>
        </p:nvSpPr>
        <p:spPr>
          <a:xfrm>
            <a:off x="683568" y="1419822"/>
            <a:ext cx="1800000" cy="1800000"/>
          </a:xfrm>
          <a:prstGeom prst="blockArc">
            <a:avLst>
              <a:gd name="adj1" fmla="val 10800000"/>
              <a:gd name="adj2" fmla="val 94979"/>
              <a:gd name="adj3" fmla="val 5402"/>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9" name="Google Shape;139;p24"/>
          <p:cNvSpPr/>
          <p:nvPr/>
        </p:nvSpPr>
        <p:spPr>
          <a:xfrm>
            <a:off x="2671382" y="1419822"/>
            <a:ext cx="1800000" cy="1800000"/>
          </a:xfrm>
          <a:prstGeom prst="blockArc">
            <a:avLst>
              <a:gd name="adj1" fmla="val 10800000"/>
              <a:gd name="adj2" fmla="val 94979"/>
              <a:gd name="adj3" fmla="val 5402"/>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0" name="Google Shape;140;p24"/>
          <p:cNvSpPr/>
          <p:nvPr/>
        </p:nvSpPr>
        <p:spPr>
          <a:xfrm>
            <a:off x="4659196" y="1419822"/>
            <a:ext cx="1800000" cy="1800000"/>
          </a:xfrm>
          <a:prstGeom prst="blockArc">
            <a:avLst>
              <a:gd name="adj1" fmla="val 10800000"/>
              <a:gd name="adj2" fmla="val 94979"/>
              <a:gd name="adj3" fmla="val 5402"/>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1" name="Google Shape;141;p24"/>
          <p:cNvSpPr/>
          <p:nvPr/>
        </p:nvSpPr>
        <p:spPr>
          <a:xfrm>
            <a:off x="6647011" y="1419822"/>
            <a:ext cx="1800000" cy="1800000"/>
          </a:xfrm>
          <a:prstGeom prst="blockArc">
            <a:avLst>
              <a:gd name="adj1" fmla="val 10800000"/>
              <a:gd name="adj2" fmla="val 94979"/>
              <a:gd name="adj3" fmla="val 5402"/>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 name="Google Shape;142;p24"/>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3" name="Google Shape;143;p24"/>
          <p:cNvSpPr txBox="1">
            <a:spLocks noGrp="1"/>
          </p:cNvSpPr>
          <p:nvPr>
            <p:ph type="body" idx="6"/>
          </p:nvPr>
        </p:nvSpPr>
        <p:spPr>
          <a:xfrm>
            <a:off x="0" y="699542"/>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44"/>
        <p:cNvGrpSpPr/>
        <p:nvPr/>
      </p:nvGrpSpPr>
      <p:grpSpPr>
        <a:xfrm>
          <a:off x="0" y="0"/>
          <a:ext cx="0" cy="0"/>
          <a:chOff x="0" y="0"/>
          <a:chExt cx="0" cy="0"/>
        </a:xfrm>
      </p:grpSpPr>
      <p:sp>
        <p:nvSpPr>
          <p:cNvPr id="145" name="Google Shape;145;p25"/>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grpSp>
        <p:nvGrpSpPr>
          <p:cNvPr id="146" name="Google Shape;146;p25"/>
          <p:cNvGrpSpPr/>
          <p:nvPr/>
        </p:nvGrpSpPr>
        <p:grpSpPr>
          <a:xfrm>
            <a:off x="354008" y="1131589"/>
            <a:ext cx="2849840" cy="3649171"/>
            <a:chOff x="354008" y="1131589"/>
            <a:chExt cx="2849840" cy="3649171"/>
          </a:xfrm>
        </p:grpSpPr>
        <p:sp>
          <p:nvSpPr>
            <p:cNvPr id="147" name="Google Shape;147;p25"/>
            <p:cNvSpPr/>
            <p:nvPr/>
          </p:nvSpPr>
          <p:spPr>
            <a:xfrm>
              <a:off x="354008" y="1131589"/>
              <a:ext cx="2849840" cy="3649171"/>
            </a:xfrm>
            <a:prstGeom prst="roundRect">
              <a:avLst>
                <a:gd name="adj" fmla="val 3968"/>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8" name="Google Shape;148;p25"/>
            <p:cNvSpPr/>
            <p:nvPr/>
          </p:nvSpPr>
          <p:spPr>
            <a:xfrm>
              <a:off x="531932" y="1347500"/>
              <a:ext cx="108520" cy="3240473"/>
            </a:xfrm>
            <a:prstGeom prst="roundRect">
              <a:avLst>
                <a:gd name="adj" fmla="val 50000"/>
              </a:avLst>
            </a:prstGeom>
            <a:solidFill>
              <a:schemeClr val="lt1">
                <a:alpha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9" name="Google Shape;149;p25"/>
            <p:cNvSpPr/>
            <p:nvPr/>
          </p:nvSpPr>
          <p:spPr>
            <a:xfrm rot="5400000">
              <a:off x="2592642" y="1238201"/>
              <a:ext cx="502331" cy="502331"/>
            </a:xfrm>
            <a:prstGeom prst="halfFrame">
              <a:avLst>
                <a:gd name="adj1" fmla="val 23728"/>
                <a:gd name="adj2" fmla="val 24642"/>
              </a:avLst>
            </a:prstGeom>
            <a:solidFill>
              <a:schemeClr val="lt1">
                <a:alpha val="2196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4_Title Slide">
  <p:cSld name="24_Title Slide">
    <p:spTree>
      <p:nvGrpSpPr>
        <p:cNvPr id="1" name="Shape 150"/>
        <p:cNvGrpSpPr/>
        <p:nvPr/>
      </p:nvGrpSpPr>
      <p:grpSpPr>
        <a:xfrm>
          <a:off x="0" y="0"/>
          <a:ext cx="0" cy="0"/>
          <a:chOff x="0" y="0"/>
          <a:chExt cx="0" cy="0"/>
        </a:xfrm>
      </p:grpSpPr>
      <p:sp>
        <p:nvSpPr>
          <p:cNvPr id="151" name="Google Shape;151;p26"/>
          <p:cNvSpPr>
            <a:spLocks noGrp="1"/>
          </p:cNvSpPr>
          <p:nvPr>
            <p:ph type="pic" idx="2"/>
          </p:nvPr>
        </p:nvSpPr>
        <p:spPr>
          <a:xfrm>
            <a:off x="0" y="0"/>
            <a:ext cx="9144000" cy="2787774"/>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4_Basic Layout">
  <p:cSld name="4_Basic Layout">
    <p:bg>
      <p:bgPr>
        <a:blipFill>
          <a:blip r:embed="rId2">
            <a:alphaModFix/>
          </a:blip>
          <a:stretch>
            <a:fillRect/>
          </a:stretch>
        </a:blipFill>
        <a:effectLst/>
      </p:bgPr>
    </p:bg>
    <p:spTree>
      <p:nvGrpSpPr>
        <p:cNvPr id="1" name="Shape 152"/>
        <p:cNvGrpSpPr/>
        <p:nvPr/>
      </p:nvGrpSpPr>
      <p:grpSpPr>
        <a:xfrm>
          <a:off x="0" y="0"/>
          <a:ext cx="0" cy="0"/>
          <a:chOff x="0" y="0"/>
          <a:chExt cx="0" cy="0"/>
        </a:xfrm>
      </p:grpSpPr>
      <p:sp>
        <p:nvSpPr>
          <p:cNvPr id="153" name="Google Shape;153;p27"/>
          <p:cNvSpPr>
            <a:spLocks noGrp="1"/>
          </p:cNvSpPr>
          <p:nvPr>
            <p:ph type="pic" idx="2"/>
          </p:nvPr>
        </p:nvSpPr>
        <p:spPr>
          <a:xfrm>
            <a:off x="2771800" y="1404764"/>
            <a:ext cx="6372200" cy="3024336"/>
          </a:xfrm>
          <a:prstGeom prst="rect">
            <a:avLst/>
          </a:prstGeom>
          <a:solidFill>
            <a:srgbClr val="F2F2F2"/>
          </a:solidFill>
          <a:ln>
            <a:noFill/>
          </a:ln>
        </p:spPr>
      </p:sp>
      <p:sp>
        <p:nvSpPr>
          <p:cNvPr id="154" name="Google Shape;154;p27"/>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5" name="Google Shape;155;p27"/>
          <p:cNvSpPr txBox="1">
            <a:spLocks noGrp="1"/>
          </p:cNvSpPr>
          <p:nvPr>
            <p:ph type="body" idx="3"/>
          </p:nvPr>
        </p:nvSpPr>
        <p:spPr>
          <a:xfrm>
            <a:off x="0" y="699542"/>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5_Basic Layout">
  <p:cSld name="5_Basic Layout">
    <p:bg>
      <p:bgPr>
        <a:blipFill>
          <a:blip r:embed="rId2">
            <a:alphaModFix/>
          </a:blip>
          <a:stretch>
            <a:fillRect/>
          </a:stretch>
        </a:blipFill>
        <a:effectLst/>
      </p:bgPr>
    </p:bg>
    <p:spTree>
      <p:nvGrpSpPr>
        <p:cNvPr id="1" name="Shape 156"/>
        <p:cNvGrpSpPr/>
        <p:nvPr/>
      </p:nvGrpSpPr>
      <p:grpSpPr>
        <a:xfrm>
          <a:off x="0" y="0"/>
          <a:ext cx="0" cy="0"/>
          <a:chOff x="0" y="0"/>
          <a:chExt cx="0" cy="0"/>
        </a:xfrm>
      </p:grpSpPr>
      <p:sp>
        <p:nvSpPr>
          <p:cNvPr id="157" name="Google Shape;157;p28"/>
          <p:cNvSpPr>
            <a:spLocks noGrp="1"/>
          </p:cNvSpPr>
          <p:nvPr>
            <p:ph type="pic" idx="2"/>
          </p:nvPr>
        </p:nvSpPr>
        <p:spPr>
          <a:xfrm>
            <a:off x="0" y="0"/>
            <a:ext cx="3059832" cy="2196000"/>
          </a:xfrm>
          <a:prstGeom prst="rect">
            <a:avLst/>
          </a:prstGeom>
          <a:solidFill>
            <a:srgbClr val="F2F2F2"/>
          </a:solidFill>
          <a:ln>
            <a:noFill/>
          </a:ln>
        </p:spPr>
      </p:sp>
      <p:sp>
        <p:nvSpPr>
          <p:cNvPr id="158" name="Google Shape;158;p28"/>
          <p:cNvSpPr>
            <a:spLocks noGrp="1"/>
          </p:cNvSpPr>
          <p:nvPr>
            <p:ph type="pic" idx="3"/>
          </p:nvPr>
        </p:nvSpPr>
        <p:spPr>
          <a:xfrm>
            <a:off x="6084000" y="2947500"/>
            <a:ext cx="3060000" cy="2196000"/>
          </a:xfrm>
          <a:prstGeom prst="rect">
            <a:avLst/>
          </a:prstGeom>
          <a:solidFill>
            <a:srgbClr val="F2F2F2"/>
          </a:solid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6_Basic Layout">
  <p:cSld name="6_Basic Layout">
    <p:bg>
      <p:bgPr>
        <a:blipFill>
          <a:blip r:embed="rId2">
            <a:alphaModFix/>
          </a:blip>
          <a:stretch>
            <a:fillRect/>
          </a:stretch>
        </a:blipFill>
        <a:effectLst/>
      </p:bgPr>
    </p:bg>
    <p:spTree>
      <p:nvGrpSpPr>
        <p:cNvPr id="1" name="Shape 159"/>
        <p:cNvGrpSpPr/>
        <p:nvPr/>
      </p:nvGrpSpPr>
      <p:grpSpPr>
        <a:xfrm>
          <a:off x="0" y="0"/>
          <a:ext cx="0" cy="0"/>
          <a:chOff x="0" y="0"/>
          <a:chExt cx="0" cy="0"/>
        </a:xfrm>
      </p:grpSpPr>
      <p:sp>
        <p:nvSpPr>
          <p:cNvPr id="160" name="Google Shape;160;p29"/>
          <p:cNvSpPr>
            <a:spLocks noGrp="1"/>
          </p:cNvSpPr>
          <p:nvPr>
            <p:ph type="pic" idx="2"/>
          </p:nvPr>
        </p:nvSpPr>
        <p:spPr>
          <a:xfrm>
            <a:off x="3528392" y="0"/>
            <a:ext cx="2123728" cy="3219822"/>
          </a:xfrm>
          <a:prstGeom prst="rect">
            <a:avLst/>
          </a:prstGeom>
          <a:solidFill>
            <a:srgbClr val="F2F2F2"/>
          </a:solidFill>
          <a:ln>
            <a:noFill/>
          </a:ln>
        </p:spPr>
      </p:sp>
      <p:sp>
        <p:nvSpPr>
          <p:cNvPr id="161" name="Google Shape;161;p29"/>
          <p:cNvSpPr>
            <a:spLocks noGrp="1"/>
          </p:cNvSpPr>
          <p:nvPr>
            <p:ph type="pic" idx="3"/>
          </p:nvPr>
        </p:nvSpPr>
        <p:spPr>
          <a:xfrm>
            <a:off x="7020272" y="1923678"/>
            <a:ext cx="2123728" cy="3219822"/>
          </a:xfrm>
          <a:prstGeom prst="rect">
            <a:avLst/>
          </a:prstGeom>
          <a:solidFill>
            <a:srgbClr val="F2F2F2"/>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7_Basic Layout">
  <p:cSld name="7_Basic Layout">
    <p:bg>
      <p:bgPr>
        <a:blipFill>
          <a:blip r:embed="rId2">
            <a:alphaModFix/>
          </a:blip>
          <a:stretch>
            <a:fillRect/>
          </a:stretch>
        </a:blipFill>
        <a:effectLst/>
      </p:bgPr>
    </p:bg>
    <p:spTree>
      <p:nvGrpSpPr>
        <p:cNvPr id="1" name="Shape 162"/>
        <p:cNvGrpSpPr/>
        <p:nvPr/>
      </p:nvGrpSpPr>
      <p:grpSpPr>
        <a:xfrm>
          <a:off x="0" y="0"/>
          <a:ext cx="0" cy="0"/>
          <a:chOff x="0" y="0"/>
          <a:chExt cx="0" cy="0"/>
        </a:xfrm>
      </p:grpSpPr>
      <p:sp>
        <p:nvSpPr>
          <p:cNvPr id="163" name="Google Shape;163;p30"/>
          <p:cNvSpPr>
            <a:spLocks noGrp="1"/>
          </p:cNvSpPr>
          <p:nvPr>
            <p:ph type="pic" idx="2"/>
          </p:nvPr>
        </p:nvSpPr>
        <p:spPr>
          <a:xfrm>
            <a:off x="717858" y="1275606"/>
            <a:ext cx="2448545" cy="2024054"/>
          </a:xfrm>
          <a:prstGeom prst="rect">
            <a:avLst/>
          </a:prstGeom>
          <a:solidFill>
            <a:srgbClr val="F2F2F2"/>
          </a:solidFill>
          <a:ln>
            <a:noFill/>
          </a:ln>
        </p:spPr>
      </p:sp>
      <p:sp>
        <p:nvSpPr>
          <p:cNvPr id="164" name="Google Shape;164;p30"/>
          <p:cNvSpPr>
            <a:spLocks noGrp="1"/>
          </p:cNvSpPr>
          <p:nvPr>
            <p:ph type="pic" idx="3"/>
          </p:nvPr>
        </p:nvSpPr>
        <p:spPr>
          <a:xfrm>
            <a:off x="3339542" y="1275606"/>
            <a:ext cx="2448273" cy="2024054"/>
          </a:xfrm>
          <a:prstGeom prst="rect">
            <a:avLst/>
          </a:prstGeom>
          <a:solidFill>
            <a:srgbClr val="F2F2F2"/>
          </a:solidFill>
          <a:ln>
            <a:noFill/>
          </a:ln>
        </p:spPr>
      </p:sp>
      <p:sp>
        <p:nvSpPr>
          <p:cNvPr id="165" name="Google Shape;165;p30"/>
          <p:cNvSpPr>
            <a:spLocks noGrp="1"/>
          </p:cNvSpPr>
          <p:nvPr>
            <p:ph type="pic" idx="4"/>
          </p:nvPr>
        </p:nvSpPr>
        <p:spPr>
          <a:xfrm>
            <a:off x="5960954" y="1275606"/>
            <a:ext cx="2448273" cy="2024054"/>
          </a:xfrm>
          <a:prstGeom prst="rect">
            <a:avLst/>
          </a:prstGeom>
          <a:solidFill>
            <a:srgbClr val="F2F2F2"/>
          </a:solidFill>
          <a:ln>
            <a:noFill/>
          </a:ln>
        </p:spPr>
      </p:sp>
      <p:sp>
        <p:nvSpPr>
          <p:cNvPr id="166" name="Google Shape;166;p30"/>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7" name="Google Shape;167;p30"/>
          <p:cNvSpPr txBox="1">
            <a:spLocks noGrp="1"/>
          </p:cNvSpPr>
          <p:nvPr>
            <p:ph type="body" idx="5"/>
          </p:nvPr>
        </p:nvSpPr>
        <p:spPr>
          <a:xfrm>
            <a:off x="0" y="699542"/>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8_Basic Layout">
  <p:cSld name="8_Basic Layout">
    <p:bg>
      <p:bgPr>
        <a:blipFill>
          <a:blip r:embed="rId2">
            <a:alphaModFix/>
          </a:blip>
          <a:stretch>
            <a:fillRect/>
          </a:stretch>
        </a:blipFill>
        <a:effectLst/>
      </p:bgPr>
    </p:bg>
    <p:spTree>
      <p:nvGrpSpPr>
        <p:cNvPr id="1" name="Shape 168"/>
        <p:cNvGrpSpPr/>
        <p:nvPr/>
      </p:nvGrpSpPr>
      <p:grpSpPr>
        <a:xfrm>
          <a:off x="0" y="0"/>
          <a:ext cx="0" cy="0"/>
          <a:chOff x="0" y="0"/>
          <a:chExt cx="0" cy="0"/>
        </a:xfrm>
      </p:grpSpPr>
      <p:pic>
        <p:nvPicPr>
          <p:cNvPr id="169" name="Google Shape;169;p31" descr="D:\Fullppt\005-PNG이미지\모니터.png"/>
          <p:cNvPicPr preferRelativeResize="0"/>
          <p:nvPr/>
        </p:nvPicPr>
        <p:blipFill rotWithShape="1">
          <a:blip r:embed="rId3">
            <a:alphaModFix/>
          </a:blip>
          <a:srcRect/>
          <a:stretch/>
        </p:blipFill>
        <p:spPr>
          <a:xfrm>
            <a:off x="1482286" y="1275606"/>
            <a:ext cx="2923753" cy="2518619"/>
          </a:xfrm>
          <a:prstGeom prst="rect">
            <a:avLst/>
          </a:prstGeom>
          <a:noFill/>
          <a:ln>
            <a:noFill/>
          </a:ln>
        </p:spPr>
      </p:pic>
      <p:pic>
        <p:nvPicPr>
          <p:cNvPr id="170" name="Google Shape;170;p31" descr="D:\Fullppt\005-PNG이미지\모니터.png"/>
          <p:cNvPicPr preferRelativeResize="0"/>
          <p:nvPr/>
        </p:nvPicPr>
        <p:blipFill rotWithShape="1">
          <a:blip r:embed="rId3">
            <a:alphaModFix/>
          </a:blip>
          <a:srcRect/>
          <a:stretch/>
        </p:blipFill>
        <p:spPr>
          <a:xfrm>
            <a:off x="4722646" y="1275606"/>
            <a:ext cx="2923753" cy="2518619"/>
          </a:xfrm>
          <a:prstGeom prst="rect">
            <a:avLst/>
          </a:prstGeom>
          <a:noFill/>
          <a:ln>
            <a:noFill/>
          </a:ln>
        </p:spPr>
      </p:pic>
      <p:sp>
        <p:nvSpPr>
          <p:cNvPr id="171" name="Google Shape;171;p31"/>
          <p:cNvSpPr>
            <a:spLocks noGrp="1"/>
          </p:cNvSpPr>
          <p:nvPr>
            <p:ph type="pic" idx="2"/>
          </p:nvPr>
        </p:nvSpPr>
        <p:spPr>
          <a:xfrm>
            <a:off x="1582656" y="1374406"/>
            <a:ext cx="2700000" cy="1584833"/>
          </a:xfrm>
          <a:prstGeom prst="rect">
            <a:avLst/>
          </a:prstGeom>
          <a:solidFill>
            <a:srgbClr val="F2F2F2"/>
          </a:solidFill>
          <a:ln>
            <a:noFill/>
          </a:ln>
        </p:spPr>
      </p:sp>
      <p:sp>
        <p:nvSpPr>
          <p:cNvPr id="172" name="Google Shape;172;p31"/>
          <p:cNvSpPr>
            <a:spLocks noGrp="1"/>
          </p:cNvSpPr>
          <p:nvPr>
            <p:ph type="pic" idx="3"/>
          </p:nvPr>
        </p:nvSpPr>
        <p:spPr>
          <a:xfrm>
            <a:off x="4820964" y="1374406"/>
            <a:ext cx="2736000" cy="1584833"/>
          </a:xfrm>
          <a:prstGeom prst="rect">
            <a:avLst/>
          </a:prstGeom>
          <a:solidFill>
            <a:srgbClr val="F2F2F2"/>
          </a:solidFill>
          <a:ln>
            <a:noFill/>
          </a:ln>
        </p:spPr>
      </p:sp>
      <p:sp>
        <p:nvSpPr>
          <p:cNvPr id="173" name="Google Shape;173;p31"/>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4" name="Google Shape;174;p31"/>
          <p:cNvSpPr txBox="1">
            <a:spLocks noGrp="1"/>
          </p:cNvSpPr>
          <p:nvPr>
            <p:ph type="body" idx="4"/>
          </p:nvPr>
        </p:nvSpPr>
        <p:spPr>
          <a:xfrm>
            <a:off x="0" y="699542"/>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9_Basic Layout">
  <p:cSld name="9_Basic Layout">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32"/>
          <p:cNvSpPr/>
          <p:nvPr/>
        </p:nvSpPr>
        <p:spPr>
          <a:xfrm>
            <a:off x="2847111" y="1179745"/>
            <a:ext cx="3401564" cy="3401564"/>
          </a:xfrm>
          <a:prstGeom prst="donut">
            <a:avLst>
              <a:gd name="adj" fmla="val 1353"/>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77" name="Google Shape;177;p32" descr="D:\Fullppt\PNG이미지\핸드폰2.png"/>
          <p:cNvPicPr preferRelativeResize="0"/>
          <p:nvPr/>
        </p:nvPicPr>
        <p:blipFill rotWithShape="1">
          <a:blip r:embed="rId3">
            <a:alphaModFix/>
          </a:blip>
          <a:srcRect/>
          <a:stretch/>
        </p:blipFill>
        <p:spPr>
          <a:xfrm>
            <a:off x="2735225" y="1079005"/>
            <a:ext cx="3373328" cy="4085033"/>
          </a:xfrm>
          <a:prstGeom prst="rect">
            <a:avLst/>
          </a:prstGeom>
          <a:noFill/>
          <a:ln>
            <a:noFill/>
          </a:ln>
        </p:spPr>
      </p:pic>
      <p:sp>
        <p:nvSpPr>
          <p:cNvPr id="178" name="Google Shape;178;p32"/>
          <p:cNvSpPr>
            <a:spLocks noGrp="1"/>
          </p:cNvSpPr>
          <p:nvPr>
            <p:ph type="pic" idx="2"/>
          </p:nvPr>
        </p:nvSpPr>
        <p:spPr>
          <a:xfrm>
            <a:off x="3566328" y="1217153"/>
            <a:ext cx="1945465" cy="3005145"/>
          </a:xfrm>
          <a:prstGeom prst="rect">
            <a:avLst/>
          </a:prstGeom>
          <a:solidFill>
            <a:srgbClr val="F2F2F2"/>
          </a:solidFill>
          <a:ln>
            <a:noFill/>
          </a:ln>
        </p:spPr>
      </p:sp>
      <p:sp>
        <p:nvSpPr>
          <p:cNvPr id="179" name="Google Shape;179;p32"/>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0" name="Google Shape;180;p32"/>
          <p:cNvSpPr txBox="1">
            <a:spLocks noGrp="1"/>
          </p:cNvSpPr>
          <p:nvPr>
            <p:ph type="body" idx="3"/>
          </p:nvPr>
        </p:nvSpPr>
        <p:spPr>
          <a:xfrm>
            <a:off x="0" y="699542"/>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9"/>
        <p:cNvGrpSpPr/>
        <p:nvPr/>
      </p:nvGrpSpPr>
      <p:grpSpPr>
        <a:xfrm>
          <a:off x="0" y="0"/>
          <a:ext cx="0" cy="0"/>
          <a:chOff x="0" y="0"/>
          <a:chExt cx="0" cy="0"/>
        </a:xfrm>
      </p:grpSpPr>
      <p:sp>
        <p:nvSpPr>
          <p:cNvPr id="30" name="Google Shape;30;p4"/>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4"/>
          <p:cNvSpPr txBox="1">
            <a:spLocks noGrp="1"/>
          </p:cNvSpPr>
          <p:nvPr>
            <p:ph type="body" idx="2"/>
          </p:nvPr>
        </p:nvSpPr>
        <p:spPr>
          <a:xfrm>
            <a:off x="0" y="699542"/>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2" name="Google Shape;32;p4"/>
          <p:cNvSpPr/>
          <p:nvPr/>
        </p:nvSpPr>
        <p:spPr>
          <a:xfrm>
            <a:off x="0" y="4963500"/>
            <a:ext cx="9144000" cy="18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 name="Google Shape;33;p4"/>
          <p:cNvSpPr/>
          <p:nvPr/>
        </p:nvSpPr>
        <p:spPr>
          <a:xfrm>
            <a:off x="0" y="0"/>
            <a:ext cx="9144000" cy="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6_Title Slide">
  <p:cSld name="26_Title Slide">
    <p:spTree>
      <p:nvGrpSpPr>
        <p:cNvPr id="1" name="Shape 181"/>
        <p:cNvGrpSpPr/>
        <p:nvPr/>
      </p:nvGrpSpPr>
      <p:grpSpPr>
        <a:xfrm>
          <a:off x="0" y="0"/>
          <a:ext cx="0" cy="0"/>
          <a:chOff x="0" y="0"/>
          <a:chExt cx="0" cy="0"/>
        </a:xfrm>
      </p:grpSpPr>
      <p:sp>
        <p:nvSpPr>
          <p:cNvPr id="182" name="Google Shape;182;p33"/>
          <p:cNvSpPr>
            <a:spLocks noGrp="1"/>
          </p:cNvSpPr>
          <p:nvPr>
            <p:ph type="pic" idx="2"/>
          </p:nvPr>
        </p:nvSpPr>
        <p:spPr>
          <a:xfrm>
            <a:off x="546714" y="1171934"/>
            <a:ext cx="1944000" cy="1043608"/>
          </a:xfrm>
          <a:prstGeom prst="rect">
            <a:avLst/>
          </a:prstGeom>
          <a:solidFill>
            <a:srgbClr val="F2F2F2"/>
          </a:solidFill>
          <a:ln>
            <a:noFill/>
          </a:ln>
        </p:spPr>
      </p:sp>
      <p:sp>
        <p:nvSpPr>
          <p:cNvPr id="183" name="Google Shape;183;p33"/>
          <p:cNvSpPr>
            <a:spLocks noGrp="1"/>
          </p:cNvSpPr>
          <p:nvPr>
            <p:ph type="pic" idx="3"/>
          </p:nvPr>
        </p:nvSpPr>
        <p:spPr>
          <a:xfrm>
            <a:off x="546378" y="2862166"/>
            <a:ext cx="1944000" cy="1224136"/>
          </a:xfrm>
          <a:prstGeom prst="rect">
            <a:avLst/>
          </a:prstGeom>
          <a:solidFill>
            <a:srgbClr val="F2F2F2"/>
          </a:solidFill>
          <a:ln>
            <a:noFill/>
          </a:ln>
        </p:spPr>
      </p:sp>
      <p:sp>
        <p:nvSpPr>
          <p:cNvPr id="184" name="Google Shape;184;p33"/>
          <p:cNvSpPr/>
          <p:nvPr/>
        </p:nvSpPr>
        <p:spPr>
          <a:xfrm>
            <a:off x="546378" y="2217207"/>
            <a:ext cx="1944000" cy="53095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5" name="Google Shape;185;p33"/>
          <p:cNvSpPr/>
          <p:nvPr/>
        </p:nvSpPr>
        <p:spPr>
          <a:xfrm>
            <a:off x="546042" y="4085904"/>
            <a:ext cx="1944000" cy="53095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6" name="Google Shape;186;p33"/>
          <p:cNvSpPr>
            <a:spLocks noGrp="1"/>
          </p:cNvSpPr>
          <p:nvPr>
            <p:ph type="pic" idx="4"/>
          </p:nvPr>
        </p:nvSpPr>
        <p:spPr>
          <a:xfrm>
            <a:off x="2583307" y="1171934"/>
            <a:ext cx="1944000" cy="1043608"/>
          </a:xfrm>
          <a:prstGeom prst="rect">
            <a:avLst/>
          </a:prstGeom>
          <a:solidFill>
            <a:srgbClr val="F2F2F2"/>
          </a:solidFill>
          <a:ln>
            <a:noFill/>
          </a:ln>
        </p:spPr>
      </p:sp>
      <p:sp>
        <p:nvSpPr>
          <p:cNvPr id="187" name="Google Shape;187;p33"/>
          <p:cNvSpPr>
            <a:spLocks noGrp="1"/>
          </p:cNvSpPr>
          <p:nvPr>
            <p:ph type="pic" idx="5"/>
          </p:nvPr>
        </p:nvSpPr>
        <p:spPr>
          <a:xfrm>
            <a:off x="2582971" y="2862166"/>
            <a:ext cx="1944000" cy="1224136"/>
          </a:xfrm>
          <a:prstGeom prst="rect">
            <a:avLst/>
          </a:prstGeom>
          <a:solidFill>
            <a:srgbClr val="F2F2F2"/>
          </a:solidFill>
          <a:ln>
            <a:noFill/>
          </a:ln>
        </p:spPr>
      </p:sp>
      <p:sp>
        <p:nvSpPr>
          <p:cNvPr id="188" name="Google Shape;188;p33"/>
          <p:cNvSpPr/>
          <p:nvPr/>
        </p:nvSpPr>
        <p:spPr>
          <a:xfrm>
            <a:off x="2582971" y="2217207"/>
            <a:ext cx="1944000" cy="53095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9" name="Google Shape;189;p33"/>
          <p:cNvSpPr/>
          <p:nvPr/>
        </p:nvSpPr>
        <p:spPr>
          <a:xfrm>
            <a:off x="2582635" y="4085904"/>
            <a:ext cx="1944000" cy="53095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0" name="Google Shape;190;p33"/>
          <p:cNvSpPr>
            <a:spLocks noGrp="1"/>
          </p:cNvSpPr>
          <p:nvPr>
            <p:ph type="pic" idx="6"/>
          </p:nvPr>
        </p:nvSpPr>
        <p:spPr>
          <a:xfrm>
            <a:off x="4619900" y="1171934"/>
            <a:ext cx="1944000" cy="1043608"/>
          </a:xfrm>
          <a:prstGeom prst="rect">
            <a:avLst/>
          </a:prstGeom>
          <a:solidFill>
            <a:srgbClr val="F2F2F2"/>
          </a:solidFill>
          <a:ln>
            <a:noFill/>
          </a:ln>
        </p:spPr>
      </p:sp>
      <p:sp>
        <p:nvSpPr>
          <p:cNvPr id="191" name="Google Shape;191;p33"/>
          <p:cNvSpPr>
            <a:spLocks noGrp="1"/>
          </p:cNvSpPr>
          <p:nvPr>
            <p:ph type="pic" idx="7"/>
          </p:nvPr>
        </p:nvSpPr>
        <p:spPr>
          <a:xfrm>
            <a:off x="4619564" y="2862166"/>
            <a:ext cx="1944000" cy="1224136"/>
          </a:xfrm>
          <a:prstGeom prst="rect">
            <a:avLst/>
          </a:prstGeom>
          <a:solidFill>
            <a:srgbClr val="F2F2F2"/>
          </a:solidFill>
          <a:ln>
            <a:noFill/>
          </a:ln>
        </p:spPr>
      </p:sp>
      <p:sp>
        <p:nvSpPr>
          <p:cNvPr id="192" name="Google Shape;192;p33"/>
          <p:cNvSpPr/>
          <p:nvPr/>
        </p:nvSpPr>
        <p:spPr>
          <a:xfrm>
            <a:off x="4619564" y="2217207"/>
            <a:ext cx="1944000" cy="53095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3" name="Google Shape;193;p33"/>
          <p:cNvSpPr/>
          <p:nvPr/>
        </p:nvSpPr>
        <p:spPr>
          <a:xfrm>
            <a:off x="4619228" y="4085904"/>
            <a:ext cx="1944000" cy="53095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4" name="Google Shape;194;p33"/>
          <p:cNvSpPr>
            <a:spLocks noGrp="1"/>
          </p:cNvSpPr>
          <p:nvPr>
            <p:ph type="pic" idx="8"/>
          </p:nvPr>
        </p:nvSpPr>
        <p:spPr>
          <a:xfrm>
            <a:off x="6656494" y="1171934"/>
            <a:ext cx="1944000" cy="1043608"/>
          </a:xfrm>
          <a:prstGeom prst="rect">
            <a:avLst/>
          </a:prstGeom>
          <a:solidFill>
            <a:srgbClr val="F2F2F2"/>
          </a:solidFill>
          <a:ln>
            <a:noFill/>
          </a:ln>
        </p:spPr>
      </p:sp>
      <p:sp>
        <p:nvSpPr>
          <p:cNvPr id="195" name="Google Shape;195;p33"/>
          <p:cNvSpPr>
            <a:spLocks noGrp="1"/>
          </p:cNvSpPr>
          <p:nvPr>
            <p:ph type="pic" idx="9"/>
          </p:nvPr>
        </p:nvSpPr>
        <p:spPr>
          <a:xfrm>
            <a:off x="6656158" y="2862166"/>
            <a:ext cx="1944000" cy="1224136"/>
          </a:xfrm>
          <a:prstGeom prst="rect">
            <a:avLst/>
          </a:prstGeom>
          <a:solidFill>
            <a:srgbClr val="F2F2F2"/>
          </a:solidFill>
          <a:ln>
            <a:noFill/>
          </a:ln>
        </p:spPr>
      </p:sp>
      <p:sp>
        <p:nvSpPr>
          <p:cNvPr id="196" name="Google Shape;196;p33"/>
          <p:cNvSpPr/>
          <p:nvPr/>
        </p:nvSpPr>
        <p:spPr>
          <a:xfrm>
            <a:off x="6656158" y="2217207"/>
            <a:ext cx="1944000" cy="53095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7" name="Google Shape;197;p33"/>
          <p:cNvSpPr/>
          <p:nvPr/>
        </p:nvSpPr>
        <p:spPr>
          <a:xfrm>
            <a:off x="6655822" y="4085904"/>
            <a:ext cx="1944000" cy="53095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98"/>
        <p:cNvGrpSpPr/>
        <p:nvPr/>
      </p:nvGrpSpPr>
      <p:grpSpPr>
        <a:xfrm>
          <a:off x="0" y="0"/>
          <a:ext cx="0" cy="0"/>
          <a:chOff x="0" y="0"/>
          <a:chExt cx="0" cy="0"/>
        </a:xfrm>
      </p:grpSpPr>
      <p:sp>
        <p:nvSpPr>
          <p:cNvPr id="199" name="Google Shape;199;p34"/>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45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0" name="Google Shape;200;p34"/>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350"/>
              <a:buFont typeface="Arial"/>
              <a:buNone/>
              <a:defRPr sz="135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9pPr>
          </a:lstStyle>
          <a:p>
            <a:endParaRPr/>
          </a:p>
        </p:txBody>
      </p:sp>
      <p:sp>
        <p:nvSpPr>
          <p:cNvPr id="201" name="Google Shape;201;p3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2" name="Google Shape;202;p3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3" name="Google Shape;203;p3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6"/>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7" name="Google Shape;37;p6"/>
          <p:cNvSpPr txBox="1">
            <a:spLocks noGrp="1"/>
          </p:cNvSpPr>
          <p:nvPr>
            <p:ph type="body" idx="2"/>
          </p:nvPr>
        </p:nvSpPr>
        <p:spPr>
          <a:xfrm>
            <a:off x="0" y="699542"/>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Basic Layout">
  <p:cSld name="3_Basic Layout">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7"/>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0" name="Google Shape;40;p7"/>
          <p:cNvSpPr txBox="1">
            <a:spLocks noGrp="1"/>
          </p:cNvSpPr>
          <p:nvPr>
            <p:ph type="body" idx="2"/>
          </p:nvPr>
        </p:nvSpPr>
        <p:spPr>
          <a:xfrm>
            <a:off x="0" y="699542"/>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41"/>
        <p:cNvGrpSpPr/>
        <p:nvPr/>
      </p:nvGrpSpPr>
      <p:grpSpPr>
        <a:xfrm>
          <a:off x="0" y="0"/>
          <a:ext cx="0" cy="0"/>
          <a:chOff x="0" y="0"/>
          <a:chExt cx="0" cy="0"/>
        </a:xfrm>
      </p:grpSpPr>
      <p:sp>
        <p:nvSpPr>
          <p:cNvPr id="42" name="Google Shape;42;p8"/>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45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3" name="Google Shape;43;p8"/>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350"/>
              <a:buFont typeface="Arial"/>
              <a:buNone/>
              <a:defRPr sz="135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9pPr>
          </a:lstStyle>
          <a:p>
            <a:endParaRPr/>
          </a:p>
        </p:txBody>
      </p:sp>
      <p:sp>
        <p:nvSpPr>
          <p:cNvPr id="44" name="Google Shape;44;p8"/>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5" name="Google Shape;45;p8"/>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6" name="Google Shape;46;p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bottom right">
  <p:cSld name="Section Header bottom right">
    <p:spTree>
      <p:nvGrpSpPr>
        <p:cNvPr id="1" name="Shape 47"/>
        <p:cNvGrpSpPr/>
        <p:nvPr/>
      </p:nvGrpSpPr>
      <p:grpSpPr>
        <a:xfrm>
          <a:off x="0" y="0"/>
          <a:ext cx="0" cy="0"/>
          <a:chOff x="0" y="0"/>
          <a:chExt cx="0" cy="0"/>
        </a:xfrm>
      </p:grpSpPr>
      <p:sp>
        <p:nvSpPr>
          <p:cNvPr id="48" name="Google Shape;48;p9"/>
          <p:cNvSpPr txBox="1">
            <a:spLocks noGrp="1"/>
          </p:cNvSpPr>
          <p:nvPr>
            <p:ph type="dt" idx="10"/>
          </p:nvPr>
        </p:nvSpPr>
        <p:spPr>
          <a:xfrm>
            <a:off x="628650" y="4767264"/>
            <a:ext cx="20574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9" name="Google Shape;49;p9"/>
          <p:cNvSpPr txBox="1">
            <a:spLocks noGrp="1"/>
          </p:cNvSpPr>
          <p:nvPr>
            <p:ph type="ftr" idx="11"/>
          </p:nvPr>
        </p:nvSpPr>
        <p:spPr>
          <a:xfrm>
            <a:off x="3028950" y="4767264"/>
            <a:ext cx="30861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0" name="Google Shape;50;p9"/>
          <p:cNvSpPr txBox="1">
            <a:spLocks noGrp="1"/>
          </p:cNvSpPr>
          <p:nvPr>
            <p:ph type="sldNum" idx="12"/>
          </p:nvPr>
        </p:nvSpPr>
        <p:spPr>
          <a:xfrm>
            <a:off x="6457950" y="4767264"/>
            <a:ext cx="20574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a:t>
            </a:fld>
            <a:endParaRPr/>
          </a:p>
        </p:txBody>
      </p:sp>
      <p:sp>
        <p:nvSpPr>
          <p:cNvPr id="51" name="Google Shape;51;p9"/>
          <p:cNvSpPr>
            <a:spLocks noGrp="1"/>
          </p:cNvSpPr>
          <p:nvPr>
            <p:ph type="pic" idx="2"/>
          </p:nvPr>
        </p:nvSpPr>
        <p:spPr>
          <a:xfrm>
            <a:off x="0" y="0"/>
            <a:ext cx="9144000" cy="5143500"/>
          </a:xfrm>
          <a:prstGeom prst="rect">
            <a:avLst/>
          </a:prstGeom>
          <a:noFill/>
          <a:ln>
            <a:noFill/>
          </a:ln>
        </p:spPr>
      </p:sp>
      <p:sp>
        <p:nvSpPr>
          <p:cNvPr id="52" name="Google Shape;52;p9"/>
          <p:cNvSpPr txBox="1">
            <a:spLocks noGrp="1"/>
          </p:cNvSpPr>
          <p:nvPr>
            <p:ph type="title"/>
          </p:nvPr>
        </p:nvSpPr>
        <p:spPr>
          <a:xfrm>
            <a:off x="5410200" y="1920479"/>
            <a:ext cx="3429000" cy="2139553"/>
          </a:xfrm>
          <a:prstGeom prst="rect">
            <a:avLst/>
          </a:prstGeom>
          <a:solidFill>
            <a:schemeClr val="lt1">
              <a:alpha val="29019"/>
            </a:schemeClr>
          </a:solidFill>
          <a:ln>
            <a:noFill/>
          </a:ln>
        </p:spPr>
        <p:txBody>
          <a:bodyPr spcFirstLastPara="1" wrap="square" lIns="274300" tIns="91425" rIns="274300" bIns="182875" anchor="ctr" anchorCtr="0">
            <a:noAutofit/>
          </a:bodyPr>
          <a:lstStyle>
            <a:lvl1pPr marR="0" lvl="0" algn="ctr" rtl="0">
              <a:lnSpc>
                <a:spcPct val="100000"/>
              </a:lnSpc>
              <a:spcBef>
                <a:spcPts val="0"/>
              </a:spcBef>
              <a:spcAft>
                <a:spcPts val="0"/>
              </a:spcAft>
              <a:buClr>
                <a:schemeClr val="dk1"/>
              </a:buClr>
              <a:buSzPts val="3375"/>
              <a:buFont typeface="Arial"/>
              <a:buNone/>
              <a:defRPr sz="3375"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3" name="Google Shape;53;p9"/>
          <p:cNvSpPr txBox="1">
            <a:spLocks noGrp="1"/>
          </p:cNvSpPr>
          <p:nvPr>
            <p:ph type="body" idx="1"/>
          </p:nvPr>
        </p:nvSpPr>
        <p:spPr>
          <a:xfrm>
            <a:off x="5410200" y="4060034"/>
            <a:ext cx="3429000" cy="707231"/>
          </a:xfrm>
          <a:prstGeom prst="rect">
            <a:avLst/>
          </a:prstGeom>
          <a:solidFill>
            <a:schemeClr val="lt1">
              <a:alpha val="29019"/>
            </a:schemeClr>
          </a:solidFill>
          <a:ln>
            <a:noFill/>
          </a:ln>
        </p:spPr>
        <p:txBody>
          <a:bodyPr spcFirstLastPara="1" wrap="square" lIns="274300" tIns="91425" rIns="274300" bIns="182875" anchor="t" anchorCtr="0">
            <a:noAutofit/>
          </a:bodyPr>
          <a:lstStyle>
            <a:lvl1pPr marL="457200" marR="0" lvl="0" indent="-228600" algn="ctr" rtl="0">
              <a:lnSpc>
                <a:spcPct val="100000"/>
              </a:lnSpc>
              <a:spcBef>
                <a:spcPts val="270"/>
              </a:spcBef>
              <a:spcAft>
                <a:spcPts val="0"/>
              </a:spcAft>
              <a:buClr>
                <a:srgbClr val="8C9CA6"/>
              </a:buClr>
              <a:buSzPts val="1350"/>
              <a:buFont typeface="Arial"/>
              <a:buNone/>
              <a:defRPr sz="1350" b="0" i="0" u="none" strike="noStrike" cap="none">
                <a:solidFill>
                  <a:srgbClr val="8C9CA6"/>
                </a:solidFill>
                <a:latin typeface="Arial"/>
                <a:ea typeface="Arial"/>
                <a:cs typeface="Arial"/>
                <a:sym typeface="Arial"/>
              </a:defRPr>
            </a:lvl1pPr>
            <a:lvl2pPr marL="914400" marR="0" lvl="1" indent="-228600" algn="l" rtl="0">
              <a:lnSpc>
                <a:spcPct val="100000"/>
              </a:lnSpc>
              <a:spcBef>
                <a:spcPts val="225"/>
              </a:spcBef>
              <a:spcAft>
                <a:spcPts val="0"/>
              </a:spcAft>
              <a:buClr>
                <a:srgbClr val="888888"/>
              </a:buClr>
              <a:buSzPts val="1125"/>
              <a:buFont typeface="Arial"/>
              <a:buNone/>
              <a:defRPr sz="1125" b="0" i="0" u="none" strike="noStrike" cap="none">
                <a:solidFill>
                  <a:srgbClr val="888888"/>
                </a:solidFill>
                <a:latin typeface="Arial"/>
                <a:ea typeface="Arial"/>
                <a:cs typeface="Arial"/>
                <a:sym typeface="Arial"/>
              </a:defRPr>
            </a:lvl2pPr>
            <a:lvl3pPr marL="1371600" marR="0" lvl="2" indent="-228600" algn="l" rtl="0">
              <a:lnSpc>
                <a:spcPct val="100000"/>
              </a:lnSpc>
              <a:spcBef>
                <a:spcPts val="203"/>
              </a:spcBef>
              <a:spcAft>
                <a:spcPts val="0"/>
              </a:spcAft>
              <a:buClr>
                <a:srgbClr val="888888"/>
              </a:buClr>
              <a:buSzPts val="1013"/>
              <a:buFont typeface="Arial"/>
              <a:buNone/>
              <a:defRPr sz="1013" b="0" i="0" u="none" strike="noStrike" cap="none">
                <a:solidFill>
                  <a:srgbClr val="888888"/>
                </a:solidFill>
                <a:latin typeface="Arial"/>
                <a:ea typeface="Arial"/>
                <a:cs typeface="Arial"/>
                <a:sym typeface="Arial"/>
              </a:defRPr>
            </a:lvl3pPr>
            <a:lvl4pPr marL="1828800" marR="0" lvl="3" indent="-228600" algn="l" rtl="0">
              <a:lnSpc>
                <a:spcPct val="100000"/>
              </a:lnSpc>
              <a:spcBef>
                <a:spcPts val="18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4pPr>
            <a:lvl5pPr marL="2286000" marR="0" lvl="4" indent="-228600" algn="l" rtl="0">
              <a:lnSpc>
                <a:spcPct val="100000"/>
              </a:lnSpc>
              <a:spcBef>
                <a:spcPts val="18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5pPr>
            <a:lvl6pPr marL="2743200" marR="0" lvl="5" indent="-228600" algn="l" rtl="0">
              <a:lnSpc>
                <a:spcPct val="100000"/>
              </a:lnSpc>
              <a:spcBef>
                <a:spcPts val="18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6pPr>
            <a:lvl7pPr marL="3200400" marR="0" lvl="6" indent="-228600" algn="l" rtl="0">
              <a:lnSpc>
                <a:spcPct val="100000"/>
              </a:lnSpc>
              <a:spcBef>
                <a:spcPts val="18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7pPr>
            <a:lvl8pPr marL="3657600" marR="0" lvl="7" indent="-228600" algn="l" rtl="0">
              <a:lnSpc>
                <a:spcPct val="100000"/>
              </a:lnSpc>
              <a:spcBef>
                <a:spcPts val="18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8pPr>
            <a:lvl9pPr marL="4114800" marR="0" lvl="8" indent="-228600" algn="l" rtl="0">
              <a:lnSpc>
                <a:spcPct val="100000"/>
              </a:lnSpc>
              <a:spcBef>
                <a:spcPts val="18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Break Layout">
  <p:cSld name="Section Break Layout">
    <p:spTree>
      <p:nvGrpSpPr>
        <p:cNvPr id="1" name="Shape 54"/>
        <p:cNvGrpSpPr/>
        <p:nvPr/>
      </p:nvGrpSpPr>
      <p:grpSpPr>
        <a:xfrm>
          <a:off x="0" y="0"/>
          <a:ext cx="0" cy="0"/>
          <a:chOff x="0" y="0"/>
          <a:chExt cx="0" cy="0"/>
        </a:xfrm>
      </p:grpSpPr>
      <p:sp>
        <p:nvSpPr>
          <p:cNvPr id="55" name="Google Shape;55;p10"/>
          <p:cNvSpPr txBox="1">
            <a:spLocks noGrp="1"/>
          </p:cNvSpPr>
          <p:nvPr>
            <p:ph type="body" idx="1"/>
          </p:nvPr>
        </p:nvSpPr>
        <p:spPr>
          <a:xfrm>
            <a:off x="4213800" y="2230378"/>
            <a:ext cx="4930200" cy="47357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720"/>
              </a:spcBef>
              <a:spcAft>
                <a:spcPts val="0"/>
              </a:spcAft>
              <a:buClr>
                <a:srgbClr val="3F3F3F"/>
              </a:buClr>
              <a:buSzPts val="3600"/>
              <a:buFont typeface="Arial"/>
              <a:buNone/>
              <a:defRPr sz="3600" b="1"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6" name="Google Shape;56;p10"/>
          <p:cNvSpPr txBox="1">
            <a:spLocks noGrp="1"/>
          </p:cNvSpPr>
          <p:nvPr>
            <p:ph type="body" idx="2"/>
          </p:nvPr>
        </p:nvSpPr>
        <p:spPr>
          <a:xfrm>
            <a:off x="4213800" y="2703954"/>
            <a:ext cx="4930200" cy="28803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57" name="Google Shape;57;p10" descr="E:\002-KIMS BUSINESS\007-02-Googleslidesppt\02-GSppt-Contents-Kim\20170215\03-abs\item01-png.png"/>
          <p:cNvPicPr preferRelativeResize="0"/>
          <p:nvPr/>
        </p:nvPicPr>
        <p:blipFill rotWithShape="1">
          <a:blip r:embed="rId2">
            <a:alphaModFix/>
          </a:blip>
          <a:srcRect/>
          <a:stretch/>
        </p:blipFill>
        <p:spPr>
          <a:xfrm>
            <a:off x="3131839" y="3651870"/>
            <a:ext cx="1013895" cy="1016495"/>
          </a:xfrm>
          <a:prstGeom prst="rect">
            <a:avLst/>
          </a:prstGeom>
          <a:noFill/>
          <a:ln>
            <a:noFill/>
          </a:ln>
        </p:spPr>
      </p:pic>
      <p:pic>
        <p:nvPicPr>
          <p:cNvPr id="58" name="Google Shape;58;p10" descr="E:\002-KIMS BUSINESS\007-02-Googleslidesppt\02-GSppt-Contents-Kim\20170215\03-abs\item01-png.png"/>
          <p:cNvPicPr preferRelativeResize="0"/>
          <p:nvPr/>
        </p:nvPicPr>
        <p:blipFill rotWithShape="1">
          <a:blip r:embed="rId3">
            <a:alphaModFix/>
          </a:blip>
          <a:srcRect/>
          <a:stretch/>
        </p:blipFill>
        <p:spPr>
          <a:xfrm>
            <a:off x="3995936" y="950740"/>
            <a:ext cx="648072" cy="649734"/>
          </a:xfrm>
          <a:prstGeom prst="rect">
            <a:avLst/>
          </a:prstGeom>
          <a:noFill/>
          <a:ln>
            <a:noFill/>
          </a:ln>
        </p:spPr>
      </p:pic>
      <p:pic>
        <p:nvPicPr>
          <p:cNvPr id="59" name="Google Shape;59;p10" descr="E:\002-KIMS BUSINESS\007-02-Googleslidesppt\02-GSppt-Contents-Kim\20170215\03-abs\item01-png.png"/>
          <p:cNvPicPr preferRelativeResize="0"/>
          <p:nvPr/>
        </p:nvPicPr>
        <p:blipFill rotWithShape="1">
          <a:blip r:embed="rId4">
            <a:alphaModFix/>
          </a:blip>
          <a:srcRect/>
          <a:stretch/>
        </p:blipFill>
        <p:spPr>
          <a:xfrm>
            <a:off x="611560" y="419818"/>
            <a:ext cx="442142" cy="443276"/>
          </a:xfrm>
          <a:prstGeom prst="rect">
            <a:avLst/>
          </a:prstGeom>
          <a:noFill/>
          <a:ln>
            <a:noFill/>
          </a:ln>
        </p:spPr>
      </p:pic>
      <p:pic>
        <p:nvPicPr>
          <p:cNvPr id="60" name="Google Shape;60;p10" descr="E:\002-KIMS BUSINESS\007-02-Googleslidesppt\02-GSppt-Contents-Kim\20170215\03-abs\item01-png.png"/>
          <p:cNvPicPr preferRelativeResize="0"/>
          <p:nvPr/>
        </p:nvPicPr>
        <p:blipFill rotWithShape="1">
          <a:blip r:embed="rId5">
            <a:alphaModFix/>
          </a:blip>
          <a:srcRect/>
          <a:stretch/>
        </p:blipFill>
        <p:spPr>
          <a:xfrm>
            <a:off x="8100392" y="1779200"/>
            <a:ext cx="360040" cy="360963"/>
          </a:xfrm>
          <a:prstGeom prst="rect">
            <a:avLst/>
          </a:prstGeom>
          <a:noFill/>
          <a:ln>
            <a:noFill/>
          </a:ln>
        </p:spPr>
      </p:pic>
      <p:grpSp>
        <p:nvGrpSpPr>
          <p:cNvPr id="61" name="Google Shape;61;p10"/>
          <p:cNvGrpSpPr/>
          <p:nvPr/>
        </p:nvGrpSpPr>
        <p:grpSpPr>
          <a:xfrm>
            <a:off x="1115616" y="1275607"/>
            <a:ext cx="2585656" cy="2592286"/>
            <a:chOff x="1115616" y="1275607"/>
            <a:chExt cx="2585656" cy="2592286"/>
          </a:xfrm>
        </p:grpSpPr>
        <p:pic>
          <p:nvPicPr>
            <p:cNvPr id="62" name="Google Shape;62;p10" descr="E:\002-KIMS BUSINESS\007-02-Googleslidesppt\02-GSppt-Contents-Kim\20170215\03-abs\item01-png.png"/>
            <p:cNvPicPr preferRelativeResize="0"/>
            <p:nvPr/>
          </p:nvPicPr>
          <p:blipFill rotWithShape="1">
            <a:blip r:embed="rId6">
              <a:alphaModFix/>
            </a:blip>
            <a:srcRect/>
            <a:stretch/>
          </p:blipFill>
          <p:spPr>
            <a:xfrm>
              <a:off x="1115616" y="1275607"/>
              <a:ext cx="2585656" cy="2592286"/>
            </a:xfrm>
            <a:prstGeom prst="rect">
              <a:avLst/>
            </a:prstGeom>
            <a:noFill/>
            <a:ln>
              <a:noFill/>
            </a:ln>
          </p:spPr>
        </p:pic>
        <p:sp>
          <p:nvSpPr>
            <p:cNvPr id="63" name="Google Shape;63;p10"/>
            <p:cNvSpPr/>
            <p:nvPr/>
          </p:nvSpPr>
          <p:spPr>
            <a:xfrm>
              <a:off x="1796376" y="1959682"/>
              <a:ext cx="1224136" cy="122413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64" name="Google Shape;64;p10" descr="E:\002-KIMS BUSINESS\007-02-Googleslidesppt\02-GSppt-Contents-Kim\20170215\03-abs\item02-png.png"/>
          <p:cNvPicPr preferRelativeResize="0"/>
          <p:nvPr/>
        </p:nvPicPr>
        <p:blipFill rotWithShape="1">
          <a:blip r:embed="rId7">
            <a:alphaModFix/>
          </a:blip>
          <a:srcRect/>
          <a:stretch/>
        </p:blipFill>
        <p:spPr>
          <a:xfrm>
            <a:off x="7668344" y="3578808"/>
            <a:ext cx="1475656" cy="1592353"/>
          </a:xfrm>
          <a:prstGeom prst="rect">
            <a:avLst/>
          </a:prstGeom>
          <a:noFill/>
          <a:ln>
            <a:noFill/>
          </a:ln>
        </p:spPr>
      </p:pic>
      <p:pic>
        <p:nvPicPr>
          <p:cNvPr id="65" name="Google Shape;65;p10" descr="E:\002-KIMS BUSINESS\007-02-Googleslidesppt\02-GSppt-Contents-Kim\20170215\03-abs\item02-png.png"/>
          <p:cNvPicPr preferRelativeResize="0"/>
          <p:nvPr/>
        </p:nvPicPr>
        <p:blipFill rotWithShape="1">
          <a:blip r:embed="rId8">
            <a:alphaModFix/>
          </a:blip>
          <a:srcRect/>
          <a:stretch/>
        </p:blipFill>
        <p:spPr>
          <a:xfrm rot="-5400000">
            <a:off x="8226854" y="-51527"/>
            <a:ext cx="879830" cy="94940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9_Basic Layout">
  <p:cSld name="9_Basic Layout">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p11"/>
          <p:cNvSpPr/>
          <p:nvPr/>
        </p:nvSpPr>
        <p:spPr>
          <a:xfrm>
            <a:off x="2847111" y="1179745"/>
            <a:ext cx="3401564" cy="3401564"/>
          </a:xfrm>
          <a:prstGeom prst="donut">
            <a:avLst>
              <a:gd name="adj" fmla="val 1353"/>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68" name="Google Shape;68;p11" descr="D:\Fullppt\PNG이미지\핸드폰2.png"/>
          <p:cNvPicPr preferRelativeResize="0"/>
          <p:nvPr/>
        </p:nvPicPr>
        <p:blipFill rotWithShape="1">
          <a:blip r:embed="rId3">
            <a:alphaModFix/>
          </a:blip>
          <a:srcRect/>
          <a:stretch/>
        </p:blipFill>
        <p:spPr>
          <a:xfrm>
            <a:off x="2735225" y="1079005"/>
            <a:ext cx="3373328" cy="4085033"/>
          </a:xfrm>
          <a:prstGeom prst="rect">
            <a:avLst/>
          </a:prstGeom>
          <a:noFill/>
          <a:ln>
            <a:noFill/>
          </a:ln>
        </p:spPr>
      </p:pic>
      <p:sp>
        <p:nvSpPr>
          <p:cNvPr id="69" name="Google Shape;69;p11"/>
          <p:cNvSpPr>
            <a:spLocks noGrp="1"/>
          </p:cNvSpPr>
          <p:nvPr>
            <p:ph type="pic" idx="2"/>
          </p:nvPr>
        </p:nvSpPr>
        <p:spPr>
          <a:xfrm>
            <a:off x="3566328" y="1217153"/>
            <a:ext cx="1945465" cy="3005145"/>
          </a:xfrm>
          <a:prstGeom prst="rect">
            <a:avLst/>
          </a:prstGeom>
          <a:solidFill>
            <a:srgbClr val="F2F2F2"/>
          </a:solidFill>
          <a:ln>
            <a:noFill/>
          </a:ln>
        </p:spPr>
      </p:sp>
      <p:sp>
        <p:nvSpPr>
          <p:cNvPr id="70" name="Google Shape;70;p11"/>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1" name="Google Shape;71;p11"/>
          <p:cNvSpPr txBox="1">
            <a:spLocks noGrp="1"/>
          </p:cNvSpPr>
          <p:nvPr>
            <p:ph type="body" idx="3"/>
          </p:nvPr>
        </p:nvSpPr>
        <p:spPr>
          <a:xfrm>
            <a:off x="0" y="699542"/>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3.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jpg"/><Relationship Id="rId10" Type="http://schemas.openxmlformats.org/officeDocument/2006/relationships/image" Target="../media/image29.png"/><Relationship Id="rId4" Type="http://schemas.openxmlformats.org/officeDocument/2006/relationships/image" Target="../media/image23.jp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icecreamapps.com/v/fmh4vyv"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5"/>
          <p:cNvSpPr txBox="1">
            <a:spLocks noGrp="1"/>
          </p:cNvSpPr>
          <p:nvPr>
            <p:ph type="body" idx="2"/>
          </p:nvPr>
        </p:nvSpPr>
        <p:spPr>
          <a:xfrm>
            <a:off x="1229825" y="908400"/>
            <a:ext cx="6870600" cy="1228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400"/>
              </a:spcBef>
              <a:spcAft>
                <a:spcPts val="0"/>
              </a:spcAft>
              <a:buClr>
                <a:srgbClr val="0C0C0C"/>
              </a:buClr>
              <a:buSzPts val="2000"/>
              <a:buNone/>
            </a:pPr>
            <a:r>
              <a:rPr lang="en-US" sz="2000" b="1">
                <a:solidFill>
                  <a:srgbClr val="0C0C0C"/>
                </a:solidFill>
                <a:latin typeface="Arial Rounded"/>
                <a:ea typeface="Arial Rounded"/>
                <a:cs typeface="Arial Rounded"/>
                <a:sym typeface="Arial Rounded"/>
              </a:rPr>
              <a:t>ANALYSE DE </a:t>
            </a:r>
            <a:endParaRPr sz="2000" b="1">
              <a:solidFill>
                <a:srgbClr val="0C0C0C"/>
              </a:solidFill>
              <a:latin typeface="Arial Rounded"/>
              <a:ea typeface="Arial Rounded"/>
              <a:cs typeface="Arial Rounded"/>
              <a:sym typeface="Arial Rounded"/>
            </a:endParaRPr>
          </a:p>
          <a:p>
            <a:pPr marL="0" lvl="0" indent="0" algn="ctr" rtl="0">
              <a:lnSpc>
                <a:spcPct val="100000"/>
              </a:lnSpc>
              <a:spcBef>
                <a:spcPts val="400"/>
              </a:spcBef>
              <a:spcAft>
                <a:spcPts val="0"/>
              </a:spcAft>
              <a:buClr>
                <a:srgbClr val="0C0C0C"/>
              </a:buClr>
              <a:buSzPts val="2000"/>
              <a:buNone/>
            </a:pPr>
            <a:r>
              <a:rPr lang="en-US" sz="2000" b="1">
                <a:solidFill>
                  <a:srgbClr val="0C0C0C"/>
                </a:solidFill>
                <a:latin typeface="Arial Rounded"/>
                <a:ea typeface="Arial Rounded"/>
                <a:cs typeface="Arial Rounded"/>
                <a:sym typeface="Arial Rounded"/>
              </a:rPr>
              <a:t>SENTIMENT</a:t>
            </a:r>
            <a:endParaRPr sz="2000" b="1">
              <a:solidFill>
                <a:srgbClr val="0C0C0C"/>
              </a:solidFill>
              <a:latin typeface="Arial Rounded"/>
              <a:ea typeface="Arial Rounded"/>
              <a:cs typeface="Arial Rounded"/>
              <a:sym typeface="Arial Rounded"/>
            </a:endParaRPr>
          </a:p>
        </p:txBody>
      </p:sp>
      <p:sp>
        <p:nvSpPr>
          <p:cNvPr id="210" name="Google Shape;210;p35"/>
          <p:cNvSpPr txBox="1"/>
          <p:nvPr/>
        </p:nvSpPr>
        <p:spPr>
          <a:xfrm>
            <a:off x="5303920" y="3010960"/>
            <a:ext cx="2990513" cy="142276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280"/>
              </a:spcBef>
              <a:spcAft>
                <a:spcPts val="0"/>
              </a:spcAft>
              <a:buClr>
                <a:srgbClr val="3F3F3F"/>
              </a:buClr>
              <a:buSzPts val="1400"/>
              <a:buFont typeface="Arial"/>
              <a:buNone/>
            </a:pPr>
            <a:endParaRPr sz="1400" b="1" i="0" u="none" strike="noStrike" cap="none">
              <a:solidFill>
                <a:srgbClr val="0C0C0C"/>
              </a:solidFill>
              <a:latin typeface="Arial Rounded"/>
              <a:ea typeface="Arial Rounded"/>
              <a:cs typeface="Arial Rounded"/>
              <a:sym typeface="Arial Rounded"/>
            </a:endParaRPr>
          </a:p>
          <a:p>
            <a:pPr marL="0" marR="0" lvl="0" indent="0" algn="l" rtl="0">
              <a:lnSpc>
                <a:spcPct val="100000"/>
              </a:lnSpc>
              <a:spcBef>
                <a:spcPts val="280"/>
              </a:spcBef>
              <a:spcAft>
                <a:spcPts val="0"/>
              </a:spcAft>
              <a:buClr>
                <a:srgbClr val="0C0C0C"/>
              </a:buClr>
              <a:buSzPts val="1400"/>
              <a:buFont typeface="Arial"/>
              <a:buNone/>
            </a:pPr>
            <a:r>
              <a:rPr lang="en-US" sz="1400" b="1" i="0" u="none" strike="noStrike" cap="none">
                <a:solidFill>
                  <a:srgbClr val="0C0C0C"/>
                </a:solidFill>
                <a:latin typeface="Arial Rounded"/>
                <a:ea typeface="Arial Rounded"/>
                <a:cs typeface="Arial Rounded"/>
                <a:sym typeface="Arial Rounded"/>
              </a:rPr>
              <a:t>Encadrant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280"/>
              </a:spcBef>
              <a:spcAft>
                <a:spcPts val="0"/>
              </a:spcAft>
              <a:buClr>
                <a:srgbClr val="0C0C0C"/>
              </a:buClr>
              <a:buSzPts val="1400"/>
              <a:buFont typeface="Arial"/>
              <a:buNone/>
            </a:pPr>
            <a:r>
              <a:rPr lang="en-US" sz="1400" b="1" i="0" u="none" strike="noStrike" cap="none">
                <a:solidFill>
                  <a:srgbClr val="0C0C0C"/>
                </a:solidFill>
                <a:latin typeface="Arial Rounded"/>
                <a:ea typeface="Arial Rounded"/>
                <a:cs typeface="Arial Rounded"/>
                <a:sym typeface="Arial Rounded"/>
              </a:rPr>
              <a:t>M. Bruno PORTIER</a:t>
            </a:r>
            <a:endParaRPr sz="1400" b="1" i="0" u="none" strike="noStrike" cap="none">
              <a:solidFill>
                <a:schemeClr val="dk1"/>
              </a:solidFill>
              <a:latin typeface="Arial"/>
              <a:ea typeface="Arial"/>
              <a:cs typeface="Arial"/>
              <a:sym typeface="Arial"/>
            </a:endParaRPr>
          </a:p>
        </p:txBody>
      </p:sp>
      <p:sp>
        <p:nvSpPr>
          <p:cNvPr id="211" name="Google Shape;211;p35"/>
          <p:cNvSpPr/>
          <p:nvPr/>
        </p:nvSpPr>
        <p:spPr>
          <a:xfrm>
            <a:off x="2447946" y="4886427"/>
            <a:ext cx="4176464" cy="144016"/>
          </a:xfrm>
          <a:prstGeom prst="roundRect">
            <a:avLst>
              <a:gd name="adj" fmla="val 16667"/>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dk1"/>
                </a:solidFill>
                <a:latin typeface="Arial Rounded"/>
                <a:ea typeface="Arial Rounded"/>
                <a:cs typeface="Arial Rounded"/>
                <a:sym typeface="Arial Rounded"/>
              </a:rPr>
              <a:t>Année universitaire 2022-2023</a:t>
            </a:r>
            <a:endParaRPr sz="1400" b="0" i="0" u="none" strike="noStrike" cap="none">
              <a:solidFill>
                <a:srgbClr val="000000"/>
              </a:solidFill>
              <a:latin typeface="Arial"/>
              <a:ea typeface="Arial"/>
              <a:cs typeface="Arial"/>
              <a:sym typeface="Arial"/>
            </a:endParaRPr>
          </a:p>
        </p:txBody>
      </p:sp>
      <p:sp>
        <p:nvSpPr>
          <p:cNvPr id="212" name="Google Shape;212;p35"/>
          <p:cNvSpPr txBox="1"/>
          <p:nvPr/>
        </p:nvSpPr>
        <p:spPr>
          <a:xfrm>
            <a:off x="491443" y="2991101"/>
            <a:ext cx="1997968"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D0D0D"/>
                </a:solidFill>
                <a:latin typeface="Arial Rounded"/>
                <a:ea typeface="Arial Rounded"/>
                <a:cs typeface="Arial Rounded"/>
                <a:sym typeface="Arial Rounded"/>
              </a:rPr>
              <a:t>Réalisé par </a:t>
            </a:r>
            <a:endParaRPr sz="1800" b="0" i="0" u="none" strike="noStrike" cap="none">
              <a:solidFill>
                <a:schemeClr val="dk1"/>
              </a:solidFill>
              <a:latin typeface="Arial"/>
              <a:ea typeface="Arial"/>
              <a:cs typeface="Arial"/>
              <a:sym typeface="Arial"/>
            </a:endParaRPr>
          </a:p>
        </p:txBody>
      </p:sp>
      <p:sp>
        <p:nvSpPr>
          <p:cNvPr id="213" name="Google Shape;213;p35"/>
          <p:cNvSpPr txBox="1"/>
          <p:nvPr/>
        </p:nvSpPr>
        <p:spPr>
          <a:xfrm>
            <a:off x="603657" y="3537690"/>
            <a:ext cx="24369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rgbClr val="0D0D0D"/>
                </a:solidFill>
                <a:latin typeface="Arial"/>
                <a:ea typeface="Arial"/>
                <a:cs typeface="Arial"/>
                <a:sym typeface="Arial"/>
              </a:rPr>
              <a:t>Mahougnon</a:t>
            </a:r>
            <a:r>
              <a:rPr lang="en-US" sz="1800" b="0" i="0" u="none" strike="noStrike" cap="none" dirty="0">
                <a:solidFill>
                  <a:srgbClr val="0D0D0D"/>
                </a:solidFill>
                <a:latin typeface="Arial"/>
                <a:ea typeface="Arial"/>
                <a:cs typeface="Arial"/>
                <a:sym typeface="Arial"/>
              </a:rPr>
              <a:t> AYENA</a:t>
            </a:r>
            <a:endParaRPr sz="1800" b="0" i="0" u="none" strike="noStrike" cap="none" dirty="0">
              <a:solidFill>
                <a:schemeClr val="dk1"/>
              </a:solidFill>
              <a:latin typeface="Arial"/>
              <a:ea typeface="Arial"/>
              <a:cs typeface="Arial"/>
              <a:sym typeface="Arial"/>
            </a:endParaRPr>
          </a:p>
        </p:txBody>
      </p:sp>
      <p:grpSp>
        <p:nvGrpSpPr>
          <p:cNvPr id="215" name="Google Shape;215;p35"/>
          <p:cNvGrpSpPr/>
          <p:nvPr/>
        </p:nvGrpSpPr>
        <p:grpSpPr>
          <a:xfrm>
            <a:off x="442829" y="2810557"/>
            <a:ext cx="129393" cy="1677386"/>
            <a:chOff x="3424672" y="2643758"/>
            <a:chExt cx="283232" cy="1584176"/>
          </a:xfrm>
        </p:grpSpPr>
        <p:sp>
          <p:nvSpPr>
            <p:cNvPr id="216" name="Google Shape;216;p35"/>
            <p:cNvSpPr/>
            <p:nvPr/>
          </p:nvSpPr>
          <p:spPr>
            <a:xfrm>
              <a:off x="3635896" y="2643758"/>
              <a:ext cx="72008" cy="15841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7" name="Google Shape;217;p35"/>
            <p:cNvSpPr/>
            <p:nvPr/>
          </p:nvSpPr>
          <p:spPr>
            <a:xfrm>
              <a:off x="3565490" y="2643758"/>
              <a:ext cx="72007" cy="15841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8" name="Google Shape;218;p35"/>
            <p:cNvSpPr/>
            <p:nvPr/>
          </p:nvSpPr>
          <p:spPr>
            <a:xfrm>
              <a:off x="3495081" y="2643758"/>
              <a:ext cx="72007" cy="1584176"/>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9" name="Google Shape;219;p35"/>
            <p:cNvSpPr/>
            <p:nvPr/>
          </p:nvSpPr>
          <p:spPr>
            <a:xfrm>
              <a:off x="3424672" y="2643758"/>
              <a:ext cx="72008" cy="15841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21" name="Google Shape;221;p35"/>
          <p:cNvPicPr preferRelativeResize="0"/>
          <p:nvPr/>
        </p:nvPicPr>
        <p:blipFill rotWithShape="1">
          <a:blip r:embed="rId3">
            <a:alphaModFix/>
          </a:blip>
          <a:srcRect/>
          <a:stretch/>
        </p:blipFill>
        <p:spPr>
          <a:xfrm>
            <a:off x="6808175" y="270650"/>
            <a:ext cx="2335825" cy="508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4"/>
          <p:cNvSpPr txBox="1"/>
          <p:nvPr/>
        </p:nvSpPr>
        <p:spPr>
          <a:xfrm flipH="1">
            <a:off x="-1193761" y="630275"/>
            <a:ext cx="2379900" cy="317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800" b="0" i="0" u="none" strike="noStrike" cap="none">
              <a:solidFill>
                <a:srgbClr val="5371D7"/>
              </a:solidFill>
              <a:latin typeface="Arial"/>
              <a:ea typeface="Arial"/>
              <a:cs typeface="Arial"/>
              <a:sym typeface="Arial"/>
            </a:endParaRPr>
          </a:p>
        </p:txBody>
      </p:sp>
      <p:sp>
        <p:nvSpPr>
          <p:cNvPr id="404" name="Google Shape;404;p44"/>
          <p:cNvSpPr txBox="1"/>
          <p:nvPr/>
        </p:nvSpPr>
        <p:spPr>
          <a:xfrm>
            <a:off x="8686190" y="4804802"/>
            <a:ext cx="9510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a:solidFill>
                  <a:schemeClr val="dk1"/>
                </a:solidFill>
              </a:rPr>
              <a:t>10</a:t>
            </a:r>
            <a:endParaRPr sz="1600">
              <a:solidFill>
                <a:schemeClr val="dk1"/>
              </a:solidFill>
            </a:endParaRPr>
          </a:p>
          <a:p>
            <a:pPr marL="0" marR="0" lvl="0" indent="0" algn="l" rtl="0">
              <a:lnSpc>
                <a:spcPct val="100000"/>
              </a:lnSpc>
              <a:spcBef>
                <a:spcPts val="0"/>
              </a:spcBef>
              <a:spcAft>
                <a:spcPts val="0"/>
              </a:spcAft>
              <a:buClr>
                <a:srgbClr val="000000"/>
              </a:buClr>
              <a:buSzPts val="1600"/>
              <a:buFont typeface="Arial"/>
              <a:buNone/>
            </a:pPr>
            <a:endParaRPr sz="1600">
              <a:solidFill>
                <a:schemeClr val="dk1"/>
              </a:solidFill>
            </a:endParaRPr>
          </a:p>
        </p:txBody>
      </p:sp>
      <p:sp>
        <p:nvSpPr>
          <p:cNvPr id="405" name="Google Shape;405;p44"/>
          <p:cNvSpPr txBox="1"/>
          <p:nvPr/>
        </p:nvSpPr>
        <p:spPr>
          <a:xfrm>
            <a:off x="0" y="0"/>
            <a:ext cx="86268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1" u="none" strike="noStrike" cap="none">
                <a:solidFill>
                  <a:srgbClr val="5371D7"/>
                </a:solidFill>
                <a:latin typeface="Arial"/>
                <a:ea typeface="Arial"/>
                <a:cs typeface="Arial"/>
                <a:sym typeface="Arial"/>
              </a:rPr>
              <a:t>État de l'art des méthode de vectorisation</a:t>
            </a:r>
            <a:endParaRPr sz="3600" b="0" i="0" u="none" strike="noStrike" cap="none">
              <a:solidFill>
                <a:schemeClr val="hlink"/>
              </a:solidFill>
              <a:latin typeface="Arial"/>
              <a:ea typeface="Arial"/>
              <a:cs typeface="Arial"/>
              <a:sym typeface="Arial"/>
            </a:endParaRPr>
          </a:p>
        </p:txBody>
      </p:sp>
      <p:grpSp>
        <p:nvGrpSpPr>
          <p:cNvPr id="406" name="Google Shape;406;p44"/>
          <p:cNvGrpSpPr/>
          <p:nvPr/>
        </p:nvGrpSpPr>
        <p:grpSpPr>
          <a:xfrm>
            <a:off x="82305" y="947670"/>
            <a:ext cx="2772474" cy="4929904"/>
            <a:chOff x="1785669" y="539749"/>
            <a:chExt cx="1958100" cy="1905867"/>
          </a:xfrm>
        </p:grpSpPr>
        <p:grpSp>
          <p:nvGrpSpPr>
            <p:cNvPr id="407" name="Google Shape;407;p44"/>
            <p:cNvGrpSpPr/>
            <p:nvPr/>
          </p:nvGrpSpPr>
          <p:grpSpPr>
            <a:xfrm>
              <a:off x="1785669" y="565642"/>
              <a:ext cx="1958100" cy="1879974"/>
              <a:chOff x="1785669" y="565642"/>
              <a:chExt cx="1958100" cy="1879974"/>
            </a:xfrm>
          </p:grpSpPr>
          <p:sp>
            <p:nvSpPr>
              <p:cNvPr id="408" name="Google Shape;408;p44"/>
              <p:cNvSpPr/>
              <p:nvPr/>
            </p:nvSpPr>
            <p:spPr>
              <a:xfrm>
                <a:off x="1797287" y="565642"/>
                <a:ext cx="1890000" cy="1476000"/>
              </a:xfrm>
              <a:prstGeom prst="roundRect">
                <a:avLst>
                  <a:gd name="adj" fmla="val 16667"/>
                </a:avLst>
              </a:prstGeom>
              <a:solidFill>
                <a:srgbClr val="EEEEEE"/>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53742"/>
                  </a:solidFill>
                  <a:latin typeface="Arimo"/>
                  <a:ea typeface="Arimo"/>
                  <a:cs typeface="Arimo"/>
                  <a:sym typeface="Arimo"/>
                </a:endParaRPr>
              </a:p>
            </p:txBody>
          </p:sp>
          <p:sp>
            <p:nvSpPr>
              <p:cNvPr id="409" name="Google Shape;409;p44"/>
              <p:cNvSpPr txBox="1"/>
              <p:nvPr/>
            </p:nvSpPr>
            <p:spPr>
              <a:xfrm>
                <a:off x="1785669" y="860166"/>
                <a:ext cx="1958100" cy="1585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Arimo"/>
                  <a:ea typeface="Arimo"/>
                  <a:cs typeface="Arimo"/>
                  <a:sym typeface="Arimo"/>
                </a:endParaRPr>
              </a:p>
              <a:p>
                <a:pPr marL="285742" marR="0" lvl="0" indent="-285742" algn="l" rtl="0">
                  <a:lnSpc>
                    <a:spcPct val="100000"/>
                  </a:lnSpc>
                  <a:spcBef>
                    <a:spcPts val="0"/>
                  </a:spcBef>
                  <a:spcAft>
                    <a:spcPts val="0"/>
                  </a:spcAft>
                  <a:buClr>
                    <a:srgbClr val="000000"/>
                  </a:buClr>
                  <a:buSzPts val="1350"/>
                  <a:buFont typeface="Arial"/>
                  <a:buChar char="•"/>
                </a:pPr>
                <a:r>
                  <a:rPr lang="en-US" sz="1450" b="1" i="0" u="sng" strike="noStrike" cap="none" dirty="0">
                    <a:solidFill>
                      <a:srgbClr val="000000"/>
                    </a:solidFill>
                    <a:latin typeface="Arimo"/>
                    <a:ea typeface="Arimo"/>
                    <a:cs typeface="Arimo"/>
                    <a:sym typeface="Arimo"/>
                  </a:rPr>
                  <a:t>Principe: </a:t>
                </a:r>
                <a:r>
                  <a:rPr lang="en-US" sz="1350" b="0" i="0" u="none" strike="noStrike" cap="none" dirty="0">
                    <a:solidFill>
                      <a:srgbClr val="000000"/>
                    </a:solidFill>
                    <a:latin typeface="Arimo"/>
                    <a:ea typeface="Arimo"/>
                    <a:cs typeface="Arimo"/>
                    <a:sym typeface="Arimo"/>
                  </a:rPr>
                  <a:t> </a:t>
                </a:r>
                <a:r>
                  <a:rPr lang="en-US" sz="1350" b="0" i="0" u="none" strike="noStrike" cap="none" dirty="0" err="1">
                    <a:solidFill>
                      <a:srgbClr val="000000"/>
                    </a:solidFill>
                    <a:latin typeface="Arimo"/>
                    <a:ea typeface="Arimo"/>
                    <a:cs typeface="Arimo"/>
                    <a:sym typeface="Arimo"/>
                  </a:rPr>
                  <a:t>Évalue</a:t>
                </a:r>
                <a:r>
                  <a:rPr lang="en-US" sz="1350" b="0" i="0" u="none" strike="noStrike" cap="none" dirty="0">
                    <a:solidFill>
                      <a:srgbClr val="000000"/>
                    </a:solidFill>
                    <a:latin typeface="Arimo"/>
                    <a:ea typeface="Arimo"/>
                    <a:cs typeface="Arimo"/>
                    <a:sym typeface="Arimo"/>
                  </a:rPr>
                  <a:t> </a:t>
                </a:r>
                <a:r>
                  <a:rPr lang="en-US" sz="1350" b="0" i="0" u="none" strike="noStrike" cap="none" dirty="0" err="1">
                    <a:solidFill>
                      <a:srgbClr val="000000"/>
                    </a:solidFill>
                    <a:latin typeface="Arimo"/>
                    <a:ea typeface="Arimo"/>
                    <a:cs typeface="Arimo"/>
                    <a:sym typeface="Arimo"/>
                  </a:rPr>
                  <a:t>l'importance</a:t>
                </a:r>
                <a:r>
                  <a:rPr lang="en-US" sz="1350" b="0" i="0" u="none" strike="noStrike" cap="none" dirty="0">
                    <a:solidFill>
                      <a:srgbClr val="000000"/>
                    </a:solidFill>
                    <a:latin typeface="Arimo"/>
                    <a:ea typeface="Arimo"/>
                    <a:cs typeface="Arimo"/>
                    <a:sym typeface="Arimo"/>
                  </a:rPr>
                  <a:t> d'un mot dans un document par rapport à un corpus.</a:t>
                </a:r>
                <a:endParaRPr sz="1350" b="0" i="0" u="none" strike="noStrike" cap="none" dirty="0">
                  <a:solidFill>
                    <a:srgbClr val="000000"/>
                  </a:solidFill>
                  <a:latin typeface="Arimo"/>
                  <a:ea typeface="Arimo"/>
                  <a:cs typeface="Arimo"/>
                  <a:sym typeface="Arimo"/>
                </a:endParaRPr>
              </a:p>
              <a:p>
                <a:pPr marL="457200" marR="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Arimo"/>
                  <a:ea typeface="Arimo"/>
                  <a:cs typeface="Arimo"/>
                  <a:sym typeface="Arimo"/>
                </a:endParaRPr>
              </a:p>
              <a:p>
                <a:pPr marL="285742" marR="0" lvl="0" indent="-285742" algn="l" rtl="0">
                  <a:lnSpc>
                    <a:spcPct val="100000"/>
                  </a:lnSpc>
                  <a:spcBef>
                    <a:spcPts val="0"/>
                  </a:spcBef>
                  <a:spcAft>
                    <a:spcPts val="0"/>
                  </a:spcAft>
                  <a:buClr>
                    <a:srgbClr val="000000"/>
                  </a:buClr>
                  <a:buSzPts val="1350"/>
                  <a:buFont typeface="Arial"/>
                  <a:buChar char="•"/>
                </a:pPr>
                <a:r>
                  <a:rPr lang="en-US" sz="1450" b="1" i="0" u="sng" strike="noStrike" cap="none" dirty="0" err="1">
                    <a:solidFill>
                      <a:schemeClr val="dk1"/>
                    </a:solidFill>
                    <a:latin typeface="Arimo"/>
                    <a:ea typeface="Arimo"/>
                    <a:cs typeface="Arimo"/>
                    <a:sym typeface="Arimo"/>
                  </a:rPr>
                  <a:t>Avantage</a:t>
                </a:r>
                <a:r>
                  <a:rPr lang="en-US" sz="1450" b="1" i="0" u="sng" strike="noStrike" cap="none" dirty="0">
                    <a:solidFill>
                      <a:schemeClr val="dk1"/>
                    </a:solidFill>
                    <a:latin typeface="Arimo"/>
                    <a:ea typeface="Arimo"/>
                    <a:cs typeface="Arimo"/>
                    <a:sym typeface="Arimo"/>
                  </a:rPr>
                  <a:t>: </a:t>
                </a:r>
                <a:r>
                  <a:rPr lang="en-US" sz="1350" dirty="0">
                    <a:latin typeface="Arimo"/>
                    <a:ea typeface="Arimo"/>
                    <a:cs typeface="Arimo"/>
                    <a:sym typeface="Arimo"/>
                  </a:rPr>
                  <a:t>Met </a:t>
                </a:r>
                <a:r>
                  <a:rPr lang="en-US" sz="1350" dirty="0" err="1">
                    <a:latin typeface="Arimo"/>
                    <a:ea typeface="Arimo"/>
                    <a:cs typeface="Arimo"/>
                    <a:sym typeface="Arimo"/>
                  </a:rPr>
                  <a:t>en</a:t>
                </a:r>
                <a:r>
                  <a:rPr lang="en-US" sz="1350" dirty="0">
                    <a:latin typeface="Arimo"/>
                    <a:ea typeface="Arimo"/>
                    <a:cs typeface="Arimo"/>
                    <a:sym typeface="Arimo"/>
                  </a:rPr>
                  <a:t> </a:t>
                </a:r>
                <a:r>
                  <a:rPr lang="en-US" sz="1350" dirty="0" err="1">
                    <a:latin typeface="Arimo"/>
                    <a:ea typeface="Arimo"/>
                    <a:cs typeface="Arimo"/>
                    <a:sym typeface="Arimo"/>
                  </a:rPr>
                  <a:t>évidence</a:t>
                </a:r>
                <a:r>
                  <a:rPr lang="en-US" sz="1350" dirty="0">
                    <a:latin typeface="Arimo"/>
                    <a:ea typeface="Arimo"/>
                    <a:cs typeface="Arimo"/>
                    <a:sym typeface="Arimo"/>
                  </a:rPr>
                  <a:t> les mots </a:t>
                </a:r>
                <a:r>
                  <a:rPr lang="en-US" sz="1350" dirty="0" err="1">
                    <a:latin typeface="Arimo"/>
                    <a:ea typeface="Arimo"/>
                    <a:cs typeface="Arimo"/>
                    <a:sym typeface="Arimo"/>
                  </a:rPr>
                  <a:t>importants</a:t>
                </a:r>
                <a:r>
                  <a:rPr lang="en-US" sz="1350" dirty="0">
                    <a:latin typeface="Arimo"/>
                    <a:ea typeface="Arimo"/>
                    <a:cs typeface="Arimo"/>
                    <a:sym typeface="Arimo"/>
                  </a:rPr>
                  <a:t> </a:t>
                </a:r>
                <a:r>
                  <a:rPr lang="en-US" sz="1350" dirty="0" err="1">
                    <a:latin typeface="Arimo"/>
                    <a:ea typeface="Arimo"/>
                    <a:cs typeface="Arimo"/>
                    <a:sym typeface="Arimo"/>
                  </a:rPr>
                  <a:t>ou</a:t>
                </a:r>
                <a:r>
                  <a:rPr lang="en-US" sz="1350" dirty="0">
                    <a:latin typeface="Arimo"/>
                    <a:ea typeface="Arimo"/>
                    <a:cs typeface="Arimo"/>
                    <a:sym typeface="Arimo"/>
                  </a:rPr>
                  <a:t> </a:t>
                </a:r>
                <a:r>
                  <a:rPr lang="en-US" sz="1350" dirty="0" err="1">
                    <a:latin typeface="Arimo"/>
                    <a:ea typeface="Arimo"/>
                    <a:cs typeface="Arimo"/>
                    <a:sym typeface="Arimo"/>
                  </a:rPr>
                  <a:t>distinctifs</a:t>
                </a:r>
                <a:r>
                  <a:rPr lang="en-US" sz="1350" dirty="0">
                    <a:latin typeface="Arimo"/>
                    <a:ea typeface="Arimo"/>
                    <a:cs typeface="Arimo"/>
                    <a:sym typeface="Arimo"/>
                  </a:rPr>
                  <a:t> dans un document</a:t>
                </a:r>
                <a:endParaRPr sz="1350" b="0" i="0" u="none" strike="noStrike" cap="none" dirty="0">
                  <a:solidFill>
                    <a:srgbClr val="000000"/>
                  </a:solidFill>
                  <a:latin typeface="Arimo"/>
                  <a:ea typeface="Arimo"/>
                  <a:cs typeface="Arimo"/>
                  <a:sym typeface="Arimo"/>
                </a:endParaRPr>
              </a:p>
              <a:p>
                <a:pPr marL="457200" marR="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Arimo"/>
                  <a:ea typeface="Arimo"/>
                  <a:cs typeface="Arimo"/>
                  <a:sym typeface="Arimo"/>
                </a:endParaRPr>
              </a:p>
              <a:p>
                <a:pPr marL="285742" marR="0" lvl="0" indent="-285742" algn="l" rtl="0">
                  <a:lnSpc>
                    <a:spcPct val="100000"/>
                  </a:lnSpc>
                  <a:spcBef>
                    <a:spcPts val="0"/>
                  </a:spcBef>
                  <a:spcAft>
                    <a:spcPts val="0"/>
                  </a:spcAft>
                  <a:buClr>
                    <a:srgbClr val="000000"/>
                  </a:buClr>
                  <a:buSzPts val="1350"/>
                  <a:buFont typeface="Arial"/>
                  <a:buChar char="•"/>
                </a:pPr>
                <a:r>
                  <a:rPr lang="en-US" sz="1450" b="1" i="0" u="sng" strike="noStrike" cap="none" dirty="0" err="1">
                    <a:solidFill>
                      <a:schemeClr val="dk1"/>
                    </a:solidFill>
                    <a:latin typeface="Arimo"/>
                    <a:ea typeface="Arimo"/>
                    <a:cs typeface="Arimo"/>
                    <a:sym typeface="Arimo"/>
                  </a:rPr>
                  <a:t>Inconvénient</a:t>
                </a:r>
                <a:r>
                  <a:rPr lang="en-US" sz="1450" b="1" i="0" u="sng" strike="noStrike" cap="none" dirty="0">
                    <a:solidFill>
                      <a:schemeClr val="dk1"/>
                    </a:solidFill>
                    <a:latin typeface="Arimo"/>
                    <a:ea typeface="Arimo"/>
                    <a:cs typeface="Arimo"/>
                    <a:sym typeface="Arimo"/>
                  </a:rPr>
                  <a:t>: </a:t>
                </a:r>
                <a:r>
                  <a:rPr lang="en-US" sz="1350" dirty="0">
                    <a:latin typeface="Arimo"/>
                    <a:ea typeface="Arimo"/>
                    <a:cs typeface="Arimo"/>
                    <a:sym typeface="Arimo"/>
                  </a:rPr>
                  <a:t>Ne </a:t>
                </a:r>
                <a:r>
                  <a:rPr lang="en-US" sz="1350" dirty="0" err="1">
                    <a:latin typeface="Arimo"/>
                    <a:ea typeface="Arimo"/>
                    <a:cs typeface="Arimo"/>
                    <a:sym typeface="Arimo"/>
                  </a:rPr>
                  <a:t>prends</a:t>
                </a:r>
                <a:r>
                  <a:rPr lang="en-US" sz="1350" dirty="0">
                    <a:latin typeface="Arimo"/>
                    <a:ea typeface="Arimo"/>
                    <a:cs typeface="Arimo"/>
                    <a:sym typeface="Arimo"/>
                  </a:rPr>
                  <a:t> pas </a:t>
                </a:r>
                <a:r>
                  <a:rPr lang="en-US" sz="1350" dirty="0" err="1">
                    <a:latin typeface="Arimo"/>
                    <a:ea typeface="Arimo"/>
                    <a:cs typeface="Arimo"/>
                    <a:sym typeface="Arimo"/>
                  </a:rPr>
                  <a:t>en</a:t>
                </a:r>
                <a:r>
                  <a:rPr lang="en-US" sz="1350" dirty="0">
                    <a:latin typeface="Arimo"/>
                    <a:ea typeface="Arimo"/>
                    <a:cs typeface="Arimo"/>
                    <a:sym typeface="Arimo"/>
                  </a:rPr>
                  <a:t> </a:t>
                </a:r>
                <a:r>
                  <a:rPr lang="en-US" sz="1350" dirty="0" err="1">
                    <a:latin typeface="Arimo"/>
                    <a:ea typeface="Arimo"/>
                    <a:cs typeface="Arimo"/>
                    <a:sym typeface="Arimo"/>
                  </a:rPr>
                  <a:t>compte</a:t>
                </a:r>
                <a:r>
                  <a:rPr lang="en-US" sz="1350" dirty="0">
                    <a:latin typeface="Arimo"/>
                    <a:ea typeface="Arimo"/>
                    <a:cs typeface="Arimo"/>
                    <a:sym typeface="Arimo"/>
                  </a:rPr>
                  <a:t> le context </a:t>
                </a:r>
                <a:r>
                  <a:rPr lang="en-US" sz="1350" dirty="0" err="1">
                    <a:latin typeface="Arimo"/>
                    <a:ea typeface="Arimo"/>
                    <a:cs typeface="Arimo"/>
                    <a:sym typeface="Arimo"/>
                  </a:rPr>
                  <a:t>ou</a:t>
                </a:r>
                <a:r>
                  <a:rPr lang="en-US" sz="1350" dirty="0">
                    <a:latin typeface="Arimo"/>
                    <a:ea typeface="Arimo"/>
                    <a:cs typeface="Arimo"/>
                    <a:sym typeface="Arimo"/>
                  </a:rPr>
                  <a:t> </a:t>
                </a:r>
                <a:r>
                  <a:rPr lang="en-US" sz="1350" dirty="0" err="1">
                    <a:latin typeface="Arimo"/>
                    <a:ea typeface="Arimo"/>
                    <a:cs typeface="Arimo"/>
                    <a:sym typeface="Arimo"/>
                  </a:rPr>
                  <a:t>l’ordre</a:t>
                </a:r>
                <a:r>
                  <a:rPr lang="en-US" sz="1350" dirty="0">
                    <a:latin typeface="Arimo"/>
                    <a:ea typeface="Arimo"/>
                    <a:cs typeface="Arimo"/>
                    <a:sym typeface="Arimo"/>
                  </a:rPr>
                  <a:t> des mots dans un document.</a:t>
                </a:r>
                <a:endParaRPr sz="1350" dirty="0">
                  <a:latin typeface="Arimo"/>
                  <a:ea typeface="Arimo"/>
                  <a:cs typeface="Arimo"/>
                  <a:sym typeface="Arimo"/>
                </a:endParaRPr>
              </a:p>
              <a:p>
                <a:pPr marL="457200" marR="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mo"/>
                  <a:ea typeface="Arimo"/>
                  <a:cs typeface="Arimo"/>
                  <a:sym typeface="Arimo"/>
                </a:endParaRPr>
              </a:p>
              <a:p>
                <a:pPr marL="45720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mo"/>
                  <a:ea typeface="Arimo"/>
                  <a:cs typeface="Arimo"/>
                  <a:sym typeface="Arimo"/>
                </a:endParaRPr>
              </a:p>
            </p:txBody>
          </p:sp>
        </p:grpSp>
        <p:sp>
          <p:nvSpPr>
            <p:cNvPr id="410" name="Google Shape;410;p44"/>
            <p:cNvSpPr/>
            <p:nvPr/>
          </p:nvSpPr>
          <p:spPr>
            <a:xfrm>
              <a:off x="1797389" y="539749"/>
              <a:ext cx="1890000" cy="285600"/>
            </a:xfrm>
            <a:prstGeom prst="roundRect">
              <a:avLst>
                <a:gd name="adj" fmla="val 16667"/>
              </a:avLst>
            </a:prstGeom>
            <a:solidFill>
              <a:srgbClr val="76A5A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0" i="0" u="none" strike="noStrike" cap="none">
                  <a:solidFill>
                    <a:srgbClr val="EEEEEE"/>
                  </a:solidFill>
                  <a:latin typeface="Arimo"/>
                  <a:ea typeface="Arimo"/>
                  <a:cs typeface="Arimo"/>
                  <a:sym typeface="Arimo"/>
                </a:rPr>
                <a:t>TF-IDF</a:t>
              </a:r>
              <a:endParaRPr sz="1900" b="0" i="0" u="none" strike="noStrike" cap="none">
                <a:solidFill>
                  <a:srgbClr val="EEEEEE"/>
                </a:solidFill>
                <a:latin typeface="Arimo"/>
                <a:ea typeface="Arimo"/>
                <a:cs typeface="Arimo"/>
                <a:sym typeface="Arimo"/>
              </a:endParaRPr>
            </a:p>
          </p:txBody>
        </p:sp>
      </p:grpSp>
      <p:grpSp>
        <p:nvGrpSpPr>
          <p:cNvPr id="411" name="Google Shape;411;p44"/>
          <p:cNvGrpSpPr/>
          <p:nvPr/>
        </p:nvGrpSpPr>
        <p:grpSpPr>
          <a:xfrm>
            <a:off x="3160580" y="947670"/>
            <a:ext cx="2772474" cy="4515645"/>
            <a:chOff x="1785669" y="539749"/>
            <a:chExt cx="1958100" cy="1745717"/>
          </a:xfrm>
        </p:grpSpPr>
        <p:grpSp>
          <p:nvGrpSpPr>
            <p:cNvPr id="412" name="Google Shape;412;p44"/>
            <p:cNvGrpSpPr/>
            <p:nvPr/>
          </p:nvGrpSpPr>
          <p:grpSpPr>
            <a:xfrm>
              <a:off x="1785669" y="565642"/>
              <a:ext cx="1958100" cy="1719824"/>
              <a:chOff x="1785669" y="565642"/>
              <a:chExt cx="1958100" cy="1719824"/>
            </a:xfrm>
          </p:grpSpPr>
          <p:sp>
            <p:nvSpPr>
              <p:cNvPr id="413" name="Google Shape;413;p44"/>
              <p:cNvSpPr/>
              <p:nvPr/>
            </p:nvSpPr>
            <p:spPr>
              <a:xfrm>
                <a:off x="1797287" y="565642"/>
                <a:ext cx="1890000" cy="1476000"/>
              </a:xfrm>
              <a:prstGeom prst="roundRect">
                <a:avLst>
                  <a:gd name="adj" fmla="val 16667"/>
                </a:avLst>
              </a:prstGeom>
              <a:solidFill>
                <a:srgbClr val="EEEEEE"/>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53742"/>
                  </a:solidFill>
                  <a:latin typeface="Arimo"/>
                  <a:ea typeface="Arimo"/>
                  <a:cs typeface="Arimo"/>
                  <a:sym typeface="Arimo"/>
                </a:endParaRPr>
              </a:p>
            </p:txBody>
          </p:sp>
          <p:sp>
            <p:nvSpPr>
              <p:cNvPr id="414" name="Google Shape;414;p44"/>
              <p:cNvSpPr txBox="1"/>
              <p:nvPr/>
            </p:nvSpPr>
            <p:spPr>
              <a:xfrm>
                <a:off x="1785669" y="860166"/>
                <a:ext cx="1958100" cy="1425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Arimo"/>
                  <a:ea typeface="Arimo"/>
                  <a:cs typeface="Arimo"/>
                  <a:sym typeface="Arimo"/>
                </a:endParaRPr>
              </a:p>
              <a:p>
                <a:pPr marL="285742" marR="0" lvl="0" indent="-285742" algn="l" rtl="0">
                  <a:lnSpc>
                    <a:spcPct val="100000"/>
                  </a:lnSpc>
                  <a:spcBef>
                    <a:spcPts val="0"/>
                  </a:spcBef>
                  <a:spcAft>
                    <a:spcPts val="0"/>
                  </a:spcAft>
                  <a:buClr>
                    <a:srgbClr val="000000"/>
                  </a:buClr>
                  <a:buSzPts val="1350"/>
                  <a:buFont typeface="Arial"/>
                  <a:buChar char="•"/>
                </a:pPr>
                <a:r>
                  <a:rPr lang="en-US" sz="1450" b="1" i="0" u="sng" strike="noStrike" cap="none" dirty="0">
                    <a:solidFill>
                      <a:srgbClr val="000000"/>
                    </a:solidFill>
                    <a:latin typeface="Arimo"/>
                    <a:ea typeface="Arimo"/>
                    <a:cs typeface="Arimo"/>
                    <a:sym typeface="Arimo"/>
                  </a:rPr>
                  <a:t>Principe: </a:t>
                </a:r>
                <a:r>
                  <a:rPr lang="en-US" sz="1350" b="0" i="0" u="none" strike="noStrike" cap="none" dirty="0">
                    <a:solidFill>
                      <a:srgbClr val="000000"/>
                    </a:solidFill>
                    <a:latin typeface="Arimo"/>
                    <a:ea typeface="Arimo"/>
                    <a:cs typeface="Arimo"/>
                    <a:sym typeface="Arimo"/>
                  </a:rPr>
                  <a:t> </a:t>
                </a:r>
                <a:r>
                  <a:rPr lang="en-US" sz="1350" b="0" i="0" u="none" strike="noStrike" cap="none" dirty="0" err="1">
                    <a:solidFill>
                      <a:srgbClr val="000000"/>
                    </a:solidFill>
                    <a:latin typeface="Arimo"/>
                    <a:ea typeface="Arimo"/>
                    <a:cs typeface="Arimo"/>
                    <a:sym typeface="Arimo"/>
                  </a:rPr>
                  <a:t>Convertit</a:t>
                </a:r>
                <a:r>
                  <a:rPr lang="en-US" sz="1350" b="0" i="0" u="none" strike="noStrike" cap="none" dirty="0">
                    <a:solidFill>
                      <a:srgbClr val="000000"/>
                    </a:solidFill>
                    <a:latin typeface="Arimo"/>
                    <a:ea typeface="Arimo"/>
                    <a:cs typeface="Arimo"/>
                    <a:sym typeface="Arimo"/>
                  </a:rPr>
                  <a:t> le </a:t>
                </a:r>
                <a:r>
                  <a:rPr lang="en-US" sz="1350" b="0" i="0" u="none" strike="noStrike" cap="none" dirty="0" err="1">
                    <a:solidFill>
                      <a:srgbClr val="000000"/>
                    </a:solidFill>
                    <a:latin typeface="Arimo"/>
                    <a:ea typeface="Arimo"/>
                    <a:cs typeface="Arimo"/>
                    <a:sym typeface="Arimo"/>
                  </a:rPr>
                  <a:t>texte</a:t>
                </a:r>
                <a:r>
                  <a:rPr lang="en-US" sz="1350" b="0" i="0" u="none" strike="noStrike" cap="none" dirty="0">
                    <a:solidFill>
                      <a:srgbClr val="000000"/>
                    </a:solidFill>
                    <a:latin typeface="Arimo"/>
                    <a:ea typeface="Arimo"/>
                    <a:cs typeface="Arimo"/>
                    <a:sym typeface="Arimo"/>
                  </a:rPr>
                  <a:t> </a:t>
                </a:r>
                <a:r>
                  <a:rPr lang="en-US" sz="1350" b="0" i="0" u="none" strike="noStrike" cap="none" dirty="0" err="1">
                    <a:solidFill>
                      <a:srgbClr val="000000"/>
                    </a:solidFill>
                    <a:latin typeface="Arimo"/>
                    <a:ea typeface="Arimo"/>
                    <a:cs typeface="Arimo"/>
                    <a:sym typeface="Arimo"/>
                  </a:rPr>
                  <a:t>en</a:t>
                </a:r>
                <a:r>
                  <a:rPr lang="en-US" sz="1350" b="0" i="0" u="none" strike="noStrike" cap="none" dirty="0">
                    <a:solidFill>
                      <a:srgbClr val="000000"/>
                    </a:solidFill>
                    <a:latin typeface="Arimo"/>
                    <a:ea typeface="Arimo"/>
                    <a:cs typeface="Arimo"/>
                    <a:sym typeface="Arimo"/>
                  </a:rPr>
                  <a:t> </a:t>
                </a:r>
                <a:r>
                  <a:rPr lang="en-US" sz="1350" b="0" i="0" u="none" strike="noStrike" cap="none" dirty="0" err="1">
                    <a:solidFill>
                      <a:srgbClr val="000000"/>
                    </a:solidFill>
                    <a:latin typeface="Arimo"/>
                    <a:ea typeface="Arimo"/>
                    <a:cs typeface="Arimo"/>
                    <a:sym typeface="Arimo"/>
                  </a:rPr>
                  <a:t>une</a:t>
                </a:r>
                <a:r>
                  <a:rPr lang="en-US" sz="1350" b="0" i="0" u="none" strike="noStrike" cap="none" dirty="0">
                    <a:solidFill>
                      <a:srgbClr val="000000"/>
                    </a:solidFill>
                    <a:latin typeface="Arimo"/>
                    <a:ea typeface="Arimo"/>
                    <a:cs typeface="Arimo"/>
                    <a:sym typeface="Arimo"/>
                  </a:rPr>
                  <a:t> </a:t>
                </a:r>
                <a:r>
                  <a:rPr lang="en-US" sz="1350" b="0" i="0" u="none" strike="noStrike" cap="none" dirty="0" err="1">
                    <a:solidFill>
                      <a:srgbClr val="000000"/>
                    </a:solidFill>
                    <a:latin typeface="Arimo"/>
                    <a:ea typeface="Arimo"/>
                    <a:cs typeface="Arimo"/>
                    <a:sym typeface="Arimo"/>
                  </a:rPr>
                  <a:t>matrice</a:t>
                </a:r>
                <a:r>
                  <a:rPr lang="en-US" sz="1350" b="0" i="0" u="none" strike="noStrike" cap="none" dirty="0">
                    <a:solidFill>
                      <a:srgbClr val="000000"/>
                    </a:solidFill>
                    <a:latin typeface="Arimo"/>
                    <a:ea typeface="Arimo"/>
                    <a:cs typeface="Arimo"/>
                    <a:sym typeface="Arimo"/>
                  </a:rPr>
                  <a:t> de </a:t>
                </a:r>
                <a:r>
                  <a:rPr lang="en-US" sz="1350" b="0" i="0" u="none" strike="noStrike" cap="none" dirty="0" err="1">
                    <a:solidFill>
                      <a:srgbClr val="000000"/>
                    </a:solidFill>
                    <a:latin typeface="Arimo"/>
                    <a:ea typeface="Arimo"/>
                    <a:cs typeface="Arimo"/>
                    <a:sym typeface="Arimo"/>
                  </a:rPr>
                  <a:t>fréquence</a:t>
                </a:r>
                <a:r>
                  <a:rPr lang="en-US" sz="1350" b="0" i="0" u="none" strike="noStrike" cap="none" dirty="0">
                    <a:solidFill>
                      <a:srgbClr val="000000"/>
                    </a:solidFill>
                    <a:latin typeface="Arimo"/>
                    <a:ea typeface="Arimo"/>
                    <a:cs typeface="Arimo"/>
                    <a:sym typeface="Arimo"/>
                  </a:rPr>
                  <a:t> de mots.</a:t>
                </a:r>
                <a:endParaRPr sz="1350" b="0" i="0" u="none" strike="noStrike" cap="none" dirty="0">
                  <a:solidFill>
                    <a:srgbClr val="000000"/>
                  </a:solidFill>
                  <a:latin typeface="Arimo"/>
                  <a:ea typeface="Arimo"/>
                  <a:cs typeface="Arimo"/>
                  <a:sym typeface="Arimo"/>
                </a:endParaRPr>
              </a:p>
              <a:p>
                <a:pPr marL="457200" marR="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Arimo"/>
                  <a:ea typeface="Arimo"/>
                  <a:cs typeface="Arimo"/>
                  <a:sym typeface="Arimo"/>
                </a:endParaRPr>
              </a:p>
              <a:p>
                <a:pPr marL="285742" marR="0" lvl="0" indent="-285742" algn="l" rtl="0">
                  <a:lnSpc>
                    <a:spcPct val="100000"/>
                  </a:lnSpc>
                  <a:spcBef>
                    <a:spcPts val="0"/>
                  </a:spcBef>
                  <a:spcAft>
                    <a:spcPts val="0"/>
                  </a:spcAft>
                  <a:buClr>
                    <a:srgbClr val="000000"/>
                  </a:buClr>
                  <a:buSzPts val="1350"/>
                  <a:buFont typeface="Arial"/>
                  <a:buChar char="•"/>
                </a:pPr>
                <a:r>
                  <a:rPr lang="en-US" sz="1450" b="1" i="0" u="sng" strike="noStrike" cap="none" dirty="0" err="1">
                    <a:solidFill>
                      <a:schemeClr val="dk1"/>
                    </a:solidFill>
                    <a:latin typeface="Arimo"/>
                    <a:ea typeface="Arimo"/>
                    <a:cs typeface="Arimo"/>
                    <a:sym typeface="Arimo"/>
                  </a:rPr>
                  <a:t>Avantage</a:t>
                </a:r>
                <a:r>
                  <a:rPr lang="en-US" sz="1450" b="1" i="0" u="sng" strike="noStrike" cap="none" dirty="0">
                    <a:solidFill>
                      <a:schemeClr val="dk1"/>
                    </a:solidFill>
                    <a:latin typeface="Arimo"/>
                    <a:ea typeface="Arimo"/>
                    <a:cs typeface="Arimo"/>
                    <a:sym typeface="Arimo"/>
                  </a:rPr>
                  <a:t>: </a:t>
                </a:r>
                <a:r>
                  <a:rPr lang="en-US" sz="1350" b="0" i="0" u="none" strike="noStrike" cap="none" dirty="0">
                    <a:solidFill>
                      <a:srgbClr val="000000"/>
                    </a:solidFill>
                    <a:latin typeface="Arimo"/>
                    <a:ea typeface="Arimo"/>
                    <a:cs typeface="Arimo"/>
                    <a:sym typeface="Arimo"/>
                  </a:rPr>
                  <a:t>Simple à </a:t>
                </a:r>
                <a:r>
                  <a:rPr lang="en-US" sz="1350" b="0" i="0" u="none" strike="noStrike" cap="none" dirty="0" err="1">
                    <a:solidFill>
                      <a:srgbClr val="000000"/>
                    </a:solidFill>
                    <a:latin typeface="Arimo"/>
                    <a:ea typeface="Arimo"/>
                    <a:cs typeface="Arimo"/>
                    <a:sym typeface="Arimo"/>
                  </a:rPr>
                  <a:t>comprendre</a:t>
                </a:r>
                <a:r>
                  <a:rPr lang="en-US" sz="1350" b="0" i="0" u="none" strike="noStrike" cap="none" dirty="0">
                    <a:solidFill>
                      <a:srgbClr val="000000"/>
                    </a:solidFill>
                    <a:latin typeface="Arimo"/>
                    <a:ea typeface="Arimo"/>
                    <a:cs typeface="Arimo"/>
                    <a:sym typeface="Arimo"/>
                  </a:rPr>
                  <a:t> et à </a:t>
                </a:r>
                <a:r>
                  <a:rPr lang="en-US" sz="1350" b="0" i="0" u="none" strike="noStrike" cap="none" dirty="0" err="1">
                    <a:solidFill>
                      <a:srgbClr val="000000"/>
                    </a:solidFill>
                    <a:latin typeface="Arimo"/>
                    <a:ea typeface="Arimo"/>
                    <a:cs typeface="Arimo"/>
                    <a:sym typeface="Arimo"/>
                  </a:rPr>
                  <a:t>mettre</a:t>
                </a:r>
                <a:r>
                  <a:rPr lang="en-US" sz="1350" b="0" i="0" u="none" strike="noStrike" cap="none" dirty="0">
                    <a:solidFill>
                      <a:srgbClr val="000000"/>
                    </a:solidFill>
                    <a:latin typeface="Arimo"/>
                    <a:ea typeface="Arimo"/>
                    <a:cs typeface="Arimo"/>
                    <a:sym typeface="Arimo"/>
                  </a:rPr>
                  <a:t> </a:t>
                </a:r>
                <a:r>
                  <a:rPr lang="en-US" sz="1350" b="0" i="0" u="none" strike="noStrike" cap="none" dirty="0" err="1">
                    <a:solidFill>
                      <a:srgbClr val="000000"/>
                    </a:solidFill>
                    <a:latin typeface="Arimo"/>
                    <a:ea typeface="Arimo"/>
                    <a:cs typeface="Arimo"/>
                    <a:sym typeface="Arimo"/>
                  </a:rPr>
                  <a:t>en</a:t>
                </a:r>
                <a:r>
                  <a:rPr lang="en-US" sz="1350" b="0" i="0" u="none" strike="noStrike" cap="none" dirty="0">
                    <a:solidFill>
                      <a:srgbClr val="000000"/>
                    </a:solidFill>
                    <a:latin typeface="Arimo"/>
                    <a:ea typeface="Arimo"/>
                    <a:cs typeface="Arimo"/>
                    <a:sym typeface="Arimo"/>
                  </a:rPr>
                  <a:t> </a:t>
                </a:r>
                <a:r>
                  <a:rPr lang="en-US" sz="1350" b="0" i="0" u="none" strike="noStrike" cap="none" dirty="0" err="1">
                    <a:solidFill>
                      <a:srgbClr val="000000"/>
                    </a:solidFill>
                    <a:latin typeface="Arimo"/>
                    <a:ea typeface="Arimo"/>
                    <a:cs typeface="Arimo"/>
                    <a:sym typeface="Arimo"/>
                  </a:rPr>
                  <a:t>œuvre</a:t>
                </a:r>
                <a:r>
                  <a:rPr lang="en-US" sz="1350" b="0" i="0" u="none" strike="noStrike" cap="none" dirty="0">
                    <a:solidFill>
                      <a:srgbClr val="000000"/>
                    </a:solidFill>
                    <a:latin typeface="Arimo"/>
                    <a:ea typeface="Arimo"/>
                    <a:cs typeface="Arimo"/>
                    <a:sym typeface="Arimo"/>
                  </a:rPr>
                  <a:t>.</a:t>
                </a:r>
                <a:endParaRPr sz="1350" b="0" i="0" u="none" strike="noStrike" cap="none" dirty="0">
                  <a:solidFill>
                    <a:srgbClr val="000000"/>
                  </a:solidFill>
                  <a:latin typeface="Arimo"/>
                  <a:ea typeface="Arimo"/>
                  <a:cs typeface="Arimo"/>
                  <a:sym typeface="Arimo"/>
                </a:endParaRPr>
              </a:p>
              <a:p>
                <a:pPr marL="457200" marR="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Arimo"/>
                  <a:ea typeface="Arimo"/>
                  <a:cs typeface="Arimo"/>
                  <a:sym typeface="Arimo"/>
                </a:endParaRPr>
              </a:p>
              <a:p>
                <a:pPr marL="285742" marR="0" lvl="0" indent="-285742" algn="l" rtl="0">
                  <a:lnSpc>
                    <a:spcPct val="100000"/>
                  </a:lnSpc>
                  <a:spcBef>
                    <a:spcPts val="0"/>
                  </a:spcBef>
                  <a:spcAft>
                    <a:spcPts val="0"/>
                  </a:spcAft>
                  <a:buClr>
                    <a:srgbClr val="000000"/>
                  </a:buClr>
                  <a:buSzPts val="1350"/>
                  <a:buFont typeface="Arial"/>
                  <a:buChar char="•"/>
                </a:pPr>
                <a:r>
                  <a:rPr lang="en-US" sz="1450" b="1" i="0" u="sng" strike="noStrike" cap="none" dirty="0" err="1">
                    <a:solidFill>
                      <a:schemeClr val="dk1"/>
                    </a:solidFill>
                    <a:latin typeface="Arimo"/>
                    <a:ea typeface="Arimo"/>
                    <a:cs typeface="Arimo"/>
                    <a:sym typeface="Arimo"/>
                  </a:rPr>
                  <a:t>Inconvénient</a:t>
                </a:r>
                <a:r>
                  <a:rPr lang="en-US" sz="1450" b="1" i="0" u="sng" strike="noStrike" cap="none" dirty="0">
                    <a:solidFill>
                      <a:schemeClr val="dk1"/>
                    </a:solidFill>
                    <a:latin typeface="Arimo"/>
                    <a:ea typeface="Arimo"/>
                    <a:cs typeface="Arimo"/>
                    <a:sym typeface="Arimo"/>
                  </a:rPr>
                  <a:t>: </a:t>
                </a:r>
                <a:r>
                  <a:rPr lang="en-US" sz="1350" b="0" i="0" u="none" strike="noStrike" cap="none" dirty="0">
                    <a:solidFill>
                      <a:schemeClr val="dk1"/>
                    </a:solidFill>
                    <a:latin typeface="Arimo"/>
                    <a:ea typeface="Arimo"/>
                    <a:cs typeface="Arimo"/>
                    <a:sym typeface="Arimo"/>
                  </a:rPr>
                  <a:t>Donne la </a:t>
                </a:r>
                <a:r>
                  <a:rPr lang="en-US" sz="1350" b="0" i="0" u="none" strike="noStrike" cap="none" dirty="0" err="1">
                    <a:solidFill>
                      <a:schemeClr val="dk1"/>
                    </a:solidFill>
                    <a:latin typeface="Arimo"/>
                    <a:ea typeface="Arimo"/>
                    <a:cs typeface="Arimo"/>
                    <a:sym typeface="Arimo"/>
                  </a:rPr>
                  <a:t>même</a:t>
                </a:r>
                <a:r>
                  <a:rPr lang="en-US" sz="1350" b="0" i="0" u="none" strike="noStrike" cap="none" dirty="0">
                    <a:solidFill>
                      <a:schemeClr val="dk1"/>
                    </a:solidFill>
                    <a:latin typeface="Arimo"/>
                    <a:ea typeface="Arimo"/>
                    <a:cs typeface="Arimo"/>
                    <a:sym typeface="Arimo"/>
                  </a:rPr>
                  <a:t> importance à </a:t>
                </a:r>
                <a:r>
                  <a:rPr lang="en-US" sz="1350" b="0" i="0" u="none" strike="noStrike" cap="none" dirty="0" err="1">
                    <a:solidFill>
                      <a:schemeClr val="dk1"/>
                    </a:solidFill>
                    <a:latin typeface="Arimo"/>
                    <a:ea typeface="Arimo"/>
                    <a:cs typeface="Arimo"/>
                    <a:sym typeface="Arimo"/>
                  </a:rPr>
                  <a:t>chaque</a:t>
                </a:r>
                <a:r>
                  <a:rPr lang="en-US" sz="1350" b="0" i="0" u="none" strike="noStrike" cap="none" dirty="0">
                    <a:solidFill>
                      <a:schemeClr val="dk1"/>
                    </a:solidFill>
                    <a:latin typeface="Arimo"/>
                    <a:ea typeface="Arimo"/>
                    <a:cs typeface="Arimo"/>
                    <a:sym typeface="Arimo"/>
                  </a:rPr>
                  <a:t> mot, sans </a:t>
                </a:r>
                <a:r>
                  <a:rPr lang="en-US" sz="1350" b="0" i="0" u="none" strike="noStrike" cap="none" dirty="0" err="1">
                    <a:solidFill>
                      <a:schemeClr val="dk1"/>
                    </a:solidFill>
                    <a:latin typeface="Arimo"/>
                    <a:ea typeface="Arimo"/>
                    <a:cs typeface="Arimo"/>
                    <a:sym typeface="Arimo"/>
                  </a:rPr>
                  <a:t>poids</a:t>
                </a:r>
                <a:r>
                  <a:rPr lang="en-US" sz="1350" b="0" i="0" u="none" strike="noStrike" cap="none" dirty="0">
                    <a:solidFill>
                      <a:schemeClr val="dk1"/>
                    </a:solidFill>
                    <a:latin typeface="Arimo"/>
                    <a:ea typeface="Arimo"/>
                    <a:cs typeface="Arimo"/>
                    <a:sym typeface="Arimo"/>
                  </a:rPr>
                  <a:t>.</a:t>
                </a:r>
                <a:endParaRPr sz="1350" b="0" i="0" u="none" strike="noStrike" cap="none" dirty="0">
                  <a:solidFill>
                    <a:schemeClr val="dk1"/>
                  </a:solidFill>
                  <a:latin typeface="Arimo"/>
                  <a:ea typeface="Arimo"/>
                  <a:cs typeface="Arimo"/>
                  <a:sym typeface="Arimo"/>
                </a:endParaRPr>
              </a:p>
              <a:p>
                <a:pPr marL="457200" marR="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mo"/>
                  <a:ea typeface="Arimo"/>
                  <a:cs typeface="Arimo"/>
                  <a:sym typeface="Arimo"/>
                </a:endParaRPr>
              </a:p>
              <a:p>
                <a:pPr marL="45720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mo"/>
                  <a:ea typeface="Arimo"/>
                  <a:cs typeface="Arimo"/>
                  <a:sym typeface="Arimo"/>
                </a:endParaRPr>
              </a:p>
            </p:txBody>
          </p:sp>
        </p:grpSp>
        <p:sp>
          <p:nvSpPr>
            <p:cNvPr id="415" name="Google Shape;415;p44"/>
            <p:cNvSpPr/>
            <p:nvPr/>
          </p:nvSpPr>
          <p:spPr>
            <a:xfrm>
              <a:off x="1797389" y="539749"/>
              <a:ext cx="1890000" cy="285600"/>
            </a:xfrm>
            <a:prstGeom prst="roundRect">
              <a:avLst>
                <a:gd name="adj" fmla="val 16667"/>
              </a:avLst>
            </a:prstGeom>
            <a:solidFill>
              <a:srgbClr val="76A5A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0" i="0" u="none" strike="noStrike" cap="none">
                  <a:solidFill>
                    <a:srgbClr val="EEEEEE"/>
                  </a:solidFill>
                  <a:latin typeface="Arimo"/>
                  <a:ea typeface="Arimo"/>
                  <a:cs typeface="Arimo"/>
                  <a:sym typeface="Arimo"/>
                </a:rPr>
                <a:t>CountVectorizer</a:t>
              </a:r>
              <a:endParaRPr sz="1900" b="0" i="0" u="none" strike="noStrike" cap="none">
                <a:solidFill>
                  <a:srgbClr val="EEEEEE"/>
                </a:solidFill>
                <a:latin typeface="Arimo"/>
                <a:ea typeface="Arimo"/>
                <a:cs typeface="Arimo"/>
                <a:sym typeface="Arimo"/>
              </a:endParaRPr>
            </a:p>
          </p:txBody>
        </p:sp>
      </p:grpSp>
      <p:grpSp>
        <p:nvGrpSpPr>
          <p:cNvPr id="416" name="Google Shape;416;p44"/>
          <p:cNvGrpSpPr/>
          <p:nvPr/>
        </p:nvGrpSpPr>
        <p:grpSpPr>
          <a:xfrm>
            <a:off x="6162030" y="947670"/>
            <a:ext cx="2772474" cy="4930810"/>
            <a:chOff x="1785669" y="539749"/>
            <a:chExt cx="1958100" cy="1906217"/>
          </a:xfrm>
        </p:grpSpPr>
        <p:grpSp>
          <p:nvGrpSpPr>
            <p:cNvPr id="417" name="Google Shape;417;p44"/>
            <p:cNvGrpSpPr/>
            <p:nvPr/>
          </p:nvGrpSpPr>
          <p:grpSpPr>
            <a:xfrm>
              <a:off x="1785669" y="565642"/>
              <a:ext cx="1958100" cy="1880324"/>
              <a:chOff x="1785669" y="565642"/>
              <a:chExt cx="1958100" cy="1880324"/>
            </a:xfrm>
          </p:grpSpPr>
          <p:sp>
            <p:nvSpPr>
              <p:cNvPr id="418" name="Google Shape;418;p44"/>
              <p:cNvSpPr/>
              <p:nvPr/>
            </p:nvSpPr>
            <p:spPr>
              <a:xfrm>
                <a:off x="1797287" y="565642"/>
                <a:ext cx="1890000" cy="1476000"/>
              </a:xfrm>
              <a:prstGeom prst="roundRect">
                <a:avLst>
                  <a:gd name="adj" fmla="val 16667"/>
                </a:avLst>
              </a:prstGeom>
              <a:solidFill>
                <a:srgbClr val="EEEEEE"/>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53742"/>
                  </a:solidFill>
                  <a:latin typeface="Arimo"/>
                  <a:ea typeface="Arimo"/>
                  <a:cs typeface="Arimo"/>
                  <a:sym typeface="Arimo"/>
                </a:endParaRPr>
              </a:p>
            </p:txBody>
          </p:sp>
          <p:sp>
            <p:nvSpPr>
              <p:cNvPr id="419" name="Google Shape;419;p44"/>
              <p:cNvSpPr txBox="1"/>
              <p:nvPr/>
            </p:nvSpPr>
            <p:spPr>
              <a:xfrm>
                <a:off x="1785669" y="860166"/>
                <a:ext cx="1958100" cy="1585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Arimo"/>
                  <a:ea typeface="Arimo"/>
                  <a:cs typeface="Arimo"/>
                  <a:sym typeface="Arimo"/>
                </a:endParaRPr>
              </a:p>
              <a:p>
                <a:pPr marL="285742" marR="0" lvl="0" indent="-285742" algn="l" rtl="0">
                  <a:lnSpc>
                    <a:spcPct val="100000"/>
                  </a:lnSpc>
                  <a:spcBef>
                    <a:spcPts val="0"/>
                  </a:spcBef>
                  <a:spcAft>
                    <a:spcPts val="0"/>
                  </a:spcAft>
                  <a:buClr>
                    <a:srgbClr val="000000"/>
                  </a:buClr>
                  <a:buSzPts val="1350"/>
                  <a:buFont typeface="Arial"/>
                  <a:buChar char="•"/>
                </a:pPr>
                <a:r>
                  <a:rPr lang="en-US" sz="1450" b="1" i="0" u="sng" strike="noStrike" cap="none">
                    <a:solidFill>
                      <a:srgbClr val="000000"/>
                    </a:solidFill>
                    <a:latin typeface="Arimo"/>
                    <a:ea typeface="Arimo"/>
                    <a:cs typeface="Arimo"/>
                    <a:sym typeface="Arimo"/>
                  </a:rPr>
                  <a:t>Principe: </a:t>
                </a:r>
                <a:r>
                  <a:rPr lang="en-US" sz="1350" b="0" i="0" u="none" strike="noStrike" cap="none">
                    <a:solidFill>
                      <a:srgbClr val="000000"/>
                    </a:solidFill>
                    <a:latin typeface="Arimo"/>
                    <a:ea typeface="Arimo"/>
                    <a:cs typeface="Arimo"/>
                    <a:sym typeface="Arimo"/>
                  </a:rPr>
                  <a:t> Produit des vecteurs de mots en utilisant des réseaux de neurones peu profonds.</a:t>
                </a:r>
                <a:endParaRPr sz="1350" b="0" i="0" u="none" strike="noStrike" cap="none">
                  <a:solidFill>
                    <a:srgbClr val="000000"/>
                  </a:solidFill>
                  <a:latin typeface="Arimo"/>
                  <a:ea typeface="Arimo"/>
                  <a:cs typeface="Arimo"/>
                  <a:sym typeface="Arimo"/>
                </a:endParaRPr>
              </a:p>
              <a:p>
                <a:pPr marL="45720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Arimo"/>
                  <a:ea typeface="Arimo"/>
                  <a:cs typeface="Arimo"/>
                  <a:sym typeface="Arimo"/>
                </a:endParaRPr>
              </a:p>
              <a:p>
                <a:pPr marL="285742" marR="0" lvl="0" indent="-285742" algn="l" rtl="0">
                  <a:lnSpc>
                    <a:spcPct val="100000"/>
                  </a:lnSpc>
                  <a:spcBef>
                    <a:spcPts val="0"/>
                  </a:spcBef>
                  <a:spcAft>
                    <a:spcPts val="0"/>
                  </a:spcAft>
                  <a:buClr>
                    <a:srgbClr val="000000"/>
                  </a:buClr>
                  <a:buSzPts val="1350"/>
                  <a:buFont typeface="Arial"/>
                  <a:buChar char="•"/>
                </a:pPr>
                <a:r>
                  <a:rPr lang="en-US" sz="1450" b="1" i="0" u="sng" strike="noStrike" cap="none">
                    <a:solidFill>
                      <a:schemeClr val="dk1"/>
                    </a:solidFill>
                    <a:latin typeface="Arimo"/>
                    <a:ea typeface="Arimo"/>
                    <a:cs typeface="Arimo"/>
                    <a:sym typeface="Arimo"/>
                  </a:rPr>
                  <a:t>Avantage: </a:t>
                </a:r>
                <a:r>
                  <a:rPr lang="en-US" sz="1350" b="0" i="0" u="none" strike="noStrike" cap="none">
                    <a:solidFill>
                      <a:srgbClr val="000000"/>
                    </a:solidFill>
                    <a:latin typeface="Arimo"/>
                    <a:ea typeface="Arimo"/>
                    <a:cs typeface="Arimo"/>
                    <a:sym typeface="Arimo"/>
                  </a:rPr>
                  <a:t>Capture le contexte et la sémantique des mots.</a:t>
                </a:r>
                <a:endParaRPr sz="1350" b="0" i="0" u="none" strike="noStrike" cap="none">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Arimo"/>
                  <a:ea typeface="Arimo"/>
                  <a:cs typeface="Arimo"/>
                  <a:sym typeface="Arimo"/>
                </a:endParaRPr>
              </a:p>
              <a:p>
                <a:pPr marL="285742" marR="0" lvl="0" indent="-285742" algn="l" rtl="0">
                  <a:lnSpc>
                    <a:spcPct val="100000"/>
                  </a:lnSpc>
                  <a:spcBef>
                    <a:spcPts val="0"/>
                  </a:spcBef>
                  <a:spcAft>
                    <a:spcPts val="0"/>
                  </a:spcAft>
                  <a:buClr>
                    <a:srgbClr val="000000"/>
                  </a:buClr>
                  <a:buSzPts val="1350"/>
                  <a:buFont typeface="Arial"/>
                  <a:buChar char="•"/>
                </a:pPr>
                <a:r>
                  <a:rPr lang="en-US" sz="1450" b="1" i="0" u="sng" strike="noStrike" cap="none">
                    <a:solidFill>
                      <a:schemeClr val="dk1"/>
                    </a:solidFill>
                    <a:latin typeface="Arimo"/>
                    <a:ea typeface="Arimo"/>
                    <a:cs typeface="Arimo"/>
                    <a:sym typeface="Arimo"/>
                  </a:rPr>
                  <a:t>Inconvénient: </a:t>
                </a:r>
                <a:r>
                  <a:rPr lang="en-US" sz="1350" b="0" i="0" u="none" strike="noStrike" cap="none">
                    <a:solidFill>
                      <a:schemeClr val="dk1"/>
                    </a:solidFill>
                    <a:latin typeface="Arimo"/>
                    <a:ea typeface="Arimo"/>
                    <a:cs typeface="Arimo"/>
                    <a:sym typeface="Arimo"/>
                  </a:rPr>
                  <a:t>Plus complexe et nécessite plus de temps et de ressources pour l'entraînement.</a:t>
                </a:r>
                <a:endParaRPr sz="1350" b="0" i="0" u="none" strike="noStrike" cap="none">
                  <a:solidFill>
                    <a:schemeClr val="dk1"/>
                  </a:solidFill>
                  <a:latin typeface="Arimo"/>
                  <a:ea typeface="Arimo"/>
                  <a:cs typeface="Arimo"/>
                  <a:sym typeface="Arimo"/>
                </a:endParaRPr>
              </a:p>
              <a:p>
                <a:pPr marL="45720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mo"/>
                  <a:ea typeface="Arimo"/>
                  <a:cs typeface="Arimo"/>
                  <a:sym typeface="Arimo"/>
                </a:endParaRPr>
              </a:p>
              <a:p>
                <a:pPr marL="45720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mo"/>
                  <a:ea typeface="Arimo"/>
                  <a:cs typeface="Arimo"/>
                  <a:sym typeface="Arimo"/>
                </a:endParaRPr>
              </a:p>
            </p:txBody>
          </p:sp>
        </p:grpSp>
        <p:sp>
          <p:nvSpPr>
            <p:cNvPr id="420" name="Google Shape;420;p44"/>
            <p:cNvSpPr/>
            <p:nvPr/>
          </p:nvSpPr>
          <p:spPr>
            <a:xfrm>
              <a:off x="1797389" y="539749"/>
              <a:ext cx="1890000" cy="285600"/>
            </a:xfrm>
            <a:prstGeom prst="roundRect">
              <a:avLst>
                <a:gd name="adj" fmla="val 16667"/>
              </a:avLst>
            </a:prstGeom>
            <a:solidFill>
              <a:srgbClr val="76A5A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0" i="0" u="none" strike="noStrike" cap="none">
                  <a:solidFill>
                    <a:srgbClr val="EEEEEE"/>
                  </a:solidFill>
                  <a:latin typeface="Arimo"/>
                  <a:ea typeface="Arimo"/>
                  <a:cs typeface="Arimo"/>
                  <a:sym typeface="Arimo"/>
                </a:rPr>
                <a:t>Word2Vec</a:t>
              </a:r>
              <a:endParaRPr sz="1900" b="0" i="0" u="none" strike="noStrike" cap="none">
                <a:solidFill>
                  <a:srgbClr val="EEEEEE"/>
                </a:solidFill>
                <a:latin typeface="Arimo"/>
                <a:ea typeface="Arimo"/>
                <a:cs typeface="Arimo"/>
                <a:sym typeface="Arim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5"/>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371D7"/>
              </a:buClr>
              <a:buSzPts val="3600"/>
              <a:buNone/>
            </a:pPr>
            <a:endParaRPr i="1">
              <a:solidFill>
                <a:srgbClr val="5371D7"/>
              </a:solidFill>
            </a:endParaRPr>
          </a:p>
          <a:p>
            <a:pPr marL="0" lvl="0" indent="0" algn="ctr" rtl="0">
              <a:lnSpc>
                <a:spcPct val="100000"/>
              </a:lnSpc>
              <a:spcBef>
                <a:spcPts val="0"/>
              </a:spcBef>
              <a:spcAft>
                <a:spcPts val="0"/>
              </a:spcAft>
              <a:buClr>
                <a:srgbClr val="5371D7"/>
              </a:buClr>
              <a:buSzPts val="3600"/>
              <a:buFont typeface="Arial"/>
              <a:buNone/>
            </a:pPr>
            <a:r>
              <a:rPr lang="en-US" i="1">
                <a:solidFill>
                  <a:srgbClr val="5371D7"/>
                </a:solidFill>
              </a:rPr>
              <a:t>Environnement technique</a:t>
            </a:r>
            <a:endParaRPr>
              <a:solidFill>
                <a:schemeClr val="hlink"/>
              </a:solidFill>
            </a:endParaRPr>
          </a:p>
          <a:p>
            <a:pPr marL="0" lvl="0" indent="0" algn="ctr" rtl="0">
              <a:lnSpc>
                <a:spcPct val="100000"/>
              </a:lnSpc>
              <a:spcBef>
                <a:spcPts val="0"/>
              </a:spcBef>
              <a:spcAft>
                <a:spcPts val="0"/>
              </a:spcAft>
              <a:buClr>
                <a:srgbClr val="1F497D"/>
              </a:buClr>
              <a:buSzPts val="3600"/>
              <a:buNone/>
            </a:pPr>
            <a:endParaRPr>
              <a:solidFill>
                <a:srgbClr val="1F497D"/>
              </a:solidFill>
            </a:endParaRPr>
          </a:p>
        </p:txBody>
      </p:sp>
      <p:sp>
        <p:nvSpPr>
          <p:cNvPr id="427" name="Google Shape;427;p45"/>
          <p:cNvSpPr txBox="1"/>
          <p:nvPr/>
        </p:nvSpPr>
        <p:spPr>
          <a:xfrm>
            <a:off x="8442156" y="4659982"/>
            <a:ext cx="63505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a:solidFill>
                  <a:schemeClr val="dk1"/>
                </a:solidFill>
              </a:rPr>
              <a:t>11</a:t>
            </a:r>
            <a:endParaRPr sz="1400" b="0" i="0" u="none" strike="noStrike" cap="none">
              <a:solidFill>
                <a:srgbClr val="000000"/>
              </a:solidFill>
              <a:latin typeface="Arial"/>
              <a:ea typeface="Arial"/>
              <a:cs typeface="Arial"/>
              <a:sym typeface="Arial"/>
            </a:endParaRPr>
          </a:p>
        </p:txBody>
      </p:sp>
      <p:pic>
        <p:nvPicPr>
          <p:cNvPr id="428" name="Google Shape;428;p45"/>
          <p:cNvPicPr preferRelativeResize="0"/>
          <p:nvPr/>
        </p:nvPicPr>
        <p:blipFill rotWithShape="1">
          <a:blip r:embed="rId3">
            <a:alphaModFix/>
          </a:blip>
          <a:srcRect/>
          <a:stretch/>
        </p:blipFill>
        <p:spPr>
          <a:xfrm>
            <a:off x="2581673" y="1162739"/>
            <a:ext cx="1790314" cy="895150"/>
          </a:xfrm>
          <a:prstGeom prst="rect">
            <a:avLst/>
          </a:prstGeom>
          <a:noFill/>
          <a:ln>
            <a:noFill/>
          </a:ln>
        </p:spPr>
      </p:pic>
      <p:pic>
        <p:nvPicPr>
          <p:cNvPr id="429" name="Google Shape;429;p45"/>
          <p:cNvPicPr preferRelativeResize="0"/>
          <p:nvPr/>
        </p:nvPicPr>
        <p:blipFill rotWithShape="1">
          <a:blip r:embed="rId4">
            <a:alphaModFix/>
          </a:blip>
          <a:srcRect/>
          <a:stretch/>
        </p:blipFill>
        <p:spPr>
          <a:xfrm>
            <a:off x="1822986" y="2057906"/>
            <a:ext cx="635050" cy="635032"/>
          </a:xfrm>
          <a:prstGeom prst="rect">
            <a:avLst/>
          </a:prstGeom>
          <a:noFill/>
          <a:ln>
            <a:noFill/>
          </a:ln>
        </p:spPr>
      </p:pic>
      <p:pic>
        <p:nvPicPr>
          <p:cNvPr id="430" name="Google Shape;430;p45"/>
          <p:cNvPicPr preferRelativeResize="0"/>
          <p:nvPr/>
        </p:nvPicPr>
        <p:blipFill rotWithShape="1">
          <a:blip r:embed="rId5">
            <a:alphaModFix/>
          </a:blip>
          <a:srcRect/>
          <a:stretch/>
        </p:blipFill>
        <p:spPr>
          <a:xfrm>
            <a:off x="1530899" y="2995706"/>
            <a:ext cx="1219200" cy="813193"/>
          </a:xfrm>
          <a:prstGeom prst="rect">
            <a:avLst/>
          </a:prstGeom>
          <a:noFill/>
          <a:ln>
            <a:noFill/>
          </a:ln>
        </p:spPr>
      </p:pic>
      <p:pic>
        <p:nvPicPr>
          <p:cNvPr id="431" name="Google Shape;431;p45"/>
          <p:cNvPicPr preferRelativeResize="0"/>
          <p:nvPr/>
        </p:nvPicPr>
        <p:blipFill rotWithShape="1">
          <a:blip r:embed="rId6">
            <a:alphaModFix/>
          </a:blip>
          <a:srcRect/>
          <a:stretch/>
        </p:blipFill>
        <p:spPr>
          <a:xfrm>
            <a:off x="4371988" y="1265638"/>
            <a:ext cx="1219200" cy="689375"/>
          </a:xfrm>
          <a:prstGeom prst="rect">
            <a:avLst/>
          </a:prstGeom>
          <a:noFill/>
          <a:ln>
            <a:noFill/>
          </a:ln>
        </p:spPr>
      </p:pic>
      <p:pic>
        <p:nvPicPr>
          <p:cNvPr id="432" name="Google Shape;432;p45"/>
          <p:cNvPicPr preferRelativeResize="0"/>
          <p:nvPr/>
        </p:nvPicPr>
        <p:blipFill rotWithShape="1">
          <a:blip r:embed="rId7">
            <a:alphaModFix/>
          </a:blip>
          <a:srcRect/>
          <a:stretch/>
        </p:blipFill>
        <p:spPr>
          <a:xfrm>
            <a:off x="5828898" y="2781564"/>
            <a:ext cx="1219200" cy="697661"/>
          </a:xfrm>
          <a:prstGeom prst="rect">
            <a:avLst/>
          </a:prstGeom>
          <a:noFill/>
          <a:ln>
            <a:noFill/>
          </a:ln>
        </p:spPr>
      </p:pic>
      <p:pic>
        <p:nvPicPr>
          <p:cNvPr id="433" name="Google Shape;433;p45"/>
          <p:cNvPicPr preferRelativeResize="0"/>
          <p:nvPr/>
        </p:nvPicPr>
        <p:blipFill rotWithShape="1">
          <a:blip r:embed="rId8">
            <a:alphaModFix/>
          </a:blip>
          <a:srcRect/>
          <a:stretch/>
        </p:blipFill>
        <p:spPr>
          <a:xfrm>
            <a:off x="5731063" y="1517250"/>
            <a:ext cx="1414875" cy="1414875"/>
          </a:xfrm>
          <a:prstGeom prst="rect">
            <a:avLst/>
          </a:prstGeom>
          <a:noFill/>
          <a:ln>
            <a:noFill/>
          </a:ln>
        </p:spPr>
      </p:pic>
      <p:pic>
        <p:nvPicPr>
          <p:cNvPr id="434" name="Google Shape;434;p45"/>
          <p:cNvPicPr preferRelativeResize="0"/>
          <p:nvPr/>
        </p:nvPicPr>
        <p:blipFill rotWithShape="1">
          <a:blip r:embed="rId9">
            <a:alphaModFix/>
          </a:blip>
          <a:srcRect/>
          <a:stretch/>
        </p:blipFill>
        <p:spPr>
          <a:xfrm>
            <a:off x="2961600" y="3479221"/>
            <a:ext cx="1610400" cy="1139950"/>
          </a:xfrm>
          <a:prstGeom prst="rect">
            <a:avLst/>
          </a:prstGeom>
          <a:noFill/>
          <a:ln>
            <a:noFill/>
          </a:ln>
        </p:spPr>
      </p:pic>
      <p:pic>
        <p:nvPicPr>
          <p:cNvPr id="435" name="Google Shape;435;p45"/>
          <p:cNvPicPr preferRelativeResize="0"/>
          <p:nvPr/>
        </p:nvPicPr>
        <p:blipFill rotWithShape="1">
          <a:blip r:embed="rId10">
            <a:alphaModFix/>
          </a:blip>
          <a:srcRect/>
          <a:stretch/>
        </p:blipFill>
        <p:spPr>
          <a:xfrm>
            <a:off x="4572000" y="3749822"/>
            <a:ext cx="1790325" cy="8906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9"/>
        <p:cNvGrpSpPr/>
        <p:nvPr/>
      </p:nvGrpSpPr>
      <p:grpSpPr>
        <a:xfrm>
          <a:off x="0" y="0"/>
          <a:ext cx="0" cy="0"/>
          <a:chOff x="0" y="0"/>
          <a:chExt cx="0" cy="0"/>
        </a:xfrm>
      </p:grpSpPr>
      <p:sp>
        <p:nvSpPr>
          <p:cNvPr id="440" name="Google Shape;440;p46"/>
          <p:cNvSpPr txBox="1"/>
          <p:nvPr/>
        </p:nvSpPr>
        <p:spPr>
          <a:xfrm>
            <a:off x="-1075525" y="45200"/>
            <a:ext cx="7890600" cy="5772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5371D7"/>
              </a:buClr>
              <a:buSzPts val="3600"/>
              <a:buFont typeface="Arial"/>
              <a:buNone/>
            </a:pPr>
            <a:r>
              <a:rPr lang="en-US" sz="2700" i="1">
                <a:solidFill>
                  <a:srgbClr val="5371D7"/>
                </a:solidFill>
              </a:rPr>
              <a:t>Modélisation Machine Learning</a:t>
            </a:r>
            <a:endParaRPr sz="2700">
              <a:solidFill>
                <a:schemeClr val="hlink"/>
              </a:solidFill>
            </a:endParaRPr>
          </a:p>
          <a:p>
            <a:pPr marL="0" marR="0" lvl="0" indent="0" algn="l" rtl="0">
              <a:lnSpc>
                <a:spcPct val="100000"/>
              </a:lnSpc>
              <a:spcBef>
                <a:spcPts val="0"/>
              </a:spcBef>
              <a:spcAft>
                <a:spcPts val="0"/>
              </a:spcAft>
              <a:buNone/>
            </a:pPr>
            <a:endParaRPr sz="450" b="1" u="sng">
              <a:solidFill>
                <a:srgbClr val="0070C0"/>
              </a:solidFill>
            </a:endParaRPr>
          </a:p>
        </p:txBody>
      </p:sp>
      <p:sp>
        <p:nvSpPr>
          <p:cNvPr id="441" name="Google Shape;441;p46"/>
          <p:cNvSpPr txBox="1"/>
          <p:nvPr/>
        </p:nvSpPr>
        <p:spPr>
          <a:xfrm>
            <a:off x="733193" y="501805"/>
            <a:ext cx="5268952"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1" i="0" u="sng" strike="noStrike" cap="none">
                <a:solidFill>
                  <a:srgbClr val="0070C0"/>
                </a:solidFill>
                <a:latin typeface="Arial"/>
                <a:ea typeface="Arial"/>
                <a:cs typeface="Arial"/>
                <a:sym typeface="Arial"/>
              </a:rPr>
              <a:t>Prétraitement des données</a:t>
            </a:r>
            <a:endParaRPr/>
          </a:p>
        </p:txBody>
      </p:sp>
      <p:grpSp>
        <p:nvGrpSpPr>
          <p:cNvPr id="442" name="Google Shape;442;p46"/>
          <p:cNvGrpSpPr/>
          <p:nvPr/>
        </p:nvGrpSpPr>
        <p:grpSpPr>
          <a:xfrm>
            <a:off x="1141602" y="974534"/>
            <a:ext cx="6757163" cy="587579"/>
            <a:chOff x="1650" y="334733"/>
            <a:chExt cx="6757163" cy="587579"/>
          </a:xfrm>
        </p:grpSpPr>
        <p:sp>
          <p:nvSpPr>
            <p:cNvPr id="443" name="Google Shape;443;p46"/>
            <p:cNvSpPr/>
            <p:nvPr/>
          </p:nvSpPr>
          <p:spPr>
            <a:xfrm>
              <a:off x="1650" y="334733"/>
              <a:ext cx="1468948" cy="587579"/>
            </a:xfrm>
            <a:prstGeom prst="chevron">
              <a:avLst>
                <a:gd name="adj" fmla="val 50000"/>
              </a:avLst>
            </a:prstGeom>
            <a:solidFill>
              <a:srgbClr val="F6B1A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6"/>
            <p:cNvSpPr txBox="1"/>
            <p:nvPr/>
          </p:nvSpPr>
          <p:spPr>
            <a:xfrm>
              <a:off x="295440" y="334733"/>
              <a:ext cx="881369" cy="587579"/>
            </a:xfrm>
            <a:prstGeom prst="rect">
              <a:avLst/>
            </a:prstGeom>
            <a:noFill/>
            <a:ln>
              <a:noFill/>
            </a:ln>
          </p:spPr>
          <p:txBody>
            <a:bodyPr spcFirstLastPara="1" wrap="square" lIns="32000" tIns="10650" rIns="10650" bIns="10650"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en-US" sz="800" b="0" i="0" u="none" strike="noStrike" cap="none">
                  <a:solidFill>
                    <a:schemeClr val="lt1"/>
                  </a:solidFill>
                  <a:latin typeface="Arial"/>
                  <a:ea typeface="Arial"/>
                  <a:cs typeface="Arial"/>
                  <a:sym typeface="Arial"/>
                </a:rPr>
                <a:t>Convertir le texte en minuscules</a:t>
              </a:r>
              <a:endParaRPr/>
            </a:p>
          </p:txBody>
        </p:sp>
        <p:sp>
          <p:nvSpPr>
            <p:cNvPr id="445" name="Google Shape;445;p46"/>
            <p:cNvSpPr/>
            <p:nvPr/>
          </p:nvSpPr>
          <p:spPr>
            <a:xfrm>
              <a:off x="1323704" y="334733"/>
              <a:ext cx="1468948" cy="587579"/>
            </a:xfrm>
            <a:prstGeom prst="chevron">
              <a:avLst>
                <a:gd name="adj" fmla="val 50000"/>
              </a:avLst>
            </a:prstGeom>
            <a:solidFill>
              <a:srgbClr val="F6B1A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6"/>
            <p:cNvSpPr txBox="1"/>
            <p:nvPr/>
          </p:nvSpPr>
          <p:spPr>
            <a:xfrm>
              <a:off x="1617494" y="334733"/>
              <a:ext cx="881369" cy="587579"/>
            </a:xfrm>
            <a:prstGeom prst="rect">
              <a:avLst/>
            </a:prstGeom>
            <a:noFill/>
            <a:ln>
              <a:noFill/>
            </a:ln>
          </p:spPr>
          <p:txBody>
            <a:bodyPr spcFirstLastPara="1" wrap="square" lIns="32000" tIns="10650" rIns="10650" bIns="10650"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en-US" sz="800" b="0" i="0" u="none" strike="noStrike" cap="none">
                  <a:solidFill>
                    <a:schemeClr val="lt1"/>
                  </a:solidFill>
                  <a:latin typeface="Arial"/>
                  <a:ea typeface="Arial"/>
                  <a:cs typeface="Arial"/>
                  <a:sym typeface="Arial"/>
                </a:rPr>
                <a:t>Eliminer les ponctuations, chiffres et caractères spéciaux</a:t>
              </a:r>
              <a:endParaRPr/>
            </a:p>
          </p:txBody>
        </p:sp>
        <p:sp>
          <p:nvSpPr>
            <p:cNvPr id="447" name="Google Shape;447;p46"/>
            <p:cNvSpPr/>
            <p:nvPr/>
          </p:nvSpPr>
          <p:spPr>
            <a:xfrm>
              <a:off x="2645757" y="334733"/>
              <a:ext cx="1468948" cy="587579"/>
            </a:xfrm>
            <a:prstGeom prst="chevron">
              <a:avLst>
                <a:gd name="adj" fmla="val 50000"/>
              </a:avLst>
            </a:prstGeom>
            <a:solidFill>
              <a:srgbClr val="F6B1A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6"/>
            <p:cNvSpPr txBox="1"/>
            <p:nvPr/>
          </p:nvSpPr>
          <p:spPr>
            <a:xfrm>
              <a:off x="2939547" y="334733"/>
              <a:ext cx="881369" cy="587579"/>
            </a:xfrm>
            <a:prstGeom prst="rect">
              <a:avLst/>
            </a:prstGeom>
            <a:noFill/>
            <a:ln>
              <a:noFill/>
            </a:ln>
          </p:spPr>
          <p:txBody>
            <a:bodyPr spcFirstLastPara="1" wrap="square" lIns="32000" tIns="10650" rIns="10650" bIns="10650"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en-US" sz="800" b="0" i="0" u="none" strike="noStrike" cap="none">
                  <a:solidFill>
                    <a:schemeClr val="lt1"/>
                  </a:solidFill>
                  <a:latin typeface="Arial"/>
                  <a:ea typeface="Arial"/>
                  <a:cs typeface="Arial"/>
                  <a:sym typeface="Arial"/>
                </a:rPr>
                <a:t>Séparer le texte en mots individuels</a:t>
              </a:r>
              <a:endParaRPr/>
            </a:p>
          </p:txBody>
        </p:sp>
        <p:sp>
          <p:nvSpPr>
            <p:cNvPr id="449" name="Google Shape;449;p46"/>
            <p:cNvSpPr/>
            <p:nvPr/>
          </p:nvSpPr>
          <p:spPr>
            <a:xfrm>
              <a:off x="3967811" y="334733"/>
              <a:ext cx="1468948" cy="587579"/>
            </a:xfrm>
            <a:prstGeom prst="chevron">
              <a:avLst>
                <a:gd name="adj" fmla="val 50000"/>
              </a:avLst>
            </a:prstGeom>
            <a:solidFill>
              <a:srgbClr val="F6B1A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6"/>
            <p:cNvSpPr txBox="1"/>
            <p:nvPr/>
          </p:nvSpPr>
          <p:spPr>
            <a:xfrm>
              <a:off x="4261601" y="334733"/>
              <a:ext cx="881369" cy="587579"/>
            </a:xfrm>
            <a:prstGeom prst="rect">
              <a:avLst/>
            </a:prstGeom>
            <a:noFill/>
            <a:ln>
              <a:noFill/>
            </a:ln>
          </p:spPr>
          <p:txBody>
            <a:bodyPr spcFirstLastPara="1" wrap="square" lIns="32000" tIns="10650" rIns="10650" bIns="10650"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en-US" sz="800" b="0" i="0" u="none" strike="noStrike" cap="none">
                  <a:solidFill>
                    <a:schemeClr val="lt1"/>
                  </a:solidFill>
                  <a:latin typeface="Arial"/>
                  <a:ea typeface="Arial"/>
                  <a:cs typeface="Arial"/>
                  <a:sym typeface="Arial"/>
                </a:rPr>
                <a:t>Supprimer les caractères non-ASCII</a:t>
              </a:r>
              <a:endParaRPr/>
            </a:p>
          </p:txBody>
        </p:sp>
        <p:sp>
          <p:nvSpPr>
            <p:cNvPr id="451" name="Google Shape;451;p46"/>
            <p:cNvSpPr/>
            <p:nvPr/>
          </p:nvSpPr>
          <p:spPr>
            <a:xfrm>
              <a:off x="5289865" y="334733"/>
              <a:ext cx="1468948" cy="587579"/>
            </a:xfrm>
            <a:prstGeom prst="chevron">
              <a:avLst>
                <a:gd name="adj" fmla="val 50000"/>
              </a:avLst>
            </a:prstGeom>
            <a:solidFill>
              <a:srgbClr val="F6B1A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6"/>
            <p:cNvSpPr txBox="1"/>
            <p:nvPr/>
          </p:nvSpPr>
          <p:spPr>
            <a:xfrm>
              <a:off x="5583655" y="334733"/>
              <a:ext cx="881369" cy="587579"/>
            </a:xfrm>
            <a:prstGeom prst="rect">
              <a:avLst/>
            </a:prstGeom>
            <a:noFill/>
            <a:ln>
              <a:noFill/>
            </a:ln>
          </p:spPr>
          <p:txBody>
            <a:bodyPr spcFirstLastPara="1" wrap="square" lIns="32000" tIns="10650" rIns="10650" bIns="10650"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en-US" sz="800" b="0" i="0" u="none" strike="noStrike" cap="none">
                  <a:solidFill>
                    <a:schemeClr val="lt1"/>
                  </a:solidFill>
                  <a:latin typeface="Arial"/>
                  <a:ea typeface="Arial"/>
                  <a:cs typeface="Arial"/>
                  <a:sym typeface="Arial"/>
                </a:rPr>
                <a:t>Lemmatisation et suppression des mots courts</a:t>
              </a:r>
              <a:endParaRPr/>
            </a:p>
          </p:txBody>
        </p:sp>
      </p:grpSp>
      <p:sp>
        <p:nvSpPr>
          <p:cNvPr id="453" name="Google Shape;453;p46"/>
          <p:cNvSpPr txBox="1"/>
          <p:nvPr/>
        </p:nvSpPr>
        <p:spPr>
          <a:xfrm>
            <a:off x="733193" y="1914242"/>
            <a:ext cx="5268952"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1" i="0" u="sng" strike="noStrike" cap="none">
                <a:solidFill>
                  <a:srgbClr val="0070C0"/>
                </a:solidFill>
                <a:latin typeface="Arial"/>
                <a:ea typeface="Arial"/>
                <a:cs typeface="Arial"/>
                <a:sym typeface="Arial"/>
              </a:rPr>
              <a:t>Vectorisation du texte </a:t>
            </a:r>
            <a:endParaRPr/>
          </a:p>
        </p:txBody>
      </p:sp>
      <p:sp>
        <p:nvSpPr>
          <p:cNvPr id="454" name="Google Shape;454;p46"/>
          <p:cNvSpPr txBox="1"/>
          <p:nvPr/>
        </p:nvSpPr>
        <p:spPr>
          <a:xfrm>
            <a:off x="733192" y="2294751"/>
            <a:ext cx="4273148" cy="21698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Benchmarking des méthodes de vectorisation avec un modèle SVM</a:t>
            </a:r>
            <a:endParaRPr/>
          </a:p>
          <a:p>
            <a:pPr marL="0" marR="0" lvl="0" indent="0" algn="l"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Pourquoi le modèle SVM ?</a:t>
            </a:r>
            <a:endParaRPr/>
          </a:p>
          <a:p>
            <a:pPr marL="0" marR="0" lvl="0" indent="0" algn="l"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p>
            <a:pPr marL="128588" marR="0" lvl="0" indent="-128588" algn="l" rtl="0">
              <a:lnSpc>
                <a:spcPct val="100000"/>
              </a:lnSpc>
              <a:spcBef>
                <a:spcPts val="0"/>
              </a:spcBef>
              <a:spcAft>
                <a:spcPts val="0"/>
              </a:spcAft>
              <a:buClr>
                <a:srgbClr val="000000"/>
              </a:buClr>
              <a:buSzPts val="900"/>
              <a:buFont typeface="Arial"/>
              <a:buChar char="-"/>
            </a:pPr>
            <a:r>
              <a:rPr lang="en-US" sz="900" b="0" i="0" u="none" strike="noStrike" cap="none">
                <a:solidFill>
                  <a:srgbClr val="000000"/>
                </a:solidFill>
                <a:latin typeface="Arial"/>
                <a:ea typeface="Arial"/>
                <a:cs typeface="Arial"/>
                <a:sym typeface="Arial"/>
              </a:rPr>
              <a:t>Classifieur usuel pour le traitement de texte</a:t>
            </a:r>
            <a:endParaRPr/>
          </a:p>
          <a:p>
            <a:pPr marL="128588" marR="0" lvl="0" indent="-128588" algn="l" rtl="0">
              <a:lnSpc>
                <a:spcPct val="100000"/>
              </a:lnSpc>
              <a:spcBef>
                <a:spcPts val="0"/>
              </a:spcBef>
              <a:spcAft>
                <a:spcPts val="0"/>
              </a:spcAft>
              <a:buClr>
                <a:srgbClr val="000000"/>
              </a:buClr>
              <a:buSzPts val="900"/>
              <a:buFont typeface="Arial"/>
              <a:buChar char="-"/>
            </a:pPr>
            <a:r>
              <a:rPr lang="en-US" sz="900" b="0" i="0" u="none" strike="noStrike" cap="none">
                <a:solidFill>
                  <a:srgbClr val="000000"/>
                </a:solidFill>
                <a:latin typeface="Arial"/>
                <a:ea typeface="Arial"/>
                <a:cs typeface="Arial"/>
                <a:sym typeface="Arial"/>
              </a:rPr>
              <a:t>Il gère très bien la haute dimensionnalité et le caractère creux des vecteurs issus de la vectorisation</a:t>
            </a:r>
            <a:endParaRPr/>
          </a:p>
          <a:p>
            <a:pPr marL="128588" marR="0" lvl="0" indent="-71438"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Les méthodes de vectorisation Frequency vector, One hot Encoding et TF-IDF sont testés.</a:t>
            </a:r>
            <a:endParaRPr/>
          </a:p>
          <a:p>
            <a:pPr marL="0" marR="0" lvl="0" indent="0" algn="l"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p>
            <a:pPr marL="128588" marR="0" lvl="0" indent="-128588" algn="l" rtl="0">
              <a:lnSpc>
                <a:spcPct val="100000"/>
              </a:lnSpc>
              <a:spcBef>
                <a:spcPts val="0"/>
              </a:spcBef>
              <a:spcAft>
                <a:spcPts val="0"/>
              </a:spcAft>
              <a:buClr>
                <a:srgbClr val="000000"/>
              </a:buClr>
              <a:buSzPts val="900"/>
              <a:buFont typeface="Arial"/>
              <a:buChar char="-"/>
            </a:pPr>
            <a:r>
              <a:rPr lang="en-US" sz="900" b="0" i="0" u="none" strike="noStrike" cap="none">
                <a:solidFill>
                  <a:srgbClr val="000000"/>
                </a:solidFill>
                <a:latin typeface="Arial"/>
                <a:ea typeface="Arial"/>
                <a:cs typeface="Arial"/>
                <a:sym typeface="Arial"/>
              </a:rPr>
              <a:t>Le texte est transformé en une matrice de vecteurs</a:t>
            </a:r>
            <a:endParaRPr/>
          </a:p>
          <a:p>
            <a:pPr marL="128588" marR="0" lvl="0" indent="-128588" algn="l" rtl="0">
              <a:lnSpc>
                <a:spcPct val="100000"/>
              </a:lnSpc>
              <a:spcBef>
                <a:spcPts val="0"/>
              </a:spcBef>
              <a:spcAft>
                <a:spcPts val="0"/>
              </a:spcAft>
              <a:buClr>
                <a:srgbClr val="000000"/>
              </a:buClr>
              <a:buSzPts val="900"/>
              <a:buFont typeface="Arial"/>
              <a:buChar char="-"/>
            </a:pPr>
            <a:r>
              <a:rPr lang="en-US" sz="900" b="0" i="0" u="none" strike="noStrike" cap="none">
                <a:solidFill>
                  <a:srgbClr val="000000"/>
                </a:solidFill>
                <a:latin typeface="Arial"/>
                <a:ea typeface="Arial"/>
                <a:cs typeface="Arial"/>
                <a:sym typeface="Arial"/>
              </a:rPr>
              <a:t>Un modèle SVM est entrainé et évalué par validation croisée stratifiée</a:t>
            </a:r>
            <a:endParaRPr/>
          </a:p>
          <a:p>
            <a:pPr marL="128588" marR="0" lvl="0" indent="-128588" algn="l" rtl="0">
              <a:lnSpc>
                <a:spcPct val="100000"/>
              </a:lnSpc>
              <a:spcBef>
                <a:spcPts val="0"/>
              </a:spcBef>
              <a:spcAft>
                <a:spcPts val="0"/>
              </a:spcAft>
              <a:buClr>
                <a:srgbClr val="000000"/>
              </a:buClr>
              <a:buSzPts val="900"/>
              <a:buFont typeface="Arial"/>
              <a:buChar char="-"/>
            </a:pPr>
            <a:r>
              <a:rPr lang="en-US" sz="900" b="0" i="0" u="none" strike="noStrike" cap="none">
                <a:solidFill>
                  <a:srgbClr val="000000"/>
                </a:solidFill>
                <a:latin typeface="Arial"/>
                <a:ea typeface="Arial"/>
                <a:cs typeface="Arial"/>
                <a:sym typeface="Arial"/>
              </a:rPr>
              <a:t>L’AUC moyen et le temps de calcul sont les mesures de performance</a:t>
            </a:r>
            <a:endParaRPr/>
          </a:p>
          <a:p>
            <a:pPr marL="128588" marR="0" lvl="0" indent="-71438"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Arial"/>
              <a:ea typeface="Arial"/>
              <a:cs typeface="Arial"/>
              <a:sym typeface="Arial"/>
            </a:endParaRPr>
          </a:p>
        </p:txBody>
      </p:sp>
      <p:pic>
        <p:nvPicPr>
          <p:cNvPr id="455" name="Google Shape;455;p46"/>
          <p:cNvPicPr preferRelativeResize="0"/>
          <p:nvPr/>
        </p:nvPicPr>
        <p:blipFill rotWithShape="1">
          <a:blip r:embed="rId4">
            <a:alphaModFix/>
          </a:blip>
          <a:srcRect/>
          <a:stretch/>
        </p:blipFill>
        <p:spPr>
          <a:xfrm>
            <a:off x="5854391" y="2190235"/>
            <a:ext cx="2621756" cy="1271588"/>
          </a:xfrm>
          <a:prstGeom prst="rect">
            <a:avLst/>
          </a:prstGeom>
          <a:noFill/>
          <a:ln>
            <a:noFill/>
          </a:ln>
        </p:spPr>
      </p:pic>
      <p:sp>
        <p:nvSpPr>
          <p:cNvPr id="456" name="Google Shape;456;p46"/>
          <p:cNvSpPr/>
          <p:nvPr/>
        </p:nvSpPr>
        <p:spPr>
          <a:xfrm>
            <a:off x="5854390" y="3813048"/>
            <a:ext cx="489260" cy="370332"/>
          </a:xfrm>
          <a:prstGeom prst="rightArrow">
            <a:avLst>
              <a:gd name="adj1" fmla="val 50000"/>
              <a:gd name="adj2" fmla="val 50000"/>
            </a:avLst>
          </a:prstGeom>
          <a:solidFill>
            <a:schemeClr val="accent1"/>
          </a:solidFill>
          <a:ln w="25400" cap="flat" cmpd="sng">
            <a:solidFill>
              <a:srgbClr val="684B4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457" name="Google Shape;457;p46"/>
          <p:cNvSpPr txBox="1"/>
          <p:nvPr/>
        </p:nvSpPr>
        <p:spPr>
          <a:xfrm>
            <a:off x="6425946" y="3821272"/>
            <a:ext cx="225628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1" i="0" u="none" strike="noStrike" cap="none">
                <a:solidFill>
                  <a:srgbClr val="000000"/>
                </a:solidFill>
                <a:latin typeface="Arial"/>
                <a:ea typeface="Arial"/>
                <a:cs typeface="Arial"/>
                <a:sym typeface="Arial"/>
              </a:rPr>
              <a:t>La méthode TF-IDF fournit les meilleurs scores en termes d’AUC et de temps de calcul, nous conservons cette méthode.</a:t>
            </a:r>
            <a:endParaRPr/>
          </a:p>
        </p:txBody>
      </p:sp>
      <p:sp>
        <p:nvSpPr>
          <p:cNvPr id="458" name="Google Shape;458;p46"/>
          <p:cNvSpPr txBox="1"/>
          <p:nvPr/>
        </p:nvSpPr>
        <p:spPr>
          <a:xfrm>
            <a:off x="8442156" y="4736182"/>
            <a:ext cx="6351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a:solidFill>
                  <a:schemeClr val="dk1"/>
                </a:solidFill>
              </a:rPr>
              <a:t>12</a:t>
            </a:r>
            <a:endParaRPr sz="1600">
              <a:solidFill>
                <a:schemeClr val="dk1"/>
              </a:solidFill>
            </a:endParaRPr>
          </a:p>
          <a:p>
            <a:pPr marL="0" marR="0" lvl="0" indent="0" algn="l" rtl="0">
              <a:lnSpc>
                <a:spcPct val="100000"/>
              </a:lnSpc>
              <a:spcBef>
                <a:spcPts val="0"/>
              </a:spcBef>
              <a:spcAft>
                <a:spcPts val="0"/>
              </a:spcAft>
              <a:buClr>
                <a:srgbClr val="000000"/>
              </a:buClr>
              <a:buSzPts val="1600"/>
              <a:buFont typeface="Arial"/>
              <a:buNone/>
            </a:pPr>
            <a:endParaRPr sz="16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2"/>
        <p:cNvGrpSpPr/>
        <p:nvPr/>
      </p:nvGrpSpPr>
      <p:grpSpPr>
        <a:xfrm>
          <a:off x="0" y="0"/>
          <a:ext cx="0" cy="0"/>
          <a:chOff x="0" y="0"/>
          <a:chExt cx="0" cy="0"/>
        </a:xfrm>
      </p:grpSpPr>
      <p:sp>
        <p:nvSpPr>
          <p:cNvPr id="463" name="Google Shape;463;p47"/>
          <p:cNvSpPr txBox="1"/>
          <p:nvPr/>
        </p:nvSpPr>
        <p:spPr>
          <a:xfrm>
            <a:off x="585439" y="225812"/>
            <a:ext cx="5268952"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1" i="0" u="sng" strike="noStrike" cap="none">
                <a:solidFill>
                  <a:srgbClr val="0070C0"/>
                </a:solidFill>
                <a:latin typeface="Arial"/>
                <a:ea typeface="Arial"/>
                <a:cs typeface="Arial"/>
                <a:sym typeface="Arial"/>
              </a:rPr>
              <a:t>Modélisation ML</a:t>
            </a:r>
            <a:endParaRPr/>
          </a:p>
        </p:txBody>
      </p:sp>
      <p:sp>
        <p:nvSpPr>
          <p:cNvPr id="464" name="Google Shape;464;p47"/>
          <p:cNvSpPr txBox="1"/>
          <p:nvPr/>
        </p:nvSpPr>
        <p:spPr>
          <a:xfrm>
            <a:off x="733193" y="501805"/>
            <a:ext cx="5268952"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1" i="0" u="sng" strike="noStrike" cap="none">
                <a:solidFill>
                  <a:srgbClr val="0070C0"/>
                </a:solidFill>
                <a:latin typeface="Arial"/>
                <a:ea typeface="Arial"/>
                <a:cs typeface="Arial"/>
                <a:sym typeface="Arial"/>
              </a:rPr>
              <a:t>Choix du modèle de classification</a:t>
            </a:r>
            <a:endParaRPr/>
          </a:p>
        </p:txBody>
      </p:sp>
      <p:sp>
        <p:nvSpPr>
          <p:cNvPr id="465" name="Google Shape;465;p47"/>
          <p:cNvSpPr txBox="1"/>
          <p:nvPr/>
        </p:nvSpPr>
        <p:spPr>
          <a:xfrm>
            <a:off x="1014984" y="877824"/>
            <a:ext cx="3607308"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Afin de déterminer le classifieur le plus adapté à notre jeu de données, nous testons quatre différents modèles d'apprentissage automatique sur les commentaires.  </a:t>
            </a:r>
            <a:endParaRPr/>
          </a:p>
          <a:p>
            <a:pPr marL="0" marR="0" lvl="0" indent="0" algn="l"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p>
            <a:pPr marL="128588" marR="0" lvl="0" indent="-128588" algn="l" rtl="0">
              <a:lnSpc>
                <a:spcPct val="100000"/>
              </a:lnSpc>
              <a:spcBef>
                <a:spcPts val="0"/>
              </a:spcBef>
              <a:spcAft>
                <a:spcPts val="0"/>
              </a:spcAft>
              <a:buClr>
                <a:srgbClr val="000000"/>
              </a:buClr>
              <a:buSzPts val="900"/>
              <a:buFont typeface="Noto Sans Symbols"/>
              <a:buChar char="🡪"/>
            </a:pPr>
            <a:r>
              <a:rPr lang="en-US" sz="900" b="0" i="0" u="none" strike="noStrike" cap="none">
                <a:solidFill>
                  <a:srgbClr val="000000"/>
                </a:solidFill>
                <a:latin typeface="Arial"/>
                <a:ea typeface="Arial"/>
                <a:cs typeface="Arial"/>
                <a:sym typeface="Arial"/>
              </a:rPr>
              <a:t>Modèle bayésien</a:t>
            </a:r>
            <a:endParaRPr/>
          </a:p>
          <a:p>
            <a:pPr marL="128588" marR="0" lvl="0" indent="-128588" algn="l" rtl="0">
              <a:lnSpc>
                <a:spcPct val="100000"/>
              </a:lnSpc>
              <a:spcBef>
                <a:spcPts val="0"/>
              </a:spcBef>
              <a:spcAft>
                <a:spcPts val="0"/>
              </a:spcAft>
              <a:buClr>
                <a:srgbClr val="000000"/>
              </a:buClr>
              <a:buSzPts val="900"/>
              <a:buFont typeface="Noto Sans Symbols"/>
              <a:buChar char="🡪"/>
            </a:pPr>
            <a:r>
              <a:rPr lang="en-US" sz="900" b="0" i="0" u="none" strike="noStrike" cap="none">
                <a:solidFill>
                  <a:srgbClr val="000000"/>
                </a:solidFill>
                <a:latin typeface="Arial"/>
                <a:ea typeface="Arial"/>
                <a:cs typeface="Arial"/>
                <a:sym typeface="Arial"/>
              </a:rPr>
              <a:t>Régression logistique</a:t>
            </a:r>
            <a:endParaRPr/>
          </a:p>
          <a:p>
            <a:pPr marL="128588" marR="0" lvl="0" indent="-128588" algn="l" rtl="0">
              <a:lnSpc>
                <a:spcPct val="100000"/>
              </a:lnSpc>
              <a:spcBef>
                <a:spcPts val="0"/>
              </a:spcBef>
              <a:spcAft>
                <a:spcPts val="0"/>
              </a:spcAft>
              <a:buClr>
                <a:srgbClr val="000000"/>
              </a:buClr>
              <a:buSzPts val="900"/>
              <a:buFont typeface="Noto Sans Symbols"/>
              <a:buChar char="🡪"/>
            </a:pPr>
            <a:r>
              <a:rPr lang="en-US" sz="900" b="0" i="0" u="none" strike="noStrike" cap="none">
                <a:solidFill>
                  <a:srgbClr val="000000"/>
                </a:solidFill>
                <a:latin typeface="Arial"/>
                <a:ea typeface="Arial"/>
                <a:cs typeface="Arial"/>
                <a:sym typeface="Arial"/>
              </a:rPr>
              <a:t>Random Forest</a:t>
            </a:r>
            <a:endParaRPr/>
          </a:p>
          <a:p>
            <a:pPr marL="128588" marR="0" lvl="0" indent="-128588" algn="l" rtl="0">
              <a:lnSpc>
                <a:spcPct val="100000"/>
              </a:lnSpc>
              <a:spcBef>
                <a:spcPts val="0"/>
              </a:spcBef>
              <a:spcAft>
                <a:spcPts val="0"/>
              </a:spcAft>
              <a:buClr>
                <a:srgbClr val="000000"/>
              </a:buClr>
              <a:buSzPts val="900"/>
              <a:buFont typeface="Noto Sans Symbols"/>
              <a:buChar char="🡪"/>
            </a:pPr>
            <a:r>
              <a:rPr lang="en-US" sz="900" b="0" i="0" u="none" strike="noStrike" cap="none">
                <a:solidFill>
                  <a:srgbClr val="000000"/>
                </a:solidFill>
                <a:latin typeface="Arial"/>
                <a:ea typeface="Arial"/>
                <a:cs typeface="Arial"/>
                <a:sym typeface="Arial"/>
              </a:rPr>
              <a:t>Gradient boosting</a:t>
            </a:r>
            <a:endParaRPr sz="900" b="0" i="0" u="none" strike="noStrike" cap="none">
              <a:solidFill>
                <a:srgbClr val="000000"/>
              </a:solidFill>
              <a:latin typeface="Arial"/>
              <a:ea typeface="Arial"/>
              <a:cs typeface="Arial"/>
              <a:sym typeface="Arial"/>
            </a:endParaRPr>
          </a:p>
        </p:txBody>
      </p:sp>
      <p:grpSp>
        <p:nvGrpSpPr>
          <p:cNvPr id="466" name="Google Shape;466;p47"/>
          <p:cNvGrpSpPr/>
          <p:nvPr/>
        </p:nvGrpSpPr>
        <p:grpSpPr>
          <a:xfrm>
            <a:off x="1218438" y="2369665"/>
            <a:ext cx="2375153" cy="2149756"/>
            <a:chOff x="0" y="0"/>
            <a:chExt cx="2375153" cy="2149756"/>
          </a:xfrm>
        </p:grpSpPr>
        <p:sp>
          <p:nvSpPr>
            <p:cNvPr id="467" name="Google Shape;467;p47"/>
            <p:cNvSpPr/>
            <p:nvPr/>
          </p:nvSpPr>
          <p:spPr>
            <a:xfrm>
              <a:off x="0" y="0"/>
              <a:ext cx="2018880" cy="967390"/>
            </a:xfrm>
            <a:prstGeom prst="roundRect">
              <a:avLst>
                <a:gd name="adj" fmla="val 10000"/>
              </a:avLst>
            </a:prstGeom>
            <a:solidFill>
              <a:srgbClr val="F6B1A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7"/>
            <p:cNvSpPr txBox="1"/>
            <p:nvPr/>
          </p:nvSpPr>
          <p:spPr>
            <a:xfrm>
              <a:off x="28334" y="28334"/>
              <a:ext cx="1019007" cy="910722"/>
            </a:xfrm>
            <a:prstGeom prst="rect">
              <a:avLst/>
            </a:prstGeom>
            <a:noFill/>
            <a:ln>
              <a:noFill/>
            </a:ln>
          </p:spPr>
          <p:txBody>
            <a:bodyPr spcFirstLastPara="1" wrap="square" lIns="38100" tIns="38100" rIns="38100" bIns="38100" anchor="ctr" anchorCtr="0">
              <a:noAutofit/>
            </a:bodyPr>
            <a:lstStyle/>
            <a:p>
              <a:pPr marL="0" marR="0" lvl="0" indent="0" algn="l" rtl="0">
                <a:lnSpc>
                  <a:spcPct val="90000"/>
                </a:lnSpc>
                <a:spcBef>
                  <a:spcPts val="0"/>
                </a:spcBef>
                <a:spcAft>
                  <a:spcPts val="0"/>
                </a:spcAft>
                <a:buClr>
                  <a:srgbClr val="000000"/>
                </a:buClr>
                <a:buSzPts val="1000"/>
                <a:buFont typeface="Arial"/>
                <a:buNone/>
              </a:pPr>
              <a:r>
                <a:rPr lang="en-US" sz="1000" b="0" i="0" u="none" strike="noStrike" cap="none">
                  <a:solidFill>
                    <a:schemeClr val="lt1"/>
                  </a:solidFill>
                  <a:latin typeface="Arial"/>
                  <a:ea typeface="Arial"/>
                  <a:cs typeface="Arial"/>
                  <a:sym typeface="Arial"/>
                </a:rPr>
                <a:t>Pour chaque modèle, validation croisée sur les données d’entrainement</a:t>
              </a:r>
              <a:endParaRPr/>
            </a:p>
          </p:txBody>
        </p:sp>
        <p:sp>
          <p:nvSpPr>
            <p:cNvPr id="469" name="Google Shape;469;p47"/>
            <p:cNvSpPr/>
            <p:nvPr/>
          </p:nvSpPr>
          <p:spPr>
            <a:xfrm>
              <a:off x="356273" y="1182366"/>
              <a:ext cx="2018880" cy="967390"/>
            </a:xfrm>
            <a:prstGeom prst="roundRect">
              <a:avLst>
                <a:gd name="adj" fmla="val 10000"/>
              </a:avLst>
            </a:prstGeom>
            <a:solidFill>
              <a:srgbClr val="F6B1A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7"/>
            <p:cNvSpPr txBox="1"/>
            <p:nvPr/>
          </p:nvSpPr>
          <p:spPr>
            <a:xfrm>
              <a:off x="384607" y="1210700"/>
              <a:ext cx="977135" cy="910722"/>
            </a:xfrm>
            <a:prstGeom prst="rect">
              <a:avLst/>
            </a:prstGeom>
            <a:noFill/>
            <a:ln>
              <a:noFill/>
            </a:ln>
          </p:spPr>
          <p:txBody>
            <a:bodyPr spcFirstLastPara="1" wrap="square" lIns="38100" tIns="38100" rIns="38100" bIns="38100" anchor="ctr" anchorCtr="0">
              <a:noAutofit/>
            </a:bodyPr>
            <a:lstStyle/>
            <a:p>
              <a:pPr marL="0" marR="0" lvl="0" indent="0" algn="l" rtl="0">
                <a:lnSpc>
                  <a:spcPct val="90000"/>
                </a:lnSpc>
                <a:spcBef>
                  <a:spcPts val="0"/>
                </a:spcBef>
                <a:spcAft>
                  <a:spcPts val="0"/>
                </a:spcAft>
                <a:buClr>
                  <a:srgbClr val="000000"/>
                </a:buClr>
                <a:buSzPts val="1000"/>
                <a:buFont typeface="Arial"/>
                <a:buNone/>
              </a:pPr>
              <a:r>
                <a:rPr lang="en-US" sz="1000" b="0" i="0" u="none" strike="noStrike" cap="none">
                  <a:solidFill>
                    <a:schemeClr val="lt1"/>
                  </a:solidFill>
                  <a:latin typeface="Arial"/>
                  <a:ea typeface="Arial"/>
                  <a:cs typeface="Arial"/>
                  <a:sym typeface="Arial"/>
                </a:rPr>
                <a:t>La précision, le rappel, le score F1 et l’AUC sont mesurés</a:t>
              </a:r>
              <a:endParaRPr/>
            </a:p>
          </p:txBody>
        </p:sp>
        <p:sp>
          <p:nvSpPr>
            <p:cNvPr id="471" name="Google Shape;471;p47"/>
            <p:cNvSpPr/>
            <p:nvPr/>
          </p:nvSpPr>
          <p:spPr>
            <a:xfrm>
              <a:off x="1390076" y="760476"/>
              <a:ext cx="628803" cy="628803"/>
            </a:xfrm>
            <a:prstGeom prst="downArrow">
              <a:avLst>
                <a:gd name="adj1" fmla="val 55000"/>
                <a:gd name="adj2" fmla="val 45000"/>
              </a:avLst>
            </a:prstGeom>
            <a:solidFill>
              <a:srgbClr val="FCE4E0">
                <a:alpha val="89803"/>
              </a:srgbClr>
            </a:solidFill>
            <a:ln w="25400" cap="flat" cmpd="sng">
              <a:solidFill>
                <a:srgbClr val="FCE4E0">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7"/>
            <p:cNvSpPr txBox="1"/>
            <p:nvPr/>
          </p:nvSpPr>
          <p:spPr>
            <a:xfrm>
              <a:off x="1531557" y="760476"/>
              <a:ext cx="345841" cy="473174"/>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rgbClr val="000000"/>
                </a:buClr>
                <a:buSzPts val="3000"/>
                <a:buFont typeface="Arial"/>
                <a:buNone/>
              </a:pPr>
              <a:endParaRPr sz="3000" b="0" i="0" u="none" strike="noStrike" cap="none">
                <a:solidFill>
                  <a:srgbClr val="000000"/>
                </a:solidFill>
                <a:latin typeface="Arial"/>
                <a:ea typeface="Arial"/>
                <a:cs typeface="Arial"/>
                <a:sym typeface="Arial"/>
              </a:endParaRPr>
            </a:p>
          </p:txBody>
        </p:sp>
      </p:grpSp>
      <p:pic>
        <p:nvPicPr>
          <p:cNvPr id="473" name="Google Shape;473;p47"/>
          <p:cNvPicPr preferRelativeResize="0"/>
          <p:nvPr/>
        </p:nvPicPr>
        <p:blipFill rotWithShape="1">
          <a:blip r:embed="rId4">
            <a:alphaModFix/>
          </a:blip>
          <a:srcRect/>
          <a:stretch/>
        </p:blipFill>
        <p:spPr>
          <a:xfrm>
            <a:off x="4572000" y="1516047"/>
            <a:ext cx="4243864" cy="1178719"/>
          </a:xfrm>
          <a:prstGeom prst="rect">
            <a:avLst/>
          </a:prstGeom>
          <a:noFill/>
          <a:ln>
            <a:noFill/>
          </a:ln>
        </p:spPr>
      </p:pic>
      <p:sp>
        <p:nvSpPr>
          <p:cNvPr id="474" name="Google Shape;474;p47"/>
          <p:cNvSpPr txBox="1"/>
          <p:nvPr/>
        </p:nvSpPr>
        <p:spPr>
          <a:xfrm>
            <a:off x="4572000" y="3008376"/>
            <a:ext cx="3607308" cy="18928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p>
            <a:pPr marL="128588" marR="0" lvl="0" indent="-128588" algn="l" rtl="0">
              <a:lnSpc>
                <a:spcPct val="100000"/>
              </a:lnSpc>
              <a:spcBef>
                <a:spcPts val="0"/>
              </a:spcBef>
              <a:spcAft>
                <a:spcPts val="0"/>
              </a:spcAft>
              <a:buClr>
                <a:srgbClr val="000000"/>
              </a:buClr>
              <a:buSzPts val="900"/>
              <a:buFont typeface="Noto Sans Symbols"/>
              <a:buChar char="🡪"/>
            </a:pPr>
            <a:r>
              <a:rPr lang="en-US" sz="900" b="0" i="0" u="none" strike="noStrike" cap="none">
                <a:solidFill>
                  <a:srgbClr val="000000"/>
                </a:solidFill>
                <a:latin typeface="Arial"/>
                <a:ea typeface="Arial"/>
                <a:cs typeface="Arial"/>
                <a:sym typeface="Arial"/>
              </a:rPr>
              <a:t> Le modèle de régression logistique a obtenu les meilleurs résultats en termes de score AUC pour toutes les catégories (97,7%)</a:t>
            </a:r>
            <a:endParaRPr/>
          </a:p>
          <a:p>
            <a:pPr marL="0" marR="0" lvl="0" indent="0" algn="l"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p>
            <a:pPr marL="128588" marR="0" lvl="0" indent="-128588" algn="l" rtl="0">
              <a:lnSpc>
                <a:spcPct val="100000"/>
              </a:lnSpc>
              <a:spcBef>
                <a:spcPts val="0"/>
              </a:spcBef>
              <a:spcAft>
                <a:spcPts val="0"/>
              </a:spcAft>
              <a:buClr>
                <a:srgbClr val="000000"/>
              </a:buClr>
              <a:buSzPts val="900"/>
              <a:buFont typeface="Noto Sans Symbols"/>
              <a:buChar char="🡪"/>
            </a:pPr>
            <a:r>
              <a:rPr lang="en-US" sz="900" b="0" i="0" u="none" strike="noStrike" cap="none">
                <a:solidFill>
                  <a:srgbClr val="000000"/>
                </a:solidFill>
                <a:latin typeface="Arial"/>
                <a:ea typeface="Arial"/>
                <a:cs typeface="Arial"/>
                <a:sym typeface="Arial"/>
              </a:rPr>
              <a:t> Pour la catégorie 'toxic', le modèle Random Forest a le score F1 le plus élevé, ce qui si-gnifie qu'il a un bon équilibre entre la précision et le rappel pour cette catégorie.</a:t>
            </a:r>
            <a:endParaRPr/>
          </a:p>
          <a:p>
            <a:pPr marL="128588" marR="0" lvl="0" indent="-71438" algn="l" rtl="0">
              <a:lnSpc>
                <a:spcPct val="100000"/>
              </a:lnSpc>
              <a:spcBef>
                <a:spcPts val="0"/>
              </a:spcBef>
              <a:spcAft>
                <a:spcPts val="0"/>
              </a:spcAft>
              <a:buClr>
                <a:srgbClr val="000000"/>
              </a:buClr>
              <a:buSzPts val="900"/>
              <a:buFont typeface="Noto Sans Symbols"/>
              <a:buNone/>
            </a:pPr>
            <a:endParaRPr sz="900" b="0" i="0" u="none" strike="noStrike" cap="none">
              <a:solidFill>
                <a:srgbClr val="000000"/>
              </a:solidFill>
              <a:latin typeface="Arial"/>
              <a:ea typeface="Arial"/>
              <a:cs typeface="Arial"/>
              <a:sym typeface="Arial"/>
            </a:endParaRPr>
          </a:p>
          <a:p>
            <a:pPr marL="128588" marR="0" lvl="0" indent="-128588" algn="l" rtl="0">
              <a:lnSpc>
                <a:spcPct val="100000"/>
              </a:lnSpc>
              <a:spcBef>
                <a:spcPts val="0"/>
              </a:spcBef>
              <a:spcAft>
                <a:spcPts val="0"/>
              </a:spcAft>
              <a:buClr>
                <a:srgbClr val="000000"/>
              </a:buClr>
              <a:buSzPts val="900"/>
              <a:buFont typeface="Noto Sans Symbols"/>
              <a:buChar char="🡪"/>
            </a:pPr>
            <a:r>
              <a:rPr lang="en-US" sz="900" b="0" i="0" u="none" strike="noStrike" cap="none">
                <a:solidFill>
                  <a:srgbClr val="000000"/>
                </a:solidFill>
                <a:latin typeface="Arial"/>
                <a:ea typeface="Arial"/>
                <a:cs typeface="Arial"/>
                <a:sym typeface="Arial"/>
              </a:rPr>
              <a:t> Le modèle bayésien semble avoir des performances généralement inférieures aux autres modèles, en particulier pour les catégories 'threat' et 'identity_hate' où le score F1 est très faible. </a:t>
            </a:r>
            <a:endParaRPr sz="900" b="0" i="0" u="none" strike="noStrike" cap="none">
              <a:solidFill>
                <a:srgbClr val="000000"/>
              </a:solidFill>
              <a:latin typeface="Arial"/>
              <a:ea typeface="Arial"/>
              <a:cs typeface="Arial"/>
              <a:sym typeface="Arial"/>
            </a:endParaRPr>
          </a:p>
        </p:txBody>
      </p:sp>
      <p:sp>
        <p:nvSpPr>
          <p:cNvPr id="475" name="Google Shape;475;p47"/>
          <p:cNvSpPr txBox="1"/>
          <p:nvPr/>
        </p:nvSpPr>
        <p:spPr>
          <a:xfrm>
            <a:off x="8442156" y="4659982"/>
            <a:ext cx="6351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a:solidFill>
                  <a:schemeClr val="dk1"/>
                </a:solidFill>
              </a:rPr>
              <a:t>13</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9"/>
        <p:cNvGrpSpPr/>
        <p:nvPr/>
      </p:nvGrpSpPr>
      <p:grpSpPr>
        <a:xfrm>
          <a:off x="0" y="0"/>
          <a:ext cx="0" cy="0"/>
          <a:chOff x="0" y="0"/>
          <a:chExt cx="0" cy="0"/>
        </a:xfrm>
      </p:grpSpPr>
      <p:sp>
        <p:nvSpPr>
          <p:cNvPr id="480" name="Google Shape;480;p48"/>
          <p:cNvSpPr txBox="1"/>
          <p:nvPr/>
        </p:nvSpPr>
        <p:spPr>
          <a:xfrm>
            <a:off x="585439" y="205030"/>
            <a:ext cx="5268952"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1" i="0" u="sng" strike="noStrike" cap="none">
                <a:solidFill>
                  <a:srgbClr val="0070C0"/>
                </a:solidFill>
                <a:latin typeface="Arial"/>
                <a:ea typeface="Arial"/>
                <a:cs typeface="Arial"/>
                <a:sym typeface="Arial"/>
              </a:rPr>
              <a:t>Modélisation ML</a:t>
            </a:r>
            <a:endParaRPr/>
          </a:p>
        </p:txBody>
      </p:sp>
      <p:sp>
        <p:nvSpPr>
          <p:cNvPr id="481" name="Google Shape;481;p48"/>
          <p:cNvSpPr txBox="1"/>
          <p:nvPr/>
        </p:nvSpPr>
        <p:spPr>
          <a:xfrm>
            <a:off x="733193" y="501805"/>
            <a:ext cx="5268952"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1" i="0" u="sng" strike="noStrike" cap="none">
                <a:solidFill>
                  <a:srgbClr val="0070C0"/>
                </a:solidFill>
                <a:latin typeface="Arial"/>
                <a:ea typeface="Arial"/>
                <a:cs typeface="Arial"/>
                <a:sym typeface="Arial"/>
              </a:rPr>
              <a:t>Optimisation des performances</a:t>
            </a:r>
            <a:endParaRPr/>
          </a:p>
        </p:txBody>
      </p:sp>
      <p:sp>
        <p:nvSpPr>
          <p:cNvPr id="482" name="Google Shape;482;p48"/>
          <p:cNvSpPr txBox="1"/>
          <p:nvPr/>
        </p:nvSpPr>
        <p:spPr>
          <a:xfrm>
            <a:off x="1001268" y="925830"/>
            <a:ext cx="4709160" cy="577081"/>
          </a:xfrm>
          <a:prstGeom prst="rect">
            <a:avLst/>
          </a:prstGeom>
          <a:noFill/>
          <a:ln>
            <a:noFill/>
          </a:ln>
        </p:spPr>
        <p:txBody>
          <a:bodyPr spcFirstLastPara="1" wrap="square" lIns="91425" tIns="45700" rIns="91425" bIns="45700" anchor="t" anchorCtr="0">
            <a:spAutoFit/>
          </a:bodyPr>
          <a:lstStyle/>
          <a:p>
            <a:pPr marL="214313" marR="0" lvl="0" indent="-214313" algn="l" rtl="0">
              <a:lnSpc>
                <a:spcPct val="100000"/>
              </a:lnSpc>
              <a:spcBef>
                <a:spcPts val="0"/>
              </a:spcBef>
              <a:spcAft>
                <a:spcPts val="0"/>
              </a:spcAft>
              <a:buClr>
                <a:srgbClr val="000000"/>
              </a:buClr>
              <a:buSzPts val="1050"/>
              <a:buFont typeface="Noto Sans Symbols"/>
              <a:buChar char="🡪"/>
            </a:pPr>
            <a:r>
              <a:rPr lang="en-US" sz="1050" b="0" i="0" u="none" strike="noStrike" cap="none">
                <a:solidFill>
                  <a:srgbClr val="000000"/>
                </a:solidFill>
                <a:latin typeface="Arial"/>
                <a:ea typeface="Arial"/>
                <a:cs typeface="Arial"/>
                <a:sym typeface="Arial"/>
              </a:rPr>
              <a:t>GridSearch pour trouver les meilleurs poids</a:t>
            </a:r>
            <a:endParaRPr/>
          </a:p>
          <a:p>
            <a:pPr marL="557213" marR="0" lvl="1" indent="-214312" algn="l" rtl="0">
              <a:lnSpc>
                <a:spcPct val="100000"/>
              </a:lnSpc>
              <a:spcBef>
                <a:spcPts val="0"/>
              </a:spcBef>
              <a:spcAft>
                <a:spcPts val="0"/>
              </a:spcAft>
              <a:buClr>
                <a:srgbClr val="000000"/>
              </a:buClr>
              <a:buSzPts val="1050"/>
              <a:buFont typeface="Noto Sans Symbols"/>
              <a:buChar char="🡪"/>
            </a:pPr>
            <a:r>
              <a:rPr lang="en-US" sz="1050" b="0" i="0" u="none" strike="noStrike" cap="none">
                <a:solidFill>
                  <a:srgbClr val="000000"/>
                </a:solidFill>
                <a:latin typeface="Arial"/>
                <a:ea typeface="Arial"/>
                <a:cs typeface="Arial"/>
                <a:sym typeface="Arial"/>
              </a:rPr>
              <a:t>Nous faisons varier le poids de la classe non-toxic de 5% à 95%</a:t>
            </a:r>
            <a:endParaRPr/>
          </a:p>
          <a:p>
            <a:pPr marL="557213" marR="0" lvl="1" indent="-214312" algn="l" rtl="0">
              <a:lnSpc>
                <a:spcPct val="100000"/>
              </a:lnSpc>
              <a:spcBef>
                <a:spcPts val="0"/>
              </a:spcBef>
              <a:spcAft>
                <a:spcPts val="0"/>
              </a:spcAft>
              <a:buClr>
                <a:srgbClr val="000000"/>
              </a:buClr>
              <a:buSzPts val="1050"/>
              <a:buFont typeface="Noto Sans Symbols"/>
              <a:buChar char="🡪"/>
            </a:pPr>
            <a:r>
              <a:rPr lang="en-US" sz="1050" b="0" i="0" u="none" strike="noStrike" cap="none">
                <a:solidFill>
                  <a:srgbClr val="000000"/>
                </a:solidFill>
                <a:latin typeface="Arial"/>
                <a:ea typeface="Arial"/>
                <a:cs typeface="Arial"/>
                <a:sym typeface="Arial"/>
              </a:rPr>
              <a:t>La combinaison de poids présentant le meilleur AUC est retenu.</a:t>
            </a:r>
            <a:endParaRPr/>
          </a:p>
        </p:txBody>
      </p:sp>
      <p:pic>
        <p:nvPicPr>
          <p:cNvPr id="483" name="Google Shape;483;p48"/>
          <p:cNvPicPr preferRelativeResize="0"/>
          <p:nvPr/>
        </p:nvPicPr>
        <p:blipFill rotWithShape="1">
          <a:blip r:embed="rId4">
            <a:alphaModFix/>
          </a:blip>
          <a:srcRect/>
          <a:stretch/>
        </p:blipFill>
        <p:spPr>
          <a:xfrm>
            <a:off x="1389888" y="1611466"/>
            <a:ext cx="4320540" cy="881063"/>
          </a:xfrm>
          <a:prstGeom prst="rect">
            <a:avLst/>
          </a:prstGeom>
          <a:noFill/>
          <a:ln>
            <a:noFill/>
          </a:ln>
        </p:spPr>
      </p:pic>
      <p:sp>
        <p:nvSpPr>
          <p:cNvPr id="484" name="Google Shape;484;p48"/>
          <p:cNvSpPr txBox="1"/>
          <p:nvPr/>
        </p:nvSpPr>
        <p:spPr>
          <a:xfrm>
            <a:off x="1001268" y="2782062"/>
            <a:ext cx="5268951" cy="1223412"/>
          </a:xfrm>
          <a:prstGeom prst="rect">
            <a:avLst/>
          </a:prstGeom>
          <a:noFill/>
          <a:ln>
            <a:noFill/>
          </a:ln>
        </p:spPr>
        <p:txBody>
          <a:bodyPr spcFirstLastPara="1" wrap="square" lIns="91425" tIns="45700" rIns="91425" bIns="45700" anchor="t" anchorCtr="0">
            <a:spAutoFit/>
          </a:bodyPr>
          <a:lstStyle/>
          <a:p>
            <a:pPr marL="214313" marR="0" lvl="0" indent="-214313" algn="l" rtl="0">
              <a:lnSpc>
                <a:spcPct val="100000"/>
              </a:lnSpc>
              <a:spcBef>
                <a:spcPts val="0"/>
              </a:spcBef>
              <a:spcAft>
                <a:spcPts val="0"/>
              </a:spcAft>
              <a:buClr>
                <a:srgbClr val="000000"/>
              </a:buClr>
              <a:buSzPts val="1050"/>
              <a:buFont typeface="Noto Sans Symbols"/>
              <a:buChar char="🡪"/>
            </a:pPr>
            <a:r>
              <a:rPr lang="en-US" sz="1050" b="0" i="0" u="none" strike="noStrike" cap="none">
                <a:solidFill>
                  <a:srgbClr val="000000"/>
                </a:solidFill>
                <a:latin typeface="Arial"/>
                <a:ea typeface="Arial"/>
                <a:cs typeface="Arial"/>
                <a:sym typeface="Arial"/>
              </a:rPr>
              <a:t>Nouvelles variables susceptibles de fournir des informations supplémentaires au modèle</a:t>
            </a:r>
            <a:endParaRPr/>
          </a:p>
          <a:p>
            <a:pPr marL="557213" marR="0" lvl="1" indent="-214312" algn="l" rtl="0">
              <a:lnSpc>
                <a:spcPct val="100000"/>
              </a:lnSpc>
              <a:spcBef>
                <a:spcPts val="0"/>
              </a:spcBef>
              <a:spcAft>
                <a:spcPts val="0"/>
              </a:spcAft>
              <a:buClr>
                <a:srgbClr val="000000"/>
              </a:buClr>
              <a:buSzPts val="1050"/>
              <a:buFont typeface="Noto Sans Symbols"/>
              <a:buChar char="🡪"/>
            </a:pPr>
            <a:r>
              <a:rPr lang="en-US" sz="1050" b="0" i="0" u="none" strike="noStrike" cap="none">
                <a:solidFill>
                  <a:srgbClr val="000000"/>
                </a:solidFill>
                <a:latin typeface="Arial"/>
                <a:ea typeface="Arial"/>
                <a:cs typeface="Arial"/>
                <a:sym typeface="Arial"/>
              </a:rPr>
              <a:t>variable comment_length qui représente la longueur des commentaires. </a:t>
            </a:r>
            <a:endParaRPr/>
          </a:p>
          <a:p>
            <a:pPr marL="557213" marR="0" lvl="1" indent="-214312" algn="l" rtl="0">
              <a:lnSpc>
                <a:spcPct val="100000"/>
              </a:lnSpc>
              <a:spcBef>
                <a:spcPts val="0"/>
              </a:spcBef>
              <a:spcAft>
                <a:spcPts val="0"/>
              </a:spcAft>
              <a:buClr>
                <a:srgbClr val="000000"/>
              </a:buClr>
              <a:buSzPts val="1050"/>
              <a:buFont typeface="Noto Sans Symbols"/>
              <a:buChar char="🡪"/>
            </a:pPr>
            <a:r>
              <a:rPr lang="en-US" sz="1050" b="0" i="0" u="none" strike="noStrike" cap="none">
                <a:solidFill>
                  <a:srgbClr val="000000"/>
                </a:solidFill>
                <a:latin typeface="Arial"/>
                <a:ea typeface="Arial"/>
                <a:cs typeface="Arial"/>
                <a:sym typeface="Arial"/>
              </a:rPr>
              <a:t>variable qui compte le nombre de points d'exclamation utilisés dans chaque commentaire</a:t>
            </a:r>
            <a:endParaRPr/>
          </a:p>
          <a:p>
            <a:pPr marL="557213" marR="0" lvl="1" indent="-214312" algn="l" rtl="0">
              <a:lnSpc>
                <a:spcPct val="100000"/>
              </a:lnSpc>
              <a:spcBef>
                <a:spcPts val="0"/>
              </a:spcBef>
              <a:spcAft>
                <a:spcPts val="0"/>
              </a:spcAft>
              <a:buClr>
                <a:srgbClr val="000000"/>
              </a:buClr>
              <a:buSzPts val="1050"/>
              <a:buFont typeface="Noto Sans Symbols"/>
              <a:buChar char="🡪"/>
            </a:pPr>
            <a:r>
              <a:rPr lang="en-US" sz="1050" b="0" i="0" u="none" strike="noStrike" cap="none">
                <a:solidFill>
                  <a:srgbClr val="000000"/>
                </a:solidFill>
                <a:latin typeface="Arial"/>
                <a:ea typeface="Arial"/>
                <a:cs typeface="Arial"/>
                <a:sym typeface="Arial"/>
              </a:rPr>
              <a:t>variable le nombre de mots entièrement en majuscules dans chaque commentaire</a:t>
            </a:r>
            <a:endParaRPr/>
          </a:p>
        </p:txBody>
      </p:sp>
      <p:sp>
        <p:nvSpPr>
          <p:cNvPr id="485" name="Google Shape;485;p48"/>
          <p:cNvSpPr txBox="1"/>
          <p:nvPr/>
        </p:nvSpPr>
        <p:spPr>
          <a:xfrm>
            <a:off x="1389888" y="3902202"/>
            <a:ext cx="4880331"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Ces nouvelles variables sont ajoutées aux variables issues de la vectorisation. Elles n’ont pas amélioré les performances de la régression logistique.</a:t>
            </a:r>
            <a:endParaRPr/>
          </a:p>
        </p:txBody>
      </p:sp>
      <p:sp>
        <p:nvSpPr>
          <p:cNvPr id="486" name="Google Shape;486;p48"/>
          <p:cNvSpPr txBox="1"/>
          <p:nvPr/>
        </p:nvSpPr>
        <p:spPr>
          <a:xfrm>
            <a:off x="8442156" y="4659982"/>
            <a:ext cx="6351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a:solidFill>
                  <a:schemeClr val="dk1"/>
                </a:solidFill>
              </a:rPr>
              <a:t>14</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90"/>
        <p:cNvGrpSpPr/>
        <p:nvPr/>
      </p:nvGrpSpPr>
      <p:grpSpPr>
        <a:xfrm>
          <a:off x="0" y="0"/>
          <a:ext cx="0" cy="0"/>
          <a:chOff x="0" y="0"/>
          <a:chExt cx="0" cy="0"/>
        </a:xfrm>
      </p:grpSpPr>
      <p:sp>
        <p:nvSpPr>
          <p:cNvPr id="491" name="Google Shape;491;p49"/>
          <p:cNvSpPr txBox="1"/>
          <p:nvPr/>
        </p:nvSpPr>
        <p:spPr>
          <a:xfrm>
            <a:off x="585439" y="205030"/>
            <a:ext cx="5268952"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1" i="0" u="sng" strike="noStrike" cap="none">
                <a:solidFill>
                  <a:srgbClr val="0070C0"/>
                </a:solidFill>
                <a:latin typeface="Arial"/>
                <a:ea typeface="Arial"/>
                <a:cs typeface="Arial"/>
                <a:sym typeface="Arial"/>
              </a:rPr>
              <a:t>Modélisation ML</a:t>
            </a:r>
            <a:endParaRPr/>
          </a:p>
        </p:txBody>
      </p:sp>
      <p:sp>
        <p:nvSpPr>
          <p:cNvPr id="492" name="Google Shape;492;p49"/>
          <p:cNvSpPr txBox="1"/>
          <p:nvPr/>
        </p:nvSpPr>
        <p:spPr>
          <a:xfrm>
            <a:off x="733193" y="501805"/>
            <a:ext cx="5268952"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1" i="0" u="sng" strike="noStrike" cap="none">
                <a:solidFill>
                  <a:srgbClr val="0070C0"/>
                </a:solidFill>
                <a:latin typeface="Arial"/>
                <a:ea typeface="Arial"/>
                <a:cs typeface="Arial"/>
                <a:sym typeface="Arial"/>
              </a:rPr>
              <a:t>Analyse des résultats</a:t>
            </a:r>
            <a:endParaRPr/>
          </a:p>
        </p:txBody>
      </p:sp>
      <p:sp>
        <p:nvSpPr>
          <p:cNvPr id="493" name="Google Shape;493;p49"/>
          <p:cNvSpPr txBox="1"/>
          <p:nvPr/>
        </p:nvSpPr>
        <p:spPr>
          <a:xfrm>
            <a:off x="5217483" y="908188"/>
            <a:ext cx="2638043" cy="253916"/>
          </a:xfrm>
          <a:prstGeom prst="rect">
            <a:avLst/>
          </a:prstGeom>
          <a:noFill/>
          <a:ln>
            <a:noFill/>
          </a:ln>
        </p:spPr>
        <p:txBody>
          <a:bodyPr spcFirstLastPara="1" wrap="square" lIns="91425" tIns="45700" rIns="91425" bIns="45700" anchor="t" anchorCtr="0">
            <a:spAutoFit/>
          </a:bodyPr>
          <a:lstStyle/>
          <a:p>
            <a:pPr marL="214313" marR="0" lvl="0" indent="-214313" algn="l" rtl="0">
              <a:lnSpc>
                <a:spcPct val="100000"/>
              </a:lnSpc>
              <a:spcBef>
                <a:spcPts val="0"/>
              </a:spcBef>
              <a:spcAft>
                <a:spcPts val="0"/>
              </a:spcAft>
              <a:buClr>
                <a:srgbClr val="000000"/>
              </a:buClr>
              <a:buSzPts val="1050"/>
              <a:buFont typeface="Noto Sans Symbols"/>
              <a:buChar char="🡪"/>
            </a:pPr>
            <a:r>
              <a:rPr lang="en-US" sz="1050" b="0" i="0" u="none" strike="noStrike" cap="none">
                <a:solidFill>
                  <a:srgbClr val="000000"/>
                </a:solidFill>
                <a:latin typeface="Arial"/>
                <a:ea typeface="Arial"/>
                <a:cs typeface="Arial"/>
                <a:sym typeface="Arial"/>
              </a:rPr>
              <a:t>Performances sur le test set</a:t>
            </a:r>
            <a:endParaRPr/>
          </a:p>
        </p:txBody>
      </p:sp>
      <p:pic>
        <p:nvPicPr>
          <p:cNvPr id="494" name="Google Shape;494;p49"/>
          <p:cNvPicPr preferRelativeResize="0"/>
          <p:nvPr/>
        </p:nvPicPr>
        <p:blipFill rotWithShape="1">
          <a:blip r:embed="rId4">
            <a:alphaModFix/>
          </a:blip>
          <a:srcRect/>
          <a:stretch/>
        </p:blipFill>
        <p:spPr>
          <a:xfrm>
            <a:off x="5217483" y="1360170"/>
            <a:ext cx="2729484" cy="1524267"/>
          </a:xfrm>
          <a:prstGeom prst="rect">
            <a:avLst/>
          </a:prstGeom>
          <a:noFill/>
          <a:ln>
            <a:noFill/>
          </a:ln>
        </p:spPr>
      </p:pic>
      <p:sp>
        <p:nvSpPr>
          <p:cNvPr id="495" name="Google Shape;495;p49"/>
          <p:cNvSpPr txBox="1"/>
          <p:nvPr/>
        </p:nvSpPr>
        <p:spPr>
          <a:xfrm>
            <a:off x="1002238" y="908188"/>
            <a:ext cx="2638043" cy="253916"/>
          </a:xfrm>
          <a:prstGeom prst="rect">
            <a:avLst/>
          </a:prstGeom>
          <a:noFill/>
          <a:ln>
            <a:noFill/>
          </a:ln>
        </p:spPr>
        <p:txBody>
          <a:bodyPr spcFirstLastPara="1" wrap="square" lIns="91425" tIns="45700" rIns="91425" bIns="45700" anchor="t" anchorCtr="0">
            <a:spAutoFit/>
          </a:bodyPr>
          <a:lstStyle/>
          <a:p>
            <a:pPr marL="214313" marR="0" lvl="0" indent="-214313" algn="l" rtl="0">
              <a:lnSpc>
                <a:spcPct val="100000"/>
              </a:lnSpc>
              <a:spcBef>
                <a:spcPts val="0"/>
              </a:spcBef>
              <a:spcAft>
                <a:spcPts val="0"/>
              </a:spcAft>
              <a:buClr>
                <a:srgbClr val="000000"/>
              </a:buClr>
              <a:buSzPts val="1050"/>
              <a:buFont typeface="Noto Sans Symbols"/>
              <a:buChar char="🡪"/>
            </a:pPr>
            <a:r>
              <a:rPr lang="en-US" sz="1050" b="0" i="0" u="none" strike="noStrike" cap="none">
                <a:solidFill>
                  <a:srgbClr val="000000"/>
                </a:solidFill>
                <a:latin typeface="Arial"/>
                <a:ea typeface="Arial"/>
                <a:cs typeface="Arial"/>
                <a:sym typeface="Arial"/>
              </a:rPr>
              <a:t>Performances sur le train set</a:t>
            </a:r>
            <a:endParaRPr/>
          </a:p>
        </p:txBody>
      </p:sp>
      <p:pic>
        <p:nvPicPr>
          <p:cNvPr id="496" name="Google Shape;496;p49"/>
          <p:cNvPicPr preferRelativeResize="0"/>
          <p:nvPr/>
        </p:nvPicPr>
        <p:blipFill rotWithShape="1">
          <a:blip r:embed="rId5">
            <a:alphaModFix/>
          </a:blip>
          <a:srcRect/>
          <a:stretch/>
        </p:blipFill>
        <p:spPr>
          <a:xfrm>
            <a:off x="1002238" y="1269411"/>
            <a:ext cx="2729484" cy="1531370"/>
          </a:xfrm>
          <a:prstGeom prst="rect">
            <a:avLst/>
          </a:prstGeom>
          <a:noFill/>
          <a:ln>
            <a:noFill/>
          </a:ln>
        </p:spPr>
      </p:pic>
      <p:sp>
        <p:nvSpPr>
          <p:cNvPr id="497" name="Google Shape;497;p49"/>
          <p:cNvSpPr txBox="1"/>
          <p:nvPr/>
        </p:nvSpPr>
        <p:spPr>
          <a:xfrm>
            <a:off x="1047958" y="3061562"/>
            <a:ext cx="2638043" cy="253916"/>
          </a:xfrm>
          <a:prstGeom prst="rect">
            <a:avLst/>
          </a:prstGeom>
          <a:noFill/>
          <a:ln>
            <a:noFill/>
          </a:ln>
        </p:spPr>
        <p:txBody>
          <a:bodyPr spcFirstLastPara="1" wrap="square" lIns="91425" tIns="45700" rIns="91425" bIns="45700" anchor="t" anchorCtr="0">
            <a:spAutoFit/>
          </a:bodyPr>
          <a:lstStyle/>
          <a:p>
            <a:pPr marL="214313" marR="0" lvl="0" indent="-214313" algn="l" rtl="0">
              <a:lnSpc>
                <a:spcPct val="100000"/>
              </a:lnSpc>
              <a:spcBef>
                <a:spcPts val="0"/>
              </a:spcBef>
              <a:spcAft>
                <a:spcPts val="0"/>
              </a:spcAft>
              <a:buClr>
                <a:srgbClr val="000000"/>
              </a:buClr>
              <a:buSzPts val="1050"/>
              <a:buFont typeface="Noto Sans Symbols"/>
              <a:buChar char="🡪"/>
            </a:pPr>
            <a:r>
              <a:rPr lang="en-US" sz="1050" b="0" i="0" u="none" strike="noStrike" cap="none">
                <a:solidFill>
                  <a:srgbClr val="000000"/>
                </a:solidFill>
                <a:latin typeface="Arial"/>
                <a:ea typeface="Arial"/>
                <a:cs typeface="Arial"/>
                <a:sym typeface="Arial"/>
              </a:rPr>
              <a:t>Importance des mots</a:t>
            </a:r>
            <a:endParaRPr/>
          </a:p>
        </p:txBody>
      </p:sp>
      <p:pic>
        <p:nvPicPr>
          <p:cNvPr id="498" name="Google Shape;498;p49" descr="Une image contenant texte, capture d’écran, diagramme, ligne&#10;&#10;Description générée automatiquement"/>
          <p:cNvPicPr preferRelativeResize="0"/>
          <p:nvPr/>
        </p:nvPicPr>
        <p:blipFill rotWithShape="1">
          <a:blip r:embed="rId6">
            <a:alphaModFix/>
          </a:blip>
          <a:srcRect/>
          <a:stretch/>
        </p:blipFill>
        <p:spPr>
          <a:xfrm>
            <a:off x="2764654" y="3177214"/>
            <a:ext cx="2776475" cy="1752477"/>
          </a:xfrm>
          <a:prstGeom prst="rect">
            <a:avLst/>
          </a:prstGeom>
          <a:noFill/>
          <a:ln>
            <a:noFill/>
          </a:ln>
        </p:spPr>
      </p:pic>
      <p:sp>
        <p:nvSpPr>
          <p:cNvPr id="499" name="Google Shape;499;p49"/>
          <p:cNvSpPr txBox="1"/>
          <p:nvPr/>
        </p:nvSpPr>
        <p:spPr>
          <a:xfrm>
            <a:off x="6002144" y="3176977"/>
            <a:ext cx="2826327" cy="1570173"/>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900" b="0" i="0" u="none" strike="noStrike" cap="none">
                <a:solidFill>
                  <a:srgbClr val="000000"/>
                </a:solidFill>
                <a:latin typeface="Arial"/>
                <a:ea typeface="Arial"/>
                <a:cs typeface="Arial"/>
                <a:sym typeface="Arial"/>
              </a:rPr>
              <a:t>Du point de vue macro, nous avons </a:t>
            </a:r>
            <a:r>
              <a:rPr lang="en-US" sz="900" b="0" i="0" u="none" strike="noStrike" cap="none">
                <a:solidFill>
                  <a:srgbClr val="FF0000"/>
                </a:solidFill>
                <a:latin typeface="Arial"/>
                <a:ea typeface="Arial"/>
                <a:cs typeface="Arial"/>
                <a:sym typeface="Arial"/>
              </a:rPr>
              <a:t>98,8%</a:t>
            </a:r>
            <a:r>
              <a:rPr lang="en-US" sz="900" b="0" i="0" u="none" strike="noStrike" cap="none">
                <a:solidFill>
                  <a:srgbClr val="000000"/>
                </a:solidFill>
                <a:latin typeface="Arial"/>
                <a:ea typeface="Arial"/>
                <a:cs typeface="Arial"/>
                <a:sym typeface="Arial"/>
              </a:rPr>
              <a:t> d’AUC moyen sur le train set contre </a:t>
            </a:r>
            <a:r>
              <a:rPr lang="en-US" sz="900" b="0" i="0" u="none" strike="noStrike" cap="none">
                <a:solidFill>
                  <a:srgbClr val="FF0000"/>
                </a:solidFill>
                <a:latin typeface="Arial"/>
                <a:ea typeface="Arial"/>
                <a:cs typeface="Arial"/>
                <a:sym typeface="Arial"/>
              </a:rPr>
              <a:t>97,4%</a:t>
            </a:r>
            <a:r>
              <a:rPr lang="en-US" sz="900" b="0" i="0" u="none" strike="noStrike" cap="none">
                <a:solidFill>
                  <a:srgbClr val="000000"/>
                </a:solidFill>
                <a:latin typeface="Arial"/>
                <a:ea typeface="Arial"/>
                <a:cs typeface="Arial"/>
                <a:sym typeface="Arial"/>
              </a:rPr>
              <a:t> sur le test set. Le gap de performances est infime, le sur-apprentissage est donc évité.</a:t>
            </a:r>
            <a:endParaRPr sz="900" b="0" i="0" u="none" strike="noStrike" cap="none">
              <a:solidFill>
                <a:srgbClr val="000000"/>
              </a:solidFill>
              <a:latin typeface="Arial"/>
              <a:ea typeface="Arial"/>
              <a:cs typeface="Arial"/>
              <a:sym typeface="Arial"/>
            </a:endParaRPr>
          </a:p>
          <a:p>
            <a:pPr marL="0" marR="0" lvl="0" indent="0" algn="just" rtl="0">
              <a:lnSpc>
                <a:spcPct val="107000"/>
              </a:lnSpc>
              <a:spcBef>
                <a:spcPts val="600"/>
              </a:spcBef>
              <a:spcAft>
                <a:spcPts val="0"/>
              </a:spcAft>
              <a:buNone/>
            </a:pPr>
            <a:r>
              <a:rPr lang="en-US" sz="900" b="0" i="0" u="none" strike="noStrike" cap="none">
                <a:solidFill>
                  <a:srgbClr val="000000"/>
                </a:solidFill>
                <a:latin typeface="Arial"/>
                <a:ea typeface="Arial"/>
                <a:cs typeface="Arial"/>
                <a:sym typeface="Arial"/>
              </a:rPr>
              <a:t>Les mots les plus importants dans la prédiction des commentaires toxiques sont sans surprise des mots vulgaires et insultants : </a:t>
            </a:r>
            <a:r>
              <a:rPr lang="en-US" sz="900" b="0" i="0" u="none" strike="noStrike" cap="none">
                <a:solidFill>
                  <a:srgbClr val="FF0000"/>
                </a:solidFill>
                <a:latin typeface="Arial"/>
                <a:ea typeface="Arial"/>
                <a:cs typeface="Arial"/>
                <a:sym typeface="Arial"/>
              </a:rPr>
              <a:t>fuck, fucking, idiot, shit et stupid.</a:t>
            </a:r>
            <a:endParaRPr sz="900" b="0" i="0" u="none" strike="noStrike" cap="none">
              <a:solidFill>
                <a:srgbClr val="FF0000"/>
              </a:solidFill>
              <a:latin typeface="Arial"/>
              <a:ea typeface="Arial"/>
              <a:cs typeface="Arial"/>
              <a:sym typeface="Arial"/>
            </a:endParaRPr>
          </a:p>
          <a:p>
            <a:pPr marL="0" marR="0" lvl="0" indent="0" algn="l" rtl="0">
              <a:lnSpc>
                <a:spcPct val="100000"/>
              </a:lnSpc>
              <a:spcBef>
                <a:spcPts val="600"/>
              </a:spcBef>
              <a:spcAft>
                <a:spcPts val="0"/>
              </a:spcAft>
              <a:buNone/>
            </a:pPr>
            <a:endParaRPr sz="900" b="0" i="0" u="none" strike="noStrike" cap="none">
              <a:solidFill>
                <a:srgbClr val="000000"/>
              </a:solidFill>
              <a:latin typeface="Arial"/>
              <a:ea typeface="Arial"/>
              <a:cs typeface="Arial"/>
              <a:sym typeface="Arial"/>
            </a:endParaRPr>
          </a:p>
        </p:txBody>
      </p:sp>
      <p:sp>
        <p:nvSpPr>
          <p:cNvPr id="500" name="Google Shape;500;p49"/>
          <p:cNvSpPr txBox="1"/>
          <p:nvPr/>
        </p:nvSpPr>
        <p:spPr>
          <a:xfrm>
            <a:off x="8442156" y="4659982"/>
            <a:ext cx="6351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a:solidFill>
                  <a:schemeClr val="dk1"/>
                </a:solidFill>
              </a:rPr>
              <a:t>15</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04"/>
        <p:cNvGrpSpPr/>
        <p:nvPr/>
      </p:nvGrpSpPr>
      <p:grpSpPr>
        <a:xfrm>
          <a:off x="0" y="0"/>
          <a:ext cx="0" cy="0"/>
          <a:chOff x="0" y="0"/>
          <a:chExt cx="0" cy="0"/>
        </a:xfrm>
      </p:grpSpPr>
      <p:sp>
        <p:nvSpPr>
          <p:cNvPr id="505" name="Google Shape;505;p50"/>
          <p:cNvSpPr txBox="1"/>
          <p:nvPr/>
        </p:nvSpPr>
        <p:spPr>
          <a:xfrm>
            <a:off x="585439" y="225812"/>
            <a:ext cx="5268952"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1" i="0" u="sng" strike="noStrike" cap="none">
                <a:solidFill>
                  <a:srgbClr val="0070C0"/>
                </a:solidFill>
                <a:latin typeface="Arial"/>
                <a:ea typeface="Arial"/>
                <a:cs typeface="Arial"/>
                <a:sym typeface="Arial"/>
              </a:rPr>
              <a:t>Modélisation ML</a:t>
            </a:r>
            <a:endParaRPr/>
          </a:p>
        </p:txBody>
      </p:sp>
      <p:sp>
        <p:nvSpPr>
          <p:cNvPr id="506" name="Google Shape;506;p50"/>
          <p:cNvSpPr txBox="1"/>
          <p:nvPr/>
        </p:nvSpPr>
        <p:spPr>
          <a:xfrm>
            <a:off x="733193" y="501805"/>
            <a:ext cx="5268952"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1" i="0" u="sng" strike="noStrike" cap="none">
                <a:solidFill>
                  <a:srgbClr val="0070C0"/>
                </a:solidFill>
                <a:latin typeface="Arial"/>
                <a:ea typeface="Arial"/>
                <a:cs typeface="Arial"/>
                <a:sym typeface="Arial"/>
              </a:rPr>
              <a:t>Analyse des résultats</a:t>
            </a:r>
            <a:endParaRPr/>
          </a:p>
        </p:txBody>
      </p:sp>
      <p:sp>
        <p:nvSpPr>
          <p:cNvPr id="507" name="Google Shape;507;p50"/>
          <p:cNvSpPr txBox="1"/>
          <p:nvPr/>
        </p:nvSpPr>
        <p:spPr>
          <a:xfrm>
            <a:off x="977044" y="901243"/>
            <a:ext cx="3112563" cy="415498"/>
          </a:xfrm>
          <a:prstGeom prst="rect">
            <a:avLst/>
          </a:prstGeom>
          <a:noFill/>
          <a:ln>
            <a:noFill/>
          </a:ln>
        </p:spPr>
        <p:txBody>
          <a:bodyPr spcFirstLastPara="1" wrap="square" lIns="91425" tIns="45700" rIns="91425" bIns="45700" anchor="t" anchorCtr="0">
            <a:spAutoFit/>
          </a:bodyPr>
          <a:lstStyle/>
          <a:p>
            <a:pPr marL="214313" marR="0" lvl="0" indent="-214313" algn="l" rtl="0">
              <a:lnSpc>
                <a:spcPct val="100000"/>
              </a:lnSpc>
              <a:spcBef>
                <a:spcPts val="0"/>
              </a:spcBef>
              <a:spcAft>
                <a:spcPts val="0"/>
              </a:spcAft>
              <a:buClr>
                <a:srgbClr val="000000"/>
              </a:buClr>
              <a:buSzPts val="1050"/>
              <a:buFont typeface="Noto Sans Symbols"/>
              <a:buChar char="🡪"/>
            </a:pPr>
            <a:r>
              <a:rPr lang="en-US" sz="1050" b="0" i="0" u="none" strike="noStrike" cap="none">
                <a:solidFill>
                  <a:srgbClr val="000000"/>
                </a:solidFill>
                <a:latin typeface="Arial"/>
                <a:ea typeface="Arial"/>
                <a:cs typeface="Arial"/>
                <a:sym typeface="Arial"/>
              </a:rPr>
              <a:t>3 commentaires toxiques sur 10 sont mal classifiés par le modèle </a:t>
            </a:r>
            <a:endParaRPr/>
          </a:p>
        </p:txBody>
      </p:sp>
      <p:pic>
        <p:nvPicPr>
          <p:cNvPr id="508" name="Google Shape;508;p50"/>
          <p:cNvPicPr preferRelativeResize="0"/>
          <p:nvPr/>
        </p:nvPicPr>
        <p:blipFill rotWithShape="1">
          <a:blip r:embed="rId4">
            <a:alphaModFix/>
          </a:blip>
          <a:srcRect/>
          <a:stretch/>
        </p:blipFill>
        <p:spPr>
          <a:xfrm>
            <a:off x="1125032" y="1417105"/>
            <a:ext cx="2816586" cy="2309291"/>
          </a:xfrm>
          <a:prstGeom prst="rect">
            <a:avLst/>
          </a:prstGeom>
          <a:noFill/>
          <a:ln>
            <a:noFill/>
          </a:ln>
        </p:spPr>
      </p:pic>
      <p:sp>
        <p:nvSpPr>
          <p:cNvPr id="509" name="Google Shape;509;p50"/>
          <p:cNvSpPr txBox="1"/>
          <p:nvPr/>
        </p:nvSpPr>
        <p:spPr>
          <a:xfrm>
            <a:off x="4572000" y="901243"/>
            <a:ext cx="3594956" cy="577081"/>
          </a:xfrm>
          <a:prstGeom prst="rect">
            <a:avLst/>
          </a:prstGeom>
          <a:noFill/>
          <a:ln>
            <a:noFill/>
          </a:ln>
        </p:spPr>
        <p:txBody>
          <a:bodyPr spcFirstLastPara="1" wrap="square" lIns="91425" tIns="45700" rIns="91425" bIns="45700" anchor="t" anchorCtr="0">
            <a:spAutoFit/>
          </a:bodyPr>
          <a:lstStyle/>
          <a:p>
            <a:pPr marL="214313" marR="0" lvl="0" indent="-214313" algn="l" rtl="0">
              <a:lnSpc>
                <a:spcPct val="100000"/>
              </a:lnSpc>
              <a:spcBef>
                <a:spcPts val="0"/>
              </a:spcBef>
              <a:spcAft>
                <a:spcPts val="0"/>
              </a:spcAft>
              <a:buClr>
                <a:srgbClr val="000000"/>
              </a:buClr>
              <a:buSzPts val="1050"/>
              <a:buFont typeface="Noto Sans Symbols"/>
              <a:buChar char="🡪"/>
            </a:pPr>
            <a:r>
              <a:rPr lang="en-US" sz="1050" b="0" i="0" u="none" strike="noStrike" cap="none">
                <a:solidFill>
                  <a:srgbClr val="000000"/>
                </a:solidFill>
                <a:latin typeface="Arial"/>
                <a:ea typeface="Arial"/>
                <a:cs typeface="Arial"/>
                <a:sym typeface="Arial"/>
              </a:rPr>
              <a:t>Le mot « ucking » est le 3</a:t>
            </a:r>
            <a:r>
              <a:rPr lang="en-US" sz="1050" b="0" i="0" u="none" strike="noStrike" cap="none" baseline="30000">
                <a:solidFill>
                  <a:srgbClr val="000000"/>
                </a:solidFill>
                <a:latin typeface="Arial"/>
                <a:ea typeface="Arial"/>
                <a:cs typeface="Arial"/>
                <a:sym typeface="Arial"/>
              </a:rPr>
              <a:t>ème</a:t>
            </a:r>
            <a:r>
              <a:rPr lang="en-US" sz="1050" b="0" i="0" u="none" strike="noStrike" cap="none">
                <a:solidFill>
                  <a:srgbClr val="000000"/>
                </a:solidFill>
                <a:latin typeface="Arial"/>
                <a:ea typeface="Arial"/>
                <a:cs typeface="Arial"/>
                <a:sym typeface="Arial"/>
              </a:rPr>
              <a:t> le plus fréquent dans les commentaires mal classifiés du test set (253 occurrences)</a:t>
            </a:r>
            <a:endParaRPr/>
          </a:p>
        </p:txBody>
      </p:sp>
      <p:pic>
        <p:nvPicPr>
          <p:cNvPr id="510" name="Google Shape;510;p50"/>
          <p:cNvPicPr preferRelativeResize="0"/>
          <p:nvPr/>
        </p:nvPicPr>
        <p:blipFill rotWithShape="1">
          <a:blip r:embed="rId5">
            <a:alphaModFix/>
          </a:blip>
          <a:srcRect/>
          <a:stretch/>
        </p:blipFill>
        <p:spPr>
          <a:xfrm>
            <a:off x="4302875" y="1417103"/>
            <a:ext cx="4359112" cy="2309291"/>
          </a:xfrm>
          <a:prstGeom prst="rect">
            <a:avLst/>
          </a:prstGeom>
          <a:noFill/>
          <a:ln>
            <a:noFill/>
          </a:ln>
        </p:spPr>
      </p:pic>
      <p:sp>
        <p:nvSpPr>
          <p:cNvPr id="511" name="Google Shape;511;p50"/>
          <p:cNvSpPr txBox="1"/>
          <p:nvPr/>
        </p:nvSpPr>
        <p:spPr>
          <a:xfrm>
            <a:off x="4572000" y="3853781"/>
            <a:ext cx="3394364" cy="415498"/>
          </a:xfrm>
          <a:prstGeom prst="rect">
            <a:avLst/>
          </a:prstGeom>
          <a:noFill/>
          <a:ln>
            <a:noFill/>
          </a:ln>
        </p:spPr>
        <p:txBody>
          <a:bodyPr spcFirstLastPara="1" wrap="square" lIns="91425" tIns="45700" rIns="91425" bIns="45700" anchor="t" anchorCtr="0">
            <a:spAutoFit/>
          </a:bodyPr>
          <a:lstStyle/>
          <a:p>
            <a:pPr marL="214313" marR="0" lvl="0" indent="-214313" algn="l" rtl="0">
              <a:lnSpc>
                <a:spcPct val="100000"/>
              </a:lnSpc>
              <a:spcBef>
                <a:spcPts val="0"/>
              </a:spcBef>
              <a:spcAft>
                <a:spcPts val="0"/>
              </a:spcAft>
              <a:buClr>
                <a:srgbClr val="000000"/>
              </a:buClr>
              <a:buSzPts val="1050"/>
              <a:buFont typeface="Noto Sans Symbols"/>
              <a:buChar char="🡪"/>
            </a:pPr>
            <a:r>
              <a:rPr lang="en-US" sz="1050" b="0" i="0" u="none" strike="noStrike" cap="none">
                <a:solidFill>
                  <a:srgbClr val="000000"/>
                </a:solidFill>
                <a:latin typeface="Arial"/>
                <a:ea typeface="Arial"/>
                <a:cs typeface="Arial"/>
                <a:sym typeface="Arial"/>
              </a:rPr>
              <a:t>Ce mot n’est présent qu’à 5 reprises dans le train set</a:t>
            </a:r>
            <a:endParaRPr/>
          </a:p>
        </p:txBody>
      </p:sp>
      <p:sp>
        <p:nvSpPr>
          <p:cNvPr id="512" name="Google Shape;512;p50"/>
          <p:cNvSpPr txBox="1"/>
          <p:nvPr/>
        </p:nvSpPr>
        <p:spPr>
          <a:xfrm>
            <a:off x="8442156" y="4736182"/>
            <a:ext cx="6351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a:solidFill>
                  <a:schemeClr val="dk1"/>
                </a:solidFill>
              </a:rPr>
              <a:t>16</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51"/>
          <p:cNvSpPr/>
          <p:nvPr/>
        </p:nvSpPr>
        <p:spPr>
          <a:xfrm>
            <a:off x="160500" y="0"/>
            <a:ext cx="8823000" cy="64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371D7"/>
              </a:buClr>
              <a:buSzPts val="3600"/>
              <a:buFont typeface="Arial"/>
              <a:buNone/>
            </a:pPr>
            <a:r>
              <a:rPr lang="en-US" sz="2700" i="1">
                <a:solidFill>
                  <a:srgbClr val="5371D7"/>
                </a:solidFill>
              </a:rPr>
              <a:t>Modélisation Deep Learning</a:t>
            </a:r>
            <a:endParaRPr sz="200" b="1">
              <a:solidFill>
                <a:schemeClr val="dk1"/>
              </a:solidFill>
            </a:endParaRPr>
          </a:p>
          <a:p>
            <a:pPr marL="0" marR="0" lvl="0" indent="0" algn="ctr" rtl="0">
              <a:lnSpc>
                <a:spcPct val="100000"/>
              </a:lnSpc>
              <a:spcBef>
                <a:spcPts val="0"/>
              </a:spcBef>
              <a:spcAft>
                <a:spcPts val="0"/>
              </a:spcAft>
              <a:buClr>
                <a:srgbClr val="5371D7"/>
              </a:buClr>
              <a:buSzPts val="3600"/>
              <a:buFont typeface="Arial"/>
              <a:buNone/>
            </a:pPr>
            <a:endParaRPr sz="3600" i="1">
              <a:solidFill>
                <a:srgbClr val="5371D7"/>
              </a:solidFill>
            </a:endParaRPr>
          </a:p>
          <a:p>
            <a:pPr marL="0" marR="0" lvl="0" indent="0" algn="ctr" rtl="0">
              <a:lnSpc>
                <a:spcPct val="100000"/>
              </a:lnSpc>
              <a:spcBef>
                <a:spcPts val="0"/>
              </a:spcBef>
              <a:spcAft>
                <a:spcPts val="0"/>
              </a:spcAft>
              <a:buClr>
                <a:srgbClr val="000000"/>
              </a:buClr>
              <a:buSzPts val="3600"/>
              <a:buFont typeface="Arial"/>
              <a:buNone/>
            </a:pPr>
            <a:endParaRPr sz="3600" b="1" i="1" u="none" strike="noStrike" cap="none">
              <a:solidFill>
                <a:srgbClr val="5371D7"/>
              </a:solidFill>
              <a:latin typeface="Arial"/>
              <a:ea typeface="Arial"/>
              <a:cs typeface="Arial"/>
              <a:sym typeface="Arial"/>
            </a:endParaRPr>
          </a:p>
        </p:txBody>
      </p:sp>
      <p:grpSp>
        <p:nvGrpSpPr>
          <p:cNvPr id="519" name="Google Shape;519;p51"/>
          <p:cNvGrpSpPr/>
          <p:nvPr/>
        </p:nvGrpSpPr>
        <p:grpSpPr>
          <a:xfrm>
            <a:off x="542254" y="715900"/>
            <a:ext cx="635092" cy="816439"/>
            <a:chOff x="2391948" y="1635646"/>
            <a:chExt cx="805546" cy="1584088"/>
          </a:xfrm>
        </p:grpSpPr>
        <p:sp>
          <p:nvSpPr>
            <p:cNvPr id="520" name="Google Shape;520;p51"/>
            <p:cNvSpPr/>
            <p:nvPr/>
          </p:nvSpPr>
          <p:spPr>
            <a:xfrm>
              <a:off x="2391994" y="1635646"/>
              <a:ext cx="805500" cy="7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1" name="Google Shape;521;p51"/>
            <p:cNvSpPr/>
            <p:nvPr/>
          </p:nvSpPr>
          <p:spPr>
            <a:xfrm rot="10800000">
              <a:off x="2391948" y="2427734"/>
              <a:ext cx="805500" cy="792000"/>
            </a:xfrm>
            <a:prstGeom prst="triangle">
              <a:avLst>
                <a:gd name="adj" fmla="val 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22" name="Google Shape;522;p51"/>
          <p:cNvGrpSpPr/>
          <p:nvPr/>
        </p:nvGrpSpPr>
        <p:grpSpPr>
          <a:xfrm>
            <a:off x="542255" y="2599183"/>
            <a:ext cx="635092" cy="646149"/>
            <a:chOff x="2391948" y="1635646"/>
            <a:chExt cx="805546" cy="1584088"/>
          </a:xfrm>
        </p:grpSpPr>
        <p:sp>
          <p:nvSpPr>
            <p:cNvPr id="523" name="Google Shape;523;p51"/>
            <p:cNvSpPr/>
            <p:nvPr/>
          </p:nvSpPr>
          <p:spPr>
            <a:xfrm>
              <a:off x="2391994" y="1635646"/>
              <a:ext cx="805500" cy="792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4" name="Google Shape;524;p51"/>
            <p:cNvSpPr/>
            <p:nvPr/>
          </p:nvSpPr>
          <p:spPr>
            <a:xfrm rot="10800000">
              <a:off x="2391948" y="2427734"/>
              <a:ext cx="805500" cy="792000"/>
            </a:xfrm>
            <a:prstGeom prst="triangle">
              <a:avLst>
                <a:gd name="adj" fmla="val 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525" name="Google Shape;525;p51"/>
          <p:cNvSpPr txBox="1"/>
          <p:nvPr/>
        </p:nvSpPr>
        <p:spPr>
          <a:xfrm>
            <a:off x="8442156" y="4659982"/>
            <a:ext cx="6351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a:solidFill>
                  <a:schemeClr val="dk1"/>
                </a:solidFill>
              </a:rPr>
              <a:t>17</a:t>
            </a:r>
            <a:endParaRPr sz="1400" b="0" i="0" u="none" strike="noStrike" cap="none">
              <a:solidFill>
                <a:srgbClr val="000000"/>
              </a:solidFill>
              <a:latin typeface="Arial"/>
              <a:ea typeface="Arial"/>
              <a:cs typeface="Arial"/>
              <a:sym typeface="Arial"/>
            </a:endParaRPr>
          </a:p>
        </p:txBody>
      </p:sp>
      <p:sp>
        <p:nvSpPr>
          <p:cNvPr id="526" name="Google Shape;526;p51"/>
          <p:cNvSpPr txBox="1"/>
          <p:nvPr/>
        </p:nvSpPr>
        <p:spPr>
          <a:xfrm>
            <a:off x="801475" y="877825"/>
            <a:ext cx="3237600" cy="431100"/>
          </a:xfrm>
          <a:prstGeom prst="rect">
            <a:avLst/>
          </a:prstGeom>
          <a:noFill/>
          <a:ln>
            <a:noFill/>
          </a:ln>
        </p:spPr>
        <p:txBody>
          <a:bodyPr spcFirstLastPara="1" wrap="square" lIns="91425" tIns="91425" rIns="91425" bIns="91425" anchor="t" anchorCtr="0">
            <a:spAutoFit/>
          </a:bodyPr>
          <a:lstStyle/>
          <a:p>
            <a:pPr marL="0" marR="0" lvl="0" indent="457200" algn="l" rtl="0">
              <a:lnSpc>
                <a:spcPct val="100000"/>
              </a:lnSpc>
              <a:spcBef>
                <a:spcPts val="0"/>
              </a:spcBef>
              <a:spcAft>
                <a:spcPts val="0"/>
              </a:spcAft>
              <a:buClr>
                <a:srgbClr val="000000"/>
              </a:buClr>
              <a:buSzPts val="1600"/>
              <a:buFont typeface="Arial"/>
              <a:buNone/>
            </a:pPr>
            <a:r>
              <a:rPr lang="en-US" sz="1600" b="1">
                <a:solidFill>
                  <a:srgbClr val="404040"/>
                </a:solidFill>
              </a:rPr>
              <a:t>LSTM </a:t>
            </a:r>
            <a:r>
              <a:rPr lang="en-US" sz="1600" b="1" i="0" u="none" strike="noStrike" cap="none">
                <a:solidFill>
                  <a:srgbClr val="404040"/>
                </a:solidFill>
                <a:latin typeface="Arial"/>
                <a:ea typeface="Arial"/>
                <a:cs typeface="Arial"/>
                <a:sym typeface="Arial"/>
              </a:rPr>
              <a:t> : </a:t>
            </a:r>
            <a:endParaRPr b="0" i="0" u="none" strike="noStrike" cap="none">
              <a:solidFill>
                <a:srgbClr val="000000"/>
              </a:solidFill>
              <a:latin typeface="Arial"/>
              <a:ea typeface="Arial"/>
              <a:cs typeface="Arial"/>
              <a:sym typeface="Arial"/>
            </a:endParaRPr>
          </a:p>
        </p:txBody>
      </p:sp>
      <p:sp>
        <p:nvSpPr>
          <p:cNvPr id="527" name="Google Shape;527;p51"/>
          <p:cNvSpPr txBox="1"/>
          <p:nvPr/>
        </p:nvSpPr>
        <p:spPr>
          <a:xfrm>
            <a:off x="1315925" y="3591275"/>
            <a:ext cx="30000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a:solidFill>
                  <a:srgbClr val="404040"/>
                </a:solidFill>
              </a:rPr>
              <a:t>Comparaison avec</a:t>
            </a:r>
            <a:endParaRPr sz="1600" b="1">
              <a:solidFill>
                <a:srgbClr val="404040"/>
              </a:solidFill>
            </a:endParaRPr>
          </a:p>
          <a:p>
            <a:pPr marL="0" marR="0" lvl="0" indent="0" algn="l" rtl="0">
              <a:lnSpc>
                <a:spcPct val="100000"/>
              </a:lnSpc>
              <a:spcBef>
                <a:spcPts val="0"/>
              </a:spcBef>
              <a:spcAft>
                <a:spcPts val="0"/>
              </a:spcAft>
              <a:buClr>
                <a:srgbClr val="000000"/>
              </a:buClr>
              <a:buSzPts val="1600"/>
              <a:buFont typeface="Arial"/>
              <a:buNone/>
            </a:pPr>
            <a:r>
              <a:rPr lang="en-US" sz="1600" b="1">
                <a:solidFill>
                  <a:srgbClr val="404040"/>
                </a:solidFill>
              </a:rPr>
              <a:t>TD-IDF</a:t>
            </a:r>
            <a:r>
              <a:rPr lang="en-US" sz="1600" b="1" i="0" u="none" strike="noStrike" cap="none">
                <a:solidFill>
                  <a:srgbClr val="40404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28" name="Google Shape;528;p51"/>
          <p:cNvSpPr txBox="1"/>
          <p:nvPr/>
        </p:nvSpPr>
        <p:spPr>
          <a:xfrm>
            <a:off x="3498750" y="693313"/>
            <a:ext cx="49434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a:t>Variante avancée de RNN, adaptée pour le traitement de séquences et de texte.</a:t>
            </a:r>
            <a:endParaRPr sz="1400" b="0" i="0" u="none" strike="noStrike" cap="none">
              <a:solidFill>
                <a:srgbClr val="000000"/>
              </a:solidFill>
              <a:latin typeface="Arial"/>
              <a:ea typeface="Arial"/>
              <a:cs typeface="Arial"/>
              <a:sym typeface="Arial"/>
            </a:endParaRPr>
          </a:p>
        </p:txBody>
      </p:sp>
      <p:grpSp>
        <p:nvGrpSpPr>
          <p:cNvPr id="529" name="Google Shape;529;p51"/>
          <p:cNvGrpSpPr/>
          <p:nvPr/>
        </p:nvGrpSpPr>
        <p:grpSpPr>
          <a:xfrm>
            <a:off x="542255" y="3606746"/>
            <a:ext cx="635092" cy="646149"/>
            <a:chOff x="2391948" y="1635646"/>
            <a:chExt cx="805546" cy="1584088"/>
          </a:xfrm>
        </p:grpSpPr>
        <p:sp>
          <p:nvSpPr>
            <p:cNvPr id="530" name="Google Shape;530;p51"/>
            <p:cNvSpPr/>
            <p:nvPr/>
          </p:nvSpPr>
          <p:spPr>
            <a:xfrm>
              <a:off x="2391994" y="1635646"/>
              <a:ext cx="805500" cy="792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1" name="Google Shape;531;p51"/>
            <p:cNvSpPr/>
            <p:nvPr/>
          </p:nvSpPr>
          <p:spPr>
            <a:xfrm rot="10800000">
              <a:off x="2391948" y="2427734"/>
              <a:ext cx="805500" cy="792000"/>
            </a:xfrm>
            <a:prstGeom prst="triangle">
              <a:avLst>
                <a:gd name="adj" fmla="val 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532" name="Google Shape;532;p51"/>
          <p:cNvSpPr txBox="1"/>
          <p:nvPr/>
        </p:nvSpPr>
        <p:spPr>
          <a:xfrm>
            <a:off x="928400" y="2558388"/>
            <a:ext cx="27066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a:solidFill>
                  <a:srgbClr val="404040"/>
                </a:solidFill>
              </a:rPr>
              <a:t>word embedding</a:t>
            </a:r>
            <a:r>
              <a:rPr lang="en-US" sz="1600" b="1" i="0" u="none" strike="noStrike" cap="none">
                <a:solidFill>
                  <a:srgbClr val="404040"/>
                </a:solidFill>
                <a:latin typeface="Arial"/>
                <a:ea typeface="Arial"/>
                <a:cs typeface="Arial"/>
                <a:sym typeface="Arial"/>
              </a:rPr>
              <a:t> : </a:t>
            </a:r>
            <a:endParaRPr sz="1400" b="0" i="0" u="none" strike="noStrike" cap="none">
              <a:solidFill>
                <a:srgbClr val="000000"/>
              </a:solidFill>
              <a:latin typeface="Arial"/>
              <a:ea typeface="Arial"/>
              <a:cs typeface="Arial"/>
              <a:sym typeface="Arial"/>
            </a:endParaRPr>
          </a:p>
        </p:txBody>
      </p:sp>
      <p:sp>
        <p:nvSpPr>
          <p:cNvPr id="533" name="Google Shape;533;p51"/>
          <p:cNvSpPr txBox="1"/>
          <p:nvPr/>
        </p:nvSpPr>
        <p:spPr>
          <a:xfrm>
            <a:off x="3498750" y="2599163"/>
            <a:ext cx="4943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400"/>
              <a:buFont typeface="Arial"/>
              <a:buNone/>
            </a:pPr>
            <a:r>
              <a:rPr lang="en-US"/>
              <a:t>Technique de représentation des mots par des vecteurs denses qui capturent la sémantique et les relations inter-mot.</a:t>
            </a:r>
            <a:endParaRPr/>
          </a:p>
          <a:p>
            <a:pPr marL="0" marR="0" lvl="0" indent="0" algn="l" rtl="0">
              <a:lnSpc>
                <a:spcPct val="100000"/>
              </a:lnSpc>
              <a:spcBef>
                <a:spcPts val="0"/>
              </a:spcBef>
              <a:spcAft>
                <a:spcPts val="0"/>
              </a:spcAft>
              <a:buClr>
                <a:srgbClr val="000000"/>
              </a:buClr>
              <a:buSzPts val="1400"/>
              <a:buFont typeface="Arial"/>
              <a:buNone/>
            </a:pPr>
            <a:endParaRPr/>
          </a:p>
        </p:txBody>
      </p:sp>
      <p:grpSp>
        <p:nvGrpSpPr>
          <p:cNvPr id="534" name="Google Shape;534;p51"/>
          <p:cNvGrpSpPr/>
          <p:nvPr/>
        </p:nvGrpSpPr>
        <p:grpSpPr>
          <a:xfrm>
            <a:off x="484974" y="1622161"/>
            <a:ext cx="749641" cy="615577"/>
            <a:chOff x="2391948" y="1635646"/>
            <a:chExt cx="805546" cy="1584088"/>
          </a:xfrm>
        </p:grpSpPr>
        <p:sp>
          <p:nvSpPr>
            <p:cNvPr id="535" name="Google Shape;535;p51"/>
            <p:cNvSpPr/>
            <p:nvPr/>
          </p:nvSpPr>
          <p:spPr>
            <a:xfrm>
              <a:off x="2391994" y="1635646"/>
              <a:ext cx="805500" cy="7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6" name="Google Shape;536;p51"/>
            <p:cNvSpPr/>
            <p:nvPr/>
          </p:nvSpPr>
          <p:spPr>
            <a:xfrm rot="10800000">
              <a:off x="2391948" y="2427734"/>
              <a:ext cx="805500" cy="792000"/>
            </a:xfrm>
            <a:prstGeom prst="triangle">
              <a:avLst>
                <a:gd name="adj" fmla="val 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537" name="Google Shape;537;p51"/>
          <p:cNvSpPr txBox="1"/>
          <p:nvPr/>
        </p:nvSpPr>
        <p:spPr>
          <a:xfrm>
            <a:off x="1234625" y="1615488"/>
            <a:ext cx="30000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a:solidFill>
                  <a:srgbClr val="404040"/>
                </a:solidFill>
              </a:rPr>
              <a:t>Gestion de </a:t>
            </a:r>
            <a:endParaRPr sz="1600" b="1">
              <a:solidFill>
                <a:srgbClr val="404040"/>
              </a:solidFill>
            </a:endParaRPr>
          </a:p>
          <a:p>
            <a:pPr marL="0" marR="0" lvl="0" indent="0" algn="l" rtl="0">
              <a:lnSpc>
                <a:spcPct val="100000"/>
              </a:lnSpc>
              <a:spcBef>
                <a:spcPts val="0"/>
              </a:spcBef>
              <a:spcAft>
                <a:spcPts val="0"/>
              </a:spcAft>
              <a:buClr>
                <a:srgbClr val="000000"/>
              </a:buClr>
              <a:buSzPts val="1600"/>
              <a:buFont typeface="Arial"/>
              <a:buNone/>
            </a:pPr>
            <a:r>
              <a:rPr lang="en-US" sz="1600" b="1">
                <a:solidFill>
                  <a:srgbClr val="404040"/>
                </a:solidFill>
              </a:rPr>
              <a:t>dépandances </a:t>
            </a:r>
            <a:r>
              <a:rPr lang="en-US" sz="1600" b="1" i="0" u="none" strike="noStrike" cap="none">
                <a:solidFill>
                  <a:srgbClr val="40404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538" name="Google Shape;538;p51"/>
          <p:cNvSpPr txBox="1"/>
          <p:nvPr/>
        </p:nvSpPr>
        <p:spPr>
          <a:xfrm>
            <a:off x="3498750" y="1637300"/>
            <a:ext cx="4943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400"/>
              <a:buFont typeface="Arial"/>
              <a:buNone/>
            </a:pPr>
            <a:r>
              <a:rPr lang="en-US"/>
              <a:t>Les portes d'entrée, de sortie et d'oubli des LSTM gèrent les dépendances à long terme.</a:t>
            </a:r>
            <a:endParaRPr/>
          </a:p>
          <a:p>
            <a:pPr marL="0" marR="0" lvl="0" indent="0" algn="l" rtl="0">
              <a:lnSpc>
                <a:spcPct val="100000"/>
              </a:lnSpc>
              <a:spcBef>
                <a:spcPts val="0"/>
              </a:spcBef>
              <a:spcAft>
                <a:spcPts val="0"/>
              </a:spcAft>
              <a:buClr>
                <a:srgbClr val="000000"/>
              </a:buClr>
              <a:buSzPts val="1400"/>
              <a:buFont typeface="Arial"/>
              <a:buNone/>
            </a:pPr>
            <a:endParaRPr/>
          </a:p>
        </p:txBody>
      </p:sp>
      <p:sp>
        <p:nvSpPr>
          <p:cNvPr id="539" name="Google Shape;539;p51"/>
          <p:cNvSpPr txBox="1"/>
          <p:nvPr/>
        </p:nvSpPr>
        <p:spPr>
          <a:xfrm>
            <a:off x="3498750" y="3645863"/>
            <a:ext cx="49434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400"/>
              <a:buFont typeface="Arial"/>
              <a:buNone/>
            </a:pPr>
            <a:r>
              <a:rPr lang="en-US"/>
              <a:t>Par rapport à TF-IDF, l'approche LSTM avec Word Embedding offre une représentation plus riche et contextualisée des mots, toutefois les méthodes traditionnelles peuvent également être performantes.</a:t>
            </a:r>
            <a:endParaRPr/>
          </a:p>
          <a:p>
            <a:pPr marL="0" lvl="0" indent="0" algn="l" rtl="0">
              <a:spcBef>
                <a:spcPts val="0"/>
              </a:spcBef>
              <a:spcAft>
                <a:spcPts val="0"/>
              </a:spcAft>
              <a:buClr>
                <a:srgbClr val="000000"/>
              </a:buClr>
              <a:buSzPts val="1400"/>
              <a:buFont typeface="Arial"/>
              <a:buNone/>
            </a:pPr>
            <a:endParaRPr/>
          </a:p>
          <a:p>
            <a:pPr marL="0" lvl="0" indent="0" algn="l" rtl="0">
              <a:spcBef>
                <a:spcPts val="0"/>
              </a:spcBef>
              <a:spcAft>
                <a:spcPts val="0"/>
              </a:spcAft>
              <a:buClr>
                <a:srgbClr val="000000"/>
              </a:buClr>
              <a:buSzPts val="1400"/>
              <a:buFont typeface="Arial"/>
              <a:buNone/>
            </a:pPr>
            <a:endParaRPr/>
          </a:p>
          <a:p>
            <a:pPr marL="0" marR="0" lvl="0" indent="0" algn="l" rtl="0">
              <a:lnSpc>
                <a:spcPct val="100000"/>
              </a:lnSpc>
              <a:spcBef>
                <a:spcPts val="0"/>
              </a:spcBef>
              <a:spcAft>
                <a:spcPts val="0"/>
              </a:spcAft>
              <a:buClr>
                <a:srgbClr val="000000"/>
              </a:buClr>
              <a:buSzPts val="1400"/>
              <a:buFont typeface="Arial"/>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52"/>
          <p:cNvSpPr/>
          <p:nvPr/>
        </p:nvSpPr>
        <p:spPr>
          <a:xfrm>
            <a:off x="208788" y="1185550"/>
            <a:ext cx="1820100" cy="13254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b="1">
                <a:solidFill>
                  <a:schemeClr val="dk1"/>
                </a:solidFill>
              </a:rPr>
              <a:t>Implémentation          de LSTM </a:t>
            </a:r>
            <a:endParaRPr sz="1800"/>
          </a:p>
        </p:txBody>
      </p:sp>
      <p:cxnSp>
        <p:nvCxnSpPr>
          <p:cNvPr id="546" name="Google Shape;546;p52"/>
          <p:cNvCxnSpPr/>
          <p:nvPr/>
        </p:nvCxnSpPr>
        <p:spPr>
          <a:xfrm>
            <a:off x="1036163" y="2486737"/>
            <a:ext cx="6900" cy="571500"/>
          </a:xfrm>
          <a:prstGeom prst="straightConnector1">
            <a:avLst/>
          </a:prstGeom>
          <a:noFill/>
          <a:ln w="9525" cap="flat" cmpd="sng">
            <a:solidFill>
              <a:srgbClr val="1A1A1A"/>
            </a:solidFill>
            <a:prstDash val="solid"/>
            <a:round/>
            <a:headEnd type="none" w="sm" len="sm"/>
            <a:tailEnd type="triangle" w="med" len="med"/>
          </a:ln>
        </p:spPr>
      </p:cxnSp>
      <p:sp>
        <p:nvSpPr>
          <p:cNvPr id="547" name="Google Shape;547;p52"/>
          <p:cNvSpPr txBox="1"/>
          <p:nvPr/>
        </p:nvSpPr>
        <p:spPr>
          <a:xfrm>
            <a:off x="221213" y="3209825"/>
            <a:ext cx="1636800" cy="708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700" b="1">
                <a:solidFill>
                  <a:srgbClr val="9A1F40"/>
                </a:solidFill>
                <a:latin typeface="Lato"/>
                <a:ea typeface="Lato"/>
                <a:cs typeface="Lato"/>
                <a:sym typeface="Lato"/>
              </a:rPr>
              <a:t>Précision :         76%</a:t>
            </a:r>
            <a:endParaRPr sz="1700" b="1" i="0" u="none" strike="noStrike" cap="none">
              <a:solidFill>
                <a:srgbClr val="9A1F40"/>
              </a:solidFill>
              <a:latin typeface="Lato"/>
              <a:ea typeface="Lato"/>
              <a:cs typeface="Lato"/>
              <a:sym typeface="Lato"/>
            </a:endParaRPr>
          </a:p>
        </p:txBody>
      </p:sp>
      <p:sp>
        <p:nvSpPr>
          <p:cNvPr id="548" name="Google Shape;548;p52"/>
          <p:cNvSpPr/>
          <p:nvPr/>
        </p:nvSpPr>
        <p:spPr>
          <a:xfrm>
            <a:off x="2517475" y="1161325"/>
            <a:ext cx="1820100" cy="13254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b="1">
                <a:solidFill>
                  <a:schemeClr val="dk1"/>
                </a:solidFill>
              </a:rPr>
              <a:t>Optimisation du Modèle     </a:t>
            </a:r>
            <a:endParaRPr sz="1800"/>
          </a:p>
        </p:txBody>
      </p:sp>
      <p:cxnSp>
        <p:nvCxnSpPr>
          <p:cNvPr id="549" name="Google Shape;549;p52"/>
          <p:cNvCxnSpPr/>
          <p:nvPr/>
        </p:nvCxnSpPr>
        <p:spPr>
          <a:xfrm>
            <a:off x="3384475" y="2486737"/>
            <a:ext cx="6900" cy="571500"/>
          </a:xfrm>
          <a:prstGeom prst="straightConnector1">
            <a:avLst/>
          </a:prstGeom>
          <a:noFill/>
          <a:ln w="9525" cap="flat" cmpd="sng">
            <a:solidFill>
              <a:srgbClr val="1A1A1A"/>
            </a:solidFill>
            <a:prstDash val="solid"/>
            <a:round/>
            <a:headEnd type="none" w="sm" len="sm"/>
            <a:tailEnd type="triangle" w="med" len="med"/>
          </a:ln>
        </p:spPr>
      </p:cxnSp>
      <p:sp>
        <p:nvSpPr>
          <p:cNvPr id="550" name="Google Shape;550;p52"/>
          <p:cNvSpPr txBox="1"/>
          <p:nvPr/>
        </p:nvSpPr>
        <p:spPr>
          <a:xfrm>
            <a:off x="2516050" y="6412825"/>
            <a:ext cx="2638500" cy="3652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US" sz="1700" b="1">
                <a:solidFill>
                  <a:srgbClr val="9A1F40"/>
                </a:solidFill>
                <a:latin typeface="Lato"/>
                <a:ea typeface="Lato"/>
                <a:cs typeface="Lato"/>
                <a:sym typeface="Lato"/>
              </a:rPr>
              <a:t>Hyperparamètres ajustés</a:t>
            </a:r>
            <a:endParaRPr sz="1700" b="1">
              <a:solidFill>
                <a:srgbClr val="9A1F40"/>
              </a:solidFill>
              <a:latin typeface="Lato"/>
              <a:ea typeface="Lato"/>
              <a:cs typeface="Lato"/>
              <a:sym typeface="Lato"/>
            </a:endParaRPr>
          </a:p>
          <a:p>
            <a:pPr marL="0" lvl="0" indent="0" algn="l" rtl="0">
              <a:lnSpc>
                <a:spcPct val="115000"/>
              </a:lnSpc>
              <a:spcBef>
                <a:spcPts val="1200"/>
              </a:spcBef>
              <a:spcAft>
                <a:spcPts val="0"/>
              </a:spcAft>
              <a:buNone/>
            </a:pPr>
            <a:r>
              <a:rPr lang="en-US" sz="1700" b="1">
                <a:solidFill>
                  <a:srgbClr val="9A1F40"/>
                </a:solidFill>
                <a:latin typeface="Lato"/>
                <a:ea typeface="Lato"/>
                <a:cs typeface="Lato"/>
                <a:sym typeface="Lato"/>
              </a:rPr>
              <a:t>Taille d'embedding optimisée</a:t>
            </a:r>
            <a:endParaRPr sz="1700" b="1">
              <a:solidFill>
                <a:srgbClr val="9A1F40"/>
              </a:solidFill>
              <a:latin typeface="Lato"/>
              <a:ea typeface="Lato"/>
              <a:cs typeface="Lato"/>
              <a:sym typeface="Lato"/>
            </a:endParaRPr>
          </a:p>
          <a:p>
            <a:pPr marL="0" lvl="0" indent="0" algn="l" rtl="0">
              <a:lnSpc>
                <a:spcPct val="115000"/>
              </a:lnSpc>
              <a:spcBef>
                <a:spcPts val="1200"/>
              </a:spcBef>
              <a:spcAft>
                <a:spcPts val="0"/>
              </a:spcAft>
              <a:buNone/>
            </a:pPr>
            <a:r>
              <a:rPr lang="en-US" sz="1700" b="1">
                <a:solidFill>
                  <a:srgbClr val="9A1F40"/>
                </a:solidFill>
                <a:latin typeface="Lato"/>
                <a:ea typeface="Lato"/>
                <a:cs typeface="Lato"/>
                <a:sym typeface="Lato"/>
              </a:rPr>
              <a:t>Couches LSTM ajustées</a:t>
            </a:r>
            <a:endParaRPr sz="1700" b="1">
              <a:solidFill>
                <a:srgbClr val="9A1F40"/>
              </a:solidFill>
              <a:latin typeface="Lato"/>
              <a:ea typeface="Lato"/>
              <a:cs typeface="Lato"/>
              <a:sym typeface="Lato"/>
            </a:endParaRPr>
          </a:p>
          <a:p>
            <a:pPr marL="0" lvl="0" indent="0" algn="l" rtl="0">
              <a:lnSpc>
                <a:spcPct val="115000"/>
              </a:lnSpc>
              <a:spcBef>
                <a:spcPts val="1200"/>
              </a:spcBef>
              <a:spcAft>
                <a:spcPts val="0"/>
              </a:spcAft>
              <a:buNone/>
            </a:pPr>
            <a:r>
              <a:rPr lang="en-US" sz="1700" b="1">
                <a:solidFill>
                  <a:srgbClr val="9A1F40"/>
                </a:solidFill>
                <a:latin typeface="Lato"/>
                <a:ea typeface="Lato"/>
                <a:cs typeface="Lato"/>
                <a:sym typeface="Lato"/>
              </a:rPr>
              <a:t>Nombre de neurones modifié</a:t>
            </a:r>
            <a:endParaRPr sz="1700" b="1">
              <a:solidFill>
                <a:srgbClr val="9A1F40"/>
              </a:solidFill>
              <a:latin typeface="Lato"/>
              <a:ea typeface="Lato"/>
              <a:cs typeface="Lato"/>
              <a:sym typeface="Lato"/>
            </a:endParaRPr>
          </a:p>
          <a:p>
            <a:pPr marL="0" marR="0" lvl="0" indent="0" algn="l" rtl="0">
              <a:lnSpc>
                <a:spcPct val="100000"/>
              </a:lnSpc>
              <a:spcBef>
                <a:spcPts val="1200"/>
              </a:spcBef>
              <a:spcAft>
                <a:spcPts val="0"/>
              </a:spcAft>
              <a:buClr>
                <a:srgbClr val="000000"/>
              </a:buClr>
              <a:buSzPts val="1700"/>
              <a:buFont typeface="Arial"/>
              <a:buNone/>
            </a:pPr>
            <a:endParaRPr sz="1700" b="1">
              <a:solidFill>
                <a:srgbClr val="9A1F40"/>
              </a:solidFill>
              <a:latin typeface="Lato"/>
              <a:ea typeface="Lato"/>
              <a:cs typeface="Lato"/>
              <a:sym typeface="Lato"/>
            </a:endParaRPr>
          </a:p>
          <a:p>
            <a:pPr marL="0" marR="0" lvl="0" indent="0" algn="ctr" rtl="0">
              <a:lnSpc>
                <a:spcPct val="100000"/>
              </a:lnSpc>
              <a:spcBef>
                <a:spcPts val="0"/>
              </a:spcBef>
              <a:spcAft>
                <a:spcPts val="0"/>
              </a:spcAft>
              <a:buClr>
                <a:srgbClr val="000000"/>
              </a:buClr>
              <a:buSzPts val="1700"/>
              <a:buFont typeface="Arial"/>
              <a:buNone/>
            </a:pPr>
            <a:endParaRPr sz="1700" b="1">
              <a:solidFill>
                <a:srgbClr val="9A1F40"/>
              </a:solidFill>
              <a:latin typeface="Lato"/>
              <a:ea typeface="Lato"/>
              <a:cs typeface="Lato"/>
              <a:sym typeface="Lato"/>
            </a:endParaRPr>
          </a:p>
          <a:p>
            <a:pPr marL="0" marR="0" lvl="0" indent="0" algn="ctr" rtl="0">
              <a:lnSpc>
                <a:spcPct val="100000"/>
              </a:lnSpc>
              <a:spcBef>
                <a:spcPts val="0"/>
              </a:spcBef>
              <a:spcAft>
                <a:spcPts val="0"/>
              </a:spcAft>
              <a:buClr>
                <a:srgbClr val="000000"/>
              </a:buClr>
              <a:buSzPts val="1700"/>
              <a:buFont typeface="Arial"/>
              <a:buNone/>
            </a:pPr>
            <a:endParaRPr sz="1700" b="1">
              <a:solidFill>
                <a:srgbClr val="9A1F40"/>
              </a:solidFill>
              <a:latin typeface="Lato"/>
              <a:ea typeface="Lato"/>
              <a:cs typeface="Lato"/>
              <a:sym typeface="Lato"/>
            </a:endParaRPr>
          </a:p>
          <a:p>
            <a:pPr marL="0" marR="0" lvl="0" indent="0" algn="ctr" rtl="0">
              <a:lnSpc>
                <a:spcPct val="100000"/>
              </a:lnSpc>
              <a:spcBef>
                <a:spcPts val="0"/>
              </a:spcBef>
              <a:spcAft>
                <a:spcPts val="0"/>
              </a:spcAft>
              <a:buClr>
                <a:srgbClr val="000000"/>
              </a:buClr>
              <a:buSzPts val="1700"/>
              <a:buFont typeface="Arial"/>
              <a:buNone/>
            </a:pPr>
            <a:r>
              <a:rPr lang="en-US" sz="1700" b="1">
                <a:solidFill>
                  <a:srgbClr val="9A1F40"/>
                </a:solidFill>
                <a:latin typeface="Lato"/>
                <a:ea typeface="Lato"/>
                <a:cs typeface="Lato"/>
                <a:sym typeface="Lato"/>
              </a:rPr>
              <a:t>Précision :         76%</a:t>
            </a:r>
            <a:endParaRPr sz="1700" b="1" i="0" u="none" strike="noStrike" cap="none">
              <a:solidFill>
                <a:srgbClr val="9A1F40"/>
              </a:solidFill>
              <a:latin typeface="Lato"/>
              <a:ea typeface="Lato"/>
              <a:cs typeface="Lato"/>
              <a:sym typeface="Lato"/>
            </a:endParaRPr>
          </a:p>
        </p:txBody>
      </p:sp>
      <p:sp>
        <p:nvSpPr>
          <p:cNvPr id="551" name="Google Shape;551;p52"/>
          <p:cNvSpPr/>
          <p:nvPr/>
        </p:nvSpPr>
        <p:spPr>
          <a:xfrm>
            <a:off x="4826188" y="1161325"/>
            <a:ext cx="1820100" cy="13254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b="1">
                <a:solidFill>
                  <a:schemeClr val="dk1"/>
                </a:solidFill>
              </a:rPr>
              <a:t>Complexité du Modèle </a:t>
            </a:r>
            <a:endParaRPr sz="1800"/>
          </a:p>
        </p:txBody>
      </p:sp>
      <p:cxnSp>
        <p:nvCxnSpPr>
          <p:cNvPr id="552" name="Google Shape;552;p52"/>
          <p:cNvCxnSpPr/>
          <p:nvPr/>
        </p:nvCxnSpPr>
        <p:spPr>
          <a:xfrm>
            <a:off x="5732788" y="2486737"/>
            <a:ext cx="6900" cy="571500"/>
          </a:xfrm>
          <a:prstGeom prst="straightConnector1">
            <a:avLst/>
          </a:prstGeom>
          <a:noFill/>
          <a:ln w="9525" cap="flat" cmpd="sng">
            <a:solidFill>
              <a:srgbClr val="1A1A1A"/>
            </a:solidFill>
            <a:prstDash val="solid"/>
            <a:round/>
            <a:headEnd type="none" w="sm" len="sm"/>
            <a:tailEnd type="triangle" w="med" len="med"/>
          </a:ln>
        </p:spPr>
      </p:cxnSp>
      <p:sp>
        <p:nvSpPr>
          <p:cNvPr id="553" name="Google Shape;553;p52"/>
          <p:cNvSpPr txBox="1"/>
          <p:nvPr/>
        </p:nvSpPr>
        <p:spPr>
          <a:xfrm>
            <a:off x="4657560" y="3209825"/>
            <a:ext cx="2469900" cy="1231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700"/>
              <a:buFont typeface="Arial"/>
              <a:buNone/>
            </a:pPr>
            <a:r>
              <a:rPr lang="en-US" sz="1700" b="1">
                <a:solidFill>
                  <a:srgbClr val="9A1F40"/>
                </a:solidFill>
                <a:latin typeface="Lato"/>
                <a:ea typeface="Lato"/>
                <a:cs typeface="Lato"/>
                <a:sym typeface="Lato"/>
              </a:rPr>
              <a:t>Ressources de calcul </a:t>
            </a:r>
            <a:endParaRPr sz="1700" b="1">
              <a:solidFill>
                <a:srgbClr val="9A1F40"/>
              </a:solidFill>
              <a:latin typeface="Lato"/>
              <a:ea typeface="Lato"/>
              <a:cs typeface="Lato"/>
              <a:sym typeface="Lato"/>
            </a:endParaRPr>
          </a:p>
          <a:p>
            <a:pPr marL="0" lvl="0" indent="0" algn="l" rtl="0">
              <a:spcBef>
                <a:spcPts val="0"/>
              </a:spcBef>
              <a:spcAft>
                <a:spcPts val="0"/>
              </a:spcAft>
              <a:buClr>
                <a:schemeClr val="dk1"/>
              </a:buClr>
              <a:buSzPts val="1700"/>
              <a:buFont typeface="Arial"/>
              <a:buNone/>
            </a:pPr>
            <a:r>
              <a:rPr lang="en-US" sz="1700" b="1">
                <a:solidFill>
                  <a:srgbClr val="9A1F40"/>
                </a:solidFill>
                <a:latin typeface="Lato"/>
                <a:ea typeface="Lato"/>
                <a:cs typeface="Lato"/>
                <a:sym typeface="Lato"/>
              </a:rPr>
              <a:t>   Temps de calcul</a:t>
            </a:r>
            <a:endParaRPr sz="1700" b="1">
              <a:solidFill>
                <a:srgbClr val="9A1F40"/>
              </a:solidFill>
              <a:latin typeface="Lato"/>
              <a:ea typeface="Lato"/>
              <a:cs typeface="Lato"/>
              <a:sym typeface="Lato"/>
            </a:endParaRPr>
          </a:p>
          <a:p>
            <a:pPr marL="0" lvl="0" indent="0" algn="l" rtl="0">
              <a:spcBef>
                <a:spcPts val="0"/>
              </a:spcBef>
              <a:spcAft>
                <a:spcPts val="0"/>
              </a:spcAft>
              <a:buClr>
                <a:schemeClr val="dk1"/>
              </a:buClr>
              <a:buSzPts val="1700"/>
              <a:buFont typeface="Arial"/>
              <a:buNone/>
            </a:pPr>
            <a:r>
              <a:rPr lang="en-US" sz="1700" b="1">
                <a:solidFill>
                  <a:srgbClr val="9A1F40"/>
                </a:solidFill>
                <a:latin typeface="Lato"/>
                <a:ea typeface="Lato"/>
                <a:cs typeface="Lato"/>
                <a:sym typeface="Lato"/>
              </a:rPr>
              <a:t>    Boite noire </a:t>
            </a:r>
            <a:endParaRPr sz="1700" b="1">
              <a:solidFill>
                <a:srgbClr val="9A1F40"/>
              </a:solidFill>
              <a:latin typeface="Lato"/>
              <a:ea typeface="Lato"/>
              <a:cs typeface="Lato"/>
              <a:sym typeface="Lato"/>
            </a:endParaRPr>
          </a:p>
          <a:p>
            <a:pPr marL="0" marR="0" lvl="0" indent="0" algn="ctr" rtl="0">
              <a:lnSpc>
                <a:spcPct val="100000"/>
              </a:lnSpc>
              <a:spcBef>
                <a:spcPts val="0"/>
              </a:spcBef>
              <a:spcAft>
                <a:spcPts val="0"/>
              </a:spcAft>
              <a:buClr>
                <a:srgbClr val="000000"/>
              </a:buClr>
              <a:buSzPts val="1700"/>
              <a:buFont typeface="Arial"/>
              <a:buNone/>
            </a:pPr>
            <a:r>
              <a:rPr lang="en-US" sz="1700" b="1">
                <a:solidFill>
                  <a:srgbClr val="9A1F40"/>
                </a:solidFill>
                <a:latin typeface="Lato"/>
                <a:ea typeface="Lato"/>
                <a:cs typeface="Lato"/>
                <a:sym typeface="Lato"/>
              </a:rPr>
              <a:t> </a:t>
            </a:r>
            <a:endParaRPr sz="1700" b="1" i="0" u="none" strike="noStrike" cap="none">
              <a:solidFill>
                <a:srgbClr val="9A1F40"/>
              </a:solidFill>
              <a:latin typeface="Lato"/>
              <a:ea typeface="Lato"/>
              <a:cs typeface="Lato"/>
              <a:sym typeface="Lato"/>
            </a:endParaRPr>
          </a:p>
        </p:txBody>
      </p:sp>
      <p:sp>
        <p:nvSpPr>
          <p:cNvPr id="554" name="Google Shape;554;p52"/>
          <p:cNvSpPr/>
          <p:nvPr/>
        </p:nvSpPr>
        <p:spPr>
          <a:xfrm>
            <a:off x="7115113" y="1161325"/>
            <a:ext cx="1820100" cy="13254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b="1">
                <a:solidFill>
                  <a:schemeClr val="dk1"/>
                </a:solidFill>
              </a:rPr>
              <a:t>Décision Finale</a:t>
            </a:r>
            <a:endParaRPr sz="1800"/>
          </a:p>
        </p:txBody>
      </p:sp>
      <p:cxnSp>
        <p:nvCxnSpPr>
          <p:cNvPr id="555" name="Google Shape;555;p52"/>
          <p:cNvCxnSpPr/>
          <p:nvPr/>
        </p:nvCxnSpPr>
        <p:spPr>
          <a:xfrm>
            <a:off x="7942513" y="2486737"/>
            <a:ext cx="6900" cy="571500"/>
          </a:xfrm>
          <a:prstGeom prst="straightConnector1">
            <a:avLst/>
          </a:prstGeom>
          <a:noFill/>
          <a:ln w="9525" cap="flat" cmpd="sng">
            <a:solidFill>
              <a:srgbClr val="1A1A1A"/>
            </a:solidFill>
            <a:prstDash val="solid"/>
            <a:round/>
            <a:headEnd type="none" w="sm" len="sm"/>
            <a:tailEnd type="triangle" w="med" len="med"/>
          </a:ln>
        </p:spPr>
      </p:cxnSp>
      <p:sp>
        <p:nvSpPr>
          <p:cNvPr id="556" name="Google Shape;556;p52"/>
          <p:cNvSpPr txBox="1"/>
          <p:nvPr/>
        </p:nvSpPr>
        <p:spPr>
          <a:xfrm>
            <a:off x="7127563" y="3209825"/>
            <a:ext cx="1636800" cy="708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700" b="1">
                <a:solidFill>
                  <a:srgbClr val="9A1F40"/>
                </a:solidFill>
                <a:latin typeface="Lato"/>
                <a:ea typeface="Lato"/>
                <a:cs typeface="Lato"/>
                <a:sym typeface="Lato"/>
              </a:rPr>
              <a:t>Régression Logistique</a:t>
            </a:r>
            <a:endParaRPr sz="1700" b="1" i="0" u="none" strike="noStrike" cap="none">
              <a:solidFill>
                <a:srgbClr val="9A1F40"/>
              </a:solidFill>
              <a:latin typeface="Lato"/>
              <a:ea typeface="Lato"/>
              <a:cs typeface="Lato"/>
              <a:sym typeface="Lato"/>
            </a:endParaRPr>
          </a:p>
        </p:txBody>
      </p:sp>
      <p:sp>
        <p:nvSpPr>
          <p:cNvPr id="557" name="Google Shape;557;p52"/>
          <p:cNvSpPr txBox="1"/>
          <p:nvPr/>
        </p:nvSpPr>
        <p:spPr>
          <a:xfrm>
            <a:off x="1858013" y="3209825"/>
            <a:ext cx="2968200" cy="175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700"/>
              <a:buFont typeface="Arial"/>
              <a:buNone/>
            </a:pPr>
            <a:r>
              <a:rPr lang="en-US" sz="1700" b="1">
                <a:solidFill>
                  <a:srgbClr val="9A1F40"/>
                </a:solidFill>
                <a:latin typeface="Lato"/>
                <a:ea typeface="Lato"/>
                <a:cs typeface="Lato"/>
                <a:sym typeface="Lato"/>
              </a:rPr>
              <a:t>Hyperparameters ajustés</a:t>
            </a:r>
            <a:endParaRPr sz="1700" b="1">
              <a:solidFill>
                <a:srgbClr val="9A1F40"/>
              </a:solidFill>
              <a:latin typeface="Lato"/>
              <a:ea typeface="Lato"/>
              <a:cs typeface="Lato"/>
              <a:sym typeface="Lato"/>
            </a:endParaRPr>
          </a:p>
          <a:p>
            <a:pPr marL="0" lvl="0" indent="0" algn="l" rtl="0">
              <a:spcBef>
                <a:spcPts val="0"/>
              </a:spcBef>
              <a:spcAft>
                <a:spcPts val="0"/>
              </a:spcAft>
              <a:buClr>
                <a:schemeClr val="dk1"/>
              </a:buClr>
              <a:buSzPts val="1700"/>
              <a:buFont typeface="Arial"/>
              <a:buNone/>
            </a:pPr>
            <a:r>
              <a:rPr lang="en-US" sz="1700" b="1">
                <a:solidFill>
                  <a:srgbClr val="9A1F40"/>
                </a:solidFill>
                <a:latin typeface="Lato"/>
                <a:ea typeface="Lato"/>
                <a:cs typeface="Lato"/>
                <a:sym typeface="Lato"/>
              </a:rPr>
              <a:t>Taille d’embeeding optimsée</a:t>
            </a:r>
            <a:endParaRPr sz="1700" b="1">
              <a:solidFill>
                <a:srgbClr val="9A1F40"/>
              </a:solidFill>
              <a:latin typeface="Lato"/>
              <a:ea typeface="Lato"/>
              <a:cs typeface="Lato"/>
              <a:sym typeface="Lato"/>
            </a:endParaRPr>
          </a:p>
          <a:p>
            <a:pPr marL="0" lvl="0" indent="0" algn="l" rtl="0">
              <a:spcBef>
                <a:spcPts val="0"/>
              </a:spcBef>
              <a:spcAft>
                <a:spcPts val="0"/>
              </a:spcAft>
              <a:buClr>
                <a:schemeClr val="dk1"/>
              </a:buClr>
              <a:buSzPts val="1700"/>
              <a:buFont typeface="Arial"/>
              <a:buNone/>
            </a:pPr>
            <a:r>
              <a:rPr lang="en-US" sz="1700" b="1">
                <a:solidFill>
                  <a:srgbClr val="9A1F40"/>
                </a:solidFill>
                <a:latin typeface="Lato"/>
                <a:ea typeface="Lato"/>
                <a:cs typeface="Lato"/>
                <a:sym typeface="Lato"/>
              </a:rPr>
              <a:t>Couche LSTM ajustés</a:t>
            </a:r>
            <a:endParaRPr sz="1700" b="1">
              <a:solidFill>
                <a:srgbClr val="9A1F40"/>
              </a:solidFill>
              <a:latin typeface="Lato"/>
              <a:ea typeface="Lato"/>
              <a:cs typeface="Lato"/>
              <a:sym typeface="Lato"/>
            </a:endParaRPr>
          </a:p>
          <a:p>
            <a:pPr marL="0" lvl="0" indent="0" algn="l" rtl="0">
              <a:spcBef>
                <a:spcPts val="0"/>
              </a:spcBef>
              <a:spcAft>
                <a:spcPts val="0"/>
              </a:spcAft>
              <a:buClr>
                <a:schemeClr val="dk1"/>
              </a:buClr>
              <a:buSzPts val="1700"/>
              <a:buFont typeface="Arial"/>
              <a:buNone/>
            </a:pPr>
            <a:r>
              <a:rPr lang="en-US" sz="1700" b="1">
                <a:solidFill>
                  <a:srgbClr val="9A1F40"/>
                </a:solidFill>
                <a:latin typeface="Lato"/>
                <a:ea typeface="Lato"/>
                <a:cs typeface="Lato"/>
                <a:sym typeface="Lato"/>
              </a:rPr>
              <a:t>Nombre de neurones modifé</a:t>
            </a:r>
            <a:endParaRPr sz="1700" b="1">
              <a:solidFill>
                <a:srgbClr val="9A1F40"/>
              </a:solidFill>
              <a:latin typeface="Lato"/>
              <a:ea typeface="Lato"/>
              <a:cs typeface="Lato"/>
              <a:sym typeface="Lato"/>
            </a:endParaRPr>
          </a:p>
          <a:p>
            <a:pPr marL="0" marR="0" lvl="0" indent="0" algn="ctr" rtl="0">
              <a:lnSpc>
                <a:spcPct val="100000"/>
              </a:lnSpc>
              <a:spcBef>
                <a:spcPts val="0"/>
              </a:spcBef>
              <a:spcAft>
                <a:spcPts val="0"/>
              </a:spcAft>
              <a:buClr>
                <a:srgbClr val="000000"/>
              </a:buClr>
              <a:buSzPts val="1700"/>
              <a:buFont typeface="Arial"/>
              <a:buNone/>
            </a:pPr>
            <a:r>
              <a:rPr lang="en-US" sz="1700" b="1">
                <a:solidFill>
                  <a:srgbClr val="9A1F40"/>
                </a:solidFill>
                <a:latin typeface="Lato"/>
                <a:ea typeface="Lato"/>
                <a:cs typeface="Lato"/>
                <a:sym typeface="Lato"/>
              </a:rPr>
              <a:t> Précision :  85%</a:t>
            </a:r>
            <a:endParaRPr sz="1700" b="1">
              <a:solidFill>
                <a:srgbClr val="9A1F40"/>
              </a:solidFill>
              <a:latin typeface="Lato"/>
              <a:ea typeface="Lato"/>
              <a:cs typeface="Lato"/>
              <a:sym typeface="Lato"/>
            </a:endParaRPr>
          </a:p>
          <a:p>
            <a:pPr marL="0" marR="0" lvl="0" indent="0" algn="ctr" rtl="0">
              <a:lnSpc>
                <a:spcPct val="100000"/>
              </a:lnSpc>
              <a:spcBef>
                <a:spcPts val="0"/>
              </a:spcBef>
              <a:spcAft>
                <a:spcPts val="0"/>
              </a:spcAft>
              <a:buClr>
                <a:srgbClr val="000000"/>
              </a:buClr>
              <a:buSzPts val="1700"/>
              <a:buFont typeface="Arial"/>
              <a:buNone/>
            </a:pPr>
            <a:endParaRPr sz="1700" b="1">
              <a:solidFill>
                <a:srgbClr val="9A1F40"/>
              </a:solidFill>
              <a:latin typeface="Lato"/>
              <a:ea typeface="Lato"/>
              <a:cs typeface="Lato"/>
              <a:sym typeface="Lato"/>
            </a:endParaRPr>
          </a:p>
        </p:txBody>
      </p:sp>
      <p:sp>
        <p:nvSpPr>
          <p:cNvPr id="558" name="Google Shape;558;p52"/>
          <p:cNvSpPr txBox="1"/>
          <p:nvPr/>
        </p:nvSpPr>
        <p:spPr>
          <a:xfrm>
            <a:off x="8442156" y="4659982"/>
            <a:ext cx="6351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a:solidFill>
                  <a:schemeClr val="dk1"/>
                </a:solidFill>
              </a:rPr>
              <a:t>18</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53"/>
          <p:cNvSpPr/>
          <p:nvPr/>
        </p:nvSpPr>
        <p:spPr>
          <a:xfrm>
            <a:off x="160500" y="0"/>
            <a:ext cx="8823000" cy="64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371D7"/>
              </a:buClr>
              <a:buSzPts val="3600"/>
              <a:buFont typeface="Arial"/>
              <a:buNone/>
            </a:pPr>
            <a:r>
              <a:rPr lang="en-US" sz="2700" i="1">
                <a:solidFill>
                  <a:srgbClr val="5371D7"/>
                </a:solidFill>
              </a:rPr>
              <a:t>Comparaison de résultats par rapport l’équipe gagnante</a:t>
            </a:r>
            <a:endParaRPr sz="200" b="1">
              <a:solidFill>
                <a:schemeClr val="dk1"/>
              </a:solidFill>
            </a:endParaRPr>
          </a:p>
          <a:p>
            <a:pPr marL="0" marR="0" lvl="0" indent="0" algn="ctr" rtl="0">
              <a:lnSpc>
                <a:spcPct val="100000"/>
              </a:lnSpc>
              <a:spcBef>
                <a:spcPts val="0"/>
              </a:spcBef>
              <a:spcAft>
                <a:spcPts val="0"/>
              </a:spcAft>
              <a:buClr>
                <a:srgbClr val="5371D7"/>
              </a:buClr>
              <a:buSzPts val="3600"/>
              <a:buFont typeface="Arial"/>
              <a:buNone/>
            </a:pPr>
            <a:endParaRPr sz="3600" i="1">
              <a:solidFill>
                <a:srgbClr val="5371D7"/>
              </a:solidFill>
            </a:endParaRPr>
          </a:p>
          <a:p>
            <a:pPr marL="0" marR="0" lvl="0" indent="0" algn="ctr" rtl="0">
              <a:lnSpc>
                <a:spcPct val="100000"/>
              </a:lnSpc>
              <a:spcBef>
                <a:spcPts val="0"/>
              </a:spcBef>
              <a:spcAft>
                <a:spcPts val="0"/>
              </a:spcAft>
              <a:buClr>
                <a:srgbClr val="000000"/>
              </a:buClr>
              <a:buSzPts val="3600"/>
              <a:buFont typeface="Arial"/>
              <a:buNone/>
            </a:pPr>
            <a:endParaRPr sz="3600" b="1" i="1" u="none" strike="noStrike" cap="none">
              <a:solidFill>
                <a:srgbClr val="5371D7"/>
              </a:solidFill>
              <a:latin typeface="Arial"/>
              <a:ea typeface="Arial"/>
              <a:cs typeface="Arial"/>
              <a:sym typeface="Arial"/>
            </a:endParaRPr>
          </a:p>
        </p:txBody>
      </p:sp>
      <p:grpSp>
        <p:nvGrpSpPr>
          <p:cNvPr id="565" name="Google Shape;565;p53"/>
          <p:cNvGrpSpPr/>
          <p:nvPr/>
        </p:nvGrpSpPr>
        <p:grpSpPr>
          <a:xfrm>
            <a:off x="542254" y="715900"/>
            <a:ext cx="635092" cy="816439"/>
            <a:chOff x="2391948" y="1635646"/>
            <a:chExt cx="805546" cy="1584088"/>
          </a:xfrm>
        </p:grpSpPr>
        <p:sp>
          <p:nvSpPr>
            <p:cNvPr id="566" name="Google Shape;566;p53"/>
            <p:cNvSpPr/>
            <p:nvPr/>
          </p:nvSpPr>
          <p:spPr>
            <a:xfrm>
              <a:off x="2391994" y="1635646"/>
              <a:ext cx="805500" cy="7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67" name="Google Shape;567;p53"/>
            <p:cNvSpPr/>
            <p:nvPr/>
          </p:nvSpPr>
          <p:spPr>
            <a:xfrm rot="10800000">
              <a:off x="2391948" y="2427734"/>
              <a:ext cx="805500" cy="792000"/>
            </a:xfrm>
            <a:prstGeom prst="triangle">
              <a:avLst>
                <a:gd name="adj" fmla="val 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68" name="Google Shape;568;p53"/>
          <p:cNvGrpSpPr/>
          <p:nvPr/>
        </p:nvGrpSpPr>
        <p:grpSpPr>
          <a:xfrm>
            <a:off x="542255" y="2599183"/>
            <a:ext cx="635092" cy="646149"/>
            <a:chOff x="2391948" y="1635646"/>
            <a:chExt cx="805546" cy="1584088"/>
          </a:xfrm>
        </p:grpSpPr>
        <p:sp>
          <p:nvSpPr>
            <p:cNvPr id="569" name="Google Shape;569;p53"/>
            <p:cNvSpPr/>
            <p:nvPr/>
          </p:nvSpPr>
          <p:spPr>
            <a:xfrm>
              <a:off x="2391994" y="1635646"/>
              <a:ext cx="805500" cy="792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0" name="Google Shape;570;p53"/>
            <p:cNvSpPr/>
            <p:nvPr/>
          </p:nvSpPr>
          <p:spPr>
            <a:xfrm rot="10800000">
              <a:off x="2391948" y="2427734"/>
              <a:ext cx="805500" cy="792000"/>
            </a:xfrm>
            <a:prstGeom prst="triangle">
              <a:avLst>
                <a:gd name="adj" fmla="val 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571" name="Google Shape;571;p53"/>
          <p:cNvSpPr txBox="1"/>
          <p:nvPr/>
        </p:nvSpPr>
        <p:spPr>
          <a:xfrm>
            <a:off x="8442156" y="4659982"/>
            <a:ext cx="6351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a:solidFill>
                  <a:schemeClr val="dk1"/>
                </a:solidFill>
              </a:rPr>
              <a:t>19</a:t>
            </a:r>
            <a:endParaRPr sz="1400" b="0" i="0" u="none" strike="noStrike" cap="none">
              <a:solidFill>
                <a:srgbClr val="000000"/>
              </a:solidFill>
              <a:latin typeface="Arial"/>
              <a:ea typeface="Arial"/>
              <a:cs typeface="Arial"/>
              <a:sym typeface="Arial"/>
            </a:endParaRPr>
          </a:p>
        </p:txBody>
      </p:sp>
      <p:sp>
        <p:nvSpPr>
          <p:cNvPr id="572" name="Google Shape;572;p53"/>
          <p:cNvSpPr txBox="1"/>
          <p:nvPr/>
        </p:nvSpPr>
        <p:spPr>
          <a:xfrm>
            <a:off x="781700" y="785563"/>
            <a:ext cx="3000000" cy="431100"/>
          </a:xfrm>
          <a:prstGeom prst="rect">
            <a:avLst/>
          </a:prstGeom>
          <a:noFill/>
          <a:ln>
            <a:noFill/>
          </a:ln>
        </p:spPr>
        <p:txBody>
          <a:bodyPr spcFirstLastPara="1" wrap="square" lIns="91425" tIns="91425" rIns="91425" bIns="91425" anchor="t" anchorCtr="0">
            <a:spAutoFit/>
          </a:bodyPr>
          <a:lstStyle/>
          <a:p>
            <a:pPr marL="0" marR="0" lvl="0" indent="457200" algn="l" rtl="0">
              <a:lnSpc>
                <a:spcPct val="100000"/>
              </a:lnSpc>
              <a:spcBef>
                <a:spcPts val="0"/>
              </a:spcBef>
              <a:spcAft>
                <a:spcPts val="0"/>
              </a:spcAft>
              <a:buClr>
                <a:srgbClr val="000000"/>
              </a:buClr>
              <a:buSzPts val="1600"/>
              <a:buFont typeface="Arial"/>
              <a:buNone/>
            </a:pPr>
            <a:r>
              <a:rPr lang="en-US" sz="1600" b="1">
                <a:solidFill>
                  <a:srgbClr val="404040"/>
                </a:solidFill>
              </a:rPr>
              <a:t>Score gagnant </a:t>
            </a:r>
            <a:r>
              <a:rPr lang="en-US" sz="1600" b="1" i="0" u="none" strike="noStrike" cap="none">
                <a:solidFill>
                  <a:srgbClr val="404040"/>
                </a:solidFill>
                <a:latin typeface="Arial"/>
                <a:ea typeface="Arial"/>
                <a:cs typeface="Arial"/>
                <a:sym typeface="Arial"/>
              </a:rPr>
              <a:t> : </a:t>
            </a:r>
            <a:endParaRPr sz="1400" b="0" i="0" u="none" strike="noStrike" cap="none">
              <a:solidFill>
                <a:srgbClr val="000000"/>
              </a:solidFill>
              <a:latin typeface="Arial"/>
              <a:ea typeface="Arial"/>
              <a:cs typeface="Arial"/>
              <a:sym typeface="Arial"/>
            </a:endParaRPr>
          </a:p>
        </p:txBody>
      </p:sp>
      <p:sp>
        <p:nvSpPr>
          <p:cNvPr id="573" name="Google Shape;573;p53"/>
          <p:cNvSpPr txBox="1"/>
          <p:nvPr/>
        </p:nvSpPr>
        <p:spPr>
          <a:xfrm>
            <a:off x="1375275" y="3693375"/>
            <a:ext cx="3000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a:solidFill>
                  <a:srgbClr val="404040"/>
                </a:solidFill>
              </a:rPr>
              <a:t>complexité</a:t>
            </a:r>
            <a:r>
              <a:rPr lang="en-US" sz="1600" b="1" i="0" u="none" strike="noStrike" cap="none">
                <a:solidFill>
                  <a:srgbClr val="40404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74" name="Google Shape;574;p53"/>
          <p:cNvSpPr txBox="1"/>
          <p:nvPr/>
        </p:nvSpPr>
        <p:spPr>
          <a:xfrm>
            <a:off x="3498750" y="693313"/>
            <a:ext cx="49434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a:t>Ils ont atteint un AUC de 98,8% en combinant diverses techniques.</a:t>
            </a:r>
            <a:endParaRPr sz="1400" b="0" i="0" u="none" strike="noStrike" cap="none">
              <a:solidFill>
                <a:srgbClr val="000000"/>
              </a:solidFill>
              <a:latin typeface="Arial"/>
              <a:ea typeface="Arial"/>
              <a:cs typeface="Arial"/>
              <a:sym typeface="Arial"/>
            </a:endParaRPr>
          </a:p>
        </p:txBody>
      </p:sp>
      <p:sp>
        <p:nvSpPr>
          <p:cNvPr id="575" name="Google Shape;575;p53"/>
          <p:cNvSpPr txBox="1"/>
          <p:nvPr/>
        </p:nvSpPr>
        <p:spPr>
          <a:xfrm>
            <a:off x="3498750" y="3601125"/>
            <a:ext cx="49434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a:t>Leur approche est plus complexe et nécessite plus de puissance de calcul.</a:t>
            </a:r>
            <a:endParaRPr sz="1400" b="0" i="0" u="none" strike="noStrike" cap="none">
              <a:solidFill>
                <a:srgbClr val="000000"/>
              </a:solidFill>
              <a:latin typeface="Arial"/>
              <a:ea typeface="Arial"/>
              <a:cs typeface="Arial"/>
              <a:sym typeface="Arial"/>
            </a:endParaRPr>
          </a:p>
        </p:txBody>
      </p:sp>
      <p:grpSp>
        <p:nvGrpSpPr>
          <p:cNvPr id="576" name="Google Shape;576;p53"/>
          <p:cNvGrpSpPr/>
          <p:nvPr/>
        </p:nvGrpSpPr>
        <p:grpSpPr>
          <a:xfrm>
            <a:off x="542255" y="3427646"/>
            <a:ext cx="635092" cy="646149"/>
            <a:chOff x="2391948" y="1635646"/>
            <a:chExt cx="805546" cy="1584088"/>
          </a:xfrm>
        </p:grpSpPr>
        <p:sp>
          <p:nvSpPr>
            <p:cNvPr id="577" name="Google Shape;577;p53"/>
            <p:cNvSpPr/>
            <p:nvPr/>
          </p:nvSpPr>
          <p:spPr>
            <a:xfrm>
              <a:off x="2391994" y="1635646"/>
              <a:ext cx="805500" cy="792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8" name="Google Shape;578;p53"/>
            <p:cNvSpPr/>
            <p:nvPr/>
          </p:nvSpPr>
          <p:spPr>
            <a:xfrm rot="10800000">
              <a:off x="2391948" y="2427734"/>
              <a:ext cx="805500" cy="792000"/>
            </a:xfrm>
            <a:prstGeom prst="triangle">
              <a:avLst>
                <a:gd name="adj" fmla="val 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79" name="Google Shape;579;p53"/>
          <p:cNvGrpSpPr/>
          <p:nvPr/>
        </p:nvGrpSpPr>
        <p:grpSpPr>
          <a:xfrm>
            <a:off x="542255" y="4261521"/>
            <a:ext cx="635092" cy="646149"/>
            <a:chOff x="2391948" y="1635646"/>
            <a:chExt cx="805546" cy="1584088"/>
          </a:xfrm>
        </p:grpSpPr>
        <p:sp>
          <p:nvSpPr>
            <p:cNvPr id="580" name="Google Shape;580;p53"/>
            <p:cNvSpPr/>
            <p:nvPr/>
          </p:nvSpPr>
          <p:spPr>
            <a:xfrm>
              <a:off x="2391994" y="1635646"/>
              <a:ext cx="805500" cy="792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1" name="Google Shape;581;p53"/>
            <p:cNvSpPr/>
            <p:nvPr/>
          </p:nvSpPr>
          <p:spPr>
            <a:xfrm rot="10800000">
              <a:off x="2391948" y="2427734"/>
              <a:ext cx="805500" cy="792000"/>
            </a:xfrm>
            <a:prstGeom prst="triangle">
              <a:avLst>
                <a:gd name="adj" fmla="val 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582" name="Google Shape;582;p53"/>
          <p:cNvSpPr txBox="1"/>
          <p:nvPr/>
        </p:nvSpPr>
        <p:spPr>
          <a:xfrm>
            <a:off x="928400" y="2558388"/>
            <a:ext cx="2706600" cy="677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a:solidFill>
                  <a:srgbClr val="404040"/>
                </a:solidFill>
              </a:rPr>
              <a:t>Usage des modèles avancés </a:t>
            </a:r>
            <a:r>
              <a:rPr lang="en-US" sz="1600" b="1" i="0" u="none" strike="noStrike" cap="none">
                <a:solidFill>
                  <a:srgbClr val="404040"/>
                </a:solidFill>
                <a:latin typeface="Arial"/>
                <a:ea typeface="Arial"/>
                <a:cs typeface="Arial"/>
                <a:sym typeface="Arial"/>
              </a:rPr>
              <a:t> : </a:t>
            </a:r>
            <a:endParaRPr sz="1400" b="0" i="0" u="none" strike="noStrike" cap="none">
              <a:solidFill>
                <a:srgbClr val="000000"/>
              </a:solidFill>
              <a:latin typeface="Arial"/>
              <a:ea typeface="Arial"/>
              <a:cs typeface="Arial"/>
              <a:sym typeface="Arial"/>
            </a:endParaRPr>
          </a:p>
        </p:txBody>
      </p:sp>
      <p:sp>
        <p:nvSpPr>
          <p:cNvPr id="583" name="Google Shape;583;p53"/>
          <p:cNvSpPr txBox="1"/>
          <p:nvPr/>
        </p:nvSpPr>
        <p:spPr>
          <a:xfrm>
            <a:off x="3498750" y="2599163"/>
            <a:ext cx="4943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400"/>
              <a:buFont typeface="Arial"/>
              <a:buNone/>
            </a:pPr>
            <a:r>
              <a:rPr lang="en-US"/>
              <a:t>Ils ont utilisé des incorporations de mots pré-entraînés (FastText et GloVe) et un modèle Bi-GRU pour une compréhension contextuelle du texte.</a:t>
            </a:r>
            <a:endParaRPr/>
          </a:p>
          <a:p>
            <a:pPr marL="0" marR="0" lvl="0" indent="0" algn="l" rtl="0">
              <a:lnSpc>
                <a:spcPct val="100000"/>
              </a:lnSpc>
              <a:spcBef>
                <a:spcPts val="0"/>
              </a:spcBef>
              <a:spcAft>
                <a:spcPts val="0"/>
              </a:spcAft>
              <a:buClr>
                <a:srgbClr val="000000"/>
              </a:buClr>
              <a:buSzPts val="1400"/>
              <a:buFont typeface="Arial"/>
              <a:buNone/>
            </a:pPr>
            <a:endParaRPr/>
          </a:p>
        </p:txBody>
      </p:sp>
      <p:sp>
        <p:nvSpPr>
          <p:cNvPr id="584" name="Google Shape;584;p53"/>
          <p:cNvSpPr txBox="1"/>
          <p:nvPr/>
        </p:nvSpPr>
        <p:spPr>
          <a:xfrm>
            <a:off x="1375275" y="4439425"/>
            <a:ext cx="3000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a:solidFill>
                  <a:srgbClr val="404040"/>
                </a:solidFill>
              </a:rPr>
              <a:t>Notre modéle </a:t>
            </a:r>
            <a:r>
              <a:rPr lang="en-US" sz="1600" b="1" i="0" u="none" strike="noStrike" cap="none">
                <a:solidFill>
                  <a:srgbClr val="40404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85" name="Google Shape;585;p53"/>
          <p:cNvSpPr txBox="1"/>
          <p:nvPr/>
        </p:nvSpPr>
        <p:spPr>
          <a:xfrm>
            <a:off x="3498750" y="4297750"/>
            <a:ext cx="49434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a:t>Notre régression logistique a montré des performances comparables, tout en étant plus facile à déployer et moins exigeante en calcul.</a:t>
            </a:r>
            <a:endParaRPr sz="1400" b="0" i="0" u="none" strike="noStrike" cap="none">
              <a:solidFill>
                <a:srgbClr val="000000"/>
              </a:solidFill>
              <a:latin typeface="Arial"/>
              <a:ea typeface="Arial"/>
              <a:cs typeface="Arial"/>
              <a:sym typeface="Arial"/>
            </a:endParaRPr>
          </a:p>
        </p:txBody>
      </p:sp>
      <p:grpSp>
        <p:nvGrpSpPr>
          <p:cNvPr id="586" name="Google Shape;586;p53"/>
          <p:cNvGrpSpPr/>
          <p:nvPr/>
        </p:nvGrpSpPr>
        <p:grpSpPr>
          <a:xfrm>
            <a:off x="484974" y="1622161"/>
            <a:ext cx="749641" cy="615577"/>
            <a:chOff x="2391948" y="1635646"/>
            <a:chExt cx="805546" cy="1584088"/>
          </a:xfrm>
        </p:grpSpPr>
        <p:sp>
          <p:nvSpPr>
            <p:cNvPr id="587" name="Google Shape;587;p53"/>
            <p:cNvSpPr/>
            <p:nvPr/>
          </p:nvSpPr>
          <p:spPr>
            <a:xfrm>
              <a:off x="2391994" y="1635646"/>
              <a:ext cx="805500" cy="7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8" name="Google Shape;588;p53"/>
            <p:cNvSpPr/>
            <p:nvPr/>
          </p:nvSpPr>
          <p:spPr>
            <a:xfrm rot="10800000">
              <a:off x="2391948" y="2427734"/>
              <a:ext cx="805500" cy="792000"/>
            </a:xfrm>
            <a:prstGeom prst="triangle">
              <a:avLst>
                <a:gd name="adj" fmla="val 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589" name="Google Shape;589;p53"/>
          <p:cNvSpPr txBox="1"/>
          <p:nvPr/>
        </p:nvSpPr>
        <p:spPr>
          <a:xfrm>
            <a:off x="1234625" y="1615488"/>
            <a:ext cx="30000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a:solidFill>
                  <a:srgbClr val="404040"/>
                </a:solidFill>
              </a:rPr>
              <a:t>Amélioration des </a:t>
            </a:r>
            <a:endParaRPr sz="1600" b="1">
              <a:solidFill>
                <a:srgbClr val="404040"/>
              </a:solidFill>
            </a:endParaRPr>
          </a:p>
          <a:p>
            <a:pPr marL="0" marR="0" lvl="0" indent="457200" algn="l" rtl="0">
              <a:lnSpc>
                <a:spcPct val="100000"/>
              </a:lnSpc>
              <a:spcBef>
                <a:spcPts val="0"/>
              </a:spcBef>
              <a:spcAft>
                <a:spcPts val="0"/>
              </a:spcAft>
              <a:buClr>
                <a:srgbClr val="000000"/>
              </a:buClr>
              <a:buSzPts val="1600"/>
              <a:buFont typeface="Arial"/>
              <a:buNone/>
            </a:pPr>
            <a:r>
              <a:rPr lang="en-US" sz="1600" b="1">
                <a:solidFill>
                  <a:srgbClr val="404040"/>
                </a:solidFill>
              </a:rPr>
              <a:t>données </a:t>
            </a:r>
            <a:r>
              <a:rPr lang="en-US" sz="1600" b="1" i="0" u="none" strike="noStrike" cap="none">
                <a:solidFill>
                  <a:srgbClr val="40404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90" name="Google Shape;590;p53"/>
          <p:cNvSpPr txBox="1"/>
          <p:nvPr/>
        </p:nvSpPr>
        <p:spPr>
          <a:xfrm>
            <a:off x="3498750" y="1637300"/>
            <a:ext cx="4943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400"/>
              <a:buFont typeface="Arial"/>
              <a:buNone/>
            </a:pPr>
            <a:r>
              <a:rPr lang="en-US"/>
              <a:t>Ils ont augmenté leurs données par traduction et ont utilisé le pseudo-étiquetage pour booster les performances.</a:t>
            </a:r>
            <a:endParaRPr/>
          </a:p>
          <a:p>
            <a:pPr marL="0" marR="0" lvl="0" indent="0" algn="l" rtl="0">
              <a:lnSpc>
                <a:spcPct val="100000"/>
              </a:lnSpc>
              <a:spcBef>
                <a:spcPts val="0"/>
              </a:spcBef>
              <a:spcAft>
                <a:spcPts val="0"/>
              </a:spcAft>
              <a:buClr>
                <a:srgbClr val="000000"/>
              </a:buClr>
              <a:buSzPts val="1400"/>
              <a:buFont typeface="Arial"/>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body" idx="1"/>
          </p:nvPr>
        </p:nvSpPr>
        <p:spPr>
          <a:xfrm>
            <a:off x="0" y="123478"/>
            <a:ext cx="9144000" cy="576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3F3F3F"/>
              </a:buClr>
              <a:buSzPts val="3600"/>
              <a:buNone/>
            </a:pPr>
            <a:r>
              <a:rPr lang="en-US"/>
              <a:t>Plan</a:t>
            </a:r>
            <a:endParaRPr/>
          </a:p>
        </p:txBody>
      </p:sp>
      <p:grpSp>
        <p:nvGrpSpPr>
          <p:cNvPr id="228" name="Google Shape;228;p36"/>
          <p:cNvGrpSpPr/>
          <p:nvPr/>
        </p:nvGrpSpPr>
        <p:grpSpPr>
          <a:xfrm>
            <a:off x="4161220" y="671820"/>
            <a:ext cx="1052368" cy="4326923"/>
            <a:chOff x="4058859" y="987782"/>
            <a:chExt cx="1052368" cy="3696328"/>
          </a:xfrm>
        </p:grpSpPr>
        <p:sp>
          <p:nvSpPr>
            <p:cNvPr id="229" name="Google Shape;229;p36"/>
            <p:cNvSpPr/>
            <p:nvPr/>
          </p:nvSpPr>
          <p:spPr>
            <a:xfrm rot="36931">
              <a:off x="4276045" y="3801165"/>
              <a:ext cx="592195" cy="863021"/>
            </a:xfrm>
            <a:custGeom>
              <a:avLst/>
              <a:gdLst/>
              <a:ahLst/>
              <a:cxnLst/>
              <a:rect l="l" t="t" r="r" b="b"/>
              <a:pathLst>
                <a:path w="1802378" h="1800199" extrusionOk="0">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rgbClr val="BEC9EF"/>
                </a:gs>
                <a:gs pos="100000">
                  <a:srgbClr val="BEC9EF"/>
                </a:gs>
              </a:gsLst>
              <a:lin ang="19799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0" name="Google Shape;230;p36"/>
            <p:cNvSpPr/>
            <p:nvPr/>
          </p:nvSpPr>
          <p:spPr>
            <a:xfrm>
              <a:off x="4468857" y="3793500"/>
              <a:ext cx="200342" cy="872829"/>
            </a:xfrm>
            <a:custGeom>
              <a:avLst/>
              <a:gdLst/>
              <a:ahLst/>
              <a:cxnLst/>
              <a:rect l="l" t="t" r="r" b="b"/>
              <a:pathLst>
                <a:path w="1359043" h="1820658" extrusionOk="0">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rgbClr val="D0D8F4"/>
                </a:gs>
                <a:gs pos="100000">
                  <a:srgbClr val="D0D8F4"/>
                </a:gs>
              </a:gsLst>
              <a:lin ang="19799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1" name="Google Shape;231;p36"/>
            <p:cNvSpPr/>
            <p:nvPr/>
          </p:nvSpPr>
          <p:spPr>
            <a:xfrm>
              <a:off x="4291066" y="1891296"/>
              <a:ext cx="196906" cy="2011393"/>
            </a:xfrm>
            <a:custGeom>
              <a:avLst/>
              <a:gdLst/>
              <a:ahLst/>
              <a:cxnLst/>
              <a:rect l="l" t="t" r="r" b="b"/>
              <a:pathLst>
                <a:path w="196906" h="2011393" extrusionOk="0">
                  <a:moveTo>
                    <a:pt x="0" y="0"/>
                  </a:moveTo>
                  <a:lnTo>
                    <a:pt x="99616" y="0"/>
                  </a:lnTo>
                  <a:lnTo>
                    <a:pt x="196906" y="63491"/>
                  </a:lnTo>
                  <a:lnTo>
                    <a:pt x="196906" y="2011393"/>
                  </a:lnTo>
                  <a:lnTo>
                    <a:pt x="193201" y="2011393"/>
                  </a:lnTo>
                  <a:cubicBezTo>
                    <a:pt x="183184" y="1954476"/>
                    <a:pt x="144512" y="1912472"/>
                    <a:pt x="98453" y="1912472"/>
                  </a:cubicBezTo>
                  <a:cubicBezTo>
                    <a:pt x="52394" y="1912472"/>
                    <a:pt x="13723" y="1954476"/>
                    <a:pt x="3706" y="2011393"/>
                  </a:cubicBezTo>
                  <a:lnTo>
                    <a:pt x="0" y="2011393"/>
                  </a:lnTo>
                  <a:close/>
                </a:path>
              </a:pathLst>
            </a:custGeom>
            <a:gradFill>
              <a:gsLst>
                <a:gs pos="0">
                  <a:srgbClr val="FCE6E2"/>
                </a:gs>
                <a:gs pos="100000">
                  <a:srgbClr val="FCE6E2"/>
                </a:gs>
              </a:gsLst>
              <a:lin ang="19799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2" name="Google Shape;232;p36"/>
            <p:cNvSpPr/>
            <p:nvPr/>
          </p:nvSpPr>
          <p:spPr>
            <a:xfrm>
              <a:off x="4486591" y="1953886"/>
              <a:ext cx="196906" cy="1950905"/>
            </a:xfrm>
            <a:custGeom>
              <a:avLst/>
              <a:gdLst/>
              <a:ahLst/>
              <a:cxnLst/>
              <a:rect l="l" t="t" r="r" b="b"/>
              <a:pathLst>
                <a:path w="196906" h="1950905" extrusionOk="0">
                  <a:moveTo>
                    <a:pt x="0" y="0"/>
                  </a:moveTo>
                  <a:lnTo>
                    <a:pt x="101941" y="66527"/>
                  </a:lnTo>
                  <a:lnTo>
                    <a:pt x="196906" y="4552"/>
                  </a:lnTo>
                  <a:lnTo>
                    <a:pt x="196906" y="1950905"/>
                  </a:lnTo>
                  <a:lnTo>
                    <a:pt x="193201" y="1950905"/>
                  </a:lnTo>
                  <a:cubicBezTo>
                    <a:pt x="183184" y="1893988"/>
                    <a:pt x="144512" y="1851984"/>
                    <a:pt x="98453" y="1851984"/>
                  </a:cubicBezTo>
                  <a:cubicBezTo>
                    <a:pt x="52394" y="1851984"/>
                    <a:pt x="13723" y="1893988"/>
                    <a:pt x="3706" y="1950905"/>
                  </a:cubicBezTo>
                  <a:lnTo>
                    <a:pt x="0" y="1950905"/>
                  </a:lnTo>
                  <a:close/>
                </a:path>
              </a:pathLst>
            </a:custGeom>
            <a:gradFill>
              <a:gsLst>
                <a:gs pos="0">
                  <a:srgbClr val="FBD7CF"/>
                </a:gs>
                <a:gs pos="100000">
                  <a:srgbClr val="FBD7CF"/>
                </a:gs>
              </a:gsLst>
              <a:lin ang="19799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3" name="Google Shape;233;p36"/>
            <p:cNvSpPr/>
            <p:nvPr/>
          </p:nvSpPr>
          <p:spPr>
            <a:xfrm>
              <a:off x="4683483" y="1895514"/>
              <a:ext cx="196906" cy="2011393"/>
            </a:xfrm>
            <a:custGeom>
              <a:avLst/>
              <a:gdLst/>
              <a:ahLst/>
              <a:cxnLst/>
              <a:rect l="l" t="t" r="r" b="b"/>
              <a:pathLst>
                <a:path w="196906" h="2011393" extrusionOk="0">
                  <a:moveTo>
                    <a:pt x="96435" y="0"/>
                  </a:moveTo>
                  <a:lnTo>
                    <a:pt x="196906" y="0"/>
                  </a:lnTo>
                  <a:lnTo>
                    <a:pt x="196906" y="2011393"/>
                  </a:lnTo>
                  <a:lnTo>
                    <a:pt x="193201" y="2011393"/>
                  </a:lnTo>
                  <a:cubicBezTo>
                    <a:pt x="183184" y="1954476"/>
                    <a:pt x="144512" y="1912472"/>
                    <a:pt x="98453" y="1912472"/>
                  </a:cubicBezTo>
                  <a:cubicBezTo>
                    <a:pt x="52394" y="1912472"/>
                    <a:pt x="13723" y="1954476"/>
                    <a:pt x="3706" y="2011393"/>
                  </a:cubicBezTo>
                  <a:lnTo>
                    <a:pt x="0" y="2011393"/>
                  </a:lnTo>
                  <a:lnTo>
                    <a:pt x="0" y="629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4" name="Google Shape;234;p36"/>
            <p:cNvSpPr/>
            <p:nvPr/>
          </p:nvSpPr>
          <p:spPr>
            <a:xfrm rot="10800000">
              <a:off x="4468813" y="4423239"/>
              <a:ext cx="196906" cy="260871"/>
            </a:xfrm>
            <a:prstGeom prst="triangle">
              <a:avLst>
                <a:gd name="adj" fmla="val 50000"/>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5" name="Google Shape;235;p36"/>
            <p:cNvSpPr/>
            <p:nvPr/>
          </p:nvSpPr>
          <p:spPr>
            <a:xfrm rot="-5400000">
              <a:off x="4098945" y="947696"/>
              <a:ext cx="972197" cy="1052368"/>
            </a:xfrm>
            <a:custGeom>
              <a:avLst/>
              <a:gdLst/>
              <a:ahLst/>
              <a:cxnLst/>
              <a:rect l="l" t="t" r="r" b="b"/>
              <a:pathLst>
                <a:path w="2993176" h="3240001" extrusionOk="0">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236" name="Google Shape;236;p36"/>
          <p:cNvGrpSpPr/>
          <p:nvPr/>
        </p:nvGrpSpPr>
        <p:grpSpPr>
          <a:xfrm>
            <a:off x="645458" y="2285256"/>
            <a:ext cx="3726898" cy="411020"/>
            <a:chOff x="662621" y="2701093"/>
            <a:chExt cx="3726898" cy="411020"/>
          </a:xfrm>
        </p:grpSpPr>
        <p:sp>
          <p:nvSpPr>
            <p:cNvPr id="237" name="Google Shape;237;p36"/>
            <p:cNvSpPr/>
            <p:nvPr/>
          </p:nvSpPr>
          <p:spPr>
            <a:xfrm>
              <a:off x="683568" y="2752113"/>
              <a:ext cx="3705951" cy="36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238" name="Google Shape;238;p36"/>
            <p:cNvGrpSpPr/>
            <p:nvPr/>
          </p:nvGrpSpPr>
          <p:grpSpPr>
            <a:xfrm>
              <a:off x="662621" y="2701093"/>
              <a:ext cx="908469" cy="400110"/>
              <a:chOff x="664042" y="1960277"/>
              <a:chExt cx="908469" cy="400110"/>
            </a:xfrm>
          </p:grpSpPr>
          <p:sp>
            <p:nvSpPr>
              <p:cNvPr id="239" name="Google Shape;239;p36"/>
              <p:cNvSpPr/>
              <p:nvPr/>
            </p:nvSpPr>
            <p:spPr>
              <a:xfrm rot="5400000">
                <a:off x="955906" y="1735992"/>
                <a:ext cx="344266" cy="888943"/>
              </a:xfrm>
              <a:prstGeom prst="rtTriangle">
                <a:avLst/>
              </a:prstGeom>
              <a:gradFill>
                <a:gsLst>
                  <a:gs pos="0">
                    <a:srgbClr val="707FB3"/>
                  </a:gs>
                  <a:gs pos="80000">
                    <a:srgbClr val="93A8EC"/>
                  </a:gs>
                  <a:gs pos="100000">
                    <a:srgbClr val="93A8EE"/>
                  </a:gs>
                </a:gsLst>
                <a:lin ang="16200000" scaled="0"/>
              </a:gradFill>
              <a:ln w="9525" cap="flat" cmpd="sng">
                <a:solidFill>
                  <a:srgbClr val="9EAEE5"/>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0" name="Google Shape;240;p36"/>
              <p:cNvSpPr txBox="1"/>
              <p:nvPr/>
            </p:nvSpPr>
            <p:spPr>
              <a:xfrm>
                <a:off x="664042" y="1960277"/>
                <a:ext cx="52358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Arial"/>
                    <a:ea typeface="Arial"/>
                    <a:cs typeface="Arial"/>
                    <a:sym typeface="Arial"/>
                  </a:rPr>
                  <a:t>2</a:t>
                </a:r>
                <a:endParaRPr sz="2000" b="1" i="0" u="none" strike="noStrike" cap="none">
                  <a:solidFill>
                    <a:schemeClr val="lt1"/>
                  </a:solidFill>
                  <a:latin typeface="Arial"/>
                  <a:ea typeface="Arial"/>
                  <a:cs typeface="Arial"/>
                  <a:sym typeface="Arial"/>
                </a:endParaRPr>
              </a:p>
            </p:txBody>
          </p:sp>
        </p:grpSp>
        <p:sp>
          <p:nvSpPr>
            <p:cNvPr id="241" name="Google Shape;241;p36"/>
            <p:cNvSpPr txBox="1"/>
            <p:nvPr/>
          </p:nvSpPr>
          <p:spPr>
            <a:xfrm>
              <a:off x="1263290" y="2762648"/>
              <a:ext cx="2842200" cy="276900"/>
            </a:xfrm>
            <a:prstGeom prst="rect">
              <a:avLst/>
            </a:prstGeom>
            <a:noFill/>
            <a:ln>
              <a:noFill/>
            </a:ln>
          </p:spPr>
          <p:txBody>
            <a:bodyPr spcFirstLastPara="1" wrap="square" lIns="91425" tIns="45700" rIns="91425" bIns="45700" anchor="t" anchorCtr="0">
              <a:spAutoFit/>
            </a:bodyPr>
            <a:lstStyle/>
            <a:p>
              <a:pPr marL="0" marR="0" lvl="0" indent="457200" algn="ctr" rtl="0">
                <a:lnSpc>
                  <a:spcPct val="100000"/>
                </a:lnSpc>
                <a:spcBef>
                  <a:spcPts val="0"/>
                </a:spcBef>
                <a:spcAft>
                  <a:spcPts val="0"/>
                </a:spcAft>
                <a:buClr>
                  <a:srgbClr val="000000"/>
                </a:buClr>
                <a:buSzPts val="1200"/>
                <a:buFont typeface="Arial"/>
                <a:buNone/>
              </a:pPr>
              <a:r>
                <a:rPr lang="en-US" sz="1200" b="1" i="0" u="none" strike="noStrike" cap="none">
                  <a:solidFill>
                    <a:srgbClr val="0C0C0C"/>
                  </a:solidFill>
                  <a:latin typeface="Arial"/>
                  <a:ea typeface="Arial"/>
                  <a:cs typeface="Arial"/>
                  <a:sym typeface="Arial"/>
                </a:rPr>
                <a:t>Les enjeux et les défis</a:t>
              </a:r>
              <a:endParaRPr sz="1200" b="1" i="0" u="none" strike="noStrike" cap="none">
                <a:solidFill>
                  <a:srgbClr val="0C0C0C"/>
                </a:solidFill>
                <a:latin typeface="Arial"/>
                <a:ea typeface="Arial"/>
                <a:cs typeface="Arial"/>
                <a:sym typeface="Arial"/>
              </a:endParaRPr>
            </a:p>
          </p:txBody>
        </p:sp>
      </p:grpSp>
      <p:sp>
        <p:nvSpPr>
          <p:cNvPr id="242" name="Google Shape;242;p36"/>
          <p:cNvSpPr txBox="1">
            <a:spLocks noGrp="1"/>
          </p:cNvSpPr>
          <p:nvPr>
            <p:ph type="body" idx="1"/>
          </p:nvPr>
        </p:nvSpPr>
        <p:spPr>
          <a:xfrm>
            <a:off x="0" y="95769"/>
            <a:ext cx="9144000" cy="576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3F3F3F"/>
              </a:buClr>
              <a:buSzPts val="3600"/>
              <a:buNone/>
            </a:pPr>
            <a:r>
              <a:rPr lang="en-US"/>
              <a:t>Plan</a:t>
            </a:r>
            <a:endParaRPr/>
          </a:p>
        </p:txBody>
      </p:sp>
      <p:grpSp>
        <p:nvGrpSpPr>
          <p:cNvPr id="243" name="Google Shape;243;p36"/>
          <p:cNvGrpSpPr/>
          <p:nvPr/>
        </p:nvGrpSpPr>
        <p:grpSpPr>
          <a:xfrm>
            <a:off x="4967541" y="1747942"/>
            <a:ext cx="3861322" cy="489184"/>
            <a:chOff x="4948341" y="1999004"/>
            <a:chExt cx="3880726" cy="489184"/>
          </a:xfrm>
        </p:grpSpPr>
        <p:sp>
          <p:nvSpPr>
            <p:cNvPr id="244" name="Google Shape;244;p36"/>
            <p:cNvSpPr/>
            <p:nvPr/>
          </p:nvSpPr>
          <p:spPr>
            <a:xfrm>
              <a:off x="4948341" y="2000387"/>
              <a:ext cx="3630469" cy="360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5" name="Google Shape;245;p36"/>
            <p:cNvSpPr txBox="1"/>
            <p:nvPr/>
          </p:nvSpPr>
          <p:spPr>
            <a:xfrm>
              <a:off x="4948426" y="2026488"/>
              <a:ext cx="30486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a:solidFill>
                    <a:srgbClr val="0C0C0C"/>
                  </a:solidFill>
                  <a:latin typeface="Arial"/>
                  <a:ea typeface="Arial"/>
                  <a:cs typeface="Arial"/>
                  <a:sym typeface="Arial"/>
                </a:rPr>
                <a:t>Modélisation avec Machine Learning</a:t>
              </a:r>
              <a:endParaRPr sz="1200" b="1" i="0" u="none" strike="noStrike" cap="none">
                <a:solidFill>
                  <a:srgbClr val="0C0C0C"/>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C0C0C"/>
                </a:solidFill>
                <a:latin typeface="Arial"/>
                <a:ea typeface="Arial"/>
                <a:cs typeface="Arial"/>
                <a:sym typeface="Arial"/>
              </a:endParaRPr>
            </a:p>
          </p:txBody>
        </p:sp>
        <p:grpSp>
          <p:nvGrpSpPr>
            <p:cNvPr id="246" name="Google Shape;246;p36"/>
            <p:cNvGrpSpPr/>
            <p:nvPr/>
          </p:nvGrpSpPr>
          <p:grpSpPr>
            <a:xfrm rot="10800000">
              <a:off x="7691715" y="1999004"/>
              <a:ext cx="1137352" cy="400110"/>
              <a:chOff x="435158" y="1952488"/>
              <a:chExt cx="1137353" cy="400110"/>
            </a:xfrm>
          </p:grpSpPr>
          <p:sp>
            <p:nvSpPr>
              <p:cNvPr id="247" name="Google Shape;247;p36"/>
              <p:cNvSpPr/>
              <p:nvPr/>
            </p:nvSpPr>
            <p:spPr>
              <a:xfrm rot="5400000">
                <a:off x="955906" y="1735993"/>
                <a:ext cx="344266" cy="888943"/>
              </a:xfrm>
              <a:prstGeom prst="rtTriangle">
                <a:avLst/>
              </a:prstGeom>
              <a:gradFill>
                <a:gsLst>
                  <a:gs pos="0">
                    <a:srgbClr val="BF7D6E"/>
                  </a:gs>
                  <a:gs pos="80000">
                    <a:srgbClr val="FBA490"/>
                  </a:gs>
                  <a:gs pos="100000">
                    <a:srgbClr val="FFA38F"/>
                  </a:gs>
                </a:gsLst>
                <a:lin ang="16200000" scaled="0"/>
              </a:gradFill>
              <a:ln w="9525" cap="flat" cmpd="sng">
                <a:solidFill>
                  <a:srgbClr val="F4AB9C"/>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8" name="Google Shape;248;p36"/>
              <p:cNvSpPr txBox="1"/>
              <p:nvPr/>
            </p:nvSpPr>
            <p:spPr>
              <a:xfrm rot="10800000">
                <a:off x="435158" y="1952488"/>
                <a:ext cx="52358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Arial"/>
                    <a:ea typeface="Arial"/>
                    <a:cs typeface="Arial"/>
                    <a:sym typeface="Arial"/>
                  </a:rPr>
                  <a:t>6</a:t>
                </a:r>
                <a:endParaRPr sz="2000" b="1" i="0" u="none" strike="noStrike" cap="none">
                  <a:solidFill>
                    <a:schemeClr val="lt1"/>
                  </a:solidFill>
                  <a:latin typeface="Arial"/>
                  <a:ea typeface="Arial"/>
                  <a:cs typeface="Arial"/>
                  <a:sym typeface="Arial"/>
                </a:endParaRPr>
              </a:p>
            </p:txBody>
          </p:sp>
        </p:grpSp>
      </p:grpSp>
      <p:grpSp>
        <p:nvGrpSpPr>
          <p:cNvPr id="249" name="Google Shape;249;p36"/>
          <p:cNvGrpSpPr/>
          <p:nvPr/>
        </p:nvGrpSpPr>
        <p:grpSpPr>
          <a:xfrm>
            <a:off x="4967063" y="2885450"/>
            <a:ext cx="3862287" cy="488708"/>
            <a:chOff x="4989817" y="3450113"/>
            <a:chExt cx="3839251" cy="488708"/>
          </a:xfrm>
        </p:grpSpPr>
        <p:sp>
          <p:nvSpPr>
            <p:cNvPr id="250" name="Google Shape;250;p36"/>
            <p:cNvSpPr/>
            <p:nvPr/>
          </p:nvSpPr>
          <p:spPr>
            <a:xfrm>
              <a:off x="4989817" y="3507658"/>
              <a:ext cx="3588994" cy="360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1" name="Google Shape;251;p36"/>
            <p:cNvSpPr txBox="1"/>
            <p:nvPr/>
          </p:nvSpPr>
          <p:spPr>
            <a:xfrm>
              <a:off x="5234822" y="3450113"/>
              <a:ext cx="27933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C0C0C"/>
                  </a:solidFill>
                  <a:latin typeface="Arial Rounded"/>
                  <a:ea typeface="Arial Rounded"/>
                  <a:cs typeface="Arial Rounded"/>
                  <a:sym typeface="Arial Rounded"/>
                </a:rPr>
                <a:t>Comparaison de performance  par rapport  l'équipe gagnante</a:t>
              </a:r>
              <a:endParaRPr sz="1200" b="0" i="0" u="none" strike="noStrike" cap="none">
                <a:solidFill>
                  <a:srgbClr val="0C0C0C"/>
                </a:solidFill>
                <a:latin typeface="Arial Rounded"/>
                <a:ea typeface="Arial Rounded"/>
                <a:cs typeface="Arial Rounded"/>
                <a:sym typeface="Arial Rounded"/>
              </a:endParaRPr>
            </a:p>
          </p:txBody>
        </p:sp>
        <p:grpSp>
          <p:nvGrpSpPr>
            <p:cNvPr id="252" name="Google Shape;252;p36"/>
            <p:cNvGrpSpPr/>
            <p:nvPr/>
          </p:nvGrpSpPr>
          <p:grpSpPr>
            <a:xfrm rot="10800000">
              <a:off x="7691715" y="3508346"/>
              <a:ext cx="1137353" cy="430475"/>
              <a:chOff x="435157" y="1922122"/>
              <a:chExt cx="1137354" cy="430476"/>
            </a:xfrm>
          </p:grpSpPr>
          <p:sp>
            <p:nvSpPr>
              <p:cNvPr id="253" name="Google Shape;253;p36"/>
              <p:cNvSpPr/>
              <p:nvPr/>
            </p:nvSpPr>
            <p:spPr>
              <a:xfrm rot="5400000">
                <a:off x="955906" y="1735993"/>
                <a:ext cx="344266" cy="888943"/>
              </a:xfrm>
              <a:prstGeom prst="rtTriangle">
                <a:avLst/>
              </a:prstGeom>
              <a:gradFill>
                <a:gsLst>
                  <a:gs pos="0">
                    <a:srgbClr val="BF7D6E"/>
                  </a:gs>
                  <a:gs pos="80000">
                    <a:srgbClr val="FBA490"/>
                  </a:gs>
                  <a:gs pos="100000">
                    <a:srgbClr val="FFA38F"/>
                  </a:gs>
                </a:gsLst>
                <a:lin ang="16200000" scaled="0"/>
              </a:gradFill>
              <a:ln w="9525" cap="flat" cmpd="sng">
                <a:solidFill>
                  <a:srgbClr val="F4AB9C"/>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4" name="Google Shape;254;p36"/>
              <p:cNvSpPr txBox="1"/>
              <p:nvPr/>
            </p:nvSpPr>
            <p:spPr>
              <a:xfrm rot="10800000">
                <a:off x="435157" y="1922122"/>
                <a:ext cx="52358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Arial"/>
                    <a:ea typeface="Arial"/>
                    <a:cs typeface="Arial"/>
                    <a:sym typeface="Arial"/>
                  </a:rPr>
                  <a:t>8</a:t>
                </a:r>
                <a:endParaRPr sz="2000" b="1" i="0" u="none" strike="noStrike" cap="none">
                  <a:solidFill>
                    <a:schemeClr val="lt1"/>
                  </a:solidFill>
                  <a:latin typeface="Arial"/>
                  <a:ea typeface="Arial"/>
                  <a:cs typeface="Arial"/>
                  <a:sym typeface="Arial"/>
                </a:endParaRPr>
              </a:p>
            </p:txBody>
          </p:sp>
        </p:grpSp>
      </p:grpSp>
      <p:grpSp>
        <p:nvGrpSpPr>
          <p:cNvPr id="255" name="Google Shape;255;p36"/>
          <p:cNvGrpSpPr/>
          <p:nvPr/>
        </p:nvGrpSpPr>
        <p:grpSpPr>
          <a:xfrm>
            <a:off x="634610" y="2826758"/>
            <a:ext cx="3748614" cy="582365"/>
            <a:chOff x="636099" y="3428493"/>
            <a:chExt cx="3748614" cy="582365"/>
          </a:xfrm>
        </p:grpSpPr>
        <p:sp>
          <p:nvSpPr>
            <p:cNvPr id="256" name="Google Shape;256;p36"/>
            <p:cNvSpPr/>
            <p:nvPr/>
          </p:nvSpPr>
          <p:spPr>
            <a:xfrm>
              <a:off x="678762" y="3514168"/>
              <a:ext cx="3705951" cy="36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7" name="Google Shape;257;p36"/>
            <p:cNvSpPr txBox="1"/>
            <p:nvPr/>
          </p:nvSpPr>
          <p:spPr>
            <a:xfrm>
              <a:off x="1691680" y="3549158"/>
              <a:ext cx="2371800" cy="461700"/>
            </a:xfrm>
            <a:prstGeom prst="rect">
              <a:avLst/>
            </a:prstGeom>
            <a:noFill/>
            <a:ln>
              <a:noFill/>
            </a:ln>
          </p:spPr>
          <p:txBody>
            <a:bodyPr spcFirstLastPara="1" wrap="square" lIns="91425" tIns="45700" rIns="91425" bIns="45700" anchor="t" anchorCtr="0">
              <a:spAutoFit/>
            </a:bodyPr>
            <a:lstStyle/>
            <a:p>
              <a:pPr marL="0" marR="0" lvl="0" indent="457200" algn="ctr" rtl="0">
                <a:lnSpc>
                  <a:spcPct val="100000"/>
                </a:lnSpc>
                <a:spcBef>
                  <a:spcPts val="0"/>
                </a:spcBef>
                <a:spcAft>
                  <a:spcPts val="0"/>
                </a:spcAft>
                <a:buClr>
                  <a:schemeClr val="dk1"/>
                </a:buClr>
                <a:buSzPts val="1200"/>
                <a:buFont typeface="Arial"/>
                <a:buNone/>
              </a:pPr>
              <a:r>
                <a:rPr lang="en-US" sz="1200" b="1" i="0" u="none" strike="noStrike" cap="none">
                  <a:solidFill>
                    <a:srgbClr val="0C0C0C"/>
                  </a:solidFill>
                  <a:latin typeface="Arial"/>
                  <a:ea typeface="Arial"/>
                  <a:cs typeface="Arial"/>
                  <a:sym typeface="Arial"/>
                </a:rPr>
                <a:t>Analyse exploratoire</a:t>
              </a:r>
              <a:endParaRPr sz="1200" b="1" i="0" u="none" strike="noStrike" cap="none">
                <a:solidFill>
                  <a:srgbClr val="0C0C0C"/>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C0C0C"/>
                </a:solidFill>
                <a:latin typeface="Arial"/>
                <a:ea typeface="Arial"/>
                <a:cs typeface="Arial"/>
                <a:sym typeface="Arial"/>
              </a:endParaRPr>
            </a:p>
          </p:txBody>
        </p:sp>
        <p:grpSp>
          <p:nvGrpSpPr>
            <p:cNvPr id="258" name="Google Shape;258;p36"/>
            <p:cNvGrpSpPr/>
            <p:nvPr/>
          </p:nvGrpSpPr>
          <p:grpSpPr>
            <a:xfrm>
              <a:off x="636099" y="3428493"/>
              <a:ext cx="934046" cy="400110"/>
              <a:chOff x="638464" y="1952487"/>
              <a:chExt cx="934047" cy="400110"/>
            </a:xfrm>
          </p:grpSpPr>
          <p:sp>
            <p:nvSpPr>
              <p:cNvPr id="259" name="Google Shape;259;p36"/>
              <p:cNvSpPr/>
              <p:nvPr/>
            </p:nvSpPr>
            <p:spPr>
              <a:xfrm rot="5400000">
                <a:off x="955906" y="1735992"/>
                <a:ext cx="344266" cy="888943"/>
              </a:xfrm>
              <a:prstGeom prst="rtTriangle">
                <a:avLst/>
              </a:prstGeom>
              <a:gradFill>
                <a:gsLst>
                  <a:gs pos="0">
                    <a:srgbClr val="707FB3"/>
                  </a:gs>
                  <a:gs pos="80000">
                    <a:srgbClr val="93A8EC"/>
                  </a:gs>
                  <a:gs pos="100000">
                    <a:srgbClr val="93A8EE"/>
                  </a:gs>
                </a:gsLst>
                <a:lin ang="16200000" scaled="0"/>
              </a:gradFill>
              <a:ln w="9525" cap="flat" cmpd="sng">
                <a:solidFill>
                  <a:srgbClr val="9EAEE5"/>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0" name="Google Shape;260;p36"/>
              <p:cNvSpPr txBox="1"/>
              <p:nvPr/>
            </p:nvSpPr>
            <p:spPr>
              <a:xfrm>
                <a:off x="638464" y="1952487"/>
                <a:ext cx="52358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Arial"/>
                    <a:ea typeface="Arial"/>
                    <a:cs typeface="Arial"/>
                    <a:sym typeface="Arial"/>
                  </a:rPr>
                  <a:t>3</a:t>
                </a:r>
                <a:endParaRPr sz="2000" b="1" i="0" u="none" strike="noStrike" cap="none">
                  <a:solidFill>
                    <a:schemeClr val="lt1"/>
                  </a:solidFill>
                  <a:latin typeface="Arial"/>
                  <a:ea typeface="Arial"/>
                  <a:cs typeface="Arial"/>
                  <a:sym typeface="Arial"/>
                </a:endParaRPr>
              </a:p>
            </p:txBody>
          </p:sp>
        </p:grpSp>
      </p:grpSp>
      <p:grpSp>
        <p:nvGrpSpPr>
          <p:cNvPr id="261" name="Google Shape;261;p36"/>
          <p:cNvGrpSpPr/>
          <p:nvPr/>
        </p:nvGrpSpPr>
        <p:grpSpPr>
          <a:xfrm>
            <a:off x="4966075" y="2285239"/>
            <a:ext cx="3864242" cy="521782"/>
            <a:chOff x="4975533" y="2738677"/>
            <a:chExt cx="3853452" cy="437186"/>
          </a:xfrm>
        </p:grpSpPr>
        <p:sp>
          <p:nvSpPr>
            <p:cNvPr id="262" name="Google Shape;262;p36"/>
            <p:cNvSpPr/>
            <p:nvPr/>
          </p:nvSpPr>
          <p:spPr>
            <a:xfrm>
              <a:off x="4975533" y="2738677"/>
              <a:ext cx="3603277" cy="360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3" name="Google Shape;263;p36"/>
            <p:cNvSpPr txBox="1"/>
            <p:nvPr/>
          </p:nvSpPr>
          <p:spPr>
            <a:xfrm>
              <a:off x="4977087" y="2763063"/>
              <a:ext cx="2925600" cy="412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C0C0C"/>
                  </a:solidFill>
                  <a:latin typeface="Arial"/>
                  <a:ea typeface="Arial"/>
                  <a:cs typeface="Arial"/>
                  <a:sym typeface="Arial"/>
                </a:rPr>
                <a:t>Modélisation avec Deep Learning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C0C0C"/>
                </a:solidFill>
                <a:latin typeface="Arial"/>
                <a:ea typeface="Arial"/>
                <a:cs typeface="Arial"/>
                <a:sym typeface="Arial"/>
              </a:endParaRPr>
            </a:p>
          </p:txBody>
        </p:sp>
        <p:grpSp>
          <p:nvGrpSpPr>
            <p:cNvPr id="264" name="Google Shape;264;p36"/>
            <p:cNvGrpSpPr/>
            <p:nvPr/>
          </p:nvGrpSpPr>
          <p:grpSpPr>
            <a:xfrm rot="10800000">
              <a:off x="7678333" y="2746405"/>
              <a:ext cx="1150652" cy="375648"/>
              <a:chOff x="421858" y="1976950"/>
              <a:chExt cx="1150653" cy="375648"/>
            </a:xfrm>
          </p:grpSpPr>
          <p:sp>
            <p:nvSpPr>
              <p:cNvPr id="265" name="Google Shape;265;p36"/>
              <p:cNvSpPr/>
              <p:nvPr/>
            </p:nvSpPr>
            <p:spPr>
              <a:xfrm rot="5400000">
                <a:off x="955906" y="1735993"/>
                <a:ext cx="344266" cy="888943"/>
              </a:xfrm>
              <a:prstGeom prst="rtTriangle">
                <a:avLst/>
              </a:prstGeom>
              <a:gradFill>
                <a:gsLst>
                  <a:gs pos="0">
                    <a:srgbClr val="BF7D6E"/>
                  </a:gs>
                  <a:gs pos="80000">
                    <a:srgbClr val="FBA490"/>
                  </a:gs>
                  <a:gs pos="100000">
                    <a:srgbClr val="FFA38F"/>
                  </a:gs>
                </a:gsLst>
                <a:lin ang="16200000" scaled="0"/>
              </a:gradFill>
              <a:ln w="9525" cap="flat" cmpd="sng">
                <a:solidFill>
                  <a:srgbClr val="F4AB9C"/>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6" name="Google Shape;266;p36"/>
              <p:cNvSpPr txBox="1"/>
              <p:nvPr/>
            </p:nvSpPr>
            <p:spPr>
              <a:xfrm rot="10800000">
                <a:off x="421858" y="1976950"/>
                <a:ext cx="523500" cy="33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Arial"/>
                    <a:ea typeface="Arial"/>
                    <a:cs typeface="Arial"/>
                    <a:sym typeface="Arial"/>
                  </a:rPr>
                  <a:t>7</a:t>
                </a:r>
                <a:endParaRPr sz="2000" b="1" i="0" u="none" strike="noStrike" cap="none">
                  <a:solidFill>
                    <a:schemeClr val="lt1"/>
                  </a:solidFill>
                  <a:latin typeface="Arial"/>
                  <a:ea typeface="Arial"/>
                  <a:cs typeface="Arial"/>
                  <a:sym typeface="Arial"/>
                </a:endParaRPr>
              </a:p>
            </p:txBody>
          </p:sp>
        </p:grpSp>
      </p:grpSp>
      <p:grpSp>
        <p:nvGrpSpPr>
          <p:cNvPr id="267" name="Google Shape;267;p36"/>
          <p:cNvGrpSpPr/>
          <p:nvPr/>
        </p:nvGrpSpPr>
        <p:grpSpPr>
          <a:xfrm>
            <a:off x="646167" y="1741227"/>
            <a:ext cx="3725477" cy="525573"/>
            <a:chOff x="664042" y="1960277"/>
            <a:chExt cx="3725477" cy="525573"/>
          </a:xfrm>
        </p:grpSpPr>
        <p:sp>
          <p:nvSpPr>
            <p:cNvPr id="268" name="Google Shape;268;p36"/>
            <p:cNvSpPr/>
            <p:nvPr/>
          </p:nvSpPr>
          <p:spPr>
            <a:xfrm>
              <a:off x="683568" y="2013823"/>
              <a:ext cx="3705951" cy="36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9" name="Google Shape;269;p36"/>
            <p:cNvSpPr txBox="1"/>
            <p:nvPr/>
          </p:nvSpPr>
          <p:spPr>
            <a:xfrm>
              <a:off x="1344674" y="2024150"/>
              <a:ext cx="27189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C0C0C"/>
                  </a:solidFill>
                  <a:latin typeface="Arial"/>
                  <a:ea typeface="Arial"/>
                  <a:cs typeface="Arial"/>
                  <a:sym typeface="Arial"/>
                </a:rPr>
                <a:t>Introduction et </a:t>
              </a:r>
              <a:r>
                <a:rPr lang="en-US" sz="1100" b="1" i="0" u="none" strike="noStrike" cap="none">
                  <a:solidFill>
                    <a:schemeClr val="dk1"/>
                  </a:solidFill>
                  <a:latin typeface="Arial"/>
                  <a:ea typeface="Arial"/>
                  <a:cs typeface="Arial"/>
                  <a:sym typeface="Arial"/>
                </a:rPr>
                <a:t>Présentation du sujet</a:t>
              </a:r>
              <a:endParaRPr sz="11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C0C0C"/>
                  </a:solidFill>
                  <a:latin typeface="Arial"/>
                  <a:ea typeface="Arial"/>
                  <a:cs typeface="Arial"/>
                  <a:sym typeface="Arial"/>
                </a:rPr>
                <a:t> </a:t>
              </a:r>
              <a:endParaRPr sz="1200" b="1" i="0" u="none" strike="noStrike" cap="none">
                <a:solidFill>
                  <a:srgbClr val="0C0C0C"/>
                </a:solidFill>
                <a:latin typeface="Arial"/>
                <a:ea typeface="Arial"/>
                <a:cs typeface="Arial"/>
                <a:sym typeface="Arial"/>
              </a:endParaRPr>
            </a:p>
          </p:txBody>
        </p:sp>
        <p:grpSp>
          <p:nvGrpSpPr>
            <p:cNvPr id="270" name="Google Shape;270;p36"/>
            <p:cNvGrpSpPr/>
            <p:nvPr/>
          </p:nvGrpSpPr>
          <p:grpSpPr>
            <a:xfrm>
              <a:off x="664042" y="1960277"/>
              <a:ext cx="908469" cy="400200"/>
              <a:chOff x="664042" y="1960277"/>
              <a:chExt cx="908469" cy="400200"/>
            </a:xfrm>
          </p:grpSpPr>
          <p:sp>
            <p:nvSpPr>
              <p:cNvPr id="271" name="Google Shape;271;p36"/>
              <p:cNvSpPr/>
              <p:nvPr/>
            </p:nvSpPr>
            <p:spPr>
              <a:xfrm rot="5400000">
                <a:off x="955906" y="1735992"/>
                <a:ext cx="344266" cy="888943"/>
              </a:xfrm>
              <a:prstGeom prst="rtTriangle">
                <a:avLst/>
              </a:prstGeom>
              <a:gradFill>
                <a:gsLst>
                  <a:gs pos="0">
                    <a:srgbClr val="707FB3"/>
                  </a:gs>
                  <a:gs pos="80000">
                    <a:srgbClr val="93A8EC"/>
                  </a:gs>
                  <a:gs pos="100000">
                    <a:srgbClr val="93A8EE"/>
                  </a:gs>
                </a:gsLst>
                <a:lin ang="16200000" scaled="0"/>
              </a:gradFill>
              <a:ln w="9525" cap="flat" cmpd="sng">
                <a:solidFill>
                  <a:srgbClr val="9EAEE5"/>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2" name="Google Shape;272;p36"/>
              <p:cNvSpPr txBox="1"/>
              <p:nvPr/>
            </p:nvSpPr>
            <p:spPr>
              <a:xfrm>
                <a:off x="664042" y="1960277"/>
                <a:ext cx="5235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Arial"/>
                    <a:ea typeface="Arial"/>
                    <a:cs typeface="Arial"/>
                    <a:sym typeface="Arial"/>
                  </a:rPr>
                  <a:t>1</a:t>
                </a:r>
                <a:endParaRPr sz="2000" b="1" i="0" u="none" strike="noStrike" cap="none">
                  <a:solidFill>
                    <a:schemeClr val="lt1"/>
                  </a:solidFill>
                  <a:latin typeface="Arial"/>
                  <a:ea typeface="Arial"/>
                  <a:cs typeface="Arial"/>
                  <a:sym typeface="Arial"/>
                </a:endParaRPr>
              </a:p>
            </p:txBody>
          </p:sp>
        </p:grpSp>
      </p:grpSp>
      <p:sp>
        <p:nvSpPr>
          <p:cNvPr id="273" name="Google Shape;273;p36"/>
          <p:cNvSpPr txBox="1"/>
          <p:nvPr/>
        </p:nvSpPr>
        <p:spPr>
          <a:xfrm>
            <a:off x="8442156" y="4659982"/>
            <a:ext cx="63505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grpSp>
        <p:nvGrpSpPr>
          <p:cNvPr id="274" name="Google Shape;274;p36"/>
          <p:cNvGrpSpPr/>
          <p:nvPr/>
        </p:nvGrpSpPr>
        <p:grpSpPr>
          <a:xfrm>
            <a:off x="634635" y="3402908"/>
            <a:ext cx="3748563" cy="582365"/>
            <a:chOff x="636099" y="3428493"/>
            <a:chExt cx="3748563" cy="582365"/>
          </a:xfrm>
        </p:grpSpPr>
        <p:sp>
          <p:nvSpPr>
            <p:cNvPr id="275" name="Google Shape;275;p36"/>
            <p:cNvSpPr/>
            <p:nvPr/>
          </p:nvSpPr>
          <p:spPr>
            <a:xfrm>
              <a:off x="678762" y="3514168"/>
              <a:ext cx="3705900" cy="36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6" name="Google Shape;276;p36"/>
            <p:cNvSpPr txBox="1"/>
            <p:nvPr/>
          </p:nvSpPr>
          <p:spPr>
            <a:xfrm>
              <a:off x="1691680" y="3549158"/>
              <a:ext cx="23718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a:solidFill>
                    <a:srgbClr val="0C0C0C"/>
                  </a:solidFill>
                  <a:latin typeface="Arial"/>
                  <a:ea typeface="Arial"/>
                  <a:cs typeface="Arial"/>
                  <a:sym typeface="Arial"/>
                </a:rPr>
                <a:t>Etat de l'art</a:t>
              </a:r>
              <a:endParaRPr sz="1200" b="1" i="0" u="none" strike="noStrike" cap="none">
                <a:solidFill>
                  <a:srgbClr val="0C0C0C"/>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C0C0C"/>
                </a:solidFill>
                <a:latin typeface="Arial"/>
                <a:ea typeface="Arial"/>
                <a:cs typeface="Arial"/>
                <a:sym typeface="Arial"/>
              </a:endParaRPr>
            </a:p>
          </p:txBody>
        </p:sp>
        <p:grpSp>
          <p:nvGrpSpPr>
            <p:cNvPr id="277" name="Google Shape;277;p36"/>
            <p:cNvGrpSpPr/>
            <p:nvPr/>
          </p:nvGrpSpPr>
          <p:grpSpPr>
            <a:xfrm>
              <a:off x="636099" y="3428493"/>
              <a:ext cx="934047" cy="400243"/>
              <a:chOff x="638464" y="1952487"/>
              <a:chExt cx="934047" cy="400244"/>
            </a:xfrm>
          </p:grpSpPr>
          <p:sp>
            <p:nvSpPr>
              <p:cNvPr id="278" name="Google Shape;278;p36"/>
              <p:cNvSpPr/>
              <p:nvPr/>
            </p:nvSpPr>
            <p:spPr>
              <a:xfrm rot="5400000">
                <a:off x="955861" y="1736081"/>
                <a:ext cx="344400" cy="888900"/>
              </a:xfrm>
              <a:prstGeom prst="rtTriangle">
                <a:avLst/>
              </a:prstGeom>
              <a:gradFill>
                <a:gsLst>
                  <a:gs pos="0">
                    <a:srgbClr val="707FB3"/>
                  </a:gs>
                  <a:gs pos="80000">
                    <a:srgbClr val="93A8EC"/>
                  </a:gs>
                  <a:gs pos="100000">
                    <a:srgbClr val="93A8EE"/>
                  </a:gs>
                </a:gsLst>
                <a:lin ang="16200038" scaled="0"/>
              </a:gradFill>
              <a:ln w="9525" cap="flat" cmpd="sng">
                <a:solidFill>
                  <a:srgbClr val="9EAEE5"/>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9" name="Google Shape;279;p36"/>
              <p:cNvSpPr txBox="1"/>
              <p:nvPr/>
            </p:nvSpPr>
            <p:spPr>
              <a:xfrm>
                <a:off x="638464" y="1952487"/>
                <a:ext cx="5235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Arial"/>
                    <a:ea typeface="Arial"/>
                    <a:cs typeface="Arial"/>
                    <a:sym typeface="Arial"/>
                  </a:rPr>
                  <a:t>4</a:t>
                </a:r>
                <a:endParaRPr sz="2000" b="1" i="0" u="none" strike="noStrike" cap="none">
                  <a:solidFill>
                    <a:schemeClr val="lt1"/>
                  </a:solidFill>
                  <a:latin typeface="Arial"/>
                  <a:ea typeface="Arial"/>
                  <a:cs typeface="Arial"/>
                  <a:sym typeface="Arial"/>
                </a:endParaRPr>
              </a:p>
            </p:txBody>
          </p:sp>
        </p:grpSp>
      </p:grpSp>
      <p:grpSp>
        <p:nvGrpSpPr>
          <p:cNvPr id="280" name="Google Shape;280;p36"/>
          <p:cNvGrpSpPr/>
          <p:nvPr/>
        </p:nvGrpSpPr>
        <p:grpSpPr>
          <a:xfrm>
            <a:off x="634635" y="3944408"/>
            <a:ext cx="3748563" cy="582367"/>
            <a:chOff x="636099" y="3428493"/>
            <a:chExt cx="3748563" cy="582367"/>
          </a:xfrm>
        </p:grpSpPr>
        <p:sp>
          <p:nvSpPr>
            <p:cNvPr id="281" name="Google Shape;281;p36"/>
            <p:cNvSpPr/>
            <p:nvPr/>
          </p:nvSpPr>
          <p:spPr>
            <a:xfrm>
              <a:off x="678762" y="3514168"/>
              <a:ext cx="3705900" cy="36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2" name="Google Shape;282;p36"/>
            <p:cNvSpPr txBox="1"/>
            <p:nvPr/>
          </p:nvSpPr>
          <p:spPr>
            <a:xfrm>
              <a:off x="993889" y="3549160"/>
              <a:ext cx="30696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a:solidFill>
                    <a:srgbClr val="0C0C0C"/>
                  </a:solidFill>
                  <a:latin typeface="Arial"/>
                  <a:ea typeface="Arial"/>
                  <a:cs typeface="Arial"/>
                  <a:sym typeface="Arial"/>
                </a:rPr>
                <a:t>                      Environnement technique</a:t>
              </a:r>
              <a:endParaRPr sz="1200" b="1" i="0" u="none" strike="noStrike" cap="none">
                <a:solidFill>
                  <a:srgbClr val="0C0C0C"/>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C0C0C"/>
                </a:solidFill>
                <a:latin typeface="Arial"/>
                <a:ea typeface="Arial"/>
                <a:cs typeface="Arial"/>
                <a:sym typeface="Arial"/>
              </a:endParaRPr>
            </a:p>
          </p:txBody>
        </p:sp>
        <p:grpSp>
          <p:nvGrpSpPr>
            <p:cNvPr id="283" name="Google Shape;283;p36"/>
            <p:cNvGrpSpPr/>
            <p:nvPr/>
          </p:nvGrpSpPr>
          <p:grpSpPr>
            <a:xfrm>
              <a:off x="636099" y="3428493"/>
              <a:ext cx="934047" cy="400243"/>
              <a:chOff x="638464" y="1952487"/>
              <a:chExt cx="934047" cy="400244"/>
            </a:xfrm>
          </p:grpSpPr>
          <p:sp>
            <p:nvSpPr>
              <p:cNvPr id="284" name="Google Shape;284;p36"/>
              <p:cNvSpPr/>
              <p:nvPr/>
            </p:nvSpPr>
            <p:spPr>
              <a:xfrm rot="5400000">
                <a:off x="955861" y="1736081"/>
                <a:ext cx="344400" cy="888900"/>
              </a:xfrm>
              <a:prstGeom prst="rtTriangle">
                <a:avLst/>
              </a:prstGeom>
              <a:gradFill>
                <a:gsLst>
                  <a:gs pos="0">
                    <a:srgbClr val="707FB3"/>
                  </a:gs>
                  <a:gs pos="80000">
                    <a:srgbClr val="93A8EC"/>
                  </a:gs>
                  <a:gs pos="100000">
                    <a:srgbClr val="93A8EE"/>
                  </a:gs>
                </a:gsLst>
                <a:lin ang="16200038" scaled="0"/>
              </a:gradFill>
              <a:ln w="9525" cap="flat" cmpd="sng">
                <a:solidFill>
                  <a:srgbClr val="9EAEE5"/>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5" name="Google Shape;285;p36"/>
              <p:cNvSpPr txBox="1"/>
              <p:nvPr/>
            </p:nvSpPr>
            <p:spPr>
              <a:xfrm>
                <a:off x="638464" y="1952487"/>
                <a:ext cx="5235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Arial"/>
                    <a:ea typeface="Arial"/>
                    <a:cs typeface="Arial"/>
                    <a:sym typeface="Arial"/>
                  </a:rPr>
                  <a:t>5</a:t>
                </a:r>
                <a:endParaRPr sz="2000" b="1" i="0" u="none" strike="noStrike" cap="none">
                  <a:solidFill>
                    <a:schemeClr val="lt1"/>
                  </a:solidFill>
                  <a:latin typeface="Arial"/>
                  <a:ea typeface="Arial"/>
                  <a:cs typeface="Arial"/>
                  <a:sym typeface="Arial"/>
                </a:endParaRPr>
              </a:p>
            </p:txBody>
          </p:sp>
        </p:grpSp>
      </p:grpSp>
      <p:grpSp>
        <p:nvGrpSpPr>
          <p:cNvPr id="286" name="Google Shape;286;p36"/>
          <p:cNvGrpSpPr/>
          <p:nvPr/>
        </p:nvGrpSpPr>
        <p:grpSpPr>
          <a:xfrm>
            <a:off x="4967616" y="4042771"/>
            <a:ext cx="3861241" cy="400333"/>
            <a:chOff x="4948341" y="1998871"/>
            <a:chExt cx="3880644" cy="400333"/>
          </a:xfrm>
        </p:grpSpPr>
        <p:sp>
          <p:nvSpPr>
            <p:cNvPr id="287" name="Google Shape;287;p36"/>
            <p:cNvSpPr/>
            <p:nvPr/>
          </p:nvSpPr>
          <p:spPr>
            <a:xfrm>
              <a:off x="4948341" y="2000387"/>
              <a:ext cx="3630600" cy="360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8" name="Google Shape;288;p36"/>
            <p:cNvSpPr txBox="1"/>
            <p:nvPr/>
          </p:nvSpPr>
          <p:spPr>
            <a:xfrm>
              <a:off x="5625223" y="2026498"/>
              <a:ext cx="2371800" cy="276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C0C0C"/>
                  </a:solidFill>
                  <a:latin typeface="Arial"/>
                  <a:ea typeface="Arial"/>
                  <a:cs typeface="Arial"/>
                  <a:sym typeface="Arial"/>
                </a:rPr>
                <a:t> Conclusion </a:t>
              </a:r>
              <a:endParaRPr sz="1800" b="0" i="0" u="none" strike="noStrike" cap="none">
                <a:solidFill>
                  <a:schemeClr val="dk1"/>
                </a:solidFill>
                <a:latin typeface="Arial"/>
                <a:ea typeface="Arial"/>
                <a:cs typeface="Arial"/>
                <a:sym typeface="Arial"/>
              </a:endParaRPr>
            </a:p>
          </p:txBody>
        </p:sp>
        <p:grpSp>
          <p:nvGrpSpPr>
            <p:cNvPr id="289" name="Google Shape;289;p36"/>
            <p:cNvGrpSpPr/>
            <p:nvPr/>
          </p:nvGrpSpPr>
          <p:grpSpPr>
            <a:xfrm rot="10800000">
              <a:off x="7691714" y="1998871"/>
              <a:ext cx="1137271" cy="400333"/>
              <a:chOff x="435240" y="1952398"/>
              <a:chExt cx="1137271" cy="400333"/>
            </a:xfrm>
          </p:grpSpPr>
          <p:sp>
            <p:nvSpPr>
              <p:cNvPr id="290" name="Google Shape;290;p36"/>
              <p:cNvSpPr/>
              <p:nvPr/>
            </p:nvSpPr>
            <p:spPr>
              <a:xfrm rot="5400000">
                <a:off x="955861" y="1736081"/>
                <a:ext cx="344400" cy="888900"/>
              </a:xfrm>
              <a:prstGeom prst="rtTriangle">
                <a:avLst/>
              </a:prstGeom>
              <a:gradFill>
                <a:gsLst>
                  <a:gs pos="0">
                    <a:srgbClr val="BF7D6E"/>
                  </a:gs>
                  <a:gs pos="80000">
                    <a:srgbClr val="FBA490"/>
                  </a:gs>
                  <a:gs pos="100000">
                    <a:srgbClr val="FFA38F"/>
                  </a:gs>
                </a:gsLst>
                <a:lin ang="16200038" scaled="0"/>
              </a:gradFill>
              <a:ln w="9525" cap="flat" cmpd="sng">
                <a:solidFill>
                  <a:srgbClr val="F4AB9C"/>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1" name="Google Shape;291;p36"/>
              <p:cNvSpPr txBox="1"/>
              <p:nvPr/>
            </p:nvSpPr>
            <p:spPr>
              <a:xfrm rot="10800000">
                <a:off x="435240" y="1952398"/>
                <a:ext cx="5235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Arial"/>
                    <a:ea typeface="Arial"/>
                    <a:cs typeface="Arial"/>
                    <a:sym typeface="Arial"/>
                  </a:rPr>
                  <a:t>10</a:t>
                </a:r>
                <a:endParaRPr sz="2000" b="1" i="0" u="none" strike="noStrike" cap="none">
                  <a:solidFill>
                    <a:schemeClr val="lt1"/>
                  </a:solidFill>
                  <a:latin typeface="Arial"/>
                  <a:ea typeface="Arial"/>
                  <a:cs typeface="Arial"/>
                  <a:sym typeface="Arial"/>
                </a:endParaRPr>
              </a:p>
            </p:txBody>
          </p:sp>
        </p:grpSp>
      </p:grpSp>
      <p:grpSp>
        <p:nvGrpSpPr>
          <p:cNvPr id="292" name="Google Shape;292;p36"/>
          <p:cNvGrpSpPr/>
          <p:nvPr/>
        </p:nvGrpSpPr>
        <p:grpSpPr>
          <a:xfrm>
            <a:off x="4888466" y="3452596"/>
            <a:ext cx="3861241" cy="400333"/>
            <a:chOff x="4948341" y="1998871"/>
            <a:chExt cx="3880644" cy="400333"/>
          </a:xfrm>
        </p:grpSpPr>
        <p:sp>
          <p:nvSpPr>
            <p:cNvPr id="293" name="Google Shape;293;p36"/>
            <p:cNvSpPr/>
            <p:nvPr/>
          </p:nvSpPr>
          <p:spPr>
            <a:xfrm>
              <a:off x="4948341" y="2000387"/>
              <a:ext cx="3630600" cy="360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4" name="Google Shape;294;p36"/>
            <p:cNvSpPr txBox="1"/>
            <p:nvPr/>
          </p:nvSpPr>
          <p:spPr>
            <a:xfrm>
              <a:off x="4948350" y="2023888"/>
              <a:ext cx="3630600" cy="276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C0C0C"/>
                  </a:solidFill>
                  <a:latin typeface="Arial"/>
                  <a:ea typeface="Arial"/>
                  <a:cs typeface="Arial"/>
                  <a:sym typeface="Arial"/>
                </a:rPr>
                <a:t>Déploiement du modèle </a:t>
              </a:r>
              <a:endParaRPr sz="1800" b="0" i="0" u="none" strike="noStrike" cap="none">
                <a:solidFill>
                  <a:schemeClr val="dk1"/>
                </a:solidFill>
                <a:latin typeface="Arial"/>
                <a:ea typeface="Arial"/>
                <a:cs typeface="Arial"/>
                <a:sym typeface="Arial"/>
              </a:endParaRPr>
            </a:p>
          </p:txBody>
        </p:sp>
        <p:grpSp>
          <p:nvGrpSpPr>
            <p:cNvPr id="295" name="Google Shape;295;p36"/>
            <p:cNvGrpSpPr/>
            <p:nvPr/>
          </p:nvGrpSpPr>
          <p:grpSpPr>
            <a:xfrm rot="10800000">
              <a:off x="7691714" y="1998871"/>
              <a:ext cx="1137271" cy="400333"/>
              <a:chOff x="435240" y="1952398"/>
              <a:chExt cx="1137271" cy="400333"/>
            </a:xfrm>
          </p:grpSpPr>
          <p:sp>
            <p:nvSpPr>
              <p:cNvPr id="296" name="Google Shape;296;p36"/>
              <p:cNvSpPr/>
              <p:nvPr/>
            </p:nvSpPr>
            <p:spPr>
              <a:xfrm rot="5400000">
                <a:off x="955861" y="1736081"/>
                <a:ext cx="344400" cy="888900"/>
              </a:xfrm>
              <a:prstGeom prst="rtTriangle">
                <a:avLst/>
              </a:prstGeom>
              <a:gradFill>
                <a:gsLst>
                  <a:gs pos="0">
                    <a:srgbClr val="BF7D6E"/>
                  </a:gs>
                  <a:gs pos="80000">
                    <a:srgbClr val="FBA490"/>
                  </a:gs>
                  <a:gs pos="100000">
                    <a:srgbClr val="FFA38F"/>
                  </a:gs>
                </a:gsLst>
                <a:lin ang="16200038" scaled="0"/>
              </a:gradFill>
              <a:ln w="9525" cap="flat" cmpd="sng">
                <a:solidFill>
                  <a:srgbClr val="F4AB9C"/>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7" name="Google Shape;297;p36"/>
              <p:cNvSpPr txBox="1"/>
              <p:nvPr/>
            </p:nvSpPr>
            <p:spPr>
              <a:xfrm rot="10800000">
                <a:off x="435240" y="1952398"/>
                <a:ext cx="5235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Arial"/>
                    <a:ea typeface="Arial"/>
                    <a:cs typeface="Arial"/>
                    <a:sym typeface="Arial"/>
                  </a:rPr>
                  <a:t>9</a:t>
                </a:r>
                <a:endParaRPr sz="2000" b="1" i="0" u="none" strike="noStrike" cap="none">
                  <a:solidFill>
                    <a:schemeClr val="lt1"/>
                  </a:solidFill>
                  <a:latin typeface="Arial"/>
                  <a:ea typeface="Arial"/>
                  <a:cs typeface="Arial"/>
                  <a:sym typeface="Arial"/>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54"/>
          <p:cNvSpPr txBox="1">
            <a:spLocks noGrp="1"/>
          </p:cNvSpPr>
          <p:nvPr>
            <p:ph type="body" idx="1"/>
          </p:nvPr>
        </p:nvSpPr>
        <p:spPr>
          <a:xfrm>
            <a:off x="1835701" y="225975"/>
            <a:ext cx="5803800" cy="473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371D7"/>
              </a:buClr>
              <a:buSzPts val="3600"/>
              <a:buNone/>
            </a:pPr>
            <a:r>
              <a:rPr lang="en-US" i="1">
                <a:solidFill>
                  <a:srgbClr val="5371D7"/>
                </a:solidFill>
              </a:rPr>
              <a:t>Déploiement du modèle</a:t>
            </a:r>
            <a:endParaRPr/>
          </a:p>
        </p:txBody>
      </p:sp>
      <p:sp>
        <p:nvSpPr>
          <p:cNvPr id="597" name="Google Shape;597;p54"/>
          <p:cNvSpPr/>
          <p:nvPr/>
        </p:nvSpPr>
        <p:spPr>
          <a:xfrm>
            <a:off x="395525" y="1305782"/>
            <a:ext cx="576072" cy="508680"/>
          </a:xfrm>
          <a:prstGeom prst="irregularSeal1">
            <a:avLst/>
          </a:prstGeom>
          <a:solidFill>
            <a:schemeClr val="accent1"/>
          </a:solidFill>
          <a:ln w="25400" cap="flat" cmpd="sng">
            <a:solidFill>
              <a:srgbClr val="B481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8" name="Google Shape;598;p54"/>
          <p:cNvSpPr txBox="1"/>
          <p:nvPr/>
        </p:nvSpPr>
        <p:spPr>
          <a:xfrm>
            <a:off x="1124000" y="3284225"/>
            <a:ext cx="6139500" cy="10590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None/>
            </a:pPr>
            <a:r>
              <a:rPr lang="en-US" sz="1600">
                <a:solidFill>
                  <a:schemeClr val="dk1"/>
                </a:solidFill>
              </a:rPr>
              <a:t>Retours positifs et satisfaction des utilisateurs suite au partage initial.</a:t>
            </a:r>
            <a:endParaRPr sz="1600">
              <a:solidFill>
                <a:schemeClr val="dk1"/>
              </a:solidFill>
            </a:endParaRPr>
          </a:p>
          <a:p>
            <a:pPr marL="0" marR="0" lvl="0" indent="0" algn="l" rtl="0">
              <a:lnSpc>
                <a:spcPct val="100000"/>
              </a:lnSpc>
              <a:spcBef>
                <a:spcPts val="1200"/>
              </a:spcBef>
              <a:spcAft>
                <a:spcPts val="0"/>
              </a:spcAft>
              <a:buClr>
                <a:srgbClr val="000000"/>
              </a:buClr>
              <a:buSzPts val="1800"/>
              <a:buFont typeface="Arial"/>
              <a:buNone/>
            </a:pPr>
            <a:endParaRPr sz="1600">
              <a:solidFill>
                <a:schemeClr val="dk1"/>
              </a:solidFill>
            </a:endParaRPr>
          </a:p>
        </p:txBody>
      </p:sp>
      <p:sp>
        <p:nvSpPr>
          <p:cNvPr id="599" name="Google Shape;599;p54"/>
          <p:cNvSpPr txBox="1"/>
          <p:nvPr/>
        </p:nvSpPr>
        <p:spPr>
          <a:xfrm>
            <a:off x="8442156" y="4659982"/>
            <a:ext cx="6351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a:solidFill>
                  <a:schemeClr val="dk1"/>
                </a:solidFill>
              </a:rPr>
              <a:t>20</a:t>
            </a:r>
            <a:endParaRPr sz="1400" b="0" i="0" u="none" strike="noStrike" cap="none">
              <a:solidFill>
                <a:srgbClr val="000000"/>
              </a:solidFill>
              <a:latin typeface="Arial"/>
              <a:ea typeface="Arial"/>
              <a:cs typeface="Arial"/>
              <a:sym typeface="Arial"/>
            </a:endParaRPr>
          </a:p>
        </p:txBody>
      </p:sp>
      <p:sp>
        <p:nvSpPr>
          <p:cNvPr id="600" name="Google Shape;600;p54"/>
          <p:cNvSpPr/>
          <p:nvPr/>
        </p:nvSpPr>
        <p:spPr>
          <a:xfrm>
            <a:off x="438050" y="2218795"/>
            <a:ext cx="576072" cy="508680"/>
          </a:xfrm>
          <a:prstGeom prst="irregularSeal1">
            <a:avLst/>
          </a:prstGeom>
          <a:solidFill>
            <a:schemeClr val="accent1"/>
          </a:solidFill>
          <a:ln w="25400" cap="flat" cmpd="sng">
            <a:solidFill>
              <a:srgbClr val="B481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1" name="Google Shape;601;p54"/>
          <p:cNvSpPr txBox="1"/>
          <p:nvPr/>
        </p:nvSpPr>
        <p:spPr>
          <a:xfrm>
            <a:off x="1124000" y="2156250"/>
            <a:ext cx="5641800" cy="17793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None/>
            </a:pPr>
            <a:r>
              <a:rPr lang="en-US" sz="1600">
                <a:solidFill>
                  <a:schemeClr val="dk1"/>
                </a:solidFill>
              </a:rPr>
              <a:t>Mise en œuvre d'une intégration avec des services de cloud computing, rendant notre interface accessible à un public plus large.</a:t>
            </a:r>
            <a:endParaRPr sz="1600">
              <a:solidFill>
                <a:schemeClr val="dk1"/>
              </a:solidFill>
            </a:endParaRPr>
          </a:p>
          <a:p>
            <a:pPr marL="0" marR="0" lvl="0" indent="0" algn="l" rtl="0">
              <a:lnSpc>
                <a:spcPct val="115000"/>
              </a:lnSpc>
              <a:spcBef>
                <a:spcPts val="1200"/>
              </a:spcBef>
              <a:spcAft>
                <a:spcPts val="0"/>
              </a:spcAft>
              <a:buClr>
                <a:srgbClr val="000000"/>
              </a:buClr>
              <a:buSzPts val="1600"/>
              <a:buFont typeface="Arial"/>
              <a:buNone/>
            </a:pPr>
            <a:endParaRPr sz="1600">
              <a:solidFill>
                <a:schemeClr val="dk1"/>
              </a:solidFill>
            </a:endParaRPr>
          </a:p>
          <a:p>
            <a:pPr marL="0" marR="0" lvl="0" indent="0" algn="l" rtl="0">
              <a:lnSpc>
                <a:spcPct val="100000"/>
              </a:lnSpc>
              <a:spcBef>
                <a:spcPts val="1200"/>
              </a:spcBef>
              <a:spcAft>
                <a:spcPts val="0"/>
              </a:spcAft>
              <a:buClr>
                <a:srgbClr val="000000"/>
              </a:buClr>
              <a:buSzPts val="1800"/>
              <a:buFont typeface="Arial"/>
              <a:buNone/>
            </a:pPr>
            <a:endParaRPr sz="1600" b="0" i="0" u="none" strike="noStrike" cap="none">
              <a:solidFill>
                <a:schemeClr val="dk1"/>
              </a:solidFill>
              <a:latin typeface="Arial"/>
              <a:ea typeface="Arial"/>
              <a:cs typeface="Arial"/>
              <a:sym typeface="Arial"/>
            </a:endParaRPr>
          </a:p>
        </p:txBody>
      </p:sp>
      <p:sp>
        <p:nvSpPr>
          <p:cNvPr id="602" name="Google Shape;602;p54"/>
          <p:cNvSpPr/>
          <p:nvPr/>
        </p:nvSpPr>
        <p:spPr>
          <a:xfrm>
            <a:off x="438050" y="3292995"/>
            <a:ext cx="576072" cy="508680"/>
          </a:xfrm>
          <a:prstGeom prst="irregularSeal1">
            <a:avLst/>
          </a:prstGeom>
          <a:solidFill>
            <a:schemeClr val="accent1"/>
          </a:solidFill>
          <a:ln w="25400" cap="flat" cmpd="sng">
            <a:solidFill>
              <a:srgbClr val="B481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3" name="Google Shape;603;p54"/>
          <p:cNvSpPr txBox="1"/>
          <p:nvPr/>
        </p:nvSpPr>
        <p:spPr>
          <a:xfrm>
            <a:off x="1124003" y="1250813"/>
            <a:ext cx="63147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600">
                <a:solidFill>
                  <a:schemeClr val="dk1"/>
                </a:solidFill>
              </a:rPr>
              <a:t>Utilisation de Gradio pour la conception d'une interface utilisateur intuitive, permettant l'interaction avec notre modèle.</a:t>
            </a:r>
            <a:endParaRPr sz="12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55"/>
          <p:cNvSpPr/>
          <p:nvPr/>
        </p:nvSpPr>
        <p:spPr>
          <a:xfrm>
            <a:off x="336175" y="613350"/>
            <a:ext cx="7956090" cy="3692952"/>
          </a:xfrm>
          <a:prstGeom prst="irregularSeal1">
            <a:avLst/>
          </a:prstGeom>
          <a:solidFill>
            <a:schemeClr val="accent1"/>
          </a:solidFill>
          <a:ln w="25400" cap="flat" cmpd="sng">
            <a:solidFill>
              <a:srgbClr val="B481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2400">
                <a:solidFill>
                  <a:schemeClr val="lt1"/>
                </a:solidFill>
              </a:rPr>
              <a:t>DEMONSTRATION </a:t>
            </a:r>
            <a:endParaRPr sz="2400" b="0" i="0" u="none" strike="noStrike" cap="none">
              <a:solidFill>
                <a:schemeClr val="lt1"/>
              </a:solidFill>
              <a:latin typeface="Arial"/>
              <a:ea typeface="Arial"/>
              <a:cs typeface="Arial"/>
              <a:sym typeface="Arial"/>
            </a:endParaRPr>
          </a:p>
        </p:txBody>
      </p:sp>
      <p:sp>
        <p:nvSpPr>
          <p:cNvPr id="610" name="Google Shape;610;p55"/>
          <p:cNvSpPr txBox="1"/>
          <p:nvPr/>
        </p:nvSpPr>
        <p:spPr>
          <a:xfrm>
            <a:off x="8442156" y="4659982"/>
            <a:ext cx="6351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a:solidFill>
                  <a:schemeClr val="dk1"/>
                </a:solidFill>
              </a:rPr>
              <a:t>21</a:t>
            </a:r>
            <a:endParaRPr sz="1400" b="0" i="0" u="none" strike="noStrike" cap="none">
              <a:solidFill>
                <a:srgbClr val="000000"/>
              </a:solidFill>
              <a:latin typeface="Arial"/>
              <a:ea typeface="Arial"/>
              <a:cs typeface="Arial"/>
              <a:sym typeface="Arial"/>
            </a:endParaRPr>
          </a:p>
        </p:txBody>
      </p:sp>
      <p:sp>
        <p:nvSpPr>
          <p:cNvPr id="611" name="Google Shape;611;p55"/>
          <p:cNvSpPr txBox="1"/>
          <p:nvPr/>
        </p:nvSpPr>
        <p:spPr>
          <a:xfrm>
            <a:off x="3072000" y="4407850"/>
            <a:ext cx="3000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u="sng" dirty="0">
                <a:solidFill>
                  <a:schemeClr val="hlink"/>
                </a:solidFill>
                <a:hlinkClick r:id="rId3"/>
              </a:rPr>
              <a:t>https://icecreamapps.com/v/fmh4vyv</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grpSp>
        <p:nvGrpSpPr>
          <p:cNvPr id="617" name="Google Shape;617;p56"/>
          <p:cNvGrpSpPr/>
          <p:nvPr/>
        </p:nvGrpSpPr>
        <p:grpSpPr>
          <a:xfrm>
            <a:off x="4105893" y="5051053"/>
            <a:ext cx="3895107" cy="66282"/>
            <a:chOff x="0" y="4480421"/>
            <a:chExt cx="12192000" cy="91440"/>
          </a:xfrm>
        </p:grpSpPr>
        <p:sp>
          <p:nvSpPr>
            <p:cNvPr id="618" name="Google Shape;618;p56"/>
            <p:cNvSpPr/>
            <p:nvPr/>
          </p:nvSpPr>
          <p:spPr>
            <a:xfrm>
              <a:off x="0" y="4480421"/>
              <a:ext cx="2432304"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619" name="Google Shape;619;p56"/>
            <p:cNvSpPr/>
            <p:nvPr/>
          </p:nvSpPr>
          <p:spPr>
            <a:xfrm>
              <a:off x="2439924" y="4480421"/>
              <a:ext cx="2432304" cy="9144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620" name="Google Shape;620;p56"/>
            <p:cNvSpPr/>
            <p:nvPr/>
          </p:nvSpPr>
          <p:spPr>
            <a:xfrm>
              <a:off x="4879848" y="4480421"/>
              <a:ext cx="2432304" cy="914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621" name="Google Shape;621;p56"/>
            <p:cNvSpPr/>
            <p:nvPr/>
          </p:nvSpPr>
          <p:spPr>
            <a:xfrm>
              <a:off x="7319772" y="4480421"/>
              <a:ext cx="2432304" cy="914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622" name="Google Shape;622;p56"/>
            <p:cNvSpPr/>
            <p:nvPr/>
          </p:nvSpPr>
          <p:spPr>
            <a:xfrm>
              <a:off x="9759696" y="4480421"/>
              <a:ext cx="2432304" cy="914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grpSp>
      <p:pic>
        <p:nvPicPr>
          <p:cNvPr id="623" name="Google Shape;623;p56"/>
          <p:cNvPicPr preferRelativeResize="0"/>
          <p:nvPr/>
        </p:nvPicPr>
        <p:blipFill rotWithShape="1">
          <a:blip r:embed="rId3">
            <a:alphaModFix/>
          </a:blip>
          <a:srcRect/>
          <a:stretch/>
        </p:blipFill>
        <p:spPr>
          <a:xfrm>
            <a:off x="390278" y="3521389"/>
            <a:ext cx="1148937" cy="1259833"/>
          </a:xfrm>
          <a:prstGeom prst="rect">
            <a:avLst/>
          </a:prstGeom>
          <a:noFill/>
          <a:ln>
            <a:noFill/>
          </a:ln>
          <a:effectLst>
            <a:outerShdw blurRad="190500" algn="tl" rotWithShape="0">
              <a:srgbClr val="000000">
                <a:alpha val="69019"/>
              </a:srgbClr>
            </a:outerShdw>
          </a:effectLst>
        </p:spPr>
      </p:pic>
      <p:sp>
        <p:nvSpPr>
          <p:cNvPr id="624" name="Google Shape;624;p56"/>
          <p:cNvSpPr/>
          <p:nvPr/>
        </p:nvSpPr>
        <p:spPr>
          <a:xfrm>
            <a:off x="377717" y="1481939"/>
            <a:ext cx="44772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1F4E79"/>
              </a:solidFill>
              <a:latin typeface="Lato"/>
              <a:ea typeface="Lato"/>
              <a:cs typeface="Lato"/>
              <a:sym typeface="Lato"/>
            </a:endParaRPr>
          </a:p>
          <a:p>
            <a:pPr marL="285750" marR="0" lvl="0" indent="-171450" algn="l" rtl="0">
              <a:lnSpc>
                <a:spcPct val="100000"/>
              </a:lnSpc>
              <a:spcBef>
                <a:spcPts val="0"/>
              </a:spcBef>
              <a:spcAft>
                <a:spcPts val="0"/>
              </a:spcAft>
              <a:buClr>
                <a:srgbClr val="1F4E79"/>
              </a:buClr>
              <a:buSzPts val="1800"/>
              <a:buFont typeface="Courier New"/>
              <a:buNone/>
            </a:pPr>
            <a:endParaRPr sz="1400" b="0" i="0" u="none" strike="noStrike" cap="none">
              <a:solidFill>
                <a:srgbClr val="000000"/>
              </a:solidFill>
              <a:latin typeface="Arial"/>
              <a:ea typeface="Arial"/>
              <a:cs typeface="Arial"/>
              <a:sym typeface="Arial"/>
            </a:endParaRPr>
          </a:p>
        </p:txBody>
      </p:sp>
      <p:sp>
        <p:nvSpPr>
          <p:cNvPr id="625" name="Google Shape;625;p56"/>
          <p:cNvSpPr txBox="1"/>
          <p:nvPr/>
        </p:nvSpPr>
        <p:spPr>
          <a:xfrm>
            <a:off x="8508906" y="4478345"/>
            <a:ext cx="6351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a:solidFill>
                  <a:schemeClr val="dk1"/>
                </a:solidFill>
              </a:rPr>
              <a:t>22</a:t>
            </a:r>
            <a:endParaRPr sz="1400" b="0" i="0" u="none" strike="noStrike" cap="none">
              <a:solidFill>
                <a:srgbClr val="000000"/>
              </a:solidFill>
              <a:latin typeface="Arial"/>
              <a:ea typeface="Arial"/>
              <a:cs typeface="Arial"/>
              <a:sym typeface="Arial"/>
            </a:endParaRPr>
          </a:p>
        </p:txBody>
      </p:sp>
      <p:grpSp>
        <p:nvGrpSpPr>
          <p:cNvPr id="626" name="Google Shape;626;p56"/>
          <p:cNvGrpSpPr/>
          <p:nvPr/>
        </p:nvGrpSpPr>
        <p:grpSpPr>
          <a:xfrm>
            <a:off x="909801" y="955710"/>
            <a:ext cx="3128731" cy="4240002"/>
            <a:chOff x="1785674" y="539751"/>
            <a:chExt cx="1901733" cy="1811657"/>
          </a:xfrm>
        </p:grpSpPr>
        <p:grpSp>
          <p:nvGrpSpPr>
            <p:cNvPr id="627" name="Google Shape;627;p56"/>
            <p:cNvGrpSpPr/>
            <p:nvPr/>
          </p:nvGrpSpPr>
          <p:grpSpPr>
            <a:xfrm>
              <a:off x="1785674" y="565642"/>
              <a:ext cx="1901613" cy="1785766"/>
              <a:chOff x="1785674" y="565642"/>
              <a:chExt cx="1901613" cy="1785766"/>
            </a:xfrm>
          </p:grpSpPr>
          <p:sp>
            <p:nvSpPr>
              <p:cNvPr id="628" name="Google Shape;628;p56"/>
              <p:cNvSpPr/>
              <p:nvPr/>
            </p:nvSpPr>
            <p:spPr>
              <a:xfrm>
                <a:off x="1797287" y="565642"/>
                <a:ext cx="1890000" cy="1476000"/>
              </a:xfrm>
              <a:prstGeom prst="roundRect">
                <a:avLst>
                  <a:gd name="adj" fmla="val 16667"/>
                </a:avLst>
              </a:prstGeom>
              <a:solidFill>
                <a:srgbClr val="EEEEEE"/>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53742"/>
                  </a:solidFill>
                  <a:latin typeface="Arimo"/>
                  <a:ea typeface="Arimo"/>
                  <a:cs typeface="Arimo"/>
                  <a:sym typeface="Arimo"/>
                </a:endParaRPr>
              </a:p>
            </p:txBody>
          </p:sp>
          <p:sp>
            <p:nvSpPr>
              <p:cNvPr id="629" name="Google Shape;629;p56"/>
              <p:cNvSpPr txBox="1"/>
              <p:nvPr/>
            </p:nvSpPr>
            <p:spPr>
              <a:xfrm>
                <a:off x="1785674" y="939608"/>
                <a:ext cx="1810200" cy="1411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Arimo"/>
                  <a:ea typeface="Arimo"/>
                  <a:cs typeface="Arimo"/>
                  <a:sym typeface="Arimo"/>
                </a:endParaRPr>
              </a:p>
              <a:p>
                <a:pPr marL="45720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Arimo"/>
                  <a:ea typeface="Arimo"/>
                  <a:cs typeface="Arimo"/>
                  <a:sym typeface="Arimo"/>
                </a:endParaRPr>
              </a:p>
              <a:p>
                <a:pPr marL="457200" lvl="0" indent="-298450" algn="l" rtl="0">
                  <a:lnSpc>
                    <a:spcPct val="115000"/>
                  </a:lnSpc>
                  <a:spcBef>
                    <a:spcPts val="1200"/>
                  </a:spcBef>
                  <a:spcAft>
                    <a:spcPts val="0"/>
                  </a:spcAft>
                  <a:buClr>
                    <a:schemeClr val="dk1"/>
                  </a:buClr>
                  <a:buSzPts val="1100"/>
                  <a:buChar char="•"/>
                </a:pPr>
                <a:r>
                  <a:rPr lang="en-US" sz="1350">
                    <a:solidFill>
                      <a:schemeClr val="dk1"/>
                    </a:solidFill>
                    <a:latin typeface="Arimo"/>
                    <a:ea typeface="Arimo"/>
                    <a:cs typeface="Arimo"/>
                    <a:sym typeface="Arimo"/>
                  </a:rPr>
                  <a:t>Collaboration efficace en équipe</a:t>
                </a:r>
                <a:endParaRPr sz="1350">
                  <a:solidFill>
                    <a:schemeClr val="dk1"/>
                  </a:solidFill>
                  <a:latin typeface="Arimo"/>
                  <a:ea typeface="Arimo"/>
                  <a:cs typeface="Arimo"/>
                  <a:sym typeface="Arimo"/>
                </a:endParaRPr>
              </a:p>
              <a:p>
                <a:pPr marL="457200" lvl="0" indent="-298450" algn="l" rtl="0">
                  <a:lnSpc>
                    <a:spcPct val="115000"/>
                  </a:lnSpc>
                  <a:spcBef>
                    <a:spcPts val="0"/>
                  </a:spcBef>
                  <a:spcAft>
                    <a:spcPts val="0"/>
                  </a:spcAft>
                  <a:buClr>
                    <a:schemeClr val="dk1"/>
                  </a:buClr>
                  <a:buSzPts val="1100"/>
                  <a:buChar char="•"/>
                </a:pPr>
                <a:r>
                  <a:rPr lang="en-US" sz="1350">
                    <a:solidFill>
                      <a:schemeClr val="dk1"/>
                    </a:solidFill>
                    <a:latin typeface="Arimo"/>
                    <a:ea typeface="Arimo"/>
                    <a:cs typeface="Arimo"/>
                    <a:sym typeface="Arimo"/>
                  </a:rPr>
                  <a:t>Élargissement des compétences en NLP</a:t>
                </a:r>
                <a:endParaRPr sz="1350">
                  <a:solidFill>
                    <a:schemeClr val="dk1"/>
                  </a:solidFill>
                  <a:latin typeface="Arimo"/>
                  <a:ea typeface="Arimo"/>
                  <a:cs typeface="Arimo"/>
                  <a:sym typeface="Arimo"/>
                </a:endParaRPr>
              </a:p>
              <a:p>
                <a:pPr marL="457200" lvl="0" indent="-298450" algn="l" rtl="0">
                  <a:lnSpc>
                    <a:spcPct val="115000"/>
                  </a:lnSpc>
                  <a:spcBef>
                    <a:spcPts val="0"/>
                  </a:spcBef>
                  <a:spcAft>
                    <a:spcPts val="0"/>
                  </a:spcAft>
                  <a:buClr>
                    <a:schemeClr val="dk1"/>
                  </a:buClr>
                  <a:buSzPts val="1100"/>
                  <a:buChar char="•"/>
                </a:pPr>
                <a:r>
                  <a:rPr lang="en-US" sz="1350">
                    <a:solidFill>
                      <a:schemeClr val="dk1"/>
                    </a:solidFill>
                    <a:latin typeface="Arimo"/>
                    <a:ea typeface="Arimo"/>
                    <a:cs typeface="Arimo"/>
                    <a:sym typeface="Arimo"/>
                  </a:rPr>
                  <a:t>Modèle améliorable mais performant</a:t>
                </a:r>
                <a:endParaRPr sz="1350">
                  <a:latin typeface="Arimo"/>
                  <a:ea typeface="Arimo"/>
                  <a:cs typeface="Arimo"/>
                  <a:sym typeface="Arimo"/>
                </a:endParaRPr>
              </a:p>
              <a:p>
                <a:pPr marL="457200" marR="0" lvl="0" indent="0" algn="l" rtl="0">
                  <a:lnSpc>
                    <a:spcPct val="100000"/>
                  </a:lnSpc>
                  <a:spcBef>
                    <a:spcPts val="1200"/>
                  </a:spcBef>
                  <a:spcAft>
                    <a:spcPts val="0"/>
                  </a:spcAft>
                  <a:buClr>
                    <a:srgbClr val="000000"/>
                  </a:buClr>
                  <a:buSzPts val="1350"/>
                  <a:buFont typeface="Arial"/>
                  <a:buNone/>
                </a:pPr>
                <a:endParaRPr sz="1350" b="0" i="0" u="none" strike="noStrike" cap="none">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mo"/>
                  <a:ea typeface="Arimo"/>
                  <a:cs typeface="Arimo"/>
                  <a:sym typeface="Arimo"/>
                </a:endParaRPr>
              </a:p>
              <a:p>
                <a:pPr marL="45720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mo"/>
                  <a:ea typeface="Arimo"/>
                  <a:cs typeface="Arimo"/>
                  <a:sym typeface="Arimo"/>
                </a:endParaRPr>
              </a:p>
            </p:txBody>
          </p:sp>
        </p:grpSp>
        <p:sp>
          <p:nvSpPr>
            <p:cNvPr id="630" name="Google Shape;630;p56"/>
            <p:cNvSpPr/>
            <p:nvPr/>
          </p:nvSpPr>
          <p:spPr>
            <a:xfrm>
              <a:off x="1797407" y="539751"/>
              <a:ext cx="1890000" cy="473700"/>
            </a:xfrm>
            <a:prstGeom prst="roundRect">
              <a:avLst>
                <a:gd name="adj" fmla="val 16667"/>
              </a:avLst>
            </a:prstGeom>
            <a:solidFill>
              <a:srgbClr val="76A5A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EEEEEE"/>
                  </a:solidFill>
                  <a:latin typeface="Arimo"/>
                  <a:ea typeface="Arimo"/>
                  <a:cs typeface="Arimo"/>
                  <a:sym typeface="Arimo"/>
                </a:rPr>
                <a:t>  </a:t>
              </a:r>
              <a:r>
                <a:rPr lang="en-US" sz="1700" b="0" i="0" u="none" strike="noStrike" cap="none">
                  <a:solidFill>
                    <a:srgbClr val="EEEEEE"/>
                  </a:solidFill>
                  <a:latin typeface="Arimo"/>
                  <a:ea typeface="Arimo"/>
                  <a:cs typeface="Arimo"/>
                  <a:sym typeface="Arimo"/>
                </a:rPr>
                <a:t> Conclusion</a:t>
              </a:r>
              <a:endParaRPr sz="1700" b="0" i="0" u="none" strike="noStrike" cap="none">
                <a:solidFill>
                  <a:srgbClr val="EEEEEE"/>
                </a:solidFill>
                <a:latin typeface="Arimo"/>
                <a:ea typeface="Arimo"/>
                <a:cs typeface="Arimo"/>
                <a:sym typeface="Arimo"/>
              </a:endParaRPr>
            </a:p>
          </p:txBody>
        </p:sp>
      </p:grpSp>
      <p:grpSp>
        <p:nvGrpSpPr>
          <p:cNvPr id="631" name="Google Shape;631;p56"/>
          <p:cNvGrpSpPr/>
          <p:nvPr/>
        </p:nvGrpSpPr>
        <p:grpSpPr>
          <a:xfrm>
            <a:off x="5162356" y="955701"/>
            <a:ext cx="3128732" cy="3631664"/>
            <a:chOff x="1785673" y="538128"/>
            <a:chExt cx="1901618" cy="1511493"/>
          </a:xfrm>
        </p:grpSpPr>
        <p:grpSp>
          <p:nvGrpSpPr>
            <p:cNvPr id="632" name="Google Shape;632;p56"/>
            <p:cNvGrpSpPr/>
            <p:nvPr/>
          </p:nvGrpSpPr>
          <p:grpSpPr>
            <a:xfrm>
              <a:off x="1785673" y="565642"/>
              <a:ext cx="1901614" cy="1483979"/>
              <a:chOff x="1785673" y="565642"/>
              <a:chExt cx="1901614" cy="1483979"/>
            </a:xfrm>
          </p:grpSpPr>
          <p:sp>
            <p:nvSpPr>
              <p:cNvPr id="633" name="Google Shape;633;p56"/>
              <p:cNvSpPr/>
              <p:nvPr/>
            </p:nvSpPr>
            <p:spPr>
              <a:xfrm>
                <a:off x="1797287" y="565642"/>
                <a:ext cx="1890000" cy="1476000"/>
              </a:xfrm>
              <a:prstGeom prst="roundRect">
                <a:avLst>
                  <a:gd name="adj" fmla="val 16667"/>
                </a:avLst>
              </a:prstGeom>
              <a:solidFill>
                <a:srgbClr val="EEEEEE"/>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53742"/>
                  </a:solidFill>
                  <a:latin typeface="Arimo"/>
                  <a:ea typeface="Arimo"/>
                  <a:cs typeface="Arimo"/>
                  <a:sym typeface="Arimo"/>
                </a:endParaRPr>
              </a:p>
            </p:txBody>
          </p:sp>
          <p:sp>
            <p:nvSpPr>
              <p:cNvPr id="634" name="Google Shape;634;p56"/>
              <p:cNvSpPr txBox="1"/>
              <p:nvPr/>
            </p:nvSpPr>
            <p:spPr>
              <a:xfrm>
                <a:off x="1785673" y="841221"/>
                <a:ext cx="1810200" cy="1208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350">
                  <a:latin typeface="Arimo"/>
                  <a:ea typeface="Arimo"/>
                  <a:cs typeface="Arimo"/>
                  <a:sym typeface="Arimo"/>
                </a:endParaRPr>
              </a:p>
              <a:p>
                <a:pPr marL="457200" lvl="0" indent="-298450" algn="l" rtl="0">
                  <a:lnSpc>
                    <a:spcPct val="115000"/>
                  </a:lnSpc>
                  <a:spcBef>
                    <a:spcPts val="1200"/>
                  </a:spcBef>
                  <a:spcAft>
                    <a:spcPts val="0"/>
                  </a:spcAft>
                  <a:buClr>
                    <a:schemeClr val="dk1"/>
                  </a:buClr>
                  <a:buSzPts val="1100"/>
                  <a:buChar char="•"/>
                </a:pPr>
                <a:r>
                  <a:rPr lang="en-US" sz="1350">
                    <a:solidFill>
                      <a:schemeClr val="dk1"/>
                    </a:solidFill>
                    <a:latin typeface="Arimo"/>
                    <a:ea typeface="Arimo"/>
                    <a:cs typeface="Arimo"/>
                    <a:sym typeface="Arimo"/>
                  </a:rPr>
                  <a:t>Application des méthodes apprises à de futurs projets</a:t>
                </a:r>
                <a:endParaRPr sz="1350">
                  <a:solidFill>
                    <a:schemeClr val="dk1"/>
                  </a:solidFill>
                  <a:latin typeface="Arimo"/>
                  <a:ea typeface="Arimo"/>
                  <a:cs typeface="Arimo"/>
                  <a:sym typeface="Arimo"/>
                </a:endParaRPr>
              </a:p>
              <a:p>
                <a:pPr marL="457200" lvl="0" indent="0" algn="l" rtl="0">
                  <a:lnSpc>
                    <a:spcPct val="115000"/>
                  </a:lnSpc>
                  <a:spcBef>
                    <a:spcPts val="1200"/>
                  </a:spcBef>
                  <a:spcAft>
                    <a:spcPts val="0"/>
                  </a:spcAft>
                  <a:buNone/>
                </a:pPr>
                <a:endParaRPr sz="1350">
                  <a:solidFill>
                    <a:schemeClr val="dk1"/>
                  </a:solidFill>
                  <a:latin typeface="Arimo"/>
                  <a:ea typeface="Arimo"/>
                  <a:cs typeface="Arimo"/>
                  <a:sym typeface="Arimo"/>
                </a:endParaRPr>
              </a:p>
              <a:p>
                <a:pPr marL="457200" lvl="0" indent="-298450" algn="l" rtl="0">
                  <a:lnSpc>
                    <a:spcPct val="115000"/>
                  </a:lnSpc>
                  <a:spcBef>
                    <a:spcPts val="1200"/>
                  </a:spcBef>
                  <a:spcAft>
                    <a:spcPts val="0"/>
                  </a:spcAft>
                  <a:buClr>
                    <a:schemeClr val="dk1"/>
                  </a:buClr>
                  <a:buSzPts val="1100"/>
                  <a:buChar char="•"/>
                </a:pPr>
                <a:r>
                  <a:rPr lang="en-US" sz="1350">
                    <a:solidFill>
                      <a:schemeClr val="dk1"/>
                    </a:solidFill>
                    <a:latin typeface="Arimo"/>
                    <a:ea typeface="Arimo"/>
                    <a:cs typeface="Arimo"/>
                    <a:sym typeface="Arimo"/>
                  </a:rPr>
                  <a:t>Exploration de techniques NLP plus avancées</a:t>
                </a:r>
                <a:endParaRPr sz="1350">
                  <a:latin typeface="Arimo"/>
                  <a:ea typeface="Arimo"/>
                  <a:cs typeface="Arimo"/>
                  <a:sym typeface="Arimo"/>
                </a:endParaRPr>
              </a:p>
              <a:p>
                <a:pPr marL="457200" marR="0" lvl="0" indent="0" algn="l" rtl="0">
                  <a:lnSpc>
                    <a:spcPct val="100000"/>
                  </a:lnSpc>
                  <a:spcBef>
                    <a:spcPts val="1200"/>
                  </a:spcBef>
                  <a:spcAft>
                    <a:spcPts val="0"/>
                  </a:spcAft>
                  <a:buClr>
                    <a:srgbClr val="000000"/>
                  </a:buClr>
                  <a:buSzPts val="1350"/>
                  <a:buFont typeface="Arial"/>
                  <a:buNone/>
                </a:pPr>
                <a:endParaRPr sz="1350" b="0" i="0" u="none" strike="noStrike" cap="none">
                  <a:solidFill>
                    <a:srgbClr val="000000"/>
                  </a:solidFill>
                  <a:latin typeface="Arimo"/>
                  <a:ea typeface="Arimo"/>
                  <a:cs typeface="Arimo"/>
                  <a:sym typeface="Arimo"/>
                </a:endParaRPr>
              </a:p>
              <a:p>
                <a:pPr marL="45720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mo"/>
                  <a:ea typeface="Arimo"/>
                  <a:cs typeface="Arimo"/>
                  <a:sym typeface="Arimo"/>
                </a:endParaRPr>
              </a:p>
            </p:txBody>
          </p:sp>
        </p:grpSp>
        <p:sp>
          <p:nvSpPr>
            <p:cNvPr id="635" name="Google Shape;635;p56"/>
            <p:cNvSpPr/>
            <p:nvPr/>
          </p:nvSpPr>
          <p:spPr>
            <a:xfrm>
              <a:off x="1797291" y="538128"/>
              <a:ext cx="1890000" cy="431700"/>
            </a:xfrm>
            <a:prstGeom prst="roundRect">
              <a:avLst>
                <a:gd name="adj" fmla="val 16667"/>
              </a:avLst>
            </a:prstGeom>
            <a:solidFill>
              <a:srgbClr val="76A5A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700" b="0" i="0" u="none" strike="noStrike" cap="none">
                  <a:solidFill>
                    <a:srgbClr val="EEEEEE"/>
                  </a:solidFill>
                  <a:latin typeface="Arimo"/>
                  <a:ea typeface="Arimo"/>
                  <a:cs typeface="Arimo"/>
                  <a:sym typeface="Arimo"/>
                </a:rPr>
                <a:t>  Perspective</a:t>
              </a:r>
              <a:endParaRPr sz="1700" b="0" i="0" u="none" strike="noStrike" cap="none">
                <a:solidFill>
                  <a:srgbClr val="EEEEEE"/>
                </a:solidFill>
                <a:latin typeface="Arimo"/>
                <a:ea typeface="Arimo"/>
                <a:cs typeface="Arimo"/>
                <a:sym typeface="Arimo"/>
              </a:endParaRPr>
            </a:p>
          </p:txBody>
        </p:sp>
      </p:grpSp>
      <p:sp>
        <p:nvSpPr>
          <p:cNvPr id="636" name="Google Shape;636;p56"/>
          <p:cNvSpPr txBox="1"/>
          <p:nvPr/>
        </p:nvSpPr>
        <p:spPr>
          <a:xfrm>
            <a:off x="86300" y="552325"/>
            <a:ext cx="4126500" cy="58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600"/>
              <a:buFont typeface="Arial"/>
              <a:buNone/>
            </a:pPr>
            <a:endParaRPr sz="2600" b="1" i="0" u="none" strike="noStrike" cap="none">
              <a:solidFill>
                <a:srgbClr val="1A1A1A"/>
              </a:solidFill>
              <a:latin typeface="Nunito"/>
              <a:ea typeface="Nunito"/>
              <a:cs typeface="Nunito"/>
              <a:sym typeface="Nunito"/>
            </a:endParaRPr>
          </a:p>
        </p:txBody>
      </p:sp>
      <p:pic>
        <p:nvPicPr>
          <p:cNvPr id="637" name="Google Shape;637;p56"/>
          <p:cNvPicPr preferRelativeResize="0"/>
          <p:nvPr/>
        </p:nvPicPr>
        <p:blipFill rotWithShape="1">
          <a:blip r:embed="rId4">
            <a:alphaModFix/>
          </a:blip>
          <a:srcRect/>
          <a:stretch/>
        </p:blipFill>
        <p:spPr>
          <a:xfrm>
            <a:off x="5306775" y="1109511"/>
            <a:ext cx="855750" cy="855750"/>
          </a:xfrm>
          <a:prstGeom prst="rect">
            <a:avLst/>
          </a:prstGeom>
          <a:noFill/>
          <a:ln>
            <a:noFill/>
          </a:ln>
        </p:spPr>
      </p:pic>
      <p:pic>
        <p:nvPicPr>
          <p:cNvPr id="638" name="Google Shape;638;p56"/>
          <p:cNvPicPr preferRelativeResize="0"/>
          <p:nvPr/>
        </p:nvPicPr>
        <p:blipFill rotWithShape="1">
          <a:blip r:embed="rId5">
            <a:alphaModFix/>
          </a:blip>
          <a:srcRect/>
          <a:stretch/>
        </p:blipFill>
        <p:spPr>
          <a:xfrm>
            <a:off x="1077900" y="1109513"/>
            <a:ext cx="855750" cy="855750"/>
          </a:xfrm>
          <a:prstGeom prst="rect">
            <a:avLst/>
          </a:prstGeom>
          <a:noFill/>
          <a:ln>
            <a:noFill/>
          </a:ln>
        </p:spPr>
      </p:pic>
      <p:sp>
        <p:nvSpPr>
          <p:cNvPr id="639" name="Google Shape;639;p56"/>
          <p:cNvSpPr txBox="1"/>
          <p:nvPr/>
        </p:nvSpPr>
        <p:spPr>
          <a:xfrm>
            <a:off x="0" y="0"/>
            <a:ext cx="70656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600" i="1">
                <a:solidFill>
                  <a:srgbClr val="5371D7"/>
                </a:solidFill>
              </a:rPr>
              <a:t>Conclusion et perspective</a:t>
            </a:r>
            <a:endParaRPr sz="3600">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23"/>
                                        </p:tgtEl>
                                        <p:attrNameLst>
                                          <p:attrName>style.visibility</p:attrName>
                                        </p:attrNameLst>
                                      </p:cBhvr>
                                      <p:to>
                                        <p:strVal val="visible"/>
                                      </p:to>
                                    </p:set>
                                    <p:animEffect transition="in" filter="fade">
                                      <p:cBhvr>
                                        <p:cTn id="11" dur="500"/>
                                        <p:tgtEl>
                                          <p:spTgt spid="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57"/>
          <p:cNvSpPr txBox="1">
            <a:spLocks noGrp="1"/>
          </p:cNvSpPr>
          <p:nvPr>
            <p:ph type="body" idx="1"/>
          </p:nvPr>
        </p:nvSpPr>
        <p:spPr>
          <a:xfrm>
            <a:off x="3201688" y="2214146"/>
            <a:ext cx="2736303" cy="57606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3F3F3F"/>
              </a:buClr>
              <a:buSzPts val="3600"/>
              <a:buNone/>
            </a:pPr>
            <a:endParaRPr>
              <a:solidFill>
                <a:srgbClr val="1F497D"/>
              </a:solidFill>
            </a:endParaRPr>
          </a:p>
          <a:p>
            <a:pPr marL="0" lvl="0" indent="0" algn="ctr" rtl="0">
              <a:lnSpc>
                <a:spcPct val="100000"/>
              </a:lnSpc>
              <a:spcBef>
                <a:spcPts val="720"/>
              </a:spcBef>
              <a:spcAft>
                <a:spcPts val="0"/>
              </a:spcAft>
              <a:buClr>
                <a:srgbClr val="1F497D"/>
              </a:buClr>
              <a:buSzPts val="3600"/>
              <a:buNone/>
            </a:pPr>
            <a:r>
              <a:rPr lang="en-US">
                <a:solidFill>
                  <a:srgbClr val="1F497D"/>
                </a:solidFill>
              </a:rPr>
              <a:t>Merci pour votre attention</a:t>
            </a:r>
            <a:endParaRPr>
              <a:solidFill>
                <a:srgbClr val="1F497D"/>
              </a:solidFill>
            </a:endParaRPr>
          </a:p>
        </p:txBody>
      </p:sp>
      <p:grpSp>
        <p:nvGrpSpPr>
          <p:cNvPr id="645" name="Google Shape;645;p57"/>
          <p:cNvGrpSpPr/>
          <p:nvPr/>
        </p:nvGrpSpPr>
        <p:grpSpPr>
          <a:xfrm>
            <a:off x="371492" y="1883134"/>
            <a:ext cx="1458980" cy="2989792"/>
            <a:chOff x="323528" y="1878530"/>
            <a:chExt cx="1458980" cy="2989792"/>
          </a:xfrm>
        </p:grpSpPr>
        <p:sp>
          <p:nvSpPr>
            <p:cNvPr id="646" name="Google Shape;646;p57"/>
            <p:cNvSpPr/>
            <p:nvPr/>
          </p:nvSpPr>
          <p:spPr>
            <a:xfrm>
              <a:off x="323528" y="2389633"/>
              <a:ext cx="1458980" cy="2478689"/>
            </a:xfrm>
            <a:custGeom>
              <a:avLst/>
              <a:gdLst/>
              <a:ahLst/>
              <a:cxnLst/>
              <a:rect l="l" t="t" r="r" b="b"/>
              <a:pathLst>
                <a:path w="324530" h="455244" extrusionOk="0">
                  <a:moveTo>
                    <a:pt x="27045" y="63103"/>
                  </a:moveTo>
                  <a:cubicBezTo>
                    <a:pt x="34557" y="63103"/>
                    <a:pt x="40942" y="65732"/>
                    <a:pt x="46201" y="70991"/>
                  </a:cubicBezTo>
                  <a:lnTo>
                    <a:pt x="110430" y="135221"/>
                  </a:lnTo>
                  <a:lnTo>
                    <a:pt x="214100" y="135221"/>
                  </a:lnTo>
                  <a:lnTo>
                    <a:pt x="278330" y="70991"/>
                  </a:lnTo>
                  <a:cubicBezTo>
                    <a:pt x="283588" y="65732"/>
                    <a:pt x="289974" y="63103"/>
                    <a:pt x="297486" y="63103"/>
                  </a:cubicBezTo>
                  <a:cubicBezTo>
                    <a:pt x="304998" y="63103"/>
                    <a:pt x="311384" y="65732"/>
                    <a:pt x="316642" y="70991"/>
                  </a:cubicBezTo>
                  <a:cubicBezTo>
                    <a:pt x="321901" y="76249"/>
                    <a:pt x="324530" y="82635"/>
                    <a:pt x="324530" y="90147"/>
                  </a:cubicBezTo>
                  <a:cubicBezTo>
                    <a:pt x="324530" y="97659"/>
                    <a:pt x="321901" y="104045"/>
                    <a:pt x="316642" y="109303"/>
                  </a:cubicBezTo>
                  <a:lnTo>
                    <a:pt x="234383" y="191563"/>
                  </a:lnTo>
                  <a:lnTo>
                    <a:pt x="234383" y="423692"/>
                  </a:lnTo>
                  <a:cubicBezTo>
                    <a:pt x="234383" y="432331"/>
                    <a:pt x="231284" y="439750"/>
                    <a:pt x="225086" y="445947"/>
                  </a:cubicBezTo>
                  <a:cubicBezTo>
                    <a:pt x="218889" y="452145"/>
                    <a:pt x="211470" y="455244"/>
                    <a:pt x="202831" y="455244"/>
                  </a:cubicBezTo>
                  <a:cubicBezTo>
                    <a:pt x="194192" y="455244"/>
                    <a:pt x="186774" y="452145"/>
                    <a:pt x="180576" y="445947"/>
                  </a:cubicBezTo>
                  <a:cubicBezTo>
                    <a:pt x="174379" y="439750"/>
                    <a:pt x="171280" y="432331"/>
                    <a:pt x="171280" y="423692"/>
                  </a:cubicBezTo>
                  <a:lnTo>
                    <a:pt x="171280" y="315515"/>
                  </a:lnTo>
                  <a:lnTo>
                    <a:pt x="153251" y="315515"/>
                  </a:lnTo>
                  <a:lnTo>
                    <a:pt x="153251" y="423692"/>
                  </a:lnTo>
                  <a:cubicBezTo>
                    <a:pt x="153251" y="432331"/>
                    <a:pt x="150152" y="439750"/>
                    <a:pt x="143954" y="445947"/>
                  </a:cubicBezTo>
                  <a:cubicBezTo>
                    <a:pt x="137756" y="452145"/>
                    <a:pt x="130339" y="455244"/>
                    <a:pt x="121700" y="455244"/>
                  </a:cubicBezTo>
                  <a:cubicBezTo>
                    <a:pt x="113060" y="455244"/>
                    <a:pt x="105642" y="452145"/>
                    <a:pt x="99444" y="445947"/>
                  </a:cubicBezTo>
                  <a:cubicBezTo>
                    <a:pt x="93246" y="439750"/>
                    <a:pt x="90148" y="432331"/>
                    <a:pt x="90148" y="423692"/>
                  </a:cubicBezTo>
                  <a:lnTo>
                    <a:pt x="90148" y="191563"/>
                  </a:lnTo>
                  <a:lnTo>
                    <a:pt x="7888" y="109303"/>
                  </a:lnTo>
                  <a:cubicBezTo>
                    <a:pt x="2629" y="104045"/>
                    <a:pt x="0" y="97659"/>
                    <a:pt x="0" y="90147"/>
                  </a:cubicBezTo>
                  <a:cubicBezTo>
                    <a:pt x="0" y="82635"/>
                    <a:pt x="2629" y="76249"/>
                    <a:pt x="7888" y="70991"/>
                  </a:cubicBezTo>
                  <a:cubicBezTo>
                    <a:pt x="13147" y="65732"/>
                    <a:pt x="19532" y="63103"/>
                    <a:pt x="27045" y="63103"/>
                  </a:cubicBezTo>
                  <a:close/>
                  <a:moveTo>
                    <a:pt x="162265" y="0"/>
                  </a:moveTo>
                  <a:cubicBezTo>
                    <a:pt x="179731" y="0"/>
                    <a:pt x="194614" y="6150"/>
                    <a:pt x="206916" y="18452"/>
                  </a:cubicBezTo>
                  <a:cubicBezTo>
                    <a:pt x="219218" y="30753"/>
                    <a:pt x="225368" y="45637"/>
                    <a:pt x="225368" y="63103"/>
                  </a:cubicBezTo>
                  <a:cubicBezTo>
                    <a:pt x="225368" y="80569"/>
                    <a:pt x="219218" y="95453"/>
                    <a:pt x="206916" y="107754"/>
                  </a:cubicBezTo>
                  <a:cubicBezTo>
                    <a:pt x="194614" y="120055"/>
                    <a:pt x="179731" y="126206"/>
                    <a:pt x="162265" y="126206"/>
                  </a:cubicBezTo>
                  <a:cubicBezTo>
                    <a:pt x="144799" y="126206"/>
                    <a:pt x="129916" y="120055"/>
                    <a:pt x="117614" y="107754"/>
                  </a:cubicBezTo>
                  <a:cubicBezTo>
                    <a:pt x="105313" y="95453"/>
                    <a:pt x="99162" y="80569"/>
                    <a:pt x="99162" y="63103"/>
                  </a:cubicBezTo>
                  <a:cubicBezTo>
                    <a:pt x="99162" y="45637"/>
                    <a:pt x="105313" y="30753"/>
                    <a:pt x="117614" y="18452"/>
                  </a:cubicBezTo>
                  <a:cubicBezTo>
                    <a:pt x="129916" y="6150"/>
                    <a:pt x="144799" y="0"/>
                    <a:pt x="162265" y="0"/>
                  </a:cubicBezTo>
                  <a:close/>
                </a:path>
              </a:pathLst>
            </a:custGeom>
            <a:gradFill>
              <a:gsLst>
                <a:gs pos="0">
                  <a:srgbClr val="707FB3"/>
                </a:gs>
                <a:gs pos="80000">
                  <a:srgbClr val="93A8EC"/>
                </a:gs>
                <a:gs pos="100000">
                  <a:srgbClr val="93A8EE"/>
                </a:gs>
              </a:gsLst>
              <a:lin ang="16200000" scaled="0"/>
            </a:gradFill>
            <a:ln w="9525" cap="flat" cmpd="sng">
              <a:solidFill>
                <a:srgbClr val="9EAEE5"/>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47" name="Google Shape;647;p57"/>
            <p:cNvSpPr/>
            <p:nvPr/>
          </p:nvSpPr>
          <p:spPr>
            <a:xfrm rot="-1442336">
              <a:off x="453429" y="2040535"/>
              <a:ext cx="896554" cy="475126"/>
            </a:xfrm>
            <a:custGeom>
              <a:avLst/>
              <a:gdLst/>
              <a:ahLst/>
              <a:cxnLst/>
              <a:rect l="l" t="t" r="r" b="b"/>
              <a:pathLst>
                <a:path w="649060" h="432707" extrusionOk="0">
                  <a:moveTo>
                    <a:pt x="149308" y="199451"/>
                  </a:moveTo>
                  <a:lnTo>
                    <a:pt x="311010" y="250440"/>
                  </a:lnTo>
                  <a:cubicBezTo>
                    <a:pt x="315141" y="251755"/>
                    <a:pt x="319649" y="252412"/>
                    <a:pt x="324531" y="252412"/>
                  </a:cubicBezTo>
                  <a:cubicBezTo>
                    <a:pt x="329414" y="252412"/>
                    <a:pt x="333921" y="251755"/>
                    <a:pt x="338053" y="250440"/>
                  </a:cubicBezTo>
                  <a:lnTo>
                    <a:pt x="499755" y="199451"/>
                  </a:lnTo>
                  <a:lnTo>
                    <a:pt x="504825" y="288471"/>
                  </a:lnTo>
                  <a:cubicBezTo>
                    <a:pt x="505577" y="301430"/>
                    <a:pt x="497878" y="313450"/>
                    <a:pt x="481726" y="324530"/>
                  </a:cubicBezTo>
                  <a:cubicBezTo>
                    <a:pt x="465575" y="335611"/>
                    <a:pt x="443507" y="344391"/>
                    <a:pt x="415524" y="350870"/>
                  </a:cubicBezTo>
                  <a:cubicBezTo>
                    <a:pt x="387540" y="357350"/>
                    <a:pt x="357210" y="360589"/>
                    <a:pt x="324531" y="360589"/>
                  </a:cubicBezTo>
                  <a:cubicBezTo>
                    <a:pt x="291852" y="360589"/>
                    <a:pt x="261522" y="357350"/>
                    <a:pt x="233539" y="350870"/>
                  </a:cubicBezTo>
                  <a:cubicBezTo>
                    <a:pt x="205556" y="344391"/>
                    <a:pt x="183488" y="335611"/>
                    <a:pt x="167337" y="324530"/>
                  </a:cubicBezTo>
                  <a:cubicBezTo>
                    <a:pt x="151186" y="313450"/>
                    <a:pt x="143485" y="301430"/>
                    <a:pt x="144237" y="288471"/>
                  </a:cubicBezTo>
                  <a:close/>
                  <a:moveTo>
                    <a:pt x="324530" y="0"/>
                  </a:moveTo>
                  <a:cubicBezTo>
                    <a:pt x="325658" y="0"/>
                    <a:pt x="326596" y="94"/>
                    <a:pt x="327347" y="282"/>
                  </a:cubicBezTo>
                  <a:lnTo>
                    <a:pt x="642862" y="99444"/>
                  </a:lnTo>
                  <a:cubicBezTo>
                    <a:pt x="646994" y="100946"/>
                    <a:pt x="649060" y="103857"/>
                    <a:pt x="649060" y="108177"/>
                  </a:cubicBezTo>
                  <a:cubicBezTo>
                    <a:pt x="649060" y="112496"/>
                    <a:pt x="646994" y="115407"/>
                    <a:pt x="642862" y="116910"/>
                  </a:cubicBezTo>
                  <a:lnTo>
                    <a:pt x="327347" y="216072"/>
                  </a:lnTo>
                  <a:cubicBezTo>
                    <a:pt x="326596" y="216260"/>
                    <a:pt x="325658" y="216354"/>
                    <a:pt x="324530" y="216354"/>
                  </a:cubicBezTo>
                  <a:cubicBezTo>
                    <a:pt x="323403" y="216354"/>
                    <a:pt x="322465" y="216260"/>
                    <a:pt x="321714" y="216072"/>
                  </a:cubicBezTo>
                  <a:lnTo>
                    <a:pt x="138038" y="158039"/>
                  </a:lnTo>
                  <a:cubicBezTo>
                    <a:pt x="129962" y="164425"/>
                    <a:pt x="123295" y="174895"/>
                    <a:pt x="118037" y="189450"/>
                  </a:cubicBezTo>
                  <a:cubicBezTo>
                    <a:pt x="112778" y="204005"/>
                    <a:pt x="109585" y="220767"/>
                    <a:pt x="108458" y="239735"/>
                  </a:cubicBezTo>
                  <a:cubicBezTo>
                    <a:pt x="120291" y="246497"/>
                    <a:pt x="126206" y="256732"/>
                    <a:pt x="126206" y="270442"/>
                  </a:cubicBezTo>
                  <a:cubicBezTo>
                    <a:pt x="126206" y="283401"/>
                    <a:pt x="120761" y="293448"/>
                    <a:pt x="109867" y="300585"/>
                  </a:cubicBezTo>
                  <a:lnTo>
                    <a:pt x="126206" y="422566"/>
                  </a:lnTo>
                  <a:cubicBezTo>
                    <a:pt x="126582" y="425195"/>
                    <a:pt x="125831" y="427542"/>
                    <a:pt x="123952" y="429608"/>
                  </a:cubicBezTo>
                  <a:cubicBezTo>
                    <a:pt x="122263" y="431674"/>
                    <a:pt x="120009" y="432707"/>
                    <a:pt x="117192" y="432707"/>
                  </a:cubicBezTo>
                  <a:lnTo>
                    <a:pt x="63104" y="432707"/>
                  </a:lnTo>
                  <a:cubicBezTo>
                    <a:pt x="60286" y="432707"/>
                    <a:pt x="58032" y="431674"/>
                    <a:pt x="56342" y="429608"/>
                  </a:cubicBezTo>
                  <a:cubicBezTo>
                    <a:pt x="54464" y="427542"/>
                    <a:pt x="53713" y="425195"/>
                    <a:pt x="54088" y="422566"/>
                  </a:cubicBezTo>
                  <a:lnTo>
                    <a:pt x="70427" y="300585"/>
                  </a:lnTo>
                  <a:cubicBezTo>
                    <a:pt x="59535" y="293448"/>
                    <a:pt x="54088" y="283401"/>
                    <a:pt x="54088" y="270442"/>
                  </a:cubicBezTo>
                  <a:cubicBezTo>
                    <a:pt x="54088" y="256732"/>
                    <a:pt x="60192" y="246309"/>
                    <a:pt x="72399" y="239172"/>
                  </a:cubicBezTo>
                  <a:cubicBezTo>
                    <a:pt x="74465" y="200296"/>
                    <a:pt x="83668" y="169308"/>
                    <a:pt x="100007" y="146208"/>
                  </a:cubicBezTo>
                  <a:lnTo>
                    <a:pt x="6198" y="116910"/>
                  </a:lnTo>
                  <a:cubicBezTo>
                    <a:pt x="2066" y="115407"/>
                    <a:pt x="0" y="112496"/>
                    <a:pt x="0" y="108177"/>
                  </a:cubicBezTo>
                  <a:cubicBezTo>
                    <a:pt x="0" y="103857"/>
                    <a:pt x="2066" y="100946"/>
                    <a:pt x="6198" y="99444"/>
                  </a:cubicBezTo>
                  <a:lnTo>
                    <a:pt x="321714" y="282"/>
                  </a:lnTo>
                  <a:cubicBezTo>
                    <a:pt x="322465" y="94"/>
                    <a:pt x="323403" y="0"/>
                    <a:pt x="324530" y="0"/>
                  </a:cubicBezTo>
                  <a:close/>
                </a:path>
              </a:pathLst>
            </a:custGeom>
            <a:gradFill>
              <a:gsLst>
                <a:gs pos="0">
                  <a:srgbClr val="707FB3"/>
                </a:gs>
                <a:gs pos="80000">
                  <a:srgbClr val="93A8EC"/>
                </a:gs>
                <a:gs pos="100000">
                  <a:srgbClr val="93A8EE"/>
                </a:gs>
              </a:gsLst>
              <a:lin ang="16200000" scaled="0"/>
            </a:gradFill>
            <a:ln w="9525" cap="flat" cmpd="sng">
              <a:solidFill>
                <a:srgbClr val="9EAEE5"/>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
                                        </p:tgtEl>
                                        <p:attrNameLst>
                                          <p:attrName>style.visibility</p:attrName>
                                        </p:attrNameLst>
                                      </p:cBhvr>
                                      <p:to>
                                        <p:strVal val="visible"/>
                                      </p:to>
                                    </p:set>
                                    <p:anim calcmode="lin" valueType="num">
                                      <p:cBhvr additive="base">
                                        <p:cTn id="7" dur="500"/>
                                        <p:tgtEl>
                                          <p:spTgt spid="6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7"/>
          <p:cNvSpPr txBox="1">
            <a:spLocks noGrp="1"/>
          </p:cNvSpPr>
          <p:nvPr>
            <p:ph type="body" idx="1"/>
          </p:nvPr>
        </p:nvSpPr>
        <p:spPr>
          <a:xfrm>
            <a:off x="1835696" y="225966"/>
            <a:ext cx="4930200" cy="473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371D7"/>
              </a:buClr>
              <a:buSzPts val="3600"/>
              <a:buNone/>
            </a:pPr>
            <a:r>
              <a:rPr lang="en-US" i="1">
                <a:solidFill>
                  <a:srgbClr val="5371D7"/>
                </a:solidFill>
              </a:rPr>
              <a:t>INTRODUCTION</a:t>
            </a:r>
            <a:endParaRPr/>
          </a:p>
        </p:txBody>
      </p:sp>
      <p:sp>
        <p:nvSpPr>
          <p:cNvPr id="304" name="Google Shape;304;p37"/>
          <p:cNvSpPr/>
          <p:nvPr/>
        </p:nvSpPr>
        <p:spPr>
          <a:xfrm>
            <a:off x="395525" y="1305782"/>
            <a:ext cx="576072" cy="508680"/>
          </a:xfrm>
          <a:prstGeom prst="irregularSeal1">
            <a:avLst/>
          </a:prstGeom>
          <a:solidFill>
            <a:schemeClr val="accent1"/>
          </a:solidFill>
          <a:ln w="25400" cap="flat" cmpd="sng">
            <a:solidFill>
              <a:srgbClr val="B481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5" name="Google Shape;305;p37"/>
          <p:cNvSpPr txBox="1"/>
          <p:nvPr/>
        </p:nvSpPr>
        <p:spPr>
          <a:xfrm>
            <a:off x="1124000" y="3131825"/>
            <a:ext cx="61395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600" b="0" i="0" u="none" strike="noStrike" cap="none">
                <a:solidFill>
                  <a:schemeClr val="dk1"/>
                </a:solidFill>
                <a:latin typeface="Arial"/>
                <a:ea typeface="Arial"/>
                <a:cs typeface="Arial"/>
                <a:sym typeface="Arial"/>
              </a:rPr>
              <a:t>Difficulté des plateformes numériques pour gérer les échanges de manière respectueuse et équilibrée sans ressembler à une censure.</a:t>
            </a:r>
            <a:endParaRPr sz="1200" b="0" i="0" u="none" strike="noStrike" cap="none">
              <a:solidFill>
                <a:srgbClr val="000000"/>
              </a:solidFill>
              <a:latin typeface="Arial"/>
              <a:ea typeface="Arial"/>
              <a:cs typeface="Arial"/>
              <a:sym typeface="Arial"/>
            </a:endParaRPr>
          </a:p>
        </p:txBody>
      </p:sp>
      <p:pic>
        <p:nvPicPr>
          <p:cNvPr id="306" name="Google Shape;306;p37"/>
          <p:cNvPicPr preferRelativeResize="0"/>
          <p:nvPr/>
        </p:nvPicPr>
        <p:blipFill rotWithShape="1">
          <a:blip r:embed="rId3">
            <a:alphaModFix/>
          </a:blip>
          <a:srcRect/>
          <a:stretch/>
        </p:blipFill>
        <p:spPr>
          <a:xfrm>
            <a:off x="7263498" y="1730582"/>
            <a:ext cx="1495825" cy="1682318"/>
          </a:xfrm>
          <a:prstGeom prst="rect">
            <a:avLst/>
          </a:prstGeom>
          <a:noFill/>
          <a:ln>
            <a:noFill/>
          </a:ln>
        </p:spPr>
      </p:pic>
      <p:sp>
        <p:nvSpPr>
          <p:cNvPr id="307" name="Google Shape;307;p37"/>
          <p:cNvSpPr txBox="1"/>
          <p:nvPr/>
        </p:nvSpPr>
        <p:spPr>
          <a:xfrm>
            <a:off x="8442156" y="4659982"/>
            <a:ext cx="63505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08" name="Google Shape;308;p37"/>
          <p:cNvSpPr/>
          <p:nvPr/>
        </p:nvSpPr>
        <p:spPr>
          <a:xfrm>
            <a:off x="438050" y="2218795"/>
            <a:ext cx="576072" cy="508680"/>
          </a:xfrm>
          <a:prstGeom prst="irregularSeal1">
            <a:avLst/>
          </a:prstGeom>
          <a:solidFill>
            <a:schemeClr val="accent1"/>
          </a:solidFill>
          <a:ln w="25400" cap="flat" cmpd="sng">
            <a:solidFill>
              <a:srgbClr val="B481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9" name="Google Shape;309;p37"/>
          <p:cNvSpPr txBox="1"/>
          <p:nvPr/>
        </p:nvSpPr>
        <p:spPr>
          <a:xfrm>
            <a:off x="1124000" y="2156250"/>
            <a:ext cx="5641800" cy="10590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120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Implication de ces problèmes sur la diversité des opinions et le débat public.</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1800"/>
              <a:buFont typeface="Arial"/>
              <a:buNone/>
            </a:pPr>
            <a:endParaRPr sz="1600" b="0" i="0" u="none" strike="noStrike" cap="none">
              <a:solidFill>
                <a:schemeClr val="dk1"/>
              </a:solidFill>
              <a:latin typeface="Arial"/>
              <a:ea typeface="Arial"/>
              <a:cs typeface="Arial"/>
              <a:sym typeface="Arial"/>
            </a:endParaRPr>
          </a:p>
        </p:txBody>
      </p:sp>
      <p:sp>
        <p:nvSpPr>
          <p:cNvPr id="310" name="Google Shape;310;p37"/>
          <p:cNvSpPr/>
          <p:nvPr/>
        </p:nvSpPr>
        <p:spPr>
          <a:xfrm>
            <a:off x="438050" y="3292995"/>
            <a:ext cx="576072" cy="508680"/>
          </a:xfrm>
          <a:prstGeom prst="irregularSeal1">
            <a:avLst/>
          </a:prstGeom>
          <a:solidFill>
            <a:schemeClr val="accent1"/>
          </a:solidFill>
          <a:ln w="25400" cap="flat" cmpd="sng">
            <a:solidFill>
              <a:srgbClr val="B481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1" name="Google Shape;311;p37"/>
          <p:cNvSpPr txBox="1"/>
          <p:nvPr/>
        </p:nvSpPr>
        <p:spPr>
          <a:xfrm>
            <a:off x="1124003" y="1250813"/>
            <a:ext cx="63147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600" b="0" i="0" u="none" strike="noStrike" cap="none">
                <a:solidFill>
                  <a:schemeClr val="dk1"/>
                </a:solidFill>
                <a:latin typeface="Arial"/>
                <a:ea typeface="Arial"/>
                <a:cs typeface="Arial"/>
                <a:sym typeface="Arial"/>
              </a:rPr>
              <a:t>Problématique de la violence dans les conversations en ligne, rendant l'expression des idées et des opinions de manière libre et respectueuse un défi.</a:t>
            </a:r>
            <a:endParaRPr sz="12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8"/>
          <p:cNvSpPr txBox="1">
            <a:spLocks noGrp="1"/>
          </p:cNvSpPr>
          <p:nvPr>
            <p:ph type="body" idx="1"/>
          </p:nvPr>
        </p:nvSpPr>
        <p:spPr>
          <a:xfrm>
            <a:off x="1835696" y="225966"/>
            <a:ext cx="4930200" cy="473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371D7"/>
              </a:buClr>
              <a:buSzPts val="3600"/>
              <a:buNone/>
            </a:pPr>
            <a:r>
              <a:rPr lang="en-US" i="1">
                <a:solidFill>
                  <a:srgbClr val="5371D7"/>
                </a:solidFill>
              </a:rPr>
              <a:t>Présentation du sujet</a:t>
            </a:r>
            <a:endParaRPr/>
          </a:p>
        </p:txBody>
      </p:sp>
      <p:sp>
        <p:nvSpPr>
          <p:cNvPr id="318" name="Google Shape;318;p38"/>
          <p:cNvSpPr txBox="1"/>
          <p:nvPr/>
        </p:nvSpPr>
        <p:spPr>
          <a:xfrm>
            <a:off x="8382494" y="4890957"/>
            <a:ext cx="6351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grpSp>
        <p:nvGrpSpPr>
          <p:cNvPr id="319" name="Google Shape;319;p38"/>
          <p:cNvGrpSpPr/>
          <p:nvPr/>
        </p:nvGrpSpPr>
        <p:grpSpPr>
          <a:xfrm>
            <a:off x="126412" y="1838714"/>
            <a:ext cx="2511224" cy="3021066"/>
            <a:chOff x="1785672" y="539746"/>
            <a:chExt cx="1901722" cy="1840206"/>
          </a:xfrm>
        </p:grpSpPr>
        <p:grpSp>
          <p:nvGrpSpPr>
            <p:cNvPr id="320" name="Google Shape;320;p38"/>
            <p:cNvGrpSpPr/>
            <p:nvPr/>
          </p:nvGrpSpPr>
          <p:grpSpPr>
            <a:xfrm>
              <a:off x="1785672" y="565642"/>
              <a:ext cx="1901615" cy="1814310"/>
              <a:chOff x="1785672" y="565642"/>
              <a:chExt cx="1901615" cy="1814310"/>
            </a:xfrm>
          </p:grpSpPr>
          <p:sp>
            <p:nvSpPr>
              <p:cNvPr id="321" name="Google Shape;321;p38"/>
              <p:cNvSpPr/>
              <p:nvPr/>
            </p:nvSpPr>
            <p:spPr>
              <a:xfrm>
                <a:off x="1797287" y="565642"/>
                <a:ext cx="1890000" cy="1476000"/>
              </a:xfrm>
              <a:prstGeom prst="roundRect">
                <a:avLst>
                  <a:gd name="adj" fmla="val 16667"/>
                </a:avLst>
              </a:prstGeom>
              <a:solidFill>
                <a:srgbClr val="EEEEEE"/>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53742"/>
                  </a:solidFill>
                  <a:latin typeface="Arimo"/>
                  <a:ea typeface="Arimo"/>
                  <a:cs typeface="Arimo"/>
                  <a:sym typeface="Arimo"/>
                </a:endParaRPr>
              </a:p>
            </p:txBody>
          </p:sp>
          <p:sp>
            <p:nvSpPr>
              <p:cNvPr id="322" name="Google Shape;322;p38"/>
              <p:cNvSpPr txBox="1"/>
              <p:nvPr/>
            </p:nvSpPr>
            <p:spPr>
              <a:xfrm>
                <a:off x="1785672" y="1053352"/>
                <a:ext cx="1890000" cy="132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300"/>
                  <a:buFont typeface="Arial"/>
                  <a:buNone/>
                </a:pPr>
                <a:r>
                  <a:rPr lang="en-US" sz="1300">
                    <a:latin typeface="Arimo"/>
                    <a:ea typeface="Arimo"/>
                    <a:cs typeface="Arimo"/>
                    <a:sym typeface="Arimo"/>
                  </a:rPr>
                  <a:t>D</a:t>
                </a:r>
                <a:r>
                  <a:rPr lang="en-US" sz="1300" b="0" i="0" u="none" strike="noStrike" cap="none">
                    <a:solidFill>
                      <a:srgbClr val="000000"/>
                    </a:solidFill>
                    <a:latin typeface="Arimo"/>
                    <a:ea typeface="Arimo"/>
                    <a:cs typeface="Arimo"/>
                    <a:sym typeface="Arimo"/>
                  </a:rPr>
                  <a:t>évelopper un modèle de Machine Learning capable de détecter différentes formes de toxicité dans les conversations en ligne.</a:t>
                </a:r>
                <a:endParaRPr sz="1300" b="0" i="0" u="none" strike="noStrike" cap="none">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Arimo"/>
                    <a:ea typeface="Arimo"/>
                    <a:cs typeface="Arimo"/>
                    <a:sym typeface="Arimo"/>
                  </a:rPr>
                  <a:t>   </a:t>
                </a:r>
                <a:endParaRPr sz="1300" b="0" i="0" u="none" strike="noStrike" cap="none">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mo"/>
                  <a:ea typeface="Arimo"/>
                  <a:cs typeface="Arimo"/>
                  <a:sym typeface="Arimo"/>
                </a:endParaRPr>
              </a:p>
              <a:p>
                <a:pPr marL="45720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mo"/>
                  <a:ea typeface="Arimo"/>
                  <a:cs typeface="Arimo"/>
                  <a:sym typeface="Arimo"/>
                </a:endParaRPr>
              </a:p>
            </p:txBody>
          </p:sp>
        </p:grpSp>
        <p:sp>
          <p:nvSpPr>
            <p:cNvPr id="323" name="Google Shape;323;p38"/>
            <p:cNvSpPr/>
            <p:nvPr/>
          </p:nvSpPr>
          <p:spPr>
            <a:xfrm>
              <a:off x="1797394" y="539746"/>
              <a:ext cx="1890000" cy="473700"/>
            </a:xfrm>
            <a:prstGeom prst="roundRect">
              <a:avLst>
                <a:gd name="adj" fmla="val 16667"/>
              </a:avLst>
            </a:prstGeom>
            <a:solidFill>
              <a:srgbClr val="76A5A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EEEEEE"/>
                  </a:solidFill>
                  <a:latin typeface="Arimo"/>
                  <a:ea typeface="Arimo"/>
                  <a:cs typeface="Arimo"/>
                  <a:sym typeface="Arimo"/>
                </a:rPr>
                <a:t>Objectif du compétition ?</a:t>
              </a:r>
              <a:endParaRPr sz="1700" b="0" i="0" u="none" strike="noStrike" cap="none">
                <a:solidFill>
                  <a:srgbClr val="EEEEEE"/>
                </a:solidFill>
                <a:latin typeface="Arimo"/>
                <a:ea typeface="Arimo"/>
                <a:cs typeface="Arimo"/>
                <a:sym typeface="Arimo"/>
              </a:endParaRPr>
            </a:p>
          </p:txBody>
        </p:sp>
      </p:grpSp>
      <p:grpSp>
        <p:nvGrpSpPr>
          <p:cNvPr id="324" name="Google Shape;324;p38"/>
          <p:cNvGrpSpPr/>
          <p:nvPr/>
        </p:nvGrpSpPr>
        <p:grpSpPr>
          <a:xfrm>
            <a:off x="3062612" y="1838714"/>
            <a:ext cx="2511224" cy="3021066"/>
            <a:chOff x="1785672" y="539746"/>
            <a:chExt cx="1901722" cy="1840206"/>
          </a:xfrm>
        </p:grpSpPr>
        <p:grpSp>
          <p:nvGrpSpPr>
            <p:cNvPr id="325" name="Google Shape;325;p38"/>
            <p:cNvGrpSpPr/>
            <p:nvPr/>
          </p:nvGrpSpPr>
          <p:grpSpPr>
            <a:xfrm>
              <a:off x="1785672" y="565642"/>
              <a:ext cx="1901615" cy="1814310"/>
              <a:chOff x="1785672" y="565642"/>
              <a:chExt cx="1901615" cy="1814310"/>
            </a:xfrm>
          </p:grpSpPr>
          <p:sp>
            <p:nvSpPr>
              <p:cNvPr id="326" name="Google Shape;326;p38"/>
              <p:cNvSpPr/>
              <p:nvPr/>
            </p:nvSpPr>
            <p:spPr>
              <a:xfrm>
                <a:off x="1797287" y="565642"/>
                <a:ext cx="1890000" cy="1476000"/>
              </a:xfrm>
              <a:prstGeom prst="roundRect">
                <a:avLst>
                  <a:gd name="adj" fmla="val 16667"/>
                </a:avLst>
              </a:prstGeom>
              <a:solidFill>
                <a:srgbClr val="EEEEEE"/>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53742"/>
                  </a:solidFill>
                  <a:latin typeface="Arimo"/>
                  <a:ea typeface="Arimo"/>
                  <a:cs typeface="Arimo"/>
                  <a:sym typeface="Arimo"/>
                </a:endParaRPr>
              </a:p>
            </p:txBody>
          </p:sp>
          <p:sp>
            <p:nvSpPr>
              <p:cNvPr id="327" name="Google Shape;327;p38"/>
              <p:cNvSpPr txBox="1"/>
              <p:nvPr/>
            </p:nvSpPr>
            <p:spPr>
              <a:xfrm>
                <a:off x="1785672" y="1053352"/>
                <a:ext cx="1890000" cy="132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Arimo"/>
                    <a:ea typeface="Arimo"/>
                    <a:cs typeface="Arimo"/>
                    <a:sym typeface="Arimo"/>
                  </a:rPr>
                  <a:t>Utilisation de commentaires issus de modifications sur les pages de discussion de Wikipédia comme ensemble de données.</a:t>
                </a:r>
                <a:endParaRPr sz="1300" b="0" i="0" u="none" strike="noStrike" cap="none">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Arimo"/>
                    <a:ea typeface="Arimo"/>
                    <a:cs typeface="Arimo"/>
                    <a:sym typeface="Arimo"/>
                  </a:rPr>
                  <a:t>   </a:t>
                </a:r>
                <a:endParaRPr sz="1300" b="0" i="0" u="none" strike="noStrike" cap="none">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mo"/>
                  <a:ea typeface="Arimo"/>
                  <a:cs typeface="Arimo"/>
                  <a:sym typeface="Arimo"/>
                </a:endParaRPr>
              </a:p>
              <a:p>
                <a:pPr marL="45720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mo"/>
                  <a:ea typeface="Arimo"/>
                  <a:cs typeface="Arimo"/>
                  <a:sym typeface="Arimo"/>
                </a:endParaRPr>
              </a:p>
            </p:txBody>
          </p:sp>
        </p:grpSp>
        <p:sp>
          <p:nvSpPr>
            <p:cNvPr id="328" name="Google Shape;328;p38"/>
            <p:cNvSpPr/>
            <p:nvPr/>
          </p:nvSpPr>
          <p:spPr>
            <a:xfrm>
              <a:off x="1797394" y="539746"/>
              <a:ext cx="1890000" cy="473700"/>
            </a:xfrm>
            <a:prstGeom prst="roundRect">
              <a:avLst>
                <a:gd name="adj" fmla="val 16667"/>
              </a:avLst>
            </a:prstGeom>
            <a:solidFill>
              <a:srgbClr val="76A5A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EEEEEE"/>
                  </a:solidFill>
                  <a:latin typeface="Arimo"/>
                  <a:ea typeface="Arimo"/>
                  <a:cs typeface="Arimo"/>
                  <a:sym typeface="Arimo"/>
                </a:rPr>
                <a:t>Explication du contexte ?</a:t>
              </a:r>
              <a:endParaRPr sz="1700" b="0" i="0" u="none" strike="noStrike" cap="none">
                <a:solidFill>
                  <a:srgbClr val="EEEEEE"/>
                </a:solidFill>
                <a:latin typeface="Arimo"/>
                <a:ea typeface="Arimo"/>
                <a:cs typeface="Arimo"/>
                <a:sym typeface="Arimo"/>
              </a:endParaRPr>
            </a:p>
          </p:txBody>
        </p:sp>
      </p:grpSp>
      <p:grpSp>
        <p:nvGrpSpPr>
          <p:cNvPr id="329" name="Google Shape;329;p38"/>
          <p:cNvGrpSpPr/>
          <p:nvPr/>
        </p:nvGrpSpPr>
        <p:grpSpPr>
          <a:xfrm>
            <a:off x="5998812" y="1838714"/>
            <a:ext cx="2511224" cy="3021066"/>
            <a:chOff x="1785672" y="539746"/>
            <a:chExt cx="1901722" cy="1840206"/>
          </a:xfrm>
        </p:grpSpPr>
        <p:grpSp>
          <p:nvGrpSpPr>
            <p:cNvPr id="330" name="Google Shape;330;p38"/>
            <p:cNvGrpSpPr/>
            <p:nvPr/>
          </p:nvGrpSpPr>
          <p:grpSpPr>
            <a:xfrm>
              <a:off x="1785672" y="565642"/>
              <a:ext cx="1901615" cy="1814310"/>
              <a:chOff x="1785672" y="565642"/>
              <a:chExt cx="1901615" cy="1814310"/>
            </a:xfrm>
          </p:grpSpPr>
          <p:sp>
            <p:nvSpPr>
              <p:cNvPr id="331" name="Google Shape;331;p38"/>
              <p:cNvSpPr/>
              <p:nvPr/>
            </p:nvSpPr>
            <p:spPr>
              <a:xfrm>
                <a:off x="1797287" y="565642"/>
                <a:ext cx="1890000" cy="1476000"/>
              </a:xfrm>
              <a:prstGeom prst="roundRect">
                <a:avLst>
                  <a:gd name="adj" fmla="val 16667"/>
                </a:avLst>
              </a:prstGeom>
              <a:solidFill>
                <a:srgbClr val="EEEEEE"/>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53742"/>
                  </a:solidFill>
                  <a:latin typeface="Arimo"/>
                  <a:ea typeface="Arimo"/>
                  <a:cs typeface="Arimo"/>
                  <a:sym typeface="Arimo"/>
                </a:endParaRPr>
              </a:p>
            </p:txBody>
          </p:sp>
          <p:sp>
            <p:nvSpPr>
              <p:cNvPr id="332" name="Google Shape;332;p38"/>
              <p:cNvSpPr txBox="1"/>
              <p:nvPr/>
            </p:nvSpPr>
            <p:spPr>
              <a:xfrm>
                <a:off x="1785672" y="1053352"/>
                <a:ext cx="1890000" cy="132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Arimo"/>
                    <a:ea typeface="Arimo"/>
                    <a:cs typeface="Arimo"/>
                    <a:sym typeface="Arimo"/>
                  </a:rPr>
                  <a:t>Permettre une interaction en ligne plus productive et respectueuse.</a:t>
                </a:r>
                <a:endParaRPr sz="1300" b="0" i="0" u="none" strike="noStrike" cap="none">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Arimo"/>
                    <a:ea typeface="Arimo"/>
                    <a:cs typeface="Arimo"/>
                    <a:sym typeface="Arimo"/>
                  </a:rPr>
                  <a:t>Aider les plateformes numériques à affiner la modération des contenus. </a:t>
                </a:r>
                <a:endParaRPr sz="1300" b="0" i="0" u="none" strike="noStrike" cap="none">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mo"/>
                  <a:ea typeface="Arimo"/>
                  <a:cs typeface="Arimo"/>
                  <a:sym typeface="Arimo"/>
                </a:endParaRPr>
              </a:p>
              <a:p>
                <a:pPr marL="45720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mo"/>
                  <a:ea typeface="Arimo"/>
                  <a:cs typeface="Arimo"/>
                  <a:sym typeface="Arimo"/>
                </a:endParaRPr>
              </a:p>
            </p:txBody>
          </p:sp>
        </p:grpSp>
        <p:sp>
          <p:nvSpPr>
            <p:cNvPr id="333" name="Google Shape;333;p38"/>
            <p:cNvSpPr/>
            <p:nvPr/>
          </p:nvSpPr>
          <p:spPr>
            <a:xfrm>
              <a:off x="1797394" y="539746"/>
              <a:ext cx="1890000" cy="473700"/>
            </a:xfrm>
            <a:prstGeom prst="roundRect">
              <a:avLst>
                <a:gd name="adj" fmla="val 16667"/>
              </a:avLst>
            </a:prstGeom>
            <a:solidFill>
              <a:srgbClr val="76A5A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EEEEEE"/>
                  </a:solidFill>
                  <a:latin typeface="Arimo"/>
                  <a:ea typeface="Arimo"/>
                  <a:cs typeface="Arimo"/>
                  <a:sym typeface="Arimo"/>
                </a:rPr>
                <a:t>But final ?</a:t>
              </a:r>
              <a:endParaRPr sz="1700" b="0" i="0" u="none" strike="noStrike" cap="none">
                <a:solidFill>
                  <a:srgbClr val="EEEEEE"/>
                </a:solidFill>
                <a:latin typeface="Arimo"/>
                <a:ea typeface="Arimo"/>
                <a:cs typeface="Arimo"/>
                <a:sym typeface="Arimo"/>
              </a:endParaRPr>
            </a:p>
          </p:txBody>
        </p:sp>
      </p:grpSp>
      <p:sp>
        <p:nvSpPr>
          <p:cNvPr id="334" name="Google Shape;334;p38"/>
          <p:cNvSpPr txBox="1"/>
          <p:nvPr/>
        </p:nvSpPr>
        <p:spPr>
          <a:xfrm>
            <a:off x="186075" y="930638"/>
            <a:ext cx="91440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C’est une compétition lancé par Kaggle en collaboration avec l'équipe Conversation AI, une initiative de Jigsaw et Google.</a:t>
            </a:r>
            <a:endParaRPr sz="12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9"/>
          <p:cNvSpPr/>
          <p:nvPr/>
        </p:nvSpPr>
        <p:spPr>
          <a:xfrm>
            <a:off x="160500" y="0"/>
            <a:ext cx="8823000" cy="64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371D7"/>
              </a:buClr>
              <a:buSzPts val="3600"/>
              <a:buFont typeface="Arial"/>
              <a:buNone/>
            </a:pPr>
            <a:r>
              <a:rPr lang="en-US" sz="3600" b="0" i="1" u="none" strike="noStrike" cap="none">
                <a:solidFill>
                  <a:srgbClr val="5371D7"/>
                </a:solidFill>
                <a:latin typeface="Arial"/>
                <a:ea typeface="Arial"/>
                <a:cs typeface="Arial"/>
                <a:sym typeface="Arial"/>
              </a:rPr>
              <a:t>Les enjeux et les défis de cette problématique</a:t>
            </a:r>
            <a:endParaRPr sz="3600" b="0" i="0" u="none" strike="noStrike" cap="none">
              <a:solidFill>
                <a:schemeClr val="hlink"/>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1" u="none" strike="noStrike" cap="none">
              <a:solidFill>
                <a:srgbClr val="5371D7"/>
              </a:solidFill>
              <a:latin typeface="Arial"/>
              <a:ea typeface="Arial"/>
              <a:cs typeface="Arial"/>
              <a:sym typeface="Arial"/>
            </a:endParaRPr>
          </a:p>
        </p:txBody>
      </p:sp>
      <p:grpSp>
        <p:nvGrpSpPr>
          <p:cNvPr id="341" name="Google Shape;341;p39"/>
          <p:cNvGrpSpPr/>
          <p:nvPr/>
        </p:nvGrpSpPr>
        <p:grpSpPr>
          <a:xfrm>
            <a:off x="313218" y="1402436"/>
            <a:ext cx="864091" cy="955839"/>
            <a:chOff x="2391994" y="1635646"/>
            <a:chExt cx="805454" cy="1584088"/>
          </a:xfrm>
        </p:grpSpPr>
        <p:sp>
          <p:nvSpPr>
            <p:cNvPr id="342" name="Google Shape;342;p39"/>
            <p:cNvSpPr/>
            <p:nvPr/>
          </p:nvSpPr>
          <p:spPr>
            <a:xfrm>
              <a:off x="2391994" y="1635646"/>
              <a:ext cx="805454" cy="7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3" name="Google Shape;343;p39"/>
            <p:cNvSpPr/>
            <p:nvPr/>
          </p:nvSpPr>
          <p:spPr>
            <a:xfrm rot="10800000">
              <a:off x="2391994" y="2427734"/>
              <a:ext cx="805454" cy="792000"/>
            </a:xfrm>
            <a:prstGeom prst="triangle">
              <a:avLst>
                <a:gd name="adj" fmla="val 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344" name="Google Shape;344;p39"/>
          <p:cNvGrpSpPr/>
          <p:nvPr/>
        </p:nvGrpSpPr>
        <p:grpSpPr>
          <a:xfrm>
            <a:off x="313218" y="2582179"/>
            <a:ext cx="864091" cy="975640"/>
            <a:chOff x="2391994" y="1635646"/>
            <a:chExt cx="805454" cy="1584088"/>
          </a:xfrm>
        </p:grpSpPr>
        <p:sp>
          <p:nvSpPr>
            <p:cNvPr id="345" name="Google Shape;345;p39"/>
            <p:cNvSpPr/>
            <p:nvPr/>
          </p:nvSpPr>
          <p:spPr>
            <a:xfrm>
              <a:off x="2391994" y="1635646"/>
              <a:ext cx="805454" cy="792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6" name="Google Shape;346;p39"/>
            <p:cNvSpPr/>
            <p:nvPr/>
          </p:nvSpPr>
          <p:spPr>
            <a:xfrm rot="10800000">
              <a:off x="2391994" y="2427734"/>
              <a:ext cx="805454" cy="792000"/>
            </a:xfrm>
            <a:prstGeom prst="triangle">
              <a:avLst>
                <a:gd name="adj" fmla="val 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347" name="Google Shape;347;p39"/>
          <p:cNvGrpSpPr/>
          <p:nvPr/>
        </p:nvGrpSpPr>
        <p:grpSpPr>
          <a:xfrm>
            <a:off x="313219" y="3936885"/>
            <a:ext cx="864091" cy="1015084"/>
            <a:chOff x="2391994" y="1635646"/>
            <a:chExt cx="805454" cy="1584088"/>
          </a:xfrm>
        </p:grpSpPr>
        <p:sp>
          <p:nvSpPr>
            <p:cNvPr id="348" name="Google Shape;348;p39"/>
            <p:cNvSpPr/>
            <p:nvPr/>
          </p:nvSpPr>
          <p:spPr>
            <a:xfrm>
              <a:off x="2391994" y="1635646"/>
              <a:ext cx="805454" cy="7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9" name="Google Shape;349;p39"/>
            <p:cNvSpPr/>
            <p:nvPr/>
          </p:nvSpPr>
          <p:spPr>
            <a:xfrm rot="10800000">
              <a:off x="2391994" y="2427734"/>
              <a:ext cx="805454" cy="792000"/>
            </a:xfrm>
            <a:prstGeom prst="triangle">
              <a:avLst>
                <a:gd name="adj" fmla="val 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50" name="Google Shape;350;p39"/>
          <p:cNvSpPr txBox="1"/>
          <p:nvPr/>
        </p:nvSpPr>
        <p:spPr>
          <a:xfrm>
            <a:off x="8442156" y="4659982"/>
            <a:ext cx="63505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351" name="Google Shape;351;p39"/>
          <p:cNvSpPr txBox="1"/>
          <p:nvPr/>
        </p:nvSpPr>
        <p:spPr>
          <a:xfrm>
            <a:off x="1256575" y="1541788"/>
            <a:ext cx="3000000" cy="677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404040"/>
                </a:solidFill>
                <a:latin typeface="Arial"/>
                <a:ea typeface="Arial"/>
                <a:cs typeface="Arial"/>
                <a:sym typeface="Arial"/>
              </a:rPr>
              <a:t>Traitement du Langage Naturel (NLP) :</a:t>
            </a:r>
            <a:endParaRPr sz="1400" b="0" i="0" u="none" strike="noStrike" cap="none">
              <a:solidFill>
                <a:srgbClr val="000000"/>
              </a:solidFill>
              <a:latin typeface="Arial"/>
              <a:ea typeface="Arial"/>
              <a:cs typeface="Arial"/>
              <a:sym typeface="Arial"/>
            </a:endParaRPr>
          </a:p>
        </p:txBody>
      </p:sp>
      <p:sp>
        <p:nvSpPr>
          <p:cNvPr id="352" name="Google Shape;352;p39"/>
          <p:cNvSpPr txBox="1"/>
          <p:nvPr/>
        </p:nvSpPr>
        <p:spPr>
          <a:xfrm>
            <a:off x="1375275" y="2716575"/>
            <a:ext cx="3000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404040"/>
                </a:solidFill>
                <a:latin typeface="Arial"/>
                <a:ea typeface="Arial"/>
                <a:cs typeface="Arial"/>
                <a:sym typeface="Arial"/>
              </a:rPr>
              <a:t> Classification Multilabel :</a:t>
            </a:r>
            <a:endParaRPr sz="1400" b="0" i="0" u="none" strike="noStrike" cap="none">
              <a:solidFill>
                <a:srgbClr val="000000"/>
              </a:solidFill>
              <a:latin typeface="Arial"/>
              <a:ea typeface="Arial"/>
              <a:cs typeface="Arial"/>
              <a:sym typeface="Arial"/>
            </a:endParaRPr>
          </a:p>
        </p:txBody>
      </p:sp>
      <p:sp>
        <p:nvSpPr>
          <p:cNvPr id="353" name="Google Shape;353;p39"/>
          <p:cNvSpPr txBox="1"/>
          <p:nvPr/>
        </p:nvSpPr>
        <p:spPr>
          <a:xfrm>
            <a:off x="1375275" y="4207550"/>
            <a:ext cx="3000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404040"/>
                </a:solidFill>
                <a:latin typeface="Arial"/>
                <a:ea typeface="Arial"/>
                <a:cs typeface="Arial"/>
                <a:sym typeface="Arial"/>
              </a:rPr>
              <a:t>Données Déséquilibrées :</a:t>
            </a:r>
            <a:endParaRPr sz="1400" b="0" i="0" u="none" strike="noStrike" cap="none">
              <a:solidFill>
                <a:srgbClr val="000000"/>
              </a:solidFill>
              <a:latin typeface="Arial"/>
              <a:ea typeface="Arial"/>
              <a:cs typeface="Arial"/>
              <a:sym typeface="Arial"/>
            </a:endParaRPr>
          </a:p>
        </p:txBody>
      </p:sp>
      <p:sp>
        <p:nvSpPr>
          <p:cNvPr id="354" name="Google Shape;354;p39"/>
          <p:cNvSpPr txBox="1"/>
          <p:nvPr/>
        </p:nvSpPr>
        <p:spPr>
          <a:xfrm>
            <a:off x="3941275" y="1378350"/>
            <a:ext cx="51039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Le recours à la technologie du NLP, bien que prometteur, constitue un défi considérable dû à sa complexité et à la nécessité d'une expertise spécifique pour traiter le langage naturel et ses subtilités contextuelles.</a:t>
            </a:r>
            <a:endParaRPr sz="1400" b="0" i="0" u="none" strike="noStrike" cap="none">
              <a:solidFill>
                <a:srgbClr val="000000"/>
              </a:solidFill>
              <a:latin typeface="Arial"/>
              <a:ea typeface="Arial"/>
              <a:cs typeface="Arial"/>
              <a:sym typeface="Arial"/>
            </a:endParaRPr>
          </a:p>
        </p:txBody>
      </p:sp>
      <p:sp>
        <p:nvSpPr>
          <p:cNvPr id="355" name="Google Shape;355;p39"/>
          <p:cNvSpPr txBox="1"/>
          <p:nvPr/>
        </p:nvSpPr>
        <p:spPr>
          <a:xfrm>
            <a:off x="3941275" y="2477488"/>
            <a:ext cx="4943400" cy="1262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Le projet présente un problème de classification multilabel non conventionnel où chaque commentaire peut être associé à plusieurs types de toxicité simultanément, nécessitant une modélisation plus sophistiquée et une gestion des relations complexes entre les différentes cibles.</a:t>
            </a:r>
            <a:endParaRPr sz="1400" b="0" i="0" u="none" strike="noStrike" cap="none">
              <a:solidFill>
                <a:srgbClr val="000000"/>
              </a:solidFill>
              <a:latin typeface="Arial"/>
              <a:ea typeface="Arial"/>
              <a:cs typeface="Arial"/>
              <a:sym typeface="Arial"/>
            </a:endParaRPr>
          </a:p>
        </p:txBody>
      </p:sp>
      <p:sp>
        <p:nvSpPr>
          <p:cNvPr id="356" name="Google Shape;356;p39"/>
          <p:cNvSpPr txBox="1"/>
          <p:nvPr/>
        </p:nvSpPr>
        <p:spPr>
          <a:xfrm>
            <a:off x="3941275" y="3792050"/>
            <a:ext cx="4943400" cy="1262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Le déséquilibre des données, avec une prédominance de commentaires non toxiques sur les commentaires toxiques, représente un autre défi, susceptible d'induire un biais dans le modèle et d'entraver sa capacité à identifier correctement les commentaires toxiques.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0"/>
          <p:cNvSpPr/>
          <p:nvPr/>
        </p:nvSpPr>
        <p:spPr>
          <a:xfrm>
            <a:off x="160500" y="0"/>
            <a:ext cx="8823000" cy="64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371D7"/>
              </a:buClr>
              <a:buSzPts val="3600"/>
              <a:buFont typeface="Arial"/>
              <a:buNone/>
            </a:pPr>
            <a:r>
              <a:rPr lang="en-US" sz="3600" b="0" i="1" u="none" strike="noStrike" cap="none">
                <a:solidFill>
                  <a:srgbClr val="5371D7"/>
                </a:solidFill>
                <a:latin typeface="Arial"/>
                <a:ea typeface="Arial"/>
                <a:cs typeface="Arial"/>
                <a:sym typeface="Arial"/>
              </a:rPr>
              <a:t>Analyse des données</a:t>
            </a:r>
            <a:endParaRPr sz="3600" b="0" i="0" u="none" strike="noStrike" cap="none">
              <a:solidFill>
                <a:schemeClr val="hlink"/>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1" u="none" strike="noStrike" cap="none">
              <a:solidFill>
                <a:srgbClr val="5371D7"/>
              </a:solidFill>
              <a:latin typeface="Arial"/>
              <a:ea typeface="Arial"/>
              <a:cs typeface="Arial"/>
              <a:sym typeface="Arial"/>
            </a:endParaRPr>
          </a:p>
        </p:txBody>
      </p:sp>
      <p:sp>
        <p:nvSpPr>
          <p:cNvPr id="363" name="Google Shape;363;p40"/>
          <p:cNvSpPr txBox="1"/>
          <p:nvPr/>
        </p:nvSpPr>
        <p:spPr>
          <a:xfrm>
            <a:off x="8442156" y="4659982"/>
            <a:ext cx="6351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pic>
        <p:nvPicPr>
          <p:cNvPr id="364" name="Google Shape;364;p40"/>
          <p:cNvPicPr preferRelativeResize="0"/>
          <p:nvPr/>
        </p:nvPicPr>
        <p:blipFill rotWithShape="1">
          <a:blip r:embed="rId3">
            <a:alphaModFix/>
          </a:blip>
          <a:srcRect/>
          <a:stretch/>
        </p:blipFill>
        <p:spPr>
          <a:xfrm>
            <a:off x="941887" y="722188"/>
            <a:ext cx="7260225" cy="3699125"/>
          </a:xfrm>
          <a:prstGeom prst="rect">
            <a:avLst/>
          </a:prstGeom>
          <a:noFill/>
          <a:ln>
            <a:noFill/>
          </a:ln>
        </p:spPr>
      </p:pic>
      <p:sp>
        <p:nvSpPr>
          <p:cNvPr id="365" name="Google Shape;365;p40"/>
          <p:cNvSpPr txBox="1"/>
          <p:nvPr/>
        </p:nvSpPr>
        <p:spPr>
          <a:xfrm>
            <a:off x="2575050" y="4497300"/>
            <a:ext cx="4213800" cy="796200"/>
          </a:xfrm>
          <a:prstGeom prst="rect">
            <a:avLst/>
          </a:prstGeom>
          <a:noFill/>
          <a:ln>
            <a:noFill/>
          </a:ln>
        </p:spPr>
        <p:txBody>
          <a:bodyPr spcFirstLastPara="1" wrap="square" lIns="91425" tIns="91425" rIns="91425" bIns="91425" anchor="t" anchorCtr="0">
            <a:spAutoFit/>
          </a:bodyPr>
          <a:lstStyle/>
          <a:p>
            <a:pPr marL="0" marR="0" lvl="0" indent="457200" algn="l" rtl="0">
              <a:lnSpc>
                <a:spcPct val="120000"/>
              </a:lnSpc>
              <a:spcBef>
                <a:spcPts val="0"/>
              </a:spcBef>
              <a:spcAft>
                <a:spcPts val="0"/>
              </a:spcAft>
              <a:buClr>
                <a:srgbClr val="000000"/>
              </a:buClr>
              <a:buSzPts val="1700"/>
              <a:buFont typeface="Arial"/>
              <a:buNone/>
            </a:pPr>
            <a:r>
              <a:rPr lang="en-US" sz="1700" b="0" i="1" u="none" strike="noStrike" cap="none">
                <a:solidFill>
                  <a:srgbClr val="44546A"/>
                </a:solidFill>
                <a:latin typeface="Calibri"/>
                <a:ea typeface="Calibri"/>
                <a:cs typeface="Calibri"/>
                <a:sym typeface="Calibri"/>
              </a:rPr>
              <a:t>Wordcloud des commentaires toxiques</a:t>
            </a:r>
            <a:endParaRPr sz="1700" b="0" i="1" u="none" strike="noStrike" cap="none">
              <a:solidFill>
                <a:srgbClr val="44546A"/>
              </a:solidFill>
              <a:latin typeface="Calibri"/>
              <a:ea typeface="Calibri"/>
              <a:cs typeface="Calibri"/>
              <a:sym typeface="Calibri"/>
            </a:endParaRPr>
          </a:p>
          <a:p>
            <a:pPr marL="0" marR="0" lvl="0" indent="0" algn="l" rtl="0">
              <a:lnSpc>
                <a:spcPct val="115000"/>
              </a:lnSpc>
              <a:spcBef>
                <a:spcPts val="100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1"/>
          <p:cNvSpPr txBox="1"/>
          <p:nvPr/>
        </p:nvSpPr>
        <p:spPr>
          <a:xfrm>
            <a:off x="8442156" y="4659982"/>
            <a:ext cx="6351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7</a:t>
            </a:r>
            <a:endParaRPr sz="1400" b="0" i="0" u="none" strike="noStrike" cap="none">
              <a:solidFill>
                <a:srgbClr val="000000"/>
              </a:solidFill>
              <a:latin typeface="Arial"/>
              <a:ea typeface="Arial"/>
              <a:cs typeface="Arial"/>
              <a:sym typeface="Arial"/>
            </a:endParaRPr>
          </a:p>
        </p:txBody>
      </p:sp>
      <p:sp>
        <p:nvSpPr>
          <p:cNvPr id="372" name="Google Shape;372;p41"/>
          <p:cNvSpPr txBox="1"/>
          <p:nvPr/>
        </p:nvSpPr>
        <p:spPr>
          <a:xfrm>
            <a:off x="2433275" y="4497300"/>
            <a:ext cx="4355700" cy="796200"/>
          </a:xfrm>
          <a:prstGeom prst="rect">
            <a:avLst/>
          </a:prstGeom>
          <a:noFill/>
          <a:ln>
            <a:noFill/>
          </a:ln>
        </p:spPr>
        <p:txBody>
          <a:bodyPr spcFirstLastPara="1" wrap="square" lIns="91425" tIns="91425" rIns="91425" bIns="91425" anchor="t" anchorCtr="0">
            <a:spAutoFit/>
          </a:bodyPr>
          <a:lstStyle/>
          <a:p>
            <a:pPr marL="0" marR="0" lvl="0" indent="457200" algn="l" rtl="0">
              <a:lnSpc>
                <a:spcPct val="120000"/>
              </a:lnSpc>
              <a:spcBef>
                <a:spcPts val="0"/>
              </a:spcBef>
              <a:spcAft>
                <a:spcPts val="0"/>
              </a:spcAft>
              <a:buClr>
                <a:srgbClr val="000000"/>
              </a:buClr>
              <a:buSzPts val="1700"/>
              <a:buFont typeface="Arial"/>
              <a:buNone/>
            </a:pPr>
            <a:r>
              <a:rPr lang="en-US" sz="1700" b="0" i="1" u="none" strike="noStrike" cap="none">
                <a:solidFill>
                  <a:srgbClr val="44546A"/>
                </a:solidFill>
                <a:latin typeface="Calibri"/>
                <a:ea typeface="Calibri"/>
                <a:cs typeface="Calibri"/>
                <a:sym typeface="Calibri"/>
              </a:rPr>
              <a:t>Distribution des observation par catégorie</a:t>
            </a:r>
            <a:endParaRPr sz="1700" b="0" i="1" u="none" strike="noStrike" cap="none">
              <a:solidFill>
                <a:srgbClr val="44546A"/>
              </a:solidFill>
              <a:latin typeface="Calibri"/>
              <a:ea typeface="Calibri"/>
              <a:cs typeface="Calibri"/>
              <a:sym typeface="Calibri"/>
            </a:endParaRPr>
          </a:p>
          <a:p>
            <a:pPr marL="0" marR="0" lvl="0" indent="0" algn="l" rtl="0">
              <a:lnSpc>
                <a:spcPct val="115000"/>
              </a:lnSpc>
              <a:spcBef>
                <a:spcPts val="100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p:txBody>
      </p:sp>
      <p:pic>
        <p:nvPicPr>
          <p:cNvPr id="373" name="Google Shape;373;p41"/>
          <p:cNvPicPr preferRelativeResize="0"/>
          <p:nvPr/>
        </p:nvPicPr>
        <p:blipFill rotWithShape="1">
          <a:blip r:embed="rId3">
            <a:alphaModFix/>
          </a:blip>
          <a:srcRect/>
          <a:stretch/>
        </p:blipFill>
        <p:spPr>
          <a:xfrm>
            <a:off x="596775" y="172175"/>
            <a:ext cx="7893350" cy="4074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2"/>
          <p:cNvSpPr txBox="1"/>
          <p:nvPr/>
        </p:nvSpPr>
        <p:spPr>
          <a:xfrm>
            <a:off x="8442156" y="4659982"/>
            <a:ext cx="6351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sp>
        <p:nvSpPr>
          <p:cNvPr id="380" name="Google Shape;380;p42"/>
          <p:cNvSpPr txBox="1"/>
          <p:nvPr/>
        </p:nvSpPr>
        <p:spPr>
          <a:xfrm>
            <a:off x="2405150" y="4659975"/>
            <a:ext cx="4355700" cy="796200"/>
          </a:xfrm>
          <a:prstGeom prst="rect">
            <a:avLst/>
          </a:prstGeom>
          <a:noFill/>
          <a:ln>
            <a:noFill/>
          </a:ln>
        </p:spPr>
        <p:txBody>
          <a:bodyPr spcFirstLastPara="1" wrap="square" lIns="91425" tIns="91425" rIns="91425" bIns="91425" anchor="t" anchorCtr="0">
            <a:spAutoFit/>
          </a:bodyPr>
          <a:lstStyle/>
          <a:p>
            <a:pPr marL="0" marR="0" lvl="0" indent="457200" algn="l" rtl="0">
              <a:lnSpc>
                <a:spcPct val="120000"/>
              </a:lnSpc>
              <a:spcBef>
                <a:spcPts val="0"/>
              </a:spcBef>
              <a:spcAft>
                <a:spcPts val="0"/>
              </a:spcAft>
              <a:buClr>
                <a:srgbClr val="000000"/>
              </a:buClr>
              <a:buSzPts val="1700"/>
              <a:buFont typeface="Arial"/>
              <a:buNone/>
            </a:pPr>
            <a:r>
              <a:rPr lang="en-US" sz="1700" b="0" i="1" u="none" strike="noStrike" cap="none">
                <a:solidFill>
                  <a:srgbClr val="44546A"/>
                </a:solidFill>
                <a:latin typeface="Calibri"/>
                <a:ea typeface="Calibri"/>
                <a:cs typeface="Calibri"/>
                <a:sym typeface="Calibri"/>
              </a:rPr>
              <a:t>Répartition des classes par catégorie</a:t>
            </a:r>
            <a:endParaRPr sz="1700" b="0" i="1" u="none" strike="noStrike" cap="none">
              <a:solidFill>
                <a:srgbClr val="44546A"/>
              </a:solidFill>
              <a:latin typeface="Calibri"/>
              <a:ea typeface="Calibri"/>
              <a:cs typeface="Calibri"/>
              <a:sym typeface="Calibri"/>
            </a:endParaRPr>
          </a:p>
          <a:p>
            <a:pPr marL="0" marR="0" lvl="0" indent="0" algn="l" rtl="0">
              <a:lnSpc>
                <a:spcPct val="115000"/>
              </a:lnSpc>
              <a:spcBef>
                <a:spcPts val="100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p:txBody>
      </p:sp>
      <p:pic>
        <p:nvPicPr>
          <p:cNvPr id="381" name="Google Shape;381;p42"/>
          <p:cNvPicPr preferRelativeResize="0"/>
          <p:nvPr/>
        </p:nvPicPr>
        <p:blipFill rotWithShape="1">
          <a:blip r:embed="rId3">
            <a:alphaModFix/>
          </a:blip>
          <a:srcRect/>
          <a:stretch/>
        </p:blipFill>
        <p:spPr>
          <a:xfrm>
            <a:off x="109350" y="153975"/>
            <a:ext cx="8925298" cy="450599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cxnSp>
        <p:nvCxnSpPr>
          <p:cNvPr id="387" name="Google Shape;387;p43"/>
          <p:cNvCxnSpPr/>
          <p:nvPr/>
        </p:nvCxnSpPr>
        <p:spPr>
          <a:xfrm rot="10800000" flipH="1">
            <a:off x="1184868" y="939640"/>
            <a:ext cx="6407747" cy="24446"/>
          </a:xfrm>
          <a:prstGeom prst="straightConnector1">
            <a:avLst/>
          </a:prstGeom>
          <a:noFill/>
          <a:ln w="9525" cap="flat" cmpd="sng">
            <a:solidFill>
              <a:srgbClr val="5371D7"/>
            </a:solidFill>
            <a:prstDash val="solid"/>
            <a:round/>
            <a:headEnd type="oval" w="med" len="med"/>
            <a:tailEnd type="none" w="sm" len="sm"/>
          </a:ln>
        </p:spPr>
      </p:cxnSp>
      <p:sp>
        <p:nvSpPr>
          <p:cNvPr id="388" name="Google Shape;388;p43"/>
          <p:cNvSpPr txBox="1"/>
          <p:nvPr/>
        </p:nvSpPr>
        <p:spPr>
          <a:xfrm flipH="1">
            <a:off x="-1193761" y="630275"/>
            <a:ext cx="2379900" cy="317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800" b="0" i="0" u="none" strike="noStrike" cap="none">
              <a:solidFill>
                <a:srgbClr val="5371D7"/>
              </a:solidFill>
              <a:latin typeface="Arial"/>
              <a:ea typeface="Arial"/>
              <a:cs typeface="Arial"/>
              <a:sym typeface="Arial"/>
            </a:endParaRPr>
          </a:p>
        </p:txBody>
      </p:sp>
      <p:sp>
        <p:nvSpPr>
          <p:cNvPr id="389" name="Google Shape;389;p43"/>
          <p:cNvSpPr/>
          <p:nvPr/>
        </p:nvSpPr>
        <p:spPr>
          <a:xfrm>
            <a:off x="5561266" y="1692039"/>
            <a:ext cx="2283000" cy="1248600"/>
          </a:xfrm>
          <a:prstGeom prst="hexagon">
            <a:avLst>
              <a:gd name="adj" fmla="val 25000"/>
              <a:gd name="vf" fmla="val 115470"/>
            </a:avLst>
          </a:prstGeom>
          <a:solidFill>
            <a:srgbClr val="8CB3E3"/>
          </a:solidFill>
          <a:ln w="9525" cap="flat" cmpd="sng">
            <a:solidFill>
              <a:srgbClr val="8CB3E3"/>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1" i="0" u="none" strike="noStrike" cap="none">
                <a:solidFill>
                  <a:schemeClr val="lt1"/>
                </a:solidFill>
                <a:latin typeface="Arial"/>
                <a:ea typeface="Arial"/>
                <a:cs typeface="Arial"/>
                <a:sym typeface="Arial"/>
              </a:rPr>
              <a:t>XGBOOST</a:t>
            </a:r>
            <a:endParaRPr sz="1800" b="1" i="0" u="none" strike="noStrike" cap="none">
              <a:solidFill>
                <a:schemeClr val="lt1"/>
              </a:solidFill>
              <a:latin typeface="Arial"/>
              <a:ea typeface="Arial"/>
              <a:cs typeface="Arial"/>
              <a:sym typeface="Arial"/>
            </a:endParaRPr>
          </a:p>
        </p:txBody>
      </p:sp>
      <p:sp>
        <p:nvSpPr>
          <p:cNvPr id="390" name="Google Shape;390;p43"/>
          <p:cNvSpPr/>
          <p:nvPr/>
        </p:nvSpPr>
        <p:spPr>
          <a:xfrm>
            <a:off x="3322482" y="1180925"/>
            <a:ext cx="2379900" cy="1237800"/>
          </a:xfrm>
          <a:prstGeom prst="hexagon">
            <a:avLst>
              <a:gd name="adj" fmla="val 25000"/>
              <a:gd name="vf" fmla="val 115470"/>
            </a:avLst>
          </a:prstGeom>
          <a:solidFill>
            <a:srgbClr val="8CB3E3"/>
          </a:solidFill>
          <a:ln w="9525" cap="flat" cmpd="sng">
            <a:solidFill>
              <a:srgbClr val="8CB3E3"/>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1" i="0" u="none" strike="noStrike" cap="none">
                <a:solidFill>
                  <a:schemeClr val="lt1"/>
                </a:solidFill>
                <a:latin typeface="Arial"/>
                <a:ea typeface="Arial"/>
                <a:cs typeface="Arial"/>
                <a:sym typeface="Arial"/>
              </a:rPr>
              <a:t>Régression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350"/>
              <a:buFont typeface="Arial"/>
              <a:buNone/>
            </a:pPr>
            <a:r>
              <a:rPr lang="en-US" sz="1350" b="1" i="0" u="none" strike="noStrike" cap="none">
                <a:solidFill>
                  <a:schemeClr val="lt1"/>
                </a:solidFill>
                <a:latin typeface="Arial"/>
                <a:ea typeface="Arial"/>
                <a:cs typeface="Arial"/>
                <a:sym typeface="Arial"/>
              </a:rPr>
              <a:t>Logistique</a:t>
            </a:r>
            <a:endParaRPr sz="1400" b="0" i="0" u="none" strike="noStrike" cap="none">
              <a:solidFill>
                <a:srgbClr val="000000"/>
              </a:solidFill>
              <a:latin typeface="Arial"/>
              <a:ea typeface="Arial"/>
              <a:cs typeface="Arial"/>
              <a:sym typeface="Arial"/>
            </a:endParaRPr>
          </a:p>
        </p:txBody>
      </p:sp>
      <p:sp>
        <p:nvSpPr>
          <p:cNvPr id="391" name="Google Shape;391;p43"/>
          <p:cNvSpPr/>
          <p:nvPr/>
        </p:nvSpPr>
        <p:spPr>
          <a:xfrm>
            <a:off x="1368300" y="1871036"/>
            <a:ext cx="2283000" cy="1248600"/>
          </a:xfrm>
          <a:prstGeom prst="hexagon">
            <a:avLst>
              <a:gd name="adj" fmla="val 25000"/>
              <a:gd name="vf" fmla="val 115470"/>
            </a:avLst>
          </a:prstGeom>
          <a:solidFill>
            <a:srgbClr val="8CB3E3"/>
          </a:solidFill>
          <a:ln w="9525" cap="flat" cmpd="sng">
            <a:solidFill>
              <a:srgbClr val="8CB3E3"/>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1" i="0" u="none" strike="noStrike" cap="none">
                <a:solidFill>
                  <a:schemeClr val="lt1"/>
                </a:solidFill>
                <a:latin typeface="Arial"/>
                <a:ea typeface="Arial"/>
                <a:cs typeface="Arial"/>
                <a:sym typeface="Arial"/>
              </a:rPr>
              <a:t>SVM</a:t>
            </a:r>
            <a:r>
              <a:rPr lang="en-US" sz="1400" b="0" i="0" u="none" strike="noStrike" cap="none">
                <a:solidFill>
                  <a:schemeClr val="lt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92" name="Google Shape;392;p43"/>
          <p:cNvSpPr/>
          <p:nvPr/>
        </p:nvSpPr>
        <p:spPr>
          <a:xfrm>
            <a:off x="3257882" y="2496450"/>
            <a:ext cx="2606100" cy="1356600"/>
          </a:xfrm>
          <a:prstGeom prst="hexagon">
            <a:avLst>
              <a:gd name="adj" fmla="val 25000"/>
              <a:gd name="vf" fmla="val 115470"/>
            </a:avLst>
          </a:prstGeom>
          <a:solidFill>
            <a:srgbClr val="8CB3E3"/>
          </a:solidFill>
          <a:ln w="9525" cap="flat" cmpd="sng">
            <a:solidFill>
              <a:srgbClr val="8CB3E3"/>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1" i="0" u="none" strike="noStrike" cap="none">
                <a:solidFill>
                  <a:schemeClr val="lt1"/>
                </a:solidFill>
                <a:latin typeface="Arial"/>
                <a:ea typeface="Arial"/>
                <a:cs typeface="Arial"/>
                <a:sym typeface="Arial"/>
              </a:rPr>
              <a:t>Arbre aléatoire </a:t>
            </a:r>
            <a:endParaRPr sz="1800" b="0" i="0" u="none" strike="noStrike" cap="none">
              <a:solidFill>
                <a:schemeClr val="lt1"/>
              </a:solidFill>
              <a:latin typeface="Arial"/>
              <a:ea typeface="Arial"/>
              <a:cs typeface="Arial"/>
              <a:sym typeface="Arial"/>
            </a:endParaRPr>
          </a:p>
        </p:txBody>
      </p:sp>
      <p:sp>
        <p:nvSpPr>
          <p:cNvPr id="393" name="Google Shape;393;p43"/>
          <p:cNvSpPr/>
          <p:nvPr/>
        </p:nvSpPr>
        <p:spPr>
          <a:xfrm>
            <a:off x="1368300" y="3305176"/>
            <a:ext cx="2283000" cy="1248600"/>
          </a:xfrm>
          <a:prstGeom prst="hexagon">
            <a:avLst>
              <a:gd name="adj" fmla="val 25000"/>
              <a:gd name="vf" fmla="val 115470"/>
            </a:avLst>
          </a:prstGeom>
          <a:solidFill>
            <a:srgbClr val="8CB3E3"/>
          </a:solidFill>
          <a:ln w="9525" cap="flat" cmpd="sng">
            <a:solidFill>
              <a:srgbClr val="8CB3E3"/>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chemeClr val="lt1"/>
                </a:solidFill>
                <a:latin typeface="Arial"/>
                <a:ea typeface="Arial"/>
                <a:cs typeface="Arial"/>
                <a:sym typeface="Arial"/>
              </a:rPr>
              <a:t>       Naive Bayes</a:t>
            </a:r>
            <a:endParaRPr sz="1400" b="0" i="0" u="none" strike="noStrike" cap="none">
              <a:solidFill>
                <a:srgbClr val="000000"/>
              </a:solidFill>
              <a:latin typeface="Arial"/>
              <a:ea typeface="Arial"/>
              <a:cs typeface="Arial"/>
              <a:sym typeface="Arial"/>
            </a:endParaRPr>
          </a:p>
        </p:txBody>
      </p:sp>
      <p:sp>
        <p:nvSpPr>
          <p:cNvPr id="394" name="Google Shape;394;p43"/>
          <p:cNvSpPr/>
          <p:nvPr/>
        </p:nvSpPr>
        <p:spPr>
          <a:xfrm>
            <a:off x="5653141" y="3061479"/>
            <a:ext cx="2283000" cy="1248600"/>
          </a:xfrm>
          <a:prstGeom prst="hexagon">
            <a:avLst>
              <a:gd name="adj" fmla="val 25000"/>
              <a:gd name="vf" fmla="val 115470"/>
            </a:avLst>
          </a:prstGeom>
          <a:solidFill>
            <a:srgbClr val="8CB3E3"/>
          </a:solidFill>
          <a:ln w="9525" cap="flat" cmpd="sng">
            <a:solidFill>
              <a:srgbClr val="8CB3E3"/>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1" i="0" u="none" strike="noStrike" cap="none">
                <a:solidFill>
                  <a:schemeClr val="lt1"/>
                </a:solidFill>
                <a:latin typeface="Arial"/>
                <a:ea typeface="Arial"/>
                <a:cs typeface="Arial"/>
                <a:sym typeface="Arial"/>
              </a:rPr>
              <a:t>LSTM</a:t>
            </a:r>
            <a:endParaRPr sz="1400" b="0" i="0" u="none" strike="noStrike" cap="none">
              <a:solidFill>
                <a:srgbClr val="000000"/>
              </a:solidFill>
              <a:latin typeface="Arial"/>
              <a:ea typeface="Arial"/>
              <a:cs typeface="Arial"/>
              <a:sym typeface="Arial"/>
            </a:endParaRPr>
          </a:p>
        </p:txBody>
      </p:sp>
      <p:sp>
        <p:nvSpPr>
          <p:cNvPr id="395" name="Google Shape;395;p43"/>
          <p:cNvSpPr txBox="1"/>
          <p:nvPr/>
        </p:nvSpPr>
        <p:spPr>
          <a:xfrm>
            <a:off x="6973990" y="4314027"/>
            <a:ext cx="9510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6" name="Google Shape;396;p43"/>
          <p:cNvSpPr txBox="1"/>
          <p:nvPr/>
        </p:nvSpPr>
        <p:spPr>
          <a:xfrm>
            <a:off x="7844265" y="4553777"/>
            <a:ext cx="9510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a:solidFill>
                  <a:schemeClr val="dk1"/>
                </a:solidFill>
              </a:rPr>
              <a:t>9</a:t>
            </a:r>
            <a:endParaRPr sz="1400" b="0" i="0" u="none" strike="noStrike" cap="none">
              <a:solidFill>
                <a:srgbClr val="000000"/>
              </a:solidFill>
              <a:latin typeface="Arial"/>
              <a:ea typeface="Arial"/>
              <a:cs typeface="Arial"/>
              <a:sym typeface="Arial"/>
            </a:endParaRPr>
          </a:p>
        </p:txBody>
      </p:sp>
      <p:sp>
        <p:nvSpPr>
          <p:cNvPr id="397" name="Google Shape;397;p43"/>
          <p:cNvSpPr txBox="1"/>
          <p:nvPr/>
        </p:nvSpPr>
        <p:spPr>
          <a:xfrm>
            <a:off x="0" y="200738"/>
            <a:ext cx="64077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1" u="none" strike="noStrike" cap="none">
                <a:solidFill>
                  <a:srgbClr val="5371D7"/>
                </a:solidFill>
                <a:latin typeface="Arial"/>
                <a:ea typeface="Arial"/>
                <a:cs typeface="Arial"/>
                <a:sym typeface="Arial"/>
              </a:rPr>
              <a:t>État de l'art des modèles</a:t>
            </a:r>
            <a:endParaRPr sz="3600" b="0" i="0" u="none" strike="noStrike" cap="none">
              <a:solidFill>
                <a:schemeClr val="hlink"/>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Cover and End Slide Master">
  <a:themeElements>
    <a:clrScheme name="ALLPPT-COLOR-A23">
      <a:dk1>
        <a:srgbClr val="000000"/>
      </a:dk1>
      <a:lt1>
        <a:srgbClr val="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ection Break Slide Master">
  <a:themeElements>
    <a:clrScheme name="ALLPPT-COLOR-A23">
      <a:dk1>
        <a:srgbClr val="000000"/>
      </a:dk1>
      <a:lt1>
        <a:srgbClr val="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tents Slide Master">
  <a:themeElements>
    <a:clrScheme name="ALLPPT-COLOR-A23">
      <a:dk1>
        <a:srgbClr val="000000"/>
      </a:dk1>
      <a:lt1>
        <a:srgbClr val="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3934</Words>
  <Application>Microsoft Office PowerPoint</Application>
  <PresentationFormat>Affichage à l'écran (16:9)</PresentationFormat>
  <Paragraphs>396</Paragraphs>
  <Slides>23</Slides>
  <Notes>23</Notes>
  <HiddenSlides>0</HiddenSlides>
  <MMClips>0</MMClips>
  <ScaleCrop>false</ScaleCrop>
  <HeadingPairs>
    <vt:vector size="6" baseType="variant">
      <vt:variant>
        <vt:lpstr>Polices utilisées</vt:lpstr>
      </vt:variant>
      <vt:variant>
        <vt:i4>10</vt:i4>
      </vt:variant>
      <vt:variant>
        <vt:lpstr>Thème</vt:lpstr>
      </vt:variant>
      <vt:variant>
        <vt:i4>3</vt:i4>
      </vt:variant>
      <vt:variant>
        <vt:lpstr>Titres des diapositives</vt:lpstr>
      </vt:variant>
      <vt:variant>
        <vt:i4>23</vt:i4>
      </vt:variant>
    </vt:vector>
  </HeadingPairs>
  <TitlesOfParts>
    <vt:vector size="36" baseType="lpstr">
      <vt:lpstr>Arimo</vt:lpstr>
      <vt:lpstr>Courier New</vt:lpstr>
      <vt:lpstr>Noto Sans Symbols</vt:lpstr>
      <vt:lpstr>Arial</vt:lpstr>
      <vt:lpstr>Lato</vt:lpstr>
      <vt:lpstr>Arial Rounded</vt:lpstr>
      <vt:lpstr>Times New Roman</vt:lpstr>
      <vt:lpstr>Nunito</vt:lpstr>
      <vt:lpstr>Calibri</vt:lpstr>
      <vt:lpstr>Malgun Gothic</vt:lpstr>
      <vt:lpstr>Cover and End Slide Master</vt:lpstr>
      <vt:lpstr>Section Break Slide Master</vt:lpstr>
      <vt:lpstr>Contents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 </cp:lastModifiedBy>
  <cp:revision>4</cp:revision>
  <dcterms:modified xsi:type="dcterms:W3CDTF">2024-01-27T11:39:49Z</dcterms:modified>
</cp:coreProperties>
</file>