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9"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7" r:id="rId49"/>
    <p:sldId id="303" r:id="rId50"/>
    <p:sldId id="304" r:id="rId51"/>
    <p:sldId id="305" r:id="rId52"/>
    <p:sldId id="306" r:id="rId5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ABE0D-C409-4217-9442-2364BBE7877F}" v="15" dt="2021-10-12T19:40:04.657"/>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6374" autoAdjust="0"/>
  </p:normalViewPr>
  <p:slideViewPr>
    <p:cSldViewPr snapToGrid="0">
      <p:cViewPr varScale="1">
        <p:scale>
          <a:sx n="107" d="100"/>
          <a:sy n="107" d="100"/>
        </p:scale>
        <p:origin x="384"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grig95@gmail.com" userId="b94284f3440828a8" providerId="LiveId" clId="{62AABE0D-C409-4217-9442-2364BBE7877F}"/>
    <pc:docChg chg="undo custSel addSld modSld">
      <pc:chgData name="ev.grig95@gmail.com" userId="b94284f3440828a8" providerId="LiveId" clId="{62AABE0D-C409-4217-9442-2364BBE7877F}" dt="2021-10-12T20:17:49.899" v="829" actId="1076"/>
      <pc:docMkLst>
        <pc:docMk/>
      </pc:docMkLst>
      <pc:sldChg chg="addSp delSp modSp mod">
        <pc:chgData name="ev.grig95@gmail.com" userId="b94284f3440828a8" providerId="LiveId" clId="{62AABE0D-C409-4217-9442-2364BBE7877F}" dt="2021-10-12T19:21:19.432" v="36" actId="1076"/>
        <pc:sldMkLst>
          <pc:docMk/>
          <pc:sldMk cId="4200490744" sldId="274"/>
        </pc:sldMkLst>
        <pc:spChg chg="mod">
          <ac:chgData name="ev.grig95@gmail.com" userId="b94284f3440828a8" providerId="LiveId" clId="{62AABE0D-C409-4217-9442-2364BBE7877F}" dt="2021-10-12T19:15:27.469" v="24" actId="20577"/>
          <ac:spMkLst>
            <pc:docMk/>
            <pc:sldMk cId="4200490744" sldId="274"/>
            <ac:spMk id="2" creationId="{D4D1CE1A-559E-4500-9EC2-EDFBD7299EBB}"/>
          </ac:spMkLst>
        </pc:spChg>
        <pc:spChg chg="del">
          <ac:chgData name="ev.grig95@gmail.com" userId="b94284f3440828a8" providerId="LiveId" clId="{62AABE0D-C409-4217-9442-2364BBE7877F}" dt="2021-10-12T19:20:07.002" v="25" actId="478"/>
          <ac:spMkLst>
            <pc:docMk/>
            <pc:sldMk cId="4200490744" sldId="274"/>
            <ac:spMk id="3" creationId="{5A000137-B6CC-4BBE-BF67-40443ACE44E5}"/>
          </ac:spMkLst>
        </pc:spChg>
        <pc:picChg chg="add mod">
          <ac:chgData name="ev.grig95@gmail.com" userId="b94284f3440828a8" providerId="LiveId" clId="{62AABE0D-C409-4217-9442-2364BBE7877F}" dt="2021-10-12T19:21:08.926" v="31" actId="14100"/>
          <ac:picMkLst>
            <pc:docMk/>
            <pc:sldMk cId="4200490744" sldId="274"/>
            <ac:picMk id="5" creationId="{38FAABEB-F80A-49D3-802A-1ED4592FFBC5}"/>
          </ac:picMkLst>
        </pc:picChg>
        <pc:picChg chg="add mod">
          <ac:chgData name="ev.grig95@gmail.com" userId="b94284f3440828a8" providerId="LiveId" clId="{62AABE0D-C409-4217-9442-2364BBE7877F}" dt="2021-10-12T19:21:12.522" v="32" actId="1076"/>
          <ac:picMkLst>
            <pc:docMk/>
            <pc:sldMk cId="4200490744" sldId="274"/>
            <ac:picMk id="7" creationId="{53DB5FBC-AD50-4A62-A4F1-316A53BD7BC5}"/>
          </ac:picMkLst>
        </pc:picChg>
        <pc:picChg chg="add mod">
          <ac:chgData name="ev.grig95@gmail.com" userId="b94284f3440828a8" providerId="LiveId" clId="{62AABE0D-C409-4217-9442-2364BBE7877F}" dt="2021-10-12T19:21:19.432" v="36" actId="1076"/>
          <ac:picMkLst>
            <pc:docMk/>
            <pc:sldMk cId="4200490744" sldId="274"/>
            <ac:picMk id="9" creationId="{5D0D28DE-CD42-4F15-AB00-4238426A0A1B}"/>
          </ac:picMkLst>
        </pc:picChg>
      </pc:sldChg>
      <pc:sldChg chg="addSp delSp modSp mod">
        <pc:chgData name="ev.grig95@gmail.com" userId="b94284f3440828a8" providerId="LiveId" clId="{62AABE0D-C409-4217-9442-2364BBE7877F}" dt="2021-10-12T19:22:45.639" v="58" actId="1076"/>
        <pc:sldMkLst>
          <pc:docMk/>
          <pc:sldMk cId="1558569045" sldId="275"/>
        </pc:sldMkLst>
        <pc:spChg chg="mod">
          <ac:chgData name="ev.grig95@gmail.com" userId="b94284f3440828a8" providerId="LiveId" clId="{62AABE0D-C409-4217-9442-2364BBE7877F}" dt="2021-10-12T19:21:42.583" v="51" actId="20577"/>
          <ac:spMkLst>
            <pc:docMk/>
            <pc:sldMk cId="1558569045" sldId="275"/>
            <ac:spMk id="2" creationId="{D4D1CE1A-559E-4500-9EC2-EDFBD7299EBB}"/>
          </ac:spMkLst>
        </pc:spChg>
        <pc:spChg chg="del">
          <ac:chgData name="ev.grig95@gmail.com" userId="b94284f3440828a8" providerId="LiveId" clId="{62AABE0D-C409-4217-9442-2364BBE7877F}" dt="2021-10-12T19:21:57.535" v="52" actId="478"/>
          <ac:spMkLst>
            <pc:docMk/>
            <pc:sldMk cId="1558569045" sldId="275"/>
            <ac:spMk id="3" creationId="{5A000137-B6CC-4BBE-BF67-40443ACE44E5}"/>
          </ac:spMkLst>
        </pc:spChg>
        <pc:picChg chg="add mod">
          <ac:chgData name="ev.grig95@gmail.com" userId="b94284f3440828a8" providerId="LiveId" clId="{62AABE0D-C409-4217-9442-2364BBE7877F}" dt="2021-10-12T19:22:10.560" v="54" actId="1076"/>
          <ac:picMkLst>
            <pc:docMk/>
            <pc:sldMk cId="1558569045" sldId="275"/>
            <ac:picMk id="5" creationId="{8C0AAC81-7652-491A-B1F5-160B7CE96C2E}"/>
          </ac:picMkLst>
        </pc:picChg>
        <pc:picChg chg="add mod">
          <ac:chgData name="ev.grig95@gmail.com" userId="b94284f3440828a8" providerId="LiveId" clId="{62AABE0D-C409-4217-9442-2364BBE7877F}" dt="2021-10-12T19:22:28.858" v="56" actId="1076"/>
          <ac:picMkLst>
            <pc:docMk/>
            <pc:sldMk cId="1558569045" sldId="275"/>
            <ac:picMk id="7" creationId="{13C6F6A4-74EB-40D6-9A86-93E192D2EED8}"/>
          </ac:picMkLst>
        </pc:picChg>
        <pc:picChg chg="add mod">
          <ac:chgData name="ev.grig95@gmail.com" userId="b94284f3440828a8" providerId="LiveId" clId="{62AABE0D-C409-4217-9442-2364BBE7877F}" dt="2021-10-12T19:22:45.639" v="58" actId="1076"/>
          <ac:picMkLst>
            <pc:docMk/>
            <pc:sldMk cId="1558569045" sldId="275"/>
            <ac:picMk id="9" creationId="{5BC99D97-5DA5-4DD5-BA30-78F1F1D147E0}"/>
          </ac:picMkLst>
        </pc:picChg>
      </pc:sldChg>
      <pc:sldChg chg="addSp modSp mod">
        <pc:chgData name="ev.grig95@gmail.com" userId="b94284f3440828a8" providerId="LiveId" clId="{62AABE0D-C409-4217-9442-2364BBE7877F}" dt="2021-10-12T19:32:34.095" v="218" actId="20577"/>
        <pc:sldMkLst>
          <pc:docMk/>
          <pc:sldMk cId="3145499951" sldId="276"/>
        </pc:sldMkLst>
        <pc:spChg chg="mod">
          <ac:chgData name="ev.grig95@gmail.com" userId="b94284f3440828a8" providerId="LiveId" clId="{62AABE0D-C409-4217-9442-2364BBE7877F}" dt="2021-10-12T19:23:20.633" v="86" actId="20577"/>
          <ac:spMkLst>
            <pc:docMk/>
            <pc:sldMk cId="3145499951" sldId="276"/>
            <ac:spMk id="2" creationId="{D4D1CE1A-559E-4500-9EC2-EDFBD7299EBB}"/>
          </ac:spMkLst>
        </pc:spChg>
        <pc:spChg chg="mod">
          <ac:chgData name="ev.grig95@gmail.com" userId="b94284f3440828a8" providerId="LiveId" clId="{62AABE0D-C409-4217-9442-2364BBE7877F}" dt="2021-10-12T19:29:23.279" v="140" actId="14100"/>
          <ac:spMkLst>
            <pc:docMk/>
            <pc:sldMk cId="3145499951" sldId="276"/>
            <ac:spMk id="3" creationId="{5A000137-B6CC-4BBE-BF67-40443ACE44E5}"/>
          </ac:spMkLst>
        </pc:spChg>
        <pc:spChg chg="add mod">
          <ac:chgData name="ev.grig95@gmail.com" userId="b94284f3440828a8" providerId="LiveId" clId="{62AABE0D-C409-4217-9442-2364BBE7877F}" dt="2021-10-12T19:32:34.095" v="218" actId="20577"/>
          <ac:spMkLst>
            <pc:docMk/>
            <pc:sldMk cId="3145499951" sldId="276"/>
            <ac:spMk id="6" creationId="{9B4B856F-578D-48DE-956E-70E64CF906BC}"/>
          </ac:spMkLst>
        </pc:spChg>
        <pc:picChg chg="add mod">
          <ac:chgData name="ev.grig95@gmail.com" userId="b94284f3440828a8" providerId="LiveId" clId="{62AABE0D-C409-4217-9442-2364BBE7877F}" dt="2021-10-12T19:31:53.640" v="144" actId="1076"/>
          <ac:picMkLst>
            <pc:docMk/>
            <pc:sldMk cId="3145499951" sldId="276"/>
            <ac:picMk id="5" creationId="{4D136425-6134-4032-BAB3-46BD3E310F0F}"/>
          </ac:picMkLst>
        </pc:picChg>
      </pc:sldChg>
      <pc:sldChg chg="addSp delSp modSp mod">
        <pc:chgData name="ev.grig95@gmail.com" userId="b94284f3440828a8" providerId="LiveId" clId="{62AABE0D-C409-4217-9442-2364BBE7877F}" dt="2021-10-12T19:35:03.520" v="256" actId="1076"/>
        <pc:sldMkLst>
          <pc:docMk/>
          <pc:sldMk cId="2854498112" sldId="277"/>
        </pc:sldMkLst>
        <pc:spChg chg="mod">
          <ac:chgData name="ev.grig95@gmail.com" userId="b94284f3440828a8" providerId="LiveId" clId="{62AABE0D-C409-4217-9442-2364BBE7877F}" dt="2021-10-12T19:33:09.588" v="242" actId="20577"/>
          <ac:spMkLst>
            <pc:docMk/>
            <pc:sldMk cId="2854498112" sldId="277"/>
            <ac:spMk id="2" creationId="{D4D1CE1A-559E-4500-9EC2-EDFBD7299EBB}"/>
          </ac:spMkLst>
        </pc:spChg>
        <pc:spChg chg="del">
          <ac:chgData name="ev.grig95@gmail.com" userId="b94284f3440828a8" providerId="LiveId" clId="{62AABE0D-C409-4217-9442-2364BBE7877F}" dt="2021-10-12T19:33:41.887" v="243" actId="478"/>
          <ac:spMkLst>
            <pc:docMk/>
            <pc:sldMk cId="2854498112" sldId="277"/>
            <ac:spMk id="3" creationId="{5A000137-B6CC-4BBE-BF67-40443ACE44E5}"/>
          </ac:spMkLst>
        </pc:spChg>
        <pc:picChg chg="add mod">
          <ac:chgData name="ev.grig95@gmail.com" userId="b94284f3440828a8" providerId="LiveId" clId="{62AABE0D-C409-4217-9442-2364BBE7877F}" dt="2021-10-12T19:33:45.141" v="245" actId="1076"/>
          <ac:picMkLst>
            <pc:docMk/>
            <pc:sldMk cId="2854498112" sldId="277"/>
            <ac:picMk id="5" creationId="{650BE8CB-5EC4-4569-8E4F-3892652306ED}"/>
          </ac:picMkLst>
        </pc:picChg>
        <pc:picChg chg="add mod">
          <ac:chgData name="ev.grig95@gmail.com" userId="b94284f3440828a8" providerId="LiveId" clId="{62AABE0D-C409-4217-9442-2364BBE7877F}" dt="2021-10-12T19:34:37.368" v="253" actId="1076"/>
          <ac:picMkLst>
            <pc:docMk/>
            <pc:sldMk cId="2854498112" sldId="277"/>
            <ac:picMk id="7" creationId="{7023231D-6025-4379-B4E0-39996BEA5173}"/>
          </ac:picMkLst>
        </pc:picChg>
        <pc:picChg chg="add del mod">
          <ac:chgData name="ev.grig95@gmail.com" userId="b94284f3440828a8" providerId="LiveId" clId="{62AABE0D-C409-4217-9442-2364BBE7877F}" dt="2021-10-12T19:34:21.497" v="249" actId="478"/>
          <ac:picMkLst>
            <pc:docMk/>
            <pc:sldMk cId="2854498112" sldId="277"/>
            <ac:picMk id="9" creationId="{301B8BB3-C62D-4A76-80A7-6BB9EAED4491}"/>
          </ac:picMkLst>
        </pc:picChg>
        <pc:picChg chg="add mod">
          <ac:chgData name="ev.grig95@gmail.com" userId="b94284f3440828a8" providerId="LiveId" clId="{62AABE0D-C409-4217-9442-2364BBE7877F}" dt="2021-10-12T19:35:03.520" v="256" actId="1076"/>
          <ac:picMkLst>
            <pc:docMk/>
            <pc:sldMk cId="2854498112" sldId="277"/>
            <ac:picMk id="11" creationId="{6A7FCA41-E3E7-440D-9819-9324897BAAFB}"/>
          </ac:picMkLst>
        </pc:picChg>
      </pc:sldChg>
      <pc:sldChg chg="addSp delSp modSp mod">
        <pc:chgData name="ev.grig95@gmail.com" userId="b94284f3440828a8" providerId="LiveId" clId="{62AABE0D-C409-4217-9442-2364BBE7877F}" dt="2021-10-12T19:36:26.102" v="284" actId="1076"/>
        <pc:sldMkLst>
          <pc:docMk/>
          <pc:sldMk cId="2760775150" sldId="278"/>
        </pc:sldMkLst>
        <pc:spChg chg="mod">
          <ac:chgData name="ev.grig95@gmail.com" userId="b94284f3440828a8" providerId="LiveId" clId="{62AABE0D-C409-4217-9442-2364BBE7877F}" dt="2021-10-12T19:35:22.626" v="277" actId="20577"/>
          <ac:spMkLst>
            <pc:docMk/>
            <pc:sldMk cId="2760775150" sldId="278"/>
            <ac:spMk id="2" creationId="{D4D1CE1A-559E-4500-9EC2-EDFBD7299EBB}"/>
          </ac:spMkLst>
        </pc:spChg>
        <pc:spChg chg="del">
          <ac:chgData name="ev.grig95@gmail.com" userId="b94284f3440828a8" providerId="LiveId" clId="{62AABE0D-C409-4217-9442-2364BBE7877F}" dt="2021-10-12T19:35:27.603" v="278" actId="478"/>
          <ac:spMkLst>
            <pc:docMk/>
            <pc:sldMk cId="2760775150" sldId="278"/>
            <ac:spMk id="3" creationId="{5A000137-B6CC-4BBE-BF67-40443ACE44E5}"/>
          </ac:spMkLst>
        </pc:spChg>
        <pc:picChg chg="add mod">
          <ac:chgData name="ev.grig95@gmail.com" userId="b94284f3440828a8" providerId="LiveId" clId="{62AABE0D-C409-4217-9442-2364BBE7877F}" dt="2021-10-12T19:35:49.514" v="280" actId="1076"/>
          <ac:picMkLst>
            <pc:docMk/>
            <pc:sldMk cId="2760775150" sldId="278"/>
            <ac:picMk id="5" creationId="{BE95F345-9CB1-4913-8E86-0049037AF1CA}"/>
          </ac:picMkLst>
        </pc:picChg>
        <pc:picChg chg="add mod">
          <ac:chgData name="ev.grig95@gmail.com" userId="b94284f3440828a8" providerId="LiveId" clId="{62AABE0D-C409-4217-9442-2364BBE7877F}" dt="2021-10-12T19:36:09.137" v="282" actId="1076"/>
          <ac:picMkLst>
            <pc:docMk/>
            <pc:sldMk cId="2760775150" sldId="278"/>
            <ac:picMk id="7" creationId="{1033150A-9904-46E3-87B8-3940D94856F3}"/>
          </ac:picMkLst>
        </pc:picChg>
        <pc:picChg chg="add mod">
          <ac:chgData name="ev.grig95@gmail.com" userId="b94284f3440828a8" providerId="LiveId" clId="{62AABE0D-C409-4217-9442-2364BBE7877F}" dt="2021-10-12T19:36:26.102" v="284" actId="1076"/>
          <ac:picMkLst>
            <pc:docMk/>
            <pc:sldMk cId="2760775150" sldId="278"/>
            <ac:picMk id="9" creationId="{26BA09F3-F2C2-4119-A530-BF30204F23D0}"/>
          </ac:picMkLst>
        </pc:picChg>
      </pc:sldChg>
      <pc:sldChg chg="addSp delSp modSp mod setBg">
        <pc:chgData name="ev.grig95@gmail.com" userId="b94284f3440828a8" providerId="LiveId" clId="{62AABE0D-C409-4217-9442-2364BBE7877F}" dt="2021-10-12T19:40:59.852" v="373" actId="1076"/>
        <pc:sldMkLst>
          <pc:docMk/>
          <pc:sldMk cId="1413589785" sldId="279"/>
        </pc:sldMkLst>
        <pc:spChg chg="mod">
          <ac:chgData name="ev.grig95@gmail.com" userId="b94284f3440828a8" providerId="LiveId" clId="{62AABE0D-C409-4217-9442-2364BBE7877F}" dt="2021-10-12T19:37:03.832" v="311" actId="20577"/>
          <ac:spMkLst>
            <pc:docMk/>
            <pc:sldMk cId="1413589785" sldId="279"/>
            <ac:spMk id="2" creationId="{D4D1CE1A-559E-4500-9EC2-EDFBD7299EBB}"/>
          </ac:spMkLst>
        </pc:spChg>
        <pc:spChg chg="mod">
          <ac:chgData name="ev.grig95@gmail.com" userId="b94284f3440828a8" providerId="LiveId" clId="{62AABE0D-C409-4217-9442-2364BBE7877F}" dt="2021-10-12T19:40:28.344" v="371" actId="20577"/>
          <ac:spMkLst>
            <pc:docMk/>
            <pc:sldMk cId="1413589785" sldId="279"/>
            <ac:spMk id="3" creationId="{5A000137-B6CC-4BBE-BF67-40443ACE44E5}"/>
          </ac:spMkLst>
        </pc:spChg>
        <pc:spChg chg="add del">
          <ac:chgData name="ev.grig95@gmail.com" userId="b94284f3440828a8" providerId="LiveId" clId="{62AABE0D-C409-4217-9442-2364BBE7877F}" dt="2021-10-12T19:40:01.743" v="344"/>
          <ac:spMkLst>
            <pc:docMk/>
            <pc:sldMk cId="1413589785" sldId="279"/>
            <ac:spMk id="4" creationId="{76782C58-6F55-4767-98DB-8A2F8956E271}"/>
          </ac:spMkLst>
        </pc:spChg>
        <pc:spChg chg="add del">
          <ac:chgData name="ev.grig95@gmail.com" userId="b94284f3440828a8" providerId="LiveId" clId="{62AABE0D-C409-4217-9442-2364BBE7877F}" dt="2021-10-12T19:40:01.743" v="344"/>
          <ac:spMkLst>
            <pc:docMk/>
            <pc:sldMk cId="1413589785" sldId="279"/>
            <ac:spMk id="5" creationId="{BD1EE0B7-4841-452C-8FB4-2A7AD0CE3ADD}"/>
          </ac:spMkLst>
        </pc:spChg>
        <pc:spChg chg="add del">
          <ac:chgData name="ev.grig95@gmail.com" userId="b94284f3440828a8" providerId="LiveId" clId="{62AABE0D-C409-4217-9442-2364BBE7877F}" dt="2021-10-12T19:40:01.743" v="344"/>
          <ac:spMkLst>
            <pc:docMk/>
            <pc:sldMk cId="1413589785" sldId="279"/>
            <ac:spMk id="6" creationId="{1116990E-5ECA-44A4-94CA-29D0933F2497}"/>
          </ac:spMkLst>
        </pc:spChg>
        <pc:picChg chg="add mod">
          <ac:chgData name="ev.grig95@gmail.com" userId="b94284f3440828a8" providerId="LiveId" clId="{62AABE0D-C409-4217-9442-2364BBE7877F}" dt="2021-10-12T19:40:59.852" v="373" actId="1076"/>
          <ac:picMkLst>
            <pc:docMk/>
            <pc:sldMk cId="1413589785" sldId="279"/>
            <ac:picMk id="8" creationId="{0ED480F9-A384-494A-B227-4091354DF9DD}"/>
          </ac:picMkLst>
        </pc:picChg>
      </pc:sldChg>
      <pc:sldChg chg="addSp delSp modSp add mod">
        <pc:chgData name="ev.grig95@gmail.com" userId="b94284f3440828a8" providerId="LiveId" clId="{62AABE0D-C409-4217-9442-2364BBE7877F}" dt="2021-10-12T19:49:45.630" v="416" actId="1076"/>
        <pc:sldMkLst>
          <pc:docMk/>
          <pc:sldMk cId="3222675324" sldId="280"/>
        </pc:sldMkLst>
        <pc:spChg chg="mod">
          <ac:chgData name="ev.grig95@gmail.com" userId="b94284f3440828a8" providerId="LiveId" clId="{62AABE0D-C409-4217-9442-2364BBE7877F}" dt="2021-10-12T19:47:37.232" v="407" actId="20577"/>
          <ac:spMkLst>
            <pc:docMk/>
            <pc:sldMk cId="3222675324" sldId="280"/>
            <ac:spMk id="2" creationId="{D4D1CE1A-559E-4500-9EC2-EDFBD7299EBB}"/>
          </ac:spMkLst>
        </pc:spChg>
        <pc:spChg chg="del">
          <ac:chgData name="ev.grig95@gmail.com" userId="b94284f3440828a8" providerId="LiveId" clId="{62AABE0D-C409-4217-9442-2364BBE7877F}" dt="2021-10-12T19:47:41.853" v="408" actId="478"/>
          <ac:spMkLst>
            <pc:docMk/>
            <pc:sldMk cId="3222675324" sldId="280"/>
            <ac:spMk id="3" creationId="{5A000137-B6CC-4BBE-BF67-40443ACE44E5}"/>
          </ac:spMkLst>
        </pc:spChg>
        <pc:picChg chg="add mod">
          <ac:chgData name="ev.grig95@gmail.com" userId="b94284f3440828a8" providerId="LiveId" clId="{62AABE0D-C409-4217-9442-2364BBE7877F}" dt="2021-10-12T19:48:01.131" v="410" actId="1076"/>
          <ac:picMkLst>
            <pc:docMk/>
            <pc:sldMk cId="3222675324" sldId="280"/>
            <ac:picMk id="5" creationId="{10917027-5D1F-4599-A53A-846FC8F74715}"/>
          </ac:picMkLst>
        </pc:picChg>
        <pc:picChg chg="add mod">
          <ac:chgData name="ev.grig95@gmail.com" userId="b94284f3440828a8" providerId="LiveId" clId="{62AABE0D-C409-4217-9442-2364BBE7877F}" dt="2021-10-12T19:49:18.612" v="412" actId="1076"/>
          <ac:picMkLst>
            <pc:docMk/>
            <pc:sldMk cId="3222675324" sldId="280"/>
            <ac:picMk id="7" creationId="{FD5342C8-E41E-44D0-A118-9790C07A69A9}"/>
          </ac:picMkLst>
        </pc:picChg>
        <pc:picChg chg="add mod">
          <ac:chgData name="ev.grig95@gmail.com" userId="b94284f3440828a8" providerId="LiveId" clId="{62AABE0D-C409-4217-9442-2364BBE7877F}" dt="2021-10-12T19:49:45.630" v="416" actId="1076"/>
          <ac:picMkLst>
            <pc:docMk/>
            <pc:sldMk cId="3222675324" sldId="280"/>
            <ac:picMk id="9" creationId="{CFDB0467-2256-443F-88BB-FCB4CC5B14ED}"/>
          </ac:picMkLst>
        </pc:picChg>
      </pc:sldChg>
      <pc:sldChg chg="addSp delSp modSp add mod">
        <pc:chgData name="ev.grig95@gmail.com" userId="b94284f3440828a8" providerId="LiveId" clId="{62AABE0D-C409-4217-9442-2364BBE7877F}" dt="2021-10-12T19:51:19.316" v="432" actId="1076"/>
        <pc:sldMkLst>
          <pc:docMk/>
          <pc:sldMk cId="738018076" sldId="281"/>
        </pc:sldMkLst>
        <pc:spChg chg="mod">
          <ac:chgData name="ev.grig95@gmail.com" userId="b94284f3440828a8" providerId="LiveId" clId="{62AABE0D-C409-4217-9442-2364BBE7877F}" dt="2021-10-12T19:50:11.823" v="425" actId="20577"/>
          <ac:spMkLst>
            <pc:docMk/>
            <pc:sldMk cId="738018076" sldId="281"/>
            <ac:spMk id="2" creationId="{D4D1CE1A-559E-4500-9EC2-EDFBD7299EBB}"/>
          </ac:spMkLst>
        </pc:spChg>
        <pc:spChg chg="del">
          <ac:chgData name="ev.grig95@gmail.com" userId="b94284f3440828a8" providerId="LiveId" clId="{62AABE0D-C409-4217-9442-2364BBE7877F}" dt="2021-10-12T19:50:16.416" v="426" actId="478"/>
          <ac:spMkLst>
            <pc:docMk/>
            <pc:sldMk cId="738018076" sldId="281"/>
            <ac:spMk id="3" creationId="{5A000137-B6CC-4BBE-BF67-40443ACE44E5}"/>
          </ac:spMkLst>
        </pc:spChg>
        <pc:picChg chg="add mod">
          <ac:chgData name="ev.grig95@gmail.com" userId="b94284f3440828a8" providerId="LiveId" clId="{62AABE0D-C409-4217-9442-2364BBE7877F}" dt="2021-10-12T19:50:31.751" v="428" actId="1076"/>
          <ac:picMkLst>
            <pc:docMk/>
            <pc:sldMk cId="738018076" sldId="281"/>
            <ac:picMk id="5" creationId="{7B1A22FD-C4E8-419D-824A-ABD3D557FB56}"/>
          </ac:picMkLst>
        </pc:picChg>
        <pc:picChg chg="add mod">
          <ac:chgData name="ev.grig95@gmail.com" userId="b94284f3440828a8" providerId="LiveId" clId="{62AABE0D-C409-4217-9442-2364BBE7877F}" dt="2021-10-12T19:50:54.889" v="430" actId="1076"/>
          <ac:picMkLst>
            <pc:docMk/>
            <pc:sldMk cId="738018076" sldId="281"/>
            <ac:picMk id="7" creationId="{B3A85857-0E3D-44C9-9172-11E6EC61BBF9}"/>
          </ac:picMkLst>
        </pc:picChg>
        <pc:picChg chg="add mod">
          <ac:chgData name="ev.grig95@gmail.com" userId="b94284f3440828a8" providerId="LiveId" clId="{62AABE0D-C409-4217-9442-2364BBE7877F}" dt="2021-10-12T19:51:19.316" v="432" actId="1076"/>
          <ac:picMkLst>
            <pc:docMk/>
            <pc:sldMk cId="738018076" sldId="281"/>
            <ac:picMk id="9" creationId="{577D0E41-1905-4211-B53F-4B214143EDC3}"/>
          </ac:picMkLst>
        </pc:picChg>
      </pc:sldChg>
      <pc:sldChg chg="addSp delSp modSp add mod">
        <pc:chgData name="ev.grig95@gmail.com" userId="b94284f3440828a8" providerId="LiveId" clId="{62AABE0D-C409-4217-9442-2364BBE7877F}" dt="2021-10-12T19:58:52.754" v="481" actId="1076"/>
        <pc:sldMkLst>
          <pc:docMk/>
          <pc:sldMk cId="377063525" sldId="282"/>
        </pc:sldMkLst>
        <pc:spChg chg="mod">
          <ac:chgData name="ev.grig95@gmail.com" userId="b94284f3440828a8" providerId="LiveId" clId="{62AABE0D-C409-4217-9442-2364BBE7877F}" dt="2021-10-12T19:54:33.255" v="454" actId="20577"/>
          <ac:spMkLst>
            <pc:docMk/>
            <pc:sldMk cId="377063525" sldId="282"/>
            <ac:spMk id="2" creationId="{D4D1CE1A-559E-4500-9EC2-EDFBD7299EBB}"/>
          </ac:spMkLst>
        </pc:spChg>
        <pc:spChg chg="add del mod">
          <ac:chgData name="ev.grig95@gmail.com" userId="b94284f3440828a8" providerId="LiveId" clId="{62AABE0D-C409-4217-9442-2364BBE7877F}" dt="2021-10-12T19:56:54.795" v="472" actId="20577"/>
          <ac:spMkLst>
            <pc:docMk/>
            <pc:sldMk cId="377063525" sldId="282"/>
            <ac:spMk id="3" creationId="{5A000137-B6CC-4BBE-BF67-40443ACE44E5}"/>
          </ac:spMkLst>
        </pc:spChg>
        <pc:spChg chg="add del">
          <ac:chgData name="ev.grig95@gmail.com" userId="b94284f3440828a8" providerId="LiveId" clId="{62AABE0D-C409-4217-9442-2364BBE7877F}" dt="2021-10-12T19:57:34.780" v="474" actId="22"/>
          <ac:spMkLst>
            <pc:docMk/>
            <pc:sldMk cId="377063525" sldId="282"/>
            <ac:spMk id="9" creationId="{6EDB627F-3313-41F8-B135-649967E4A076}"/>
          </ac:spMkLst>
        </pc:spChg>
        <pc:spChg chg="add del">
          <ac:chgData name="ev.grig95@gmail.com" userId="b94284f3440828a8" providerId="LiveId" clId="{62AABE0D-C409-4217-9442-2364BBE7877F}" dt="2021-10-12T19:57:39.151" v="476" actId="22"/>
          <ac:spMkLst>
            <pc:docMk/>
            <pc:sldMk cId="377063525" sldId="282"/>
            <ac:spMk id="11" creationId="{9E5360E8-CC0B-42A7-9FFA-E00FF47ACE94}"/>
          </ac:spMkLst>
        </pc:spChg>
        <pc:picChg chg="add del mod ord">
          <ac:chgData name="ev.grig95@gmail.com" userId="b94284f3440828a8" providerId="LiveId" clId="{62AABE0D-C409-4217-9442-2364BBE7877F}" dt="2021-10-12T19:54:37.679" v="456" actId="22"/>
          <ac:picMkLst>
            <pc:docMk/>
            <pc:sldMk cId="377063525" sldId="282"/>
            <ac:picMk id="5" creationId="{0AD9ED60-0ED3-4B60-AA92-6A0A1C24D3F0}"/>
          </ac:picMkLst>
        </pc:picChg>
        <pc:picChg chg="add del">
          <ac:chgData name="ev.grig95@gmail.com" userId="b94284f3440828a8" providerId="LiveId" clId="{62AABE0D-C409-4217-9442-2364BBE7877F}" dt="2021-10-12T19:56:25.469" v="462" actId="478"/>
          <ac:picMkLst>
            <pc:docMk/>
            <pc:sldMk cId="377063525" sldId="282"/>
            <ac:picMk id="7" creationId="{9C940A74-79B4-4570-9479-66CF35216E5F}"/>
          </ac:picMkLst>
        </pc:picChg>
        <pc:picChg chg="add mod">
          <ac:chgData name="ev.grig95@gmail.com" userId="b94284f3440828a8" providerId="LiveId" clId="{62AABE0D-C409-4217-9442-2364BBE7877F}" dt="2021-10-12T19:58:02.248" v="478" actId="1076"/>
          <ac:picMkLst>
            <pc:docMk/>
            <pc:sldMk cId="377063525" sldId="282"/>
            <ac:picMk id="13" creationId="{9EE69C67-485D-4B72-8C44-99DFB8591ADC}"/>
          </ac:picMkLst>
        </pc:picChg>
        <pc:picChg chg="add">
          <ac:chgData name="ev.grig95@gmail.com" userId="b94284f3440828a8" providerId="LiveId" clId="{62AABE0D-C409-4217-9442-2364BBE7877F}" dt="2021-10-12T19:58:43.566" v="479" actId="22"/>
          <ac:picMkLst>
            <pc:docMk/>
            <pc:sldMk cId="377063525" sldId="282"/>
            <ac:picMk id="15" creationId="{AB303FB4-6242-42E9-9B8C-A6751F28F96C}"/>
          </ac:picMkLst>
        </pc:picChg>
        <pc:picChg chg="add mod">
          <ac:chgData name="ev.grig95@gmail.com" userId="b94284f3440828a8" providerId="LiveId" clId="{62AABE0D-C409-4217-9442-2364BBE7877F}" dt="2021-10-12T19:58:52.754" v="481" actId="1076"/>
          <ac:picMkLst>
            <pc:docMk/>
            <pc:sldMk cId="377063525" sldId="282"/>
            <ac:picMk id="17" creationId="{6A65FEA5-991E-4AE6-82FF-2152872519FB}"/>
          </ac:picMkLst>
        </pc:picChg>
      </pc:sldChg>
      <pc:sldChg chg="addSp delSp modSp add mod">
        <pc:chgData name="ev.grig95@gmail.com" userId="b94284f3440828a8" providerId="LiveId" clId="{62AABE0D-C409-4217-9442-2364BBE7877F}" dt="2021-10-12T20:04:42.627" v="522" actId="20577"/>
        <pc:sldMkLst>
          <pc:docMk/>
          <pc:sldMk cId="3874177097" sldId="283"/>
        </pc:sldMkLst>
        <pc:spChg chg="mod">
          <ac:chgData name="ev.grig95@gmail.com" userId="b94284f3440828a8" providerId="LiveId" clId="{62AABE0D-C409-4217-9442-2364BBE7877F}" dt="2021-10-12T20:04:42.627" v="522" actId="20577"/>
          <ac:spMkLst>
            <pc:docMk/>
            <pc:sldMk cId="3874177097" sldId="283"/>
            <ac:spMk id="2" creationId="{D4D1CE1A-559E-4500-9EC2-EDFBD7299EBB}"/>
          </ac:spMkLst>
        </pc:spChg>
        <pc:spChg chg="del">
          <ac:chgData name="ev.grig95@gmail.com" userId="b94284f3440828a8" providerId="LiveId" clId="{62AABE0D-C409-4217-9442-2364BBE7877F}" dt="2021-10-12T20:02:56.251" v="482" actId="478"/>
          <ac:spMkLst>
            <pc:docMk/>
            <pc:sldMk cId="3874177097" sldId="283"/>
            <ac:spMk id="3" creationId="{5A000137-B6CC-4BBE-BF67-40443ACE44E5}"/>
          </ac:spMkLst>
        </pc:spChg>
        <pc:picChg chg="add mod">
          <ac:chgData name="ev.grig95@gmail.com" userId="b94284f3440828a8" providerId="LiveId" clId="{62AABE0D-C409-4217-9442-2364BBE7877F}" dt="2021-10-12T20:03:00.674" v="484" actId="1076"/>
          <ac:picMkLst>
            <pc:docMk/>
            <pc:sldMk cId="3874177097" sldId="283"/>
            <ac:picMk id="5" creationId="{F56FBB18-3D1D-4494-87D7-810C22B19AB2}"/>
          </ac:picMkLst>
        </pc:picChg>
        <pc:picChg chg="add mod">
          <ac:chgData name="ev.grig95@gmail.com" userId="b94284f3440828a8" providerId="LiveId" clId="{62AABE0D-C409-4217-9442-2364BBE7877F}" dt="2021-10-12T20:03:31.749" v="486" actId="1076"/>
          <ac:picMkLst>
            <pc:docMk/>
            <pc:sldMk cId="3874177097" sldId="283"/>
            <ac:picMk id="7" creationId="{B563F8EA-5215-40AD-9CBD-A2FEFFC80661}"/>
          </ac:picMkLst>
        </pc:picChg>
        <pc:picChg chg="add mod">
          <ac:chgData name="ev.grig95@gmail.com" userId="b94284f3440828a8" providerId="LiveId" clId="{62AABE0D-C409-4217-9442-2364BBE7877F}" dt="2021-10-12T20:04:00.363" v="490" actId="14100"/>
          <ac:picMkLst>
            <pc:docMk/>
            <pc:sldMk cId="3874177097" sldId="283"/>
            <ac:picMk id="9" creationId="{1A7389F3-A428-4E2B-8DFA-5B9A2B41CCCA}"/>
          </ac:picMkLst>
        </pc:picChg>
      </pc:sldChg>
      <pc:sldChg chg="addSp delSp modSp add mod">
        <pc:chgData name="ev.grig95@gmail.com" userId="b94284f3440828a8" providerId="LiveId" clId="{62AABE0D-C409-4217-9442-2364BBE7877F}" dt="2021-10-12T20:05:42.099" v="538" actId="1076"/>
        <pc:sldMkLst>
          <pc:docMk/>
          <pc:sldMk cId="755298657" sldId="284"/>
        </pc:sldMkLst>
        <pc:spChg chg="mod">
          <ac:chgData name="ev.grig95@gmail.com" userId="b94284f3440828a8" providerId="LiveId" clId="{62AABE0D-C409-4217-9442-2364BBE7877F}" dt="2021-10-12T20:04:55.308" v="531" actId="20577"/>
          <ac:spMkLst>
            <pc:docMk/>
            <pc:sldMk cId="755298657" sldId="284"/>
            <ac:spMk id="2" creationId="{D4D1CE1A-559E-4500-9EC2-EDFBD7299EBB}"/>
          </ac:spMkLst>
        </pc:spChg>
        <pc:spChg chg="del">
          <ac:chgData name="ev.grig95@gmail.com" userId="b94284f3440828a8" providerId="LiveId" clId="{62AABE0D-C409-4217-9442-2364BBE7877F}" dt="2021-10-12T20:04:59.209" v="532" actId="478"/>
          <ac:spMkLst>
            <pc:docMk/>
            <pc:sldMk cId="755298657" sldId="284"/>
            <ac:spMk id="3" creationId="{5A000137-B6CC-4BBE-BF67-40443ACE44E5}"/>
          </ac:spMkLst>
        </pc:spChg>
        <pc:picChg chg="add mod">
          <ac:chgData name="ev.grig95@gmail.com" userId="b94284f3440828a8" providerId="LiveId" clId="{62AABE0D-C409-4217-9442-2364BBE7877F}" dt="2021-10-12T20:05:11.670" v="534" actId="1076"/>
          <ac:picMkLst>
            <pc:docMk/>
            <pc:sldMk cId="755298657" sldId="284"/>
            <ac:picMk id="5" creationId="{BE4AA467-D8C4-48D4-A374-A97A83764D3C}"/>
          </ac:picMkLst>
        </pc:picChg>
        <pc:picChg chg="add mod">
          <ac:chgData name="ev.grig95@gmail.com" userId="b94284f3440828a8" providerId="LiveId" clId="{62AABE0D-C409-4217-9442-2364BBE7877F}" dt="2021-10-12T20:05:24.009" v="536" actId="1076"/>
          <ac:picMkLst>
            <pc:docMk/>
            <pc:sldMk cId="755298657" sldId="284"/>
            <ac:picMk id="7" creationId="{F22A7144-3DF7-448A-96E5-78E63910134A}"/>
          </ac:picMkLst>
        </pc:picChg>
        <pc:picChg chg="add mod">
          <ac:chgData name="ev.grig95@gmail.com" userId="b94284f3440828a8" providerId="LiveId" clId="{62AABE0D-C409-4217-9442-2364BBE7877F}" dt="2021-10-12T20:05:42.099" v="538" actId="1076"/>
          <ac:picMkLst>
            <pc:docMk/>
            <pc:sldMk cId="755298657" sldId="284"/>
            <ac:picMk id="9" creationId="{A02A9522-2E2B-40C1-99F1-355222381081}"/>
          </ac:picMkLst>
        </pc:picChg>
      </pc:sldChg>
      <pc:sldChg chg="addSp modSp add mod">
        <pc:chgData name="ev.grig95@gmail.com" userId="b94284f3440828a8" providerId="LiveId" clId="{62AABE0D-C409-4217-9442-2364BBE7877F}" dt="2021-10-12T20:12:12.770" v="748" actId="1076"/>
        <pc:sldMkLst>
          <pc:docMk/>
          <pc:sldMk cId="3845433861" sldId="285"/>
        </pc:sldMkLst>
        <pc:spChg chg="mod">
          <ac:chgData name="ev.grig95@gmail.com" userId="b94284f3440828a8" providerId="LiveId" clId="{62AABE0D-C409-4217-9442-2364BBE7877F}" dt="2021-10-12T20:06:42.724" v="556" actId="20577"/>
          <ac:spMkLst>
            <pc:docMk/>
            <pc:sldMk cId="3845433861" sldId="285"/>
            <ac:spMk id="2" creationId="{D4D1CE1A-559E-4500-9EC2-EDFBD7299EBB}"/>
          </ac:spMkLst>
        </pc:spChg>
        <pc:spChg chg="mod">
          <ac:chgData name="ev.grig95@gmail.com" userId="b94284f3440828a8" providerId="LiveId" clId="{62AABE0D-C409-4217-9442-2364BBE7877F}" dt="2021-10-12T20:09:22.425" v="625" actId="14100"/>
          <ac:spMkLst>
            <pc:docMk/>
            <pc:sldMk cId="3845433861" sldId="285"/>
            <ac:spMk id="3" creationId="{5A000137-B6CC-4BBE-BF67-40443ACE44E5}"/>
          </ac:spMkLst>
        </pc:spChg>
        <pc:spChg chg="add mod">
          <ac:chgData name="ev.grig95@gmail.com" userId="b94284f3440828a8" providerId="LiveId" clId="{62AABE0D-C409-4217-9442-2364BBE7877F}" dt="2021-10-12T20:10:40.590" v="745" actId="20577"/>
          <ac:spMkLst>
            <pc:docMk/>
            <pc:sldMk cId="3845433861" sldId="285"/>
            <ac:spMk id="7" creationId="{0788D858-2E0A-4A3C-B480-675AD3E104E7}"/>
          </ac:spMkLst>
        </pc:spChg>
        <pc:picChg chg="add mod">
          <ac:chgData name="ev.grig95@gmail.com" userId="b94284f3440828a8" providerId="LiveId" clId="{62AABE0D-C409-4217-9442-2364BBE7877F}" dt="2021-10-12T20:09:43.754" v="629" actId="1076"/>
          <ac:picMkLst>
            <pc:docMk/>
            <pc:sldMk cId="3845433861" sldId="285"/>
            <ac:picMk id="5" creationId="{86CFEA69-67F7-4F4A-9BFA-4B9FE98BE860}"/>
          </ac:picMkLst>
        </pc:picChg>
        <pc:picChg chg="add mod">
          <ac:chgData name="ev.grig95@gmail.com" userId="b94284f3440828a8" providerId="LiveId" clId="{62AABE0D-C409-4217-9442-2364BBE7877F}" dt="2021-10-12T20:12:12.770" v="748" actId="1076"/>
          <ac:picMkLst>
            <pc:docMk/>
            <pc:sldMk cId="3845433861" sldId="285"/>
            <ac:picMk id="9" creationId="{F3BA4FF6-F1B7-4A96-9F27-AA2514F5E159}"/>
          </ac:picMkLst>
        </pc:picChg>
      </pc:sldChg>
      <pc:sldChg chg="addSp delSp modSp add mod">
        <pc:chgData name="ev.grig95@gmail.com" userId="b94284f3440828a8" providerId="LiveId" clId="{62AABE0D-C409-4217-9442-2364BBE7877F}" dt="2021-10-12T20:16:42.337" v="811" actId="14100"/>
        <pc:sldMkLst>
          <pc:docMk/>
          <pc:sldMk cId="3860465512" sldId="286"/>
        </pc:sldMkLst>
        <pc:spChg chg="mod">
          <ac:chgData name="ev.grig95@gmail.com" userId="b94284f3440828a8" providerId="LiveId" clId="{62AABE0D-C409-4217-9442-2364BBE7877F}" dt="2021-10-12T20:12:38.124" v="803" actId="20577"/>
          <ac:spMkLst>
            <pc:docMk/>
            <pc:sldMk cId="3860465512" sldId="286"/>
            <ac:spMk id="2" creationId="{D4D1CE1A-559E-4500-9EC2-EDFBD7299EBB}"/>
          </ac:spMkLst>
        </pc:spChg>
        <pc:spChg chg="del">
          <ac:chgData name="ev.grig95@gmail.com" userId="b94284f3440828a8" providerId="LiveId" clId="{62AABE0D-C409-4217-9442-2364BBE7877F}" dt="2021-10-12T20:15:54.475" v="804" actId="478"/>
          <ac:spMkLst>
            <pc:docMk/>
            <pc:sldMk cId="3860465512" sldId="286"/>
            <ac:spMk id="3" creationId="{5A000137-B6CC-4BBE-BF67-40443ACE44E5}"/>
          </ac:spMkLst>
        </pc:spChg>
        <pc:picChg chg="add mod">
          <ac:chgData name="ev.grig95@gmail.com" userId="b94284f3440828a8" providerId="LiveId" clId="{62AABE0D-C409-4217-9442-2364BBE7877F}" dt="2021-10-12T20:15:58.657" v="806" actId="1076"/>
          <ac:picMkLst>
            <pc:docMk/>
            <pc:sldMk cId="3860465512" sldId="286"/>
            <ac:picMk id="5" creationId="{34C59A8E-3A81-4815-BDF1-587C6C265CB2}"/>
          </ac:picMkLst>
        </pc:picChg>
        <pc:picChg chg="add mod">
          <ac:chgData name="ev.grig95@gmail.com" userId="b94284f3440828a8" providerId="LiveId" clId="{62AABE0D-C409-4217-9442-2364BBE7877F}" dt="2021-10-12T20:16:19.325" v="808" actId="1076"/>
          <ac:picMkLst>
            <pc:docMk/>
            <pc:sldMk cId="3860465512" sldId="286"/>
            <ac:picMk id="7" creationId="{764FB47D-40BB-4C0C-B020-B8A024C5425D}"/>
          </ac:picMkLst>
        </pc:picChg>
        <pc:picChg chg="add mod">
          <ac:chgData name="ev.grig95@gmail.com" userId="b94284f3440828a8" providerId="LiveId" clId="{62AABE0D-C409-4217-9442-2364BBE7877F}" dt="2021-10-12T20:16:42.337" v="811" actId="14100"/>
          <ac:picMkLst>
            <pc:docMk/>
            <pc:sldMk cId="3860465512" sldId="286"/>
            <ac:picMk id="9" creationId="{C1C47332-CD5E-4EBD-B586-62D62B8237DE}"/>
          </ac:picMkLst>
        </pc:picChg>
      </pc:sldChg>
      <pc:sldChg chg="addSp delSp modSp add mod">
        <pc:chgData name="ev.grig95@gmail.com" userId="b94284f3440828a8" providerId="LiveId" clId="{62AABE0D-C409-4217-9442-2364BBE7877F}" dt="2021-10-12T20:17:49.899" v="829" actId="1076"/>
        <pc:sldMkLst>
          <pc:docMk/>
          <pc:sldMk cId="3406555361" sldId="287"/>
        </pc:sldMkLst>
        <pc:spChg chg="mod">
          <ac:chgData name="ev.grig95@gmail.com" userId="b94284f3440828a8" providerId="LiveId" clId="{62AABE0D-C409-4217-9442-2364BBE7877F}" dt="2021-10-12T20:16:55.183" v="821" actId="20577"/>
          <ac:spMkLst>
            <pc:docMk/>
            <pc:sldMk cId="3406555361" sldId="287"/>
            <ac:spMk id="2" creationId="{D4D1CE1A-559E-4500-9EC2-EDFBD7299EBB}"/>
          </ac:spMkLst>
        </pc:spChg>
        <pc:spChg chg="del mod">
          <ac:chgData name="ev.grig95@gmail.com" userId="b94284f3440828a8" providerId="LiveId" clId="{62AABE0D-C409-4217-9442-2364BBE7877F}" dt="2021-10-12T20:16:57.561" v="823" actId="478"/>
          <ac:spMkLst>
            <pc:docMk/>
            <pc:sldMk cId="3406555361" sldId="287"/>
            <ac:spMk id="3" creationId="{5A000137-B6CC-4BBE-BF67-40443ACE44E5}"/>
          </ac:spMkLst>
        </pc:spChg>
        <pc:picChg chg="add mod">
          <ac:chgData name="ev.grig95@gmail.com" userId="b94284f3440828a8" providerId="LiveId" clId="{62AABE0D-C409-4217-9442-2364BBE7877F}" dt="2021-10-12T20:17:12.211" v="825" actId="1076"/>
          <ac:picMkLst>
            <pc:docMk/>
            <pc:sldMk cId="3406555361" sldId="287"/>
            <ac:picMk id="5" creationId="{F6A797F5-D35E-468E-B2E4-0536F10D1A0D}"/>
          </ac:picMkLst>
        </pc:picChg>
        <pc:picChg chg="add mod">
          <ac:chgData name="ev.grig95@gmail.com" userId="b94284f3440828a8" providerId="LiveId" clId="{62AABE0D-C409-4217-9442-2364BBE7877F}" dt="2021-10-12T20:17:29.522" v="827" actId="1076"/>
          <ac:picMkLst>
            <pc:docMk/>
            <pc:sldMk cId="3406555361" sldId="287"/>
            <ac:picMk id="7" creationId="{52FF0563-99DD-474D-BD4D-E3A2A86266F4}"/>
          </ac:picMkLst>
        </pc:picChg>
        <pc:picChg chg="add mod">
          <ac:chgData name="ev.grig95@gmail.com" userId="b94284f3440828a8" providerId="LiveId" clId="{62AABE0D-C409-4217-9442-2364BBE7877F}" dt="2021-10-12T20:17:49.899" v="829" actId="1076"/>
          <ac:picMkLst>
            <pc:docMk/>
            <pc:sldMk cId="3406555361" sldId="287"/>
            <ac:picMk id="9" creationId="{B981AD09-90AA-4A5A-A967-C85BE7C894C5}"/>
          </ac:picMkLst>
        </pc:picChg>
      </pc:sldChg>
      <pc:sldChg chg="add">
        <pc:chgData name="ev.grig95@gmail.com" userId="b94284f3440828a8" providerId="LiveId" clId="{62AABE0D-C409-4217-9442-2364BBE7877F}" dt="2021-10-12T19:36:33.656" v="293"/>
        <pc:sldMkLst>
          <pc:docMk/>
          <pc:sldMk cId="3256274376" sldId="288"/>
        </pc:sldMkLst>
      </pc:sldChg>
      <pc:sldChg chg="add">
        <pc:chgData name="ev.grig95@gmail.com" userId="b94284f3440828a8" providerId="LiveId" clId="{62AABE0D-C409-4217-9442-2364BBE7877F}" dt="2021-10-12T19:36:33.887" v="294"/>
        <pc:sldMkLst>
          <pc:docMk/>
          <pc:sldMk cId="790623715" sldId="289"/>
        </pc:sldMkLst>
      </pc:sldChg>
      <pc:sldChg chg="add">
        <pc:chgData name="ev.grig95@gmail.com" userId="b94284f3440828a8" providerId="LiveId" clId="{62AABE0D-C409-4217-9442-2364BBE7877F}" dt="2021-10-12T19:36:34.110" v="295"/>
        <pc:sldMkLst>
          <pc:docMk/>
          <pc:sldMk cId="54693372" sldId="29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A0BCF-0EA0-4AF8-A23F-FABB9CA6D8D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BDD00ED-0523-48E2-A50E-A3648D0C1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338A5B4-96F9-4DF8-B7A1-92914C1F178C}"/>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535E8268-F786-4A48-B4E2-7F7C4D7AE10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07CF5F-2470-4442-998D-F4081348928F}"/>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401574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8C3A6D-296B-4553-BA28-5D35D9D5A6F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DABF87-1C7F-4904-9E0C-27BF77CBA9E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7283FAD-1E5F-4D5A-8735-773FBAB099E9}"/>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E34EAAA7-2E6C-495F-A8A3-EE736C02AC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41F27A-9F05-4237-8476-EDF831268F4D}"/>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212942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906974B-E880-427C-B535-3494B6FC5F3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2EC54F7-61D9-43E7-8F81-C6919C8FCAE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7B6F08-6A2D-451C-B578-54BFF9FC24D6}"/>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6C12B093-9B4D-4719-96AB-4D0E0A01EA1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0D8919-CD0B-4232-98D9-E6895672A0A5}"/>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103585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2D6094-DC3B-4A76-AE25-55D5DB31BB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2DCED5D-0579-4AD2-8080-3E21669F64E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6D5F1A-653B-40B1-ABE7-9EFEF6AD2298}"/>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139A5051-C18E-4DC7-85B5-95C3BE48D10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4B0EF59-3DFC-4BA5-B653-D955BC2C0DE5}"/>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48042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EAB51B-6EAF-4070-BBE1-85E0BDF468B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6794B65-6F6E-45E3-92EB-F84FB730D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CE0B84D-1AD2-4422-BA96-A68340903A63}"/>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4353E23E-B9BA-4B66-B761-9AF3216797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E8EC275-D533-4AD9-81F6-735CE1C633C4}"/>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215105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A3AA3-C446-4445-9DE0-D8EADC784A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38D77E-89A9-4D72-B8D3-117D5AA1916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38CF490-717B-4FE5-9DA1-C409375FA52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300224B-233F-4F4D-AF96-2962FC662FF1}"/>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156C872B-A981-4605-8A05-765F0A40DC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0A77B10-FFF2-48DA-94AD-0A0E0B164DF2}"/>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5916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22BE4-067A-453B-9284-680FEEBE9B3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E62853A-1DCA-4E01-ABC8-3DEBA7139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A0AC12E-243A-4519-AD8C-AF58B6046BB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59F8EAF-822E-448D-B087-02BD11B97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0903EDE-8F83-478D-B77A-1953C132D9A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0C835F9-E66A-47F3-ADDF-61A6560C23DF}"/>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8" name="Нижний колонтитул 7">
            <a:extLst>
              <a:ext uri="{FF2B5EF4-FFF2-40B4-BE49-F238E27FC236}">
                <a16:creationId xmlns:a16="http://schemas.microsoft.com/office/drawing/2014/main" id="{FC5AC401-8E20-4E7C-89BF-22143C6DD8A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71AD508-484A-4413-9F1A-E918645C45B0}"/>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353716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093855-0EA2-470D-ADFF-A7A2E9D0AA0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DFF48E8-57E5-4F2D-9039-5925C32517B2}"/>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4" name="Нижний колонтитул 3">
            <a:extLst>
              <a:ext uri="{FF2B5EF4-FFF2-40B4-BE49-F238E27FC236}">
                <a16:creationId xmlns:a16="http://schemas.microsoft.com/office/drawing/2014/main" id="{17E1BC4D-A1AF-4F17-9D03-6AA15623982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16B825D-8A19-4A35-A2FB-1014738108E1}"/>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264149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0B8798B-F786-42B9-8D20-87E3D290BA07}"/>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3" name="Нижний колонтитул 2">
            <a:extLst>
              <a:ext uri="{FF2B5EF4-FFF2-40B4-BE49-F238E27FC236}">
                <a16:creationId xmlns:a16="http://schemas.microsoft.com/office/drawing/2014/main" id="{5837CE34-A818-42C3-8C6E-47BCE4A8223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B77B7A4-01EB-4F38-857E-7E53C9FE3624}"/>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406586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C0209D-45DC-4C25-BC2E-929A26B4A3A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8295A21-57A5-49C6-8CCD-FA15128C7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90793DC-7BDD-4F2C-ABF6-FBDC8BC49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679B0A2-CC23-42C9-9F19-8F8749E74184}"/>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B4D72AFC-41DF-45E1-97EB-7F129BC27B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0F3EF67-9BFF-47F4-A896-22BDD7698BCC}"/>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286321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FF5F93-38C9-4E90-904D-A37536690B3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5060EFF-13A1-4019-91B9-CE0039136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238EED-7F09-4027-B0FF-D71AC3AF0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3AEA53-9BD7-41E4-82D1-CCFC4F16145C}"/>
              </a:ext>
            </a:extLst>
          </p:cNvPr>
          <p:cNvSpPr>
            <a:spLocks noGrp="1"/>
          </p:cNvSpPr>
          <p:nvPr>
            <p:ph type="dt" sz="half" idx="10"/>
          </p:nvPr>
        </p:nvSpPr>
        <p:spPr/>
        <p:txBody>
          <a:bodyPr/>
          <a:lstStyle/>
          <a:p>
            <a:fld id="{29A6470D-A20D-49D9-BA25-9FB097BAE7D4}" type="datetimeFigureOut">
              <a:rPr lang="ru-RU" smtClean="0"/>
              <a:t>06.10.2022</a:t>
            </a:fld>
            <a:endParaRPr lang="ru-RU"/>
          </a:p>
        </p:txBody>
      </p:sp>
      <p:sp>
        <p:nvSpPr>
          <p:cNvPr id="6" name="Нижний колонтитул 5">
            <a:extLst>
              <a:ext uri="{FF2B5EF4-FFF2-40B4-BE49-F238E27FC236}">
                <a16:creationId xmlns:a16="http://schemas.microsoft.com/office/drawing/2014/main" id="{0A23FD9E-6F9F-4FE0-87E6-08F2D60530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6C2D74-2CBF-4279-AC74-4098675B40BF}"/>
              </a:ext>
            </a:extLst>
          </p:cNvPr>
          <p:cNvSpPr>
            <a:spLocks noGrp="1"/>
          </p:cNvSpPr>
          <p:nvPr>
            <p:ph type="sldNum" sz="quarter" idx="12"/>
          </p:nvPr>
        </p:nvSpPr>
        <p:spPr/>
        <p:txBody>
          <a:bodyPr/>
          <a:lstStyle/>
          <a:p>
            <a:fld id="{737ED9C2-62F5-4F55-8E74-F470A5EF6F3B}" type="slidenum">
              <a:rPr lang="ru-RU" smtClean="0"/>
              <a:t>‹#›</a:t>
            </a:fld>
            <a:endParaRPr lang="ru-RU"/>
          </a:p>
        </p:txBody>
      </p:sp>
    </p:spTree>
    <p:extLst>
      <p:ext uri="{BB962C8B-B14F-4D97-AF65-F5344CB8AC3E}">
        <p14:creationId xmlns:p14="http://schemas.microsoft.com/office/powerpoint/2010/main" val="843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B29FA8-B706-4A34-9CF6-3B9B7A043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3E43258-07E5-4876-ACE9-7BB462292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B283BBF-96AC-44AC-A366-E7AF35C4E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6470D-A20D-49D9-BA25-9FB097BAE7D4}" type="datetimeFigureOut">
              <a:rPr lang="ru-RU" smtClean="0"/>
              <a:t>06.10.2022</a:t>
            </a:fld>
            <a:endParaRPr lang="ru-RU"/>
          </a:p>
        </p:txBody>
      </p:sp>
      <p:sp>
        <p:nvSpPr>
          <p:cNvPr id="5" name="Нижний колонтитул 4">
            <a:extLst>
              <a:ext uri="{FF2B5EF4-FFF2-40B4-BE49-F238E27FC236}">
                <a16:creationId xmlns:a16="http://schemas.microsoft.com/office/drawing/2014/main" id="{23AA9303-3AB0-4008-BEB0-A9D07700C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96507E9-AA83-4F5F-A286-8956637F4F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ED9C2-62F5-4F55-8E74-F470A5EF6F3B}" type="slidenum">
              <a:rPr lang="ru-RU" smtClean="0"/>
              <a:t>‹#›</a:t>
            </a:fld>
            <a:endParaRPr lang="ru-RU"/>
          </a:p>
        </p:txBody>
      </p:sp>
    </p:spTree>
    <p:extLst>
      <p:ext uri="{BB962C8B-B14F-4D97-AF65-F5344CB8AC3E}">
        <p14:creationId xmlns:p14="http://schemas.microsoft.com/office/powerpoint/2010/main" val="214318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5.png"/><Relationship Id="rId5" Type="http://schemas.openxmlformats.org/officeDocument/2006/relationships/image" Target="../media/image63.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4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D77D24-52AB-42A9-A141-39B5C74E65BB}"/>
              </a:ext>
            </a:extLst>
          </p:cNvPr>
          <p:cNvSpPr>
            <a:spLocks noGrp="1"/>
          </p:cNvSpPr>
          <p:nvPr>
            <p:ph type="ctrTitle"/>
          </p:nvPr>
        </p:nvSpPr>
        <p:spPr>
          <a:xfrm>
            <a:off x="1524000" y="1363134"/>
            <a:ext cx="9144000" cy="2387600"/>
          </a:xfrm>
        </p:spPr>
        <p:txBody>
          <a:bodyPr/>
          <a:lstStyle/>
          <a:p>
            <a:r>
              <a:rPr lang="ru-RU" dirty="0">
                <a:latin typeface="Times New Roman" panose="02020603050405020304" pitchFamily="18" charset="0"/>
                <a:cs typeface="Times New Roman" panose="02020603050405020304" pitchFamily="18" charset="0"/>
              </a:rPr>
              <a:t>Законы распределения</a:t>
            </a:r>
          </a:p>
        </p:txBody>
      </p:sp>
    </p:spTree>
    <p:extLst>
      <p:ext uri="{BB962C8B-B14F-4D97-AF65-F5344CB8AC3E}">
        <p14:creationId xmlns:p14="http://schemas.microsoft.com/office/powerpoint/2010/main" val="159332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Геометрическое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Пример моделирования</a:t>
            </a:r>
          </a:p>
        </p:txBody>
      </p:sp>
      <p:pic>
        <p:nvPicPr>
          <p:cNvPr id="5" name="Рисунок 4">
            <a:extLst>
              <a:ext uri="{FF2B5EF4-FFF2-40B4-BE49-F238E27FC236}">
                <a16:creationId xmlns:a16="http://schemas.microsoft.com/office/drawing/2014/main" id="{CB4FF095-2E3B-4BE2-8E7B-B55A9FC18DCD}"/>
              </a:ext>
            </a:extLst>
          </p:cNvPr>
          <p:cNvPicPr>
            <a:picLocks noChangeAspect="1"/>
          </p:cNvPicPr>
          <p:nvPr/>
        </p:nvPicPr>
        <p:blipFill>
          <a:blip r:embed="rId2"/>
          <a:stretch>
            <a:fillRect/>
          </a:stretch>
        </p:blipFill>
        <p:spPr>
          <a:xfrm>
            <a:off x="838200" y="2089898"/>
            <a:ext cx="2857500" cy="3771900"/>
          </a:xfrm>
          <a:prstGeom prst="rect">
            <a:avLst/>
          </a:prstGeom>
        </p:spPr>
      </p:pic>
      <p:pic>
        <p:nvPicPr>
          <p:cNvPr id="7" name="Рисунок 6">
            <a:extLst>
              <a:ext uri="{FF2B5EF4-FFF2-40B4-BE49-F238E27FC236}">
                <a16:creationId xmlns:a16="http://schemas.microsoft.com/office/drawing/2014/main" id="{154B9351-033A-4A05-91EE-07927429A9FF}"/>
              </a:ext>
            </a:extLst>
          </p:cNvPr>
          <p:cNvPicPr>
            <a:picLocks noChangeAspect="1"/>
          </p:cNvPicPr>
          <p:nvPr/>
        </p:nvPicPr>
        <p:blipFill>
          <a:blip r:embed="rId3"/>
          <a:stretch>
            <a:fillRect/>
          </a:stretch>
        </p:blipFill>
        <p:spPr>
          <a:xfrm>
            <a:off x="6297146" y="2094380"/>
            <a:ext cx="4133850" cy="2571750"/>
          </a:xfrm>
          <a:prstGeom prst="rect">
            <a:avLst/>
          </a:prstGeom>
        </p:spPr>
      </p:pic>
    </p:spTree>
    <p:extLst>
      <p:ext uri="{BB962C8B-B14F-4D97-AF65-F5344CB8AC3E}">
        <p14:creationId xmlns:p14="http://schemas.microsoft.com/office/powerpoint/2010/main" val="210410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Геометрическое распределение. Графики</a:t>
            </a:r>
          </a:p>
        </p:txBody>
      </p:sp>
      <p:pic>
        <p:nvPicPr>
          <p:cNvPr id="5" name="Рисунок 4">
            <a:extLst>
              <a:ext uri="{FF2B5EF4-FFF2-40B4-BE49-F238E27FC236}">
                <a16:creationId xmlns:a16="http://schemas.microsoft.com/office/drawing/2014/main" id="{0659BE38-F333-444A-AB92-E9F2DAFA59A1}"/>
              </a:ext>
            </a:extLst>
          </p:cNvPr>
          <p:cNvPicPr>
            <a:picLocks noChangeAspect="1"/>
          </p:cNvPicPr>
          <p:nvPr/>
        </p:nvPicPr>
        <p:blipFill>
          <a:blip r:embed="rId2"/>
          <a:stretch>
            <a:fillRect/>
          </a:stretch>
        </p:blipFill>
        <p:spPr>
          <a:xfrm>
            <a:off x="838200" y="1690688"/>
            <a:ext cx="5334000" cy="4000500"/>
          </a:xfrm>
          <a:prstGeom prst="rect">
            <a:avLst/>
          </a:prstGeom>
        </p:spPr>
      </p:pic>
      <p:pic>
        <p:nvPicPr>
          <p:cNvPr id="7" name="Рисунок 6">
            <a:extLst>
              <a:ext uri="{FF2B5EF4-FFF2-40B4-BE49-F238E27FC236}">
                <a16:creationId xmlns:a16="http://schemas.microsoft.com/office/drawing/2014/main" id="{5A4D8647-3E9D-435E-BD84-BC0447D74BE1}"/>
              </a:ext>
            </a:extLst>
          </p:cNvPr>
          <p:cNvPicPr>
            <a:picLocks noChangeAspect="1"/>
          </p:cNvPicPr>
          <p:nvPr/>
        </p:nvPicPr>
        <p:blipFill>
          <a:blip r:embed="rId3"/>
          <a:stretch>
            <a:fillRect/>
          </a:stretch>
        </p:blipFill>
        <p:spPr>
          <a:xfrm>
            <a:off x="6019800" y="1690688"/>
            <a:ext cx="5334000" cy="4000500"/>
          </a:xfrm>
          <a:prstGeom prst="rect">
            <a:avLst/>
          </a:prstGeom>
        </p:spPr>
      </p:pic>
      <p:pic>
        <p:nvPicPr>
          <p:cNvPr id="9" name="Рисунок 8">
            <a:extLst>
              <a:ext uri="{FF2B5EF4-FFF2-40B4-BE49-F238E27FC236}">
                <a16:creationId xmlns:a16="http://schemas.microsoft.com/office/drawing/2014/main" id="{C8EA80D7-3B15-44E1-AE24-21D2EA492429}"/>
              </a:ext>
            </a:extLst>
          </p:cNvPr>
          <p:cNvPicPr>
            <a:picLocks noChangeAspect="1"/>
          </p:cNvPicPr>
          <p:nvPr/>
        </p:nvPicPr>
        <p:blipFill>
          <a:blip r:embed="rId4"/>
          <a:stretch>
            <a:fillRect/>
          </a:stretch>
        </p:blipFill>
        <p:spPr>
          <a:xfrm>
            <a:off x="4933950" y="5909422"/>
            <a:ext cx="2476500" cy="400050"/>
          </a:xfrm>
          <a:prstGeom prst="rect">
            <a:avLst/>
          </a:prstGeom>
        </p:spPr>
      </p:pic>
    </p:spTree>
    <p:extLst>
      <p:ext uri="{BB962C8B-B14F-4D97-AF65-F5344CB8AC3E}">
        <p14:creationId xmlns:p14="http://schemas.microsoft.com/office/powerpoint/2010/main" val="100961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a:xfrm>
            <a:off x="838200" y="-271366"/>
            <a:ext cx="10515600" cy="1325563"/>
          </a:xfrm>
        </p:spPr>
        <p:txBody>
          <a:bodyPr/>
          <a:lstStyle/>
          <a:p>
            <a:pPr algn="ctr"/>
            <a:r>
              <a:rPr lang="ru-RU" dirty="0">
                <a:latin typeface="Times New Roman" panose="02020603050405020304" pitchFamily="18" charset="0"/>
                <a:cs typeface="Times New Roman" panose="02020603050405020304" pitchFamily="18" charset="0"/>
              </a:rPr>
              <a:t>Гипергеометрическое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812616"/>
            <a:ext cx="10515600" cy="4351338"/>
          </a:xfrm>
        </p:spPr>
        <p:txBody>
          <a:bodyPr>
            <a:normAutofit fontScale="77500" lnSpcReduction="20000"/>
          </a:bodyPr>
          <a:lstStyle/>
          <a:p>
            <a:pPr marL="0" indent="0" algn="just">
              <a:buNone/>
            </a:pPr>
            <a:r>
              <a:rPr lang="ru-RU" dirty="0">
                <a:latin typeface="Times New Roman" panose="02020603050405020304" pitchFamily="18" charset="0"/>
                <a:cs typeface="Times New Roman" panose="02020603050405020304" pitchFamily="18" charset="0"/>
              </a:rPr>
              <a:t>Гипергеометрическое распределение моделирует общее количество успехов в выборке фиксированного размера, взятой без замены из конечной совокупности. Распределение является дискретным, существует только для неотрицательных целых чисел, меньших, чем количество выборок или количество возможных успехов, в зависимости от того, что больше. Гипергеометрическое распределение отличается от биномиального только тем, что совокупность конечна, а выборка из совокупности не подлежит замене.</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У гипергеометрического распределения есть три параметра, которые имеют прямую физическую интерпретацию.</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M – размер генеральной совокупности.</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K - количество предметов с желаемой характеристикой в генеральной совокупности.</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n - количество элементов в выборке.</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Выборка «без замены» означает, что после выбора конкретной выборки она удаляется из соответствующей генеральной совокупности для всех последующих выборок.</a:t>
            </a:r>
          </a:p>
        </p:txBody>
      </p:sp>
      <p:pic>
        <p:nvPicPr>
          <p:cNvPr id="5" name="Рисунок 4">
            <a:extLst>
              <a:ext uri="{FF2B5EF4-FFF2-40B4-BE49-F238E27FC236}">
                <a16:creationId xmlns:a16="http://schemas.microsoft.com/office/drawing/2014/main" id="{2227FEAE-9D87-4C24-9DFD-90B9B8CBD413}"/>
              </a:ext>
            </a:extLst>
          </p:cNvPr>
          <p:cNvPicPr>
            <a:picLocks noChangeAspect="1"/>
          </p:cNvPicPr>
          <p:nvPr/>
        </p:nvPicPr>
        <p:blipFill>
          <a:blip r:embed="rId2"/>
          <a:stretch>
            <a:fillRect/>
          </a:stretch>
        </p:blipFill>
        <p:spPr>
          <a:xfrm>
            <a:off x="4443412" y="5163954"/>
            <a:ext cx="3305175" cy="1143000"/>
          </a:xfrm>
          <a:prstGeom prst="rect">
            <a:avLst/>
          </a:prstGeom>
        </p:spPr>
      </p:pic>
    </p:spTree>
    <p:extLst>
      <p:ext uri="{BB962C8B-B14F-4D97-AF65-F5344CB8AC3E}">
        <p14:creationId xmlns:p14="http://schemas.microsoft.com/office/powerpoint/2010/main" val="3856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Гипергеометрическое распределение. Пример моделирования</a:t>
            </a:r>
          </a:p>
        </p:txBody>
      </p:sp>
      <p:pic>
        <p:nvPicPr>
          <p:cNvPr id="5" name="Рисунок 4">
            <a:extLst>
              <a:ext uri="{FF2B5EF4-FFF2-40B4-BE49-F238E27FC236}">
                <a16:creationId xmlns:a16="http://schemas.microsoft.com/office/drawing/2014/main" id="{BB95FAE0-F9C4-4332-8BE3-34065AB0559E}"/>
              </a:ext>
            </a:extLst>
          </p:cNvPr>
          <p:cNvPicPr>
            <a:picLocks noChangeAspect="1"/>
          </p:cNvPicPr>
          <p:nvPr/>
        </p:nvPicPr>
        <p:blipFill>
          <a:blip r:embed="rId2"/>
          <a:stretch>
            <a:fillRect/>
          </a:stretch>
        </p:blipFill>
        <p:spPr>
          <a:xfrm>
            <a:off x="1062318" y="2060762"/>
            <a:ext cx="2857500" cy="4152900"/>
          </a:xfrm>
          <a:prstGeom prst="rect">
            <a:avLst/>
          </a:prstGeom>
        </p:spPr>
      </p:pic>
      <p:pic>
        <p:nvPicPr>
          <p:cNvPr id="7" name="Рисунок 6">
            <a:extLst>
              <a:ext uri="{FF2B5EF4-FFF2-40B4-BE49-F238E27FC236}">
                <a16:creationId xmlns:a16="http://schemas.microsoft.com/office/drawing/2014/main" id="{5DEA5FA2-4642-412F-892E-D84C7D48B16E}"/>
              </a:ext>
            </a:extLst>
          </p:cNvPr>
          <p:cNvPicPr>
            <a:picLocks noChangeAspect="1"/>
          </p:cNvPicPr>
          <p:nvPr/>
        </p:nvPicPr>
        <p:blipFill>
          <a:blip r:embed="rId3"/>
          <a:stretch>
            <a:fillRect/>
          </a:stretch>
        </p:blipFill>
        <p:spPr>
          <a:xfrm>
            <a:off x="5955646" y="2060762"/>
            <a:ext cx="4010025" cy="2571750"/>
          </a:xfrm>
          <a:prstGeom prst="rect">
            <a:avLst/>
          </a:prstGeom>
        </p:spPr>
      </p:pic>
    </p:spTree>
    <p:extLst>
      <p:ext uri="{BB962C8B-B14F-4D97-AF65-F5344CB8AC3E}">
        <p14:creationId xmlns:p14="http://schemas.microsoft.com/office/powerpoint/2010/main" val="393507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Гипергеометрическое распределение. Графики</a:t>
            </a:r>
          </a:p>
        </p:txBody>
      </p:sp>
      <p:pic>
        <p:nvPicPr>
          <p:cNvPr id="5" name="Рисунок 4">
            <a:extLst>
              <a:ext uri="{FF2B5EF4-FFF2-40B4-BE49-F238E27FC236}">
                <a16:creationId xmlns:a16="http://schemas.microsoft.com/office/drawing/2014/main" id="{9D5DDE8D-A254-4285-93D6-24BF0AE69DD3}"/>
              </a:ext>
            </a:extLst>
          </p:cNvPr>
          <p:cNvPicPr>
            <a:picLocks noChangeAspect="1"/>
          </p:cNvPicPr>
          <p:nvPr/>
        </p:nvPicPr>
        <p:blipFill>
          <a:blip r:embed="rId2"/>
          <a:stretch>
            <a:fillRect/>
          </a:stretch>
        </p:blipFill>
        <p:spPr>
          <a:xfrm>
            <a:off x="838200" y="1841127"/>
            <a:ext cx="5334000" cy="4000500"/>
          </a:xfrm>
          <a:prstGeom prst="rect">
            <a:avLst/>
          </a:prstGeom>
        </p:spPr>
      </p:pic>
      <p:pic>
        <p:nvPicPr>
          <p:cNvPr id="7" name="Рисунок 6">
            <a:extLst>
              <a:ext uri="{FF2B5EF4-FFF2-40B4-BE49-F238E27FC236}">
                <a16:creationId xmlns:a16="http://schemas.microsoft.com/office/drawing/2014/main" id="{97F148E2-130F-4391-88A0-EB9C9D4D0AD8}"/>
              </a:ext>
            </a:extLst>
          </p:cNvPr>
          <p:cNvPicPr>
            <a:picLocks noChangeAspect="1"/>
          </p:cNvPicPr>
          <p:nvPr/>
        </p:nvPicPr>
        <p:blipFill>
          <a:blip r:embed="rId3"/>
          <a:stretch>
            <a:fillRect/>
          </a:stretch>
        </p:blipFill>
        <p:spPr>
          <a:xfrm>
            <a:off x="6019800" y="1841127"/>
            <a:ext cx="5334000" cy="4000500"/>
          </a:xfrm>
          <a:prstGeom prst="rect">
            <a:avLst/>
          </a:prstGeom>
        </p:spPr>
      </p:pic>
      <p:pic>
        <p:nvPicPr>
          <p:cNvPr id="9" name="Рисунок 8">
            <a:extLst>
              <a:ext uri="{FF2B5EF4-FFF2-40B4-BE49-F238E27FC236}">
                <a16:creationId xmlns:a16="http://schemas.microsoft.com/office/drawing/2014/main" id="{25E00A36-E286-4A7A-8B21-7152F76DF1E6}"/>
              </a:ext>
            </a:extLst>
          </p:cNvPr>
          <p:cNvPicPr>
            <a:picLocks noChangeAspect="1"/>
          </p:cNvPicPr>
          <p:nvPr/>
        </p:nvPicPr>
        <p:blipFill>
          <a:blip r:embed="rId4"/>
          <a:stretch>
            <a:fillRect/>
          </a:stretch>
        </p:blipFill>
        <p:spPr>
          <a:xfrm>
            <a:off x="4986337" y="5841627"/>
            <a:ext cx="2219325" cy="752475"/>
          </a:xfrm>
          <a:prstGeom prst="rect">
            <a:avLst/>
          </a:prstGeom>
        </p:spPr>
      </p:pic>
    </p:spTree>
    <p:extLst>
      <p:ext uri="{BB962C8B-B14F-4D97-AF65-F5344CB8AC3E}">
        <p14:creationId xmlns:p14="http://schemas.microsoft.com/office/powerpoint/2010/main" val="311279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err="1">
                <a:latin typeface="Times New Roman" panose="02020603050405020304" pitchFamily="18" charset="0"/>
                <a:cs typeface="Times New Roman" panose="02020603050405020304" pitchFamily="18" charset="0"/>
              </a:rPr>
              <a:t>Мультиномиальное</a:t>
            </a:r>
            <a:r>
              <a:rPr lang="ru-RU" dirty="0">
                <a:latin typeface="Times New Roman" panose="02020603050405020304" pitchFamily="18" charset="0"/>
                <a:cs typeface="Times New Roman" panose="02020603050405020304" pitchFamily="18" charset="0"/>
              </a:rPr>
              <a:t>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4799293"/>
          </a:xfrm>
        </p:spPr>
        <p:txBody>
          <a:bodyPr>
            <a:normAutofit fontScale="92500" lnSpcReduction="20000"/>
          </a:bodyPr>
          <a:lstStyle/>
          <a:p>
            <a:pPr marL="0" indent="0" algn="just">
              <a:buNone/>
            </a:pPr>
            <a:r>
              <a:rPr lang="ru-RU" dirty="0" err="1">
                <a:latin typeface="Times New Roman" panose="02020603050405020304" pitchFamily="18" charset="0"/>
                <a:cs typeface="Times New Roman" panose="02020603050405020304" pitchFamily="18" charset="0"/>
              </a:rPr>
              <a:t>Мультиномиальное</a:t>
            </a:r>
            <a:r>
              <a:rPr lang="ru-RU" dirty="0">
                <a:latin typeface="Times New Roman" panose="02020603050405020304" pitchFamily="18" charset="0"/>
                <a:cs typeface="Times New Roman" panose="02020603050405020304" pitchFamily="18" charset="0"/>
              </a:rPr>
              <a:t> распределение моделирует вероятность каждой комбинации успеха в серии независимых испытаний. Используйте это распределение, когда существует более двух возможных взаимоисключающих исходов для каждого испытания, и каждый результат имеет фиксированную вероятность успеха.</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где </a:t>
            </a:r>
            <a:r>
              <a:rPr lang="ru-RU"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 количество возможных взаимоисключающих исходов для каждого испытания, а n - общее количество испытаний. Вектор x = (</a:t>
            </a:r>
            <a:r>
              <a:rPr lang="ru-RU" i="1" dirty="0">
                <a:latin typeface="Times New Roman" panose="02020603050405020304" pitchFamily="18" charset="0"/>
                <a:cs typeface="Times New Roman" panose="02020603050405020304" pitchFamily="18" charset="0"/>
              </a:rPr>
              <a:t>x</a:t>
            </a:r>
            <a:r>
              <a:rPr lang="ru-RU" baseline="-25000"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 </a:t>
            </a:r>
            <a:r>
              <a:rPr lang="ru-RU" i="1" dirty="0" err="1">
                <a:latin typeface="Times New Roman" panose="02020603050405020304" pitchFamily="18" charset="0"/>
                <a:cs typeface="Times New Roman" panose="02020603050405020304" pitchFamily="18" charset="0"/>
              </a:rPr>
              <a:t>x</a:t>
            </a:r>
            <a:r>
              <a:rPr lang="ru-RU" i="1"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 это количество наблюдений каждого </a:t>
            </a:r>
            <a:r>
              <a:rPr lang="ru-RU"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результата и содержит неотрицательные целые компоненты, которые в сумме равны </a:t>
            </a:r>
            <a:r>
              <a:rPr lang="ru-RU" i="1" dirty="0">
                <a:latin typeface="Times New Roman" panose="02020603050405020304" pitchFamily="18" charset="0"/>
                <a:cs typeface="Times New Roman" panose="02020603050405020304" pitchFamily="18" charset="0"/>
              </a:rPr>
              <a:t>n</a:t>
            </a:r>
            <a:r>
              <a:rPr lang="ru-RU" dirty="0">
                <a:latin typeface="Times New Roman" panose="02020603050405020304" pitchFamily="18" charset="0"/>
                <a:cs typeface="Times New Roman" panose="02020603050405020304" pitchFamily="18" charset="0"/>
              </a:rPr>
              <a:t>. Вектор p = (</a:t>
            </a:r>
            <a:r>
              <a:rPr lang="ru-RU" i="1" dirty="0">
                <a:latin typeface="Times New Roman" panose="02020603050405020304" pitchFamily="18" charset="0"/>
                <a:cs typeface="Times New Roman" panose="02020603050405020304" pitchFamily="18" charset="0"/>
              </a:rPr>
              <a:t>p</a:t>
            </a:r>
            <a:r>
              <a:rPr lang="ru-RU" baseline="-25000"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 </a:t>
            </a:r>
            <a:r>
              <a:rPr lang="ru-RU" i="1" dirty="0" err="1">
                <a:latin typeface="Times New Roman" panose="02020603050405020304" pitchFamily="18" charset="0"/>
                <a:cs typeface="Times New Roman" panose="02020603050405020304" pitchFamily="18" charset="0"/>
              </a:rPr>
              <a:t>p</a:t>
            </a:r>
            <a:r>
              <a:rPr lang="ru-RU" i="1"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представляет собой фиксированную вероятность каждого </a:t>
            </a:r>
            <a:r>
              <a:rPr lang="ru-RU" i="1" dirty="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исхода и содержит неотрицательные скалярные компоненты, сумма которых равна 1.</a:t>
            </a:r>
          </a:p>
        </p:txBody>
      </p:sp>
      <p:pic>
        <p:nvPicPr>
          <p:cNvPr id="5" name="Рисунок 4">
            <a:extLst>
              <a:ext uri="{FF2B5EF4-FFF2-40B4-BE49-F238E27FC236}">
                <a16:creationId xmlns:a16="http://schemas.microsoft.com/office/drawing/2014/main" id="{2C3DC4ED-7CBE-4B7E-9297-199351C50E03}"/>
              </a:ext>
            </a:extLst>
          </p:cNvPr>
          <p:cNvPicPr>
            <a:picLocks noChangeAspect="1"/>
          </p:cNvPicPr>
          <p:nvPr/>
        </p:nvPicPr>
        <p:blipFill>
          <a:blip r:embed="rId2"/>
          <a:stretch>
            <a:fillRect/>
          </a:stretch>
        </p:blipFill>
        <p:spPr>
          <a:xfrm>
            <a:off x="4633912" y="3324505"/>
            <a:ext cx="2924175" cy="657225"/>
          </a:xfrm>
          <a:prstGeom prst="rect">
            <a:avLst/>
          </a:prstGeom>
        </p:spPr>
      </p:pic>
    </p:spTree>
    <p:extLst>
      <p:ext uri="{BB962C8B-B14F-4D97-AF65-F5344CB8AC3E}">
        <p14:creationId xmlns:p14="http://schemas.microsoft.com/office/powerpoint/2010/main" val="326081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err="1">
                <a:latin typeface="Times New Roman" panose="02020603050405020304" pitchFamily="18" charset="0"/>
                <a:cs typeface="Times New Roman" panose="02020603050405020304" pitchFamily="18" charset="0"/>
              </a:rPr>
              <a:t>Мультиномиальное</a:t>
            </a:r>
            <a:r>
              <a:rPr lang="ru-RU" dirty="0">
                <a:latin typeface="Times New Roman" panose="02020603050405020304" pitchFamily="18" charset="0"/>
                <a:cs typeface="Times New Roman" panose="02020603050405020304" pitchFamily="18" charset="0"/>
              </a:rPr>
              <a:t>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Пример моделирования</a:t>
            </a:r>
          </a:p>
        </p:txBody>
      </p:sp>
      <p:pic>
        <p:nvPicPr>
          <p:cNvPr id="5" name="Рисунок 4">
            <a:extLst>
              <a:ext uri="{FF2B5EF4-FFF2-40B4-BE49-F238E27FC236}">
                <a16:creationId xmlns:a16="http://schemas.microsoft.com/office/drawing/2014/main" id="{90F16B0D-F463-4833-9124-B0F22078D699}"/>
              </a:ext>
            </a:extLst>
          </p:cNvPr>
          <p:cNvPicPr>
            <a:picLocks noChangeAspect="1"/>
          </p:cNvPicPr>
          <p:nvPr/>
        </p:nvPicPr>
        <p:blipFill>
          <a:blip r:embed="rId2"/>
          <a:stretch>
            <a:fillRect/>
          </a:stretch>
        </p:blipFill>
        <p:spPr>
          <a:xfrm>
            <a:off x="819150" y="1850371"/>
            <a:ext cx="5276850" cy="4143375"/>
          </a:xfrm>
          <a:prstGeom prst="rect">
            <a:avLst/>
          </a:prstGeom>
        </p:spPr>
      </p:pic>
      <p:pic>
        <p:nvPicPr>
          <p:cNvPr id="7" name="Рисунок 6">
            <a:extLst>
              <a:ext uri="{FF2B5EF4-FFF2-40B4-BE49-F238E27FC236}">
                <a16:creationId xmlns:a16="http://schemas.microsoft.com/office/drawing/2014/main" id="{FC0D6387-D92E-49EB-B434-16E0F58D3508}"/>
              </a:ext>
            </a:extLst>
          </p:cNvPr>
          <p:cNvPicPr>
            <a:picLocks noChangeAspect="1"/>
          </p:cNvPicPr>
          <p:nvPr/>
        </p:nvPicPr>
        <p:blipFill>
          <a:blip r:embed="rId3"/>
          <a:stretch>
            <a:fillRect/>
          </a:stretch>
        </p:blipFill>
        <p:spPr>
          <a:xfrm>
            <a:off x="6648450" y="1850371"/>
            <a:ext cx="4724400" cy="2628900"/>
          </a:xfrm>
          <a:prstGeom prst="rect">
            <a:avLst/>
          </a:prstGeom>
        </p:spPr>
      </p:pic>
    </p:spTree>
    <p:extLst>
      <p:ext uri="{BB962C8B-B14F-4D97-AF65-F5344CB8AC3E}">
        <p14:creationId xmlns:p14="http://schemas.microsoft.com/office/powerpoint/2010/main" val="112727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err="1">
                <a:latin typeface="Times New Roman" panose="02020603050405020304" pitchFamily="18" charset="0"/>
                <a:cs typeface="Times New Roman" panose="02020603050405020304" pitchFamily="18" charset="0"/>
              </a:rPr>
              <a:t>Мультиномиальное</a:t>
            </a:r>
            <a:r>
              <a:rPr lang="ru-RU" dirty="0">
                <a:latin typeface="Times New Roman" panose="02020603050405020304" pitchFamily="18" charset="0"/>
                <a:cs typeface="Times New Roman" panose="02020603050405020304" pitchFamily="18" charset="0"/>
              </a:rPr>
              <a:t>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Графики</a:t>
            </a:r>
          </a:p>
        </p:txBody>
      </p:sp>
      <p:pic>
        <p:nvPicPr>
          <p:cNvPr id="5" name="Рисунок 4">
            <a:extLst>
              <a:ext uri="{FF2B5EF4-FFF2-40B4-BE49-F238E27FC236}">
                <a16:creationId xmlns:a16="http://schemas.microsoft.com/office/drawing/2014/main" id="{3F654525-8372-4B04-9467-6E49DCA677BF}"/>
              </a:ext>
            </a:extLst>
          </p:cNvPr>
          <p:cNvPicPr>
            <a:picLocks noChangeAspect="1"/>
          </p:cNvPicPr>
          <p:nvPr/>
        </p:nvPicPr>
        <p:blipFill>
          <a:blip r:embed="rId2"/>
          <a:stretch>
            <a:fillRect/>
          </a:stretch>
        </p:blipFill>
        <p:spPr>
          <a:xfrm>
            <a:off x="838200" y="1921808"/>
            <a:ext cx="5334000" cy="4000500"/>
          </a:xfrm>
          <a:prstGeom prst="rect">
            <a:avLst/>
          </a:prstGeom>
        </p:spPr>
      </p:pic>
      <p:pic>
        <p:nvPicPr>
          <p:cNvPr id="7" name="Рисунок 6">
            <a:extLst>
              <a:ext uri="{FF2B5EF4-FFF2-40B4-BE49-F238E27FC236}">
                <a16:creationId xmlns:a16="http://schemas.microsoft.com/office/drawing/2014/main" id="{885D27F8-3EF1-48D6-BEDB-94838B4F919E}"/>
              </a:ext>
            </a:extLst>
          </p:cNvPr>
          <p:cNvPicPr>
            <a:picLocks noChangeAspect="1"/>
          </p:cNvPicPr>
          <p:nvPr/>
        </p:nvPicPr>
        <p:blipFill>
          <a:blip r:embed="rId3"/>
          <a:stretch>
            <a:fillRect/>
          </a:stretch>
        </p:blipFill>
        <p:spPr>
          <a:xfrm>
            <a:off x="6019800" y="1921808"/>
            <a:ext cx="5334000" cy="4000500"/>
          </a:xfrm>
          <a:prstGeom prst="rect">
            <a:avLst/>
          </a:prstGeom>
        </p:spPr>
      </p:pic>
      <p:pic>
        <p:nvPicPr>
          <p:cNvPr id="9" name="Рисунок 8">
            <a:extLst>
              <a:ext uri="{FF2B5EF4-FFF2-40B4-BE49-F238E27FC236}">
                <a16:creationId xmlns:a16="http://schemas.microsoft.com/office/drawing/2014/main" id="{1BB8D87C-4989-40E1-B4BE-2FD92316DF9E}"/>
              </a:ext>
            </a:extLst>
          </p:cNvPr>
          <p:cNvPicPr>
            <a:picLocks noChangeAspect="1"/>
          </p:cNvPicPr>
          <p:nvPr/>
        </p:nvPicPr>
        <p:blipFill>
          <a:blip r:embed="rId4"/>
          <a:stretch>
            <a:fillRect/>
          </a:stretch>
        </p:blipFill>
        <p:spPr>
          <a:xfrm>
            <a:off x="3652837" y="6153428"/>
            <a:ext cx="4733925" cy="485775"/>
          </a:xfrm>
          <a:prstGeom prst="rect">
            <a:avLst/>
          </a:prstGeom>
        </p:spPr>
      </p:pic>
    </p:spTree>
    <p:extLst>
      <p:ext uri="{BB962C8B-B14F-4D97-AF65-F5344CB8AC3E}">
        <p14:creationId xmlns:p14="http://schemas.microsoft.com/office/powerpoint/2010/main" val="3181301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Отрицательное биномиальное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p:txBody>
          <a:bodyPr>
            <a:normAutofit fontScale="92500" lnSpcReduction="10000"/>
          </a:bodyPr>
          <a:lstStyle/>
          <a:p>
            <a:pPr marL="0" indent="0" algn="just">
              <a:buNone/>
            </a:pPr>
            <a:r>
              <a:rPr lang="ru-RU" dirty="0">
                <a:latin typeface="Times New Roman" panose="02020603050405020304" pitchFamily="18" charset="0"/>
                <a:cs typeface="Times New Roman" panose="02020603050405020304" pitchFamily="18" charset="0"/>
              </a:rPr>
              <a:t>В своей простейшей форме (когда </a:t>
            </a:r>
            <a:r>
              <a:rPr lang="ru-RU" i="1"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 - целое число) отрицательное биномиальное распределение моделирует количество неудач </a:t>
            </a:r>
            <a:r>
              <a:rPr lang="ru-RU"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 до того, как будет достигнуто заданное количество успехов в серии независимых идентичных испытаний. Его параметрами являются вероятность успеха в одном испытании, </a:t>
            </a:r>
            <a:r>
              <a:rPr lang="ru-RU" i="1" dirty="0">
                <a:latin typeface="Times New Roman" panose="02020603050405020304" pitchFamily="18" charset="0"/>
                <a:cs typeface="Times New Roman" panose="02020603050405020304" pitchFamily="18" charset="0"/>
              </a:rPr>
              <a:t>p</a:t>
            </a:r>
            <a:r>
              <a:rPr lang="ru-RU" dirty="0">
                <a:latin typeface="Times New Roman" panose="02020603050405020304" pitchFamily="18" charset="0"/>
                <a:cs typeface="Times New Roman" panose="02020603050405020304" pitchFamily="18" charset="0"/>
              </a:rPr>
              <a:t>, и количество успехов, r. Частным случаем отрицательного биномиального распределения, когда </a:t>
            </a:r>
            <a:r>
              <a:rPr lang="ru-RU" i="1" dirty="0">
                <a:latin typeface="Times New Roman" panose="02020603050405020304" pitchFamily="18" charset="0"/>
                <a:cs typeface="Times New Roman" panose="02020603050405020304" pitchFamily="18" charset="0"/>
              </a:rPr>
              <a:t>r</a:t>
            </a:r>
            <a:r>
              <a:rPr lang="ru-RU" dirty="0">
                <a:latin typeface="Times New Roman" panose="02020603050405020304" pitchFamily="18" charset="0"/>
                <a:cs typeface="Times New Roman" panose="02020603050405020304" pitchFamily="18" charset="0"/>
              </a:rPr>
              <a:t> = 1, является геометрическое распределение, которое моделирует количество отказов до первого успеха.</a:t>
            </a:r>
            <a:r>
              <a:rPr lang="en-US" dirty="0">
                <a:latin typeface="Times New Roman" panose="02020603050405020304" pitchFamily="18" charset="0"/>
                <a:cs typeface="Times New Roman" panose="02020603050405020304" pitchFamily="18" charset="0"/>
              </a:rPr>
              <a:t> </a:t>
            </a:r>
          </a:p>
          <a:p>
            <a:pPr marL="0" indent="0" algn="just">
              <a:buNone/>
            </a:pPr>
            <a:r>
              <a:rPr lang="ru-RU" dirty="0">
                <a:latin typeface="Times New Roman" panose="02020603050405020304" pitchFamily="18" charset="0"/>
                <a:cs typeface="Times New Roman" panose="02020603050405020304" pitchFamily="18" charset="0"/>
              </a:rPr>
              <a:t>В более общем смысле r может принимать нецелые значения. Эта форма отрицательного биномиального распределения не имеет интерпретации с точки зрения повторных испытаний, но, как и распределение Пуассона, она полезна при моделировании данных подсчета.</a:t>
            </a:r>
          </a:p>
        </p:txBody>
      </p:sp>
    </p:spTree>
    <p:extLst>
      <p:ext uri="{BB962C8B-B14F-4D97-AF65-F5344CB8AC3E}">
        <p14:creationId xmlns:p14="http://schemas.microsoft.com/office/powerpoint/2010/main" val="422440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Отрицательное биномиальное распределение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Пример моделирования</a:t>
            </a:r>
          </a:p>
        </p:txBody>
      </p:sp>
      <p:pic>
        <p:nvPicPr>
          <p:cNvPr id="5" name="Рисунок 4">
            <a:extLst>
              <a:ext uri="{FF2B5EF4-FFF2-40B4-BE49-F238E27FC236}">
                <a16:creationId xmlns:a16="http://schemas.microsoft.com/office/drawing/2014/main" id="{38FAABEB-F80A-49D3-802A-1ED4592FFBC5}"/>
              </a:ext>
            </a:extLst>
          </p:cNvPr>
          <p:cNvPicPr>
            <a:picLocks noChangeAspect="1"/>
          </p:cNvPicPr>
          <p:nvPr/>
        </p:nvPicPr>
        <p:blipFill>
          <a:blip r:embed="rId2"/>
          <a:stretch>
            <a:fillRect/>
          </a:stretch>
        </p:blipFill>
        <p:spPr>
          <a:xfrm>
            <a:off x="838200" y="1866683"/>
            <a:ext cx="5059166" cy="3482868"/>
          </a:xfrm>
          <a:prstGeom prst="rect">
            <a:avLst/>
          </a:prstGeom>
        </p:spPr>
      </p:pic>
      <p:pic>
        <p:nvPicPr>
          <p:cNvPr id="7" name="Рисунок 6">
            <a:extLst>
              <a:ext uri="{FF2B5EF4-FFF2-40B4-BE49-F238E27FC236}">
                <a16:creationId xmlns:a16="http://schemas.microsoft.com/office/drawing/2014/main" id="{53DB5FBC-AD50-4A62-A4F1-316A53BD7BC5}"/>
              </a:ext>
            </a:extLst>
          </p:cNvPr>
          <p:cNvPicPr>
            <a:picLocks noChangeAspect="1"/>
          </p:cNvPicPr>
          <p:nvPr/>
        </p:nvPicPr>
        <p:blipFill>
          <a:blip r:embed="rId3"/>
          <a:stretch>
            <a:fillRect/>
          </a:stretch>
        </p:blipFill>
        <p:spPr>
          <a:xfrm>
            <a:off x="6838118" y="1866683"/>
            <a:ext cx="4248743" cy="1562318"/>
          </a:xfrm>
          <a:prstGeom prst="rect">
            <a:avLst/>
          </a:prstGeom>
        </p:spPr>
      </p:pic>
      <p:pic>
        <p:nvPicPr>
          <p:cNvPr id="9" name="Рисунок 8">
            <a:extLst>
              <a:ext uri="{FF2B5EF4-FFF2-40B4-BE49-F238E27FC236}">
                <a16:creationId xmlns:a16="http://schemas.microsoft.com/office/drawing/2014/main" id="{5D0D28DE-CD42-4F15-AB00-4238426A0A1B}"/>
              </a:ext>
            </a:extLst>
          </p:cNvPr>
          <p:cNvPicPr>
            <a:picLocks noChangeAspect="1"/>
          </p:cNvPicPr>
          <p:nvPr/>
        </p:nvPicPr>
        <p:blipFill>
          <a:blip r:embed="rId4"/>
          <a:stretch>
            <a:fillRect/>
          </a:stretch>
        </p:blipFill>
        <p:spPr>
          <a:xfrm>
            <a:off x="6838118" y="3604996"/>
            <a:ext cx="4864253" cy="2931024"/>
          </a:xfrm>
          <a:prstGeom prst="rect">
            <a:avLst/>
          </a:prstGeom>
        </p:spPr>
      </p:pic>
    </p:spTree>
    <p:extLst>
      <p:ext uri="{BB962C8B-B14F-4D97-AF65-F5344CB8AC3E}">
        <p14:creationId xmlns:p14="http://schemas.microsoft.com/office/powerpoint/2010/main" val="42004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Закон распределения</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p:txBody>
          <a:bodyPr/>
          <a:lstStyle/>
          <a:p>
            <a:pPr marL="0" indent="0" algn="just">
              <a:buNone/>
            </a:pPr>
            <a:r>
              <a:rPr lang="ru-RU" dirty="0">
                <a:latin typeface="Times New Roman" panose="02020603050405020304" pitchFamily="18" charset="0"/>
                <a:cs typeface="Times New Roman" panose="02020603050405020304" pitchFamily="18" charset="0"/>
              </a:rPr>
              <a:t>Законом распределения случайной </a:t>
            </a:r>
            <a:r>
              <a:rPr lang="ru-RU" dirty="0" smtClean="0">
                <a:latin typeface="Times New Roman" panose="02020603050405020304" pitchFamily="18" charset="0"/>
                <a:cs typeface="Times New Roman" panose="02020603050405020304" pitchFamily="18" charset="0"/>
              </a:rPr>
              <a:t>величины называется </a:t>
            </a:r>
            <a:r>
              <a:rPr lang="ru-RU" dirty="0">
                <a:latin typeface="Times New Roman" panose="02020603050405020304" pitchFamily="18" charset="0"/>
                <a:cs typeface="Times New Roman" panose="02020603050405020304" pitchFamily="18" charset="0"/>
              </a:rPr>
              <a:t>всякое соотношение, устанавливающие связь </a:t>
            </a:r>
            <a:r>
              <a:rPr lang="ru-RU" dirty="0" smtClean="0">
                <a:latin typeface="Times New Roman" panose="02020603050405020304" pitchFamily="18" charset="0"/>
                <a:cs typeface="Times New Roman" panose="02020603050405020304" pitchFamily="18" charset="0"/>
              </a:rPr>
              <a:t>между возможными </a:t>
            </a:r>
            <a:r>
              <a:rPr lang="ru-RU" dirty="0">
                <a:latin typeface="Times New Roman" panose="02020603050405020304" pitchFamily="18" charset="0"/>
                <a:cs typeface="Times New Roman" panose="02020603050405020304" pitchFamily="18" charset="0"/>
              </a:rPr>
              <a:t>значениями случайной величины и соответствующими </a:t>
            </a:r>
            <a:r>
              <a:rPr lang="ru-RU" dirty="0" smtClean="0">
                <a:latin typeface="Times New Roman" panose="02020603050405020304" pitchFamily="18" charset="0"/>
                <a:cs typeface="Times New Roman" panose="02020603050405020304" pitchFamily="18" charset="0"/>
              </a:rPr>
              <a:t>им вероятностями</a:t>
            </a:r>
            <a:r>
              <a:rPr lang="ru-RU"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046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Отрицательное биномиальное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Графики</a:t>
            </a:r>
          </a:p>
        </p:txBody>
      </p:sp>
      <p:pic>
        <p:nvPicPr>
          <p:cNvPr id="5" name="Рисунок 4">
            <a:extLst>
              <a:ext uri="{FF2B5EF4-FFF2-40B4-BE49-F238E27FC236}">
                <a16:creationId xmlns:a16="http://schemas.microsoft.com/office/drawing/2014/main" id="{8C0AAC81-7652-491A-B1F5-160B7CE96C2E}"/>
              </a:ext>
            </a:extLst>
          </p:cNvPr>
          <p:cNvPicPr>
            <a:picLocks noChangeAspect="1"/>
          </p:cNvPicPr>
          <p:nvPr/>
        </p:nvPicPr>
        <p:blipFill>
          <a:blip r:embed="rId2"/>
          <a:stretch>
            <a:fillRect/>
          </a:stretch>
        </p:blipFill>
        <p:spPr>
          <a:xfrm>
            <a:off x="838200" y="2024651"/>
            <a:ext cx="5334000" cy="4000500"/>
          </a:xfrm>
          <a:prstGeom prst="rect">
            <a:avLst/>
          </a:prstGeom>
        </p:spPr>
      </p:pic>
      <p:pic>
        <p:nvPicPr>
          <p:cNvPr id="7" name="Рисунок 6">
            <a:extLst>
              <a:ext uri="{FF2B5EF4-FFF2-40B4-BE49-F238E27FC236}">
                <a16:creationId xmlns:a16="http://schemas.microsoft.com/office/drawing/2014/main" id="{13C6F6A4-74EB-40D6-9A86-93E192D2EED8}"/>
              </a:ext>
            </a:extLst>
          </p:cNvPr>
          <p:cNvPicPr>
            <a:picLocks noChangeAspect="1"/>
          </p:cNvPicPr>
          <p:nvPr/>
        </p:nvPicPr>
        <p:blipFill>
          <a:blip r:embed="rId3"/>
          <a:stretch>
            <a:fillRect/>
          </a:stretch>
        </p:blipFill>
        <p:spPr>
          <a:xfrm>
            <a:off x="6019800" y="2024651"/>
            <a:ext cx="5334000" cy="4000500"/>
          </a:xfrm>
          <a:prstGeom prst="rect">
            <a:avLst/>
          </a:prstGeom>
        </p:spPr>
      </p:pic>
      <p:pic>
        <p:nvPicPr>
          <p:cNvPr id="9" name="Рисунок 8">
            <a:extLst>
              <a:ext uri="{FF2B5EF4-FFF2-40B4-BE49-F238E27FC236}">
                <a16:creationId xmlns:a16="http://schemas.microsoft.com/office/drawing/2014/main" id="{5BC99D97-5DA5-4DD5-BA30-78F1F1D147E0}"/>
              </a:ext>
            </a:extLst>
          </p:cNvPr>
          <p:cNvPicPr>
            <a:picLocks noChangeAspect="1"/>
          </p:cNvPicPr>
          <p:nvPr/>
        </p:nvPicPr>
        <p:blipFill>
          <a:blip r:embed="rId4"/>
          <a:stretch>
            <a:fillRect/>
          </a:stretch>
        </p:blipFill>
        <p:spPr>
          <a:xfrm>
            <a:off x="3219048" y="6025151"/>
            <a:ext cx="5753903" cy="552527"/>
          </a:xfrm>
          <a:prstGeom prst="rect">
            <a:avLst/>
          </a:prstGeom>
        </p:spPr>
      </p:pic>
    </p:spTree>
    <p:extLst>
      <p:ext uri="{BB962C8B-B14F-4D97-AF65-F5344CB8AC3E}">
        <p14:creationId xmlns:p14="http://schemas.microsoft.com/office/powerpoint/2010/main" val="155856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Пуассона</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671049"/>
          </a:xfrm>
        </p:spPr>
        <p:txBody>
          <a:bodyPr/>
          <a:lstStyle/>
          <a:p>
            <a:pPr marL="0" indent="0" algn="just">
              <a:buNone/>
            </a:pPr>
            <a:r>
              <a:rPr lang="ru-RU" dirty="0">
                <a:latin typeface="Times New Roman" panose="02020603050405020304" pitchFamily="18" charset="0"/>
                <a:cs typeface="Times New Roman" panose="02020603050405020304" pitchFamily="18" charset="0"/>
              </a:rPr>
              <a:t>Распределение Пуассона - это однопараметрическое семейство кривых, которое моделирует</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количество раз, сколько происходит случайное событие. Это распределение подходит для приложений, которые включают подсчет количества раз, когда случайное событие происходит за заданный промежуток времени. Примеры приложений, использующих распределения Пуассона, включают количество щелчков счетчика Гейгера в секунду, количество человек которые идущих в магазин каждый час, и количество пакетов данных, потерянных в сети за минуту.</a:t>
            </a:r>
          </a:p>
        </p:txBody>
      </p:sp>
      <p:pic>
        <p:nvPicPr>
          <p:cNvPr id="5" name="Рисунок 4">
            <a:extLst>
              <a:ext uri="{FF2B5EF4-FFF2-40B4-BE49-F238E27FC236}">
                <a16:creationId xmlns:a16="http://schemas.microsoft.com/office/drawing/2014/main" id="{4D136425-6134-4032-BAB3-46BD3E310F0F}"/>
              </a:ext>
            </a:extLst>
          </p:cNvPr>
          <p:cNvPicPr>
            <a:picLocks noChangeAspect="1"/>
          </p:cNvPicPr>
          <p:nvPr/>
        </p:nvPicPr>
        <p:blipFill>
          <a:blip r:embed="rId2"/>
          <a:stretch>
            <a:fillRect/>
          </a:stretch>
        </p:blipFill>
        <p:spPr>
          <a:xfrm>
            <a:off x="838200" y="5631611"/>
            <a:ext cx="4110683" cy="757231"/>
          </a:xfrm>
          <a:prstGeom prst="rect">
            <a:avLst/>
          </a:prstGeom>
        </p:spPr>
      </p:pic>
      <p:sp>
        <p:nvSpPr>
          <p:cNvPr id="6" name="TextBox 5">
            <a:extLst>
              <a:ext uri="{FF2B5EF4-FFF2-40B4-BE49-F238E27FC236}">
                <a16:creationId xmlns:a16="http://schemas.microsoft.com/office/drawing/2014/main" id="{9B4B856F-578D-48DE-956E-70E64CF906BC}"/>
              </a:ext>
            </a:extLst>
          </p:cNvPr>
          <p:cNvSpPr txBox="1"/>
          <p:nvPr/>
        </p:nvSpPr>
        <p:spPr>
          <a:xfrm>
            <a:off x="4602822" y="5827368"/>
            <a:ext cx="4633645" cy="646331"/>
          </a:xfrm>
          <a:prstGeom prst="rect">
            <a:avLst/>
          </a:prstGeom>
          <a:noFill/>
        </p:spPr>
        <p:txBody>
          <a:bodyPr wrap="square" rtlCol="0">
            <a:spAutoFit/>
          </a:bodyPr>
          <a:lstStyle/>
          <a:p>
            <a:pPr algn="ctr"/>
            <a:r>
              <a:rPr lang="ru-RU" dirty="0"/>
              <a:t>Параметр лямбда это математическое ожидание распределения Пуассона.</a:t>
            </a:r>
          </a:p>
        </p:txBody>
      </p:sp>
    </p:spTree>
    <p:extLst>
      <p:ext uri="{BB962C8B-B14F-4D97-AF65-F5344CB8AC3E}">
        <p14:creationId xmlns:p14="http://schemas.microsoft.com/office/powerpoint/2010/main" val="314549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Пуассона. Пример моделирования.</a:t>
            </a:r>
          </a:p>
        </p:txBody>
      </p:sp>
      <p:pic>
        <p:nvPicPr>
          <p:cNvPr id="5" name="Рисунок 4">
            <a:extLst>
              <a:ext uri="{FF2B5EF4-FFF2-40B4-BE49-F238E27FC236}">
                <a16:creationId xmlns:a16="http://schemas.microsoft.com/office/drawing/2014/main" id="{650BE8CB-5EC4-4569-8E4F-3892652306ED}"/>
              </a:ext>
            </a:extLst>
          </p:cNvPr>
          <p:cNvPicPr>
            <a:picLocks noChangeAspect="1"/>
          </p:cNvPicPr>
          <p:nvPr/>
        </p:nvPicPr>
        <p:blipFill>
          <a:blip r:embed="rId2"/>
          <a:stretch>
            <a:fillRect/>
          </a:stretch>
        </p:blipFill>
        <p:spPr>
          <a:xfrm>
            <a:off x="838200" y="1690688"/>
            <a:ext cx="6411220" cy="4353533"/>
          </a:xfrm>
          <a:prstGeom prst="rect">
            <a:avLst/>
          </a:prstGeom>
        </p:spPr>
      </p:pic>
      <p:pic>
        <p:nvPicPr>
          <p:cNvPr id="7" name="Рисунок 6">
            <a:extLst>
              <a:ext uri="{FF2B5EF4-FFF2-40B4-BE49-F238E27FC236}">
                <a16:creationId xmlns:a16="http://schemas.microsoft.com/office/drawing/2014/main" id="{7023231D-6025-4379-B4E0-39996BEA5173}"/>
              </a:ext>
            </a:extLst>
          </p:cNvPr>
          <p:cNvPicPr>
            <a:picLocks noChangeAspect="1"/>
          </p:cNvPicPr>
          <p:nvPr/>
        </p:nvPicPr>
        <p:blipFill>
          <a:blip r:embed="rId3"/>
          <a:stretch>
            <a:fillRect/>
          </a:stretch>
        </p:blipFill>
        <p:spPr>
          <a:xfrm>
            <a:off x="7434352" y="1690688"/>
            <a:ext cx="2989865" cy="1549793"/>
          </a:xfrm>
          <a:prstGeom prst="rect">
            <a:avLst/>
          </a:prstGeom>
        </p:spPr>
      </p:pic>
      <p:pic>
        <p:nvPicPr>
          <p:cNvPr id="11" name="Рисунок 10">
            <a:extLst>
              <a:ext uri="{FF2B5EF4-FFF2-40B4-BE49-F238E27FC236}">
                <a16:creationId xmlns:a16="http://schemas.microsoft.com/office/drawing/2014/main" id="{6A7FCA41-E3E7-440D-9819-9324897BAAFB}"/>
              </a:ext>
            </a:extLst>
          </p:cNvPr>
          <p:cNvPicPr>
            <a:picLocks noChangeAspect="1"/>
          </p:cNvPicPr>
          <p:nvPr/>
        </p:nvPicPr>
        <p:blipFill>
          <a:blip r:embed="rId4"/>
          <a:stretch>
            <a:fillRect/>
          </a:stretch>
        </p:blipFill>
        <p:spPr>
          <a:xfrm>
            <a:off x="6151552" y="3471772"/>
            <a:ext cx="5555464" cy="3062003"/>
          </a:xfrm>
          <a:prstGeom prst="rect">
            <a:avLst/>
          </a:prstGeom>
        </p:spPr>
      </p:pic>
    </p:spTree>
    <p:extLst>
      <p:ext uri="{BB962C8B-B14F-4D97-AF65-F5344CB8AC3E}">
        <p14:creationId xmlns:p14="http://schemas.microsoft.com/office/powerpoint/2010/main" val="285449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Пуассона</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Графики.</a:t>
            </a:r>
          </a:p>
        </p:txBody>
      </p:sp>
      <p:pic>
        <p:nvPicPr>
          <p:cNvPr id="5" name="Рисунок 4">
            <a:extLst>
              <a:ext uri="{FF2B5EF4-FFF2-40B4-BE49-F238E27FC236}">
                <a16:creationId xmlns:a16="http://schemas.microsoft.com/office/drawing/2014/main" id="{BE95F345-9CB1-4913-8E86-0049037AF1CA}"/>
              </a:ext>
            </a:extLst>
          </p:cNvPr>
          <p:cNvPicPr>
            <a:picLocks noChangeAspect="1"/>
          </p:cNvPicPr>
          <p:nvPr/>
        </p:nvPicPr>
        <p:blipFill>
          <a:blip r:embed="rId2"/>
          <a:stretch>
            <a:fillRect/>
          </a:stretch>
        </p:blipFill>
        <p:spPr>
          <a:xfrm>
            <a:off x="838200" y="1690688"/>
            <a:ext cx="5334000" cy="4000500"/>
          </a:xfrm>
          <a:prstGeom prst="rect">
            <a:avLst/>
          </a:prstGeom>
        </p:spPr>
      </p:pic>
      <p:pic>
        <p:nvPicPr>
          <p:cNvPr id="7" name="Рисунок 6">
            <a:extLst>
              <a:ext uri="{FF2B5EF4-FFF2-40B4-BE49-F238E27FC236}">
                <a16:creationId xmlns:a16="http://schemas.microsoft.com/office/drawing/2014/main" id="{1033150A-9904-46E3-87B8-3940D94856F3}"/>
              </a:ext>
            </a:extLst>
          </p:cNvPr>
          <p:cNvPicPr>
            <a:picLocks noChangeAspect="1"/>
          </p:cNvPicPr>
          <p:nvPr/>
        </p:nvPicPr>
        <p:blipFill>
          <a:blip r:embed="rId3"/>
          <a:stretch>
            <a:fillRect/>
          </a:stretch>
        </p:blipFill>
        <p:spPr>
          <a:xfrm>
            <a:off x="6019800" y="1690688"/>
            <a:ext cx="5334000" cy="4000500"/>
          </a:xfrm>
          <a:prstGeom prst="rect">
            <a:avLst/>
          </a:prstGeom>
        </p:spPr>
      </p:pic>
      <p:pic>
        <p:nvPicPr>
          <p:cNvPr id="9" name="Рисунок 8">
            <a:extLst>
              <a:ext uri="{FF2B5EF4-FFF2-40B4-BE49-F238E27FC236}">
                <a16:creationId xmlns:a16="http://schemas.microsoft.com/office/drawing/2014/main" id="{26BA09F3-F2C2-4119-A530-BF30204F23D0}"/>
              </a:ext>
            </a:extLst>
          </p:cNvPr>
          <p:cNvPicPr>
            <a:picLocks noChangeAspect="1"/>
          </p:cNvPicPr>
          <p:nvPr/>
        </p:nvPicPr>
        <p:blipFill>
          <a:blip r:embed="rId4"/>
          <a:stretch>
            <a:fillRect/>
          </a:stretch>
        </p:blipFill>
        <p:spPr>
          <a:xfrm>
            <a:off x="3290485" y="5854611"/>
            <a:ext cx="5763429" cy="638264"/>
          </a:xfrm>
          <a:prstGeom prst="rect">
            <a:avLst/>
          </a:prstGeom>
        </p:spPr>
      </p:pic>
    </p:spTree>
    <p:extLst>
      <p:ext uri="{BB962C8B-B14F-4D97-AF65-F5344CB8AC3E}">
        <p14:creationId xmlns:p14="http://schemas.microsoft.com/office/powerpoint/2010/main" val="276077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Дискретное равномерное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p:txBody>
          <a:bodyPr>
            <a:normAutofit fontScale="92500" lnSpcReduction="20000"/>
          </a:bodyPr>
          <a:lstStyle/>
          <a:p>
            <a:pPr marL="0" indent="0" algn="just">
              <a:buNone/>
            </a:pPr>
            <a:r>
              <a:rPr lang="ru-RU" dirty="0">
                <a:latin typeface="Times New Roman" panose="02020603050405020304" pitchFamily="18" charset="0"/>
                <a:cs typeface="Times New Roman" panose="02020603050405020304" pitchFamily="18" charset="0"/>
              </a:rPr>
              <a:t>Дискретное равномерное распределение - это простое распределение, которое дает одинаковый весовой коэффициент целым числам от единицы до N.</a:t>
            </a:r>
          </a:p>
          <a:p>
            <a:pPr marL="0" indent="0" algn="just">
              <a:buNone/>
            </a:pPr>
            <a:r>
              <a:rPr lang="ru-RU" dirty="0">
                <a:latin typeface="Times New Roman" panose="02020603050405020304" pitchFamily="18" charset="0"/>
                <a:cs typeface="Times New Roman" panose="02020603050405020304" pitchFamily="18" charset="0"/>
              </a:rPr>
              <a:t>Примеры</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При подбрасывании монеты случайная величина принимает значение, если выпал «орёл», или 0, если выпала «решка». Вероятность выпадения одного из двух значений равна 1/2, одинакова для обоих значений, поэтому случайная величина имеет дискретное равномерное распределение.</a:t>
            </a:r>
          </a:p>
          <a:p>
            <a:pPr marL="0" indent="0" algn="just">
              <a:buNone/>
            </a:pPr>
            <a:r>
              <a:rPr lang="ru-RU" dirty="0">
                <a:latin typeface="Times New Roman" panose="02020603050405020304" pitchFamily="18" charset="0"/>
                <a:cs typeface="Times New Roman" panose="02020603050405020304" pitchFamily="18" charset="0"/>
              </a:rPr>
              <a:t>При бросании игральной кости случайная величина — {1,2,3,4,5,6}. Вероятность выпадения одной точки из шести равна 1/6, одинакова для каждой точки, поэтому случайная величина имеет дискретное равномерное распределение.</a:t>
            </a:r>
          </a:p>
        </p:txBody>
      </p:sp>
      <p:pic>
        <p:nvPicPr>
          <p:cNvPr id="8" name="Рисунок 7">
            <a:extLst>
              <a:ext uri="{FF2B5EF4-FFF2-40B4-BE49-F238E27FC236}">
                <a16:creationId xmlns:a16="http://schemas.microsoft.com/office/drawing/2014/main" id="{0ED480F9-A384-494A-B227-4091354DF9DD}"/>
              </a:ext>
            </a:extLst>
          </p:cNvPr>
          <p:cNvPicPr>
            <a:picLocks noChangeAspect="1"/>
          </p:cNvPicPr>
          <p:nvPr/>
        </p:nvPicPr>
        <p:blipFill>
          <a:blip r:embed="rId2"/>
          <a:stretch>
            <a:fillRect/>
          </a:stretch>
        </p:blipFill>
        <p:spPr>
          <a:xfrm>
            <a:off x="4681340" y="6007057"/>
            <a:ext cx="2829320" cy="609685"/>
          </a:xfrm>
          <a:prstGeom prst="rect">
            <a:avLst/>
          </a:prstGeom>
        </p:spPr>
      </p:pic>
    </p:spTree>
    <p:extLst>
      <p:ext uri="{BB962C8B-B14F-4D97-AF65-F5344CB8AC3E}">
        <p14:creationId xmlns:p14="http://schemas.microsoft.com/office/powerpoint/2010/main" val="141358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Дискретное равномерное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Пример моделирования.</a:t>
            </a:r>
          </a:p>
        </p:txBody>
      </p:sp>
      <p:pic>
        <p:nvPicPr>
          <p:cNvPr id="5" name="Рисунок 4">
            <a:extLst>
              <a:ext uri="{FF2B5EF4-FFF2-40B4-BE49-F238E27FC236}">
                <a16:creationId xmlns:a16="http://schemas.microsoft.com/office/drawing/2014/main" id="{10917027-5D1F-4599-A53A-846FC8F74715}"/>
              </a:ext>
            </a:extLst>
          </p:cNvPr>
          <p:cNvPicPr>
            <a:picLocks noChangeAspect="1"/>
          </p:cNvPicPr>
          <p:nvPr/>
        </p:nvPicPr>
        <p:blipFill>
          <a:blip r:embed="rId2"/>
          <a:stretch>
            <a:fillRect/>
          </a:stretch>
        </p:blipFill>
        <p:spPr>
          <a:xfrm>
            <a:off x="838200" y="1931075"/>
            <a:ext cx="5029902" cy="4372585"/>
          </a:xfrm>
          <a:prstGeom prst="rect">
            <a:avLst/>
          </a:prstGeom>
        </p:spPr>
      </p:pic>
      <p:pic>
        <p:nvPicPr>
          <p:cNvPr id="7" name="Рисунок 6">
            <a:extLst>
              <a:ext uri="{FF2B5EF4-FFF2-40B4-BE49-F238E27FC236}">
                <a16:creationId xmlns:a16="http://schemas.microsoft.com/office/drawing/2014/main" id="{FD5342C8-E41E-44D0-A118-9790C07A69A9}"/>
              </a:ext>
            </a:extLst>
          </p:cNvPr>
          <p:cNvPicPr>
            <a:picLocks noChangeAspect="1"/>
          </p:cNvPicPr>
          <p:nvPr/>
        </p:nvPicPr>
        <p:blipFill>
          <a:blip r:embed="rId3"/>
          <a:stretch>
            <a:fillRect/>
          </a:stretch>
        </p:blipFill>
        <p:spPr>
          <a:xfrm>
            <a:off x="6219230" y="1931075"/>
            <a:ext cx="3924848" cy="1076475"/>
          </a:xfrm>
          <a:prstGeom prst="rect">
            <a:avLst/>
          </a:prstGeom>
        </p:spPr>
      </p:pic>
      <p:pic>
        <p:nvPicPr>
          <p:cNvPr id="9" name="Рисунок 8">
            <a:extLst>
              <a:ext uri="{FF2B5EF4-FFF2-40B4-BE49-F238E27FC236}">
                <a16:creationId xmlns:a16="http://schemas.microsoft.com/office/drawing/2014/main" id="{CFDB0467-2256-443F-88BB-FCB4CC5B14ED}"/>
              </a:ext>
            </a:extLst>
          </p:cNvPr>
          <p:cNvPicPr>
            <a:picLocks noChangeAspect="1"/>
          </p:cNvPicPr>
          <p:nvPr/>
        </p:nvPicPr>
        <p:blipFill>
          <a:blip r:embed="rId4"/>
          <a:stretch>
            <a:fillRect/>
          </a:stretch>
        </p:blipFill>
        <p:spPr>
          <a:xfrm>
            <a:off x="6219230" y="3399600"/>
            <a:ext cx="5164476" cy="2904060"/>
          </a:xfrm>
          <a:prstGeom prst="rect">
            <a:avLst/>
          </a:prstGeom>
        </p:spPr>
      </p:pic>
    </p:spTree>
    <p:extLst>
      <p:ext uri="{BB962C8B-B14F-4D97-AF65-F5344CB8AC3E}">
        <p14:creationId xmlns:p14="http://schemas.microsoft.com/office/powerpoint/2010/main" val="322267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Дискретное равномерное распределение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Графики</a:t>
            </a:r>
          </a:p>
        </p:txBody>
      </p:sp>
      <p:pic>
        <p:nvPicPr>
          <p:cNvPr id="5" name="Рисунок 4">
            <a:extLst>
              <a:ext uri="{FF2B5EF4-FFF2-40B4-BE49-F238E27FC236}">
                <a16:creationId xmlns:a16="http://schemas.microsoft.com/office/drawing/2014/main" id="{7B1A22FD-C4E8-419D-824A-ABD3D557FB56}"/>
              </a:ext>
            </a:extLst>
          </p:cNvPr>
          <p:cNvPicPr>
            <a:picLocks noChangeAspect="1"/>
          </p:cNvPicPr>
          <p:nvPr/>
        </p:nvPicPr>
        <p:blipFill>
          <a:blip r:embed="rId2"/>
          <a:stretch>
            <a:fillRect/>
          </a:stretch>
        </p:blipFill>
        <p:spPr>
          <a:xfrm>
            <a:off x="838200" y="1911635"/>
            <a:ext cx="5334000" cy="4000500"/>
          </a:xfrm>
          <a:prstGeom prst="rect">
            <a:avLst/>
          </a:prstGeom>
        </p:spPr>
      </p:pic>
      <p:pic>
        <p:nvPicPr>
          <p:cNvPr id="7" name="Рисунок 6">
            <a:extLst>
              <a:ext uri="{FF2B5EF4-FFF2-40B4-BE49-F238E27FC236}">
                <a16:creationId xmlns:a16="http://schemas.microsoft.com/office/drawing/2014/main" id="{B3A85857-0E3D-44C9-9172-11E6EC61BBF9}"/>
              </a:ext>
            </a:extLst>
          </p:cNvPr>
          <p:cNvPicPr>
            <a:picLocks noChangeAspect="1"/>
          </p:cNvPicPr>
          <p:nvPr/>
        </p:nvPicPr>
        <p:blipFill>
          <a:blip r:embed="rId3"/>
          <a:stretch>
            <a:fillRect/>
          </a:stretch>
        </p:blipFill>
        <p:spPr>
          <a:xfrm>
            <a:off x="6019800" y="1911635"/>
            <a:ext cx="5334000" cy="4000500"/>
          </a:xfrm>
          <a:prstGeom prst="rect">
            <a:avLst/>
          </a:prstGeom>
        </p:spPr>
      </p:pic>
      <p:pic>
        <p:nvPicPr>
          <p:cNvPr id="9" name="Рисунок 8">
            <a:extLst>
              <a:ext uri="{FF2B5EF4-FFF2-40B4-BE49-F238E27FC236}">
                <a16:creationId xmlns:a16="http://schemas.microsoft.com/office/drawing/2014/main" id="{577D0E41-1905-4211-B53F-4B214143EDC3}"/>
              </a:ext>
            </a:extLst>
          </p:cNvPr>
          <p:cNvPicPr>
            <a:picLocks noChangeAspect="1"/>
          </p:cNvPicPr>
          <p:nvPr/>
        </p:nvPicPr>
        <p:blipFill>
          <a:blip r:embed="rId4"/>
          <a:stretch>
            <a:fillRect/>
          </a:stretch>
        </p:blipFill>
        <p:spPr>
          <a:xfrm>
            <a:off x="5410115" y="6205265"/>
            <a:ext cx="1219370" cy="295316"/>
          </a:xfrm>
          <a:prstGeom prst="rect">
            <a:avLst/>
          </a:prstGeom>
        </p:spPr>
      </p:pic>
    </p:spTree>
    <p:extLst>
      <p:ext uri="{BB962C8B-B14F-4D97-AF65-F5344CB8AC3E}">
        <p14:creationId xmlns:p14="http://schemas.microsoft.com/office/powerpoint/2010/main" val="738018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Бета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1112784"/>
          </a:xfrm>
        </p:spPr>
        <p:txBody>
          <a:bodyPr>
            <a:normAutofit fontScale="92500" lnSpcReduction="10000"/>
          </a:bodyPr>
          <a:lstStyle/>
          <a:p>
            <a:pPr marL="0" indent="0" algn="just">
              <a:buNone/>
            </a:pPr>
            <a:r>
              <a:rPr lang="ru-RU" dirty="0">
                <a:latin typeface="Times New Roman" panose="02020603050405020304" pitchFamily="18" charset="0"/>
                <a:cs typeface="Times New Roman" panose="02020603050405020304" pitchFamily="18" charset="0"/>
              </a:rPr>
              <a:t>Бета-распределение — двухпараметрическое семейство абсолютно непрерывных распределений. Используется для описания случайных величин, значения которых ограничены конечным интервалом.</a:t>
            </a:r>
          </a:p>
        </p:txBody>
      </p:sp>
      <p:pic>
        <p:nvPicPr>
          <p:cNvPr id="13" name="Рисунок 12">
            <a:extLst>
              <a:ext uri="{FF2B5EF4-FFF2-40B4-BE49-F238E27FC236}">
                <a16:creationId xmlns:a16="http://schemas.microsoft.com/office/drawing/2014/main" id="{9EE69C67-485D-4B72-8C44-99DFB8591ADC}"/>
              </a:ext>
            </a:extLst>
          </p:cNvPr>
          <p:cNvPicPr>
            <a:picLocks noChangeAspect="1"/>
          </p:cNvPicPr>
          <p:nvPr/>
        </p:nvPicPr>
        <p:blipFill>
          <a:blip r:embed="rId2"/>
          <a:stretch>
            <a:fillRect/>
          </a:stretch>
        </p:blipFill>
        <p:spPr>
          <a:xfrm>
            <a:off x="959010" y="3105091"/>
            <a:ext cx="5630061" cy="1629002"/>
          </a:xfrm>
          <a:prstGeom prst="rect">
            <a:avLst/>
          </a:prstGeom>
        </p:spPr>
      </p:pic>
      <p:pic>
        <p:nvPicPr>
          <p:cNvPr id="15" name="Рисунок 14">
            <a:extLst>
              <a:ext uri="{FF2B5EF4-FFF2-40B4-BE49-F238E27FC236}">
                <a16:creationId xmlns:a16="http://schemas.microsoft.com/office/drawing/2014/main" id="{AB303FB4-6242-42E9-9B8C-A6751F28F96C}"/>
              </a:ext>
            </a:extLst>
          </p:cNvPr>
          <p:cNvPicPr>
            <a:picLocks noChangeAspect="1"/>
          </p:cNvPicPr>
          <p:nvPr/>
        </p:nvPicPr>
        <p:blipFill>
          <a:blip r:embed="rId3"/>
          <a:stretch>
            <a:fillRect/>
          </a:stretch>
        </p:blipFill>
        <p:spPr>
          <a:xfrm>
            <a:off x="4395550" y="2909815"/>
            <a:ext cx="3400900" cy="1038370"/>
          </a:xfrm>
          <a:prstGeom prst="rect">
            <a:avLst/>
          </a:prstGeom>
        </p:spPr>
      </p:pic>
      <p:pic>
        <p:nvPicPr>
          <p:cNvPr id="17" name="Рисунок 16">
            <a:extLst>
              <a:ext uri="{FF2B5EF4-FFF2-40B4-BE49-F238E27FC236}">
                <a16:creationId xmlns:a16="http://schemas.microsoft.com/office/drawing/2014/main" id="{6A65FEA5-991E-4AE6-82FF-2152872519FB}"/>
              </a:ext>
            </a:extLst>
          </p:cNvPr>
          <p:cNvPicPr>
            <a:picLocks noChangeAspect="1"/>
          </p:cNvPicPr>
          <p:nvPr/>
        </p:nvPicPr>
        <p:blipFill>
          <a:blip r:embed="rId3"/>
          <a:stretch>
            <a:fillRect/>
          </a:stretch>
        </p:blipFill>
        <p:spPr>
          <a:xfrm>
            <a:off x="998075" y="4900775"/>
            <a:ext cx="3400900" cy="1038370"/>
          </a:xfrm>
          <a:prstGeom prst="rect">
            <a:avLst/>
          </a:prstGeom>
        </p:spPr>
      </p:pic>
    </p:spTree>
    <p:extLst>
      <p:ext uri="{BB962C8B-B14F-4D97-AF65-F5344CB8AC3E}">
        <p14:creationId xmlns:p14="http://schemas.microsoft.com/office/powerpoint/2010/main" val="37706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Бета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Пример моделирования.</a:t>
            </a:r>
          </a:p>
        </p:txBody>
      </p:sp>
      <p:pic>
        <p:nvPicPr>
          <p:cNvPr id="5" name="Рисунок 4">
            <a:extLst>
              <a:ext uri="{FF2B5EF4-FFF2-40B4-BE49-F238E27FC236}">
                <a16:creationId xmlns:a16="http://schemas.microsoft.com/office/drawing/2014/main" id="{F56FBB18-3D1D-4494-87D7-810C22B19AB2}"/>
              </a:ext>
            </a:extLst>
          </p:cNvPr>
          <p:cNvPicPr>
            <a:picLocks noChangeAspect="1"/>
          </p:cNvPicPr>
          <p:nvPr/>
        </p:nvPicPr>
        <p:blipFill>
          <a:blip r:embed="rId2"/>
          <a:stretch>
            <a:fillRect/>
          </a:stretch>
        </p:blipFill>
        <p:spPr>
          <a:xfrm>
            <a:off x="572918" y="2063132"/>
            <a:ext cx="6525536" cy="4429743"/>
          </a:xfrm>
          <a:prstGeom prst="rect">
            <a:avLst/>
          </a:prstGeom>
        </p:spPr>
      </p:pic>
      <p:pic>
        <p:nvPicPr>
          <p:cNvPr id="7" name="Рисунок 6">
            <a:extLst>
              <a:ext uri="{FF2B5EF4-FFF2-40B4-BE49-F238E27FC236}">
                <a16:creationId xmlns:a16="http://schemas.microsoft.com/office/drawing/2014/main" id="{B563F8EA-5215-40AD-9CBD-A2FEFFC80661}"/>
              </a:ext>
            </a:extLst>
          </p:cNvPr>
          <p:cNvPicPr>
            <a:picLocks noChangeAspect="1"/>
          </p:cNvPicPr>
          <p:nvPr/>
        </p:nvPicPr>
        <p:blipFill>
          <a:blip r:embed="rId3"/>
          <a:stretch>
            <a:fillRect/>
          </a:stretch>
        </p:blipFill>
        <p:spPr>
          <a:xfrm>
            <a:off x="7449689" y="2063132"/>
            <a:ext cx="3600953" cy="1629002"/>
          </a:xfrm>
          <a:prstGeom prst="rect">
            <a:avLst/>
          </a:prstGeom>
        </p:spPr>
      </p:pic>
      <p:pic>
        <p:nvPicPr>
          <p:cNvPr id="9" name="Рисунок 8">
            <a:extLst>
              <a:ext uri="{FF2B5EF4-FFF2-40B4-BE49-F238E27FC236}">
                <a16:creationId xmlns:a16="http://schemas.microsoft.com/office/drawing/2014/main" id="{1A7389F3-A428-4E2B-8DFA-5B9A2B41CCCA}"/>
              </a:ext>
            </a:extLst>
          </p:cNvPr>
          <p:cNvPicPr>
            <a:picLocks noChangeAspect="1"/>
          </p:cNvPicPr>
          <p:nvPr/>
        </p:nvPicPr>
        <p:blipFill>
          <a:blip r:embed="rId4"/>
          <a:stretch>
            <a:fillRect/>
          </a:stretch>
        </p:blipFill>
        <p:spPr>
          <a:xfrm>
            <a:off x="7449689" y="3874924"/>
            <a:ext cx="4303858" cy="2617952"/>
          </a:xfrm>
          <a:prstGeom prst="rect">
            <a:avLst/>
          </a:prstGeom>
        </p:spPr>
      </p:pic>
    </p:spTree>
    <p:extLst>
      <p:ext uri="{BB962C8B-B14F-4D97-AF65-F5344CB8AC3E}">
        <p14:creationId xmlns:p14="http://schemas.microsoft.com/office/powerpoint/2010/main" val="387417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Бета распределение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Графики</a:t>
            </a:r>
          </a:p>
        </p:txBody>
      </p:sp>
      <p:pic>
        <p:nvPicPr>
          <p:cNvPr id="5" name="Рисунок 4">
            <a:extLst>
              <a:ext uri="{FF2B5EF4-FFF2-40B4-BE49-F238E27FC236}">
                <a16:creationId xmlns:a16="http://schemas.microsoft.com/office/drawing/2014/main" id="{BE4AA467-D8C4-48D4-A374-A97A83764D3C}"/>
              </a:ext>
            </a:extLst>
          </p:cNvPr>
          <p:cNvPicPr>
            <a:picLocks noChangeAspect="1"/>
          </p:cNvPicPr>
          <p:nvPr/>
        </p:nvPicPr>
        <p:blipFill>
          <a:blip r:embed="rId2"/>
          <a:stretch>
            <a:fillRect/>
          </a:stretch>
        </p:blipFill>
        <p:spPr>
          <a:xfrm>
            <a:off x="838200" y="1891087"/>
            <a:ext cx="5334000" cy="4000500"/>
          </a:xfrm>
          <a:prstGeom prst="rect">
            <a:avLst/>
          </a:prstGeom>
        </p:spPr>
      </p:pic>
      <p:pic>
        <p:nvPicPr>
          <p:cNvPr id="7" name="Рисунок 6">
            <a:extLst>
              <a:ext uri="{FF2B5EF4-FFF2-40B4-BE49-F238E27FC236}">
                <a16:creationId xmlns:a16="http://schemas.microsoft.com/office/drawing/2014/main" id="{F22A7144-3DF7-448A-96E5-78E63910134A}"/>
              </a:ext>
            </a:extLst>
          </p:cNvPr>
          <p:cNvPicPr>
            <a:picLocks noChangeAspect="1"/>
          </p:cNvPicPr>
          <p:nvPr/>
        </p:nvPicPr>
        <p:blipFill>
          <a:blip r:embed="rId3"/>
          <a:stretch>
            <a:fillRect/>
          </a:stretch>
        </p:blipFill>
        <p:spPr>
          <a:xfrm>
            <a:off x="6172200" y="1891087"/>
            <a:ext cx="5334000" cy="4000500"/>
          </a:xfrm>
          <a:prstGeom prst="rect">
            <a:avLst/>
          </a:prstGeom>
        </p:spPr>
      </p:pic>
      <p:pic>
        <p:nvPicPr>
          <p:cNvPr id="9" name="Рисунок 8">
            <a:extLst>
              <a:ext uri="{FF2B5EF4-FFF2-40B4-BE49-F238E27FC236}">
                <a16:creationId xmlns:a16="http://schemas.microsoft.com/office/drawing/2014/main" id="{A02A9522-2E2B-40C1-99F1-355222381081}"/>
              </a:ext>
            </a:extLst>
          </p:cNvPr>
          <p:cNvPicPr>
            <a:picLocks noChangeAspect="1"/>
          </p:cNvPicPr>
          <p:nvPr/>
        </p:nvPicPr>
        <p:blipFill>
          <a:blip r:embed="rId4"/>
          <a:stretch>
            <a:fillRect/>
          </a:stretch>
        </p:blipFill>
        <p:spPr>
          <a:xfrm>
            <a:off x="3938286" y="6121348"/>
            <a:ext cx="4315427" cy="371527"/>
          </a:xfrm>
          <a:prstGeom prst="rect">
            <a:avLst/>
          </a:prstGeom>
        </p:spPr>
      </p:pic>
    </p:spTree>
    <p:extLst>
      <p:ext uri="{BB962C8B-B14F-4D97-AF65-F5344CB8AC3E}">
        <p14:creationId xmlns:p14="http://schemas.microsoft.com/office/powerpoint/2010/main" val="75529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Дискретные распределения</a:t>
            </a:r>
          </a:p>
        </p:txBody>
      </p:sp>
      <p:graphicFrame>
        <p:nvGraphicFramePr>
          <p:cNvPr id="4" name="Таблица 4">
            <a:extLst>
              <a:ext uri="{FF2B5EF4-FFF2-40B4-BE49-F238E27FC236}">
                <a16:creationId xmlns:a16="http://schemas.microsoft.com/office/drawing/2014/main" id="{5AD36C68-095F-49F9-BC7A-CB5FF574248C}"/>
              </a:ext>
            </a:extLst>
          </p:cNvPr>
          <p:cNvGraphicFramePr>
            <a:graphicFrameLocks noGrp="1"/>
          </p:cNvGraphicFramePr>
          <p:nvPr>
            <p:ph idx="1"/>
            <p:extLst>
              <p:ext uri="{D42A27DB-BD31-4B8C-83A1-F6EECF244321}">
                <p14:modId xmlns:p14="http://schemas.microsoft.com/office/powerpoint/2010/main" val="978011602"/>
              </p:ext>
            </p:extLst>
          </p:nvPr>
        </p:nvGraphicFramePr>
        <p:xfrm>
          <a:off x="1202267" y="1825625"/>
          <a:ext cx="10151533" cy="4582160"/>
        </p:xfrm>
        <a:graphic>
          <a:graphicData uri="http://schemas.openxmlformats.org/drawingml/2006/table">
            <a:tbl>
              <a:tblPr firstRow="1" bandRow="1">
                <a:tableStyleId>{5C22544A-7EE6-4342-B048-85BDC9FD1C3A}</a:tableStyleId>
              </a:tblPr>
              <a:tblGrid>
                <a:gridCol w="2410509">
                  <a:extLst>
                    <a:ext uri="{9D8B030D-6E8A-4147-A177-3AD203B41FA5}">
                      <a16:colId xmlns:a16="http://schemas.microsoft.com/office/drawing/2014/main" val="682164778"/>
                    </a:ext>
                  </a:extLst>
                </a:gridCol>
                <a:gridCol w="2483224">
                  <a:extLst>
                    <a:ext uri="{9D8B030D-6E8A-4147-A177-3AD203B41FA5}">
                      <a16:colId xmlns:a16="http://schemas.microsoft.com/office/drawing/2014/main" val="3317265839"/>
                    </a:ext>
                  </a:extLst>
                </a:gridCol>
                <a:gridCol w="2628900">
                  <a:extLst>
                    <a:ext uri="{9D8B030D-6E8A-4147-A177-3AD203B41FA5}">
                      <a16:colId xmlns:a16="http://schemas.microsoft.com/office/drawing/2014/main" val="1707942899"/>
                    </a:ext>
                  </a:extLst>
                </a:gridCol>
                <a:gridCol w="2628900">
                  <a:extLst>
                    <a:ext uri="{9D8B030D-6E8A-4147-A177-3AD203B41FA5}">
                      <a16:colId xmlns:a16="http://schemas.microsoft.com/office/drawing/2014/main" val="809028335"/>
                    </a:ext>
                  </a:extLst>
                </a:gridCol>
              </a:tblGrid>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Название распределения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3956905"/>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Биномиальное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n</a:t>
                      </a:r>
                      <a:r>
                        <a:rPr lang="ru-RU" dirty="0">
                          <a:solidFill>
                            <a:sysClr val="windowText" lastClr="000000"/>
                          </a:solidFill>
                          <a:latin typeface="Times New Roman" panose="02020603050405020304" pitchFamily="18" charset="0"/>
                          <a:cs typeface="Times New Roman" panose="02020603050405020304" pitchFamily="18" charset="0"/>
                        </a:rPr>
                        <a:t> – число попыток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p – </a:t>
                      </a:r>
                      <a:r>
                        <a:rPr lang="ru-RU" i="0" dirty="0">
                          <a:solidFill>
                            <a:sysClr val="windowText" lastClr="000000"/>
                          </a:solidFill>
                          <a:latin typeface="Times New Roman" panose="02020603050405020304" pitchFamily="18" charset="0"/>
                          <a:cs typeface="Times New Roman" panose="02020603050405020304" pitchFamily="18" charset="0"/>
                        </a:rPr>
                        <a:t>вероятность успеха в каждой попытке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i="1"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430513"/>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Геометрическое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p </a:t>
                      </a:r>
                      <a:r>
                        <a:rPr lang="en-US" i="0"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вероятностный параметр</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9619773"/>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Гипергеометрическое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m</a:t>
                      </a:r>
                      <a:r>
                        <a:rPr lang="en-US" dirty="0">
                          <a:solidFill>
                            <a:sysClr val="windowText" lastClr="000000"/>
                          </a:solidFill>
                          <a:latin typeface="Times New Roman" panose="02020603050405020304" pitchFamily="18" charset="0"/>
                          <a:cs typeface="Times New Roman" panose="02020603050405020304" pitchFamily="18" charset="0"/>
                        </a:rPr>
                        <a:t> – </a:t>
                      </a:r>
                      <a:r>
                        <a:rPr lang="ru-RU" dirty="0">
                          <a:solidFill>
                            <a:sysClr val="windowText" lastClr="000000"/>
                          </a:solidFill>
                          <a:latin typeface="Times New Roman" panose="02020603050405020304" pitchFamily="18" charset="0"/>
                          <a:cs typeface="Times New Roman" panose="02020603050405020304" pitchFamily="18" charset="0"/>
                        </a:rPr>
                        <a:t>общее количество элементов выборки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k</a:t>
                      </a:r>
                      <a:r>
                        <a:rPr lang="ru-RU" i="0" dirty="0">
                          <a:solidFill>
                            <a:sysClr val="windowText" lastClr="000000"/>
                          </a:solidFill>
                          <a:latin typeface="Times New Roman" panose="02020603050405020304" pitchFamily="18" charset="0"/>
                          <a:cs typeface="Times New Roman" panose="02020603050405020304" pitchFamily="18" charset="0"/>
                        </a:rPr>
                        <a:t> – число элементов с желаемыми свойствами</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n</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количество отобранных элементов</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8304729"/>
                  </a:ext>
                </a:extLst>
              </a:tr>
              <a:tr h="370840">
                <a:tc>
                  <a:txBody>
                    <a:bodyPr/>
                    <a:lstStyle/>
                    <a:p>
                      <a:pPr algn="ctr"/>
                      <a:r>
                        <a:rPr lang="ru-RU" dirty="0" err="1">
                          <a:solidFill>
                            <a:sysClr val="windowText" lastClr="000000"/>
                          </a:solidFill>
                          <a:latin typeface="Times New Roman" panose="02020603050405020304" pitchFamily="18" charset="0"/>
                          <a:cs typeface="Times New Roman" panose="02020603050405020304" pitchFamily="18" charset="0"/>
                        </a:rPr>
                        <a:t>Мультиномиальное</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p </a:t>
                      </a:r>
                      <a:r>
                        <a:rPr lang="en-US" i="0"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вероятность исхода</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3417478"/>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Отрицательное биномиальное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r –</a:t>
                      </a:r>
                      <a:r>
                        <a:rPr lang="ru-RU" i="1"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число удачных исходов</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p</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вероятность удачи в одном исходе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787961"/>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Пуассона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λ</a:t>
                      </a:r>
                      <a:r>
                        <a:rPr lang="ru-RU" i="1"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среднее значение</a:t>
                      </a:r>
                      <a:r>
                        <a:rPr lang="ru-RU" i="1" dirty="0">
                          <a:solidFill>
                            <a:sysClr val="windowText" lastClr="000000"/>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1793814"/>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Дискретное равномерное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n </a:t>
                      </a:r>
                      <a:r>
                        <a:rPr lang="ru-RU" i="0" dirty="0">
                          <a:solidFill>
                            <a:sysClr val="windowText" lastClr="000000"/>
                          </a:solidFill>
                          <a:latin typeface="Times New Roman" panose="02020603050405020304" pitchFamily="18" charset="0"/>
                          <a:cs typeface="Times New Roman" panose="02020603050405020304" pitchFamily="18" charset="0"/>
                        </a:rPr>
                        <a:t>– максимальное наблюдаемое значение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5693596"/>
                  </a:ext>
                </a:extLst>
              </a:tr>
            </a:tbl>
          </a:graphicData>
        </a:graphic>
      </p:graphicFrame>
    </p:spTree>
    <p:extLst>
      <p:ext uri="{BB962C8B-B14F-4D97-AF65-F5344CB8AC3E}">
        <p14:creationId xmlns:p14="http://schemas.microsoft.com/office/powerpoint/2010/main" val="927540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a:t>
            </a:r>
            <a:r>
              <a:rPr lang="ru-RU" dirty="0">
                <a:solidFill>
                  <a:sysClr val="windowText" lastClr="000000"/>
                </a:solidFill>
                <a:latin typeface="Times New Roman" panose="02020603050405020304" pitchFamily="18" charset="0"/>
                <a:cs typeface="Times New Roman" panose="02020603050405020304" pitchFamily="18" charset="0"/>
              </a:rPr>
              <a:t>Хи-квадрат</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1790878"/>
          </a:xfrm>
        </p:spPr>
        <p:txBody>
          <a:bodyPr/>
          <a:lstStyle/>
          <a:p>
            <a:pPr marL="0" indent="0" algn="just">
              <a:buNone/>
            </a:pPr>
            <a:r>
              <a:rPr lang="ru-RU" dirty="0">
                <a:latin typeface="Times New Roman" panose="02020603050405020304" pitchFamily="18" charset="0"/>
                <a:cs typeface="Times New Roman" panose="02020603050405020304" pitchFamily="18" charset="0"/>
              </a:rPr>
              <a:t>Распределение хи-квадрат (χ</a:t>
            </a:r>
            <a:r>
              <a:rPr lang="ru-RU" baseline="30000" dirty="0">
                <a:latin typeface="Times New Roman" panose="02020603050405020304" pitchFamily="18" charset="0"/>
                <a:cs typeface="Times New Roman" panose="02020603050405020304" pitchFamily="18" charset="0"/>
              </a:rPr>
              <a:t>2</a:t>
            </a:r>
            <a:r>
              <a:rPr lang="ru-RU" dirty="0">
                <a:latin typeface="Times New Roman" panose="02020603050405020304" pitchFamily="18" charset="0"/>
                <a:cs typeface="Times New Roman" panose="02020603050405020304" pitchFamily="18" charset="0"/>
              </a:rPr>
              <a:t>) представляет собой однопараметрическое семейство кривых. Распределение хи-квадрат обычно используется при проверке гипотез, в частности, при проверке статистических гипотез по критерию согласия Пирсона.</a:t>
            </a:r>
          </a:p>
        </p:txBody>
      </p:sp>
      <p:pic>
        <p:nvPicPr>
          <p:cNvPr id="5" name="Рисунок 4">
            <a:extLst>
              <a:ext uri="{FF2B5EF4-FFF2-40B4-BE49-F238E27FC236}">
                <a16:creationId xmlns:a16="http://schemas.microsoft.com/office/drawing/2014/main" id="{86CFEA69-67F7-4F4A-9BFA-4B9FE98BE860}"/>
              </a:ext>
            </a:extLst>
          </p:cNvPr>
          <p:cNvPicPr>
            <a:picLocks noChangeAspect="1"/>
          </p:cNvPicPr>
          <p:nvPr/>
        </p:nvPicPr>
        <p:blipFill>
          <a:blip r:embed="rId2"/>
          <a:stretch>
            <a:fillRect/>
          </a:stretch>
        </p:blipFill>
        <p:spPr>
          <a:xfrm>
            <a:off x="4657119" y="3616503"/>
            <a:ext cx="2877762" cy="926737"/>
          </a:xfrm>
          <a:prstGeom prst="rect">
            <a:avLst/>
          </a:prstGeom>
        </p:spPr>
      </p:pic>
      <p:sp>
        <p:nvSpPr>
          <p:cNvPr id="7" name="TextBox 6">
            <a:extLst>
              <a:ext uri="{FF2B5EF4-FFF2-40B4-BE49-F238E27FC236}">
                <a16:creationId xmlns:a16="http://schemas.microsoft.com/office/drawing/2014/main" id="{0788D858-2E0A-4A3C-B480-675AD3E104E7}"/>
              </a:ext>
            </a:extLst>
          </p:cNvPr>
          <p:cNvSpPr txBox="1"/>
          <p:nvPr/>
        </p:nvSpPr>
        <p:spPr>
          <a:xfrm>
            <a:off x="7358294" y="4585709"/>
            <a:ext cx="3995506" cy="1200329"/>
          </a:xfrm>
          <a:prstGeom prst="rect">
            <a:avLst/>
          </a:prstGeom>
          <a:noFill/>
        </p:spPr>
        <p:txBody>
          <a:bodyPr wrap="square">
            <a:spAutoFit/>
          </a:bodyPr>
          <a:lstStyle/>
          <a:p>
            <a:pPr algn="just"/>
            <a:r>
              <a:rPr lang="en-US" b="0" i="1" dirty="0">
                <a:solidFill>
                  <a:srgbClr val="404040"/>
                </a:solidFill>
                <a:effectLst/>
                <a:latin typeface="Times New Roman" panose="02020603050405020304" pitchFamily="18" charset="0"/>
                <a:cs typeface="Times New Roman" panose="02020603050405020304" pitchFamily="18" charset="0"/>
              </a:rPr>
              <a:t>ν</a:t>
            </a:r>
            <a:r>
              <a:rPr lang="en-US" b="0" i="0" dirty="0">
                <a:solidFill>
                  <a:srgbClr val="404040"/>
                </a:solidFill>
                <a:effectLst/>
                <a:latin typeface="Times New Roman" panose="02020603050405020304" pitchFamily="18" charset="0"/>
                <a:cs typeface="Times New Roman" panose="02020603050405020304" pitchFamily="18" charset="0"/>
              </a:rPr>
              <a:t> </a:t>
            </a:r>
            <a:r>
              <a:rPr lang="ru-RU" b="0" i="0" dirty="0">
                <a:solidFill>
                  <a:srgbClr val="404040"/>
                </a:solidFill>
                <a:effectLst/>
                <a:latin typeface="Times New Roman" panose="02020603050405020304" pitchFamily="18" charset="0"/>
                <a:cs typeface="Times New Roman" panose="02020603050405020304" pitchFamily="18" charset="0"/>
              </a:rPr>
              <a:t> это количество степеней свободы</a:t>
            </a:r>
          </a:p>
          <a:p>
            <a:pPr algn="just"/>
            <a:r>
              <a:rPr lang="en-US" b="0" i="0" dirty="0">
                <a:solidFill>
                  <a:srgbClr val="404040"/>
                </a:solidFill>
                <a:effectLst/>
                <a:latin typeface="Times New Roman" panose="02020603050405020304" pitchFamily="18" charset="0"/>
                <a:cs typeface="Times New Roman" panose="02020603050405020304" pitchFamily="18" charset="0"/>
              </a:rPr>
              <a:t>Γ</a:t>
            </a:r>
            <a:r>
              <a:rPr lang="en-US" b="0" i="0" dirty="0" smtClean="0">
                <a:solidFill>
                  <a:srgbClr val="404040"/>
                </a:solidFill>
                <a:effectLst/>
                <a:latin typeface="Times New Roman" panose="02020603050405020304" pitchFamily="18" charset="0"/>
                <a:cs typeface="Times New Roman" panose="02020603050405020304" pitchFamily="18" charset="0"/>
              </a:rPr>
              <a:t>(·) </a:t>
            </a:r>
            <a:r>
              <a:rPr lang="ru-RU" b="0" i="0" dirty="0">
                <a:solidFill>
                  <a:srgbClr val="404040"/>
                </a:solidFill>
                <a:effectLst/>
                <a:latin typeface="Times New Roman" panose="02020603050405020304" pitchFamily="18" charset="0"/>
                <a:cs typeface="Times New Roman" panose="02020603050405020304" pitchFamily="18" charset="0"/>
              </a:rPr>
              <a:t>Гамма функция</a:t>
            </a:r>
            <a:r>
              <a:rPr lang="en-US" b="0" i="0" dirty="0" smtClean="0">
                <a:solidFill>
                  <a:srgbClr val="404040"/>
                </a:solidFill>
                <a:effectLst/>
                <a:latin typeface="Times New Roman" panose="02020603050405020304" pitchFamily="18" charset="0"/>
                <a:cs typeface="Times New Roman" panose="02020603050405020304" pitchFamily="18" charset="0"/>
              </a:rPr>
              <a:t>.</a:t>
            </a:r>
            <a:r>
              <a:rPr lang="ru-RU" b="0" i="0" dirty="0" smtClean="0">
                <a:solidFill>
                  <a:srgbClr val="404040"/>
                </a:solidFill>
                <a:effectLst/>
                <a:latin typeface="Times New Roman" panose="02020603050405020304" pitchFamily="18" charset="0"/>
                <a:cs typeface="Times New Roman" panose="02020603050405020304" pitchFamily="18" charset="0"/>
              </a:rPr>
              <a:t> В </a:t>
            </a:r>
            <a:r>
              <a:rPr lang="en-US" dirty="0" smtClean="0">
                <a:solidFill>
                  <a:srgbClr val="404040"/>
                </a:solidFill>
                <a:latin typeface="Times New Roman" panose="02020603050405020304" pitchFamily="18" charset="0"/>
                <a:cs typeface="Times New Roman" panose="02020603050405020304" pitchFamily="18" charset="0"/>
              </a:rPr>
              <a:t>MATLAB </a:t>
            </a:r>
            <a:r>
              <a:rPr lang="ru-RU" dirty="0" smtClean="0">
                <a:solidFill>
                  <a:srgbClr val="404040"/>
                </a:solidFill>
                <a:latin typeface="Times New Roman" panose="02020603050405020304" pitchFamily="18" charset="0"/>
                <a:cs typeface="Times New Roman" panose="02020603050405020304" pitchFamily="18" charset="0"/>
              </a:rPr>
              <a:t>Гамма функцию вычисляет функция </a:t>
            </a:r>
            <a:r>
              <a:rPr lang="en-US" dirty="0" err="1" smtClean="0">
                <a:solidFill>
                  <a:srgbClr val="404040"/>
                </a:solidFill>
                <a:latin typeface="Times New Roman" panose="02020603050405020304" pitchFamily="18" charset="0"/>
                <a:cs typeface="Times New Roman" panose="02020603050405020304" pitchFamily="18" charset="0"/>
              </a:rPr>
              <a:t>gammainc</a:t>
            </a:r>
            <a:endParaRPr lang="ru-RU"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F3BA4FF6-F1B7-4A96-9F27-AA2514F5E159}"/>
              </a:ext>
            </a:extLst>
          </p:cNvPr>
          <p:cNvPicPr>
            <a:picLocks noChangeAspect="1"/>
          </p:cNvPicPr>
          <p:nvPr/>
        </p:nvPicPr>
        <p:blipFill>
          <a:blip r:embed="rId3"/>
          <a:stretch>
            <a:fillRect/>
          </a:stretch>
        </p:blipFill>
        <p:spPr>
          <a:xfrm>
            <a:off x="1916949" y="4585709"/>
            <a:ext cx="3334215" cy="1057423"/>
          </a:xfrm>
          <a:prstGeom prst="rect">
            <a:avLst/>
          </a:prstGeom>
        </p:spPr>
      </p:pic>
    </p:spTree>
    <p:extLst>
      <p:ext uri="{BB962C8B-B14F-4D97-AF65-F5344CB8AC3E}">
        <p14:creationId xmlns:p14="http://schemas.microsoft.com/office/powerpoint/2010/main" val="384543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хи-квадрат. Пример моделирования.</a:t>
            </a:r>
          </a:p>
        </p:txBody>
      </p:sp>
      <p:pic>
        <p:nvPicPr>
          <p:cNvPr id="5" name="Рисунок 4">
            <a:extLst>
              <a:ext uri="{FF2B5EF4-FFF2-40B4-BE49-F238E27FC236}">
                <a16:creationId xmlns:a16="http://schemas.microsoft.com/office/drawing/2014/main" id="{34C59A8E-3A81-4815-BDF1-587C6C265CB2}"/>
              </a:ext>
            </a:extLst>
          </p:cNvPr>
          <p:cNvPicPr>
            <a:picLocks noChangeAspect="1"/>
          </p:cNvPicPr>
          <p:nvPr/>
        </p:nvPicPr>
        <p:blipFill>
          <a:blip r:embed="rId2"/>
          <a:stretch>
            <a:fillRect/>
          </a:stretch>
        </p:blipFill>
        <p:spPr>
          <a:xfrm>
            <a:off x="838200" y="1942845"/>
            <a:ext cx="4953691" cy="4410691"/>
          </a:xfrm>
          <a:prstGeom prst="rect">
            <a:avLst/>
          </a:prstGeom>
        </p:spPr>
      </p:pic>
      <p:pic>
        <p:nvPicPr>
          <p:cNvPr id="7" name="Рисунок 6">
            <a:extLst>
              <a:ext uri="{FF2B5EF4-FFF2-40B4-BE49-F238E27FC236}">
                <a16:creationId xmlns:a16="http://schemas.microsoft.com/office/drawing/2014/main" id="{764FB47D-40BB-4C0C-B020-B8A024C5425D}"/>
              </a:ext>
            </a:extLst>
          </p:cNvPr>
          <p:cNvPicPr>
            <a:picLocks noChangeAspect="1"/>
          </p:cNvPicPr>
          <p:nvPr/>
        </p:nvPicPr>
        <p:blipFill>
          <a:blip r:embed="rId3"/>
          <a:stretch>
            <a:fillRect/>
          </a:stretch>
        </p:blipFill>
        <p:spPr>
          <a:xfrm>
            <a:off x="6400111" y="1942845"/>
            <a:ext cx="4077269" cy="1047896"/>
          </a:xfrm>
          <a:prstGeom prst="rect">
            <a:avLst/>
          </a:prstGeom>
        </p:spPr>
      </p:pic>
      <p:pic>
        <p:nvPicPr>
          <p:cNvPr id="9" name="Рисунок 8">
            <a:extLst>
              <a:ext uri="{FF2B5EF4-FFF2-40B4-BE49-F238E27FC236}">
                <a16:creationId xmlns:a16="http://schemas.microsoft.com/office/drawing/2014/main" id="{C1C47332-CD5E-4EBD-B586-62D62B8237DE}"/>
              </a:ext>
            </a:extLst>
          </p:cNvPr>
          <p:cNvPicPr>
            <a:picLocks noChangeAspect="1"/>
          </p:cNvPicPr>
          <p:nvPr/>
        </p:nvPicPr>
        <p:blipFill>
          <a:blip r:embed="rId4"/>
          <a:stretch>
            <a:fillRect/>
          </a:stretch>
        </p:blipFill>
        <p:spPr>
          <a:xfrm>
            <a:off x="6400111" y="3199234"/>
            <a:ext cx="5503067" cy="3365954"/>
          </a:xfrm>
          <a:prstGeom prst="rect">
            <a:avLst/>
          </a:prstGeom>
        </p:spPr>
      </p:pic>
    </p:spTree>
    <p:extLst>
      <p:ext uri="{BB962C8B-B14F-4D97-AF65-F5344CB8AC3E}">
        <p14:creationId xmlns:p14="http://schemas.microsoft.com/office/powerpoint/2010/main" val="3860465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хи-квадрат. Графики</a:t>
            </a:r>
          </a:p>
        </p:txBody>
      </p:sp>
      <p:pic>
        <p:nvPicPr>
          <p:cNvPr id="5" name="Рисунок 4">
            <a:extLst>
              <a:ext uri="{FF2B5EF4-FFF2-40B4-BE49-F238E27FC236}">
                <a16:creationId xmlns:a16="http://schemas.microsoft.com/office/drawing/2014/main" id="{F6A797F5-D35E-468E-B2E4-0536F10D1A0D}"/>
              </a:ext>
            </a:extLst>
          </p:cNvPr>
          <p:cNvPicPr>
            <a:picLocks noChangeAspect="1"/>
          </p:cNvPicPr>
          <p:nvPr/>
        </p:nvPicPr>
        <p:blipFill>
          <a:blip r:embed="rId2"/>
          <a:stretch>
            <a:fillRect/>
          </a:stretch>
        </p:blipFill>
        <p:spPr>
          <a:xfrm>
            <a:off x="838200" y="1839716"/>
            <a:ext cx="5334000" cy="4000500"/>
          </a:xfrm>
          <a:prstGeom prst="rect">
            <a:avLst/>
          </a:prstGeom>
        </p:spPr>
      </p:pic>
      <p:pic>
        <p:nvPicPr>
          <p:cNvPr id="7" name="Рисунок 6">
            <a:extLst>
              <a:ext uri="{FF2B5EF4-FFF2-40B4-BE49-F238E27FC236}">
                <a16:creationId xmlns:a16="http://schemas.microsoft.com/office/drawing/2014/main" id="{52FF0563-99DD-474D-BD4D-E3A2A86266F4}"/>
              </a:ext>
            </a:extLst>
          </p:cNvPr>
          <p:cNvPicPr>
            <a:picLocks noChangeAspect="1"/>
          </p:cNvPicPr>
          <p:nvPr/>
        </p:nvPicPr>
        <p:blipFill>
          <a:blip r:embed="rId3"/>
          <a:stretch>
            <a:fillRect/>
          </a:stretch>
        </p:blipFill>
        <p:spPr>
          <a:xfrm>
            <a:off x="6019800" y="1839716"/>
            <a:ext cx="5334000" cy="4000500"/>
          </a:xfrm>
          <a:prstGeom prst="rect">
            <a:avLst/>
          </a:prstGeom>
        </p:spPr>
      </p:pic>
      <p:pic>
        <p:nvPicPr>
          <p:cNvPr id="9" name="Рисунок 8">
            <a:extLst>
              <a:ext uri="{FF2B5EF4-FFF2-40B4-BE49-F238E27FC236}">
                <a16:creationId xmlns:a16="http://schemas.microsoft.com/office/drawing/2014/main" id="{B981AD09-90AA-4A5A-A967-C85BE7C894C5}"/>
              </a:ext>
            </a:extLst>
          </p:cNvPr>
          <p:cNvPicPr>
            <a:picLocks noChangeAspect="1"/>
          </p:cNvPicPr>
          <p:nvPr/>
        </p:nvPicPr>
        <p:blipFill>
          <a:blip r:embed="rId4"/>
          <a:stretch>
            <a:fillRect/>
          </a:stretch>
        </p:blipFill>
        <p:spPr>
          <a:xfrm>
            <a:off x="4200271" y="5854611"/>
            <a:ext cx="3639058" cy="638264"/>
          </a:xfrm>
          <a:prstGeom prst="rect">
            <a:avLst/>
          </a:prstGeom>
        </p:spPr>
      </p:pic>
    </p:spTree>
    <p:extLst>
      <p:ext uri="{BB962C8B-B14F-4D97-AF65-F5344CB8AC3E}">
        <p14:creationId xmlns:p14="http://schemas.microsoft.com/office/powerpoint/2010/main" val="3406555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Экспоненциальное распределение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412200"/>
          </a:xfrm>
        </p:spPr>
        <p:txBody>
          <a:bodyPr/>
          <a:lstStyle/>
          <a:p>
            <a:pPr marL="0" indent="0" algn="just">
              <a:buNone/>
            </a:pPr>
            <a:r>
              <a:rPr lang="ru-RU" dirty="0">
                <a:latin typeface="Times New Roman" panose="02020603050405020304" pitchFamily="18" charset="0"/>
                <a:cs typeface="Times New Roman" panose="02020603050405020304" pitchFamily="18" charset="0"/>
              </a:rPr>
              <a:t>Экспоненциальное распределение представляет собой однопараметрическое семейство кривых. Экспоненциальное распределение моделирует время ожидания, когда вероятность ожидания дополнительного периода времени не зависит от того, сколько времени </a:t>
            </a:r>
            <a:r>
              <a:rPr lang="ru-RU" dirty="0" smtClean="0">
                <a:latin typeface="Times New Roman" panose="02020603050405020304" pitchFamily="18" charset="0"/>
                <a:cs typeface="Times New Roman" panose="02020603050405020304" pitchFamily="18" charset="0"/>
              </a:rPr>
              <a:t>уже прошло. </a:t>
            </a:r>
          </a:p>
          <a:p>
            <a:pPr marL="0" indent="0" algn="just">
              <a:buNone/>
            </a:pPr>
            <a:r>
              <a:rPr lang="ru-RU" dirty="0" smtClean="0">
                <a:latin typeface="Times New Roman" panose="02020603050405020304" pitchFamily="18" charset="0"/>
                <a:cs typeface="Times New Roman" panose="02020603050405020304" pitchFamily="18" charset="0"/>
              </a:rPr>
              <a:t>Например</a:t>
            </a:r>
            <a:r>
              <a:rPr lang="ru-RU" dirty="0">
                <a:latin typeface="Times New Roman" panose="02020603050405020304" pitchFamily="18" charset="0"/>
                <a:cs typeface="Times New Roman" panose="02020603050405020304" pitchFamily="18" charset="0"/>
              </a:rPr>
              <a:t>, вероятность того, что лампочка перегорит в следующую минуту использования, </a:t>
            </a:r>
            <a:r>
              <a:rPr lang="ru-RU" dirty="0" smtClean="0">
                <a:latin typeface="Times New Roman" panose="02020603050405020304" pitchFamily="18" charset="0"/>
                <a:cs typeface="Times New Roman" panose="02020603050405020304" pitchFamily="18" charset="0"/>
              </a:rPr>
              <a:t>не </a:t>
            </a:r>
            <a:r>
              <a:rPr lang="ru-RU" dirty="0">
                <a:latin typeface="Times New Roman" panose="02020603050405020304" pitchFamily="18" charset="0"/>
                <a:cs typeface="Times New Roman" panose="02020603050405020304" pitchFamily="18" charset="0"/>
              </a:rPr>
              <a:t>зависит от того, сколько минут она уже горела.</a:t>
            </a:r>
          </a:p>
        </p:txBody>
      </p:sp>
      <p:pic>
        <p:nvPicPr>
          <p:cNvPr id="4" name="Рисунок 3"/>
          <p:cNvPicPr>
            <a:picLocks noChangeAspect="1"/>
          </p:cNvPicPr>
          <p:nvPr/>
        </p:nvPicPr>
        <p:blipFill>
          <a:blip r:embed="rId3"/>
          <a:stretch>
            <a:fillRect/>
          </a:stretch>
        </p:blipFill>
        <p:spPr>
          <a:xfrm>
            <a:off x="5118260" y="5143545"/>
            <a:ext cx="1948690" cy="786738"/>
          </a:xfrm>
          <a:prstGeom prst="rect">
            <a:avLst/>
          </a:prstGeom>
        </p:spPr>
      </p:pic>
      <p:graphicFrame>
        <p:nvGraphicFramePr>
          <p:cNvPr id="5" name="Объект 4"/>
          <p:cNvGraphicFramePr>
            <a:graphicFrameLocks noChangeAspect="1"/>
          </p:cNvGraphicFramePr>
          <p:nvPr>
            <p:extLst>
              <p:ext uri="{D42A27DB-BD31-4B8C-83A1-F6EECF244321}">
                <p14:modId xmlns:p14="http://schemas.microsoft.com/office/powerpoint/2010/main" val="600511256"/>
              </p:ext>
            </p:extLst>
          </p:nvPr>
        </p:nvGraphicFramePr>
        <p:xfrm>
          <a:off x="7066950" y="5930283"/>
          <a:ext cx="950865" cy="329892"/>
        </p:xfrm>
        <a:graphic>
          <a:graphicData uri="http://schemas.openxmlformats.org/presentationml/2006/ole">
            <mc:AlternateContent xmlns:mc="http://schemas.openxmlformats.org/markup-compatibility/2006">
              <mc:Choice xmlns:v="urn:schemas-microsoft-com:vml" Requires="v">
                <p:oleObj spid="_x0000_s2052" name="Equation" r:id="rId4" imgW="622080" imgH="215640" progId="Equation.DSMT4">
                  <p:embed/>
                </p:oleObj>
              </mc:Choice>
              <mc:Fallback>
                <p:oleObj name="Equation" r:id="rId4" imgW="622080" imgH="215640" progId="Equation.DSMT4">
                  <p:embed/>
                  <p:pic>
                    <p:nvPicPr>
                      <p:cNvPr id="0" name=""/>
                      <p:cNvPicPr/>
                      <p:nvPr/>
                    </p:nvPicPr>
                    <p:blipFill>
                      <a:blip r:embed="rId5"/>
                      <a:stretch>
                        <a:fillRect/>
                      </a:stretch>
                    </p:blipFill>
                    <p:spPr>
                      <a:xfrm>
                        <a:off x="7066950" y="5930283"/>
                        <a:ext cx="950865" cy="32989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Прямоугольник 6"/>
              <p:cNvSpPr/>
              <p:nvPr/>
            </p:nvSpPr>
            <p:spPr>
              <a:xfrm>
                <a:off x="8261221" y="6102142"/>
                <a:ext cx="25521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𝜇</m:t>
                      </m:r>
                      <m:r>
                        <a:rPr lang="en-US" b="0" i="1" smtClean="0">
                          <a:latin typeface="Cambria Math" panose="02040503050406030204" pitchFamily="18" charset="0"/>
                        </a:rPr>
                        <m:t> −</m:t>
                      </m:r>
                      <m:r>
                        <a:rPr lang="ru-RU" b="0" i="1" smtClean="0">
                          <a:latin typeface="Cambria Math" panose="02040503050406030204" pitchFamily="18" charset="0"/>
                        </a:rPr>
                        <m:t>среднее значение</m:t>
                      </m:r>
                    </m:oMath>
                  </m:oMathPara>
                </a14:m>
                <a:endParaRPr lang="ru-RU"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8261221" y="6102142"/>
                <a:ext cx="2552109" cy="369332"/>
              </a:xfrm>
              <a:prstGeom prst="rect">
                <a:avLst/>
              </a:prstGeom>
              <a:blipFill>
                <a:blip r:embed="rId6"/>
                <a:stretch>
                  <a:fillRect b="-6557"/>
                </a:stretch>
              </a:blipFill>
            </p:spPr>
            <p:txBody>
              <a:bodyPr/>
              <a:lstStyle/>
              <a:p>
                <a:r>
                  <a:rPr lang="ru-RU">
                    <a:noFill/>
                  </a:rPr>
                  <a:t> </a:t>
                </a:r>
              </a:p>
            </p:txBody>
          </p:sp>
        </mc:Fallback>
      </mc:AlternateContent>
    </p:spTree>
    <p:extLst>
      <p:ext uri="{BB962C8B-B14F-4D97-AF65-F5344CB8AC3E}">
        <p14:creationId xmlns:p14="http://schemas.microsoft.com/office/powerpoint/2010/main" val="3256274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Экспоненциальное </a:t>
            </a:r>
            <a:r>
              <a:rPr lang="ru-RU" dirty="0" smtClean="0">
                <a:latin typeface="Times New Roman" panose="02020603050405020304" pitchFamily="18" charset="0"/>
                <a:cs typeface="Times New Roman" panose="02020603050405020304" pitchFamily="18" charset="0"/>
              </a:rPr>
              <a:t>распределение. 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838200" y="1690688"/>
            <a:ext cx="5419725" cy="4857750"/>
          </a:xfrm>
          <a:prstGeom prst="rect">
            <a:avLst/>
          </a:prstGeom>
        </p:spPr>
      </p:pic>
      <p:pic>
        <p:nvPicPr>
          <p:cNvPr id="5" name="Рисунок 4"/>
          <p:cNvPicPr>
            <a:picLocks noChangeAspect="1"/>
          </p:cNvPicPr>
          <p:nvPr/>
        </p:nvPicPr>
        <p:blipFill>
          <a:blip r:embed="rId3"/>
          <a:stretch>
            <a:fillRect/>
          </a:stretch>
        </p:blipFill>
        <p:spPr>
          <a:xfrm>
            <a:off x="6257925" y="1690688"/>
            <a:ext cx="5343525" cy="3152775"/>
          </a:xfrm>
          <a:prstGeom prst="rect">
            <a:avLst/>
          </a:prstGeom>
        </p:spPr>
      </p:pic>
    </p:spTree>
    <p:extLst>
      <p:ext uri="{BB962C8B-B14F-4D97-AF65-F5344CB8AC3E}">
        <p14:creationId xmlns:p14="http://schemas.microsoft.com/office/powerpoint/2010/main" val="790623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Экспоненциальное </a:t>
            </a:r>
            <a:r>
              <a:rPr lang="ru-RU" dirty="0" smtClean="0">
                <a:latin typeface="Times New Roman" panose="02020603050405020304" pitchFamily="18" charset="0"/>
                <a:cs typeface="Times New Roman" panose="02020603050405020304" pitchFamily="18" charset="0"/>
              </a:rPr>
              <a:t>распределение</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Графики.</a:t>
            </a:r>
            <a:endParaRPr lang="ru-RU"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stretch>
            <a:fillRect/>
          </a:stretch>
        </p:blipFill>
        <p:spPr>
          <a:xfrm>
            <a:off x="838200" y="2032000"/>
            <a:ext cx="5262312" cy="3965800"/>
          </a:xfrm>
          <a:prstGeom prst="rect">
            <a:avLst/>
          </a:prstGeom>
        </p:spPr>
      </p:pic>
      <p:pic>
        <p:nvPicPr>
          <p:cNvPr id="6" name="Рисунок 5"/>
          <p:cNvPicPr>
            <a:picLocks noChangeAspect="1"/>
          </p:cNvPicPr>
          <p:nvPr/>
        </p:nvPicPr>
        <p:blipFill>
          <a:blip r:embed="rId3"/>
          <a:stretch>
            <a:fillRect/>
          </a:stretch>
        </p:blipFill>
        <p:spPr>
          <a:xfrm>
            <a:off x="5769195" y="1910556"/>
            <a:ext cx="5584605" cy="4208688"/>
          </a:xfrm>
          <a:prstGeom prst="rect">
            <a:avLst/>
          </a:prstGeom>
        </p:spPr>
      </p:pic>
      <p:pic>
        <p:nvPicPr>
          <p:cNvPr id="7" name="Рисунок 6"/>
          <p:cNvPicPr>
            <a:picLocks noChangeAspect="1"/>
          </p:cNvPicPr>
          <p:nvPr/>
        </p:nvPicPr>
        <p:blipFill>
          <a:blip r:embed="rId4"/>
          <a:stretch>
            <a:fillRect/>
          </a:stretch>
        </p:blipFill>
        <p:spPr>
          <a:xfrm>
            <a:off x="3690937" y="6119244"/>
            <a:ext cx="4810125" cy="533400"/>
          </a:xfrm>
          <a:prstGeom prst="rect">
            <a:avLst/>
          </a:prstGeom>
        </p:spPr>
      </p:pic>
    </p:spTree>
    <p:extLst>
      <p:ext uri="{BB962C8B-B14F-4D97-AF65-F5344CB8AC3E}">
        <p14:creationId xmlns:p14="http://schemas.microsoft.com/office/powerpoint/2010/main" val="54693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Распределение </a:t>
            </a:r>
            <a:r>
              <a:rPr lang="ru-RU" dirty="0" err="1" smtClean="0">
                <a:latin typeface="Times New Roman" panose="02020603050405020304" pitchFamily="18" charset="0"/>
                <a:cs typeface="Times New Roman" panose="02020603050405020304" pitchFamily="18" charset="0"/>
              </a:rPr>
              <a:t>Накагами</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412200"/>
          </a:xfrm>
        </p:spPr>
        <p:txBody>
          <a:bodyPr/>
          <a:lstStyle/>
          <a:p>
            <a:pPr marL="0" indent="0" algn="just">
              <a:buNone/>
            </a:pPr>
            <a:r>
              <a:rPr lang="ru-RU" dirty="0">
                <a:latin typeface="Times New Roman" panose="02020603050405020304" pitchFamily="18" charset="0"/>
                <a:cs typeface="Times New Roman" panose="02020603050405020304" pitchFamily="18" charset="0"/>
              </a:rPr>
              <a:t>В теории связи для моделирования рассеянных сигналов, которые достигают приемника несколькими путями, используются распределения </a:t>
            </a:r>
            <a:r>
              <a:rPr lang="ru-RU" dirty="0" err="1">
                <a:latin typeface="Times New Roman" panose="02020603050405020304" pitchFamily="18" charset="0"/>
                <a:cs typeface="Times New Roman" panose="02020603050405020304" pitchFamily="18" charset="0"/>
              </a:rPr>
              <a:t>Накагами</a:t>
            </a:r>
            <a:r>
              <a:rPr lang="ru-RU" dirty="0">
                <a:latin typeface="Times New Roman" panose="02020603050405020304" pitchFamily="18" charset="0"/>
                <a:cs typeface="Times New Roman" panose="02020603050405020304" pitchFamily="18" charset="0"/>
              </a:rPr>
              <a:t>, распределения Райса и распределения Рэлея. В зависимости от плотности рассеяния сигнал будет иметь разные характеристики затухания.</a:t>
            </a:r>
          </a:p>
        </p:txBody>
      </p:sp>
      <p:pic>
        <p:nvPicPr>
          <p:cNvPr id="6" name="Рисунок 5"/>
          <p:cNvPicPr>
            <a:picLocks noChangeAspect="1"/>
          </p:cNvPicPr>
          <p:nvPr/>
        </p:nvPicPr>
        <p:blipFill>
          <a:blip r:embed="rId2"/>
          <a:stretch>
            <a:fillRect/>
          </a:stretch>
        </p:blipFill>
        <p:spPr>
          <a:xfrm>
            <a:off x="4671291" y="4227512"/>
            <a:ext cx="2849987" cy="1010313"/>
          </a:xfrm>
          <a:prstGeom prst="rect">
            <a:avLst/>
          </a:prstGeom>
        </p:spPr>
      </p:pic>
      <p:sp>
        <p:nvSpPr>
          <p:cNvPr id="9" name="Прямоугольник 8"/>
          <p:cNvSpPr/>
          <p:nvPr/>
        </p:nvSpPr>
        <p:spPr>
          <a:xfrm>
            <a:off x="838200" y="5372762"/>
            <a:ext cx="6781800" cy="1200329"/>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с параметром формы </a:t>
            </a:r>
            <a:r>
              <a:rPr lang="ru-RU" i="1" dirty="0">
                <a:latin typeface="Times New Roman" panose="02020603050405020304" pitchFamily="18" charset="0"/>
                <a:cs typeface="Times New Roman" panose="02020603050405020304" pitchFamily="18" charset="0"/>
              </a:rPr>
              <a:t>µ</a:t>
            </a:r>
            <a:r>
              <a:rPr lang="ru-RU" dirty="0">
                <a:latin typeface="Times New Roman" panose="02020603050405020304" pitchFamily="18" charset="0"/>
                <a:cs typeface="Times New Roman" panose="02020603050405020304" pitchFamily="18" charset="0"/>
              </a:rPr>
              <a:t> и параметром масштаба </a:t>
            </a:r>
            <a:r>
              <a:rPr lang="ru-RU" i="1" dirty="0">
                <a:latin typeface="Times New Roman" panose="02020603050405020304" pitchFamily="18" charset="0"/>
                <a:cs typeface="Times New Roman" panose="02020603050405020304" pitchFamily="18" charset="0"/>
              </a:rPr>
              <a:t>ω</a:t>
            </a:r>
            <a:r>
              <a:rPr lang="ru-RU" dirty="0">
                <a:latin typeface="Times New Roman" panose="02020603050405020304" pitchFamily="18" charset="0"/>
                <a:cs typeface="Times New Roman" panose="02020603050405020304" pitchFamily="18" charset="0"/>
              </a:rPr>
              <a:t>&gt; 0 для </a:t>
            </a:r>
            <a:r>
              <a:rPr lang="ru-RU"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&gt; 0. Если </a:t>
            </a:r>
            <a:r>
              <a:rPr lang="ru-RU" i="1" dirty="0">
                <a:latin typeface="Times New Roman" panose="02020603050405020304" pitchFamily="18" charset="0"/>
                <a:cs typeface="Times New Roman" panose="02020603050405020304" pitchFamily="18" charset="0"/>
              </a:rPr>
              <a:t>x</a:t>
            </a:r>
            <a:r>
              <a:rPr lang="ru-RU" dirty="0">
                <a:latin typeface="Times New Roman" panose="02020603050405020304" pitchFamily="18" charset="0"/>
                <a:cs typeface="Times New Roman" panose="02020603050405020304" pitchFamily="18" charset="0"/>
              </a:rPr>
              <a:t> имеет распределение </a:t>
            </a:r>
            <a:r>
              <a:rPr lang="ru-RU" dirty="0" err="1">
                <a:latin typeface="Times New Roman" panose="02020603050405020304" pitchFamily="18" charset="0"/>
                <a:cs typeface="Times New Roman" panose="02020603050405020304" pitchFamily="18" charset="0"/>
              </a:rPr>
              <a:t>Накагами</a:t>
            </a:r>
            <a:r>
              <a:rPr lang="ru-RU" dirty="0">
                <a:latin typeface="Times New Roman" panose="02020603050405020304" pitchFamily="18" charset="0"/>
                <a:cs typeface="Times New Roman" panose="02020603050405020304" pitchFamily="18" charset="0"/>
              </a:rPr>
              <a:t> с параметрами </a:t>
            </a:r>
            <a:r>
              <a:rPr lang="ru-RU" i="1" dirty="0">
                <a:latin typeface="Times New Roman" panose="02020603050405020304" pitchFamily="18" charset="0"/>
                <a:cs typeface="Times New Roman" panose="02020603050405020304" pitchFamily="18" charset="0"/>
              </a:rPr>
              <a:t>µ</a:t>
            </a:r>
            <a:r>
              <a:rPr lang="ru-RU" dirty="0">
                <a:latin typeface="Times New Roman" panose="02020603050405020304" pitchFamily="18" charset="0"/>
                <a:cs typeface="Times New Roman" panose="02020603050405020304" pitchFamily="18" charset="0"/>
              </a:rPr>
              <a:t> и </a:t>
            </a:r>
            <a:r>
              <a:rPr lang="ru-RU" i="1" dirty="0">
                <a:latin typeface="Times New Roman" panose="02020603050405020304" pitchFamily="18" charset="0"/>
                <a:cs typeface="Times New Roman" panose="02020603050405020304" pitchFamily="18" charset="0"/>
              </a:rPr>
              <a:t>ω</a:t>
            </a:r>
            <a:r>
              <a:rPr lang="ru-RU" dirty="0">
                <a:latin typeface="Times New Roman" panose="02020603050405020304" pitchFamily="18" charset="0"/>
                <a:cs typeface="Times New Roman" panose="02020603050405020304" pitchFamily="18" charset="0"/>
              </a:rPr>
              <a:t>, то </a:t>
            </a:r>
            <a:r>
              <a:rPr lang="ru-RU" i="1" dirty="0">
                <a:latin typeface="Times New Roman" panose="02020603050405020304" pitchFamily="18" charset="0"/>
                <a:cs typeface="Times New Roman" panose="02020603050405020304" pitchFamily="18" charset="0"/>
              </a:rPr>
              <a:t>x</a:t>
            </a:r>
            <a:r>
              <a:rPr lang="ru-RU" baseline="30000" dirty="0">
                <a:latin typeface="Times New Roman" panose="02020603050405020304" pitchFamily="18" charset="0"/>
                <a:cs typeface="Times New Roman" panose="02020603050405020304" pitchFamily="18" charset="0"/>
              </a:rPr>
              <a:t>2</a:t>
            </a:r>
            <a:r>
              <a:rPr lang="ru-RU" dirty="0">
                <a:latin typeface="Times New Roman" panose="02020603050405020304" pitchFamily="18" charset="0"/>
                <a:cs typeface="Times New Roman" panose="02020603050405020304" pitchFamily="18" charset="0"/>
              </a:rPr>
              <a:t> имеет гамма-распределение с параметром формы </a:t>
            </a:r>
            <a:r>
              <a:rPr lang="ru-RU" i="1" dirty="0">
                <a:latin typeface="Times New Roman" panose="02020603050405020304" pitchFamily="18" charset="0"/>
                <a:cs typeface="Times New Roman" panose="02020603050405020304" pitchFamily="18" charset="0"/>
              </a:rPr>
              <a:t>µ</a:t>
            </a:r>
            <a:r>
              <a:rPr lang="ru-RU" dirty="0">
                <a:latin typeface="Times New Roman" panose="02020603050405020304" pitchFamily="18" charset="0"/>
                <a:cs typeface="Times New Roman" panose="02020603050405020304" pitchFamily="18" charset="0"/>
              </a:rPr>
              <a:t> и параметром масштаба </a:t>
            </a:r>
            <a:r>
              <a:rPr lang="ru-RU" i="1" dirty="0">
                <a:latin typeface="Times New Roman" panose="02020603050405020304" pitchFamily="18" charset="0"/>
                <a:cs typeface="Times New Roman" panose="02020603050405020304" pitchFamily="18" charset="0"/>
              </a:rPr>
              <a:t>ω / µ</a:t>
            </a:r>
            <a:r>
              <a:rPr lang="ru-RU" dirty="0">
                <a:latin typeface="Times New Roman" panose="02020603050405020304" pitchFamily="18" charset="0"/>
                <a:cs typeface="Times New Roman" panose="02020603050405020304" pitchFamily="18" charset="0"/>
              </a:rPr>
              <a:t>.</a:t>
            </a:r>
          </a:p>
        </p:txBody>
      </p:sp>
      <p:sp>
        <p:nvSpPr>
          <p:cNvPr id="10" name="Прямоугольник 9"/>
          <p:cNvSpPr/>
          <p:nvPr/>
        </p:nvSpPr>
        <p:spPr>
          <a:xfrm>
            <a:off x="8116739" y="4548002"/>
            <a:ext cx="2641600" cy="369332"/>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Г(*) – гамма функция.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784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Распределение </a:t>
            </a:r>
            <a:r>
              <a:rPr lang="ru-RU" dirty="0" err="1" smtClean="0">
                <a:latin typeface="Times New Roman" panose="02020603050405020304" pitchFamily="18" charset="0"/>
                <a:cs typeface="Times New Roman" panose="02020603050405020304" pitchFamily="18" charset="0"/>
              </a:rPr>
              <a:t>Накагами</a:t>
            </a:r>
            <a:r>
              <a:rPr lang="ru-RU" dirty="0" smtClean="0">
                <a:latin typeface="Times New Roman" panose="02020603050405020304" pitchFamily="18" charset="0"/>
                <a:cs typeface="Times New Roman" panose="02020603050405020304" pitchFamily="18" charset="0"/>
              </a:rPr>
              <a:t>. 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838200" y="1862137"/>
            <a:ext cx="5210175" cy="4886325"/>
          </a:xfrm>
          <a:prstGeom prst="rect">
            <a:avLst/>
          </a:prstGeom>
        </p:spPr>
      </p:pic>
      <p:pic>
        <p:nvPicPr>
          <p:cNvPr id="5" name="Рисунок 4"/>
          <p:cNvPicPr>
            <a:picLocks noChangeAspect="1"/>
          </p:cNvPicPr>
          <p:nvPr/>
        </p:nvPicPr>
        <p:blipFill>
          <a:blip r:embed="rId3"/>
          <a:stretch>
            <a:fillRect/>
          </a:stretch>
        </p:blipFill>
        <p:spPr>
          <a:xfrm>
            <a:off x="6257925" y="1862137"/>
            <a:ext cx="5095875" cy="3143250"/>
          </a:xfrm>
          <a:prstGeom prst="rect">
            <a:avLst/>
          </a:prstGeom>
        </p:spPr>
      </p:pic>
    </p:spTree>
    <p:extLst>
      <p:ext uri="{BB962C8B-B14F-4D97-AF65-F5344CB8AC3E}">
        <p14:creationId xmlns:p14="http://schemas.microsoft.com/office/powerpoint/2010/main" val="2151402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a:t>
            </a:r>
            <a:r>
              <a:rPr lang="ru-RU" dirty="0" err="1" smtClean="0">
                <a:latin typeface="Times New Roman" panose="02020603050405020304" pitchFamily="18" charset="0"/>
                <a:cs typeface="Times New Roman" panose="02020603050405020304" pitchFamily="18" charset="0"/>
              </a:rPr>
              <a:t>Накагами</a:t>
            </a:r>
            <a:r>
              <a:rPr lang="ru-RU" dirty="0" smtClean="0">
                <a:latin typeface="Times New Roman" panose="02020603050405020304" pitchFamily="18" charset="0"/>
                <a:cs typeface="Times New Roman" panose="02020603050405020304" pitchFamily="18" charset="0"/>
              </a:rPr>
              <a:t>. Графики.</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609600" y="1690688"/>
            <a:ext cx="5751017" cy="4334100"/>
          </a:xfrm>
          <a:prstGeom prst="rect">
            <a:avLst/>
          </a:prstGeom>
        </p:spPr>
      </p:pic>
      <p:pic>
        <p:nvPicPr>
          <p:cNvPr id="5" name="Рисунок 4"/>
          <p:cNvPicPr>
            <a:picLocks noChangeAspect="1"/>
          </p:cNvPicPr>
          <p:nvPr/>
        </p:nvPicPr>
        <p:blipFill>
          <a:blip r:embed="rId3"/>
          <a:stretch>
            <a:fillRect/>
          </a:stretch>
        </p:blipFill>
        <p:spPr>
          <a:xfrm>
            <a:off x="5678916" y="1748064"/>
            <a:ext cx="5674884" cy="4276724"/>
          </a:xfrm>
          <a:prstGeom prst="rect">
            <a:avLst/>
          </a:prstGeom>
        </p:spPr>
      </p:pic>
      <p:pic>
        <p:nvPicPr>
          <p:cNvPr id="6" name="Рисунок 5"/>
          <p:cNvPicPr>
            <a:picLocks noChangeAspect="1"/>
          </p:cNvPicPr>
          <p:nvPr/>
        </p:nvPicPr>
        <p:blipFill>
          <a:blip r:embed="rId4"/>
          <a:stretch>
            <a:fillRect/>
          </a:stretch>
        </p:blipFill>
        <p:spPr>
          <a:xfrm>
            <a:off x="3686175" y="6082164"/>
            <a:ext cx="4819650" cy="552450"/>
          </a:xfrm>
          <a:prstGeom prst="rect">
            <a:avLst/>
          </a:prstGeom>
        </p:spPr>
      </p:pic>
    </p:spTree>
    <p:extLst>
      <p:ext uri="{BB962C8B-B14F-4D97-AF65-F5344CB8AC3E}">
        <p14:creationId xmlns:p14="http://schemas.microsoft.com/office/powerpoint/2010/main" val="1741402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Гамма распределение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412200"/>
          </a:xfrm>
        </p:spPr>
        <p:txBody>
          <a:bodyPr>
            <a:normAutofit fontScale="92500" lnSpcReduction="10000"/>
          </a:bodyPr>
          <a:lstStyle/>
          <a:p>
            <a:pPr marL="0" indent="0" algn="just">
              <a:buNone/>
            </a:pPr>
            <a:r>
              <a:rPr lang="ru-RU" dirty="0">
                <a:latin typeface="Times New Roman" panose="02020603050405020304" pitchFamily="18" charset="0"/>
                <a:cs typeface="Times New Roman" panose="02020603050405020304" pitchFamily="18" charset="0"/>
              </a:rPr>
              <a:t>Гамма-распределение является обобщением </a:t>
            </a:r>
            <a:r>
              <a:rPr lang="ru-RU" dirty="0" smtClean="0">
                <a:latin typeface="Times New Roman" panose="02020603050405020304" pitchFamily="18" charset="0"/>
                <a:cs typeface="Times New Roman" panose="02020603050405020304" pitchFamily="18" charset="0"/>
              </a:rPr>
              <a:t>распределения </a:t>
            </a:r>
            <a:r>
              <a:rPr lang="ru-RU" dirty="0">
                <a:latin typeface="Times New Roman" panose="02020603050405020304" pitchFamily="18" charset="0"/>
                <a:cs typeface="Times New Roman" panose="02020603050405020304" pitchFamily="18" charset="0"/>
              </a:rPr>
              <a:t>хи-квадрат и, соответственно, экспоненциального распределения. Суммы квадратов нормально распределённых величин, а также суммы величин распределённых по хи-квадрат и по экспоненциальному распределению будут иметь гамма-распределение</a:t>
            </a:r>
            <a:r>
              <a:rPr lang="ru-RU" dirty="0" smtClean="0">
                <a:latin typeface="Times New Roman" panose="02020603050405020304" pitchFamily="18" charset="0"/>
                <a:cs typeface="Times New Roman" panose="02020603050405020304" pitchFamily="18" charset="0"/>
              </a:rPr>
              <a:t>.</a:t>
            </a:r>
          </a:p>
          <a:p>
            <a:pPr marL="0" indent="0" algn="just">
              <a:buNone/>
            </a:pPr>
            <a:r>
              <a:rPr lang="ru-RU" dirty="0">
                <a:latin typeface="Times New Roman" panose="02020603050405020304" pitchFamily="18" charset="0"/>
                <a:cs typeface="Times New Roman" panose="02020603050405020304" pitchFamily="18" charset="0"/>
              </a:rPr>
              <a:t>Гамма распределение широко применяется для моделирования сложных потоков событий, сумм временных интервалов между событиями, в экономике, теории массового обслуживания, в логистике, описывает продолжительность жизни в медицине. Является своеобразным аналогом дискретного отрицательного биномиального распределения.</a:t>
            </a:r>
          </a:p>
        </p:txBody>
      </p:sp>
      <p:pic>
        <p:nvPicPr>
          <p:cNvPr id="4" name="Рисунок 3"/>
          <p:cNvPicPr>
            <a:picLocks noChangeAspect="1"/>
          </p:cNvPicPr>
          <p:nvPr/>
        </p:nvPicPr>
        <p:blipFill>
          <a:blip r:embed="rId2"/>
          <a:stretch>
            <a:fillRect/>
          </a:stretch>
        </p:blipFill>
        <p:spPr>
          <a:xfrm>
            <a:off x="838200" y="5522912"/>
            <a:ext cx="3509680" cy="992188"/>
          </a:xfrm>
          <a:prstGeom prst="rect">
            <a:avLst/>
          </a:prstGeom>
        </p:spPr>
      </p:pic>
      <p:sp>
        <p:nvSpPr>
          <p:cNvPr id="5" name="Прямоугольник 4"/>
          <p:cNvSpPr/>
          <p:nvPr/>
        </p:nvSpPr>
        <p:spPr>
          <a:xfrm>
            <a:off x="4347880" y="5834340"/>
            <a:ext cx="2641600" cy="369332"/>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Г(*) – гамма функция.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9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a:xfrm>
            <a:off x="838200" y="-210605"/>
            <a:ext cx="10515600" cy="1325563"/>
          </a:xfrm>
        </p:spPr>
        <p:txBody>
          <a:bodyPr/>
          <a:lstStyle/>
          <a:p>
            <a:pPr algn="ctr"/>
            <a:r>
              <a:rPr lang="ru-RU" dirty="0">
                <a:latin typeface="Times New Roman" panose="02020603050405020304" pitchFamily="18" charset="0"/>
                <a:cs typeface="Times New Roman" panose="02020603050405020304" pitchFamily="18" charset="0"/>
              </a:rPr>
              <a:t>Непрерывные распределения</a:t>
            </a:r>
          </a:p>
        </p:txBody>
      </p:sp>
      <p:graphicFrame>
        <p:nvGraphicFramePr>
          <p:cNvPr id="4" name="Таблица 4">
            <a:extLst>
              <a:ext uri="{FF2B5EF4-FFF2-40B4-BE49-F238E27FC236}">
                <a16:creationId xmlns:a16="http://schemas.microsoft.com/office/drawing/2014/main" id="{B5C4BFEC-A911-4D7B-9C6C-64B1512235BE}"/>
              </a:ext>
            </a:extLst>
          </p:cNvPr>
          <p:cNvGraphicFramePr>
            <a:graphicFrameLocks noGrp="1"/>
          </p:cNvGraphicFramePr>
          <p:nvPr>
            <p:ph idx="1"/>
            <p:extLst>
              <p:ext uri="{D42A27DB-BD31-4B8C-83A1-F6EECF244321}">
                <p14:modId xmlns:p14="http://schemas.microsoft.com/office/powerpoint/2010/main" val="2342819665"/>
              </p:ext>
            </p:extLst>
          </p:nvPr>
        </p:nvGraphicFramePr>
        <p:xfrm>
          <a:off x="838200" y="1046692"/>
          <a:ext cx="10515600" cy="5501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31710799"/>
                    </a:ext>
                  </a:extLst>
                </a:gridCol>
                <a:gridCol w="2628900">
                  <a:extLst>
                    <a:ext uri="{9D8B030D-6E8A-4147-A177-3AD203B41FA5}">
                      <a16:colId xmlns:a16="http://schemas.microsoft.com/office/drawing/2014/main" val="3839879035"/>
                    </a:ext>
                  </a:extLst>
                </a:gridCol>
                <a:gridCol w="2628900">
                  <a:extLst>
                    <a:ext uri="{9D8B030D-6E8A-4147-A177-3AD203B41FA5}">
                      <a16:colId xmlns:a16="http://schemas.microsoft.com/office/drawing/2014/main" val="1108511564"/>
                    </a:ext>
                  </a:extLst>
                </a:gridCol>
                <a:gridCol w="2628900">
                  <a:extLst>
                    <a:ext uri="{9D8B030D-6E8A-4147-A177-3AD203B41FA5}">
                      <a16:colId xmlns:a16="http://schemas.microsoft.com/office/drawing/2014/main" val="3627819057"/>
                    </a:ext>
                  </a:extLst>
                </a:gridCol>
              </a:tblGrid>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Распределение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Параметр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9842279"/>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Бета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α</a:t>
                      </a:r>
                      <a:r>
                        <a:rPr lang="ru-RU" i="1"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 первый фиксированный параметр</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β</a:t>
                      </a:r>
                      <a:r>
                        <a:rPr lang="ru-RU" i="1"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 второй фиксированный параметр</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191375"/>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Хи-квадрат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v</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015696"/>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Экспоненциальное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i="1" dirty="0">
                          <a:solidFill>
                            <a:sysClr val="windowText" lastClr="000000"/>
                          </a:solidFill>
                          <a:latin typeface="Times New Roman" panose="02020603050405020304" pitchFamily="18" charset="0"/>
                          <a:cs typeface="Times New Roman" panose="02020603050405020304" pitchFamily="18" charset="0"/>
                        </a:rPr>
                        <a:t>μ - </a:t>
                      </a:r>
                      <a:r>
                        <a:rPr lang="ru-RU" i="0" dirty="0">
                          <a:solidFill>
                            <a:sysClr val="windowText" lastClr="000000"/>
                          </a:solidFill>
                          <a:latin typeface="Times New Roman" panose="02020603050405020304" pitchFamily="18" charset="0"/>
                          <a:cs typeface="Times New Roman" panose="02020603050405020304" pitchFamily="18" charset="0"/>
                        </a:rPr>
                        <a:t> среднее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078809"/>
                  </a:ext>
                </a:extLst>
              </a:tr>
              <a:tr h="370840">
                <a:tc>
                  <a:txBody>
                    <a:bodyPr/>
                    <a:lstStyle/>
                    <a:p>
                      <a:pPr algn="ctr"/>
                      <a:r>
                        <a:rPr lang="en-US" dirty="0">
                          <a:solidFill>
                            <a:sysClr val="windowText" lastClr="000000"/>
                          </a:solidFill>
                          <a:latin typeface="Times New Roman" panose="02020603050405020304" pitchFamily="18" charset="0"/>
                          <a:cs typeface="Times New Roman" panose="02020603050405020304" pitchFamily="18" charset="0"/>
                        </a:rPr>
                        <a:t>F</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v</a:t>
                      </a:r>
                      <a:r>
                        <a:rPr lang="ru-RU" i="1" dirty="0">
                          <a:solidFill>
                            <a:sysClr val="windowText" lastClr="000000"/>
                          </a:solidFill>
                          <a:latin typeface="Times New Roman" panose="02020603050405020304" pitchFamily="18" charset="0"/>
                          <a:cs typeface="Times New Roman" panose="02020603050405020304" pitchFamily="18" charset="0"/>
                        </a:rPr>
                        <a:t>1</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 1</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v</a:t>
                      </a:r>
                      <a:r>
                        <a:rPr lang="ru-RU" i="1" dirty="0">
                          <a:solidFill>
                            <a:sysClr val="windowText" lastClr="000000"/>
                          </a:solidFill>
                          <a:latin typeface="Times New Roman" panose="02020603050405020304" pitchFamily="18" charset="0"/>
                          <a:cs typeface="Times New Roman" panose="02020603050405020304" pitchFamily="18" charset="0"/>
                        </a:rPr>
                        <a:t>2</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 2</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458"/>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Гамма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a</a:t>
                      </a:r>
                      <a:r>
                        <a:rPr lang="ru-RU" i="1"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 первый фиксированный параметр</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b</a:t>
                      </a:r>
                      <a:r>
                        <a:rPr lang="ru-RU" i="1"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 второй фиксированный параметр</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2717555"/>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Логистическое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i="1" dirty="0">
                          <a:solidFill>
                            <a:sysClr val="windowText" lastClr="000000"/>
                          </a:solidFill>
                          <a:latin typeface="Times New Roman" panose="02020603050405020304" pitchFamily="18" charset="0"/>
                          <a:cs typeface="Times New Roman" panose="02020603050405020304" pitchFamily="18" charset="0"/>
                        </a:rPr>
                        <a:t>μ - </a:t>
                      </a:r>
                      <a:r>
                        <a:rPr lang="ru-RU" i="0" dirty="0">
                          <a:solidFill>
                            <a:sysClr val="windowText" lastClr="000000"/>
                          </a:solidFill>
                          <a:latin typeface="Times New Roman" panose="02020603050405020304" pitchFamily="18" charset="0"/>
                          <a:cs typeface="Times New Roman" panose="02020603050405020304" pitchFamily="18" charset="0"/>
                        </a:rPr>
                        <a:t> среднее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Calibri" panose="020F0502020204030204" pitchFamily="34" charset="0"/>
                          <a:cs typeface="Calibri" panose="020F0502020204030204" pitchFamily="34" charset="0"/>
                        </a:rPr>
                        <a:t>σ</a:t>
                      </a:r>
                      <a:r>
                        <a:rPr lang="en-US" i="1" dirty="0">
                          <a:solidFill>
                            <a:sysClr val="windowText" lastClr="000000"/>
                          </a:solidFill>
                          <a:latin typeface="Calibri" panose="020F0502020204030204" pitchFamily="34" charset="0"/>
                          <a:cs typeface="Calibri" panose="020F0502020204030204" pitchFamily="34" charset="0"/>
                        </a:rPr>
                        <a:t> – </a:t>
                      </a:r>
                      <a:r>
                        <a:rPr lang="ru-RU" i="0" dirty="0">
                          <a:solidFill>
                            <a:sysClr val="windowText" lastClr="000000"/>
                          </a:solidFill>
                          <a:latin typeface="Times New Roman" panose="02020603050405020304" pitchFamily="18" charset="0"/>
                          <a:cs typeface="Times New Roman" panose="02020603050405020304" pitchFamily="18" charset="0"/>
                        </a:rPr>
                        <a:t>параметр масштабирования</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8866813"/>
                  </a:ext>
                </a:extLst>
              </a:tr>
              <a:tr h="370840">
                <a:tc>
                  <a:txBody>
                    <a:bodyPr/>
                    <a:lstStyle/>
                    <a:p>
                      <a:pPr algn="ctr"/>
                      <a:r>
                        <a:rPr lang="ru-RU" dirty="0" err="1">
                          <a:solidFill>
                            <a:sysClr val="windowText" lastClr="000000"/>
                          </a:solidFill>
                          <a:latin typeface="Times New Roman" panose="02020603050405020304" pitchFamily="18" charset="0"/>
                          <a:cs typeface="Times New Roman" panose="02020603050405020304" pitchFamily="18" charset="0"/>
                        </a:rPr>
                        <a:t>Накагами</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μ</a:t>
                      </a:r>
                      <a:r>
                        <a:rPr lang="ru-RU" i="1" dirty="0">
                          <a:solidFill>
                            <a:sysClr val="windowText" lastClr="000000"/>
                          </a:solidFill>
                          <a:latin typeface="Times New Roman" panose="02020603050405020304" pitchFamily="18" charset="0"/>
                          <a:cs typeface="Times New Roman" panose="02020603050405020304" pitchFamily="18" charset="0"/>
                        </a:rPr>
                        <a:t> -</a:t>
                      </a:r>
                      <a:r>
                        <a:rPr lang="el-GR" dirty="0">
                          <a:solidFill>
                            <a:sysClr val="windowText" lastClr="000000"/>
                          </a:solidFill>
                          <a:latin typeface="Times New Roman" panose="02020603050405020304" pitchFamily="18" charset="0"/>
                          <a:cs typeface="Times New Roman" panose="02020603050405020304" pitchFamily="18" charset="0"/>
                        </a:rPr>
                        <a:t> </a:t>
                      </a:r>
                      <a:r>
                        <a:rPr lang="ru-RU" dirty="0">
                          <a:solidFill>
                            <a:sysClr val="windowText" lastClr="000000"/>
                          </a:solidFill>
                          <a:latin typeface="Times New Roman" panose="02020603050405020304" pitchFamily="18" charset="0"/>
                          <a:cs typeface="Times New Roman" panose="02020603050405020304" pitchFamily="18" charset="0"/>
                        </a:rPr>
                        <a:t>параметр формы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ω</a:t>
                      </a:r>
                      <a:r>
                        <a:rPr lang="ru-RU" i="1" dirty="0">
                          <a:solidFill>
                            <a:sysClr val="windowText" lastClr="000000"/>
                          </a:solidFill>
                          <a:latin typeface="Times New Roman" panose="02020603050405020304" pitchFamily="18" charset="0"/>
                          <a:cs typeface="Times New Roman" panose="02020603050405020304" pitchFamily="18" charset="0"/>
                        </a:rPr>
                        <a:t> -</a:t>
                      </a:r>
                      <a:r>
                        <a:rPr lang="el-GR" dirty="0">
                          <a:solidFill>
                            <a:sysClr val="windowText" lastClr="000000"/>
                          </a:solidFill>
                          <a:latin typeface="Times New Roman" panose="02020603050405020304" pitchFamily="18" charset="0"/>
                          <a:cs typeface="Times New Roman" panose="02020603050405020304" pitchFamily="18" charset="0"/>
                        </a:rPr>
                        <a:t> </a:t>
                      </a:r>
                      <a:r>
                        <a:rPr lang="ru-RU" dirty="0">
                          <a:solidFill>
                            <a:sysClr val="windowText" lastClr="000000"/>
                          </a:solidFill>
                          <a:latin typeface="Times New Roman" panose="02020603050405020304" pitchFamily="18" charset="0"/>
                          <a:cs typeface="Times New Roman" panose="02020603050405020304" pitchFamily="18" charset="0"/>
                        </a:rPr>
                        <a:t>параметр масштабирования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3352985"/>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Рэлея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b</a:t>
                      </a:r>
                      <a:r>
                        <a:rPr lang="ru-RU" i="1" dirty="0">
                          <a:solidFill>
                            <a:sysClr val="windowText" lastClr="000000"/>
                          </a:solidFill>
                          <a:latin typeface="Times New Roman" panose="02020603050405020304" pitchFamily="18" charset="0"/>
                          <a:cs typeface="Times New Roman" panose="02020603050405020304" pitchFamily="18" charset="0"/>
                        </a:rPr>
                        <a:t> </a:t>
                      </a:r>
                      <a:r>
                        <a:rPr lang="ru-RU" i="0" dirty="0">
                          <a:solidFill>
                            <a:sysClr val="windowText" lastClr="000000"/>
                          </a:solidFill>
                          <a:latin typeface="Times New Roman" panose="02020603050405020304" pitchFamily="18" charset="0"/>
                          <a:cs typeface="Times New Roman" panose="02020603050405020304" pitchFamily="18" charset="0"/>
                        </a:rPr>
                        <a:t>– параметр формы</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7069"/>
                  </a:ext>
                </a:extLst>
              </a:tr>
            </a:tbl>
          </a:graphicData>
        </a:graphic>
      </p:graphicFrame>
    </p:spTree>
    <p:extLst>
      <p:ext uri="{BB962C8B-B14F-4D97-AF65-F5344CB8AC3E}">
        <p14:creationId xmlns:p14="http://schemas.microsoft.com/office/powerpoint/2010/main" val="358094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Гамма распределение. 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838200" y="1830387"/>
            <a:ext cx="5334000" cy="4848225"/>
          </a:xfrm>
          <a:prstGeom prst="rect">
            <a:avLst/>
          </a:prstGeom>
        </p:spPr>
      </p:pic>
      <p:pic>
        <p:nvPicPr>
          <p:cNvPr id="5" name="Рисунок 4"/>
          <p:cNvPicPr>
            <a:picLocks noChangeAspect="1"/>
          </p:cNvPicPr>
          <p:nvPr/>
        </p:nvPicPr>
        <p:blipFill>
          <a:blip r:embed="rId3"/>
          <a:stretch>
            <a:fillRect/>
          </a:stretch>
        </p:blipFill>
        <p:spPr>
          <a:xfrm>
            <a:off x="6172200" y="1947862"/>
            <a:ext cx="5562600" cy="3114675"/>
          </a:xfrm>
          <a:prstGeom prst="rect">
            <a:avLst/>
          </a:prstGeom>
        </p:spPr>
      </p:pic>
    </p:spTree>
    <p:extLst>
      <p:ext uri="{BB962C8B-B14F-4D97-AF65-F5344CB8AC3E}">
        <p14:creationId xmlns:p14="http://schemas.microsoft.com/office/powerpoint/2010/main" val="99698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Гамма </a:t>
            </a:r>
            <a:r>
              <a:rPr lang="ru-RU" dirty="0" smtClean="0">
                <a:latin typeface="Times New Roman" panose="02020603050405020304" pitchFamily="18" charset="0"/>
                <a:cs typeface="Times New Roman" panose="02020603050405020304" pitchFamily="18" charset="0"/>
              </a:rPr>
              <a:t>распределение. Графики</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507332" y="1690688"/>
            <a:ext cx="5919536" cy="4461100"/>
          </a:xfrm>
          <a:prstGeom prst="rect">
            <a:avLst/>
          </a:prstGeom>
        </p:spPr>
      </p:pic>
      <p:pic>
        <p:nvPicPr>
          <p:cNvPr id="5" name="Рисунок 4"/>
          <p:cNvPicPr>
            <a:picLocks noChangeAspect="1"/>
          </p:cNvPicPr>
          <p:nvPr/>
        </p:nvPicPr>
        <p:blipFill>
          <a:blip r:embed="rId3"/>
          <a:stretch>
            <a:fillRect/>
          </a:stretch>
        </p:blipFill>
        <p:spPr>
          <a:xfrm>
            <a:off x="5829455" y="1690688"/>
            <a:ext cx="6121759" cy="4613500"/>
          </a:xfrm>
          <a:prstGeom prst="rect">
            <a:avLst/>
          </a:prstGeom>
        </p:spPr>
      </p:pic>
      <p:pic>
        <p:nvPicPr>
          <p:cNvPr id="6" name="Рисунок 5"/>
          <p:cNvPicPr>
            <a:picLocks noChangeAspect="1"/>
          </p:cNvPicPr>
          <p:nvPr/>
        </p:nvPicPr>
        <p:blipFill>
          <a:blip r:embed="rId4"/>
          <a:stretch>
            <a:fillRect/>
          </a:stretch>
        </p:blipFill>
        <p:spPr>
          <a:xfrm>
            <a:off x="3643312" y="6296025"/>
            <a:ext cx="4905375" cy="561975"/>
          </a:xfrm>
          <a:prstGeom prst="rect">
            <a:avLst/>
          </a:prstGeom>
        </p:spPr>
      </p:pic>
    </p:spTree>
    <p:extLst>
      <p:ext uri="{BB962C8B-B14F-4D97-AF65-F5344CB8AC3E}">
        <p14:creationId xmlns:p14="http://schemas.microsoft.com/office/powerpoint/2010/main" val="4070903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Распределение Рэлея</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629900" cy="1336676"/>
          </a:xfrm>
        </p:spPr>
        <p:txBody>
          <a:bodyPr>
            <a:normAutofit/>
          </a:bodyPr>
          <a:lstStyle/>
          <a:p>
            <a:pPr marL="0" indent="0" algn="just">
              <a:buNone/>
            </a:pPr>
            <a:r>
              <a:rPr lang="ru-RU" dirty="0">
                <a:latin typeface="Times New Roman" panose="02020603050405020304" pitchFamily="18" charset="0"/>
                <a:cs typeface="Times New Roman" panose="02020603050405020304" pitchFamily="18" charset="0"/>
              </a:rPr>
              <a:t>Распределение Рэлея - это частный случай распределения </a:t>
            </a:r>
            <a:r>
              <a:rPr lang="ru-RU" dirty="0" err="1">
                <a:latin typeface="Times New Roman" panose="02020603050405020304" pitchFamily="18" charset="0"/>
                <a:cs typeface="Times New Roman" panose="02020603050405020304" pitchFamily="18" charset="0"/>
              </a:rPr>
              <a:t>Вейбулла</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7486232" y="2513052"/>
            <a:ext cx="3086936" cy="1289050"/>
          </a:xfrm>
          <a:prstGeom prst="rect">
            <a:avLst/>
          </a:prstGeom>
        </p:spPr>
      </p:pic>
      <p:sp>
        <p:nvSpPr>
          <p:cNvPr id="5" name="Прямоугольник 4"/>
          <p:cNvSpPr/>
          <p:nvPr/>
        </p:nvSpPr>
        <p:spPr>
          <a:xfrm>
            <a:off x="838200" y="4129544"/>
            <a:ext cx="10629900" cy="2308324"/>
          </a:xfrm>
          <a:prstGeom prst="rect">
            <a:avLst/>
          </a:prstGeom>
        </p:spPr>
        <p:txBody>
          <a:bodyPr wrap="square">
            <a:spAutoFit/>
          </a:bodyPr>
          <a:lstStyle/>
          <a:p>
            <a:pPr algn="just"/>
            <a:r>
              <a:rPr lang="ru-RU" dirty="0" smtClean="0">
                <a:latin typeface="Times New Roman" panose="02020603050405020304" pitchFamily="18" charset="0"/>
                <a:cs typeface="Times New Roman" panose="02020603050405020304" pitchFamily="18" charset="0"/>
              </a:rPr>
              <a:t>В </a:t>
            </a:r>
            <a:r>
              <a:rPr lang="ru-RU" dirty="0">
                <a:latin typeface="Times New Roman" panose="02020603050405020304" pitchFamily="18" charset="0"/>
                <a:cs typeface="Times New Roman" panose="02020603050405020304" pitchFamily="18" charset="0"/>
              </a:rPr>
              <a:t>теории связи для моделирования рассеянных сигналов, которые достигают приемника несколькими путями, используются распределения </a:t>
            </a:r>
            <a:r>
              <a:rPr lang="ru-RU" dirty="0" err="1">
                <a:latin typeface="Times New Roman" panose="02020603050405020304" pitchFamily="18" charset="0"/>
                <a:cs typeface="Times New Roman" panose="02020603050405020304" pitchFamily="18" charset="0"/>
              </a:rPr>
              <a:t>Накагами</a:t>
            </a:r>
            <a:r>
              <a:rPr lang="ru-RU" dirty="0">
                <a:latin typeface="Times New Roman" panose="02020603050405020304" pitchFamily="18" charset="0"/>
                <a:cs typeface="Times New Roman" panose="02020603050405020304" pitchFamily="18" charset="0"/>
              </a:rPr>
              <a:t>, распределения Райса и распределения Рэлея. В зависимости от плотности рассеяния сигнал будет иметь разные характеристики затухания. Распределения Рэлея и </a:t>
            </a:r>
            <a:r>
              <a:rPr lang="ru-RU" dirty="0" err="1">
                <a:latin typeface="Times New Roman" panose="02020603050405020304" pitchFamily="18" charset="0"/>
                <a:cs typeface="Times New Roman" panose="02020603050405020304" pitchFamily="18" charset="0"/>
              </a:rPr>
              <a:t>Накагами</a:t>
            </a:r>
            <a:r>
              <a:rPr lang="ru-RU" dirty="0">
                <a:latin typeface="Times New Roman" panose="02020603050405020304" pitchFamily="18" charset="0"/>
                <a:cs typeface="Times New Roman" panose="02020603050405020304" pitchFamily="18" charset="0"/>
              </a:rPr>
              <a:t> используются для моделирования плотного рассеяния, в то время как распределения Райса моделируют затухание с более сильным углом прямой видимости. Распределения </a:t>
            </a:r>
            <a:r>
              <a:rPr lang="ru-RU" dirty="0" err="1">
                <a:latin typeface="Times New Roman" panose="02020603050405020304" pitchFamily="18" charset="0"/>
                <a:cs typeface="Times New Roman" panose="02020603050405020304" pitchFamily="18" charset="0"/>
              </a:rPr>
              <a:t>Накагами</a:t>
            </a:r>
            <a:r>
              <a:rPr lang="ru-RU" dirty="0">
                <a:latin typeface="Times New Roman" panose="02020603050405020304" pitchFamily="18" charset="0"/>
                <a:cs typeface="Times New Roman" panose="02020603050405020304" pitchFamily="18" charset="0"/>
              </a:rPr>
              <a:t> можно свести к распределению Рэлея, но оно дает больший контроль над степенью замирания.</a:t>
            </a:r>
          </a:p>
          <a:p>
            <a:pPr algn="just"/>
            <a:r>
              <a:rPr lang="ru-RU" dirty="0">
                <a:latin typeface="Times New Roman" panose="02020603050405020304" pitchFamily="18" charset="0"/>
                <a:cs typeface="Times New Roman" panose="02020603050405020304" pitchFamily="18" charset="0"/>
              </a:rPr>
              <a:t>Также распределение Рэлея используется при моделировании случайных полей отражения радиосигнала от поверхности земли.</a:t>
            </a:r>
          </a:p>
        </p:txBody>
      </p:sp>
      <p:sp>
        <p:nvSpPr>
          <p:cNvPr id="6" name="Прямоугольник 5"/>
          <p:cNvSpPr/>
          <p:nvPr/>
        </p:nvSpPr>
        <p:spPr>
          <a:xfrm>
            <a:off x="838200" y="2280414"/>
            <a:ext cx="5753100" cy="1754326"/>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Если составляющие скорости частицы в направлениях x и y являются двумя независимыми нормальными случайными величинами с нулевым средним значением и равными дисперсиями, то расстояние, которое проходит частица за единицу времени, является распределенным по Рэлею.</a:t>
            </a:r>
          </a:p>
        </p:txBody>
      </p:sp>
    </p:spTree>
    <p:extLst>
      <p:ext uri="{BB962C8B-B14F-4D97-AF65-F5344CB8AC3E}">
        <p14:creationId xmlns:p14="http://schemas.microsoft.com/office/powerpoint/2010/main" val="3220894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a:t>
            </a:r>
            <a:r>
              <a:rPr lang="ru-RU" dirty="0" smtClean="0">
                <a:latin typeface="Times New Roman" panose="02020603050405020304" pitchFamily="18" charset="0"/>
                <a:cs typeface="Times New Roman" panose="02020603050405020304" pitchFamily="18" charset="0"/>
              </a:rPr>
              <a:t>Рэлея. 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676275" y="1690688"/>
            <a:ext cx="5419725" cy="4838700"/>
          </a:xfrm>
          <a:prstGeom prst="rect">
            <a:avLst/>
          </a:prstGeom>
        </p:spPr>
      </p:pic>
      <p:pic>
        <p:nvPicPr>
          <p:cNvPr id="5" name="Рисунок 4"/>
          <p:cNvPicPr>
            <a:picLocks noChangeAspect="1"/>
          </p:cNvPicPr>
          <p:nvPr/>
        </p:nvPicPr>
        <p:blipFill>
          <a:blip r:embed="rId3"/>
          <a:stretch>
            <a:fillRect/>
          </a:stretch>
        </p:blipFill>
        <p:spPr>
          <a:xfrm>
            <a:off x="6324600" y="1690688"/>
            <a:ext cx="4800600" cy="3124200"/>
          </a:xfrm>
          <a:prstGeom prst="rect">
            <a:avLst/>
          </a:prstGeom>
        </p:spPr>
      </p:pic>
    </p:spTree>
    <p:extLst>
      <p:ext uri="{BB962C8B-B14F-4D97-AF65-F5344CB8AC3E}">
        <p14:creationId xmlns:p14="http://schemas.microsoft.com/office/powerpoint/2010/main" val="3886719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Распределение </a:t>
            </a:r>
            <a:r>
              <a:rPr lang="ru-RU" dirty="0" smtClean="0">
                <a:latin typeface="Times New Roman" panose="02020603050405020304" pitchFamily="18" charset="0"/>
                <a:cs typeface="Times New Roman" panose="02020603050405020304" pitchFamily="18" charset="0"/>
              </a:rPr>
              <a:t>Рэлея</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Графики</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965201" y="1690688"/>
            <a:ext cx="5221988" cy="3935412"/>
          </a:xfrm>
          <a:prstGeom prst="rect">
            <a:avLst/>
          </a:prstGeom>
        </p:spPr>
      </p:pic>
      <p:pic>
        <p:nvPicPr>
          <p:cNvPr id="5" name="Рисунок 4"/>
          <p:cNvPicPr>
            <a:picLocks noChangeAspect="1"/>
          </p:cNvPicPr>
          <p:nvPr/>
        </p:nvPicPr>
        <p:blipFill>
          <a:blip r:embed="rId3"/>
          <a:stretch>
            <a:fillRect/>
          </a:stretch>
        </p:blipFill>
        <p:spPr>
          <a:xfrm>
            <a:off x="6096000" y="1690688"/>
            <a:ext cx="5351701" cy="4033166"/>
          </a:xfrm>
          <a:prstGeom prst="rect">
            <a:avLst/>
          </a:prstGeom>
        </p:spPr>
      </p:pic>
      <p:pic>
        <p:nvPicPr>
          <p:cNvPr id="6" name="Рисунок 5"/>
          <p:cNvPicPr>
            <a:picLocks noChangeAspect="1"/>
          </p:cNvPicPr>
          <p:nvPr/>
        </p:nvPicPr>
        <p:blipFill>
          <a:blip r:embed="rId4"/>
          <a:stretch>
            <a:fillRect/>
          </a:stretch>
        </p:blipFill>
        <p:spPr>
          <a:xfrm>
            <a:off x="3867851" y="5929312"/>
            <a:ext cx="4638675" cy="561975"/>
          </a:xfrm>
          <a:prstGeom prst="rect">
            <a:avLst/>
          </a:prstGeom>
        </p:spPr>
      </p:pic>
    </p:spTree>
    <p:extLst>
      <p:ext uri="{BB962C8B-B14F-4D97-AF65-F5344CB8AC3E}">
        <p14:creationId xmlns:p14="http://schemas.microsoft.com/office/powerpoint/2010/main" val="1600235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Равномерное распределение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412200"/>
          </a:xfrm>
        </p:spPr>
        <p:txBody>
          <a:bodyPr>
            <a:normAutofit lnSpcReduction="10000"/>
          </a:bodyPr>
          <a:lstStyle/>
          <a:p>
            <a:pPr marL="0" indent="0" algn="just">
              <a:buNone/>
            </a:pPr>
            <a:r>
              <a:rPr lang="ru-RU" dirty="0">
                <a:latin typeface="Times New Roman" panose="02020603050405020304" pitchFamily="18" charset="0"/>
                <a:cs typeface="Times New Roman" panose="02020603050405020304" pitchFamily="18" charset="0"/>
              </a:rPr>
              <a:t>Равномерное распределение (также называемое прямоугольным распределением) - это двухпараметрическое семейство кривых, которое примечательно тем, что оно имеет постоянную функцию распределения вероятностей (</a:t>
            </a:r>
            <a:r>
              <a:rPr lang="ru-RU" dirty="0" err="1">
                <a:latin typeface="Times New Roman" panose="02020603050405020304" pitchFamily="18" charset="0"/>
                <a:cs typeface="Times New Roman" panose="02020603050405020304" pitchFamily="18" charset="0"/>
              </a:rPr>
              <a:t>pdf</a:t>
            </a:r>
            <a:r>
              <a:rPr lang="ru-RU" dirty="0">
                <a:latin typeface="Times New Roman" panose="02020603050405020304" pitchFamily="18" charset="0"/>
                <a:cs typeface="Times New Roman" panose="02020603050405020304" pitchFamily="18" charset="0"/>
              </a:rPr>
              <a:t>) между двумя ограничивающими параметрами. Это распределение подходит для представления распределения ошибок округления в значениях, сведенных в таблицу с определенным количеством десятичных знаков. Равномерное распределение используется в методах генерации случайных чисел, таких как метод инверсии.</a:t>
            </a:r>
          </a:p>
        </p:txBody>
      </p:sp>
      <p:pic>
        <p:nvPicPr>
          <p:cNvPr id="4" name="Рисунок 3"/>
          <p:cNvPicPr>
            <a:picLocks noChangeAspect="1"/>
          </p:cNvPicPr>
          <p:nvPr/>
        </p:nvPicPr>
        <p:blipFill>
          <a:blip r:embed="rId2"/>
          <a:stretch>
            <a:fillRect/>
          </a:stretch>
        </p:blipFill>
        <p:spPr>
          <a:xfrm>
            <a:off x="4190697" y="5237825"/>
            <a:ext cx="3810605" cy="1023938"/>
          </a:xfrm>
          <a:prstGeom prst="rect">
            <a:avLst/>
          </a:prstGeom>
        </p:spPr>
      </p:pic>
    </p:spTree>
    <p:extLst>
      <p:ext uri="{BB962C8B-B14F-4D97-AF65-F5344CB8AC3E}">
        <p14:creationId xmlns:p14="http://schemas.microsoft.com/office/powerpoint/2010/main" val="3366293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Равномерное </a:t>
            </a:r>
            <a:r>
              <a:rPr lang="ru-RU" dirty="0" smtClean="0">
                <a:latin typeface="Times New Roman" panose="02020603050405020304" pitchFamily="18" charset="0"/>
                <a:cs typeface="Times New Roman" panose="02020603050405020304" pitchFamily="18" charset="0"/>
              </a:rPr>
              <a:t>распределение. 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838200" y="1690688"/>
            <a:ext cx="5372100" cy="4810125"/>
          </a:xfrm>
          <a:prstGeom prst="rect">
            <a:avLst/>
          </a:prstGeom>
        </p:spPr>
      </p:pic>
      <p:pic>
        <p:nvPicPr>
          <p:cNvPr id="5" name="Рисунок 4"/>
          <p:cNvPicPr>
            <a:picLocks noChangeAspect="1"/>
          </p:cNvPicPr>
          <p:nvPr/>
        </p:nvPicPr>
        <p:blipFill>
          <a:blip r:embed="rId3"/>
          <a:stretch>
            <a:fillRect/>
          </a:stretch>
        </p:blipFill>
        <p:spPr>
          <a:xfrm>
            <a:off x="6505575" y="1690688"/>
            <a:ext cx="4552950" cy="3133725"/>
          </a:xfrm>
          <a:prstGeom prst="rect">
            <a:avLst/>
          </a:prstGeom>
        </p:spPr>
      </p:pic>
    </p:spTree>
    <p:extLst>
      <p:ext uri="{BB962C8B-B14F-4D97-AF65-F5344CB8AC3E}">
        <p14:creationId xmlns:p14="http://schemas.microsoft.com/office/powerpoint/2010/main" val="2907858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Равномерное </a:t>
            </a:r>
            <a:r>
              <a:rPr lang="ru-RU" dirty="0" smtClean="0">
                <a:latin typeface="Times New Roman" panose="02020603050405020304" pitchFamily="18" charset="0"/>
                <a:cs typeface="Times New Roman" panose="02020603050405020304" pitchFamily="18" charset="0"/>
              </a:rPr>
              <a:t>распределение</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Графики</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381000" y="1690688"/>
            <a:ext cx="5936388" cy="4473800"/>
          </a:xfrm>
          <a:prstGeom prst="rect">
            <a:avLst/>
          </a:prstGeom>
        </p:spPr>
      </p:pic>
      <p:pic>
        <p:nvPicPr>
          <p:cNvPr id="5" name="Рисунок 4"/>
          <p:cNvPicPr>
            <a:picLocks noChangeAspect="1"/>
          </p:cNvPicPr>
          <p:nvPr/>
        </p:nvPicPr>
        <p:blipFill>
          <a:blip r:embed="rId3"/>
          <a:stretch>
            <a:fillRect/>
          </a:stretch>
        </p:blipFill>
        <p:spPr>
          <a:xfrm>
            <a:off x="5970767" y="1768588"/>
            <a:ext cx="5729654" cy="4318000"/>
          </a:xfrm>
          <a:prstGeom prst="rect">
            <a:avLst/>
          </a:prstGeom>
        </p:spPr>
      </p:pic>
      <p:pic>
        <p:nvPicPr>
          <p:cNvPr id="6" name="Рисунок 5"/>
          <p:cNvPicPr>
            <a:picLocks noChangeAspect="1"/>
          </p:cNvPicPr>
          <p:nvPr/>
        </p:nvPicPr>
        <p:blipFill>
          <a:blip r:embed="rId4"/>
          <a:stretch>
            <a:fillRect/>
          </a:stretch>
        </p:blipFill>
        <p:spPr>
          <a:xfrm>
            <a:off x="3629025" y="6242388"/>
            <a:ext cx="4933950" cy="542925"/>
          </a:xfrm>
          <a:prstGeom prst="rect">
            <a:avLst/>
          </a:prstGeom>
        </p:spPr>
      </p:pic>
    </p:spTree>
    <p:extLst>
      <p:ext uri="{BB962C8B-B14F-4D97-AF65-F5344CB8AC3E}">
        <p14:creationId xmlns:p14="http://schemas.microsoft.com/office/powerpoint/2010/main" val="2971386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Нормальное распределение</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5"/>
            <a:ext cx="10515600" cy="3412200"/>
          </a:xfrm>
        </p:spPr>
        <p:txBody>
          <a:bodyPr/>
          <a:lstStyle/>
          <a:p>
            <a:pPr marL="0" indent="0" algn="just">
              <a:buNone/>
            </a:pPr>
            <a:r>
              <a:rPr lang="ru-RU" dirty="0">
                <a:latin typeface="Times New Roman" panose="02020603050405020304" pitchFamily="18" charset="0"/>
                <a:cs typeface="Times New Roman" panose="02020603050405020304" pitchFamily="18" charset="0"/>
              </a:rPr>
              <a:t>Нормальное распределение, иногда называемое распределением Гаусса, представляет собой двухпараметрическое семейство кривых. Обычным оправданием использования нормального распределения для моделирования является Центральная предельная теорема, которая утверждает (примерно), что сумма независимых выборок из любого распределения с конечным средним и дисперсией сходится к нормальному распределению, когда размер выборки стремится к бесконечности.</a:t>
            </a:r>
          </a:p>
        </p:txBody>
      </p:sp>
      <p:pic>
        <p:nvPicPr>
          <p:cNvPr id="4" name="Рисунок 3"/>
          <p:cNvPicPr>
            <a:picLocks noChangeAspect="1"/>
          </p:cNvPicPr>
          <p:nvPr/>
        </p:nvPicPr>
        <p:blipFill>
          <a:blip r:embed="rId2"/>
          <a:stretch>
            <a:fillRect/>
          </a:stretch>
        </p:blipFill>
        <p:spPr>
          <a:xfrm>
            <a:off x="4054951" y="5237825"/>
            <a:ext cx="4082098" cy="955675"/>
          </a:xfrm>
          <a:prstGeom prst="rect">
            <a:avLst/>
          </a:prstGeom>
        </p:spPr>
      </p:pic>
    </p:spTree>
    <p:extLst>
      <p:ext uri="{BB962C8B-B14F-4D97-AF65-F5344CB8AC3E}">
        <p14:creationId xmlns:p14="http://schemas.microsoft.com/office/powerpoint/2010/main" val="761998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Нормальное </a:t>
            </a:r>
            <a:r>
              <a:rPr lang="ru-RU" dirty="0" smtClean="0">
                <a:latin typeface="Times New Roman" panose="02020603050405020304" pitchFamily="18" charset="0"/>
                <a:cs typeface="Times New Roman" panose="02020603050405020304" pitchFamily="18" charset="0"/>
              </a:rPr>
              <a:t>распределение</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Пример моделирования</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838200" y="1533525"/>
            <a:ext cx="5210175" cy="4857750"/>
          </a:xfrm>
          <a:prstGeom prst="rect">
            <a:avLst/>
          </a:prstGeom>
        </p:spPr>
      </p:pic>
      <p:pic>
        <p:nvPicPr>
          <p:cNvPr id="5" name="Рисунок 4"/>
          <p:cNvPicPr>
            <a:picLocks noChangeAspect="1"/>
          </p:cNvPicPr>
          <p:nvPr/>
        </p:nvPicPr>
        <p:blipFill>
          <a:blip r:embed="rId3"/>
          <a:stretch>
            <a:fillRect/>
          </a:stretch>
        </p:blipFill>
        <p:spPr>
          <a:xfrm>
            <a:off x="6219825" y="2143125"/>
            <a:ext cx="5484408" cy="2576512"/>
          </a:xfrm>
          <a:prstGeom prst="rect">
            <a:avLst/>
          </a:prstGeom>
        </p:spPr>
      </p:pic>
    </p:spTree>
    <p:extLst>
      <p:ext uri="{BB962C8B-B14F-4D97-AF65-F5344CB8AC3E}">
        <p14:creationId xmlns:p14="http://schemas.microsoft.com/office/powerpoint/2010/main" val="199404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Непрерывные распределения (продолжение)</a:t>
            </a:r>
          </a:p>
        </p:txBody>
      </p:sp>
      <p:graphicFrame>
        <p:nvGraphicFramePr>
          <p:cNvPr id="4" name="Таблица 4">
            <a:extLst>
              <a:ext uri="{FF2B5EF4-FFF2-40B4-BE49-F238E27FC236}">
                <a16:creationId xmlns:a16="http://schemas.microsoft.com/office/drawing/2014/main" id="{2EF7087B-744B-4BE0-89F0-B571DE4C180C}"/>
              </a:ext>
            </a:extLst>
          </p:cNvPr>
          <p:cNvGraphicFramePr>
            <a:graphicFrameLocks noGrp="1"/>
          </p:cNvGraphicFramePr>
          <p:nvPr>
            <p:ph idx="1"/>
            <p:extLst>
              <p:ext uri="{D42A27DB-BD31-4B8C-83A1-F6EECF244321}">
                <p14:modId xmlns:p14="http://schemas.microsoft.com/office/powerpoint/2010/main" val="2312313823"/>
              </p:ext>
            </p:extLst>
          </p:nvPr>
        </p:nvGraphicFramePr>
        <p:xfrm>
          <a:off x="838200" y="1825625"/>
          <a:ext cx="10515600" cy="4216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06659928"/>
                    </a:ext>
                  </a:extLst>
                </a:gridCol>
                <a:gridCol w="2628900">
                  <a:extLst>
                    <a:ext uri="{9D8B030D-6E8A-4147-A177-3AD203B41FA5}">
                      <a16:colId xmlns:a16="http://schemas.microsoft.com/office/drawing/2014/main" val="2419706682"/>
                    </a:ext>
                  </a:extLst>
                </a:gridCol>
                <a:gridCol w="2628900">
                  <a:extLst>
                    <a:ext uri="{9D8B030D-6E8A-4147-A177-3AD203B41FA5}">
                      <a16:colId xmlns:a16="http://schemas.microsoft.com/office/drawing/2014/main" val="4179759358"/>
                    </a:ext>
                  </a:extLst>
                </a:gridCol>
                <a:gridCol w="2628900">
                  <a:extLst>
                    <a:ext uri="{9D8B030D-6E8A-4147-A177-3AD203B41FA5}">
                      <a16:colId xmlns:a16="http://schemas.microsoft.com/office/drawing/2014/main" val="986472901"/>
                    </a:ext>
                  </a:extLst>
                </a:gridCol>
              </a:tblGrid>
              <a:tr h="370840">
                <a:tc>
                  <a:txBody>
                    <a:bodyPr/>
                    <a:lstStyle/>
                    <a:p>
                      <a:pPr algn="ctr"/>
                      <a:r>
                        <a:rPr lang="ru-RU" b="0" dirty="0" err="1">
                          <a:solidFill>
                            <a:sysClr val="windowText" lastClr="000000"/>
                          </a:solidFill>
                          <a:latin typeface="Times New Roman" panose="02020603050405020304" pitchFamily="18" charset="0"/>
                          <a:cs typeface="Times New Roman" panose="02020603050405020304" pitchFamily="18" charset="0"/>
                        </a:rPr>
                        <a:t>Вейбула</a:t>
                      </a:r>
                      <a:endParaRPr lang="ru-RU"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1" dirty="0">
                          <a:solidFill>
                            <a:sysClr val="windowText" lastClr="000000"/>
                          </a:solidFill>
                          <a:latin typeface="Times New Roman" panose="02020603050405020304" pitchFamily="18" charset="0"/>
                          <a:cs typeface="Times New Roman" panose="02020603050405020304" pitchFamily="18" charset="0"/>
                        </a:rPr>
                        <a:t>a</a:t>
                      </a:r>
                      <a:r>
                        <a:rPr lang="ru-RU" b="0" i="1" dirty="0">
                          <a:solidFill>
                            <a:sysClr val="windowText" lastClr="000000"/>
                          </a:solidFill>
                          <a:latin typeface="Times New Roman" panose="02020603050405020304" pitchFamily="18" charset="0"/>
                          <a:cs typeface="Times New Roman" panose="02020603050405020304" pitchFamily="18" charset="0"/>
                        </a:rPr>
                        <a:t> -</a:t>
                      </a:r>
                      <a:r>
                        <a:rPr lang="el-GR" b="0" dirty="0">
                          <a:solidFill>
                            <a:sysClr val="windowText" lastClr="000000"/>
                          </a:solidFill>
                          <a:latin typeface="Times New Roman" panose="02020603050405020304" pitchFamily="18" charset="0"/>
                          <a:cs typeface="Times New Roman" panose="02020603050405020304" pitchFamily="18" charset="0"/>
                        </a:rPr>
                        <a:t> </a:t>
                      </a:r>
                      <a:r>
                        <a:rPr lang="ru-RU" b="0" dirty="0">
                          <a:solidFill>
                            <a:sysClr val="windowText" lastClr="000000"/>
                          </a:solidFill>
                          <a:latin typeface="Times New Roman" panose="02020603050405020304" pitchFamily="18" charset="0"/>
                          <a:cs typeface="Times New Roman" panose="02020603050405020304" pitchFamily="18" charset="0"/>
                        </a:rPr>
                        <a:t>параметр формы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1" dirty="0">
                          <a:solidFill>
                            <a:sysClr val="windowText" lastClr="000000"/>
                          </a:solidFill>
                          <a:latin typeface="Times New Roman" panose="02020603050405020304" pitchFamily="18" charset="0"/>
                          <a:cs typeface="Times New Roman" panose="02020603050405020304" pitchFamily="18" charset="0"/>
                        </a:rPr>
                        <a:t>b</a:t>
                      </a:r>
                      <a:r>
                        <a:rPr lang="ru-RU" b="0" i="1" dirty="0">
                          <a:solidFill>
                            <a:sysClr val="windowText" lastClr="000000"/>
                          </a:solidFill>
                          <a:latin typeface="Times New Roman" panose="02020603050405020304" pitchFamily="18" charset="0"/>
                          <a:cs typeface="Times New Roman" panose="02020603050405020304" pitchFamily="18" charset="0"/>
                        </a:rPr>
                        <a:t> -</a:t>
                      </a:r>
                      <a:r>
                        <a:rPr lang="el-GR" b="0" dirty="0">
                          <a:solidFill>
                            <a:sysClr val="windowText" lastClr="000000"/>
                          </a:solidFill>
                          <a:latin typeface="Times New Roman" panose="02020603050405020304" pitchFamily="18" charset="0"/>
                          <a:cs typeface="Times New Roman" panose="02020603050405020304" pitchFamily="18" charset="0"/>
                        </a:rPr>
                        <a:t> </a:t>
                      </a:r>
                      <a:r>
                        <a:rPr lang="ru-RU" b="0" dirty="0">
                          <a:solidFill>
                            <a:sysClr val="windowText" lastClr="000000"/>
                          </a:solidFill>
                          <a:latin typeface="Times New Roman" panose="02020603050405020304" pitchFamily="18" charset="0"/>
                          <a:cs typeface="Times New Roman" panose="02020603050405020304" pitchFamily="18" charset="0"/>
                        </a:rPr>
                        <a:t>параметр масштабирования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961538"/>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Стьюдента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v</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039226"/>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Равномерное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1" dirty="0">
                          <a:solidFill>
                            <a:sysClr val="windowText" lastClr="000000"/>
                          </a:solidFill>
                          <a:latin typeface="Times New Roman" panose="02020603050405020304" pitchFamily="18" charset="0"/>
                          <a:cs typeface="Times New Roman" panose="02020603050405020304" pitchFamily="18" charset="0"/>
                        </a:rPr>
                        <a:t>a</a:t>
                      </a:r>
                      <a:r>
                        <a:rPr lang="ru-RU" b="0" i="1" dirty="0">
                          <a:solidFill>
                            <a:sysClr val="windowText" lastClr="000000"/>
                          </a:solidFill>
                          <a:latin typeface="Times New Roman" panose="02020603050405020304" pitchFamily="18" charset="0"/>
                          <a:cs typeface="Times New Roman" panose="02020603050405020304" pitchFamily="18" charset="0"/>
                        </a:rPr>
                        <a:t> –</a:t>
                      </a:r>
                      <a:r>
                        <a:rPr lang="el-GR" b="0" dirty="0">
                          <a:solidFill>
                            <a:sysClr val="windowText" lastClr="000000"/>
                          </a:solidFill>
                          <a:latin typeface="Times New Roman" panose="02020603050405020304" pitchFamily="18" charset="0"/>
                          <a:cs typeface="Times New Roman" panose="02020603050405020304" pitchFamily="18" charset="0"/>
                        </a:rPr>
                        <a:t> </a:t>
                      </a:r>
                      <a:r>
                        <a:rPr lang="ru-RU" b="0" dirty="0">
                          <a:solidFill>
                            <a:sysClr val="windowText" lastClr="000000"/>
                          </a:solidFill>
                          <a:latin typeface="Times New Roman" panose="02020603050405020304" pitchFamily="18" charset="0"/>
                          <a:cs typeface="Times New Roman" panose="02020603050405020304" pitchFamily="18" charset="0"/>
                        </a:rPr>
                        <a:t>начало интервала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i="1" dirty="0">
                          <a:solidFill>
                            <a:sysClr val="windowText" lastClr="000000"/>
                          </a:solidFill>
                          <a:latin typeface="Times New Roman" panose="02020603050405020304" pitchFamily="18" charset="0"/>
                          <a:cs typeface="Times New Roman" panose="02020603050405020304" pitchFamily="18" charset="0"/>
                        </a:rPr>
                        <a:t>b</a:t>
                      </a:r>
                      <a:r>
                        <a:rPr lang="ru-RU" b="0" i="1" dirty="0">
                          <a:solidFill>
                            <a:sysClr val="windowText" lastClr="000000"/>
                          </a:solidFill>
                          <a:latin typeface="Times New Roman" panose="02020603050405020304" pitchFamily="18" charset="0"/>
                          <a:cs typeface="Times New Roman" panose="02020603050405020304" pitchFamily="18" charset="0"/>
                        </a:rPr>
                        <a:t> –</a:t>
                      </a:r>
                      <a:r>
                        <a:rPr lang="el-GR" b="0" dirty="0">
                          <a:solidFill>
                            <a:sysClr val="windowText" lastClr="000000"/>
                          </a:solidFill>
                          <a:latin typeface="Times New Roman" panose="02020603050405020304" pitchFamily="18" charset="0"/>
                          <a:cs typeface="Times New Roman" panose="02020603050405020304" pitchFamily="18" charset="0"/>
                        </a:rPr>
                        <a:t> </a:t>
                      </a:r>
                      <a:r>
                        <a:rPr lang="ru-RU" b="0" dirty="0">
                          <a:solidFill>
                            <a:sysClr val="windowText" lastClr="000000"/>
                          </a:solidFill>
                          <a:latin typeface="Times New Roman" panose="02020603050405020304" pitchFamily="18" charset="0"/>
                          <a:cs typeface="Times New Roman" panose="02020603050405020304" pitchFamily="18" charset="0"/>
                        </a:rPr>
                        <a:t>конец интервала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4652730"/>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Лог-нормальное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i="1" dirty="0">
                          <a:solidFill>
                            <a:sysClr val="windowText" lastClr="000000"/>
                          </a:solidFill>
                          <a:latin typeface="Times New Roman" panose="02020603050405020304" pitchFamily="18" charset="0"/>
                          <a:cs typeface="Times New Roman" panose="02020603050405020304" pitchFamily="18" charset="0"/>
                        </a:rPr>
                        <a:t>μ - </a:t>
                      </a:r>
                      <a:r>
                        <a:rPr lang="ru-RU" i="0" dirty="0">
                          <a:solidFill>
                            <a:sysClr val="windowText" lastClr="000000"/>
                          </a:solidFill>
                          <a:latin typeface="Times New Roman" panose="02020603050405020304" pitchFamily="18" charset="0"/>
                          <a:cs typeface="Times New Roman" panose="02020603050405020304" pitchFamily="18" charset="0"/>
                        </a:rPr>
                        <a:t> среднее логарифмических значений</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Calibri" panose="020F0502020204030204" pitchFamily="34" charset="0"/>
                          <a:cs typeface="Calibri" panose="020F0502020204030204" pitchFamily="34" charset="0"/>
                        </a:rPr>
                        <a:t>σ</a:t>
                      </a:r>
                      <a:r>
                        <a:rPr lang="en-US" i="1" dirty="0">
                          <a:solidFill>
                            <a:sysClr val="windowText" lastClr="000000"/>
                          </a:solidFill>
                          <a:latin typeface="Calibri" panose="020F0502020204030204" pitchFamily="34" charset="0"/>
                          <a:cs typeface="Calibri" panose="020F0502020204030204" pitchFamily="34" charset="0"/>
                        </a:rPr>
                        <a:t> – </a:t>
                      </a:r>
                      <a:r>
                        <a:rPr lang="ru-RU" i="0" dirty="0">
                          <a:solidFill>
                            <a:sysClr val="windowText" lastClr="000000"/>
                          </a:solidFill>
                          <a:latin typeface="Times New Roman" panose="02020603050405020304" pitchFamily="18" charset="0"/>
                          <a:cs typeface="Times New Roman" panose="02020603050405020304" pitchFamily="18" charset="0"/>
                        </a:rPr>
                        <a:t>СКО логарифмических значений</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6930157"/>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Нормальное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i="1" dirty="0">
                          <a:solidFill>
                            <a:sysClr val="windowText" lastClr="000000"/>
                          </a:solidFill>
                          <a:latin typeface="Times New Roman" panose="02020603050405020304" pitchFamily="18" charset="0"/>
                          <a:cs typeface="Times New Roman" panose="02020603050405020304" pitchFamily="18" charset="0"/>
                        </a:rPr>
                        <a:t>μ - </a:t>
                      </a:r>
                      <a:r>
                        <a:rPr lang="ru-RU" i="0" dirty="0">
                          <a:solidFill>
                            <a:sysClr val="windowText" lastClr="000000"/>
                          </a:solidFill>
                          <a:latin typeface="Times New Roman" panose="02020603050405020304" pitchFamily="18" charset="0"/>
                          <a:cs typeface="Times New Roman" panose="02020603050405020304" pitchFamily="18" charset="0"/>
                        </a:rPr>
                        <a:t> среднее</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Calibri" panose="020F0502020204030204" pitchFamily="34" charset="0"/>
                          <a:cs typeface="Calibri" panose="020F0502020204030204" pitchFamily="34" charset="0"/>
                        </a:rPr>
                        <a:t>σ</a:t>
                      </a:r>
                      <a:r>
                        <a:rPr lang="en-US" i="1" dirty="0">
                          <a:solidFill>
                            <a:sysClr val="windowText" lastClr="000000"/>
                          </a:solidFill>
                          <a:latin typeface="Calibri" panose="020F0502020204030204" pitchFamily="34" charset="0"/>
                          <a:cs typeface="Calibri" panose="020F0502020204030204" pitchFamily="34" charset="0"/>
                        </a:rPr>
                        <a:t> – </a:t>
                      </a:r>
                      <a:r>
                        <a:rPr lang="ru-RU" i="0" dirty="0">
                          <a:solidFill>
                            <a:sysClr val="windowText" lastClr="000000"/>
                          </a:solidFill>
                          <a:latin typeface="Times New Roman" panose="02020603050405020304" pitchFamily="18" charset="0"/>
                          <a:cs typeface="Times New Roman" panose="02020603050405020304" pitchFamily="18" charset="0"/>
                        </a:rPr>
                        <a:t>СКО</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233622"/>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Райса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s</a:t>
                      </a:r>
                      <a:r>
                        <a:rPr lang="ru-RU" i="0" dirty="0">
                          <a:solidFill>
                            <a:sysClr val="windowText" lastClr="000000"/>
                          </a:solidFill>
                          <a:latin typeface="Times New Roman" panose="02020603050405020304" pitchFamily="18" charset="0"/>
                          <a:cs typeface="Times New Roman" panose="02020603050405020304" pitchFamily="18" charset="0"/>
                        </a:rPr>
                        <a:t> – параметр </a:t>
                      </a:r>
                      <a:r>
                        <a:rPr lang="ru-RU" i="0" dirty="0" err="1">
                          <a:solidFill>
                            <a:sysClr val="windowText" lastClr="000000"/>
                          </a:solidFill>
                          <a:latin typeface="Times New Roman" panose="02020603050405020304" pitchFamily="18" charset="0"/>
                          <a:cs typeface="Times New Roman" panose="02020603050405020304" pitchFamily="18" charset="0"/>
                        </a:rPr>
                        <a:t>нецентральности</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i="1" dirty="0">
                          <a:solidFill>
                            <a:sysClr val="windowText" lastClr="000000"/>
                          </a:solidFill>
                          <a:latin typeface="Calibri" panose="020F0502020204030204" pitchFamily="34" charset="0"/>
                          <a:cs typeface="Calibri" panose="020F0502020204030204" pitchFamily="34" charset="0"/>
                        </a:rPr>
                        <a:t>σ</a:t>
                      </a:r>
                      <a:r>
                        <a:rPr lang="en-US" i="1" dirty="0">
                          <a:solidFill>
                            <a:sysClr val="windowText" lastClr="000000"/>
                          </a:solidFill>
                          <a:latin typeface="Calibri" panose="020F0502020204030204" pitchFamily="34" charset="0"/>
                          <a:cs typeface="Calibri" panose="020F0502020204030204" pitchFamily="34" charset="0"/>
                        </a:rPr>
                        <a:t> </a:t>
                      </a:r>
                      <a:r>
                        <a:rPr lang="ru-RU" b="0" i="1" dirty="0">
                          <a:solidFill>
                            <a:sysClr val="windowText" lastClr="000000"/>
                          </a:solidFill>
                          <a:latin typeface="Times New Roman" panose="02020603050405020304" pitchFamily="18" charset="0"/>
                          <a:cs typeface="Times New Roman" panose="02020603050405020304" pitchFamily="18" charset="0"/>
                        </a:rPr>
                        <a:t> -</a:t>
                      </a:r>
                      <a:r>
                        <a:rPr lang="el-GR" b="0" dirty="0">
                          <a:solidFill>
                            <a:sysClr val="windowText" lastClr="000000"/>
                          </a:solidFill>
                          <a:latin typeface="Times New Roman" panose="02020603050405020304" pitchFamily="18" charset="0"/>
                          <a:cs typeface="Times New Roman" panose="02020603050405020304" pitchFamily="18" charset="0"/>
                        </a:rPr>
                        <a:t> </a:t>
                      </a:r>
                      <a:r>
                        <a:rPr lang="ru-RU" b="0" dirty="0">
                          <a:solidFill>
                            <a:sysClr val="windowText" lastClr="000000"/>
                          </a:solidFill>
                          <a:latin typeface="Times New Roman" panose="02020603050405020304" pitchFamily="18" charset="0"/>
                          <a:cs typeface="Times New Roman" panose="02020603050405020304" pitchFamily="18" charset="0"/>
                        </a:rPr>
                        <a:t>параметр масштабирования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834687"/>
                  </a:ext>
                </a:extLst>
              </a:tr>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Нецентральное </a:t>
                      </a:r>
                      <a:r>
                        <a:rPr lang="en-US" dirty="0">
                          <a:solidFill>
                            <a:sysClr val="windowText" lastClr="000000"/>
                          </a:solidFill>
                          <a:latin typeface="Times New Roman" panose="02020603050405020304" pitchFamily="18" charset="0"/>
                          <a:cs typeface="Times New Roman" panose="02020603050405020304" pitchFamily="18" charset="0"/>
                        </a:rPr>
                        <a:t>F</a:t>
                      </a:r>
                      <a:r>
                        <a:rPr lang="ru-RU" dirty="0">
                          <a:solidFill>
                            <a:sysClr val="windowText" lastClr="000000"/>
                          </a:solidFill>
                          <a:latin typeface="Times New Roman" panose="02020603050405020304" pitchFamily="18" charset="0"/>
                          <a:cs typeface="Times New Roman" panose="02020603050405020304" pitchFamily="18" charset="0"/>
                        </a:rPr>
                        <a:t> распределение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v</a:t>
                      </a:r>
                      <a:r>
                        <a:rPr lang="ru-RU" i="1" dirty="0">
                          <a:solidFill>
                            <a:sysClr val="windowText" lastClr="000000"/>
                          </a:solidFill>
                          <a:latin typeface="Times New Roman" panose="02020603050405020304" pitchFamily="18" charset="0"/>
                          <a:cs typeface="Times New Roman" panose="02020603050405020304" pitchFamily="18" charset="0"/>
                        </a:rPr>
                        <a:t>1</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 1</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ysClr val="windowText" lastClr="000000"/>
                          </a:solidFill>
                          <a:latin typeface="Times New Roman" panose="02020603050405020304" pitchFamily="18" charset="0"/>
                          <a:cs typeface="Times New Roman" panose="02020603050405020304" pitchFamily="18" charset="0"/>
                        </a:rPr>
                        <a:t>v</a:t>
                      </a:r>
                      <a:r>
                        <a:rPr lang="ru-RU" i="1" dirty="0">
                          <a:solidFill>
                            <a:sysClr val="windowText" lastClr="000000"/>
                          </a:solidFill>
                          <a:latin typeface="Times New Roman" panose="02020603050405020304" pitchFamily="18" charset="0"/>
                          <a:cs typeface="Times New Roman" panose="02020603050405020304" pitchFamily="18" charset="0"/>
                        </a:rPr>
                        <a:t>2</a:t>
                      </a:r>
                      <a:r>
                        <a:rPr lang="en-US" i="0" dirty="0">
                          <a:solidFill>
                            <a:sysClr val="windowText" lastClr="000000"/>
                          </a:solidFill>
                          <a:latin typeface="Times New Roman" panose="02020603050405020304" pitchFamily="18" charset="0"/>
                          <a:cs typeface="Times New Roman" panose="02020603050405020304" pitchFamily="18" charset="0"/>
                        </a:rPr>
                        <a:t> – </a:t>
                      </a:r>
                      <a:r>
                        <a:rPr lang="ru-RU" i="0" dirty="0">
                          <a:solidFill>
                            <a:sysClr val="windowText" lastClr="000000"/>
                          </a:solidFill>
                          <a:latin typeface="Times New Roman" panose="02020603050405020304" pitchFamily="18" charset="0"/>
                          <a:cs typeface="Times New Roman" panose="02020603050405020304" pitchFamily="18" charset="0"/>
                        </a:rPr>
                        <a:t>число степеней свободы 2</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i="1" dirty="0">
                          <a:solidFill>
                            <a:sysClr val="windowText" lastClr="000000"/>
                          </a:solidFill>
                          <a:latin typeface="Times New Roman" panose="02020603050405020304" pitchFamily="18" charset="0"/>
                          <a:cs typeface="Times New Roman" panose="02020603050405020304" pitchFamily="18" charset="0"/>
                        </a:rPr>
                        <a:t>δ</a:t>
                      </a:r>
                      <a:r>
                        <a:rPr lang="ru-RU" dirty="0">
                          <a:solidFill>
                            <a:sysClr val="windowText" lastClr="000000"/>
                          </a:solidFill>
                          <a:latin typeface="Calibri" panose="020F0502020204030204" pitchFamily="34" charset="0"/>
                          <a:cs typeface="Calibri" panose="020F0502020204030204" pitchFamily="34" charset="0"/>
                        </a:rPr>
                        <a:t> – </a:t>
                      </a:r>
                      <a:r>
                        <a:rPr lang="ru-RU" i="0" dirty="0">
                          <a:solidFill>
                            <a:sysClr val="windowText" lastClr="000000"/>
                          </a:solidFill>
                          <a:latin typeface="Times New Roman" panose="02020603050405020304" pitchFamily="18" charset="0"/>
                          <a:cs typeface="Times New Roman" panose="02020603050405020304" pitchFamily="18" charset="0"/>
                        </a:rPr>
                        <a:t>параметр </a:t>
                      </a:r>
                      <a:r>
                        <a:rPr lang="ru-RU" i="0" dirty="0" err="1">
                          <a:solidFill>
                            <a:sysClr val="windowText" lastClr="000000"/>
                          </a:solidFill>
                          <a:latin typeface="Times New Roman" panose="02020603050405020304" pitchFamily="18" charset="0"/>
                          <a:cs typeface="Times New Roman" panose="02020603050405020304" pitchFamily="18" charset="0"/>
                        </a:rPr>
                        <a:t>нецентральности</a:t>
                      </a:r>
                      <a:endParaRPr lang="ru-RU" i="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6877156"/>
                  </a:ext>
                </a:extLst>
              </a:tr>
            </a:tbl>
          </a:graphicData>
        </a:graphic>
      </p:graphicFrame>
    </p:spTree>
    <p:extLst>
      <p:ext uri="{BB962C8B-B14F-4D97-AF65-F5344CB8AC3E}">
        <p14:creationId xmlns:p14="http://schemas.microsoft.com/office/powerpoint/2010/main" val="2358813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Нормальное распределение. Графики</a:t>
            </a: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298938" y="1683301"/>
            <a:ext cx="5797062" cy="4368800"/>
          </a:xfrm>
          <a:prstGeom prst="rect">
            <a:avLst/>
          </a:prstGeom>
        </p:spPr>
      </p:pic>
      <p:pic>
        <p:nvPicPr>
          <p:cNvPr id="5" name="Рисунок 4"/>
          <p:cNvPicPr>
            <a:picLocks noChangeAspect="1"/>
          </p:cNvPicPr>
          <p:nvPr/>
        </p:nvPicPr>
        <p:blipFill>
          <a:blip r:embed="rId3"/>
          <a:stretch>
            <a:fillRect/>
          </a:stretch>
        </p:blipFill>
        <p:spPr>
          <a:xfrm>
            <a:off x="6015950" y="1683301"/>
            <a:ext cx="5732701" cy="4320297"/>
          </a:xfrm>
          <a:prstGeom prst="rect">
            <a:avLst/>
          </a:prstGeom>
        </p:spPr>
      </p:pic>
      <p:pic>
        <p:nvPicPr>
          <p:cNvPr id="6" name="Рисунок 5"/>
          <p:cNvPicPr>
            <a:picLocks noChangeAspect="1"/>
          </p:cNvPicPr>
          <p:nvPr/>
        </p:nvPicPr>
        <p:blipFill>
          <a:blip r:embed="rId4"/>
          <a:stretch>
            <a:fillRect/>
          </a:stretch>
        </p:blipFill>
        <p:spPr>
          <a:xfrm>
            <a:off x="3724275" y="6052101"/>
            <a:ext cx="4743450" cy="590550"/>
          </a:xfrm>
          <a:prstGeom prst="rect">
            <a:avLst/>
          </a:prstGeom>
        </p:spPr>
      </p:pic>
    </p:spTree>
    <p:extLst>
      <p:ext uri="{BB962C8B-B14F-4D97-AF65-F5344CB8AC3E}">
        <p14:creationId xmlns:p14="http://schemas.microsoft.com/office/powerpoint/2010/main" val="2211265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smtClean="0">
                <a:latin typeface="Times New Roman" panose="02020603050405020304" pitchFamily="18" charset="0"/>
                <a:cs typeface="Times New Roman" panose="02020603050405020304" pitchFamily="18" charset="0"/>
              </a:rPr>
              <a:t>Комментарии</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a:xfrm>
            <a:off x="838200" y="1825624"/>
            <a:ext cx="10515600" cy="4460875"/>
          </a:xfrm>
        </p:spPr>
        <p:txBody>
          <a:bodyPr/>
          <a:lstStyle/>
          <a:p>
            <a:pPr marL="514350" indent="-514350" algn="just">
              <a:buAutoNum type="arabicPeriod"/>
            </a:pPr>
            <a:r>
              <a:rPr lang="ru-RU" dirty="0" smtClean="0">
                <a:latin typeface="Times New Roman" panose="02020603050405020304" pitchFamily="18" charset="0"/>
                <a:cs typeface="Times New Roman" panose="02020603050405020304" pitchFamily="18" charset="0"/>
              </a:rPr>
              <a:t>Во всех распределениях приведенных в данных лекциях была показана только функция плотности распределения (для удобства) однако следует знать записи основных функций распределения – нормального, равномерного и экспоненциального законов.</a:t>
            </a:r>
          </a:p>
          <a:p>
            <a:pPr marL="514350" indent="-514350" algn="just">
              <a:buAutoNum type="arabicPeriod"/>
            </a:pPr>
            <a:r>
              <a:rPr lang="ru-RU" dirty="0" smtClean="0">
                <a:latin typeface="Times New Roman" panose="02020603050405020304" pitchFamily="18" charset="0"/>
                <a:cs typeface="Times New Roman" panose="02020603050405020304" pitchFamily="18" charset="0"/>
              </a:rPr>
              <a:t>Примеры графиков показаны только для заданных начальных условий. Рекомендуется повторить примеры кодов, и построить графики для разных начальных параметров.</a:t>
            </a:r>
          </a:p>
          <a:p>
            <a:pPr marL="514350" indent="-514350" algn="just">
              <a:buAutoNum type="arabicPeriod"/>
            </a:pPr>
            <a:r>
              <a:rPr lang="ru-RU" dirty="0" smtClean="0">
                <a:latin typeface="Times New Roman" panose="02020603050405020304" pitchFamily="18" charset="0"/>
                <a:cs typeface="Times New Roman" panose="02020603050405020304" pitchFamily="18" charset="0"/>
              </a:rPr>
              <a:t>Для корректной работы примеров необходимо наличие </a:t>
            </a:r>
            <a:r>
              <a:rPr lang="en-US" dirty="0" smtClean="0">
                <a:latin typeface="Times New Roman" panose="02020603050405020304" pitchFamily="18" charset="0"/>
                <a:cs typeface="Times New Roman" panose="02020603050405020304" pitchFamily="18" charset="0"/>
              </a:rPr>
              <a:t>Statistics and Machine Learning Toolbox.</a:t>
            </a:r>
            <a:endParaRPr lang="ru-RU" dirty="0" smtClean="0">
              <a:latin typeface="Times New Roman" panose="02020603050405020304" pitchFamily="18" charset="0"/>
              <a:cs typeface="Times New Roman" panose="02020603050405020304" pitchFamily="18" charset="0"/>
            </a:endParaRPr>
          </a:p>
          <a:p>
            <a:pPr marL="514350" indent="-514350" algn="just">
              <a:buAutoNum type="arabicPeriod"/>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078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a:xfrm>
            <a:off x="522939" y="362584"/>
            <a:ext cx="10968318" cy="1325563"/>
          </a:xfrm>
        </p:spPr>
        <p:txBody>
          <a:bodyPr/>
          <a:lstStyle/>
          <a:p>
            <a:pPr algn="ctr"/>
            <a:r>
              <a:rPr lang="ru-RU" dirty="0" smtClean="0">
                <a:latin typeface="Times New Roman" panose="02020603050405020304" pitchFamily="18" charset="0"/>
                <a:cs typeface="Times New Roman" panose="02020603050405020304" pitchFamily="18" charset="0"/>
              </a:rPr>
              <a:t>Пример таблицы для </a:t>
            </a:r>
            <a:r>
              <a:rPr lang="ru-RU" dirty="0" smtClean="0">
                <a:latin typeface="Times New Roman" panose="02020603050405020304" pitchFamily="18" charset="0"/>
                <a:cs typeface="Times New Roman" panose="02020603050405020304" pitchFamily="18" charset="0"/>
              </a:rPr>
              <a:t>лабораторной работы 2</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359429606"/>
              </p:ext>
            </p:extLst>
          </p:nvPr>
        </p:nvGraphicFramePr>
        <p:xfrm>
          <a:off x="660397" y="1825625"/>
          <a:ext cx="10693408" cy="2966720"/>
        </p:xfrm>
        <a:graphic>
          <a:graphicData uri="http://schemas.openxmlformats.org/drawingml/2006/table">
            <a:tbl>
              <a:tblPr firstRow="1" bandRow="1">
                <a:tableStyleId>{5C22544A-7EE6-4342-B048-85BDC9FD1C3A}</a:tableStyleId>
              </a:tblPr>
              <a:tblGrid>
                <a:gridCol w="812803">
                  <a:extLst>
                    <a:ext uri="{9D8B030D-6E8A-4147-A177-3AD203B41FA5}">
                      <a16:colId xmlns:a16="http://schemas.microsoft.com/office/drawing/2014/main" val="2975294792"/>
                    </a:ext>
                  </a:extLst>
                </a:gridCol>
                <a:gridCol w="445245">
                  <a:extLst>
                    <a:ext uri="{9D8B030D-6E8A-4147-A177-3AD203B41FA5}">
                      <a16:colId xmlns:a16="http://schemas.microsoft.com/office/drawing/2014/main" val="285429909"/>
                    </a:ext>
                  </a:extLst>
                </a:gridCol>
                <a:gridCol w="629024">
                  <a:extLst>
                    <a:ext uri="{9D8B030D-6E8A-4147-A177-3AD203B41FA5}">
                      <a16:colId xmlns:a16="http://schemas.microsoft.com/office/drawing/2014/main" val="2924381799"/>
                    </a:ext>
                  </a:extLst>
                </a:gridCol>
                <a:gridCol w="629024">
                  <a:extLst>
                    <a:ext uri="{9D8B030D-6E8A-4147-A177-3AD203B41FA5}">
                      <a16:colId xmlns:a16="http://schemas.microsoft.com/office/drawing/2014/main" val="2876230459"/>
                    </a:ext>
                  </a:extLst>
                </a:gridCol>
                <a:gridCol w="629024">
                  <a:extLst>
                    <a:ext uri="{9D8B030D-6E8A-4147-A177-3AD203B41FA5}">
                      <a16:colId xmlns:a16="http://schemas.microsoft.com/office/drawing/2014/main" val="761357096"/>
                    </a:ext>
                  </a:extLst>
                </a:gridCol>
                <a:gridCol w="629024">
                  <a:extLst>
                    <a:ext uri="{9D8B030D-6E8A-4147-A177-3AD203B41FA5}">
                      <a16:colId xmlns:a16="http://schemas.microsoft.com/office/drawing/2014/main" val="2407781721"/>
                    </a:ext>
                  </a:extLst>
                </a:gridCol>
                <a:gridCol w="629024">
                  <a:extLst>
                    <a:ext uri="{9D8B030D-6E8A-4147-A177-3AD203B41FA5}">
                      <a16:colId xmlns:a16="http://schemas.microsoft.com/office/drawing/2014/main" val="663205492"/>
                    </a:ext>
                  </a:extLst>
                </a:gridCol>
                <a:gridCol w="629024">
                  <a:extLst>
                    <a:ext uri="{9D8B030D-6E8A-4147-A177-3AD203B41FA5}">
                      <a16:colId xmlns:a16="http://schemas.microsoft.com/office/drawing/2014/main" val="394342319"/>
                    </a:ext>
                  </a:extLst>
                </a:gridCol>
                <a:gridCol w="629024">
                  <a:extLst>
                    <a:ext uri="{9D8B030D-6E8A-4147-A177-3AD203B41FA5}">
                      <a16:colId xmlns:a16="http://schemas.microsoft.com/office/drawing/2014/main" val="1053388153"/>
                    </a:ext>
                  </a:extLst>
                </a:gridCol>
                <a:gridCol w="629024">
                  <a:extLst>
                    <a:ext uri="{9D8B030D-6E8A-4147-A177-3AD203B41FA5}">
                      <a16:colId xmlns:a16="http://schemas.microsoft.com/office/drawing/2014/main" val="3343720741"/>
                    </a:ext>
                  </a:extLst>
                </a:gridCol>
                <a:gridCol w="629024">
                  <a:extLst>
                    <a:ext uri="{9D8B030D-6E8A-4147-A177-3AD203B41FA5}">
                      <a16:colId xmlns:a16="http://schemas.microsoft.com/office/drawing/2014/main" val="4105806032"/>
                    </a:ext>
                  </a:extLst>
                </a:gridCol>
                <a:gridCol w="629024">
                  <a:extLst>
                    <a:ext uri="{9D8B030D-6E8A-4147-A177-3AD203B41FA5}">
                      <a16:colId xmlns:a16="http://schemas.microsoft.com/office/drawing/2014/main" val="1098421549"/>
                    </a:ext>
                  </a:extLst>
                </a:gridCol>
                <a:gridCol w="629024">
                  <a:extLst>
                    <a:ext uri="{9D8B030D-6E8A-4147-A177-3AD203B41FA5}">
                      <a16:colId xmlns:a16="http://schemas.microsoft.com/office/drawing/2014/main" val="2342274854"/>
                    </a:ext>
                  </a:extLst>
                </a:gridCol>
                <a:gridCol w="629024">
                  <a:extLst>
                    <a:ext uri="{9D8B030D-6E8A-4147-A177-3AD203B41FA5}">
                      <a16:colId xmlns:a16="http://schemas.microsoft.com/office/drawing/2014/main" val="3053895535"/>
                    </a:ext>
                  </a:extLst>
                </a:gridCol>
                <a:gridCol w="629024">
                  <a:extLst>
                    <a:ext uri="{9D8B030D-6E8A-4147-A177-3AD203B41FA5}">
                      <a16:colId xmlns:a16="http://schemas.microsoft.com/office/drawing/2014/main" val="832360472"/>
                    </a:ext>
                  </a:extLst>
                </a:gridCol>
                <a:gridCol w="629024">
                  <a:extLst>
                    <a:ext uri="{9D8B030D-6E8A-4147-A177-3AD203B41FA5}">
                      <a16:colId xmlns:a16="http://schemas.microsoft.com/office/drawing/2014/main" val="3044507412"/>
                    </a:ext>
                  </a:extLst>
                </a:gridCol>
                <a:gridCol w="629024">
                  <a:extLst>
                    <a:ext uri="{9D8B030D-6E8A-4147-A177-3AD203B41FA5}">
                      <a16:colId xmlns:a16="http://schemas.microsoft.com/office/drawing/2014/main" val="3669720265"/>
                    </a:ext>
                  </a:extLst>
                </a:gridCol>
              </a:tblGrid>
              <a:tr h="370840">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Нормальное</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gridSpan="4">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Экспоненциальное</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gridSpan="4">
                  <a:txBody>
                    <a:bodyPr/>
                    <a:lstStyle/>
                    <a:p>
                      <a:pPr algn="ctr"/>
                      <a:r>
                        <a:rPr lang="ru-RU" dirty="0" err="1" smtClean="0">
                          <a:solidFill>
                            <a:sysClr val="windowText" lastClr="000000"/>
                          </a:solidFill>
                          <a:latin typeface="Times New Roman" panose="02020603050405020304" pitchFamily="18" charset="0"/>
                          <a:cs typeface="Times New Roman" panose="02020603050405020304" pitchFamily="18" charset="0"/>
                        </a:rPr>
                        <a:t>Равноемерное</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gridSpan="4">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Рэлея</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234875530"/>
                  </a:ext>
                </a:extLst>
              </a:tr>
              <a:tr h="370840">
                <a:tc>
                  <a:txBody>
                    <a:bodyPr/>
                    <a:lstStyle/>
                    <a:p>
                      <a:pPr algn="ct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Формула</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Формула</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Формула</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ru-RU" dirty="0" smtClean="0">
                          <a:solidFill>
                            <a:sysClr val="windowText" lastClr="000000"/>
                          </a:solidFill>
                          <a:latin typeface="Times New Roman" panose="02020603050405020304" pitchFamily="18" charset="0"/>
                          <a:cs typeface="Times New Roman" panose="02020603050405020304" pitchFamily="18" charset="0"/>
                        </a:rPr>
                        <a:t>Формула</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extLst>
                  <a:ext uri="{0D108BD9-81ED-4DB2-BD59-A6C34878D82A}">
                    <a16:rowId xmlns:a16="http://schemas.microsoft.com/office/drawing/2014/main" val="1658534479"/>
                  </a:ext>
                </a:extLst>
              </a:tr>
              <a:tr h="370840">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N</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994053"/>
                  </a:ext>
                </a:extLst>
              </a:tr>
              <a:tr h="370840">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100</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0885929"/>
                  </a:ext>
                </a:extLst>
              </a:tr>
              <a:tr h="370840">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500</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615071"/>
                  </a:ext>
                </a:extLst>
              </a:tr>
              <a:tr h="370840">
                <a:tc>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1000</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38556"/>
                  </a:ext>
                </a:extLst>
              </a:tr>
              <a:tr h="370840">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r>
                        <a:rPr lang="ru-RU" dirty="0" smtClean="0">
                          <a:solidFill>
                            <a:sysClr val="windowText" lastClr="000000"/>
                          </a:solidFill>
                          <a:latin typeface="Times New Roman" panose="02020603050405020304" pitchFamily="18" charset="0"/>
                          <a:cs typeface="Times New Roman" panose="02020603050405020304" pitchFamily="18" charset="0"/>
                        </a:rPr>
                        <a:t>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r>
                        <a:rPr lang="ru-RU" dirty="0" smtClean="0">
                          <a:solidFill>
                            <a:sysClr val="windowText" lastClr="000000"/>
                          </a:solidFill>
                          <a:latin typeface="Times New Roman" panose="02020603050405020304" pitchFamily="18" charset="0"/>
                          <a:cs typeface="Times New Roman" panose="02020603050405020304" pitchFamily="18" charset="0"/>
                        </a:rPr>
                        <a:t>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r>
                        <a:rPr lang="ru-RU" dirty="0" smtClean="0">
                          <a:solidFill>
                            <a:sysClr val="windowText" lastClr="000000"/>
                          </a:solidFill>
                          <a:latin typeface="Times New Roman" panose="02020603050405020304" pitchFamily="18" charset="0"/>
                          <a:cs typeface="Times New Roman" panose="02020603050405020304" pitchFamily="18" charset="0"/>
                        </a:rPr>
                        <a:t>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M</a:t>
                      </a:r>
                      <a:r>
                        <a:rPr lang="ru-RU" dirty="0" smtClean="0">
                          <a:solidFill>
                            <a:sysClr val="windowText" lastClr="000000"/>
                          </a:solidFill>
                          <a:latin typeface="Times New Roman" panose="02020603050405020304" pitchFamily="18" charset="0"/>
                          <a:cs typeface="Times New Roman" panose="02020603050405020304" pitchFamily="18" charset="0"/>
                        </a:rPr>
                        <a:t>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extLst>
                  <a:ext uri="{0D108BD9-81ED-4DB2-BD59-A6C34878D82A}">
                    <a16:rowId xmlns:a16="http://schemas.microsoft.com/office/drawing/2014/main" val="4198204147"/>
                  </a:ext>
                </a:extLst>
              </a:tr>
              <a:tr h="370840">
                <a:tc>
                  <a:txBody>
                    <a:bodyPr/>
                    <a:lstStyle/>
                    <a:p>
                      <a:endParaRPr lang="ru-RU">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pPr algn="ctr"/>
                      <a:r>
                        <a:rPr lang="en-US" dirty="0" smtClean="0">
                          <a:solidFill>
                            <a:sysClr val="windowText" lastClr="000000"/>
                          </a:solidFill>
                          <a:latin typeface="Times New Roman" panose="02020603050405020304" pitchFamily="18" charset="0"/>
                          <a:cs typeface="Times New Roman" panose="02020603050405020304" pitchFamily="18" charset="0"/>
                        </a:rPr>
                        <a:t>D_</a:t>
                      </a:r>
                      <a:r>
                        <a:rPr lang="ru-RU" dirty="0" err="1" smtClean="0">
                          <a:solidFill>
                            <a:sysClr val="windowText" lastClr="000000"/>
                          </a:solidFill>
                          <a:latin typeface="Times New Roman" panose="02020603050405020304" pitchFamily="18" charset="0"/>
                          <a:cs typeface="Times New Roman" panose="02020603050405020304" pitchFamily="18" charset="0"/>
                        </a:rPr>
                        <a:t>теор</a:t>
                      </a:r>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tc gridSpan="2">
                  <a:txBody>
                    <a:bodyPr/>
                    <a:lstStyle/>
                    <a:p>
                      <a:endParaRPr lang="ru-RU"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ru-RU" dirty="0"/>
                    </a:p>
                  </a:txBody>
                  <a:tcPr/>
                </a:tc>
                <a:extLst>
                  <a:ext uri="{0D108BD9-81ED-4DB2-BD59-A6C34878D82A}">
                    <a16:rowId xmlns:a16="http://schemas.microsoft.com/office/drawing/2014/main" val="2310513292"/>
                  </a:ext>
                </a:extLst>
              </a:tr>
            </a:tbl>
          </a:graphicData>
        </a:graphic>
      </p:graphicFrame>
      <p:sp>
        <p:nvSpPr>
          <p:cNvPr id="5" name="TextBox 4"/>
          <p:cNvSpPr txBox="1"/>
          <p:nvPr/>
        </p:nvSpPr>
        <p:spPr>
          <a:xfrm>
            <a:off x="660397" y="5067300"/>
            <a:ext cx="10693403" cy="1754326"/>
          </a:xfrm>
          <a:prstGeom prst="rect">
            <a:avLst/>
          </a:prstGeom>
          <a:noFill/>
        </p:spPr>
        <p:txBody>
          <a:bodyPr wrap="square" rtlCol="0">
            <a:spAutoFit/>
          </a:bodyPr>
          <a:lstStyle/>
          <a:p>
            <a:pPr indent="533400" algn="just"/>
            <a:r>
              <a:rPr lang="ru-RU" dirty="0" smtClean="0">
                <a:latin typeface="Times New Roman" panose="02020603050405020304" pitchFamily="18" charset="0"/>
                <a:cs typeface="Times New Roman" panose="02020603050405020304" pitchFamily="18" charset="0"/>
              </a:rPr>
              <a:t>В ходе работы нужно будет заполнить данную таблицу</a:t>
            </a:r>
            <a:r>
              <a:rPr lang="ru-RU" dirty="0" smtClean="0">
                <a:latin typeface="Times New Roman" panose="02020603050405020304" pitchFamily="18" charset="0"/>
                <a:cs typeface="Times New Roman" panose="02020603050405020304" pitchFamily="18" charset="0"/>
              </a:rPr>
              <a:t>. Дополнительно рассчитать коэффициенты эксцесса и </a:t>
            </a:r>
            <a:r>
              <a:rPr lang="ru-RU" dirty="0" err="1" smtClean="0">
                <a:latin typeface="Times New Roman" panose="02020603050405020304" pitchFamily="18" charset="0"/>
                <a:cs typeface="Times New Roman" panose="02020603050405020304" pitchFamily="18" charset="0"/>
              </a:rPr>
              <a:t>ассиметрии</a:t>
            </a:r>
            <a:r>
              <a:rPr lang="ru-RU" dirty="0" smtClean="0">
                <a:latin typeface="Times New Roman" panose="02020603050405020304" pitchFamily="18" charset="0"/>
                <a:cs typeface="Times New Roman" panose="02020603050405020304" pitchFamily="18" charset="0"/>
              </a:rPr>
              <a:t> и добавить их в таблицу.</a:t>
            </a:r>
            <a:endParaRPr lang="ru-RU" dirty="0" smtClean="0">
              <a:latin typeface="Times New Roman" panose="02020603050405020304" pitchFamily="18" charset="0"/>
              <a:cs typeface="Times New Roman" panose="02020603050405020304" pitchFamily="18" charset="0"/>
            </a:endParaRPr>
          </a:p>
          <a:p>
            <a:pPr indent="533400" algn="just"/>
            <a:r>
              <a:rPr lang="ru-RU" dirty="0" smtClean="0">
                <a:latin typeface="Times New Roman" panose="02020603050405020304" pitchFamily="18" charset="0"/>
                <a:cs typeface="Times New Roman" panose="02020603050405020304" pitchFamily="18" charset="0"/>
              </a:rPr>
              <a:t>Дополнительно построить графики </a:t>
            </a:r>
            <a:r>
              <a:rPr lang="ru-RU" dirty="0" err="1" smtClean="0">
                <a:latin typeface="Times New Roman" panose="02020603050405020304" pitchFamily="18" charset="0"/>
                <a:cs typeface="Times New Roman" panose="02020603050405020304" pitchFamily="18" charset="0"/>
              </a:rPr>
              <a:t>гистрограмм</a:t>
            </a:r>
            <a:r>
              <a:rPr lang="ru-RU" dirty="0" smtClean="0">
                <a:latin typeface="Times New Roman" panose="02020603050405020304" pitchFamily="18" charset="0"/>
                <a:cs typeface="Times New Roman" panose="02020603050405020304" pitchFamily="18" charset="0"/>
              </a:rPr>
              <a:t> для каждого распределения сгенерированных с помощью </a:t>
            </a:r>
            <a:r>
              <a:rPr lang="en-US" dirty="0" smtClean="0">
                <a:latin typeface="Times New Roman" panose="02020603050405020304" pitchFamily="18" charset="0"/>
                <a:cs typeface="Times New Roman" panose="02020603050405020304" pitchFamily="18" charset="0"/>
              </a:rPr>
              <a:t>MATLAB </a:t>
            </a:r>
            <a:r>
              <a:rPr lang="ru-RU" dirty="0" smtClean="0">
                <a:latin typeface="Times New Roman" panose="02020603050405020304" pitchFamily="18" charset="0"/>
                <a:cs typeface="Times New Roman" panose="02020603050405020304" pitchFamily="18" charset="0"/>
              </a:rPr>
              <a:t>и формул</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ТОЛЬКО для </a:t>
            </a:r>
            <a:r>
              <a:rPr lang="ru-RU" dirty="0" smtClean="0">
                <a:latin typeface="Times New Roman" panose="02020603050405020304" pitchFamily="18" charset="0"/>
                <a:cs typeface="Times New Roman" panose="02020603050405020304" pitchFamily="18" charset="0"/>
              </a:rPr>
              <a:t>каждого объема выборки</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indent="533400" algn="just"/>
            <a:r>
              <a:rPr lang="ru-RU" dirty="0" smtClean="0">
                <a:latin typeface="Times New Roman" panose="02020603050405020304" pitchFamily="18" charset="0"/>
                <a:cs typeface="Times New Roman" panose="02020603050405020304" pitchFamily="18" charset="0"/>
              </a:rPr>
              <a:t>Построить графики функции распределения и плотности распределения для каждого из распределений</a:t>
            </a:r>
            <a:r>
              <a:rPr lang="ru-RU"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Биномиальное распределение</a:t>
            </a:r>
          </a:p>
        </p:txBody>
      </p:sp>
      <p:pic>
        <p:nvPicPr>
          <p:cNvPr id="5" name="Рисунок 4">
            <a:extLst>
              <a:ext uri="{FF2B5EF4-FFF2-40B4-BE49-F238E27FC236}">
                <a16:creationId xmlns:a16="http://schemas.microsoft.com/office/drawing/2014/main" id="{5DC6408A-3A6B-41A3-AF78-3B568E0EF963}"/>
              </a:ext>
            </a:extLst>
          </p:cNvPr>
          <p:cNvPicPr>
            <a:picLocks noChangeAspect="1"/>
          </p:cNvPicPr>
          <p:nvPr/>
        </p:nvPicPr>
        <p:blipFill>
          <a:blip r:embed="rId3"/>
          <a:stretch>
            <a:fillRect/>
          </a:stretch>
        </p:blipFill>
        <p:spPr>
          <a:xfrm>
            <a:off x="1807239" y="3692908"/>
            <a:ext cx="5019675" cy="685800"/>
          </a:xfrm>
          <a:prstGeom prst="rect">
            <a:avLst/>
          </a:prstGeom>
        </p:spPr>
      </p:pic>
      <p:graphicFrame>
        <p:nvGraphicFramePr>
          <p:cNvPr id="6" name="Объект 5">
            <a:extLst>
              <a:ext uri="{FF2B5EF4-FFF2-40B4-BE49-F238E27FC236}">
                <a16:creationId xmlns:a16="http://schemas.microsoft.com/office/drawing/2014/main" id="{2FB29B6F-222E-499A-BA6F-B61C57BCA104}"/>
              </a:ext>
            </a:extLst>
          </p:cNvPr>
          <p:cNvGraphicFramePr>
            <a:graphicFrameLocks noGrp="1" noChangeAspect="1"/>
          </p:cNvGraphicFramePr>
          <p:nvPr>
            <p:ph idx="1"/>
            <p:extLst>
              <p:ext uri="{D42A27DB-BD31-4B8C-83A1-F6EECF244321}">
                <p14:modId xmlns:p14="http://schemas.microsoft.com/office/powerpoint/2010/main" val="2018490143"/>
              </p:ext>
            </p:extLst>
          </p:nvPr>
        </p:nvGraphicFramePr>
        <p:xfrm>
          <a:off x="8252229" y="3692908"/>
          <a:ext cx="1674813" cy="706438"/>
        </p:xfrm>
        <a:graphic>
          <a:graphicData uri="http://schemas.openxmlformats.org/presentationml/2006/ole">
            <mc:AlternateContent xmlns:mc="http://schemas.openxmlformats.org/markup-compatibility/2006">
              <mc:Choice xmlns:v="urn:schemas-microsoft-com:vml" Requires="v">
                <p:oleObj spid="_x0000_s1028" name="Equation" r:id="rId4" imgW="1295280" imgH="545760" progId="Equation.DSMT4">
                  <p:embed/>
                </p:oleObj>
              </mc:Choice>
              <mc:Fallback>
                <p:oleObj name="Equation" r:id="rId4" imgW="1295280" imgH="545760" progId="Equation.DSMT4">
                  <p:embed/>
                  <p:pic>
                    <p:nvPicPr>
                      <p:cNvPr id="6" name="Объект 5">
                        <a:extLst>
                          <a:ext uri="{FF2B5EF4-FFF2-40B4-BE49-F238E27FC236}">
                            <a16:creationId xmlns:a16="http://schemas.microsoft.com/office/drawing/2014/main" id="{2FB29B6F-222E-499A-BA6F-B61C57BCA104}"/>
                          </a:ext>
                        </a:extLst>
                      </p:cNvPr>
                      <p:cNvPicPr/>
                      <p:nvPr/>
                    </p:nvPicPr>
                    <p:blipFill>
                      <a:blip r:embed="rId5"/>
                      <a:stretch>
                        <a:fillRect/>
                      </a:stretch>
                    </p:blipFill>
                    <p:spPr>
                      <a:xfrm>
                        <a:off x="8252229" y="3692908"/>
                        <a:ext cx="1674813" cy="70643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D4376785-8037-4E36-8299-806F082861F3}"/>
              </a:ext>
            </a:extLst>
          </p:cNvPr>
          <p:cNvSpPr txBox="1"/>
          <p:nvPr/>
        </p:nvSpPr>
        <p:spPr>
          <a:xfrm>
            <a:off x="838200" y="1595433"/>
            <a:ext cx="10515600" cy="1569660"/>
          </a:xfrm>
          <a:prstGeom prst="rect">
            <a:avLst/>
          </a:prstGeom>
          <a:noFill/>
        </p:spPr>
        <p:txBody>
          <a:bodyPr wrap="square">
            <a:spAutoFit/>
          </a:bodyPr>
          <a:lstStyle/>
          <a:p>
            <a:pPr algn="just"/>
            <a:r>
              <a:rPr lang="ru-RU" sz="2400" dirty="0">
                <a:latin typeface="Times New Roman" panose="02020603050405020304" pitchFamily="18" charset="0"/>
                <a:cs typeface="Times New Roman" panose="02020603050405020304" pitchFamily="18" charset="0"/>
              </a:rPr>
              <a:t>Биномиальное распределение в теории вероятностей — распределение количества «успехов» в последовательности из </a:t>
            </a:r>
            <a:r>
              <a:rPr lang="en-US" sz="2400" dirty="0">
                <a:latin typeface="Times New Roman" panose="02020603050405020304" pitchFamily="18" charset="0"/>
                <a:cs typeface="Times New Roman" panose="02020603050405020304" pitchFamily="18" charset="0"/>
              </a:rPr>
              <a:t>N </a:t>
            </a:r>
            <a:r>
              <a:rPr lang="ru-RU" sz="2400" dirty="0">
                <a:latin typeface="Times New Roman" panose="02020603050405020304" pitchFamily="18" charset="0"/>
                <a:cs typeface="Times New Roman" panose="02020603050405020304" pitchFamily="18" charset="0"/>
              </a:rPr>
              <a:t>независимых случайных экспериментов, таких, что вероятность «успеха» в каждом из них постоянна и равна p.</a:t>
            </a:r>
          </a:p>
        </p:txBody>
      </p:sp>
      <p:graphicFrame>
        <p:nvGraphicFramePr>
          <p:cNvPr id="12" name="Таблица 12">
            <a:extLst>
              <a:ext uri="{FF2B5EF4-FFF2-40B4-BE49-F238E27FC236}">
                <a16:creationId xmlns:a16="http://schemas.microsoft.com/office/drawing/2014/main" id="{6F2D7018-7262-4122-ABE3-0930039FAF95}"/>
              </a:ext>
            </a:extLst>
          </p:cNvPr>
          <p:cNvGraphicFramePr>
            <a:graphicFrameLocks noGrp="1"/>
          </p:cNvGraphicFramePr>
          <p:nvPr>
            <p:extLst>
              <p:ext uri="{D42A27DB-BD31-4B8C-83A1-F6EECF244321}">
                <p14:modId xmlns:p14="http://schemas.microsoft.com/office/powerpoint/2010/main" val="1715415017"/>
              </p:ext>
            </p:extLst>
          </p:nvPr>
        </p:nvGraphicFramePr>
        <p:xfrm>
          <a:off x="2032000" y="517373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14960000"/>
                    </a:ext>
                  </a:extLst>
                </a:gridCol>
                <a:gridCol w="4064000">
                  <a:extLst>
                    <a:ext uri="{9D8B030D-6E8A-4147-A177-3AD203B41FA5}">
                      <a16:colId xmlns:a16="http://schemas.microsoft.com/office/drawing/2014/main" val="3922120064"/>
                    </a:ext>
                  </a:extLst>
                </a:gridCol>
              </a:tblGrid>
              <a:tr h="370840">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Среднее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solidFill>
                            <a:sysClr val="windowText" lastClr="000000"/>
                          </a:solidFill>
                          <a:latin typeface="Times New Roman" panose="02020603050405020304" pitchFamily="18" charset="0"/>
                          <a:cs typeface="Times New Roman" panose="02020603050405020304" pitchFamily="18" charset="0"/>
                        </a:rPr>
                        <a:t>Дисперсия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6135070"/>
                  </a:ext>
                </a:extLst>
              </a:tr>
              <a:tr h="370840">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N*p</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i="1" dirty="0">
                          <a:solidFill>
                            <a:sysClr val="windowText" lastClr="000000"/>
                          </a:solidFill>
                          <a:latin typeface="Times New Roman" panose="02020603050405020304" pitchFamily="18" charset="0"/>
                          <a:cs typeface="Times New Roman" panose="02020603050405020304" pitchFamily="18" charset="0"/>
                        </a:rPr>
                        <a:t>N*p*(1-p)</a:t>
                      </a:r>
                      <a:endParaRPr lang="ru-RU" i="1"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638271"/>
                  </a:ext>
                </a:extLst>
              </a:tr>
            </a:tbl>
          </a:graphicData>
        </a:graphic>
      </p:graphicFrame>
    </p:spTree>
    <p:extLst>
      <p:ext uri="{BB962C8B-B14F-4D97-AF65-F5344CB8AC3E}">
        <p14:creationId xmlns:p14="http://schemas.microsoft.com/office/powerpoint/2010/main" val="301820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Биномиальное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Пример моделирования</a:t>
            </a:r>
          </a:p>
        </p:txBody>
      </p:sp>
      <p:pic>
        <p:nvPicPr>
          <p:cNvPr id="5" name="Рисунок 4">
            <a:extLst>
              <a:ext uri="{FF2B5EF4-FFF2-40B4-BE49-F238E27FC236}">
                <a16:creationId xmlns:a16="http://schemas.microsoft.com/office/drawing/2014/main" id="{E83A3DE2-3F9B-4E81-9351-C78408F7D6C0}"/>
              </a:ext>
            </a:extLst>
          </p:cNvPr>
          <p:cNvPicPr>
            <a:picLocks noChangeAspect="1"/>
          </p:cNvPicPr>
          <p:nvPr/>
        </p:nvPicPr>
        <p:blipFill>
          <a:blip r:embed="rId2"/>
          <a:stretch>
            <a:fillRect/>
          </a:stretch>
        </p:blipFill>
        <p:spPr>
          <a:xfrm>
            <a:off x="744631" y="1690688"/>
            <a:ext cx="4248150" cy="2257425"/>
          </a:xfrm>
          <a:prstGeom prst="rect">
            <a:avLst/>
          </a:prstGeom>
        </p:spPr>
      </p:pic>
      <p:pic>
        <p:nvPicPr>
          <p:cNvPr id="7" name="Рисунок 6">
            <a:extLst>
              <a:ext uri="{FF2B5EF4-FFF2-40B4-BE49-F238E27FC236}">
                <a16:creationId xmlns:a16="http://schemas.microsoft.com/office/drawing/2014/main" id="{A2BFE9FA-DAB1-49C8-AD5D-1BDF18C62066}"/>
              </a:ext>
            </a:extLst>
          </p:cNvPr>
          <p:cNvPicPr>
            <a:picLocks noChangeAspect="1"/>
          </p:cNvPicPr>
          <p:nvPr/>
        </p:nvPicPr>
        <p:blipFill>
          <a:blip r:embed="rId3"/>
          <a:stretch>
            <a:fillRect/>
          </a:stretch>
        </p:blipFill>
        <p:spPr>
          <a:xfrm>
            <a:off x="744631" y="4099391"/>
            <a:ext cx="3067050" cy="1743075"/>
          </a:xfrm>
          <a:prstGeom prst="rect">
            <a:avLst/>
          </a:prstGeom>
        </p:spPr>
      </p:pic>
      <p:pic>
        <p:nvPicPr>
          <p:cNvPr id="9" name="Рисунок 8">
            <a:extLst>
              <a:ext uri="{FF2B5EF4-FFF2-40B4-BE49-F238E27FC236}">
                <a16:creationId xmlns:a16="http://schemas.microsoft.com/office/drawing/2014/main" id="{67545D52-334C-4686-8CCA-1EB26A81FF89}"/>
              </a:ext>
            </a:extLst>
          </p:cNvPr>
          <p:cNvPicPr>
            <a:picLocks noChangeAspect="1"/>
          </p:cNvPicPr>
          <p:nvPr/>
        </p:nvPicPr>
        <p:blipFill>
          <a:blip r:embed="rId4"/>
          <a:stretch>
            <a:fillRect/>
          </a:stretch>
        </p:blipFill>
        <p:spPr>
          <a:xfrm>
            <a:off x="6332446" y="1690688"/>
            <a:ext cx="4095750" cy="2619375"/>
          </a:xfrm>
          <a:prstGeom prst="rect">
            <a:avLst/>
          </a:prstGeom>
        </p:spPr>
      </p:pic>
    </p:spTree>
    <p:extLst>
      <p:ext uri="{BB962C8B-B14F-4D97-AF65-F5344CB8AC3E}">
        <p14:creationId xmlns:p14="http://schemas.microsoft.com/office/powerpoint/2010/main" val="178097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Биномиальное распределение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Графики</a:t>
            </a:r>
          </a:p>
        </p:txBody>
      </p:sp>
      <p:pic>
        <p:nvPicPr>
          <p:cNvPr id="7" name="Рисунок 6">
            <a:extLst>
              <a:ext uri="{FF2B5EF4-FFF2-40B4-BE49-F238E27FC236}">
                <a16:creationId xmlns:a16="http://schemas.microsoft.com/office/drawing/2014/main" id="{DBB1E11B-F4A6-4E4B-849D-22500F41B8D2}"/>
              </a:ext>
            </a:extLst>
          </p:cNvPr>
          <p:cNvPicPr>
            <a:picLocks noChangeAspect="1"/>
          </p:cNvPicPr>
          <p:nvPr/>
        </p:nvPicPr>
        <p:blipFill>
          <a:blip r:embed="rId2"/>
          <a:stretch>
            <a:fillRect/>
          </a:stretch>
        </p:blipFill>
        <p:spPr>
          <a:xfrm>
            <a:off x="838200" y="1690688"/>
            <a:ext cx="5334000" cy="4000500"/>
          </a:xfrm>
          <a:prstGeom prst="rect">
            <a:avLst/>
          </a:prstGeom>
        </p:spPr>
      </p:pic>
      <p:pic>
        <p:nvPicPr>
          <p:cNvPr id="9" name="Рисунок 8">
            <a:extLst>
              <a:ext uri="{FF2B5EF4-FFF2-40B4-BE49-F238E27FC236}">
                <a16:creationId xmlns:a16="http://schemas.microsoft.com/office/drawing/2014/main" id="{D6F54817-C639-4ADA-B95B-CD9B77C4B7CA}"/>
              </a:ext>
            </a:extLst>
          </p:cNvPr>
          <p:cNvPicPr>
            <a:picLocks noChangeAspect="1"/>
          </p:cNvPicPr>
          <p:nvPr/>
        </p:nvPicPr>
        <p:blipFill>
          <a:blip r:embed="rId3"/>
          <a:stretch>
            <a:fillRect/>
          </a:stretch>
        </p:blipFill>
        <p:spPr>
          <a:xfrm>
            <a:off x="6019800" y="1690688"/>
            <a:ext cx="5334000" cy="4000500"/>
          </a:xfrm>
          <a:prstGeom prst="rect">
            <a:avLst/>
          </a:prstGeom>
        </p:spPr>
      </p:pic>
      <p:pic>
        <p:nvPicPr>
          <p:cNvPr id="11" name="Рисунок 10">
            <a:extLst>
              <a:ext uri="{FF2B5EF4-FFF2-40B4-BE49-F238E27FC236}">
                <a16:creationId xmlns:a16="http://schemas.microsoft.com/office/drawing/2014/main" id="{CBD614A7-5E31-4185-878E-78C427ABA09E}"/>
              </a:ext>
            </a:extLst>
          </p:cNvPr>
          <p:cNvPicPr>
            <a:picLocks noChangeAspect="1"/>
          </p:cNvPicPr>
          <p:nvPr/>
        </p:nvPicPr>
        <p:blipFill>
          <a:blip r:embed="rId4"/>
          <a:stretch>
            <a:fillRect/>
          </a:stretch>
        </p:blipFill>
        <p:spPr>
          <a:xfrm>
            <a:off x="4124325" y="6107486"/>
            <a:ext cx="3943350" cy="219075"/>
          </a:xfrm>
          <a:prstGeom prst="rect">
            <a:avLst/>
          </a:prstGeom>
        </p:spPr>
      </p:pic>
    </p:spTree>
    <p:extLst>
      <p:ext uri="{BB962C8B-B14F-4D97-AF65-F5344CB8AC3E}">
        <p14:creationId xmlns:p14="http://schemas.microsoft.com/office/powerpoint/2010/main" val="142617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1CE1A-559E-4500-9EC2-EDFBD7299EBB}"/>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Геометрическое распределение</a:t>
            </a:r>
          </a:p>
        </p:txBody>
      </p:sp>
      <p:sp>
        <p:nvSpPr>
          <p:cNvPr id="3" name="Объект 2">
            <a:extLst>
              <a:ext uri="{FF2B5EF4-FFF2-40B4-BE49-F238E27FC236}">
                <a16:creationId xmlns:a16="http://schemas.microsoft.com/office/drawing/2014/main" id="{5A000137-B6CC-4BBE-BF67-40443ACE44E5}"/>
              </a:ext>
            </a:extLst>
          </p:cNvPr>
          <p:cNvSpPr>
            <a:spLocks noGrp="1"/>
          </p:cNvSpPr>
          <p:nvPr>
            <p:ph idx="1"/>
          </p:nvPr>
        </p:nvSpPr>
        <p:spPr/>
        <p:txBody>
          <a:bodyPr/>
          <a:lstStyle/>
          <a:p>
            <a:pPr marL="0" indent="0" algn="just">
              <a:buNone/>
            </a:pPr>
            <a:r>
              <a:rPr lang="ru-RU" dirty="0">
                <a:latin typeface="Times New Roman" panose="02020603050405020304" pitchFamily="18" charset="0"/>
                <a:cs typeface="Times New Roman" panose="02020603050405020304" pitchFamily="18" charset="0"/>
              </a:rPr>
              <a:t>Геометрическое распределение моделирует количество неудач до одного успеха в серии независимых испытаний, где каждое испытание приводит либо к успеху, либо к неудаче, а вероятность успеха в любом отдельном испытании постоянна. Например, если вы подбрасываете монету, геометрическое распределение моделирует количество решек, наблюдаемых до того, как выпадет орел. Геометрическое распределение дискретно, существует только на неотрицательных целых числах.</a:t>
            </a:r>
          </a:p>
        </p:txBody>
      </p:sp>
      <p:pic>
        <p:nvPicPr>
          <p:cNvPr id="5" name="Рисунок 4">
            <a:extLst>
              <a:ext uri="{FF2B5EF4-FFF2-40B4-BE49-F238E27FC236}">
                <a16:creationId xmlns:a16="http://schemas.microsoft.com/office/drawing/2014/main" id="{8F26E352-4BC0-46A1-95FA-A4D2B3615AA2}"/>
              </a:ext>
            </a:extLst>
          </p:cNvPr>
          <p:cNvPicPr>
            <a:picLocks noChangeAspect="1"/>
          </p:cNvPicPr>
          <p:nvPr/>
        </p:nvPicPr>
        <p:blipFill>
          <a:blip r:embed="rId2"/>
          <a:stretch>
            <a:fillRect/>
          </a:stretch>
        </p:blipFill>
        <p:spPr>
          <a:xfrm>
            <a:off x="4011351" y="5452221"/>
            <a:ext cx="4169297" cy="464484"/>
          </a:xfrm>
          <a:prstGeom prst="rect">
            <a:avLst/>
          </a:prstGeom>
        </p:spPr>
      </p:pic>
    </p:spTree>
    <p:extLst>
      <p:ext uri="{BB962C8B-B14F-4D97-AF65-F5344CB8AC3E}">
        <p14:creationId xmlns:p14="http://schemas.microsoft.com/office/powerpoint/2010/main" val="35488979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1798</Words>
  <Application>Microsoft Office PowerPoint</Application>
  <PresentationFormat>Широкоэкранный</PresentationFormat>
  <Paragraphs>238</Paragraphs>
  <Slides>52</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52</vt:i4>
      </vt:variant>
    </vt:vector>
  </HeadingPairs>
  <TitlesOfParts>
    <vt:vector size="59" baseType="lpstr">
      <vt:lpstr>Arial</vt:lpstr>
      <vt:lpstr>Calibri</vt:lpstr>
      <vt:lpstr>Calibri Light</vt:lpstr>
      <vt:lpstr>Cambria Math</vt:lpstr>
      <vt:lpstr>Times New Roman</vt:lpstr>
      <vt:lpstr>Тема Office</vt:lpstr>
      <vt:lpstr>Equation</vt:lpstr>
      <vt:lpstr>Законы распределения</vt:lpstr>
      <vt:lpstr>Закон распределения</vt:lpstr>
      <vt:lpstr>Дискретные распределения</vt:lpstr>
      <vt:lpstr>Непрерывные распределения</vt:lpstr>
      <vt:lpstr>Непрерывные распределения (продолжение)</vt:lpstr>
      <vt:lpstr>Биномиальное распределение</vt:lpstr>
      <vt:lpstr>Биномиальное распределение. Пример моделирования</vt:lpstr>
      <vt:lpstr>Биномиальное распределение. Графики</vt:lpstr>
      <vt:lpstr>Геометрическое распределение</vt:lpstr>
      <vt:lpstr>Геометрическое распределение. Пример моделирования</vt:lpstr>
      <vt:lpstr>Геометрическое распределение. Графики</vt:lpstr>
      <vt:lpstr>Гипергеометрическое распределение</vt:lpstr>
      <vt:lpstr>Гипергеометрическое распределение. Пример моделирования</vt:lpstr>
      <vt:lpstr>Гипергеометрическое распределение. Графики</vt:lpstr>
      <vt:lpstr>Мультиномиальное распределение</vt:lpstr>
      <vt:lpstr>Мультиномиальное распределение. Пример моделирования</vt:lpstr>
      <vt:lpstr>Мультиномиальное распределение. Графики</vt:lpstr>
      <vt:lpstr>Отрицательное биномиальное распределение</vt:lpstr>
      <vt:lpstr>Отрицательное биномиальное распределение. Пример моделирования</vt:lpstr>
      <vt:lpstr>Отрицательное биномиальное распределение. Графики</vt:lpstr>
      <vt:lpstr>Распределение Пуассона</vt:lpstr>
      <vt:lpstr>Распределение Пуассона. Пример моделирования.</vt:lpstr>
      <vt:lpstr>Распределение Пуассона. Графики.</vt:lpstr>
      <vt:lpstr>Дискретное равномерное распределение</vt:lpstr>
      <vt:lpstr>Дискретное равномерное распределение. Пример моделирования.</vt:lpstr>
      <vt:lpstr>Дискретное равномерное распределение. Графики</vt:lpstr>
      <vt:lpstr>Бета распределение</vt:lpstr>
      <vt:lpstr>Бета распределение. Пример моделирования.</vt:lpstr>
      <vt:lpstr>Бета распределение. Графики</vt:lpstr>
      <vt:lpstr>Распределение Хи-квадрат</vt:lpstr>
      <vt:lpstr>Распределение хи-квадрат. Пример моделирования.</vt:lpstr>
      <vt:lpstr>Распределение хи-квадрат. Графики</vt:lpstr>
      <vt:lpstr>Экспоненциальное распределение</vt:lpstr>
      <vt:lpstr>Экспоненциальное распределение. Пример моделирования.</vt:lpstr>
      <vt:lpstr>Экспоненциальное распределение. Графики.</vt:lpstr>
      <vt:lpstr>Распределение Накагами</vt:lpstr>
      <vt:lpstr>Распределение Накагами. Пример моделирования.</vt:lpstr>
      <vt:lpstr>Распределение Накагами. Графики.</vt:lpstr>
      <vt:lpstr>Гамма распределение</vt:lpstr>
      <vt:lpstr>Гамма распределение. Пример моделирования</vt:lpstr>
      <vt:lpstr>Гамма распределение. Графики</vt:lpstr>
      <vt:lpstr>Распределение Рэлея</vt:lpstr>
      <vt:lpstr>Распределение Рэлея. Пример моделирования.</vt:lpstr>
      <vt:lpstr>Распределение Рэлея. Графики</vt:lpstr>
      <vt:lpstr>Равномерное распределение</vt:lpstr>
      <vt:lpstr>Равномерное распределение. Пример моделирования.</vt:lpstr>
      <vt:lpstr>Равномерное распределение. Графики</vt:lpstr>
      <vt:lpstr>Нормальное распределение</vt:lpstr>
      <vt:lpstr>Нормальное распределение. Пример моделирования</vt:lpstr>
      <vt:lpstr>Нормальное распределение. Графики</vt:lpstr>
      <vt:lpstr>Комментарии</vt:lpstr>
      <vt:lpstr>Пример таблицы для лабораторной работы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Законы распределения</dc:title>
  <dc:creator>Ольга</dc:creator>
  <cp:lastModifiedBy>Raccoon2</cp:lastModifiedBy>
  <cp:revision>13</cp:revision>
  <dcterms:created xsi:type="dcterms:W3CDTF">2021-10-12T10:31:40Z</dcterms:created>
  <dcterms:modified xsi:type="dcterms:W3CDTF">2022-10-06T15:24:42Z</dcterms:modified>
</cp:coreProperties>
</file>