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303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278" r:id="rId2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aven Pro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Share Tech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B030F-E025-46B1-B71C-B08F03609E9E}">
  <a:tblStyle styleId="{58DB030F-E025-46B1-B71C-B08F03609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3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94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26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3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4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03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3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75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17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74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11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864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645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927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11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5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6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5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54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74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42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65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547460" y="1734450"/>
            <a:ext cx="52614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CHALLENGE RESULT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536754" y="2507391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C000"/>
                </a:solidFill>
              </a:rPr>
              <a:t>Customer Churn Prediction Model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63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Exploration</a:t>
            </a:r>
            <a:endParaRPr lang="en-ID" sz="1600" dirty="0">
              <a:solidFill>
                <a:srgbClr val="FFC000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6993F-5F3F-4EE0-A777-21536FAE38DC}"/>
              </a:ext>
            </a:extLst>
          </p:cNvPr>
          <p:cNvSpPr txBox="1"/>
          <p:nvPr/>
        </p:nvSpPr>
        <p:spPr>
          <a:xfrm>
            <a:off x="3294240" y="862802"/>
            <a:ext cx="2924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for numerical value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5FF8D-C887-4662-B76C-DBE7270CA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6" y="1465297"/>
            <a:ext cx="7090348" cy="26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05323" y="21551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Preprocessing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11716" y="13857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919396" y="1464286"/>
            <a:ext cx="7107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we need to perform Resampling because the distribution of churn class is very uneven with having way more Churn No than Churn Yes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749507" y="1521457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439DC-C739-4544-B0BB-22B757E003B2}"/>
              </a:ext>
            </a:extLst>
          </p:cNvPr>
          <p:cNvSpPr txBox="1"/>
          <p:nvPr/>
        </p:nvSpPr>
        <p:spPr>
          <a:xfrm>
            <a:off x="633955" y="639983"/>
            <a:ext cx="5012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After exploring our dataset we will perform data preprocessing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B9F70-8FA0-4FAE-964E-FB28416F5C46}"/>
              </a:ext>
            </a:extLst>
          </p:cNvPr>
          <p:cNvSpPr txBox="1"/>
          <p:nvPr/>
        </p:nvSpPr>
        <p:spPr>
          <a:xfrm>
            <a:off x="919396" y="2023405"/>
            <a:ext cx="7107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will use oversampling for the minority class and </a:t>
            </a:r>
            <a:r>
              <a:rPr lang="en-US" sz="1200" dirty="0" err="1">
                <a:solidFill>
                  <a:schemeClr val="bg1"/>
                </a:solidFill>
              </a:rPr>
              <a:t>undersampling</a:t>
            </a:r>
            <a:r>
              <a:rPr lang="en-US" sz="1200" dirty="0">
                <a:solidFill>
                  <a:schemeClr val="bg1"/>
                </a:solidFill>
              </a:rPr>
              <a:t> for the majority class. Then we will have 2125 sample for each class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4" name="Google Shape;690;p32">
            <a:extLst>
              <a:ext uri="{FF2B5EF4-FFF2-40B4-BE49-F238E27FC236}">
                <a16:creationId xmlns:a16="http://schemas.microsoft.com/office/drawing/2014/main" id="{99D15C57-7860-4ECE-AE60-BFE4AA199B2A}"/>
              </a:ext>
            </a:extLst>
          </p:cNvPr>
          <p:cNvSpPr txBox="1">
            <a:spLocks/>
          </p:cNvSpPr>
          <p:nvPr/>
        </p:nvSpPr>
        <p:spPr>
          <a:xfrm>
            <a:off x="749507" y="2080576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080CA-0F43-4CB8-9B28-E1CC1ECE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27" y="2679978"/>
            <a:ext cx="6480745" cy="20787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661B2A-E1D2-48BA-AEC4-C4A40F9A87B3}"/>
              </a:ext>
            </a:extLst>
          </p:cNvPr>
          <p:cNvSpPr txBox="1"/>
          <p:nvPr/>
        </p:nvSpPr>
        <p:spPr>
          <a:xfrm>
            <a:off x="686105" y="1049942"/>
            <a:ext cx="245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Resampling</a:t>
            </a:r>
          </a:p>
        </p:txBody>
      </p:sp>
    </p:spTree>
    <p:extLst>
      <p:ext uri="{BB962C8B-B14F-4D97-AF65-F5344CB8AC3E}">
        <p14:creationId xmlns:p14="http://schemas.microsoft.com/office/powerpoint/2010/main" val="124664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Preprocessing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919396" y="1446604"/>
            <a:ext cx="7107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Next we will perform Encoding for our categorical value and because </a:t>
            </a:r>
            <a:r>
              <a:rPr lang="en-US" sz="1200" dirty="0">
                <a:solidFill>
                  <a:srgbClr val="FFC000"/>
                </a:solidFill>
              </a:rPr>
              <a:t>all the </a:t>
            </a:r>
            <a:r>
              <a:rPr lang="en-US" sz="1200" dirty="0" err="1">
                <a:solidFill>
                  <a:srgbClr val="FFC000"/>
                </a:solidFill>
              </a:rPr>
              <a:t>categoricals</a:t>
            </a:r>
            <a:r>
              <a:rPr lang="en-US" sz="1200" dirty="0">
                <a:solidFill>
                  <a:srgbClr val="FFC000"/>
                </a:solidFill>
              </a:rPr>
              <a:t> are a nominal data </a:t>
            </a:r>
            <a:r>
              <a:rPr lang="en-US" sz="1200" dirty="0">
                <a:solidFill>
                  <a:schemeClr val="bg1"/>
                </a:solidFill>
              </a:rPr>
              <a:t>we will perform </a:t>
            </a:r>
            <a:r>
              <a:rPr lang="en-US" sz="1200" dirty="0">
                <a:solidFill>
                  <a:srgbClr val="FFC000"/>
                </a:solidFill>
              </a:rPr>
              <a:t>One Hot Encoding 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749507" y="1503775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ACA03-0936-4A65-8697-B0A2BEF2560C}"/>
              </a:ext>
            </a:extLst>
          </p:cNvPr>
          <p:cNvSpPr txBox="1"/>
          <p:nvPr/>
        </p:nvSpPr>
        <p:spPr>
          <a:xfrm>
            <a:off x="671114" y="1015677"/>
            <a:ext cx="245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Categorical Value</a:t>
            </a: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F2CE8DAC-3F54-40BE-8CB6-C475966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73178"/>
              </p:ext>
            </p:extLst>
          </p:nvPr>
        </p:nvGraphicFramePr>
        <p:xfrm>
          <a:off x="1345678" y="2508514"/>
          <a:ext cx="6096000" cy="1742440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0512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 err="1">
                          <a:effectLst/>
                        </a:rPr>
                        <a:t>state:AK</a:t>
                      </a:r>
                      <a:endParaRPr lang="en-ID" sz="1200" dirty="0"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 err="1">
                          <a:effectLst/>
                        </a:rPr>
                        <a:t>state:AL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 err="1">
                          <a:effectLst/>
                        </a:rPr>
                        <a:t>state:AR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………..</a:t>
                      </a:r>
                      <a:endParaRPr lang="en-ID" sz="1200" dirty="0"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 err="1">
                          <a:effectLst/>
                        </a:rPr>
                        <a:t>state:WY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7141670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FE634DE-261F-4D9A-A927-BFEA4CB6DEF6}"/>
              </a:ext>
            </a:extLst>
          </p:cNvPr>
          <p:cNvSpPr txBox="1"/>
          <p:nvPr/>
        </p:nvSpPr>
        <p:spPr>
          <a:xfrm>
            <a:off x="3324456" y="2129455"/>
            <a:ext cx="2297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Example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245983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Preprocessing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919396" y="1446604"/>
            <a:ext cx="7107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Next we will perform </a:t>
            </a:r>
            <a:r>
              <a:rPr lang="en-US" sz="1200" dirty="0">
                <a:solidFill>
                  <a:srgbClr val="FFC000"/>
                </a:solidFill>
              </a:rPr>
              <a:t>binning for account length variable </a:t>
            </a:r>
            <a:r>
              <a:rPr lang="en-US" sz="1200" dirty="0">
                <a:solidFill>
                  <a:schemeClr val="bg1"/>
                </a:solidFill>
              </a:rPr>
              <a:t>with labels very short, short, standard, long, and very long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749507" y="1503775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ACA03-0936-4A65-8697-B0A2BEF2560C}"/>
              </a:ext>
            </a:extLst>
          </p:cNvPr>
          <p:cNvSpPr txBox="1"/>
          <p:nvPr/>
        </p:nvSpPr>
        <p:spPr>
          <a:xfrm>
            <a:off x="671114" y="1015677"/>
            <a:ext cx="245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Numerical Value</a:t>
            </a: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F2CE8DAC-3F54-40BE-8CB6-C475966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10853"/>
              </p:ext>
            </p:extLst>
          </p:nvPr>
        </p:nvGraphicFramePr>
        <p:xfrm>
          <a:off x="749507" y="3235232"/>
          <a:ext cx="7982262" cy="1198880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1596452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1596452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1783832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1409074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  <a:gridCol w="1596452">
                  <a:extLst>
                    <a:ext uri="{9D8B030D-6E8A-4147-A177-3AD203B41FA5}">
                      <a16:colId xmlns:a16="http://schemas.microsoft.com/office/drawing/2014/main" val="60512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account_length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:very short</a:t>
                      </a:r>
                      <a:endParaRPr lang="en-ID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account_length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:standard</a:t>
                      </a:r>
                      <a:endParaRPr lang="en-ID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account_length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:standard</a:t>
                      </a:r>
                      <a:endParaRPr lang="en-ID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account_length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:long</a:t>
                      </a:r>
                      <a:endParaRPr lang="en-ID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account_length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:very long</a:t>
                      </a:r>
                      <a:endParaRPr lang="en-ID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FE634DE-261F-4D9A-A927-BFEA4CB6DEF6}"/>
              </a:ext>
            </a:extLst>
          </p:cNvPr>
          <p:cNvSpPr txBox="1"/>
          <p:nvPr/>
        </p:nvSpPr>
        <p:spPr>
          <a:xfrm>
            <a:off x="4075643" y="2853446"/>
            <a:ext cx="1329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Example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C8034-BA39-4174-9719-0D6DE2BA7BFE}"/>
              </a:ext>
            </a:extLst>
          </p:cNvPr>
          <p:cNvSpPr txBox="1"/>
          <p:nvPr/>
        </p:nvSpPr>
        <p:spPr>
          <a:xfrm>
            <a:off x="919396" y="2287516"/>
            <a:ext cx="37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Then we will perform </a:t>
            </a:r>
            <a:r>
              <a:rPr lang="en-US" sz="1200" dirty="0">
                <a:solidFill>
                  <a:srgbClr val="FFC000"/>
                </a:solidFill>
              </a:rPr>
              <a:t>One Hot Encoding </a:t>
            </a:r>
            <a:r>
              <a:rPr lang="en-US" sz="1200" dirty="0">
                <a:solidFill>
                  <a:schemeClr val="bg1"/>
                </a:solidFill>
              </a:rPr>
              <a:t>on the bins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8CDA70A0-58A9-4A51-8808-5E432060F0BE}"/>
              </a:ext>
            </a:extLst>
          </p:cNvPr>
          <p:cNvSpPr txBox="1">
            <a:spLocks/>
          </p:cNvSpPr>
          <p:nvPr/>
        </p:nvSpPr>
        <p:spPr>
          <a:xfrm>
            <a:off x="749506" y="2353964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Preprocessing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919396" y="1446604"/>
            <a:ext cx="7107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Next we will perform </a:t>
            </a:r>
            <a:r>
              <a:rPr lang="en-US" sz="1200" dirty="0">
                <a:solidFill>
                  <a:srgbClr val="FFC000"/>
                </a:solidFill>
              </a:rPr>
              <a:t>Shapiro Wilk Test </a:t>
            </a:r>
            <a:r>
              <a:rPr lang="en-US" sz="1200" dirty="0">
                <a:solidFill>
                  <a:schemeClr val="bg1"/>
                </a:solidFill>
              </a:rPr>
              <a:t>to our numerical value expect for account length to know the distribution is normal or not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749507" y="1503775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ACA03-0936-4A65-8697-B0A2BEF2560C}"/>
              </a:ext>
            </a:extLst>
          </p:cNvPr>
          <p:cNvSpPr txBox="1"/>
          <p:nvPr/>
        </p:nvSpPr>
        <p:spPr>
          <a:xfrm>
            <a:off x="671114" y="1015677"/>
            <a:ext cx="245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Numerical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C8034-BA39-4174-9719-0D6DE2BA7BFE}"/>
              </a:ext>
            </a:extLst>
          </p:cNvPr>
          <p:cNvSpPr txBox="1"/>
          <p:nvPr/>
        </p:nvSpPr>
        <p:spPr>
          <a:xfrm>
            <a:off x="919395" y="2287516"/>
            <a:ext cx="6890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Using the p-value of the test we can know the distribution </a:t>
            </a:r>
            <a:r>
              <a:rPr lang="en-US" sz="1200" dirty="0">
                <a:solidFill>
                  <a:schemeClr val="bg1"/>
                </a:solidFill>
              </a:rPr>
              <a:t>with </a:t>
            </a:r>
            <a:r>
              <a:rPr lang="en-US" sz="1200" dirty="0" err="1">
                <a:solidFill>
                  <a:schemeClr val="bg1"/>
                </a:solidFill>
              </a:rPr>
              <a:t>pvalue</a:t>
            </a:r>
            <a:r>
              <a:rPr lang="en-US" sz="1200" dirty="0">
                <a:solidFill>
                  <a:schemeClr val="bg1"/>
                </a:solidFill>
              </a:rPr>
              <a:t> &gt; 0.05 means the distribution is normal and </a:t>
            </a:r>
            <a:r>
              <a:rPr lang="en-US" sz="1200" dirty="0" err="1">
                <a:solidFill>
                  <a:schemeClr val="bg1"/>
                </a:solidFill>
              </a:rPr>
              <a:t>pvalue</a:t>
            </a:r>
            <a:r>
              <a:rPr lang="en-US" sz="1200" dirty="0">
                <a:solidFill>
                  <a:schemeClr val="bg1"/>
                </a:solidFill>
              </a:rPr>
              <a:t> &lt; 0.05 means the distribution is not normal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8CDA70A0-58A9-4A51-8808-5E432060F0BE}"/>
              </a:ext>
            </a:extLst>
          </p:cNvPr>
          <p:cNvSpPr txBox="1">
            <a:spLocks/>
          </p:cNvSpPr>
          <p:nvPr/>
        </p:nvSpPr>
        <p:spPr>
          <a:xfrm>
            <a:off x="749506" y="2353964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2E5B7-4895-4436-A3D6-C86A11DEEFC6}"/>
              </a:ext>
            </a:extLst>
          </p:cNvPr>
          <p:cNvSpPr txBox="1"/>
          <p:nvPr/>
        </p:nvSpPr>
        <p:spPr>
          <a:xfrm>
            <a:off x="919395" y="3128428"/>
            <a:ext cx="6890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Then we can perform </a:t>
            </a:r>
            <a:r>
              <a:rPr lang="en-US" sz="1200" dirty="0">
                <a:solidFill>
                  <a:srgbClr val="FFC000"/>
                </a:solidFill>
              </a:rPr>
              <a:t>normalization for variables with abnormal distribution </a:t>
            </a:r>
            <a:r>
              <a:rPr lang="en-US" sz="1200" dirty="0">
                <a:solidFill>
                  <a:schemeClr val="bg1"/>
                </a:solidFill>
              </a:rPr>
              <a:t>and </a:t>
            </a:r>
            <a:r>
              <a:rPr lang="en-US" sz="1200" dirty="0">
                <a:solidFill>
                  <a:srgbClr val="FFC000"/>
                </a:solidFill>
              </a:rPr>
              <a:t>standardization for variables with normal distribution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2" name="Google Shape;690;p32">
            <a:extLst>
              <a:ext uri="{FF2B5EF4-FFF2-40B4-BE49-F238E27FC236}">
                <a16:creationId xmlns:a16="http://schemas.microsoft.com/office/drawing/2014/main" id="{49C6ED9A-2974-4261-95D1-F0601477EBCE}"/>
              </a:ext>
            </a:extLst>
          </p:cNvPr>
          <p:cNvSpPr txBox="1">
            <a:spLocks/>
          </p:cNvSpPr>
          <p:nvPr/>
        </p:nvSpPr>
        <p:spPr>
          <a:xfrm>
            <a:off x="749506" y="3194876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6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Feature Engineering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919397" y="1843843"/>
            <a:ext cx="7107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calculate the correlation of each of our variables toward each other and we will </a:t>
            </a:r>
            <a:r>
              <a:rPr lang="en-US" sz="1200" dirty="0">
                <a:solidFill>
                  <a:srgbClr val="FFC000"/>
                </a:solidFill>
              </a:rPr>
              <a:t>exclude variables that have high correlation</a:t>
            </a:r>
            <a:r>
              <a:rPr lang="en-US" sz="1200" dirty="0">
                <a:solidFill>
                  <a:schemeClr val="bg1"/>
                </a:solidFill>
              </a:rPr>
              <a:t> (correlation coefficient more than 0,7) so our model can be more stable because the above variance will be low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749508" y="1901014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ACA03-0936-4A65-8697-B0A2BEF2560C}"/>
              </a:ext>
            </a:extLst>
          </p:cNvPr>
          <p:cNvSpPr txBox="1"/>
          <p:nvPr/>
        </p:nvSpPr>
        <p:spPr>
          <a:xfrm>
            <a:off x="648629" y="1365114"/>
            <a:ext cx="245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Correlation</a:t>
            </a:r>
          </a:p>
        </p:txBody>
      </p:sp>
      <p:sp>
        <p:nvSpPr>
          <p:cNvPr id="22" name="Google Shape;690;p32">
            <a:extLst>
              <a:ext uri="{FF2B5EF4-FFF2-40B4-BE49-F238E27FC236}">
                <a16:creationId xmlns:a16="http://schemas.microsoft.com/office/drawing/2014/main" id="{49C6ED9A-2974-4261-95D1-F0601477EBCE}"/>
              </a:ext>
            </a:extLst>
          </p:cNvPr>
          <p:cNvSpPr txBox="1">
            <a:spLocks/>
          </p:cNvSpPr>
          <p:nvPr/>
        </p:nvSpPr>
        <p:spPr>
          <a:xfrm>
            <a:off x="749507" y="2756663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23BA2-F46F-49E9-BD36-BDB7F4E5A3A4}"/>
              </a:ext>
            </a:extLst>
          </p:cNvPr>
          <p:cNvSpPr txBox="1"/>
          <p:nvPr/>
        </p:nvSpPr>
        <p:spPr>
          <a:xfrm>
            <a:off x="648629" y="994773"/>
            <a:ext cx="710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For feature engineering we will perform a feature selection using correlation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9BDA12-1B0A-4EB4-9055-004C195A0F55}"/>
              </a:ext>
            </a:extLst>
          </p:cNvPr>
          <p:cNvSpPr txBox="1"/>
          <p:nvPr/>
        </p:nvSpPr>
        <p:spPr>
          <a:xfrm>
            <a:off x="909708" y="2683679"/>
            <a:ext cx="748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Variables with high correlation are ‘</a:t>
            </a:r>
            <a:r>
              <a:rPr lang="en-US" sz="1200" dirty="0" err="1">
                <a:solidFill>
                  <a:schemeClr val="bg1"/>
                </a:solidFill>
              </a:rPr>
              <a:t>international_plan:yes</a:t>
            </a:r>
            <a:r>
              <a:rPr lang="en-US" sz="1200" dirty="0">
                <a:solidFill>
                  <a:schemeClr val="bg1"/>
                </a:solidFill>
              </a:rPr>
              <a:t>’, '</a:t>
            </a:r>
            <a:r>
              <a:rPr lang="en-US" sz="1200" dirty="0" err="1">
                <a:solidFill>
                  <a:schemeClr val="bg1"/>
                </a:solidFill>
              </a:rPr>
              <a:t>voice_mail_plan:yes</a:t>
            </a:r>
            <a:r>
              <a:rPr lang="en-US" sz="1200" dirty="0">
                <a:solidFill>
                  <a:schemeClr val="bg1"/>
                </a:solidFill>
              </a:rPr>
              <a:t>’, '</a:t>
            </a:r>
            <a:r>
              <a:rPr lang="en-US" sz="1200" dirty="0" err="1">
                <a:solidFill>
                  <a:schemeClr val="bg1"/>
                </a:solidFill>
              </a:rPr>
              <a:t>number_vmail_messages</a:t>
            </a:r>
            <a:r>
              <a:rPr lang="en-US" sz="1200" dirty="0">
                <a:solidFill>
                  <a:schemeClr val="bg1"/>
                </a:solidFill>
              </a:rPr>
              <a:t> norm’, '</a:t>
            </a:r>
            <a:r>
              <a:rPr lang="en-US" sz="1200" dirty="0" err="1">
                <a:solidFill>
                  <a:schemeClr val="bg1"/>
                </a:solidFill>
              </a:rPr>
              <a:t>total_intl_charge</a:t>
            </a:r>
            <a:r>
              <a:rPr lang="en-US" sz="1200" dirty="0">
                <a:solidFill>
                  <a:schemeClr val="bg1"/>
                </a:solidFill>
              </a:rPr>
              <a:t> norm','</a:t>
            </a:r>
            <a:r>
              <a:rPr lang="en-US" sz="1200" dirty="0" err="1">
                <a:solidFill>
                  <a:schemeClr val="bg1"/>
                </a:solidFill>
              </a:rPr>
              <a:t>total_day_charge</a:t>
            </a:r>
            <a:r>
              <a:rPr lang="en-US" sz="1200" dirty="0">
                <a:solidFill>
                  <a:schemeClr val="bg1"/>
                </a:solidFill>
              </a:rPr>
              <a:t> std', '</a:t>
            </a:r>
            <a:r>
              <a:rPr lang="en-US" sz="1200" dirty="0" err="1">
                <a:solidFill>
                  <a:schemeClr val="bg1"/>
                </a:solidFill>
              </a:rPr>
              <a:t>total_eve_charge</a:t>
            </a:r>
            <a:r>
              <a:rPr lang="en-US" sz="1200" dirty="0">
                <a:solidFill>
                  <a:schemeClr val="bg1"/>
                </a:solidFill>
              </a:rPr>
              <a:t> std’, '</a:t>
            </a:r>
            <a:r>
              <a:rPr lang="en-US" sz="1200" dirty="0" err="1">
                <a:solidFill>
                  <a:schemeClr val="bg1"/>
                </a:solidFill>
              </a:rPr>
              <a:t>total_night_charge</a:t>
            </a:r>
            <a:r>
              <a:rPr lang="en-US" sz="1200" dirty="0">
                <a:solidFill>
                  <a:schemeClr val="bg1"/>
                </a:solidFill>
              </a:rPr>
              <a:t> std']</a:t>
            </a:r>
            <a:endParaRPr lang="en-ID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4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510569" y="1287293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Splitting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16962" y="1210350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986852" y="2968989"/>
            <a:ext cx="5878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Then we split our data into training data and testing data with ratio of 80:20 with the help of </a:t>
            </a:r>
            <a:r>
              <a:rPr lang="en-US" sz="1200" dirty="0" err="1">
                <a:solidFill>
                  <a:schemeClr val="bg1"/>
                </a:solidFill>
              </a:rPr>
              <a:t>sklearn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816962" y="3015157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96128-72C9-46FD-81CD-85CC301AA8D5}"/>
              </a:ext>
            </a:extLst>
          </p:cNvPr>
          <p:cNvSpPr txBox="1"/>
          <p:nvPr/>
        </p:nvSpPr>
        <p:spPr>
          <a:xfrm>
            <a:off x="986853" y="2184504"/>
            <a:ext cx="5811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we will split our </a:t>
            </a:r>
            <a:r>
              <a:rPr lang="en-US" sz="1200" dirty="0" err="1">
                <a:solidFill>
                  <a:srgbClr val="FFC000"/>
                </a:solidFill>
              </a:rPr>
              <a:t>dependant</a:t>
            </a:r>
            <a:r>
              <a:rPr lang="en-US" sz="1200" dirty="0">
                <a:solidFill>
                  <a:srgbClr val="FFC000"/>
                </a:solidFill>
              </a:rPr>
              <a:t> variable churn </a:t>
            </a:r>
            <a:r>
              <a:rPr lang="en-US" sz="1200" dirty="0">
                <a:solidFill>
                  <a:schemeClr val="bg1"/>
                </a:solidFill>
              </a:rPr>
              <a:t>and our </a:t>
            </a:r>
            <a:r>
              <a:rPr lang="en-US" sz="1200" dirty="0">
                <a:solidFill>
                  <a:srgbClr val="FFC000"/>
                </a:solidFill>
              </a:rPr>
              <a:t>independent variables other columns beside churn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6" name="Google Shape;690;p32">
            <a:extLst>
              <a:ext uri="{FF2B5EF4-FFF2-40B4-BE49-F238E27FC236}">
                <a16:creationId xmlns:a16="http://schemas.microsoft.com/office/drawing/2014/main" id="{1DAEC555-ACA3-4DCA-934E-19EE455D60EC}"/>
              </a:ext>
            </a:extLst>
          </p:cNvPr>
          <p:cNvSpPr txBox="1">
            <a:spLocks/>
          </p:cNvSpPr>
          <p:nvPr/>
        </p:nvSpPr>
        <p:spPr>
          <a:xfrm>
            <a:off x="816963" y="2230672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203271" y="183894"/>
            <a:ext cx="306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Training and Testing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644574" y="11606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25125-AB52-40D1-B0C3-70EA511E977C}"/>
              </a:ext>
            </a:extLst>
          </p:cNvPr>
          <p:cNvSpPr txBox="1"/>
          <p:nvPr/>
        </p:nvSpPr>
        <p:spPr>
          <a:xfrm>
            <a:off x="566496" y="691725"/>
            <a:ext cx="7700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create the following 5 model: </a:t>
            </a:r>
            <a:r>
              <a:rPr lang="en-ID" sz="1200" dirty="0">
                <a:solidFill>
                  <a:schemeClr val="bg1"/>
                </a:solidFill>
              </a:rPr>
              <a:t>Logistic Regression , Support Vector Machine, KNN, Decision Tree, Random Forest</a:t>
            </a:r>
            <a:r>
              <a:rPr lang="en-US" sz="1200" dirty="0">
                <a:solidFill>
                  <a:schemeClr val="bg1"/>
                </a:solidFill>
              </a:rPr>
              <a:t>. We train the model using the train data, we test the model on the test data then we evaluate the model using confusion matrix, accuracy, precision, recall, and f1-score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55C3-B093-47C7-BD0B-0D537BD4DA55}"/>
              </a:ext>
            </a:extLst>
          </p:cNvPr>
          <p:cNvSpPr txBox="1"/>
          <p:nvPr/>
        </p:nvSpPr>
        <p:spPr>
          <a:xfrm>
            <a:off x="566496" y="1375589"/>
            <a:ext cx="3061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Logistic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FA556-9AD2-4B93-A005-D196B907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75" y="1956224"/>
            <a:ext cx="3076575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1693B1A-7A52-4D1D-8075-558294E6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29773"/>
              </p:ext>
            </p:extLst>
          </p:nvPr>
        </p:nvGraphicFramePr>
        <p:xfrm>
          <a:off x="4826832" y="2059421"/>
          <a:ext cx="3267857" cy="2392354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816964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91285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7210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81%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80%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56518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79%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1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7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203271" y="183894"/>
            <a:ext cx="306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Training and Testing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644574" y="11606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55C3-B093-47C7-BD0B-0D537BD4DA55}"/>
              </a:ext>
            </a:extLst>
          </p:cNvPr>
          <p:cNvSpPr txBox="1"/>
          <p:nvPr/>
        </p:nvSpPr>
        <p:spPr>
          <a:xfrm>
            <a:off x="588981" y="703685"/>
            <a:ext cx="3061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Support Vector Machine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1693B1A-7A52-4D1D-8075-558294E6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82319"/>
              </p:ext>
            </p:extLst>
          </p:nvPr>
        </p:nvGraphicFramePr>
        <p:xfrm>
          <a:off x="4804347" y="1557686"/>
          <a:ext cx="3267857" cy="2392354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816964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91285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7210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85%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91%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92%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56518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88%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1082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A94486B-474A-4AFA-A703-C4A2FAD5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5" y="1304925"/>
            <a:ext cx="3076575" cy="253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60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203271" y="183894"/>
            <a:ext cx="306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Training and Testing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644574" y="11606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55C3-B093-47C7-BD0B-0D537BD4DA55}"/>
              </a:ext>
            </a:extLst>
          </p:cNvPr>
          <p:cNvSpPr txBox="1"/>
          <p:nvPr/>
        </p:nvSpPr>
        <p:spPr>
          <a:xfrm>
            <a:off x="573837" y="915663"/>
            <a:ext cx="3061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KNN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1693B1A-7A52-4D1D-8075-558294E6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53338"/>
              </p:ext>
            </p:extLst>
          </p:nvPr>
        </p:nvGraphicFramePr>
        <p:xfrm>
          <a:off x="4804347" y="1557686"/>
          <a:ext cx="3267857" cy="2392354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816964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91285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7210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85%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81%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83%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56518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84%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10824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F194F7F1-F583-418D-99B7-A5645C9C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5" y="1506088"/>
            <a:ext cx="3076575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790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Customer Churn Prediction Model</a:t>
            </a:r>
          </a:p>
        </p:txBody>
      </p:sp>
      <p:sp>
        <p:nvSpPr>
          <p:cNvPr id="13" name="Google Shape;714;p34">
            <a:extLst>
              <a:ext uri="{FF2B5EF4-FFF2-40B4-BE49-F238E27FC236}">
                <a16:creationId xmlns:a16="http://schemas.microsoft.com/office/drawing/2014/main" id="{5FE10E73-AC02-44F2-8A7C-A101EEA84C94}"/>
              </a:ext>
            </a:extLst>
          </p:cNvPr>
          <p:cNvSpPr txBox="1"/>
          <p:nvPr/>
        </p:nvSpPr>
        <p:spPr>
          <a:xfrm>
            <a:off x="1456124" y="139565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747F2-982F-451C-BDA9-75C7BC0A9A7A}"/>
              </a:ext>
            </a:extLst>
          </p:cNvPr>
          <p:cNvSpPr txBox="1"/>
          <p:nvPr/>
        </p:nvSpPr>
        <p:spPr>
          <a:xfrm>
            <a:off x="2473607" y="1297962"/>
            <a:ext cx="478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This machine learning model is created using a telecommunication company dataset of customer churn. The data contain a total 4250 row and 19 column + 1 colum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n showing customer churn </a:t>
            </a:r>
            <a:endParaRPr lang="en-ID" sz="1200" dirty="0"/>
          </a:p>
        </p:txBody>
      </p:sp>
      <p:grpSp>
        <p:nvGrpSpPr>
          <p:cNvPr id="26" name="Google Shape;13491;p64">
            <a:extLst>
              <a:ext uri="{FF2B5EF4-FFF2-40B4-BE49-F238E27FC236}">
                <a16:creationId xmlns:a16="http://schemas.microsoft.com/office/drawing/2014/main" id="{C4B3E743-7CE8-41F1-99BD-7859DEB8BF21}"/>
              </a:ext>
            </a:extLst>
          </p:cNvPr>
          <p:cNvGrpSpPr/>
          <p:nvPr/>
        </p:nvGrpSpPr>
        <p:grpSpPr>
          <a:xfrm>
            <a:off x="836013" y="1395650"/>
            <a:ext cx="476931" cy="461665"/>
            <a:chOff x="6099375" y="2456075"/>
            <a:chExt cx="337684" cy="314194"/>
          </a:xfrm>
          <a:solidFill>
            <a:schemeClr val="bg1"/>
          </a:solidFill>
        </p:grpSpPr>
        <p:sp>
          <p:nvSpPr>
            <p:cNvPr id="27" name="Google Shape;13492;p64">
              <a:extLst>
                <a:ext uri="{FF2B5EF4-FFF2-40B4-BE49-F238E27FC236}">
                  <a16:creationId xmlns:a16="http://schemas.microsoft.com/office/drawing/2014/main" id="{90508914-BB17-48D3-8137-F5241C725686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93;p64">
              <a:extLst>
                <a:ext uri="{FF2B5EF4-FFF2-40B4-BE49-F238E27FC236}">
                  <a16:creationId xmlns:a16="http://schemas.microsoft.com/office/drawing/2014/main" id="{3D5E8195-800A-4DD8-A899-D6706F51F371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F04A1-B889-40DB-BF50-E38B85D1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82092"/>
              </p:ext>
            </p:extLst>
          </p:nvPr>
        </p:nvGraphicFramePr>
        <p:xfrm>
          <a:off x="836013" y="2648391"/>
          <a:ext cx="6096000" cy="1742440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0512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effectLst/>
                        </a:rPr>
                        <a:t>state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effectLst/>
                        </a:rPr>
                        <a:t>account_length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 err="1">
                          <a:effectLst/>
                        </a:rPr>
                        <a:t>area_code</a:t>
                      </a:r>
                      <a:endParaRPr lang="en-ID" sz="1200" dirty="0"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………..</a:t>
                      </a:r>
                      <a:endParaRPr lang="en-ID" sz="1200" dirty="0"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churn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107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area_code_415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137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area_code_415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area_code_408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714167042"/>
                  </a:ext>
                </a:extLst>
              </a:tr>
            </a:tbl>
          </a:graphicData>
        </a:graphic>
      </p:graphicFrame>
      <p:sp>
        <p:nvSpPr>
          <p:cNvPr id="29" name="Google Shape;714;p34">
            <a:extLst>
              <a:ext uri="{FF2B5EF4-FFF2-40B4-BE49-F238E27FC236}">
                <a16:creationId xmlns:a16="http://schemas.microsoft.com/office/drawing/2014/main" id="{A3FFCEBB-2A7C-46DE-89D5-1B11FA082A31}"/>
              </a:ext>
            </a:extLst>
          </p:cNvPr>
          <p:cNvSpPr txBox="1"/>
          <p:nvPr/>
        </p:nvSpPr>
        <p:spPr>
          <a:xfrm>
            <a:off x="2986870" y="2125728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Preview of data</a:t>
            </a:r>
          </a:p>
        </p:txBody>
      </p:sp>
    </p:spTree>
    <p:extLst>
      <p:ext uri="{BB962C8B-B14F-4D97-AF65-F5344CB8AC3E}">
        <p14:creationId xmlns:p14="http://schemas.microsoft.com/office/powerpoint/2010/main" val="236426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203271" y="183894"/>
            <a:ext cx="306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Training and Testing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644574" y="11606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55C3-B093-47C7-BD0B-0D537BD4DA55}"/>
              </a:ext>
            </a:extLst>
          </p:cNvPr>
          <p:cNvSpPr txBox="1"/>
          <p:nvPr/>
        </p:nvSpPr>
        <p:spPr>
          <a:xfrm>
            <a:off x="573837" y="915663"/>
            <a:ext cx="3061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Decision Tree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1693B1A-7A52-4D1D-8075-558294E6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75739"/>
              </p:ext>
            </p:extLst>
          </p:nvPr>
        </p:nvGraphicFramePr>
        <p:xfrm>
          <a:off x="4804347" y="1557686"/>
          <a:ext cx="3267857" cy="2392354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816964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91285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7210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56518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10824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5840E336-4B22-4723-8FC9-AB96831A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4" y="1454490"/>
            <a:ext cx="3076575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81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203271" y="183894"/>
            <a:ext cx="306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Training and Testing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644574" y="11606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55C3-B093-47C7-BD0B-0D537BD4DA55}"/>
              </a:ext>
            </a:extLst>
          </p:cNvPr>
          <p:cNvSpPr txBox="1"/>
          <p:nvPr/>
        </p:nvSpPr>
        <p:spPr>
          <a:xfrm>
            <a:off x="573837" y="915663"/>
            <a:ext cx="3061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Random Forest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1693B1A-7A52-4D1D-8075-558294E6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95204"/>
              </p:ext>
            </p:extLst>
          </p:nvPr>
        </p:nvGraphicFramePr>
        <p:xfrm>
          <a:off x="4804347" y="1557686"/>
          <a:ext cx="3267857" cy="2392354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816964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91285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7210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56518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10824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594D750B-35ED-4819-9FF5-98041051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4" y="1506088"/>
            <a:ext cx="3076575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422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203271" y="183894"/>
            <a:ext cx="306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Ensemble Method</a:t>
            </a: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644574" y="11606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06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1693B1A-7A52-4D1D-8075-558294E6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29103"/>
              </p:ext>
            </p:extLst>
          </p:nvPr>
        </p:nvGraphicFramePr>
        <p:xfrm>
          <a:off x="4804347" y="1557686"/>
          <a:ext cx="3267857" cy="2392354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816964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91285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7210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565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56518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108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AEBCD5-C886-4A71-9C38-55DB3C23EAAC}"/>
              </a:ext>
            </a:extLst>
          </p:cNvPr>
          <p:cNvSpPr txBox="1"/>
          <p:nvPr/>
        </p:nvSpPr>
        <p:spPr>
          <a:xfrm>
            <a:off x="566496" y="731795"/>
            <a:ext cx="7700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After creating the 5 model we can perform </a:t>
            </a:r>
            <a:r>
              <a:rPr lang="en-US" sz="1200" dirty="0">
                <a:solidFill>
                  <a:srgbClr val="FFC000"/>
                </a:solidFill>
              </a:rPr>
              <a:t>ensemble method majority voting</a:t>
            </a:r>
            <a:r>
              <a:rPr lang="en-US" sz="1200" dirty="0">
                <a:solidFill>
                  <a:schemeClr val="bg1"/>
                </a:solidFill>
              </a:rPr>
              <a:t>. Then we evaluate it using confusion matrix, accuracy, precision, recall, and f1-score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A568C8-F7AE-49E2-80D3-76FA0A355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58" y="1623778"/>
            <a:ext cx="3076575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004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8;p33">
            <a:extLst>
              <a:ext uri="{FF2B5EF4-FFF2-40B4-BE49-F238E27FC236}">
                <a16:creationId xmlns:a16="http://schemas.microsoft.com/office/drawing/2014/main" id="{271C890E-766A-428F-A21B-501205AF94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080" y="4355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ADA9652-A005-4BDF-9E40-DDB79800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38341"/>
              </p:ext>
            </p:extLst>
          </p:nvPr>
        </p:nvGraphicFramePr>
        <p:xfrm>
          <a:off x="644578" y="764498"/>
          <a:ext cx="7397643" cy="3868872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1479528">
                  <a:extLst>
                    <a:ext uri="{9D8B030D-6E8A-4147-A177-3AD203B41FA5}">
                      <a16:colId xmlns:a16="http://schemas.microsoft.com/office/drawing/2014/main" val="2832836989"/>
                    </a:ext>
                  </a:extLst>
                </a:gridCol>
                <a:gridCol w="1479528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1479528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1653183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1305876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</a:tblGrid>
              <a:tr h="2167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churn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30081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300816">
                <a:tc vMerge="1">
                  <a:txBody>
                    <a:bodyPr/>
                    <a:lstStyle/>
                    <a:p>
                      <a:pPr algn="ctr" rtl="0" fontAlgn="b"/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81%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80%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30081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Support Vector Machine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85%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91%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51816"/>
                  </a:ext>
                </a:extLst>
              </a:tr>
              <a:tr h="300816">
                <a:tc vMerge="1">
                  <a:txBody>
                    <a:bodyPr/>
                    <a:lstStyle/>
                    <a:p>
                      <a:pPr algn="ctr" rtl="0" fontAlgn="b"/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92%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210324"/>
                  </a:ext>
                </a:extLst>
              </a:tr>
              <a:tr h="30081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KNN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85%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81%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050027"/>
                  </a:ext>
                </a:extLst>
              </a:tr>
              <a:tr h="300816">
                <a:tc vMerge="1">
                  <a:txBody>
                    <a:bodyPr/>
                    <a:lstStyle/>
                    <a:p>
                      <a:pPr algn="ctr" rtl="0" fontAlgn="b"/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83%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383017"/>
                  </a:ext>
                </a:extLst>
              </a:tr>
              <a:tr h="30081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Decision Tree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766268"/>
                  </a:ext>
                </a:extLst>
              </a:tr>
              <a:tr h="300816">
                <a:tc vMerge="1">
                  <a:txBody>
                    <a:bodyPr/>
                    <a:lstStyle/>
                    <a:p>
                      <a:pPr algn="ctr" rtl="0" fontAlgn="b"/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96%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628001"/>
                  </a:ext>
                </a:extLst>
              </a:tr>
              <a:tr h="30081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99%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323130"/>
                  </a:ext>
                </a:extLst>
              </a:tr>
              <a:tr h="300816">
                <a:tc vMerge="1">
                  <a:txBody>
                    <a:bodyPr/>
                    <a:lstStyle/>
                    <a:p>
                      <a:pPr algn="ctr" rtl="0" fontAlgn="b"/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08720"/>
                  </a:ext>
                </a:extLst>
              </a:tr>
              <a:tr h="30081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Ensemble Method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136549"/>
                  </a:ext>
                </a:extLst>
              </a:tr>
              <a:tr h="300816">
                <a:tc vMerge="1">
                  <a:txBody>
                    <a:bodyPr/>
                    <a:lstStyle/>
                    <a:p>
                      <a:pPr algn="ctr" rtl="0" fontAlgn="b"/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97%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98%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2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7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8;p33">
            <a:extLst>
              <a:ext uri="{FF2B5EF4-FFF2-40B4-BE49-F238E27FC236}">
                <a16:creationId xmlns:a16="http://schemas.microsoft.com/office/drawing/2014/main" id="{271C890E-766A-428F-A21B-501205AF94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1477" y="425799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7CBF8-0D04-4CB3-892C-AB00C54D839F}"/>
              </a:ext>
            </a:extLst>
          </p:cNvPr>
          <p:cNvSpPr txBox="1"/>
          <p:nvPr/>
        </p:nvSpPr>
        <p:spPr>
          <a:xfrm>
            <a:off x="619593" y="1305081"/>
            <a:ext cx="5878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Based on the model evaluation, we can consider using the </a:t>
            </a:r>
            <a:r>
              <a:rPr lang="en-US" sz="1200" dirty="0">
                <a:solidFill>
                  <a:srgbClr val="FFC000"/>
                </a:solidFill>
              </a:rPr>
              <a:t>Random Forest model </a:t>
            </a:r>
            <a:r>
              <a:rPr lang="en-US" sz="1200" dirty="0">
                <a:solidFill>
                  <a:schemeClr val="bg1"/>
                </a:solidFill>
              </a:rPr>
              <a:t>because it perform best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5" name="Google Shape;690;p32">
            <a:extLst>
              <a:ext uri="{FF2B5EF4-FFF2-40B4-BE49-F238E27FC236}">
                <a16:creationId xmlns:a16="http://schemas.microsoft.com/office/drawing/2014/main" id="{ED76E599-8F9E-4B11-B898-206817B85E13}"/>
              </a:ext>
            </a:extLst>
          </p:cNvPr>
          <p:cNvSpPr txBox="1">
            <a:spLocks/>
          </p:cNvSpPr>
          <p:nvPr/>
        </p:nvSpPr>
        <p:spPr>
          <a:xfrm>
            <a:off x="449703" y="135124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Google Shape;698;p33">
            <a:extLst>
              <a:ext uri="{FF2B5EF4-FFF2-40B4-BE49-F238E27FC236}">
                <a16:creationId xmlns:a16="http://schemas.microsoft.com/office/drawing/2014/main" id="{3B65D634-7436-42F0-A2B7-CBDE37325377}"/>
              </a:ext>
            </a:extLst>
          </p:cNvPr>
          <p:cNvSpPr txBox="1">
            <a:spLocks/>
          </p:cNvSpPr>
          <p:nvPr/>
        </p:nvSpPr>
        <p:spPr>
          <a:xfrm>
            <a:off x="318932" y="1972480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77208-EF73-4986-A090-39CE8949CCD7}"/>
              </a:ext>
            </a:extLst>
          </p:cNvPr>
          <p:cNvSpPr txBox="1"/>
          <p:nvPr/>
        </p:nvSpPr>
        <p:spPr>
          <a:xfrm>
            <a:off x="619593" y="2756014"/>
            <a:ext cx="5878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It’s recommended to </a:t>
            </a:r>
            <a:r>
              <a:rPr lang="en-US" sz="1200" dirty="0">
                <a:solidFill>
                  <a:srgbClr val="FFC000"/>
                </a:solidFill>
              </a:rPr>
              <a:t>approach/engage customer that is predicted as churn </a:t>
            </a:r>
            <a:r>
              <a:rPr lang="en-US" sz="1200" dirty="0">
                <a:solidFill>
                  <a:schemeClr val="bg1"/>
                </a:solidFill>
              </a:rPr>
              <a:t>to maximize customer retention 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9" name="Google Shape;690;p32">
            <a:extLst>
              <a:ext uri="{FF2B5EF4-FFF2-40B4-BE49-F238E27FC236}">
                <a16:creationId xmlns:a16="http://schemas.microsoft.com/office/drawing/2014/main" id="{5B7A28E7-446A-4571-9A3E-BD033D74B308}"/>
              </a:ext>
            </a:extLst>
          </p:cNvPr>
          <p:cNvSpPr txBox="1">
            <a:spLocks/>
          </p:cNvSpPr>
          <p:nvPr/>
        </p:nvSpPr>
        <p:spPr>
          <a:xfrm>
            <a:off x="449703" y="283994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3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Customer Churn Prediction Model</a:t>
            </a:r>
            <a:endParaRPr dirty="0"/>
          </a:p>
        </p:txBody>
      </p:sp>
      <p:sp>
        <p:nvSpPr>
          <p:cNvPr id="19" name="Google Shape;714;p34">
            <a:extLst>
              <a:ext uri="{FF2B5EF4-FFF2-40B4-BE49-F238E27FC236}">
                <a16:creationId xmlns:a16="http://schemas.microsoft.com/office/drawing/2014/main" id="{C9E007D4-BF5C-46A5-B7AC-15DC3A2CBE68}"/>
              </a:ext>
            </a:extLst>
          </p:cNvPr>
          <p:cNvSpPr txBox="1"/>
          <p:nvPr/>
        </p:nvSpPr>
        <p:spPr>
          <a:xfrm>
            <a:off x="1623121" y="2749556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Stakeholder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3167018" y="2803406"/>
            <a:ext cx="519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The stakeholder for project is </a:t>
            </a:r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telecommunication company providing internet service</a:t>
            </a:r>
            <a:endParaRPr lang="en-ID" sz="1200" dirty="0"/>
          </a:p>
        </p:txBody>
      </p:sp>
      <p:grpSp>
        <p:nvGrpSpPr>
          <p:cNvPr id="21" name="Google Shape;10173;p58">
            <a:extLst>
              <a:ext uri="{FF2B5EF4-FFF2-40B4-BE49-F238E27FC236}">
                <a16:creationId xmlns:a16="http://schemas.microsoft.com/office/drawing/2014/main" id="{A6A58D0B-52BE-4201-AFA9-C04717A85268}"/>
              </a:ext>
            </a:extLst>
          </p:cNvPr>
          <p:cNvGrpSpPr/>
          <p:nvPr/>
        </p:nvGrpSpPr>
        <p:grpSpPr>
          <a:xfrm>
            <a:off x="835884" y="2496515"/>
            <a:ext cx="402967" cy="830997"/>
            <a:chOff x="6410063" y="4135124"/>
            <a:chExt cx="159950" cy="364516"/>
          </a:xfrm>
          <a:solidFill>
            <a:schemeClr val="bg1"/>
          </a:solidFill>
        </p:grpSpPr>
        <p:sp>
          <p:nvSpPr>
            <p:cNvPr id="22" name="Google Shape;10174;p58">
              <a:extLst>
                <a:ext uri="{FF2B5EF4-FFF2-40B4-BE49-F238E27FC236}">
                  <a16:creationId xmlns:a16="http://schemas.microsoft.com/office/drawing/2014/main" id="{BD339A93-22AD-486C-A1D2-90D6ECBF6AD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75;p58">
              <a:extLst>
                <a:ext uri="{FF2B5EF4-FFF2-40B4-BE49-F238E27FC236}">
                  <a16:creationId xmlns:a16="http://schemas.microsoft.com/office/drawing/2014/main" id="{CECC3E8B-F0C5-4E24-AA3B-042AE5900D1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76;p58">
              <a:extLst>
                <a:ext uri="{FF2B5EF4-FFF2-40B4-BE49-F238E27FC236}">
                  <a16:creationId xmlns:a16="http://schemas.microsoft.com/office/drawing/2014/main" id="{057FC994-BA26-4338-B6C0-A156A735A0AE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77;p58">
              <a:extLst>
                <a:ext uri="{FF2B5EF4-FFF2-40B4-BE49-F238E27FC236}">
                  <a16:creationId xmlns:a16="http://schemas.microsoft.com/office/drawing/2014/main" id="{ECB404B3-92E7-4CF4-809F-19518ADE3A5C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714;p34">
            <a:extLst>
              <a:ext uri="{FF2B5EF4-FFF2-40B4-BE49-F238E27FC236}">
                <a16:creationId xmlns:a16="http://schemas.microsoft.com/office/drawing/2014/main" id="{FEE0D938-639C-4165-9953-03482EAEFFBF}"/>
              </a:ext>
            </a:extLst>
          </p:cNvPr>
          <p:cNvSpPr txBox="1"/>
          <p:nvPr/>
        </p:nvSpPr>
        <p:spPr>
          <a:xfrm>
            <a:off x="1582559" y="3819210"/>
            <a:ext cx="1584459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General Goals</a:t>
            </a:r>
          </a:p>
        </p:txBody>
      </p:sp>
      <p:sp>
        <p:nvSpPr>
          <p:cNvPr id="32" name="Google Shape;10858;p60">
            <a:extLst>
              <a:ext uri="{FF2B5EF4-FFF2-40B4-BE49-F238E27FC236}">
                <a16:creationId xmlns:a16="http://schemas.microsoft.com/office/drawing/2014/main" id="{40F45C20-1CCE-4846-9B18-FFDF875BE491}"/>
              </a:ext>
            </a:extLst>
          </p:cNvPr>
          <p:cNvSpPr/>
          <p:nvPr/>
        </p:nvSpPr>
        <p:spPr>
          <a:xfrm>
            <a:off x="776052" y="3740417"/>
            <a:ext cx="619200" cy="70252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0A720A-8D6C-455A-90CD-59FF0E30598D}"/>
              </a:ext>
            </a:extLst>
          </p:cNvPr>
          <p:cNvSpPr txBox="1"/>
          <p:nvPr/>
        </p:nvSpPr>
        <p:spPr>
          <a:xfrm>
            <a:off x="3167018" y="3858350"/>
            <a:ext cx="5022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C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reating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a machine learning model that can predict customer churn using the dataset provided </a:t>
            </a:r>
          </a:p>
        </p:txBody>
      </p:sp>
      <p:grpSp>
        <p:nvGrpSpPr>
          <p:cNvPr id="18" name="Google Shape;11509;p61">
            <a:extLst>
              <a:ext uri="{FF2B5EF4-FFF2-40B4-BE49-F238E27FC236}">
                <a16:creationId xmlns:a16="http://schemas.microsoft.com/office/drawing/2014/main" id="{6AA08261-A755-47DF-98C6-31A1D9179220}"/>
              </a:ext>
            </a:extLst>
          </p:cNvPr>
          <p:cNvGrpSpPr/>
          <p:nvPr/>
        </p:nvGrpSpPr>
        <p:grpSpPr>
          <a:xfrm>
            <a:off x="776052" y="1365098"/>
            <a:ext cx="528092" cy="588183"/>
            <a:chOff x="1767069" y="3360146"/>
            <a:chExt cx="286324" cy="348163"/>
          </a:xfrm>
          <a:solidFill>
            <a:schemeClr val="bg1"/>
          </a:solidFill>
        </p:grpSpPr>
        <p:sp>
          <p:nvSpPr>
            <p:cNvPr id="29" name="Google Shape;11510;p61">
              <a:extLst>
                <a:ext uri="{FF2B5EF4-FFF2-40B4-BE49-F238E27FC236}">
                  <a16:creationId xmlns:a16="http://schemas.microsoft.com/office/drawing/2014/main" id="{6C677552-B46E-4A45-8335-AC0E37A3CF24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11;p61">
              <a:extLst>
                <a:ext uri="{FF2B5EF4-FFF2-40B4-BE49-F238E27FC236}">
                  <a16:creationId xmlns:a16="http://schemas.microsoft.com/office/drawing/2014/main" id="{9B6EE86E-5F33-41FE-9260-F5EC697DFF50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12;p61">
              <a:extLst>
                <a:ext uri="{FF2B5EF4-FFF2-40B4-BE49-F238E27FC236}">
                  <a16:creationId xmlns:a16="http://schemas.microsoft.com/office/drawing/2014/main" id="{0A48E4B1-E032-42D2-A79E-64D5AB39CE36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13;p61">
              <a:extLst>
                <a:ext uri="{FF2B5EF4-FFF2-40B4-BE49-F238E27FC236}">
                  <a16:creationId xmlns:a16="http://schemas.microsoft.com/office/drawing/2014/main" id="{055F01D2-E071-4CB9-9619-611E7B8DBC46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14;p61">
              <a:extLst>
                <a:ext uri="{FF2B5EF4-FFF2-40B4-BE49-F238E27FC236}">
                  <a16:creationId xmlns:a16="http://schemas.microsoft.com/office/drawing/2014/main" id="{7B18E979-018B-4948-8F85-17D59BD3B00C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15;p61">
              <a:extLst>
                <a:ext uri="{FF2B5EF4-FFF2-40B4-BE49-F238E27FC236}">
                  <a16:creationId xmlns:a16="http://schemas.microsoft.com/office/drawing/2014/main" id="{266F3696-3E0F-435C-9B52-14BE574718B7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16;p61">
              <a:extLst>
                <a:ext uri="{FF2B5EF4-FFF2-40B4-BE49-F238E27FC236}">
                  <a16:creationId xmlns:a16="http://schemas.microsoft.com/office/drawing/2014/main" id="{2B7BA93E-9F86-4ED4-89E0-7ED42951DB5E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14;p34">
            <a:extLst>
              <a:ext uri="{FF2B5EF4-FFF2-40B4-BE49-F238E27FC236}">
                <a16:creationId xmlns:a16="http://schemas.microsoft.com/office/drawing/2014/main" id="{665CA8E5-F603-4102-B6C1-B5A42B4A8261}"/>
              </a:ext>
            </a:extLst>
          </p:cNvPr>
          <p:cNvSpPr txBox="1"/>
          <p:nvPr/>
        </p:nvSpPr>
        <p:spPr>
          <a:xfrm>
            <a:off x="1647133" y="1484602"/>
            <a:ext cx="1519885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8C7F-E160-4319-9127-1EDCD7172B35}"/>
              </a:ext>
            </a:extLst>
          </p:cNvPr>
          <p:cNvSpPr txBox="1"/>
          <p:nvPr/>
        </p:nvSpPr>
        <p:spPr>
          <a:xfrm>
            <a:off x="3167018" y="1269351"/>
            <a:ext cx="5172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I</a:t>
            </a:r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nternet service is something we used on a daily basis and it become one of </a:t>
            </a:r>
            <a:r>
              <a:rPr lang="en-ID" sz="1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main revenue for telecommunication company</a:t>
            </a:r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ID" sz="12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Customer churn is when a customer switch internet provider and this can lead to l</a:t>
            </a:r>
            <a:r>
              <a:rPr lang="en-ID" sz="1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ower revenue for telecommunication company </a:t>
            </a:r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so this problem need to be deal with 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3373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Machine Learning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20939" y="1812349"/>
            <a:ext cx="1382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Exploration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01973" y="172001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04537" y="113040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T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he steps taken to create the model is as following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DCD44-2261-4934-9132-0DEDFECE35E9}"/>
              </a:ext>
            </a:extLst>
          </p:cNvPr>
          <p:cNvSpPr txBox="1"/>
          <p:nvPr/>
        </p:nvSpPr>
        <p:spPr>
          <a:xfrm>
            <a:off x="1420939" y="2621238"/>
            <a:ext cx="1592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Preprocessing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9" name="Google Shape;690;p32">
            <a:extLst>
              <a:ext uri="{FF2B5EF4-FFF2-40B4-BE49-F238E27FC236}">
                <a16:creationId xmlns:a16="http://schemas.microsoft.com/office/drawing/2014/main" id="{05F49EEF-1DE5-49B2-A80F-354BD7378065}"/>
              </a:ext>
            </a:extLst>
          </p:cNvPr>
          <p:cNvSpPr txBox="1">
            <a:spLocks/>
          </p:cNvSpPr>
          <p:nvPr/>
        </p:nvSpPr>
        <p:spPr>
          <a:xfrm>
            <a:off x="801973" y="2528906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0" name="Google Shape;690;p32">
            <a:extLst>
              <a:ext uri="{FF2B5EF4-FFF2-40B4-BE49-F238E27FC236}">
                <a16:creationId xmlns:a16="http://schemas.microsoft.com/office/drawing/2014/main" id="{5241207A-4327-4B9D-A7A3-A2D5DE4D3890}"/>
              </a:ext>
            </a:extLst>
          </p:cNvPr>
          <p:cNvSpPr txBox="1">
            <a:spLocks/>
          </p:cNvSpPr>
          <p:nvPr/>
        </p:nvSpPr>
        <p:spPr>
          <a:xfrm>
            <a:off x="801972" y="3337795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D7160-22B8-4B3F-89A7-E852D3F6DC53}"/>
              </a:ext>
            </a:extLst>
          </p:cNvPr>
          <p:cNvSpPr txBox="1"/>
          <p:nvPr/>
        </p:nvSpPr>
        <p:spPr>
          <a:xfrm>
            <a:off x="1420939" y="3430127"/>
            <a:ext cx="1786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Feature Engineering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CA399-2577-4914-B2EA-22E420551AE2}"/>
              </a:ext>
            </a:extLst>
          </p:cNvPr>
          <p:cNvSpPr txBox="1"/>
          <p:nvPr/>
        </p:nvSpPr>
        <p:spPr>
          <a:xfrm>
            <a:off x="4488926" y="1812349"/>
            <a:ext cx="1382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Splitting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B04F8DD2-338B-46F3-9FCF-BDD6DB961E90}"/>
              </a:ext>
            </a:extLst>
          </p:cNvPr>
          <p:cNvSpPr txBox="1">
            <a:spLocks/>
          </p:cNvSpPr>
          <p:nvPr/>
        </p:nvSpPr>
        <p:spPr>
          <a:xfrm>
            <a:off x="3869960" y="172001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3F487-DF64-4ECC-B294-689B8B12EFDF}"/>
              </a:ext>
            </a:extLst>
          </p:cNvPr>
          <p:cNvSpPr txBox="1"/>
          <p:nvPr/>
        </p:nvSpPr>
        <p:spPr>
          <a:xfrm>
            <a:off x="4488925" y="2621238"/>
            <a:ext cx="2449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Training and Testing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5" name="Google Shape;690;p32">
            <a:extLst>
              <a:ext uri="{FF2B5EF4-FFF2-40B4-BE49-F238E27FC236}">
                <a16:creationId xmlns:a16="http://schemas.microsoft.com/office/drawing/2014/main" id="{4267F8CE-02DB-43CC-AE5B-74283011E98B}"/>
              </a:ext>
            </a:extLst>
          </p:cNvPr>
          <p:cNvSpPr txBox="1">
            <a:spLocks/>
          </p:cNvSpPr>
          <p:nvPr/>
        </p:nvSpPr>
        <p:spPr>
          <a:xfrm>
            <a:off x="3869960" y="2528906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sp>
        <p:nvSpPr>
          <p:cNvPr id="16" name="Google Shape;690;p32">
            <a:extLst>
              <a:ext uri="{FF2B5EF4-FFF2-40B4-BE49-F238E27FC236}">
                <a16:creationId xmlns:a16="http://schemas.microsoft.com/office/drawing/2014/main" id="{5E6F6A11-910C-4A13-ACB9-4FCE62858387}"/>
              </a:ext>
            </a:extLst>
          </p:cNvPr>
          <p:cNvSpPr txBox="1">
            <a:spLocks/>
          </p:cNvSpPr>
          <p:nvPr/>
        </p:nvSpPr>
        <p:spPr>
          <a:xfrm>
            <a:off x="3869959" y="3337795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68170-EA07-47E4-B84D-BFFA9D4E6E97}"/>
              </a:ext>
            </a:extLst>
          </p:cNvPr>
          <p:cNvSpPr txBox="1"/>
          <p:nvPr/>
        </p:nvSpPr>
        <p:spPr>
          <a:xfrm>
            <a:off x="4488926" y="3430127"/>
            <a:ext cx="1786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Ensemble Method</a:t>
            </a:r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Exploration</a:t>
            </a:r>
            <a:endParaRPr lang="en-ID" sz="1600" dirty="0">
              <a:solidFill>
                <a:srgbClr val="FFC000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1380966" y="1200248"/>
            <a:ext cx="3518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we need to preview the dataset</a:t>
            </a:r>
            <a:endParaRPr lang="en-ID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CBFC6643-B965-47D8-B928-EC809165B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50993"/>
              </p:ext>
            </p:extLst>
          </p:nvPr>
        </p:nvGraphicFramePr>
        <p:xfrm>
          <a:off x="1443114" y="1599079"/>
          <a:ext cx="6096000" cy="1742440"/>
        </p:xfrm>
        <a:graphic>
          <a:graphicData uri="http://schemas.openxmlformats.org/drawingml/2006/table">
            <a:tbl>
              <a:tblPr firstRow="1" bandRow="1">
                <a:tableStyleId>{58DB030F-E025-46B1-B71C-B08F03609E9E}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366765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23443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99035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4219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0512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effectLst/>
                        </a:rPr>
                        <a:t>state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effectLst/>
                        </a:rPr>
                        <a:t>account_length</a:t>
                      </a: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 err="1">
                          <a:effectLst/>
                        </a:rPr>
                        <a:t>area_code</a:t>
                      </a:r>
                      <a:endParaRPr lang="en-ID" sz="1200" dirty="0">
                        <a:effectLst/>
                      </a:endParaRPr>
                    </a:p>
                  </a:txBody>
                  <a:tcPr marL="22860" marR="22860" marT="15240" marB="1524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………..</a:t>
                      </a:r>
                      <a:endParaRPr lang="en-ID" sz="1200" dirty="0"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churn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107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area_code_415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13944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137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area_code_415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90923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area_code_408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………..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714167042"/>
                  </a:ext>
                </a:extLst>
              </a:tr>
            </a:tbl>
          </a:graphicData>
        </a:graphic>
      </p:graphicFrame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1211076" y="125741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Exploration</a:t>
            </a:r>
            <a:endParaRPr lang="en-ID" sz="1600" dirty="0">
              <a:solidFill>
                <a:srgbClr val="FFC000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1380966" y="1200248"/>
            <a:ext cx="4187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Then we should see the dataset distribution of churn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1211076" y="125741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96101-F1CD-43A8-8C07-00B5A82F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6" y="1702282"/>
            <a:ext cx="6081093" cy="29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Exploration</a:t>
            </a:r>
            <a:endParaRPr lang="en-ID" sz="1600" dirty="0">
              <a:solidFill>
                <a:srgbClr val="FFC000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1380966" y="1200248"/>
            <a:ext cx="4187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should check if there is any null value in our dataset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1211076" y="125741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B4E7B-DD0E-49C6-8600-8D9AA3A6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97" y="1713854"/>
            <a:ext cx="2362605" cy="29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6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Exploration</a:t>
            </a:r>
            <a:endParaRPr lang="en-ID" sz="1600" dirty="0">
              <a:solidFill>
                <a:srgbClr val="FFC000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DF2-5ADD-4969-A753-7E3B46241D61}"/>
              </a:ext>
            </a:extLst>
          </p:cNvPr>
          <p:cNvSpPr txBox="1"/>
          <p:nvPr/>
        </p:nvSpPr>
        <p:spPr>
          <a:xfrm>
            <a:off x="1380965" y="1200248"/>
            <a:ext cx="5012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should divide our </a:t>
            </a:r>
            <a:r>
              <a:rPr lang="en-US" sz="1200" dirty="0" err="1">
                <a:solidFill>
                  <a:schemeClr val="bg1"/>
                </a:solidFill>
              </a:rPr>
              <a:t>dependant</a:t>
            </a:r>
            <a:r>
              <a:rPr lang="en-US" sz="1200" dirty="0">
                <a:solidFill>
                  <a:schemeClr val="bg1"/>
                </a:solidFill>
              </a:rPr>
              <a:t> and independent variables in this case our </a:t>
            </a:r>
            <a:r>
              <a:rPr lang="en-US" sz="1200" dirty="0" err="1">
                <a:solidFill>
                  <a:srgbClr val="FFC000"/>
                </a:solidFill>
              </a:rPr>
              <a:t>dependant</a:t>
            </a:r>
            <a:r>
              <a:rPr lang="en-US" sz="1200" dirty="0">
                <a:solidFill>
                  <a:srgbClr val="FFC000"/>
                </a:solidFill>
              </a:rPr>
              <a:t> variable is churn </a:t>
            </a:r>
            <a:r>
              <a:rPr lang="en-US" sz="1200" dirty="0">
                <a:solidFill>
                  <a:schemeClr val="bg1"/>
                </a:solidFill>
              </a:rPr>
              <a:t>and our </a:t>
            </a:r>
            <a:r>
              <a:rPr lang="en-US" sz="1200" dirty="0">
                <a:solidFill>
                  <a:srgbClr val="FFC000"/>
                </a:solidFill>
              </a:rPr>
              <a:t>independent variables are other columns beside churn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4BC6F178-8F89-4981-AAB6-579BDEFDE8AA}"/>
              </a:ext>
            </a:extLst>
          </p:cNvPr>
          <p:cNvSpPr txBox="1">
            <a:spLocks/>
          </p:cNvSpPr>
          <p:nvPr/>
        </p:nvSpPr>
        <p:spPr>
          <a:xfrm>
            <a:off x="1211076" y="125741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Google Shape;690;p32">
            <a:extLst>
              <a:ext uri="{FF2B5EF4-FFF2-40B4-BE49-F238E27FC236}">
                <a16:creationId xmlns:a16="http://schemas.microsoft.com/office/drawing/2014/main" id="{A51CFF0A-DC7D-4D2D-8D31-FA57C85494B2}"/>
              </a:ext>
            </a:extLst>
          </p:cNvPr>
          <p:cNvSpPr txBox="1">
            <a:spLocks/>
          </p:cNvSpPr>
          <p:nvPr/>
        </p:nvSpPr>
        <p:spPr>
          <a:xfrm>
            <a:off x="1211076" y="2409601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4702-0D45-41BE-A8E0-B872BAF1E1E5}"/>
              </a:ext>
            </a:extLst>
          </p:cNvPr>
          <p:cNvSpPr txBox="1"/>
          <p:nvPr/>
        </p:nvSpPr>
        <p:spPr>
          <a:xfrm>
            <a:off x="1380965" y="2248584"/>
            <a:ext cx="4944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Next we should divide our independent variables categorical value and numerical value meaning we have </a:t>
            </a:r>
            <a:r>
              <a:rPr lang="en-US" sz="1200" dirty="0">
                <a:solidFill>
                  <a:srgbClr val="FFC000"/>
                </a:solidFill>
              </a:rPr>
              <a:t>15 numerical and 4 categorical value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6" name="Google Shape;690;p32">
            <a:extLst>
              <a:ext uri="{FF2B5EF4-FFF2-40B4-BE49-F238E27FC236}">
                <a16:creationId xmlns:a16="http://schemas.microsoft.com/office/drawing/2014/main" id="{4C82602E-B958-447B-94B9-E3933D19FF2C}"/>
              </a:ext>
            </a:extLst>
          </p:cNvPr>
          <p:cNvSpPr txBox="1">
            <a:spLocks/>
          </p:cNvSpPr>
          <p:nvPr/>
        </p:nvSpPr>
        <p:spPr>
          <a:xfrm>
            <a:off x="1211076" y="3395309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CA2BD-A793-441C-826B-21AC6ACF0FC1}"/>
              </a:ext>
            </a:extLst>
          </p:cNvPr>
          <p:cNvSpPr txBox="1"/>
          <p:nvPr/>
        </p:nvSpPr>
        <p:spPr>
          <a:xfrm>
            <a:off x="1380965" y="3234292"/>
            <a:ext cx="4944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Then we check our independent variables distribution for churn with yes and no status using </a:t>
            </a:r>
            <a:r>
              <a:rPr lang="en-US" sz="1200" dirty="0">
                <a:solidFill>
                  <a:srgbClr val="FFC000"/>
                </a:solidFill>
              </a:rPr>
              <a:t>bar chart for categorical values </a:t>
            </a:r>
            <a:r>
              <a:rPr lang="en-US" sz="1200" dirty="0">
                <a:solidFill>
                  <a:schemeClr val="bg1"/>
                </a:solidFill>
              </a:rPr>
              <a:t>and </a:t>
            </a:r>
            <a:r>
              <a:rPr lang="en-US" sz="1200" dirty="0">
                <a:solidFill>
                  <a:srgbClr val="FFC000"/>
                </a:solidFill>
              </a:rPr>
              <a:t>histogram for numerical value</a:t>
            </a:r>
            <a:endParaRPr lang="en-ID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5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43114" y="507805"/>
            <a:ext cx="245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Exploration</a:t>
            </a:r>
            <a:endParaRPr lang="en-ID" sz="1600" dirty="0">
              <a:solidFill>
                <a:srgbClr val="FFC000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749507" y="43086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49D03-D3A7-4C71-954A-14E495F5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6" y="1729647"/>
            <a:ext cx="6393305" cy="2906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6993F-5F3F-4EE0-A777-21536FAE38DC}"/>
              </a:ext>
            </a:extLst>
          </p:cNvPr>
          <p:cNvSpPr txBox="1"/>
          <p:nvPr/>
        </p:nvSpPr>
        <p:spPr>
          <a:xfrm>
            <a:off x="3109990" y="1289792"/>
            <a:ext cx="2924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for categorical value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171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1178</Words>
  <Application>Microsoft Office PowerPoint</Application>
  <PresentationFormat>On-screen Show (16:9)</PresentationFormat>
  <Paragraphs>332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Maven Pro</vt:lpstr>
      <vt:lpstr>Arial</vt:lpstr>
      <vt:lpstr>Share Tech</vt:lpstr>
      <vt:lpstr>Roboto</vt:lpstr>
      <vt:lpstr>Fira Sans Extra Condensed Medium</vt:lpstr>
      <vt:lpstr>Data Science Consulting by Slidesgo</vt:lpstr>
      <vt:lpstr>CHALLENGE RESULT</vt:lpstr>
      <vt:lpstr>Customer Churn Prediction Model</vt:lpstr>
      <vt:lpstr>Customer Churn Prediction Model</vt:lpstr>
      <vt:lpstr> Machine Learning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Angga Chandra Putra</dc:creator>
  <cp:lastModifiedBy>Angga Chandra Putra</cp:lastModifiedBy>
  <cp:revision>5</cp:revision>
  <dcterms:modified xsi:type="dcterms:W3CDTF">2023-05-11T03:37:04Z</dcterms:modified>
</cp:coreProperties>
</file>