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58" r:id="rId3"/>
    <p:sldId id="263" r:id="rId4"/>
    <p:sldId id="307" r:id="rId5"/>
    <p:sldId id="303" r:id="rId6"/>
    <p:sldId id="308" r:id="rId7"/>
    <p:sldId id="309" r:id="rId8"/>
    <p:sldId id="310" r:id="rId9"/>
    <p:sldId id="311" r:id="rId10"/>
    <p:sldId id="312" r:id="rId11"/>
    <p:sldId id="313" r:id="rId12"/>
    <p:sldId id="324" r:id="rId13"/>
    <p:sldId id="315" r:id="rId14"/>
    <p:sldId id="316" r:id="rId15"/>
    <p:sldId id="317" r:id="rId16"/>
    <p:sldId id="325" r:id="rId17"/>
    <p:sldId id="319" r:id="rId18"/>
    <p:sldId id="318" r:id="rId19"/>
    <p:sldId id="321" r:id="rId20"/>
    <p:sldId id="326" r:id="rId21"/>
    <p:sldId id="322" r:id="rId22"/>
    <p:sldId id="323" r:id="rId23"/>
    <p:sldId id="278" r:id="rId24"/>
  </p:sldIdLst>
  <p:sldSz cx="9144000" cy="5143500" type="screen16x9"/>
  <p:notesSz cx="6858000" cy="9144000"/>
  <p:embeddedFontLst>
    <p:embeddedFont>
      <p:font typeface="Advent Pro SemiBold" panose="020B0604020202020204" charset="0"/>
      <p:regular r:id="rId26"/>
      <p:bold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Maven Pro" panose="020B060402020202020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Share Tech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C4B"/>
    <a:srgbClr val="E89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DB030F-E025-46B1-B71C-B08F03609E9E}">
  <a:tblStyle styleId="{58DB030F-E025-46B1-B71C-B08F03609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740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58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32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23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800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71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87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964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27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09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492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785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085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5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3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40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28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95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54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25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  <p:sldLayoutId id="2147483667" r:id="rId5"/>
    <p:sldLayoutId id="2147483668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Study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ENGINEERING</a:t>
            </a:r>
            <a:r>
              <a:rPr lang="en" dirty="0"/>
              <a:t> MINI PROJECT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Flowchart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58413" y="2671964"/>
            <a:ext cx="15845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Employee Analysis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839449" y="2599555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9B97-03E2-437D-901B-8E75C9838D79}"/>
              </a:ext>
            </a:extLst>
          </p:cNvPr>
          <p:cNvSpPr txBox="1"/>
          <p:nvPr/>
        </p:nvSpPr>
        <p:spPr>
          <a:xfrm>
            <a:off x="723896" y="789933"/>
            <a:ext cx="60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Flowchart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pengolahan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data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74082-74F1-4CD2-A987-66A1BBDD2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496" y="1066932"/>
            <a:ext cx="4854361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792722" y="2408200"/>
            <a:ext cx="526142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ANALISIS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933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2537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98;p33">
            <a:extLst>
              <a:ext uri="{FF2B5EF4-FFF2-40B4-BE49-F238E27FC236}">
                <a16:creationId xmlns:a16="http://schemas.microsoft.com/office/drawing/2014/main" id="{46CFD395-D2BA-4EF0-96F6-C18149298E9B}"/>
              </a:ext>
            </a:extLst>
          </p:cNvPr>
          <p:cNvSpPr txBox="1">
            <a:spLocks/>
          </p:cNvSpPr>
          <p:nvPr/>
        </p:nvSpPr>
        <p:spPr>
          <a:xfrm>
            <a:off x="659569" y="544492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Product Analysis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C3FF2-55D6-44DA-92C6-C5E6396E36E6}"/>
              </a:ext>
            </a:extLst>
          </p:cNvPr>
          <p:cNvSpPr txBox="1"/>
          <p:nvPr/>
        </p:nvSpPr>
        <p:spPr>
          <a:xfrm>
            <a:off x="727025" y="1740753"/>
            <a:ext cx="577864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Untuk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analisis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ini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kita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akan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melihat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bagaimana</a:t>
            </a:r>
            <a:r>
              <a:rPr lang="en-US" dirty="0">
                <a:solidFill>
                  <a:srgbClr val="FFC000"/>
                </a:solidFill>
              </a:rPr>
              <a:t> trend </a:t>
            </a:r>
            <a:r>
              <a:rPr lang="en-US" dirty="0" err="1">
                <a:solidFill>
                  <a:srgbClr val="FFC000"/>
                </a:solidFill>
              </a:rPr>
              <a:t>bulanan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penjualan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dengan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menggunakan</a:t>
            </a:r>
            <a:r>
              <a:rPr lang="en-US" dirty="0">
                <a:solidFill>
                  <a:srgbClr val="FFC000"/>
                </a:solidFill>
              </a:rPr>
              <a:t> SUM dan </a:t>
            </a:r>
            <a:r>
              <a:rPr lang="en-US" dirty="0" err="1">
                <a:solidFill>
                  <a:srgbClr val="FFC000"/>
                </a:solidFill>
              </a:rPr>
              <a:t>produk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dengan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kategori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apa</a:t>
            </a:r>
            <a:r>
              <a:rPr lang="en-US" dirty="0">
                <a:solidFill>
                  <a:srgbClr val="FFC000"/>
                </a:solidFill>
              </a:rPr>
              <a:t> yang paling </a:t>
            </a:r>
            <a:r>
              <a:rPr lang="en-US" dirty="0" err="1">
                <a:solidFill>
                  <a:srgbClr val="FFC000"/>
                </a:solidFill>
              </a:rPr>
              <a:t>berkontribusi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terhadap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penjualan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itu</a:t>
            </a:r>
            <a:endParaRPr lang="en-ID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2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569628" y="218310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Product Analysis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03F26-8879-430F-9EAD-8F438F6A9A60}"/>
              </a:ext>
            </a:extLst>
          </p:cNvPr>
          <p:cNvSpPr txBox="1"/>
          <p:nvPr/>
        </p:nvSpPr>
        <p:spPr>
          <a:xfrm>
            <a:off x="6588243" y="1971585"/>
            <a:ext cx="23608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Melihat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trend </a:t>
            </a:r>
            <a:r>
              <a:rPr lang="en-US" sz="1200" dirty="0" err="1">
                <a:solidFill>
                  <a:schemeClr val="bg1"/>
                </a:solidFill>
              </a:rPr>
              <a:t>penjualan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tiap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bulan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penjualan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terbesar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terjadi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dirty="0" err="1">
                <a:solidFill>
                  <a:srgbClr val="FFC000"/>
                </a:solidFill>
              </a:rPr>
              <a:t>bulan</a:t>
            </a:r>
            <a:r>
              <a:rPr lang="en-US" sz="1200" dirty="0">
                <a:solidFill>
                  <a:srgbClr val="FFC000"/>
                </a:solidFill>
              </a:rPr>
              <a:t> April </a:t>
            </a:r>
            <a:r>
              <a:rPr lang="en-US" sz="1200" dirty="0">
                <a:solidFill>
                  <a:schemeClr val="bg1"/>
                </a:solidFill>
              </a:rPr>
              <a:t>dan </a:t>
            </a:r>
            <a:r>
              <a:rPr lang="en-US" sz="1200" dirty="0" err="1">
                <a:solidFill>
                  <a:schemeClr val="bg1"/>
                </a:solidFill>
              </a:rPr>
              <a:t>penjualan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terkecil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terjadi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dirty="0" err="1">
                <a:solidFill>
                  <a:srgbClr val="FFC000"/>
                </a:solidFill>
              </a:rPr>
              <a:t>bulan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Juni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B64190-52B7-419F-B837-469879DF4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0" y="1046003"/>
            <a:ext cx="5691373" cy="30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9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569628" y="218310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Product Analysis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03F26-8879-430F-9EAD-8F438F6A9A60}"/>
              </a:ext>
            </a:extLst>
          </p:cNvPr>
          <p:cNvSpPr txBox="1"/>
          <p:nvPr/>
        </p:nvSpPr>
        <p:spPr>
          <a:xfrm>
            <a:off x="795783" y="4463525"/>
            <a:ext cx="5635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Berdasarkan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produk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terlihat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beverage </a:t>
            </a:r>
            <a:r>
              <a:rPr lang="en-US" sz="1200" dirty="0" err="1">
                <a:solidFill>
                  <a:srgbClr val="FFC000"/>
                </a:solidFill>
              </a:rPr>
              <a:t>memiliki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kontribusi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terbesar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terhadap</a:t>
            </a:r>
            <a:r>
              <a:rPr lang="en-US" sz="1200" dirty="0">
                <a:solidFill>
                  <a:srgbClr val="FFC000"/>
                </a:solidFill>
              </a:rPr>
              <a:t> sales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diikutin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dairy products dan confections 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7C579-396E-481F-BDB5-EA052C74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43" y="837410"/>
            <a:ext cx="6595671" cy="34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5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569628" y="218310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Product Analysis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F2475-98F2-4874-8057-60755BE0FC85}"/>
              </a:ext>
            </a:extLst>
          </p:cNvPr>
          <p:cNvSpPr txBox="1"/>
          <p:nvPr/>
        </p:nvSpPr>
        <p:spPr>
          <a:xfrm>
            <a:off x="926891" y="1829737"/>
            <a:ext cx="5878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Berdasarkan</a:t>
            </a:r>
            <a:r>
              <a:rPr lang="en-US" sz="1200" dirty="0">
                <a:solidFill>
                  <a:schemeClr val="bg1"/>
                </a:solidFill>
              </a:rPr>
              <a:t> trend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dilihat</a:t>
            </a:r>
            <a:r>
              <a:rPr lang="en-US" sz="1200" dirty="0">
                <a:solidFill>
                  <a:schemeClr val="bg1"/>
                </a:solidFill>
              </a:rPr>
              <a:t> sales </a:t>
            </a:r>
            <a:r>
              <a:rPr lang="en-US" sz="1200" dirty="0" err="1">
                <a:solidFill>
                  <a:schemeClr val="bg1"/>
                </a:solidFill>
              </a:rPr>
              <a:t>terbesar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terjadi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dirty="0" err="1">
                <a:solidFill>
                  <a:schemeClr val="bg1"/>
                </a:solidFill>
              </a:rPr>
              <a:t>bulan</a:t>
            </a:r>
            <a:r>
              <a:rPr lang="en-US" sz="1200" dirty="0">
                <a:solidFill>
                  <a:schemeClr val="bg1"/>
                </a:solidFill>
              </a:rPr>
              <a:t> April dan </a:t>
            </a:r>
            <a:r>
              <a:rPr lang="en-US" sz="1200" dirty="0" err="1">
                <a:solidFill>
                  <a:schemeClr val="bg1"/>
                </a:solidFill>
              </a:rPr>
              <a:t>terkecil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dirty="0" err="1">
                <a:solidFill>
                  <a:schemeClr val="bg1"/>
                </a:solidFill>
              </a:rPr>
              <a:t>bulan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Juni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beverage </a:t>
            </a:r>
            <a:r>
              <a:rPr lang="en-US" sz="1200" dirty="0" err="1">
                <a:solidFill>
                  <a:schemeClr val="bg1"/>
                </a:solidFill>
              </a:rPr>
              <a:t>sebagai</a:t>
            </a:r>
            <a:r>
              <a:rPr lang="en-US" sz="1200" dirty="0">
                <a:solidFill>
                  <a:schemeClr val="bg1"/>
                </a:solidFill>
              </a:rPr>
              <a:t> contributor sales </a:t>
            </a:r>
            <a:r>
              <a:rPr lang="en-US" sz="1200" dirty="0" err="1">
                <a:solidFill>
                  <a:schemeClr val="bg1"/>
                </a:solidFill>
              </a:rPr>
              <a:t>terbesar</a:t>
            </a:r>
            <a:r>
              <a:rPr lang="en-US" sz="1200" dirty="0">
                <a:solidFill>
                  <a:schemeClr val="bg1"/>
                </a:solidFill>
              </a:rPr>
              <a:t> dan grains/cereal </a:t>
            </a:r>
            <a:r>
              <a:rPr lang="en-US" sz="1200" dirty="0" err="1">
                <a:solidFill>
                  <a:schemeClr val="bg1"/>
                </a:solidFill>
              </a:rPr>
              <a:t>sebagai</a:t>
            </a:r>
            <a:r>
              <a:rPr lang="en-US" sz="1200" dirty="0">
                <a:solidFill>
                  <a:schemeClr val="bg1"/>
                </a:solidFill>
              </a:rPr>
              <a:t> contributor sales </a:t>
            </a:r>
            <a:r>
              <a:rPr lang="en-US" sz="1200" dirty="0" err="1">
                <a:solidFill>
                  <a:schemeClr val="bg1"/>
                </a:solidFill>
              </a:rPr>
              <a:t>terkecil</a:t>
            </a:r>
            <a:r>
              <a:rPr lang="en-US" sz="1200" dirty="0">
                <a:solidFill>
                  <a:schemeClr val="bg1"/>
                </a:solidFill>
              </a:rPr>
              <a:t>  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2" name="Google Shape;690;p32">
            <a:extLst>
              <a:ext uri="{FF2B5EF4-FFF2-40B4-BE49-F238E27FC236}">
                <a16:creationId xmlns:a16="http://schemas.microsoft.com/office/drawing/2014/main" id="{D6EDE211-A37B-4C4D-8A2E-3D6451AFE574}"/>
              </a:ext>
            </a:extLst>
          </p:cNvPr>
          <p:cNvSpPr txBox="1">
            <a:spLocks/>
          </p:cNvSpPr>
          <p:nvPr/>
        </p:nvSpPr>
        <p:spPr>
          <a:xfrm>
            <a:off x="757001" y="1875905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Google Shape;698;p33">
            <a:extLst>
              <a:ext uri="{FF2B5EF4-FFF2-40B4-BE49-F238E27FC236}">
                <a16:creationId xmlns:a16="http://schemas.microsoft.com/office/drawing/2014/main" id="{42CB87FE-8ABA-4826-A7D1-BC1A60066303}"/>
              </a:ext>
            </a:extLst>
          </p:cNvPr>
          <p:cNvSpPr txBox="1">
            <a:spLocks/>
          </p:cNvSpPr>
          <p:nvPr/>
        </p:nvSpPr>
        <p:spPr>
          <a:xfrm>
            <a:off x="626230" y="2497136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Recommendation</a:t>
            </a:r>
          </a:p>
        </p:txBody>
      </p:sp>
      <p:sp>
        <p:nvSpPr>
          <p:cNvPr id="15" name="Google Shape;690;p32">
            <a:extLst>
              <a:ext uri="{FF2B5EF4-FFF2-40B4-BE49-F238E27FC236}">
                <a16:creationId xmlns:a16="http://schemas.microsoft.com/office/drawing/2014/main" id="{87DB308C-ABCF-49B2-81BE-1C2E4797B3F3}"/>
              </a:ext>
            </a:extLst>
          </p:cNvPr>
          <p:cNvSpPr txBox="1">
            <a:spLocks/>
          </p:cNvSpPr>
          <p:nvPr/>
        </p:nvSpPr>
        <p:spPr>
          <a:xfrm>
            <a:off x="757001" y="3162238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Google Shape;698;p33">
            <a:extLst>
              <a:ext uri="{FF2B5EF4-FFF2-40B4-BE49-F238E27FC236}">
                <a16:creationId xmlns:a16="http://schemas.microsoft.com/office/drawing/2014/main" id="{0838C6C8-6215-4DD0-976A-34F4D7EBFA75}"/>
              </a:ext>
            </a:extLst>
          </p:cNvPr>
          <p:cNvSpPr txBox="1">
            <a:spLocks/>
          </p:cNvSpPr>
          <p:nvPr/>
        </p:nvSpPr>
        <p:spPr>
          <a:xfrm>
            <a:off x="569627" y="999099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A5502C-202D-454B-B9B3-90DB2D1BF9F9}"/>
              </a:ext>
            </a:extLst>
          </p:cNvPr>
          <p:cNvSpPr txBox="1"/>
          <p:nvPr/>
        </p:nvSpPr>
        <p:spPr>
          <a:xfrm>
            <a:off x="926891" y="3074936"/>
            <a:ext cx="5878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Direkomendasikan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menyediakan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stok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banyak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dirty="0" err="1">
                <a:solidFill>
                  <a:schemeClr val="bg1"/>
                </a:solidFill>
              </a:rPr>
              <a:t>bulan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Juni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terutama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produk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beverage </a:t>
            </a:r>
            <a:endParaRPr lang="en-ID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98;p33">
            <a:extLst>
              <a:ext uri="{FF2B5EF4-FFF2-40B4-BE49-F238E27FC236}">
                <a16:creationId xmlns:a16="http://schemas.microsoft.com/office/drawing/2014/main" id="{46CFD395-D2BA-4EF0-96F6-C18149298E9B}"/>
              </a:ext>
            </a:extLst>
          </p:cNvPr>
          <p:cNvSpPr txBox="1">
            <a:spLocks/>
          </p:cNvSpPr>
          <p:nvPr/>
        </p:nvSpPr>
        <p:spPr>
          <a:xfrm>
            <a:off x="659569" y="544492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Customer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AF7CA-8577-4032-93B7-E90A017A6A22}"/>
              </a:ext>
            </a:extLst>
          </p:cNvPr>
          <p:cNvSpPr txBox="1"/>
          <p:nvPr/>
        </p:nvSpPr>
        <p:spPr>
          <a:xfrm>
            <a:off x="719530" y="1851665"/>
            <a:ext cx="577864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Untuk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analisis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ini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kita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akan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membagi</a:t>
            </a:r>
            <a:r>
              <a:rPr lang="en-US" dirty="0">
                <a:solidFill>
                  <a:srgbClr val="FFC000"/>
                </a:solidFill>
              </a:rPr>
              <a:t> customer </a:t>
            </a:r>
            <a:r>
              <a:rPr lang="en-US" dirty="0" err="1">
                <a:solidFill>
                  <a:srgbClr val="FFC000"/>
                </a:solidFill>
              </a:rPr>
              <a:t>kita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menjadi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beberapa</a:t>
            </a:r>
            <a:r>
              <a:rPr lang="en-US" dirty="0">
                <a:solidFill>
                  <a:srgbClr val="FFC000"/>
                </a:solidFill>
              </a:rPr>
              <a:t> segment </a:t>
            </a:r>
            <a:r>
              <a:rPr lang="en-US" dirty="0" err="1">
                <a:solidFill>
                  <a:srgbClr val="FFC000"/>
                </a:solidFill>
              </a:rPr>
              <a:t>dengan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menggunakan</a:t>
            </a:r>
            <a:r>
              <a:rPr lang="en-US" dirty="0">
                <a:solidFill>
                  <a:srgbClr val="FFC000"/>
                </a:solidFill>
              </a:rPr>
              <a:t> RFM analysis</a:t>
            </a:r>
            <a:r>
              <a:rPr lang="en-ID" dirty="0">
                <a:solidFill>
                  <a:srgbClr val="FFC000"/>
                </a:solidFill>
              </a:rPr>
              <a:t> </a:t>
            </a:r>
            <a:r>
              <a:rPr lang="en-ID" dirty="0" err="1">
                <a:solidFill>
                  <a:srgbClr val="FFC000"/>
                </a:solidFill>
              </a:rPr>
              <a:t>lalu</a:t>
            </a:r>
            <a:r>
              <a:rPr lang="en-ID" dirty="0">
                <a:solidFill>
                  <a:srgbClr val="FFC000"/>
                </a:solidFill>
              </a:rPr>
              <a:t> </a:t>
            </a:r>
            <a:r>
              <a:rPr lang="en-ID" dirty="0" err="1">
                <a:solidFill>
                  <a:srgbClr val="FFC000"/>
                </a:solidFill>
              </a:rPr>
              <a:t>melihat</a:t>
            </a:r>
            <a:r>
              <a:rPr lang="en-ID" dirty="0">
                <a:solidFill>
                  <a:srgbClr val="FFC000"/>
                </a:solidFill>
              </a:rPr>
              <a:t> </a:t>
            </a:r>
            <a:r>
              <a:rPr lang="en-ID" dirty="0" err="1">
                <a:solidFill>
                  <a:srgbClr val="FFC000"/>
                </a:solidFill>
              </a:rPr>
              <a:t>distribusi</a:t>
            </a:r>
            <a:r>
              <a:rPr lang="en-ID" dirty="0">
                <a:solidFill>
                  <a:srgbClr val="FFC000"/>
                </a:solidFill>
              </a:rPr>
              <a:t> </a:t>
            </a:r>
            <a:r>
              <a:rPr lang="en-ID" dirty="0" err="1">
                <a:solidFill>
                  <a:srgbClr val="FFC000"/>
                </a:solidFill>
              </a:rPr>
              <a:t>dari</a:t>
            </a:r>
            <a:r>
              <a:rPr lang="en-ID" dirty="0">
                <a:solidFill>
                  <a:srgbClr val="FFC000"/>
                </a:solidFill>
              </a:rPr>
              <a:t> </a:t>
            </a:r>
            <a:r>
              <a:rPr lang="en-ID" dirty="0" err="1">
                <a:solidFill>
                  <a:srgbClr val="FFC000"/>
                </a:solidFill>
              </a:rPr>
              <a:t>tiap</a:t>
            </a:r>
            <a:r>
              <a:rPr lang="en-ID" dirty="0">
                <a:solidFill>
                  <a:srgbClr val="FFC000"/>
                </a:solidFill>
              </a:rPr>
              <a:t> segment </a:t>
            </a:r>
            <a:r>
              <a:rPr lang="en-ID" dirty="0" err="1">
                <a:solidFill>
                  <a:srgbClr val="FFC000"/>
                </a:solidFill>
              </a:rPr>
              <a:t>tersebut</a:t>
            </a:r>
            <a:r>
              <a:rPr lang="en-ID" dirty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6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569628" y="218310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Customer Analysis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1C2B2-AE24-45B7-B2D0-552158DB8EE3}"/>
              </a:ext>
            </a:extLst>
          </p:cNvPr>
          <p:cNvSpPr txBox="1"/>
          <p:nvPr/>
        </p:nvSpPr>
        <p:spPr>
          <a:xfrm>
            <a:off x="610369" y="4336109"/>
            <a:ext cx="5635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chart di </a:t>
            </a:r>
            <a:r>
              <a:rPr lang="en-US" sz="1200" dirty="0" err="1">
                <a:solidFill>
                  <a:schemeClr val="bg1"/>
                </a:solidFill>
              </a:rPr>
              <a:t>atas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kita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membagi</a:t>
            </a:r>
            <a:r>
              <a:rPr lang="en-US" sz="1200" dirty="0">
                <a:solidFill>
                  <a:schemeClr val="bg1"/>
                </a:solidFill>
              </a:rPr>
              <a:t> customer </a:t>
            </a:r>
            <a:r>
              <a:rPr lang="en-US" sz="1200" dirty="0" err="1">
                <a:solidFill>
                  <a:schemeClr val="bg1"/>
                </a:solidFill>
              </a:rPr>
              <a:t>menjadi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beberapa</a:t>
            </a:r>
            <a:r>
              <a:rPr lang="en-US" sz="1200" dirty="0">
                <a:solidFill>
                  <a:schemeClr val="bg1"/>
                </a:solidFill>
              </a:rPr>
              <a:t> segment  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2A7AF-281B-435B-860E-7075A886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047750"/>
            <a:ext cx="58769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7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569628" y="218310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Customer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F27EB-8358-44B6-ADE6-58F9D865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9" y="988672"/>
            <a:ext cx="8364521" cy="3208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86D25-2672-43CF-AF18-CE6A64B76A85}"/>
              </a:ext>
            </a:extLst>
          </p:cNvPr>
          <p:cNvSpPr txBox="1"/>
          <p:nvPr/>
        </p:nvSpPr>
        <p:spPr>
          <a:xfrm>
            <a:off x="610369" y="4336109"/>
            <a:ext cx="5635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Berdasarkan</a:t>
            </a:r>
            <a:r>
              <a:rPr lang="en-US" sz="1200" dirty="0">
                <a:solidFill>
                  <a:schemeClr val="bg1"/>
                </a:solidFill>
              </a:rPr>
              <a:t> RFM analysis customer segment hibernating </a:t>
            </a:r>
            <a:r>
              <a:rPr lang="en-US" sz="1200" dirty="0" err="1">
                <a:solidFill>
                  <a:schemeClr val="bg1"/>
                </a:solidFill>
              </a:rPr>
              <a:t>merupakan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terbanyak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diikutin</a:t>
            </a:r>
            <a:r>
              <a:rPr lang="en-US" sz="1200" dirty="0">
                <a:solidFill>
                  <a:schemeClr val="bg1"/>
                </a:solidFill>
              </a:rPr>
              <a:t> segment loyal customers</a:t>
            </a:r>
            <a:endParaRPr lang="en-ID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2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569628" y="218310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Customer Analysis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F2475-98F2-4874-8057-60755BE0FC85}"/>
              </a:ext>
            </a:extLst>
          </p:cNvPr>
          <p:cNvSpPr txBox="1"/>
          <p:nvPr/>
        </p:nvSpPr>
        <p:spPr>
          <a:xfrm>
            <a:off x="926891" y="1829737"/>
            <a:ext cx="5878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Berdasarkan</a:t>
            </a:r>
            <a:r>
              <a:rPr lang="en-US" sz="1200" dirty="0">
                <a:solidFill>
                  <a:schemeClr val="bg1"/>
                </a:solidFill>
              </a:rPr>
              <a:t> RFM Analysis </a:t>
            </a:r>
            <a:r>
              <a:rPr lang="en-US" sz="1200" dirty="0" err="1">
                <a:solidFill>
                  <a:schemeClr val="bg1"/>
                </a:solidFill>
              </a:rPr>
              <a:t>terdapat</a:t>
            </a:r>
            <a:r>
              <a:rPr lang="en-US" sz="1200" dirty="0">
                <a:solidFill>
                  <a:schemeClr val="bg1"/>
                </a:solidFill>
              </a:rPr>
              <a:t> 21 hibernating, 17 loyal customers, 14 at risk, 12 champions, 11 potential loyalist,  6 about to sleep, 4 need attention, 2 new customers, 2 promising dan 1 can’t loose     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2" name="Google Shape;690;p32">
            <a:extLst>
              <a:ext uri="{FF2B5EF4-FFF2-40B4-BE49-F238E27FC236}">
                <a16:creationId xmlns:a16="http://schemas.microsoft.com/office/drawing/2014/main" id="{D6EDE211-A37B-4C4D-8A2E-3D6451AFE574}"/>
              </a:ext>
            </a:extLst>
          </p:cNvPr>
          <p:cNvSpPr txBox="1">
            <a:spLocks/>
          </p:cNvSpPr>
          <p:nvPr/>
        </p:nvSpPr>
        <p:spPr>
          <a:xfrm>
            <a:off x="757001" y="1875905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Google Shape;698;p33">
            <a:extLst>
              <a:ext uri="{FF2B5EF4-FFF2-40B4-BE49-F238E27FC236}">
                <a16:creationId xmlns:a16="http://schemas.microsoft.com/office/drawing/2014/main" id="{42CB87FE-8ABA-4826-A7D1-BC1A60066303}"/>
              </a:ext>
            </a:extLst>
          </p:cNvPr>
          <p:cNvSpPr txBox="1">
            <a:spLocks/>
          </p:cNvSpPr>
          <p:nvPr/>
        </p:nvSpPr>
        <p:spPr>
          <a:xfrm>
            <a:off x="626230" y="2497136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Recommendation</a:t>
            </a:r>
          </a:p>
        </p:txBody>
      </p:sp>
      <p:sp>
        <p:nvSpPr>
          <p:cNvPr id="15" name="Google Shape;690;p32">
            <a:extLst>
              <a:ext uri="{FF2B5EF4-FFF2-40B4-BE49-F238E27FC236}">
                <a16:creationId xmlns:a16="http://schemas.microsoft.com/office/drawing/2014/main" id="{87DB308C-ABCF-49B2-81BE-1C2E4797B3F3}"/>
              </a:ext>
            </a:extLst>
          </p:cNvPr>
          <p:cNvSpPr txBox="1">
            <a:spLocks/>
          </p:cNvSpPr>
          <p:nvPr/>
        </p:nvSpPr>
        <p:spPr>
          <a:xfrm>
            <a:off x="757001" y="3162238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Google Shape;698;p33">
            <a:extLst>
              <a:ext uri="{FF2B5EF4-FFF2-40B4-BE49-F238E27FC236}">
                <a16:creationId xmlns:a16="http://schemas.microsoft.com/office/drawing/2014/main" id="{0838C6C8-6215-4DD0-976A-34F4D7EBFA75}"/>
              </a:ext>
            </a:extLst>
          </p:cNvPr>
          <p:cNvSpPr txBox="1">
            <a:spLocks/>
          </p:cNvSpPr>
          <p:nvPr/>
        </p:nvSpPr>
        <p:spPr>
          <a:xfrm>
            <a:off x="569627" y="999099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A5502C-202D-454B-B9B3-90DB2D1BF9F9}"/>
              </a:ext>
            </a:extLst>
          </p:cNvPr>
          <p:cNvSpPr txBox="1"/>
          <p:nvPr/>
        </p:nvSpPr>
        <p:spPr>
          <a:xfrm>
            <a:off x="926891" y="3074936"/>
            <a:ext cx="5878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Terdapat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rekomendasi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dilakukan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berdasarkan</a:t>
            </a:r>
            <a:r>
              <a:rPr lang="en-US" sz="1200" dirty="0">
                <a:solidFill>
                  <a:schemeClr val="bg1"/>
                </a:solidFill>
              </a:rPr>
              <a:t> segment </a:t>
            </a:r>
            <a:r>
              <a:rPr lang="en-US" sz="1200" dirty="0" err="1">
                <a:solidFill>
                  <a:schemeClr val="bg1"/>
                </a:solidFill>
              </a:rPr>
              <a:t>tersebut</a:t>
            </a:r>
            <a:endParaRPr lang="en-ID" sz="1200" dirty="0">
              <a:solidFill>
                <a:schemeClr val="bg1"/>
              </a:solidFill>
            </a:endParaRPr>
          </a:p>
          <a:p>
            <a:r>
              <a:rPr lang="en-ID" sz="1200" dirty="0">
                <a:solidFill>
                  <a:schemeClr val="bg1"/>
                </a:solidFill>
              </a:rPr>
              <a:t>-.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champions dan loyal customers, </a:t>
            </a:r>
            <a:r>
              <a:rPr lang="en-ID" sz="1200" dirty="0" err="1">
                <a:solidFill>
                  <a:schemeClr val="bg1"/>
                </a:solidFill>
              </a:rPr>
              <a:t>disarankan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memberikan</a:t>
            </a:r>
            <a:r>
              <a:rPr lang="en-ID" sz="1200" dirty="0">
                <a:solidFill>
                  <a:schemeClr val="bg1"/>
                </a:solidFill>
              </a:rPr>
              <a:t> reward </a:t>
            </a:r>
            <a:r>
              <a:rPr lang="en-ID" sz="1200" dirty="0" err="1">
                <a:solidFill>
                  <a:schemeClr val="bg1"/>
                </a:solidFill>
              </a:rPr>
              <a:t>seperti</a:t>
            </a:r>
            <a:r>
              <a:rPr lang="en-ID" sz="1200" dirty="0">
                <a:solidFill>
                  <a:schemeClr val="bg1"/>
                </a:solidFill>
              </a:rPr>
              <a:t> discount </a:t>
            </a:r>
            <a:r>
              <a:rPr lang="en-ID" sz="1200" dirty="0" err="1">
                <a:solidFill>
                  <a:schemeClr val="bg1"/>
                </a:solidFill>
              </a:rPr>
              <a:t>atau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hadiah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tentunya</a:t>
            </a:r>
            <a:r>
              <a:rPr lang="en-ID" sz="1200" dirty="0">
                <a:solidFill>
                  <a:schemeClr val="bg1"/>
                </a:solidFill>
              </a:rPr>
              <a:t> champions </a:t>
            </a:r>
            <a:r>
              <a:rPr lang="en-ID" sz="1200" dirty="0" err="1">
                <a:solidFill>
                  <a:schemeClr val="bg1"/>
                </a:solidFill>
              </a:rPr>
              <a:t>mendapatkan</a:t>
            </a:r>
            <a:r>
              <a:rPr lang="en-ID" sz="1200" dirty="0">
                <a:solidFill>
                  <a:schemeClr val="bg1"/>
                </a:solidFill>
              </a:rPr>
              <a:t> reward yang </a:t>
            </a:r>
            <a:r>
              <a:rPr lang="en-ID" sz="1200" dirty="0" err="1">
                <a:solidFill>
                  <a:schemeClr val="bg1"/>
                </a:solidFill>
              </a:rPr>
              <a:t>lebih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baik</a:t>
            </a:r>
            <a:r>
              <a:rPr lang="en-ID" sz="1200" dirty="0">
                <a:solidFill>
                  <a:schemeClr val="bg1"/>
                </a:solidFill>
              </a:rPr>
              <a:t> yang juga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encourage loyal customers </a:t>
            </a:r>
            <a:r>
              <a:rPr lang="en-ID" sz="1200" dirty="0" err="1">
                <a:solidFill>
                  <a:schemeClr val="bg1"/>
                </a:solidFill>
              </a:rPr>
              <a:t>menjadi</a:t>
            </a:r>
            <a:r>
              <a:rPr lang="en-ID" sz="1200" dirty="0">
                <a:solidFill>
                  <a:schemeClr val="bg1"/>
                </a:solidFill>
              </a:rPr>
              <a:t> champions.</a:t>
            </a:r>
          </a:p>
          <a:p>
            <a:r>
              <a:rPr lang="en-ID" sz="1200" dirty="0">
                <a:solidFill>
                  <a:schemeClr val="bg1"/>
                </a:solidFill>
              </a:rPr>
              <a:t>-.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can’t loose, at risk, dan need attention, </a:t>
            </a:r>
            <a:r>
              <a:rPr lang="en-ID" sz="1200" dirty="0" err="1">
                <a:solidFill>
                  <a:schemeClr val="bg1"/>
                </a:solidFill>
              </a:rPr>
              <a:t>disarankan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mengontak</a:t>
            </a:r>
            <a:r>
              <a:rPr lang="en-ID" sz="1200" dirty="0">
                <a:solidFill>
                  <a:schemeClr val="bg1"/>
                </a:solidFill>
              </a:rPr>
              <a:t> segment </a:t>
            </a:r>
            <a:r>
              <a:rPr lang="en-ID" sz="1200" dirty="0" err="1">
                <a:solidFill>
                  <a:schemeClr val="bg1"/>
                </a:solidFill>
              </a:rPr>
              <a:t>ini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segera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menawarin</a:t>
            </a:r>
            <a:r>
              <a:rPr lang="en-ID" sz="1200" dirty="0">
                <a:solidFill>
                  <a:schemeClr val="bg1"/>
                </a:solidFill>
              </a:rPr>
              <a:t> offer 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menghindari</a:t>
            </a:r>
            <a:r>
              <a:rPr lang="en-ID" sz="1200" dirty="0">
                <a:solidFill>
                  <a:schemeClr val="bg1"/>
                </a:solidFill>
              </a:rPr>
              <a:t> churn </a:t>
            </a:r>
          </a:p>
          <a:p>
            <a:r>
              <a:rPr lang="en-ID" sz="1200" dirty="0">
                <a:solidFill>
                  <a:schemeClr val="bg1"/>
                </a:solidFill>
              </a:rPr>
              <a:t>-.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potential loyalist, promising, dan new customers, </a:t>
            </a:r>
            <a:r>
              <a:rPr lang="en-ID" sz="1200" dirty="0" err="1">
                <a:solidFill>
                  <a:schemeClr val="bg1"/>
                </a:solidFill>
              </a:rPr>
              <a:t>disarankan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memberikan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penawaran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promosi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jika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mereka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terus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berlangganan</a:t>
            </a:r>
            <a:endParaRPr lang="en-ID" sz="1200" dirty="0">
              <a:solidFill>
                <a:schemeClr val="bg1"/>
              </a:solidFill>
            </a:endParaRPr>
          </a:p>
          <a:p>
            <a:r>
              <a:rPr lang="en-ID" sz="1200" dirty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113387" y="3371558"/>
            <a:ext cx="144338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Flowchart 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4912496" y="3829688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untuk pemrosesan data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059763" y="3371558"/>
            <a:ext cx="129840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Data/</a:t>
            </a:r>
            <a:r>
              <a:rPr lang="en-US" dirty="0" err="1">
                <a:solidFill>
                  <a:srgbClr val="FFC000"/>
                </a:solidFill>
              </a:rPr>
              <a:t>Tabel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967702" y="3389603"/>
            <a:ext cx="15124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C000"/>
                </a:solidFill>
              </a:rPr>
              <a:t>Objektif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752068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Objektif untuk analisis yang dipilih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752068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773325" y="3829680"/>
            <a:ext cx="2038566" cy="761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ata/table yang akan digunakan untuk analisis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775108" y="262224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911902" y="26459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>
            <a:off x="752068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endCxn id="478" idx="1"/>
          </p:cNvCxnSpPr>
          <p:nvPr/>
        </p:nvCxnSpPr>
        <p:spPr>
          <a:xfrm>
            <a:off x="2775108" y="195115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endCxn id="480" idx="1"/>
          </p:cNvCxnSpPr>
          <p:nvPr/>
        </p:nvCxnSpPr>
        <p:spPr>
          <a:xfrm>
            <a:off x="4911902" y="197481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736006" y="2386875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875517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273591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5035366" y="1684660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471;p27">
            <a:extLst>
              <a:ext uri="{FF2B5EF4-FFF2-40B4-BE49-F238E27FC236}">
                <a16:creationId xmlns:a16="http://schemas.microsoft.com/office/drawing/2014/main" id="{38610980-5F9F-4BAD-9C79-2545395F9769}"/>
              </a:ext>
            </a:extLst>
          </p:cNvPr>
          <p:cNvSpPr txBox="1">
            <a:spLocks/>
          </p:cNvSpPr>
          <p:nvPr/>
        </p:nvSpPr>
        <p:spPr>
          <a:xfrm>
            <a:off x="7145347" y="3349687"/>
            <a:ext cx="144338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ID" dirty="0" err="1">
                <a:solidFill>
                  <a:srgbClr val="FFC000"/>
                </a:solidFill>
              </a:rPr>
              <a:t>Analisis</a:t>
            </a:r>
            <a:r>
              <a:rPr lang="en-ID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4" name="Google Shape;472;p27">
            <a:extLst>
              <a:ext uri="{FF2B5EF4-FFF2-40B4-BE49-F238E27FC236}">
                <a16:creationId xmlns:a16="http://schemas.microsoft.com/office/drawing/2014/main" id="{C590B640-C91F-49ED-A9BB-E8A08B811622}"/>
              </a:ext>
            </a:extLst>
          </p:cNvPr>
          <p:cNvSpPr txBox="1">
            <a:spLocks/>
          </p:cNvSpPr>
          <p:nvPr/>
        </p:nvSpPr>
        <p:spPr>
          <a:xfrm>
            <a:off x="6935535" y="375553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ID" dirty="0"/>
              <a:t>Flowchart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data</a:t>
            </a:r>
          </a:p>
        </p:txBody>
      </p:sp>
      <p:sp>
        <p:nvSpPr>
          <p:cNvPr id="35" name="Google Shape;480;p27">
            <a:extLst>
              <a:ext uri="{FF2B5EF4-FFF2-40B4-BE49-F238E27FC236}">
                <a16:creationId xmlns:a16="http://schemas.microsoft.com/office/drawing/2014/main" id="{13B34149-EADE-4C7D-A4CB-259D4AB69364}"/>
              </a:ext>
            </a:extLst>
          </p:cNvPr>
          <p:cNvSpPr txBox="1">
            <a:spLocks/>
          </p:cNvSpPr>
          <p:nvPr/>
        </p:nvSpPr>
        <p:spPr>
          <a:xfrm>
            <a:off x="6934941" y="2571750"/>
            <a:ext cx="1753800" cy="577800"/>
          </a:xfrm>
          <a:prstGeom prst="rect">
            <a:avLst/>
          </a:prstGeom>
          <a:solidFill>
            <a:srgbClr val="022C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</p:txBody>
      </p:sp>
      <p:cxnSp>
        <p:nvCxnSpPr>
          <p:cNvPr id="36" name="Google Shape;486;p27">
            <a:extLst>
              <a:ext uri="{FF2B5EF4-FFF2-40B4-BE49-F238E27FC236}">
                <a16:creationId xmlns:a16="http://schemas.microsoft.com/office/drawing/2014/main" id="{C32CA25B-B884-4CF9-AEC3-FE9914819E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934941" y="190066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488;p27">
            <a:extLst>
              <a:ext uri="{FF2B5EF4-FFF2-40B4-BE49-F238E27FC236}">
                <a16:creationId xmlns:a16="http://schemas.microsoft.com/office/drawing/2014/main" id="{B3208328-B647-437E-83FC-C7A498968231}"/>
              </a:ext>
            </a:extLst>
          </p:cNvPr>
          <p:cNvSpPr/>
          <p:nvPr/>
        </p:nvSpPr>
        <p:spPr>
          <a:xfrm>
            <a:off x="7759045" y="2312725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497;p27">
            <a:extLst>
              <a:ext uri="{FF2B5EF4-FFF2-40B4-BE49-F238E27FC236}">
                <a16:creationId xmlns:a16="http://schemas.microsoft.com/office/drawing/2014/main" id="{45D541FC-4B20-4225-8735-3FFF427A723B}"/>
              </a:ext>
            </a:extLst>
          </p:cNvPr>
          <p:cNvGrpSpPr/>
          <p:nvPr/>
        </p:nvGrpSpPr>
        <p:grpSpPr>
          <a:xfrm>
            <a:off x="7058405" y="1610510"/>
            <a:ext cx="583817" cy="580314"/>
            <a:chOff x="3541011" y="3367320"/>
            <a:chExt cx="348257" cy="346188"/>
          </a:xfrm>
        </p:grpSpPr>
        <p:sp>
          <p:nvSpPr>
            <p:cNvPr id="39" name="Google Shape;498;p27">
              <a:extLst>
                <a:ext uri="{FF2B5EF4-FFF2-40B4-BE49-F238E27FC236}">
                  <a16:creationId xmlns:a16="http://schemas.microsoft.com/office/drawing/2014/main" id="{B9E9AF89-83BB-4174-AE0B-9FDB7E91CF83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9;p27">
              <a:extLst>
                <a:ext uri="{FF2B5EF4-FFF2-40B4-BE49-F238E27FC236}">
                  <a16:creationId xmlns:a16="http://schemas.microsoft.com/office/drawing/2014/main" id="{E68C1085-773F-407F-9497-30B78983BB28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0;p27">
              <a:extLst>
                <a:ext uri="{FF2B5EF4-FFF2-40B4-BE49-F238E27FC236}">
                  <a16:creationId xmlns:a16="http://schemas.microsoft.com/office/drawing/2014/main" id="{05F3C182-2220-4D6C-B84B-EAF0E0CDD274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1;p27">
              <a:extLst>
                <a:ext uri="{FF2B5EF4-FFF2-40B4-BE49-F238E27FC236}">
                  <a16:creationId xmlns:a16="http://schemas.microsoft.com/office/drawing/2014/main" id="{37EB5EE2-18C4-4ADE-A768-6EDC390C3F12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98;p33">
            <a:extLst>
              <a:ext uri="{FF2B5EF4-FFF2-40B4-BE49-F238E27FC236}">
                <a16:creationId xmlns:a16="http://schemas.microsoft.com/office/drawing/2014/main" id="{46CFD395-D2BA-4EF0-96F6-C18149298E9B}"/>
              </a:ext>
            </a:extLst>
          </p:cNvPr>
          <p:cNvSpPr txBox="1">
            <a:spLocks/>
          </p:cNvSpPr>
          <p:nvPr/>
        </p:nvSpPr>
        <p:spPr>
          <a:xfrm>
            <a:off x="659569" y="544492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Employee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AF7CA-8577-4032-93B7-E90A017A6A22}"/>
              </a:ext>
            </a:extLst>
          </p:cNvPr>
          <p:cNvSpPr txBox="1"/>
          <p:nvPr/>
        </p:nvSpPr>
        <p:spPr>
          <a:xfrm>
            <a:off x="719530" y="1851665"/>
            <a:ext cx="57786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Untuk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analisis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ini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kita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akan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melihat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seberapa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besar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kontribusi</a:t>
            </a:r>
            <a:r>
              <a:rPr lang="en-US" dirty="0">
                <a:solidFill>
                  <a:srgbClr val="FFC000"/>
                </a:solidFill>
              </a:rPr>
              <a:t> masing-masing sales representative </a:t>
            </a:r>
            <a:r>
              <a:rPr lang="en-US" dirty="0" err="1">
                <a:solidFill>
                  <a:srgbClr val="FFC000"/>
                </a:solidFill>
              </a:rPr>
              <a:t>terhadap</a:t>
            </a:r>
            <a:r>
              <a:rPr lang="en-US" dirty="0">
                <a:solidFill>
                  <a:srgbClr val="FFC000"/>
                </a:solidFill>
              </a:rPr>
              <a:t> total sales dan juga </a:t>
            </a:r>
            <a:r>
              <a:rPr lang="en-US" dirty="0" err="1">
                <a:solidFill>
                  <a:srgbClr val="FFC000"/>
                </a:solidFill>
              </a:rPr>
              <a:t>membandingkannya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dengan</a:t>
            </a:r>
            <a:r>
              <a:rPr lang="en-US" dirty="0">
                <a:solidFill>
                  <a:srgbClr val="FFC000"/>
                </a:solidFill>
              </a:rPr>
              <a:t> title lain </a:t>
            </a:r>
            <a:r>
              <a:rPr lang="en-US" dirty="0" err="1">
                <a:solidFill>
                  <a:srgbClr val="FFC000"/>
                </a:solidFill>
              </a:rPr>
              <a:t>yaitu</a:t>
            </a:r>
            <a:r>
              <a:rPr lang="en-US" dirty="0">
                <a:solidFill>
                  <a:srgbClr val="FFC000"/>
                </a:solidFill>
              </a:rPr>
              <a:t> vice president sales, inside sales coordinator dan sales manager </a:t>
            </a:r>
          </a:p>
        </p:txBody>
      </p:sp>
    </p:spTree>
    <p:extLst>
      <p:ext uri="{BB962C8B-B14F-4D97-AF65-F5344CB8AC3E}">
        <p14:creationId xmlns:p14="http://schemas.microsoft.com/office/powerpoint/2010/main" val="30146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Employee </a:t>
            </a:r>
            <a:r>
              <a:rPr lang="en-US" sz="3200" dirty="0">
                <a:solidFill>
                  <a:schemeClr val="bg1"/>
                </a:solidFill>
              </a:rPr>
              <a:t>Analysis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8E410-4E46-4113-8C7C-CDC2240FC6E9}"/>
              </a:ext>
            </a:extLst>
          </p:cNvPr>
          <p:cNvSpPr txBox="1"/>
          <p:nvPr/>
        </p:nvSpPr>
        <p:spPr>
          <a:xfrm>
            <a:off x="902677" y="4325651"/>
            <a:ext cx="5635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Kontribusi</a:t>
            </a:r>
            <a:r>
              <a:rPr lang="en-US" sz="1200" dirty="0">
                <a:solidFill>
                  <a:schemeClr val="bg1"/>
                </a:solidFill>
              </a:rPr>
              <a:t> sales </a:t>
            </a:r>
            <a:r>
              <a:rPr lang="en-US" sz="1200" dirty="0" err="1">
                <a:solidFill>
                  <a:schemeClr val="bg1"/>
                </a:solidFill>
              </a:rPr>
              <a:t>terbesar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Margaret dan </a:t>
            </a:r>
            <a:r>
              <a:rPr lang="en-US" sz="1200" dirty="0" err="1">
                <a:solidFill>
                  <a:schemeClr val="bg1"/>
                </a:solidFill>
              </a:rPr>
              <a:t>terkecil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Steven </a:t>
            </a:r>
            <a:r>
              <a:rPr lang="en-US" sz="1200" dirty="0" err="1">
                <a:solidFill>
                  <a:schemeClr val="bg1"/>
                </a:solidFill>
              </a:rPr>
              <a:t>tetapi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perlu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dihighlight</a:t>
            </a:r>
            <a:r>
              <a:rPr lang="en-US" sz="1200" dirty="0">
                <a:solidFill>
                  <a:schemeClr val="bg1"/>
                </a:solidFill>
              </a:rPr>
              <a:t> title Steven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sebagai</a:t>
            </a:r>
            <a:r>
              <a:rPr lang="en-US" sz="1200" dirty="0">
                <a:solidFill>
                  <a:schemeClr val="bg1"/>
                </a:solidFill>
              </a:rPr>
              <a:t> Sales Manager 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F49B70-4730-4B2A-BF57-46653AC4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7" y="577800"/>
            <a:ext cx="7681284" cy="34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569628" y="218310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Employee Analysis</a:t>
            </a:r>
            <a:endParaRPr lang="en-US" dirty="0"/>
          </a:p>
        </p:txBody>
      </p:sp>
      <p:sp>
        <p:nvSpPr>
          <p:cNvPr id="12" name="Google Shape;690;p32">
            <a:extLst>
              <a:ext uri="{FF2B5EF4-FFF2-40B4-BE49-F238E27FC236}">
                <a16:creationId xmlns:a16="http://schemas.microsoft.com/office/drawing/2014/main" id="{D6EDE211-A37B-4C4D-8A2E-3D6451AFE574}"/>
              </a:ext>
            </a:extLst>
          </p:cNvPr>
          <p:cNvSpPr txBox="1">
            <a:spLocks/>
          </p:cNvSpPr>
          <p:nvPr/>
        </p:nvSpPr>
        <p:spPr>
          <a:xfrm>
            <a:off x="757001" y="1875905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Google Shape;698;p33">
            <a:extLst>
              <a:ext uri="{FF2B5EF4-FFF2-40B4-BE49-F238E27FC236}">
                <a16:creationId xmlns:a16="http://schemas.microsoft.com/office/drawing/2014/main" id="{42CB87FE-8ABA-4826-A7D1-BC1A60066303}"/>
              </a:ext>
            </a:extLst>
          </p:cNvPr>
          <p:cNvSpPr txBox="1">
            <a:spLocks/>
          </p:cNvSpPr>
          <p:nvPr/>
        </p:nvSpPr>
        <p:spPr>
          <a:xfrm>
            <a:off x="626230" y="2497136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Recommendation</a:t>
            </a:r>
          </a:p>
        </p:txBody>
      </p:sp>
      <p:sp>
        <p:nvSpPr>
          <p:cNvPr id="15" name="Google Shape;690;p32">
            <a:extLst>
              <a:ext uri="{FF2B5EF4-FFF2-40B4-BE49-F238E27FC236}">
                <a16:creationId xmlns:a16="http://schemas.microsoft.com/office/drawing/2014/main" id="{87DB308C-ABCF-49B2-81BE-1C2E4797B3F3}"/>
              </a:ext>
            </a:extLst>
          </p:cNvPr>
          <p:cNvSpPr txBox="1">
            <a:spLocks/>
          </p:cNvSpPr>
          <p:nvPr/>
        </p:nvSpPr>
        <p:spPr>
          <a:xfrm>
            <a:off x="757001" y="3162238"/>
            <a:ext cx="169890" cy="162659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Google Shape;698;p33">
            <a:extLst>
              <a:ext uri="{FF2B5EF4-FFF2-40B4-BE49-F238E27FC236}">
                <a16:creationId xmlns:a16="http://schemas.microsoft.com/office/drawing/2014/main" id="{0838C6C8-6215-4DD0-976A-34F4D7EBFA75}"/>
              </a:ext>
            </a:extLst>
          </p:cNvPr>
          <p:cNvSpPr txBox="1">
            <a:spLocks/>
          </p:cNvSpPr>
          <p:nvPr/>
        </p:nvSpPr>
        <p:spPr>
          <a:xfrm>
            <a:off x="569627" y="999099"/>
            <a:ext cx="54372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A5502C-202D-454B-B9B3-90DB2D1BF9F9}"/>
              </a:ext>
            </a:extLst>
          </p:cNvPr>
          <p:cNvSpPr txBox="1"/>
          <p:nvPr/>
        </p:nvSpPr>
        <p:spPr>
          <a:xfrm>
            <a:off x="926891" y="3074936"/>
            <a:ext cx="58786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0B0BD-688F-4400-AB90-4AE035672666}"/>
              </a:ext>
            </a:extLst>
          </p:cNvPr>
          <p:cNvSpPr txBox="1"/>
          <p:nvPr/>
        </p:nvSpPr>
        <p:spPr>
          <a:xfrm>
            <a:off x="926891" y="1621519"/>
            <a:ext cx="58786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Berdasarkan</a:t>
            </a:r>
            <a:r>
              <a:rPr lang="en-US" sz="1200" dirty="0">
                <a:solidFill>
                  <a:schemeClr val="bg1"/>
                </a:solidFill>
              </a:rPr>
              <a:t> graph </a:t>
            </a:r>
            <a:r>
              <a:rPr lang="en-US" sz="1200" dirty="0" err="1">
                <a:solidFill>
                  <a:schemeClr val="bg1"/>
                </a:solidFill>
              </a:rPr>
              <a:t>terlihat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terdapat</a:t>
            </a:r>
            <a:r>
              <a:rPr lang="en-US" sz="1200" dirty="0">
                <a:solidFill>
                  <a:schemeClr val="bg1"/>
                </a:solidFill>
              </a:rPr>
              <a:t> 6 sales representative dan top 3 sales representative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kontribusi</a:t>
            </a:r>
            <a:r>
              <a:rPr lang="en-US" sz="1200" dirty="0">
                <a:solidFill>
                  <a:schemeClr val="bg1"/>
                </a:solidFill>
              </a:rPr>
              <a:t> sales </a:t>
            </a:r>
            <a:r>
              <a:rPr lang="en-US" sz="1200" dirty="0" err="1">
                <a:solidFill>
                  <a:schemeClr val="bg1"/>
                </a:solidFill>
              </a:rPr>
              <a:t>terbesar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Margaret, Janet dan Nancy yang </a:t>
            </a:r>
            <a:r>
              <a:rPr lang="en-US" sz="1200" dirty="0" err="1">
                <a:solidFill>
                  <a:schemeClr val="bg1"/>
                </a:solidFill>
              </a:rPr>
              <a:t>menghasilkan</a:t>
            </a:r>
            <a:r>
              <a:rPr lang="en-US" sz="1200" dirty="0">
                <a:solidFill>
                  <a:schemeClr val="bg1"/>
                </a:solidFill>
              </a:rPr>
              <a:t> sales </a:t>
            </a:r>
            <a:r>
              <a:rPr lang="en-US" sz="1200" dirty="0" err="1">
                <a:solidFill>
                  <a:schemeClr val="bg1"/>
                </a:solidFill>
              </a:rPr>
              <a:t>lebih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besar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daripada</a:t>
            </a:r>
            <a:r>
              <a:rPr lang="en-US" sz="1200" dirty="0">
                <a:solidFill>
                  <a:schemeClr val="bg1"/>
                </a:solidFill>
              </a:rPr>
              <a:t> vice president sales, inside sales coordinator, dan sales manager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FAA31-7119-4F4E-8239-D6F1F70AE4B0}"/>
              </a:ext>
            </a:extLst>
          </p:cNvPr>
          <p:cNvSpPr txBox="1"/>
          <p:nvPr/>
        </p:nvSpPr>
        <p:spPr>
          <a:xfrm>
            <a:off x="926891" y="3000926"/>
            <a:ext cx="58786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meningkatkan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performa</a:t>
            </a:r>
            <a:r>
              <a:rPr lang="en-US" sz="1200" dirty="0">
                <a:solidFill>
                  <a:schemeClr val="bg1"/>
                </a:solidFill>
              </a:rPr>
              <a:t> 3 sales representative </a:t>
            </a:r>
            <a:r>
              <a:rPr lang="en-US" sz="1200" dirty="0" err="1">
                <a:solidFill>
                  <a:schemeClr val="bg1"/>
                </a:solidFill>
              </a:rPr>
              <a:t>lainnya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disarankan</a:t>
            </a:r>
            <a:r>
              <a:rPr lang="en-US" sz="1200" dirty="0">
                <a:solidFill>
                  <a:schemeClr val="bg1"/>
                </a:solidFill>
              </a:rPr>
              <a:t> agar </a:t>
            </a:r>
            <a:r>
              <a:rPr lang="en-US" sz="1200" dirty="0" err="1">
                <a:solidFill>
                  <a:schemeClr val="bg1"/>
                </a:solidFill>
              </a:rPr>
              <a:t>mereka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belajar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top 3, </a:t>
            </a:r>
            <a:r>
              <a:rPr lang="en-US" sz="1200" dirty="0" err="1">
                <a:solidFill>
                  <a:schemeClr val="bg1"/>
                </a:solidFill>
              </a:rPr>
              <a:t>diadakan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pelatihan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pemberian</a:t>
            </a:r>
            <a:r>
              <a:rPr lang="en-US" sz="1200" dirty="0">
                <a:solidFill>
                  <a:schemeClr val="bg1"/>
                </a:solidFill>
              </a:rPr>
              <a:t> feedback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vice president sales, inside sales coordinator dan sales manager </a:t>
            </a:r>
            <a:r>
              <a:rPr lang="en-US" sz="1200" dirty="0" err="1">
                <a:solidFill>
                  <a:schemeClr val="bg1"/>
                </a:solidFill>
              </a:rPr>
              <a:t>sehingga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berkontribusi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terhadap</a:t>
            </a:r>
            <a:r>
              <a:rPr lang="en-US" sz="1200" dirty="0">
                <a:solidFill>
                  <a:schemeClr val="bg1"/>
                </a:solidFill>
              </a:rPr>
              <a:t> sales </a:t>
            </a:r>
            <a:r>
              <a:rPr lang="en-US" sz="1200" dirty="0" err="1">
                <a:solidFill>
                  <a:schemeClr val="bg1"/>
                </a:solidFill>
              </a:rPr>
              <a:t>lebih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banyak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dibanding</a:t>
            </a:r>
            <a:r>
              <a:rPr lang="en-US" sz="1200" dirty="0">
                <a:solidFill>
                  <a:schemeClr val="bg1"/>
                </a:solidFill>
              </a:rPr>
              <a:t> vice president sales dan inside sales coordinator </a:t>
            </a:r>
            <a:endParaRPr lang="en-ID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9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63" name="Google Shape;1363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21150" y="22813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OBJEKTIF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 err="1"/>
              <a:t>Objektif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35929" y="1431960"/>
            <a:ext cx="1382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Product Analysis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816964" y="1359551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9B97-03E2-437D-901B-8E75C9838D79}"/>
              </a:ext>
            </a:extLst>
          </p:cNvPr>
          <p:cNvSpPr txBox="1"/>
          <p:nvPr/>
        </p:nvSpPr>
        <p:spPr>
          <a:xfrm>
            <a:off x="723896" y="789933"/>
            <a:ext cx="60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Objektif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untuk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Analisis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yang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dipilih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DCD44-2261-4934-9132-0DEDFECE35E9}"/>
              </a:ext>
            </a:extLst>
          </p:cNvPr>
          <p:cNvSpPr txBox="1"/>
          <p:nvPr/>
        </p:nvSpPr>
        <p:spPr>
          <a:xfrm>
            <a:off x="1435930" y="2730489"/>
            <a:ext cx="15920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Customer Analysis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9" name="Google Shape;690;p32">
            <a:extLst>
              <a:ext uri="{FF2B5EF4-FFF2-40B4-BE49-F238E27FC236}">
                <a16:creationId xmlns:a16="http://schemas.microsoft.com/office/drawing/2014/main" id="{05F49EEF-1DE5-49B2-A80F-354BD7378065}"/>
              </a:ext>
            </a:extLst>
          </p:cNvPr>
          <p:cNvSpPr txBox="1">
            <a:spLocks/>
          </p:cNvSpPr>
          <p:nvPr/>
        </p:nvSpPr>
        <p:spPr>
          <a:xfrm>
            <a:off x="816964" y="2638157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F6F507-7840-4ABD-A586-BA3654337ED6}"/>
              </a:ext>
            </a:extLst>
          </p:cNvPr>
          <p:cNvSpPr txBox="1"/>
          <p:nvPr/>
        </p:nvSpPr>
        <p:spPr>
          <a:xfrm>
            <a:off x="723896" y="1946218"/>
            <a:ext cx="5635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Objektifnya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menganalisa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trend </a:t>
            </a:r>
            <a:r>
              <a:rPr lang="en-US" sz="1200" dirty="0" err="1">
                <a:solidFill>
                  <a:srgbClr val="FFC000"/>
                </a:solidFill>
              </a:rPr>
              <a:t>penjualan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produk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tiap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bulan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berdasarkan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produk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DE04D-4535-4695-8D0A-C32AAA3AFCAD}"/>
              </a:ext>
            </a:extLst>
          </p:cNvPr>
          <p:cNvSpPr txBox="1"/>
          <p:nvPr/>
        </p:nvSpPr>
        <p:spPr>
          <a:xfrm>
            <a:off x="723896" y="3207775"/>
            <a:ext cx="5635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Objektifnya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melakukan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segmentasi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menggunakan</a:t>
            </a:r>
            <a:r>
              <a:rPr lang="en-US" sz="1200" dirty="0">
                <a:solidFill>
                  <a:schemeClr val="bg1"/>
                </a:solidFill>
              </a:rPr>
              <a:t> RFM 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C52B4-C4CC-4238-B92C-E7DE382D8445}"/>
              </a:ext>
            </a:extLst>
          </p:cNvPr>
          <p:cNvSpPr txBox="1"/>
          <p:nvPr/>
        </p:nvSpPr>
        <p:spPr>
          <a:xfrm>
            <a:off x="1435930" y="3919366"/>
            <a:ext cx="15920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Employee Analysis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3" name="Google Shape;690;p32">
            <a:extLst>
              <a:ext uri="{FF2B5EF4-FFF2-40B4-BE49-F238E27FC236}">
                <a16:creationId xmlns:a16="http://schemas.microsoft.com/office/drawing/2014/main" id="{06FC8277-34AF-4F14-9502-770DAFF58A0C}"/>
              </a:ext>
            </a:extLst>
          </p:cNvPr>
          <p:cNvSpPr txBox="1">
            <a:spLocks/>
          </p:cNvSpPr>
          <p:nvPr/>
        </p:nvSpPr>
        <p:spPr>
          <a:xfrm>
            <a:off x="816964" y="3827034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BAA9C-1D3E-4565-9885-67D7417044CA}"/>
              </a:ext>
            </a:extLst>
          </p:cNvPr>
          <p:cNvSpPr txBox="1"/>
          <p:nvPr/>
        </p:nvSpPr>
        <p:spPr>
          <a:xfrm>
            <a:off x="723896" y="4396652"/>
            <a:ext cx="5635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Objektifnya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menganalisa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employee</a:t>
            </a:r>
            <a:r>
              <a:rPr lang="en-US" sz="1200" dirty="0">
                <a:solidFill>
                  <a:schemeClr val="bg1"/>
                </a:solidFill>
              </a:rPr>
              <a:t> yang paling </a:t>
            </a:r>
            <a:r>
              <a:rPr lang="en-US" sz="1200" dirty="0" err="1">
                <a:solidFill>
                  <a:schemeClr val="bg1"/>
                </a:solidFill>
              </a:rPr>
              <a:t>banyak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mengurus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order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rgbClr val="FFC000"/>
                </a:solidFill>
              </a:rPr>
              <a:t>sales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didapatkan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lang="en-ID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9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792722" y="2408200"/>
            <a:ext cx="526142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DATA/TABEL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263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Data/Table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35929" y="1431960"/>
            <a:ext cx="1382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Product Analysis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816964" y="1359551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9B97-03E2-437D-901B-8E75C9838D79}"/>
              </a:ext>
            </a:extLst>
          </p:cNvPr>
          <p:cNvSpPr txBox="1"/>
          <p:nvPr/>
        </p:nvSpPr>
        <p:spPr>
          <a:xfrm>
            <a:off x="723896" y="789933"/>
            <a:ext cx="60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Data/Table yang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digunakan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untuk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Analisis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yang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dipilih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F6F507-7840-4ABD-A586-BA3654337ED6}"/>
              </a:ext>
            </a:extLst>
          </p:cNvPr>
          <p:cNvSpPr txBox="1"/>
          <p:nvPr/>
        </p:nvSpPr>
        <p:spPr>
          <a:xfrm>
            <a:off x="723896" y="1946218"/>
            <a:ext cx="5635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Data/Table yang </a:t>
            </a:r>
            <a:r>
              <a:rPr lang="en-US" sz="1200" dirty="0" err="1">
                <a:solidFill>
                  <a:schemeClr val="bg1"/>
                </a:solidFill>
              </a:rPr>
              <a:t>digunakan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Orders, Order Detail, Product, Category  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5FB7C-F332-46B1-A46C-1DBB7150213E}"/>
              </a:ext>
            </a:extLst>
          </p:cNvPr>
          <p:cNvSpPr txBox="1"/>
          <p:nvPr/>
        </p:nvSpPr>
        <p:spPr>
          <a:xfrm>
            <a:off x="1435930" y="2588245"/>
            <a:ext cx="15920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Customer Analysis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4" name="Google Shape;690;p32">
            <a:extLst>
              <a:ext uri="{FF2B5EF4-FFF2-40B4-BE49-F238E27FC236}">
                <a16:creationId xmlns:a16="http://schemas.microsoft.com/office/drawing/2014/main" id="{1745F800-346B-434B-9CAD-26BF42264C14}"/>
              </a:ext>
            </a:extLst>
          </p:cNvPr>
          <p:cNvSpPr txBox="1">
            <a:spLocks/>
          </p:cNvSpPr>
          <p:nvPr/>
        </p:nvSpPr>
        <p:spPr>
          <a:xfrm>
            <a:off x="816964" y="2495913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E111E-7E82-4613-8C82-5D3F3BA5574C}"/>
              </a:ext>
            </a:extLst>
          </p:cNvPr>
          <p:cNvSpPr txBox="1"/>
          <p:nvPr/>
        </p:nvSpPr>
        <p:spPr>
          <a:xfrm>
            <a:off x="723896" y="3065531"/>
            <a:ext cx="5635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Data/Table yang </a:t>
            </a:r>
            <a:r>
              <a:rPr lang="en-US" sz="1200" dirty="0" err="1">
                <a:solidFill>
                  <a:schemeClr val="bg1"/>
                </a:solidFill>
              </a:rPr>
              <a:t>digunakan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Customers, Orders, dan Order Detail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BB322-1629-4604-89A6-0C10942545AB}"/>
              </a:ext>
            </a:extLst>
          </p:cNvPr>
          <p:cNvSpPr txBox="1"/>
          <p:nvPr/>
        </p:nvSpPr>
        <p:spPr>
          <a:xfrm>
            <a:off x="1435930" y="3777122"/>
            <a:ext cx="15920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Employee Analysis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8" name="Google Shape;690;p32">
            <a:extLst>
              <a:ext uri="{FF2B5EF4-FFF2-40B4-BE49-F238E27FC236}">
                <a16:creationId xmlns:a16="http://schemas.microsoft.com/office/drawing/2014/main" id="{98304ECD-A334-4C0C-BFCE-1110982A1951}"/>
              </a:ext>
            </a:extLst>
          </p:cNvPr>
          <p:cNvSpPr txBox="1">
            <a:spLocks/>
          </p:cNvSpPr>
          <p:nvPr/>
        </p:nvSpPr>
        <p:spPr>
          <a:xfrm>
            <a:off x="816964" y="3684790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BB0DE3-6741-4059-93EF-A9B1A2A89AF9}"/>
              </a:ext>
            </a:extLst>
          </p:cNvPr>
          <p:cNvSpPr txBox="1"/>
          <p:nvPr/>
        </p:nvSpPr>
        <p:spPr>
          <a:xfrm>
            <a:off x="723896" y="4254408"/>
            <a:ext cx="5635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Data/Table yang </a:t>
            </a:r>
            <a:r>
              <a:rPr lang="en-US" sz="1200" dirty="0" err="1">
                <a:solidFill>
                  <a:schemeClr val="bg1"/>
                </a:solidFill>
              </a:rPr>
              <a:t>digunakan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Employees, Orders, Order Detail</a:t>
            </a:r>
            <a:endParaRPr lang="en-ID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8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792722" y="2408200"/>
            <a:ext cx="526142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FLOWCHART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933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483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Flowchart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58414" y="2671964"/>
            <a:ext cx="1382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Product Analysis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839449" y="2599555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9B97-03E2-437D-901B-8E75C9838D79}"/>
              </a:ext>
            </a:extLst>
          </p:cNvPr>
          <p:cNvSpPr txBox="1"/>
          <p:nvPr/>
        </p:nvSpPr>
        <p:spPr>
          <a:xfrm>
            <a:off x="723896" y="789933"/>
            <a:ext cx="60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Flowchart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pengolahan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data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911C1-37E4-4A90-86DF-1881EEA03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47" y="844281"/>
            <a:ext cx="4996860" cy="393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8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23896" y="266481"/>
            <a:ext cx="54372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Flowchart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43C15-0320-4D47-ABC5-0751897ABB0B}"/>
              </a:ext>
            </a:extLst>
          </p:cNvPr>
          <p:cNvSpPr txBox="1"/>
          <p:nvPr/>
        </p:nvSpPr>
        <p:spPr>
          <a:xfrm>
            <a:off x="1458413" y="2671964"/>
            <a:ext cx="15845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Customer Analysis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7" name="Google Shape;690;p32">
            <a:extLst>
              <a:ext uri="{FF2B5EF4-FFF2-40B4-BE49-F238E27FC236}">
                <a16:creationId xmlns:a16="http://schemas.microsoft.com/office/drawing/2014/main" id="{75B1770E-05E3-40D0-86E8-85D2C7740F33}"/>
              </a:ext>
            </a:extLst>
          </p:cNvPr>
          <p:cNvSpPr txBox="1">
            <a:spLocks/>
          </p:cNvSpPr>
          <p:nvPr/>
        </p:nvSpPr>
        <p:spPr>
          <a:xfrm>
            <a:off x="839449" y="2599555"/>
            <a:ext cx="461569" cy="461665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49B97-03E2-437D-901B-8E75C9838D79}"/>
              </a:ext>
            </a:extLst>
          </p:cNvPr>
          <p:cNvSpPr txBox="1"/>
          <p:nvPr/>
        </p:nvSpPr>
        <p:spPr>
          <a:xfrm>
            <a:off x="723896" y="789933"/>
            <a:ext cx="60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Flowchart </a:t>
            </a:r>
            <a:r>
              <a:rPr lang="en-US" sz="1200" dirty="0" err="1">
                <a:solidFill>
                  <a:srgbClr val="FFC000"/>
                </a:solidFill>
                <a:latin typeface="Roboto" panose="02000000000000000000" pitchFamily="2" charset="0"/>
              </a:rPr>
              <a:t>pengolahan</a:t>
            </a:r>
            <a:r>
              <a:rPr lang="en-US" sz="1200" dirty="0">
                <a:solidFill>
                  <a:srgbClr val="FFC000"/>
                </a:solidFill>
                <a:latin typeface="Roboto" panose="02000000000000000000" pitchFamily="2" charset="0"/>
              </a:rPr>
              <a:t> data</a:t>
            </a:r>
            <a:endParaRPr lang="en-ID" sz="1200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4EB10-4B7F-44DB-A8ED-88E22CE3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11" y="1158046"/>
            <a:ext cx="5162540" cy="33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9136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645</Words>
  <Application>Microsoft Office PowerPoint</Application>
  <PresentationFormat>On-screen Show (16:9)</PresentationFormat>
  <Paragraphs>101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Maven Pro</vt:lpstr>
      <vt:lpstr>Advent Pro SemiBold</vt:lpstr>
      <vt:lpstr>Share Tech</vt:lpstr>
      <vt:lpstr>Fira Sans Extra Condensed Medium</vt:lpstr>
      <vt:lpstr>Arial</vt:lpstr>
      <vt:lpstr>Roboto</vt:lpstr>
      <vt:lpstr>Data Science Consulting by Slidesgo</vt:lpstr>
      <vt:lpstr>DATA ENGINEERING MINI PROJECT</vt:lpstr>
      <vt:lpstr>Flowchart </vt:lpstr>
      <vt:lpstr>OBJEKTIF</vt:lpstr>
      <vt:lpstr> Objektif</vt:lpstr>
      <vt:lpstr>DATA/TABEL</vt:lpstr>
      <vt:lpstr> Data/Table</vt:lpstr>
      <vt:lpstr>FLOWCHART</vt:lpstr>
      <vt:lpstr> Flowchart</vt:lpstr>
      <vt:lpstr> Flowchart</vt:lpstr>
      <vt:lpstr> Flowchart</vt:lpstr>
      <vt:lpstr>ANALISIS</vt:lpstr>
      <vt:lpstr>PowerPoint Presentation</vt:lpstr>
      <vt:lpstr> Product Analysis</vt:lpstr>
      <vt:lpstr> Product Analysis</vt:lpstr>
      <vt:lpstr> Product Analysis</vt:lpstr>
      <vt:lpstr>PowerPoint Presentation</vt:lpstr>
      <vt:lpstr> Customer Analysis</vt:lpstr>
      <vt:lpstr> Customer Analysis</vt:lpstr>
      <vt:lpstr> Customer Analysis</vt:lpstr>
      <vt:lpstr>PowerPoint Presentation</vt:lpstr>
      <vt:lpstr> Employee Analysis</vt:lpstr>
      <vt:lpstr> Employee Analysis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Angga Chandra Putra</dc:creator>
  <cp:lastModifiedBy>Angga Chandra Putra</cp:lastModifiedBy>
  <cp:revision>2</cp:revision>
  <dcterms:modified xsi:type="dcterms:W3CDTF">2023-01-29T18:45:17Z</dcterms:modified>
</cp:coreProperties>
</file>