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58" r:id="rId3"/>
    <p:sldId id="263" r:id="rId4"/>
    <p:sldId id="307" r:id="rId5"/>
    <p:sldId id="327" r:id="rId6"/>
    <p:sldId id="328" r:id="rId7"/>
    <p:sldId id="329" r:id="rId8"/>
    <p:sldId id="303" r:id="rId9"/>
    <p:sldId id="308" r:id="rId10"/>
    <p:sldId id="330" r:id="rId11"/>
    <p:sldId id="331" r:id="rId12"/>
    <p:sldId id="309" r:id="rId13"/>
    <p:sldId id="310" r:id="rId14"/>
    <p:sldId id="311" r:id="rId15"/>
    <p:sldId id="332" r:id="rId16"/>
    <p:sldId id="333" r:id="rId17"/>
    <p:sldId id="334" r:id="rId18"/>
    <p:sldId id="335" r:id="rId19"/>
    <p:sldId id="278" r:id="rId20"/>
  </p:sldIdLst>
  <p:sldSz cx="9144000" cy="5143500" type="screen16x9"/>
  <p:notesSz cx="6858000" cy="9144000"/>
  <p:embeddedFontLst>
    <p:embeddedFont>
      <p:font typeface="Advent Pro SemiBold" panose="020B0604020202020204" charset="0"/>
      <p:regular r:id="rId22"/>
      <p:bold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22C4B"/>
    <a:srgbClr val="E89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B030F-E025-46B1-B71C-B08F03609E9E}">
  <a:tblStyle styleId="{58DB030F-E025-46B1-B71C-B08F03609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2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5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282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58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998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544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85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49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5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92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10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7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54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25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7" r:id="rId5"/>
    <p:sldLayoutId id="2147483668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SCIENTIST</a:t>
            </a:r>
            <a:r>
              <a:rPr lang="en" dirty="0"/>
              <a:t> MINI PROJECT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Data Preprocessing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28433" y="916690"/>
            <a:ext cx="459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Memisahkan</a:t>
            </a:r>
            <a:r>
              <a:rPr lang="en-US" sz="1200" dirty="0">
                <a:solidFill>
                  <a:schemeClr val="bg1"/>
                </a:solidFill>
              </a:rPr>
              <a:t> column </a:t>
            </a:r>
            <a:r>
              <a:rPr lang="en-US" sz="1200" dirty="0" err="1">
                <a:solidFill>
                  <a:schemeClr val="bg1"/>
                </a:solidFill>
              </a:rPr>
              <a:t>avg_location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menjadi</a:t>
            </a:r>
            <a:r>
              <a:rPr lang="en-US" sz="1200" dirty="0">
                <a:solidFill>
                  <a:schemeClr val="bg1"/>
                </a:solidFill>
              </a:rPr>
              <a:t> latitude dan </a:t>
            </a:r>
            <a:r>
              <a:rPr lang="en-US" sz="1200" dirty="0" err="1">
                <a:solidFill>
                  <a:schemeClr val="bg1"/>
                </a:solidFill>
              </a:rPr>
              <a:t>longtitude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09468" y="844281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C20E8-9BAD-4C76-A4A7-E6D0718D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32" y="1301299"/>
            <a:ext cx="1514012" cy="74734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9E3A37-1CD9-4CCA-8804-4D43E85F1143}"/>
              </a:ext>
            </a:extLst>
          </p:cNvPr>
          <p:cNvSpPr/>
          <p:nvPr/>
        </p:nvSpPr>
        <p:spPr>
          <a:xfrm>
            <a:off x="3730919" y="1508083"/>
            <a:ext cx="619908" cy="34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1EFD7-8D00-4E57-A77F-AA82494B8E88}"/>
              </a:ext>
            </a:extLst>
          </p:cNvPr>
          <p:cNvSpPr txBox="1"/>
          <p:nvPr/>
        </p:nvSpPr>
        <p:spPr>
          <a:xfrm>
            <a:off x="1428433" y="2156251"/>
            <a:ext cx="459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Menggabungkan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minoritas</a:t>
            </a:r>
            <a:r>
              <a:rPr lang="en-US" sz="1200" dirty="0">
                <a:solidFill>
                  <a:schemeClr val="bg1"/>
                </a:solidFill>
              </a:rPr>
              <a:t> road closed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accident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2" name="Google Shape;690;p32">
            <a:extLst>
              <a:ext uri="{FF2B5EF4-FFF2-40B4-BE49-F238E27FC236}">
                <a16:creationId xmlns:a16="http://schemas.microsoft.com/office/drawing/2014/main" id="{CCA9BB1B-D9B9-4CDD-9570-EBC6E7339C1E}"/>
              </a:ext>
            </a:extLst>
          </p:cNvPr>
          <p:cNvSpPr txBox="1">
            <a:spLocks/>
          </p:cNvSpPr>
          <p:nvPr/>
        </p:nvSpPr>
        <p:spPr>
          <a:xfrm>
            <a:off x="809468" y="208384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A3F816C-9061-441F-A378-20DA44D6D4A0}"/>
              </a:ext>
            </a:extLst>
          </p:cNvPr>
          <p:cNvSpPr/>
          <p:nvPr/>
        </p:nvSpPr>
        <p:spPr>
          <a:xfrm>
            <a:off x="3723559" y="2961896"/>
            <a:ext cx="619908" cy="34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4099F-C411-4AF4-9ABB-9497E6AC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61" y="2705789"/>
            <a:ext cx="1542228" cy="7528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BEF020-B762-4FAC-9FF9-6ECB9319F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84" y="2604921"/>
            <a:ext cx="1333234" cy="10336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6CE41D-ED2F-4BB5-9DAF-01138B16D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484" y="1301299"/>
            <a:ext cx="1358213" cy="7473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41C6FB9-C51B-47E7-B0D2-2C1731272EE6}"/>
              </a:ext>
            </a:extLst>
          </p:cNvPr>
          <p:cNvSpPr txBox="1"/>
          <p:nvPr/>
        </p:nvSpPr>
        <p:spPr>
          <a:xfrm>
            <a:off x="1432113" y="3848799"/>
            <a:ext cx="459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Melakukan</a:t>
            </a:r>
            <a:r>
              <a:rPr lang="en-US" sz="1200" dirty="0">
                <a:solidFill>
                  <a:schemeClr val="bg1"/>
                </a:solidFill>
              </a:rPr>
              <a:t> data splitting dataset </a:t>
            </a:r>
            <a:r>
              <a:rPr lang="en-US" sz="1200" dirty="0" err="1">
                <a:solidFill>
                  <a:schemeClr val="bg1"/>
                </a:solidFill>
              </a:rPr>
              <a:t>menjadi</a:t>
            </a:r>
            <a:r>
              <a:rPr lang="en-US" sz="1200" dirty="0">
                <a:solidFill>
                  <a:schemeClr val="bg1"/>
                </a:solidFill>
              </a:rPr>
              <a:t> train dan test data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32" name="Google Shape;690;p32">
            <a:extLst>
              <a:ext uri="{FF2B5EF4-FFF2-40B4-BE49-F238E27FC236}">
                <a16:creationId xmlns:a16="http://schemas.microsoft.com/office/drawing/2014/main" id="{3A5E52E0-9B72-46E1-8CA4-3E718EABA85D}"/>
              </a:ext>
            </a:extLst>
          </p:cNvPr>
          <p:cNvSpPr txBox="1">
            <a:spLocks/>
          </p:cNvSpPr>
          <p:nvPr/>
        </p:nvSpPr>
        <p:spPr>
          <a:xfrm>
            <a:off x="813148" y="3776390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85868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Data Preprocessing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8FBDE-0C06-4C69-AB8C-A07DCD63468B}"/>
              </a:ext>
            </a:extLst>
          </p:cNvPr>
          <p:cNvSpPr txBox="1"/>
          <p:nvPr/>
        </p:nvSpPr>
        <p:spPr>
          <a:xfrm>
            <a:off x="723896" y="996814"/>
            <a:ext cx="5635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C000"/>
                </a:solidFill>
              </a:rPr>
              <a:t>Bentuk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akhir</a:t>
            </a:r>
            <a:r>
              <a:rPr lang="en-US" sz="1200" dirty="0">
                <a:solidFill>
                  <a:srgbClr val="FFC000"/>
                </a:solidFill>
              </a:rPr>
              <a:t> data </a:t>
            </a:r>
            <a:r>
              <a:rPr lang="en-US" sz="1200" dirty="0" err="1">
                <a:solidFill>
                  <a:srgbClr val="FFC000"/>
                </a:solidFill>
              </a:rPr>
              <a:t>setelah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melalui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tahap</a:t>
            </a:r>
            <a:r>
              <a:rPr lang="en-US" sz="1200" dirty="0">
                <a:solidFill>
                  <a:srgbClr val="FFC000"/>
                </a:solidFill>
              </a:rPr>
              <a:t> data preprocessing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AAB65-038B-4821-B094-1DAC9172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27" y="1426347"/>
            <a:ext cx="586028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2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92722" y="2408200"/>
            <a:ext cx="526142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MODELLING &amp; EVALUATION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93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483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Modelling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58413" y="1422081"/>
            <a:ext cx="1779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K-Nearest Neighbors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39449" y="1349672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738886" y="844281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Model yang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dibuat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dengan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algoritma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berikut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F7BEE-1B56-4B15-A870-B05F39938983}"/>
              </a:ext>
            </a:extLst>
          </p:cNvPr>
          <p:cNvSpPr txBox="1"/>
          <p:nvPr/>
        </p:nvSpPr>
        <p:spPr>
          <a:xfrm>
            <a:off x="1458413" y="2112138"/>
            <a:ext cx="1779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Decision Tree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9" name="Google Shape;690;p32">
            <a:extLst>
              <a:ext uri="{FF2B5EF4-FFF2-40B4-BE49-F238E27FC236}">
                <a16:creationId xmlns:a16="http://schemas.microsoft.com/office/drawing/2014/main" id="{8B9E1FFA-AC05-47DC-B471-2AC9D45C8BBC}"/>
              </a:ext>
            </a:extLst>
          </p:cNvPr>
          <p:cNvSpPr txBox="1">
            <a:spLocks/>
          </p:cNvSpPr>
          <p:nvPr/>
        </p:nvSpPr>
        <p:spPr>
          <a:xfrm>
            <a:off x="839449" y="2039729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F1864-B7F8-486A-8945-4366E669040A}"/>
              </a:ext>
            </a:extLst>
          </p:cNvPr>
          <p:cNvSpPr txBox="1"/>
          <p:nvPr/>
        </p:nvSpPr>
        <p:spPr>
          <a:xfrm>
            <a:off x="1458413" y="2825193"/>
            <a:ext cx="1779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Random Forest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1" name="Google Shape;690;p32">
            <a:extLst>
              <a:ext uri="{FF2B5EF4-FFF2-40B4-BE49-F238E27FC236}">
                <a16:creationId xmlns:a16="http://schemas.microsoft.com/office/drawing/2014/main" id="{8300C249-8EDF-43E5-827B-821E186A2244}"/>
              </a:ext>
            </a:extLst>
          </p:cNvPr>
          <p:cNvSpPr txBox="1">
            <a:spLocks/>
          </p:cNvSpPr>
          <p:nvPr/>
        </p:nvSpPr>
        <p:spPr>
          <a:xfrm>
            <a:off x="839449" y="2752784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198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229220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K-Nearest Neighbors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229220" y="924845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Hasil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evaluasi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model KNN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5FBC2-CE35-44E4-9017-523DB321D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6" y="1671403"/>
            <a:ext cx="4342855" cy="2547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C6B7A-BA9F-4C32-91FF-57565C18D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418" y="2670690"/>
            <a:ext cx="4260102" cy="15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9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229220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Decision Tree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229220" y="924845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Hasil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evaluasi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model Decision Tree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4BDA8-BACD-4ACB-BCD2-7FF98F79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55" y="1791325"/>
            <a:ext cx="4145852" cy="2427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423EB-5682-416F-ABFD-E0D4B1BB0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79928"/>
            <a:ext cx="4414603" cy="15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3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229220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Random Forest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229220" y="924845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Hasil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evaluasi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model Random Forest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0A04F-39FC-411F-B921-C8DCCBE1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96" y="1798820"/>
            <a:ext cx="4077256" cy="2419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38700-2CE2-4F8D-B073-59144D83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850" y="2773180"/>
            <a:ext cx="4114043" cy="14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506537" y="2371396"/>
            <a:ext cx="6276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Bedasarkan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evaluasi</a:t>
            </a:r>
            <a:r>
              <a:rPr lang="en-US" sz="1200" dirty="0">
                <a:solidFill>
                  <a:schemeClr val="bg1"/>
                </a:solidFill>
              </a:rPr>
              <a:t> model </a:t>
            </a:r>
            <a:r>
              <a:rPr lang="en-US" sz="1200" dirty="0" err="1">
                <a:solidFill>
                  <a:schemeClr val="bg1"/>
                </a:solidFill>
              </a:rPr>
              <a:t>kita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Random Forest model </a:t>
            </a:r>
            <a:r>
              <a:rPr lang="en-US" sz="1200" dirty="0" err="1">
                <a:solidFill>
                  <a:schemeClr val="bg1"/>
                </a:solidFill>
              </a:rPr>
              <a:t>karena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memiliki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performa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terbaik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ketiga</a:t>
            </a:r>
            <a:r>
              <a:rPr lang="en-US" sz="1200" dirty="0">
                <a:solidFill>
                  <a:schemeClr val="bg1"/>
                </a:solidFill>
              </a:rPr>
              <a:t> model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1" name="Google Shape;698;p33">
            <a:extLst>
              <a:ext uri="{FF2B5EF4-FFF2-40B4-BE49-F238E27FC236}">
                <a16:creationId xmlns:a16="http://schemas.microsoft.com/office/drawing/2014/main" id="{A73D11F7-DAF1-4AB8-BDB6-5D989366C228}"/>
              </a:ext>
            </a:extLst>
          </p:cNvPr>
          <p:cNvSpPr txBox="1">
            <a:spLocks/>
          </p:cNvSpPr>
          <p:nvPr/>
        </p:nvSpPr>
        <p:spPr>
          <a:xfrm>
            <a:off x="506537" y="1793596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4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98;p33">
            <a:extLst>
              <a:ext uri="{FF2B5EF4-FFF2-40B4-BE49-F238E27FC236}">
                <a16:creationId xmlns:a16="http://schemas.microsoft.com/office/drawing/2014/main" id="{A73D11F7-DAF1-4AB8-BDB6-5D989366C228}"/>
              </a:ext>
            </a:extLst>
          </p:cNvPr>
          <p:cNvSpPr txBox="1">
            <a:spLocks/>
          </p:cNvSpPr>
          <p:nvPr/>
        </p:nvSpPr>
        <p:spPr>
          <a:xfrm>
            <a:off x="305425" y="481956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 err="1">
                <a:solidFill>
                  <a:srgbClr val="FFC000"/>
                </a:solidFill>
              </a:rPr>
              <a:t>Referensi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0C27B-26BB-4A94-9507-6EF85E02DE01}"/>
              </a:ext>
            </a:extLst>
          </p:cNvPr>
          <p:cNvSpPr txBox="1"/>
          <p:nvPr/>
        </p:nvSpPr>
        <p:spPr>
          <a:xfrm>
            <a:off x="305424" y="1117485"/>
            <a:ext cx="6709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https://www.kaggle.com/code/sriharshaatyam/geo-spatial-analysis-and-prediction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E9D2D-31E3-46CD-9D14-9D2AB3A9EA8C}"/>
              </a:ext>
            </a:extLst>
          </p:cNvPr>
          <p:cNvSpPr txBox="1"/>
          <p:nvPr/>
        </p:nvSpPr>
        <p:spPr>
          <a:xfrm>
            <a:off x="305423" y="1764560"/>
            <a:ext cx="6709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https://towardsdatascience.com/machine-learning-with-datetime-feature-engineering-predicting-healthcare-appointment-no-shows-5e4ca3a85f96</a:t>
            </a:r>
          </a:p>
        </p:txBody>
      </p:sp>
    </p:spTree>
    <p:extLst>
      <p:ext uri="{BB962C8B-B14F-4D97-AF65-F5344CB8AC3E}">
        <p14:creationId xmlns:p14="http://schemas.microsoft.com/office/powerpoint/2010/main" val="321175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850966" y="3317791"/>
            <a:ext cx="24119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Modelling &amp; Evaluation 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04419" y="3321067"/>
            <a:ext cx="17537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Data Preprocessing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380606" y="3337408"/>
            <a:ext cx="20385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Business &amp; Data Understanding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91132" y="259369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75154" y="25717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850966" y="259370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1691132" y="192260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endCxn id="478" idx="1"/>
          </p:cNvCxnSpPr>
          <p:nvPr/>
        </p:nvCxnSpPr>
        <p:spPr>
          <a:xfrm>
            <a:off x="3875154" y="190066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endCxn id="480" idx="1"/>
          </p:cNvCxnSpPr>
          <p:nvPr/>
        </p:nvCxnSpPr>
        <p:spPr>
          <a:xfrm>
            <a:off x="5850966" y="19226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675070" y="233468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814581" y="161707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373637" y="1634169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5974430" y="1632465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488;p27">
            <a:extLst>
              <a:ext uri="{FF2B5EF4-FFF2-40B4-BE49-F238E27FC236}">
                <a16:creationId xmlns:a16="http://schemas.microsoft.com/office/drawing/2014/main" id="{B3208328-B647-437E-83FC-C7A498968231}"/>
              </a:ext>
            </a:extLst>
          </p:cNvPr>
          <p:cNvSpPr/>
          <p:nvPr/>
        </p:nvSpPr>
        <p:spPr>
          <a:xfrm>
            <a:off x="7759045" y="2312725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45D541FC-4B20-4225-8735-3FFF427A723B}"/>
              </a:ext>
            </a:extLst>
          </p:cNvPr>
          <p:cNvGrpSpPr/>
          <p:nvPr/>
        </p:nvGrpSpPr>
        <p:grpSpPr>
          <a:xfrm>
            <a:off x="7058405" y="1610510"/>
            <a:ext cx="583817" cy="580314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B9E9AF89-83BB-4174-AE0B-9FDB7E91CF83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E68C1085-773F-407F-9497-30B78983BB2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05F3C182-2220-4D6C-B84B-EAF0E0CDD274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37EB5EE2-18C4-4ADE-A768-6EDC390C3F12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04129" y="2605375"/>
            <a:ext cx="410606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&amp; Data Understanding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Business Understanding</a:t>
            </a:r>
          </a:p>
        </p:txBody>
      </p:sp>
      <p:sp>
        <p:nvSpPr>
          <p:cNvPr id="15" name="Google Shape;714;p34">
            <a:extLst>
              <a:ext uri="{FF2B5EF4-FFF2-40B4-BE49-F238E27FC236}">
                <a16:creationId xmlns:a16="http://schemas.microsoft.com/office/drawing/2014/main" id="{9E072904-44D1-450E-869A-2C74F9EA2FF0}"/>
              </a:ext>
            </a:extLst>
          </p:cNvPr>
          <p:cNvSpPr txBox="1"/>
          <p:nvPr/>
        </p:nvSpPr>
        <p:spPr>
          <a:xfrm>
            <a:off x="1623121" y="2749556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Stakeholder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8EADD-DB91-4DEE-8842-4559ACA50705}"/>
              </a:ext>
            </a:extLst>
          </p:cNvPr>
          <p:cNvSpPr txBox="1"/>
          <p:nvPr/>
        </p:nvSpPr>
        <p:spPr>
          <a:xfrm>
            <a:off x="3167018" y="2803406"/>
            <a:ext cx="5195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Para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penentu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kebijakan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publik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(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Dishub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,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Gubernur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,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Walikota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,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Satpol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PP),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perusahaan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penyedia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jasa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layanan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transportasi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umum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, urban planner dan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perusahaan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logistik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.</a:t>
            </a:r>
          </a:p>
        </p:txBody>
      </p:sp>
      <p:grpSp>
        <p:nvGrpSpPr>
          <p:cNvPr id="18" name="Google Shape;10173;p58">
            <a:extLst>
              <a:ext uri="{FF2B5EF4-FFF2-40B4-BE49-F238E27FC236}">
                <a16:creationId xmlns:a16="http://schemas.microsoft.com/office/drawing/2014/main" id="{30BC05FA-BDC9-4D78-9341-AE7D4157FC44}"/>
              </a:ext>
            </a:extLst>
          </p:cNvPr>
          <p:cNvGrpSpPr/>
          <p:nvPr/>
        </p:nvGrpSpPr>
        <p:grpSpPr>
          <a:xfrm>
            <a:off x="835884" y="2496515"/>
            <a:ext cx="402967" cy="830997"/>
            <a:chOff x="6410063" y="4135124"/>
            <a:chExt cx="159950" cy="364516"/>
          </a:xfrm>
          <a:solidFill>
            <a:schemeClr val="bg1"/>
          </a:solidFill>
        </p:grpSpPr>
        <p:sp>
          <p:nvSpPr>
            <p:cNvPr id="25" name="Google Shape;10174;p58">
              <a:extLst>
                <a:ext uri="{FF2B5EF4-FFF2-40B4-BE49-F238E27FC236}">
                  <a16:creationId xmlns:a16="http://schemas.microsoft.com/office/drawing/2014/main" id="{9850F896-7449-49C2-8D8D-B08830AB58DB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75;p58">
              <a:extLst>
                <a:ext uri="{FF2B5EF4-FFF2-40B4-BE49-F238E27FC236}">
                  <a16:creationId xmlns:a16="http://schemas.microsoft.com/office/drawing/2014/main" id="{60C07317-192D-4F83-81E6-8FEE4B9E6CB6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76;p58">
              <a:extLst>
                <a:ext uri="{FF2B5EF4-FFF2-40B4-BE49-F238E27FC236}">
                  <a16:creationId xmlns:a16="http://schemas.microsoft.com/office/drawing/2014/main" id="{C4448652-D504-4A9B-B5AC-76FC2ED91E48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77;p58">
              <a:extLst>
                <a:ext uri="{FF2B5EF4-FFF2-40B4-BE49-F238E27FC236}">
                  <a16:creationId xmlns:a16="http://schemas.microsoft.com/office/drawing/2014/main" id="{6BFE9368-27D8-4D0C-B70C-D5B7D91A2B5F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714;p34">
            <a:extLst>
              <a:ext uri="{FF2B5EF4-FFF2-40B4-BE49-F238E27FC236}">
                <a16:creationId xmlns:a16="http://schemas.microsoft.com/office/drawing/2014/main" id="{6EF75C15-8631-48B5-B5BC-F428023BA544}"/>
              </a:ext>
            </a:extLst>
          </p:cNvPr>
          <p:cNvSpPr txBox="1"/>
          <p:nvPr/>
        </p:nvSpPr>
        <p:spPr>
          <a:xfrm>
            <a:off x="1582559" y="3819210"/>
            <a:ext cx="1584459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General Goals</a:t>
            </a:r>
          </a:p>
        </p:txBody>
      </p:sp>
      <p:sp>
        <p:nvSpPr>
          <p:cNvPr id="30" name="Google Shape;10858;p60">
            <a:extLst>
              <a:ext uri="{FF2B5EF4-FFF2-40B4-BE49-F238E27FC236}">
                <a16:creationId xmlns:a16="http://schemas.microsoft.com/office/drawing/2014/main" id="{B594FD8A-175C-425D-A412-C0351A150A98}"/>
              </a:ext>
            </a:extLst>
          </p:cNvPr>
          <p:cNvSpPr/>
          <p:nvPr/>
        </p:nvSpPr>
        <p:spPr>
          <a:xfrm>
            <a:off x="776052" y="3740417"/>
            <a:ext cx="619200" cy="70252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E874A-0277-4D77-BAF0-30244F9F61C7}"/>
              </a:ext>
            </a:extLst>
          </p:cNvPr>
          <p:cNvSpPr txBox="1"/>
          <p:nvPr/>
        </p:nvSpPr>
        <p:spPr>
          <a:xfrm>
            <a:off x="3167018" y="3858350"/>
            <a:ext cx="5022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Membuat</a:t>
            </a:r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 machine learning model yang </a:t>
            </a:r>
            <a:r>
              <a:rPr lang="en-US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dapat</a:t>
            </a:r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melakukan</a:t>
            </a:r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prediksi</a:t>
            </a:r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jenis</a:t>
            </a:r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 alert pada </a:t>
            </a:r>
            <a:r>
              <a:rPr lang="en-US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jalan</a:t>
            </a:r>
            <a:r>
              <a:rPr lang="en-US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raya</a:t>
            </a:r>
            <a:endParaRPr lang="en-ID" sz="1200" dirty="0">
              <a:solidFill>
                <a:srgbClr val="FFFFFF"/>
              </a:solidFill>
              <a:latin typeface="Roboto" panose="02000000000000000000" pitchFamily="2" charset="0"/>
            </a:endParaRPr>
          </a:p>
        </p:txBody>
      </p:sp>
      <p:grpSp>
        <p:nvGrpSpPr>
          <p:cNvPr id="32" name="Google Shape;11509;p61">
            <a:extLst>
              <a:ext uri="{FF2B5EF4-FFF2-40B4-BE49-F238E27FC236}">
                <a16:creationId xmlns:a16="http://schemas.microsoft.com/office/drawing/2014/main" id="{74FD3994-A9AD-4809-A813-337CA739B157}"/>
              </a:ext>
            </a:extLst>
          </p:cNvPr>
          <p:cNvGrpSpPr/>
          <p:nvPr/>
        </p:nvGrpSpPr>
        <p:grpSpPr>
          <a:xfrm>
            <a:off x="776052" y="1365098"/>
            <a:ext cx="528092" cy="588183"/>
            <a:chOff x="1767069" y="3360146"/>
            <a:chExt cx="286324" cy="348163"/>
          </a:xfrm>
          <a:solidFill>
            <a:schemeClr val="bg1"/>
          </a:solidFill>
        </p:grpSpPr>
        <p:sp>
          <p:nvSpPr>
            <p:cNvPr id="33" name="Google Shape;11510;p61">
              <a:extLst>
                <a:ext uri="{FF2B5EF4-FFF2-40B4-BE49-F238E27FC236}">
                  <a16:creationId xmlns:a16="http://schemas.microsoft.com/office/drawing/2014/main" id="{5FEEC6E8-3C32-43BA-8DD9-C8D9B493C630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11;p61">
              <a:extLst>
                <a:ext uri="{FF2B5EF4-FFF2-40B4-BE49-F238E27FC236}">
                  <a16:creationId xmlns:a16="http://schemas.microsoft.com/office/drawing/2014/main" id="{264CA01E-7099-4C20-B971-56767286A494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12;p61">
              <a:extLst>
                <a:ext uri="{FF2B5EF4-FFF2-40B4-BE49-F238E27FC236}">
                  <a16:creationId xmlns:a16="http://schemas.microsoft.com/office/drawing/2014/main" id="{46F3A28F-1A57-48C5-9659-6B0BF9D99F0D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13;p61">
              <a:extLst>
                <a:ext uri="{FF2B5EF4-FFF2-40B4-BE49-F238E27FC236}">
                  <a16:creationId xmlns:a16="http://schemas.microsoft.com/office/drawing/2014/main" id="{3DEBC6B7-058D-48B5-AF17-DE6840B6145D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14;p61">
              <a:extLst>
                <a:ext uri="{FF2B5EF4-FFF2-40B4-BE49-F238E27FC236}">
                  <a16:creationId xmlns:a16="http://schemas.microsoft.com/office/drawing/2014/main" id="{C9BEDFD0-EAF4-44B4-B588-5987E6996FE1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15;p61">
              <a:extLst>
                <a:ext uri="{FF2B5EF4-FFF2-40B4-BE49-F238E27FC236}">
                  <a16:creationId xmlns:a16="http://schemas.microsoft.com/office/drawing/2014/main" id="{BE944F97-AD0B-4C42-9A4C-716F70DD9251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16;p61">
              <a:extLst>
                <a:ext uri="{FF2B5EF4-FFF2-40B4-BE49-F238E27FC236}">
                  <a16:creationId xmlns:a16="http://schemas.microsoft.com/office/drawing/2014/main" id="{0FA12E55-F3AE-4E2A-A657-B01FA8E65F73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714;p34">
            <a:extLst>
              <a:ext uri="{FF2B5EF4-FFF2-40B4-BE49-F238E27FC236}">
                <a16:creationId xmlns:a16="http://schemas.microsoft.com/office/drawing/2014/main" id="{CC373521-233A-480A-9AA3-6FE0FA895E89}"/>
              </a:ext>
            </a:extLst>
          </p:cNvPr>
          <p:cNvSpPr txBox="1"/>
          <p:nvPr/>
        </p:nvSpPr>
        <p:spPr>
          <a:xfrm>
            <a:off x="1647133" y="1484602"/>
            <a:ext cx="1519885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3B7EA8-5013-419C-9E8A-9B7054F5D665}"/>
              </a:ext>
            </a:extLst>
          </p:cNvPr>
          <p:cNvSpPr txBox="1"/>
          <p:nvPr/>
        </p:nvSpPr>
        <p:spPr>
          <a:xfrm>
            <a:off x="3167018" y="1379130"/>
            <a:ext cx="5172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Waze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adalah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aplikasi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navigasi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GPS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dengan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pembaruan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lalu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lintas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real-time dan salah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satu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function yang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terdapat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pada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waze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adalah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street alert yang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dapat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digunakan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untuk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melaporkan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peristiwa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berupa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jam, road closed, weather hazard, dan accident di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suatu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jalan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endParaRPr lang="en-ID" sz="1200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9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Data Understanding</a:t>
            </a:r>
          </a:p>
        </p:txBody>
      </p:sp>
      <p:sp>
        <p:nvSpPr>
          <p:cNvPr id="45" name="Google Shape;714;p34">
            <a:extLst>
              <a:ext uri="{FF2B5EF4-FFF2-40B4-BE49-F238E27FC236}">
                <a16:creationId xmlns:a16="http://schemas.microsoft.com/office/drawing/2014/main" id="{1288AAB3-A517-4D67-B45B-F584024CDF4B}"/>
              </a:ext>
            </a:extLst>
          </p:cNvPr>
          <p:cNvSpPr txBox="1"/>
          <p:nvPr/>
        </p:nvSpPr>
        <p:spPr>
          <a:xfrm>
            <a:off x="1456124" y="139565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rgbClr val="FFC000"/>
                </a:solidFill>
                <a:latin typeface="Share Tech"/>
                <a:ea typeface="Share Tech"/>
                <a:cs typeface="Share Tech"/>
                <a:sym typeface="Share Tech"/>
              </a:rPr>
              <a:t>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7282C-C042-4EB2-BB63-AC7A18D71892}"/>
              </a:ext>
            </a:extLst>
          </p:cNvPr>
          <p:cNvSpPr txBox="1"/>
          <p:nvPr/>
        </p:nvSpPr>
        <p:spPr>
          <a:xfrm>
            <a:off x="2548558" y="1395649"/>
            <a:ext cx="4789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Machine learnin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g model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ini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dibuat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dengan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menggunakan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dataset aggregate alerts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dari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waze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dengan</a:t>
            </a:r>
            <a:r>
              <a:rPr lang="en-ID" sz="1200" dirty="0">
                <a:solidFill>
                  <a:srgbClr val="FFFFFF"/>
                </a:solidFill>
                <a:latin typeface="Roboto" panose="02000000000000000000" pitchFamily="2" charset="0"/>
              </a:rPr>
              <a:t> data dictionary </a:t>
            </a:r>
            <a:r>
              <a:rPr lang="en-ID" sz="1200" dirty="0" err="1">
                <a:solidFill>
                  <a:srgbClr val="FFFFFF"/>
                </a:solidFill>
                <a:latin typeface="Roboto" panose="02000000000000000000" pitchFamily="2" charset="0"/>
              </a:rPr>
              <a:t>berikut</a:t>
            </a:r>
            <a:endParaRPr lang="en-ID" sz="1200" dirty="0"/>
          </a:p>
        </p:txBody>
      </p:sp>
      <p:grpSp>
        <p:nvGrpSpPr>
          <p:cNvPr id="47" name="Google Shape;13491;p64">
            <a:extLst>
              <a:ext uri="{FF2B5EF4-FFF2-40B4-BE49-F238E27FC236}">
                <a16:creationId xmlns:a16="http://schemas.microsoft.com/office/drawing/2014/main" id="{5CD038C6-237E-44AB-A077-0800FC4190B9}"/>
              </a:ext>
            </a:extLst>
          </p:cNvPr>
          <p:cNvGrpSpPr/>
          <p:nvPr/>
        </p:nvGrpSpPr>
        <p:grpSpPr>
          <a:xfrm>
            <a:off x="836013" y="1395650"/>
            <a:ext cx="476931" cy="461665"/>
            <a:chOff x="6099375" y="2456075"/>
            <a:chExt cx="337684" cy="314194"/>
          </a:xfrm>
          <a:solidFill>
            <a:schemeClr val="bg1"/>
          </a:solidFill>
        </p:grpSpPr>
        <p:sp>
          <p:nvSpPr>
            <p:cNvPr id="48" name="Google Shape;13492;p64">
              <a:extLst>
                <a:ext uri="{FF2B5EF4-FFF2-40B4-BE49-F238E27FC236}">
                  <a16:creationId xmlns:a16="http://schemas.microsoft.com/office/drawing/2014/main" id="{04145412-18C2-484F-883E-73B88859E0FE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493;p64">
              <a:extLst>
                <a:ext uri="{FF2B5EF4-FFF2-40B4-BE49-F238E27FC236}">
                  <a16:creationId xmlns:a16="http://schemas.microsoft.com/office/drawing/2014/main" id="{76832560-0AEA-43AE-AD77-15CD4B784117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8EAC77-69FA-40E0-B726-9DBBF29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3" y="2125727"/>
            <a:ext cx="6111770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E9022-39E3-4494-8954-64F41B7939E9}"/>
              </a:ext>
            </a:extLst>
          </p:cNvPr>
          <p:cNvSpPr txBox="1"/>
          <p:nvPr/>
        </p:nvSpPr>
        <p:spPr>
          <a:xfrm>
            <a:off x="723896" y="879093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Setelah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mengekplorasi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dataset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terdapat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beberapa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permasalahan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yang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ditemukan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32944-91D0-42BB-B06C-6D8AAFAFA086}"/>
              </a:ext>
            </a:extLst>
          </p:cNvPr>
          <p:cNvSpPr txBox="1"/>
          <p:nvPr/>
        </p:nvSpPr>
        <p:spPr>
          <a:xfrm>
            <a:off x="1465909" y="1385793"/>
            <a:ext cx="4470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Dataset </a:t>
            </a:r>
            <a:r>
              <a:rPr lang="en-US" sz="1200" dirty="0" err="1">
                <a:solidFill>
                  <a:schemeClr val="bg1"/>
                </a:solidFill>
              </a:rPr>
              <a:t>masih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terpisah-pisah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tiap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sehingga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perlu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digabungkan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1" name="Google Shape;690;p32">
            <a:extLst>
              <a:ext uri="{FF2B5EF4-FFF2-40B4-BE49-F238E27FC236}">
                <a16:creationId xmlns:a16="http://schemas.microsoft.com/office/drawing/2014/main" id="{CFC5ADEC-D45B-46A0-AFDD-216A8842C05D}"/>
              </a:ext>
            </a:extLst>
          </p:cNvPr>
          <p:cNvSpPr txBox="1">
            <a:spLocks/>
          </p:cNvSpPr>
          <p:nvPr/>
        </p:nvSpPr>
        <p:spPr>
          <a:xfrm>
            <a:off x="816964" y="1359551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83B20-DF14-48FD-BAC8-0C59E2186EB6}"/>
              </a:ext>
            </a:extLst>
          </p:cNvPr>
          <p:cNvSpPr txBox="1"/>
          <p:nvPr/>
        </p:nvSpPr>
        <p:spPr>
          <a:xfrm>
            <a:off x="1465909" y="2114052"/>
            <a:ext cx="4402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3" name="Google Shape;690;p32">
            <a:extLst>
              <a:ext uri="{FF2B5EF4-FFF2-40B4-BE49-F238E27FC236}">
                <a16:creationId xmlns:a16="http://schemas.microsoft.com/office/drawing/2014/main" id="{B36A4BF0-B07C-4420-AF40-1CCE7C8F3DC0}"/>
              </a:ext>
            </a:extLst>
          </p:cNvPr>
          <p:cNvSpPr txBox="1">
            <a:spLocks/>
          </p:cNvSpPr>
          <p:nvPr/>
        </p:nvSpPr>
        <p:spPr>
          <a:xfrm>
            <a:off x="816963" y="2110085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54D33-AAF3-4CB3-AB99-CC52D8988071}"/>
              </a:ext>
            </a:extLst>
          </p:cNvPr>
          <p:cNvSpPr txBox="1"/>
          <p:nvPr/>
        </p:nvSpPr>
        <p:spPr>
          <a:xfrm>
            <a:off x="1465909" y="2120492"/>
            <a:ext cx="4470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Distribusi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jenis</a:t>
            </a:r>
            <a:r>
              <a:rPr lang="en-US" sz="1200" dirty="0">
                <a:solidFill>
                  <a:schemeClr val="bg1"/>
                </a:solidFill>
              </a:rPr>
              <a:t> alert yang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seimbang</a:t>
            </a:r>
            <a:endParaRPr lang="en-ID" sz="1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27A74-4024-45AA-B9E2-39A7436B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07" y="2664085"/>
            <a:ext cx="5861154" cy="22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5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Data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32944-91D0-42BB-B06C-6D8AAFAFA086}"/>
              </a:ext>
            </a:extLst>
          </p:cNvPr>
          <p:cNvSpPr txBox="1"/>
          <p:nvPr/>
        </p:nvSpPr>
        <p:spPr>
          <a:xfrm>
            <a:off x="1398452" y="1451883"/>
            <a:ext cx="4470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Terdapat</a:t>
            </a:r>
            <a:r>
              <a:rPr lang="en-US" sz="1200" dirty="0">
                <a:solidFill>
                  <a:schemeClr val="bg1"/>
                </a:solidFill>
              </a:rPr>
              <a:t> null value pada dataset yang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1" name="Google Shape;690;p32">
            <a:extLst>
              <a:ext uri="{FF2B5EF4-FFF2-40B4-BE49-F238E27FC236}">
                <a16:creationId xmlns:a16="http://schemas.microsoft.com/office/drawing/2014/main" id="{CFC5ADEC-D45B-46A0-AFDD-216A8842C05D}"/>
              </a:ext>
            </a:extLst>
          </p:cNvPr>
          <p:cNvSpPr txBox="1">
            <a:spLocks/>
          </p:cNvSpPr>
          <p:nvPr/>
        </p:nvSpPr>
        <p:spPr>
          <a:xfrm>
            <a:off x="816964" y="1359551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83B20-DF14-48FD-BAC8-0C59E2186EB6}"/>
              </a:ext>
            </a:extLst>
          </p:cNvPr>
          <p:cNvSpPr txBox="1"/>
          <p:nvPr/>
        </p:nvSpPr>
        <p:spPr>
          <a:xfrm>
            <a:off x="1465909" y="2114052"/>
            <a:ext cx="4402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CB5D5-A354-4F3E-944F-DE08FCCFB6E3}"/>
              </a:ext>
            </a:extLst>
          </p:cNvPr>
          <p:cNvSpPr txBox="1"/>
          <p:nvPr/>
        </p:nvSpPr>
        <p:spPr>
          <a:xfrm>
            <a:off x="1465909" y="2121547"/>
            <a:ext cx="4402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0E187-DD48-47EE-9101-587CD8E8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05" y="2114052"/>
            <a:ext cx="2781541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92722" y="2408200"/>
            <a:ext cx="526142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DATA PREPROCESSING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63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Data Preprocessing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35929" y="1431960"/>
            <a:ext cx="459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Menggabungkan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seluruh</a:t>
            </a:r>
            <a:r>
              <a:rPr lang="en-US" sz="1200" dirty="0">
                <a:solidFill>
                  <a:schemeClr val="bg1"/>
                </a:solidFill>
              </a:rPr>
              <a:t> dataset </a:t>
            </a:r>
            <a:r>
              <a:rPr lang="en-US" sz="1200" dirty="0" err="1">
                <a:solidFill>
                  <a:schemeClr val="bg1"/>
                </a:solidFill>
              </a:rPr>
              <a:t>menjadi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satu</a:t>
            </a:r>
            <a:r>
              <a:rPr lang="en-US" sz="1200" dirty="0">
                <a:solidFill>
                  <a:schemeClr val="bg1"/>
                </a:solidFill>
              </a:rPr>
              <a:t> dataset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16964" y="1359551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5FB7C-F332-46B1-A46C-1DBB7150213E}"/>
              </a:ext>
            </a:extLst>
          </p:cNvPr>
          <p:cNvSpPr txBox="1"/>
          <p:nvPr/>
        </p:nvSpPr>
        <p:spPr>
          <a:xfrm>
            <a:off x="1435929" y="2079782"/>
            <a:ext cx="4657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Memperbaikin</a:t>
            </a:r>
            <a:r>
              <a:rPr lang="en-US" sz="1200" dirty="0">
                <a:solidFill>
                  <a:schemeClr val="bg1"/>
                </a:solidFill>
              </a:rPr>
              <a:t> data type column time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string </a:t>
            </a:r>
            <a:r>
              <a:rPr lang="en-US" sz="1200" dirty="0" err="1">
                <a:solidFill>
                  <a:schemeClr val="bg1"/>
                </a:solidFill>
              </a:rPr>
              <a:t>menjadi</a:t>
            </a:r>
            <a:r>
              <a:rPr lang="en-US" sz="1200" dirty="0">
                <a:solidFill>
                  <a:schemeClr val="bg1"/>
                </a:solidFill>
              </a:rPr>
              <a:t> datetime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4" name="Google Shape;690;p32">
            <a:extLst>
              <a:ext uri="{FF2B5EF4-FFF2-40B4-BE49-F238E27FC236}">
                <a16:creationId xmlns:a16="http://schemas.microsoft.com/office/drawing/2014/main" id="{1745F800-346B-434B-9CAD-26BF42264C14}"/>
              </a:ext>
            </a:extLst>
          </p:cNvPr>
          <p:cNvSpPr txBox="1">
            <a:spLocks/>
          </p:cNvSpPr>
          <p:nvPr/>
        </p:nvSpPr>
        <p:spPr>
          <a:xfrm>
            <a:off x="816964" y="1987450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BB322-1629-4604-89A6-0C10942545AB}"/>
              </a:ext>
            </a:extLst>
          </p:cNvPr>
          <p:cNvSpPr txBox="1"/>
          <p:nvPr/>
        </p:nvSpPr>
        <p:spPr>
          <a:xfrm>
            <a:off x="1435929" y="3397267"/>
            <a:ext cx="4799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Memisahkan</a:t>
            </a:r>
            <a:r>
              <a:rPr lang="en-US" sz="1200" dirty="0">
                <a:solidFill>
                  <a:schemeClr val="bg1"/>
                </a:solidFill>
              </a:rPr>
              <a:t> column time yang </a:t>
            </a:r>
            <a:r>
              <a:rPr lang="en-US" sz="1200" dirty="0" err="1">
                <a:solidFill>
                  <a:schemeClr val="bg1"/>
                </a:solidFill>
              </a:rPr>
              <a:t>berbentuk</a:t>
            </a:r>
            <a:r>
              <a:rPr lang="en-US" sz="1200" dirty="0">
                <a:solidFill>
                  <a:schemeClr val="bg1"/>
                </a:solidFill>
              </a:rPr>
              <a:t> datetime </a:t>
            </a:r>
            <a:r>
              <a:rPr lang="en-US" sz="1200" dirty="0" err="1">
                <a:solidFill>
                  <a:schemeClr val="bg1"/>
                </a:solidFill>
              </a:rPr>
              <a:t>menjadi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bulan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minggu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hari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hari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minggu</a:t>
            </a:r>
            <a:r>
              <a:rPr lang="en-US" sz="1200" dirty="0">
                <a:solidFill>
                  <a:schemeClr val="bg1"/>
                </a:solidFill>
              </a:rPr>
              <a:t> dan jam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8" name="Google Shape;690;p32">
            <a:extLst>
              <a:ext uri="{FF2B5EF4-FFF2-40B4-BE49-F238E27FC236}">
                <a16:creationId xmlns:a16="http://schemas.microsoft.com/office/drawing/2014/main" id="{98304ECD-A334-4C0C-BFCE-1110982A1951}"/>
              </a:ext>
            </a:extLst>
          </p:cNvPr>
          <p:cNvSpPr txBox="1">
            <a:spLocks/>
          </p:cNvSpPr>
          <p:nvPr/>
        </p:nvSpPr>
        <p:spPr>
          <a:xfrm>
            <a:off x="816964" y="3386093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8A956-FDD4-4946-8F12-702287391702}"/>
              </a:ext>
            </a:extLst>
          </p:cNvPr>
          <p:cNvSpPr txBox="1"/>
          <p:nvPr/>
        </p:nvSpPr>
        <p:spPr>
          <a:xfrm>
            <a:off x="723896" y="916318"/>
            <a:ext cx="5635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Data preprocessing yang </a:t>
            </a:r>
            <a:r>
              <a:rPr lang="en-US" sz="1200" dirty="0" err="1">
                <a:solidFill>
                  <a:srgbClr val="FFC000"/>
                </a:solidFill>
              </a:rPr>
              <a:t>dilakukan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adalah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sebagai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berikut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D258D-325E-45CA-B145-2D3A0839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92" y="4038746"/>
            <a:ext cx="2888230" cy="83827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CA7354-1DB3-4ECC-A360-19DC2B7DE5A9}"/>
              </a:ext>
            </a:extLst>
          </p:cNvPr>
          <p:cNvSpPr/>
          <p:nvPr/>
        </p:nvSpPr>
        <p:spPr>
          <a:xfrm>
            <a:off x="2447514" y="4266913"/>
            <a:ext cx="619908" cy="34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07B4D-01DB-427E-A5A9-BB261055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36" y="4038746"/>
            <a:ext cx="556308" cy="8001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93A99E-FC08-44F3-87FA-5B5355E35F0E}"/>
              </a:ext>
            </a:extLst>
          </p:cNvPr>
          <p:cNvSpPr txBox="1"/>
          <p:nvPr/>
        </p:nvSpPr>
        <p:spPr>
          <a:xfrm>
            <a:off x="1435928" y="2631129"/>
            <a:ext cx="4799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Mengdrop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kolom</a:t>
            </a:r>
            <a:r>
              <a:rPr lang="en-US" sz="1200" dirty="0">
                <a:solidFill>
                  <a:schemeClr val="bg1"/>
                </a:solidFill>
              </a:rPr>
              <a:t> date, </a:t>
            </a:r>
            <a:r>
              <a:rPr lang="en-US" sz="1200" dirty="0" err="1">
                <a:solidFill>
                  <a:schemeClr val="bg1"/>
                </a:solidFill>
              </a:rPr>
              <a:t>kemendagri_kabupaten_kode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kemendagri_kabupaten_nama</a:t>
            </a:r>
            <a:r>
              <a:rPr lang="en-US" sz="1200" dirty="0">
                <a:solidFill>
                  <a:schemeClr val="bg1"/>
                </a:solidFill>
              </a:rPr>
              <a:t>, street </a:t>
            </a:r>
            <a:r>
              <a:rPr lang="en-US" sz="1200" dirty="0" err="1">
                <a:solidFill>
                  <a:schemeClr val="bg1"/>
                </a:solidFill>
              </a:rPr>
              <a:t>karena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sudah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diwakilkan</a:t>
            </a:r>
            <a:r>
              <a:rPr lang="en-US" sz="1200" dirty="0">
                <a:solidFill>
                  <a:schemeClr val="bg1"/>
                </a:solidFill>
              </a:rPr>
              <a:t> oleh </a:t>
            </a:r>
            <a:r>
              <a:rPr lang="en-US" sz="1200" dirty="0" err="1">
                <a:solidFill>
                  <a:schemeClr val="bg1"/>
                </a:solidFill>
              </a:rPr>
              <a:t>kolom</a:t>
            </a:r>
            <a:r>
              <a:rPr lang="en-US" sz="1200" dirty="0">
                <a:solidFill>
                  <a:schemeClr val="bg1"/>
                </a:solidFill>
              </a:rPr>
              <a:t> time dan </a:t>
            </a:r>
            <a:r>
              <a:rPr lang="en-US" sz="1200" dirty="0" err="1">
                <a:solidFill>
                  <a:schemeClr val="bg1"/>
                </a:solidFill>
              </a:rPr>
              <a:t>avg_location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4" name="Google Shape;690;p32">
            <a:extLst>
              <a:ext uri="{FF2B5EF4-FFF2-40B4-BE49-F238E27FC236}">
                <a16:creationId xmlns:a16="http://schemas.microsoft.com/office/drawing/2014/main" id="{593102A7-DCEC-4DF5-B43D-F244FD118650}"/>
              </a:ext>
            </a:extLst>
          </p:cNvPr>
          <p:cNvSpPr txBox="1">
            <a:spLocks/>
          </p:cNvSpPr>
          <p:nvPr/>
        </p:nvSpPr>
        <p:spPr>
          <a:xfrm>
            <a:off x="816965" y="2723463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3798349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386</Words>
  <Application>Microsoft Office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Maven Pro</vt:lpstr>
      <vt:lpstr>Share Tech</vt:lpstr>
      <vt:lpstr>Advent Pro SemiBold</vt:lpstr>
      <vt:lpstr>Roboto</vt:lpstr>
      <vt:lpstr>Fira Sans Extra Condensed Medium</vt:lpstr>
      <vt:lpstr>Arial</vt:lpstr>
      <vt:lpstr>Data Science Consulting by Slidesgo</vt:lpstr>
      <vt:lpstr>DATA SCIENTIST MINI PROJECT</vt:lpstr>
      <vt:lpstr>Modelling &amp; Evaluation </vt:lpstr>
      <vt:lpstr>Business &amp; Data Understanding</vt:lpstr>
      <vt:lpstr> Business Understanding</vt:lpstr>
      <vt:lpstr> Data Understanding</vt:lpstr>
      <vt:lpstr> Data Understanding</vt:lpstr>
      <vt:lpstr> Data Understanding</vt:lpstr>
      <vt:lpstr>DATA PREPROCESSING</vt:lpstr>
      <vt:lpstr> Data Preprocessing</vt:lpstr>
      <vt:lpstr> Data Preprocessing</vt:lpstr>
      <vt:lpstr> Data Preprocessing</vt:lpstr>
      <vt:lpstr>MODELLING &amp; EVALUATION</vt:lpstr>
      <vt:lpstr> Modelling</vt:lpstr>
      <vt:lpstr> K-Nearest Neighbors Evaluation</vt:lpstr>
      <vt:lpstr> Decision Tree Evaluation</vt:lpstr>
      <vt:lpstr> Random Forest Evaluation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Angga Chandra Putra</dc:creator>
  <cp:lastModifiedBy>Angga Chandra Putra</cp:lastModifiedBy>
  <cp:revision>4</cp:revision>
  <dcterms:modified xsi:type="dcterms:W3CDTF">2023-02-26T15:29:55Z</dcterms:modified>
</cp:coreProperties>
</file>