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47EEA-B73F-495A-A5A2-0143729DC7A8}" v="63" dt="2021-11-22T22:44:11.088"/>
    <p1510:client id="{B603E69D-9E55-44FA-8944-378D62FD3D8E}" v="481" dt="2021-11-21T18:03:09.775"/>
    <p1510:client id="{C576FA8D-44F8-424F-BCF7-11F1CB4FBA02}" v="2397" dt="2021-11-21T17:54:02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33716-810A-430F-9031-C2DDCD3335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74BEF-EBBC-400F-B607-E165D7D26DEE}">
      <dgm:prSet/>
      <dgm:spPr/>
      <dgm:t>
        <a:bodyPr/>
        <a:lstStyle/>
        <a:p>
          <a:r>
            <a:rPr lang="en-US"/>
            <a:t>Linear Regression – to predict and analyze the correlation of 2 features in our dataset</a:t>
          </a:r>
        </a:p>
      </dgm:t>
    </dgm:pt>
    <dgm:pt modelId="{28C1111F-9ACA-471A-B319-28F196A1D401}" type="parTrans" cxnId="{E3510E54-338C-43B4-AC6F-E2C639539FB4}">
      <dgm:prSet/>
      <dgm:spPr/>
      <dgm:t>
        <a:bodyPr/>
        <a:lstStyle/>
        <a:p>
          <a:endParaRPr lang="en-US"/>
        </a:p>
      </dgm:t>
    </dgm:pt>
    <dgm:pt modelId="{E956195D-9642-4860-A959-5CB926735ABF}" type="sibTrans" cxnId="{E3510E54-338C-43B4-AC6F-E2C639539FB4}">
      <dgm:prSet/>
      <dgm:spPr/>
      <dgm:t>
        <a:bodyPr/>
        <a:lstStyle/>
        <a:p>
          <a:endParaRPr lang="en-US"/>
        </a:p>
      </dgm:t>
    </dgm:pt>
    <dgm:pt modelId="{55E742E7-A974-4F2E-9624-5E544C552D5D}">
      <dgm:prSet/>
      <dgm:spPr/>
      <dgm:t>
        <a:bodyPr/>
        <a:lstStyle/>
        <a:p>
          <a:r>
            <a:rPr lang="en-US"/>
            <a:t>K Means – This is an unsupervised learning technique creating clusters of data based on a centroid</a:t>
          </a:r>
        </a:p>
      </dgm:t>
    </dgm:pt>
    <dgm:pt modelId="{9FE64CD5-A1D7-4B9F-BBEE-6AB6665F9F65}" type="parTrans" cxnId="{6E79F3A0-80A1-42AE-AA45-75D9895C6F68}">
      <dgm:prSet/>
      <dgm:spPr/>
      <dgm:t>
        <a:bodyPr/>
        <a:lstStyle/>
        <a:p>
          <a:endParaRPr lang="en-US"/>
        </a:p>
      </dgm:t>
    </dgm:pt>
    <dgm:pt modelId="{06D1AC9A-CD0E-4BF5-AE13-4C4E6ABD5ADC}" type="sibTrans" cxnId="{6E79F3A0-80A1-42AE-AA45-75D9895C6F68}">
      <dgm:prSet/>
      <dgm:spPr/>
      <dgm:t>
        <a:bodyPr/>
        <a:lstStyle/>
        <a:p>
          <a:endParaRPr lang="en-US"/>
        </a:p>
      </dgm:t>
    </dgm:pt>
    <dgm:pt modelId="{C8FF25D4-37CB-413B-94C1-0296DF45D4FE}">
      <dgm:prSet/>
      <dgm:spPr/>
      <dgm:t>
        <a:bodyPr/>
        <a:lstStyle/>
        <a:p>
          <a:r>
            <a:rPr lang="en-US"/>
            <a:t>KNN – This is a clustering technique which analyzes data nearest to other data to predict a diagnosis</a:t>
          </a:r>
        </a:p>
      </dgm:t>
    </dgm:pt>
    <dgm:pt modelId="{DA874C70-74FB-441D-9181-1EC853E70E44}" type="parTrans" cxnId="{B94B3BA7-84E8-4CA5-9EEA-1594562613B0}">
      <dgm:prSet/>
      <dgm:spPr/>
      <dgm:t>
        <a:bodyPr/>
        <a:lstStyle/>
        <a:p>
          <a:endParaRPr lang="en-US"/>
        </a:p>
      </dgm:t>
    </dgm:pt>
    <dgm:pt modelId="{7D7FBC14-7246-43A6-9B0B-0602451E798A}" type="sibTrans" cxnId="{B94B3BA7-84E8-4CA5-9EEA-1594562613B0}">
      <dgm:prSet/>
      <dgm:spPr/>
      <dgm:t>
        <a:bodyPr/>
        <a:lstStyle/>
        <a:p>
          <a:endParaRPr lang="en-US"/>
        </a:p>
      </dgm:t>
    </dgm:pt>
    <dgm:pt modelId="{711C6F5A-D91A-46E0-A685-949D8839897C}">
      <dgm:prSet/>
      <dgm:spPr/>
      <dgm:t>
        <a:bodyPr/>
        <a:lstStyle/>
        <a:p>
          <a:r>
            <a:rPr lang="en-US"/>
            <a:t>Naïve Bayes – This is a technique used to predict cancer by taking features  of our dataset and using the same weight for each -&gt; Assumes data has same effect on output hence Naïve </a:t>
          </a:r>
        </a:p>
      </dgm:t>
    </dgm:pt>
    <dgm:pt modelId="{69532386-5C0D-40A5-9CB3-3D349CA0FF70}" type="parTrans" cxnId="{4B1B098D-30BE-4FD9-90F9-6CE97F5F07D1}">
      <dgm:prSet/>
      <dgm:spPr/>
      <dgm:t>
        <a:bodyPr/>
        <a:lstStyle/>
        <a:p>
          <a:endParaRPr lang="en-US"/>
        </a:p>
      </dgm:t>
    </dgm:pt>
    <dgm:pt modelId="{E665DBC1-0C5F-400D-8C58-67E21E980150}" type="sibTrans" cxnId="{4B1B098D-30BE-4FD9-90F9-6CE97F5F07D1}">
      <dgm:prSet/>
      <dgm:spPr/>
      <dgm:t>
        <a:bodyPr/>
        <a:lstStyle/>
        <a:p>
          <a:endParaRPr lang="en-US"/>
        </a:p>
      </dgm:t>
    </dgm:pt>
    <dgm:pt modelId="{4B8EB5C5-A3A2-451E-90F5-97A1C5A3E414}">
      <dgm:prSet phldr="0"/>
      <dgm:spPr/>
      <dgm:t>
        <a:bodyPr/>
        <a:lstStyle/>
        <a:p>
          <a:pPr rtl="0"/>
          <a:r>
            <a:rPr lang="en-US" dirty="0"/>
            <a:t>Decision Trees – Which were used to predict diagnosis by making a tree of features in our dataset which will either lead to positive or negative diagnosis based on their values</a:t>
          </a:r>
        </a:p>
      </dgm:t>
    </dgm:pt>
    <dgm:pt modelId="{86C623B7-D842-47FD-8F76-518E9E3BB40A}" type="parTrans" cxnId="{6EB732C6-1218-4ADC-B8AB-CFEF31492F6D}">
      <dgm:prSet/>
      <dgm:spPr/>
    </dgm:pt>
    <dgm:pt modelId="{CF0B5211-688B-495E-A025-BB99EB2A56EE}" type="sibTrans" cxnId="{6EB732C6-1218-4ADC-B8AB-CFEF31492F6D}">
      <dgm:prSet/>
      <dgm:spPr/>
    </dgm:pt>
    <dgm:pt modelId="{3CE2968D-F638-4ED1-BD2F-3F01915010E5}">
      <dgm:prSet phldr="0"/>
      <dgm:spPr/>
      <dgm:t>
        <a:bodyPr/>
        <a:lstStyle/>
        <a:p>
          <a:r>
            <a:rPr lang="en-US" dirty="0"/>
            <a:t>Random Forest – Creates multiple trees then merges the best models to predict our diagnois</a:t>
          </a:r>
        </a:p>
      </dgm:t>
    </dgm:pt>
    <dgm:pt modelId="{559146B3-2E85-4EA9-8F9E-9958F12B8864}" type="parTrans" cxnId="{5AF0956C-AAE6-4F67-BB2D-F0FCC5118B76}">
      <dgm:prSet/>
      <dgm:spPr/>
    </dgm:pt>
    <dgm:pt modelId="{DE945F27-FF11-4ECF-8FEA-6D2F681B1B56}" type="sibTrans" cxnId="{5AF0956C-AAE6-4F67-BB2D-F0FCC5118B76}">
      <dgm:prSet/>
      <dgm:spPr/>
    </dgm:pt>
    <dgm:pt modelId="{C8C83B8B-CA44-4370-881C-76DB3C36AB94}">
      <dgm:prSet phldr="0"/>
      <dgm:spPr/>
      <dgm:t>
        <a:bodyPr/>
        <a:lstStyle/>
        <a:p>
          <a:r>
            <a:rPr lang="en-US" dirty="0"/>
            <a:t>PCA (Principle Component Analysis) - unsupervised dimensionality-reduction which reduced features in our dataset by removing similar features which were highly correlated</a:t>
          </a:r>
        </a:p>
      </dgm:t>
    </dgm:pt>
    <dgm:pt modelId="{9E58D535-DCEC-42F3-87A0-7CF653F2E0DC}" type="parTrans" cxnId="{AD246D7D-9EB9-48A3-85AC-199254A63E8F}">
      <dgm:prSet/>
      <dgm:spPr/>
    </dgm:pt>
    <dgm:pt modelId="{A9E3CF06-259D-4662-8C41-9FABA81995C5}" type="sibTrans" cxnId="{AD246D7D-9EB9-48A3-85AC-199254A63E8F}">
      <dgm:prSet/>
      <dgm:spPr/>
    </dgm:pt>
    <dgm:pt modelId="{A6161D87-0223-4245-8563-D50154C0189B}" type="pres">
      <dgm:prSet presAssocID="{1C733716-810A-430F-9031-C2DDCD33359A}" presName="linear" presStyleCnt="0">
        <dgm:presLayoutVars>
          <dgm:animLvl val="lvl"/>
          <dgm:resizeHandles val="exact"/>
        </dgm:presLayoutVars>
      </dgm:prSet>
      <dgm:spPr/>
    </dgm:pt>
    <dgm:pt modelId="{8B52EEFA-D34F-46B5-8182-55062DB60CA3}" type="pres">
      <dgm:prSet presAssocID="{B5474BEF-EBBC-400F-B607-E165D7D26DE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7586E9C-673C-4308-828C-CCC2BC6582E7}" type="pres">
      <dgm:prSet presAssocID="{E956195D-9642-4860-A959-5CB926735ABF}" presName="spacer" presStyleCnt="0"/>
      <dgm:spPr/>
    </dgm:pt>
    <dgm:pt modelId="{88D6434B-9F9B-4669-9445-6526E387AFCA}" type="pres">
      <dgm:prSet presAssocID="{55E742E7-A974-4F2E-9624-5E544C552D5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BFF1431-8EC3-499D-A238-342C049E8C25}" type="pres">
      <dgm:prSet presAssocID="{06D1AC9A-CD0E-4BF5-AE13-4C4E6ABD5ADC}" presName="spacer" presStyleCnt="0"/>
      <dgm:spPr/>
    </dgm:pt>
    <dgm:pt modelId="{F943C99D-BA73-46E1-9664-5C2971DDFA44}" type="pres">
      <dgm:prSet presAssocID="{C8FF25D4-37CB-413B-94C1-0296DF45D4F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40F49CF-8DF8-4F62-A045-8108C041F83F}" type="pres">
      <dgm:prSet presAssocID="{7D7FBC14-7246-43A6-9B0B-0602451E798A}" presName="spacer" presStyleCnt="0"/>
      <dgm:spPr/>
    </dgm:pt>
    <dgm:pt modelId="{03FAB2AE-E179-4451-920F-9D934D2AF63F}" type="pres">
      <dgm:prSet presAssocID="{711C6F5A-D91A-46E0-A685-949D8839897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7ADCE94-5B33-44D9-9E55-C6569B795E97}" type="pres">
      <dgm:prSet presAssocID="{E665DBC1-0C5F-400D-8C58-67E21E980150}" presName="spacer" presStyleCnt="0"/>
      <dgm:spPr/>
    </dgm:pt>
    <dgm:pt modelId="{24E950DF-D96C-4231-A140-473AB0BE8938}" type="pres">
      <dgm:prSet presAssocID="{4B8EB5C5-A3A2-451E-90F5-97A1C5A3E41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BB6953D-0CB8-489F-8D50-C883000B9AF4}" type="pres">
      <dgm:prSet presAssocID="{CF0B5211-688B-495E-A025-BB99EB2A56EE}" presName="spacer" presStyleCnt="0"/>
      <dgm:spPr/>
    </dgm:pt>
    <dgm:pt modelId="{158B6BBA-A415-4B86-8BA5-63EDD62C708E}" type="pres">
      <dgm:prSet presAssocID="{3CE2968D-F638-4ED1-BD2F-3F01915010E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42D5087-E5EF-42BA-AE9A-7B2C8C9FCD44}" type="pres">
      <dgm:prSet presAssocID="{DE945F27-FF11-4ECF-8FEA-6D2F681B1B56}" presName="spacer" presStyleCnt="0"/>
      <dgm:spPr/>
    </dgm:pt>
    <dgm:pt modelId="{FA42934A-C143-4FA3-8C90-1D0AE05F3E4E}" type="pres">
      <dgm:prSet presAssocID="{C8C83B8B-CA44-4370-881C-76DB3C36AB9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CA34705-8D7F-4185-9580-915FA87D3B15}" type="presOf" srcId="{3CE2968D-F638-4ED1-BD2F-3F01915010E5}" destId="{158B6BBA-A415-4B86-8BA5-63EDD62C708E}" srcOrd="0" destOrd="0" presId="urn:microsoft.com/office/officeart/2005/8/layout/vList2"/>
    <dgm:cxn modelId="{93B8D70A-CEC8-406A-89DC-01DC818AA931}" type="presOf" srcId="{4B8EB5C5-A3A2-451E-90F5-97A1C5A3E414}" destId="{24E950DF-D96C-4231-A140-473AB0BE8938}" srcOrd="0" destOrd="0" presId="urn:microsoft.com/office/officeart/2005/8/layout/vList2"/>
    <dgm:cxn modelId="{21B09F14-3363-41F4-BD99-DD84735E6FF7}" type="presOf" srcId="{B5474BEF-EBBC-400F-B607-E165D7D26DEE}" destId="{8B52EEFA-D34F-46B5-8182-55062DB60CA3}" srcOrd="0" destOrd="0" presId="urn:microsoft.com/office/officeart/2005/8/layout/vList2"/>
    <dgm:cxn modelId="{960D5D2B-0653-47CF-A7DA-7E17D0619475}" type="presOf" srcId="{C8C83B8B-CA44-4370-881C-76DB3C36AB94}" destId="{FA42934A-C143-4FA3-8C90-1D0AE05F3E4E}" srcOrd="0" destOrd="0" presId="urn:microsoft.com/office/officeart/2005/8/layout/vList2"/>
    <dgm:cxn modelId="{7576125D-5B1C-4329-9076-A52F49B71AA9}" type="presOf" srcId="{711C6F5A-D91A-46E0-A685-949D8839897C}" destId="{03FAB2AE-E179-4451-920F-9D934D2AF63F}" srcOrd="0" destOrd="0" presId="urn:microsoft.com/office/officeart/2005/8/layout/vList2"/>
    <dgm:cxn modelId="{D976FE48-8302-4AEC-90BB-151653AB4583}" type="presOf" srcId="{C8FF25D4-37CB-413B-94C1-0296DF45D4FE}" destId="{F943C99D-BA73-46E1-9664-5C2971DDFA44}" srcOrd="0" destOrd="0" presId="urn:microsoft.com/office/officeart/2005/8/layout/vList2"/>
    <dgm:cxn modelId="{5AF0956C-AAE6-4F67-BB2D-F0FCC5118B76}" srcId="{1C733716-810A-430F-9031-C2DDCD33359A}" destId="{3CE2968D-F638-4ED1-BD2F-3F01915010E5}" srcOrd="5" destOrd="0" parTransId="{559146B3-2E85-4EA9-8F9E-9958F12B8864}" sibTransId="{DE945F27-FF11-4ECF-8FEA-6D2F681B1B56}"/>
    <dgm:cxn modelId="{677AA951-D1EA-49DC-A463-871100EBDBC0}" type="presOf" srcId="{1C733716-810A-430F-9031-C2DDCD33359A}" destId="{A6161D87-0223-4245-8563-D50154C0189B}" srcOrd="0" destOrd="0" presId="urn:microsoft.com/office/officeart/2005/8/layout/vList2"/>
    <dgm:cxn modelId="{E3510E54-338C-43B4-AC6F-E2C639539FB4}" srcId="{1C733716-810A-430F-9031-C2DDCD33359A}" destId="{B5474BEF-EBBC-400F-B607-E165D7D26DEE}" srcOrd="0" destOrd="0" parTransId="{28C1111F-9ACA-471A-B319-28F196A1D401}" sibTransId="{E956195D-9642-4860-A959-5CB926735ABF}"/>
    <dgm:cxn modelId="{AD246D7D-9EB9-48A3-85AC-199254A63E8F}" srcId="{1C733716-810A-430F-9031-C2DDCD33359A}" destId="{C8C83B8B-CA44-4370-881C-76DB3C36AB94}" srcOrd="6" destOrd="0" parTransId="{9E58D535-DCEC-42F3-87A0-7CF653F2E0DC}" sibTransId="{A9E3CF06-259D-4662-8C41-9FABA81995C5}"/>
    <dgm:cxn modelId="{4B1B098D-30BE-4FD9-90F9-6CE97F5F07D1}" srcId="{1C733716-810A-430F-9031-C2DDCD33359A}" destId="{711C6F5A-D91A-46E0-A685-949D8839897C}" srcOrd="3" destOrd="0" parTransId="{69532386-5C0D-40A5-9CB3-3D349CA0FF70}" sibTransId="{E665DBC1-0C5F-400D-8C58-67E21E980150}"/>
    <dgm:cxn modelId="{FD3E878E-9F27-447F-B1DA-2264CDF64F71}" type="presOf" srcId="{55E742E7-A974-4F2E-9624-5E544C552D5D}" destId="{88D6434B-9F9B-4669-9445-6526E387AFCA}" srcOrd="0" destOrd="0" presId="urn:microsoft.com/office/officeart/2005/8/layout/vList2"/>
    <dgm:cxn modelId="{6E79F3A0-80A1-42AE-AA45-75D9895C6F68}" srcId="{1C733716-810A-430F-9031-C2DDCD33359A}" destId="{55E742E7-A974-4F2E-9624-5E544C552D5D}" srcOrd="1" destOrd="0" parTransId="{9FE64CD5-A1D7-4B9F-BBEE-6AB6665F9F65}" sibTransId="{06D1AC9A-CD0E-4BF5-AE13-4C4E6ABD5ADC}"/>
    <dgm:cxn modelId="{B94B3BA7-84E8-4CA5-9EEA-1594562613B0}" srcId="{1C733716-810A-430F-9031-C2DDCD33359A}" destId="{C8FF25D4-37CB-413B-94C1-0296DF45D4FE}" srcOrd="2" destOrd="0" parTransId="{DA874C70-74FB-441D-9181-1EC853E70E44}" sibTransId="{7D7FBC14-7246-43A6-9B0B-0602451E798A}"/>
    <dgm:cxn modelId="{6EB732C6-1218-4ADC-B8AB-CFEF31492F6D}" srcId="{1C733716-810A-430F-9031-C2DDCD33359A}" destId="{4B8EB5C5-A3A2-451E-90F5-97A1C5A3E414}" srcOrd="4" destOrd="0" parTransId="{86C623B7-D842-47FD-8F76-518E9E3BB40A}" sibTransId="{CF0B5211-688B-495E-A025-BB99EB2A56EE}"/>
    <dgm:cxn modelId="{06A3DFD0-0BCE-4DF7-8A51-738E3E6069FC}" type="presParOf" srcId="{A6161D87-0223-4245-8563-D50154C0189B}" destId="{8B52EEFA-D34F-46B5-8182-55062DB60CA3}" srcOrd="0" destOrd="0" presId="urn:microsoft.com/office/officeart/2005/8/layout/vList2"/>
    <dgm:cxn modelId="{15ABF9BF-AF7C-4654-9A9C-AD72FC0F62E1}" type="presParOf" srcId="{A6161D87-0223-4245-8563-D50154C0189B}" destId="{27586E9C-673C-4308-828C-CCC2BC6582E7}" srcOrd="1" destOrd="0" presId="urn:microsoft.com/office/officeart/2005/8/layout/vList2"/>
    <dgm:cxn modelId="{1A392855-EF60-4977-BC2A-B1BBF2F989CA}" type="presParOf" srcId="{A6161D87-0223-4245-8563-D50154C0189B}" destId="{88D6434B-9F9B-4669-9445-6526E387AFCA}" srcOrd="2" destOrd="0" presId="urn:microsoft.com/office/officeart/2005/8/layout/vList2"/>
    <dgm:cxn modelId="{99551277-6125-439B-80CF-1155A71CBA5D}" type="presParOf" srcId="{A6161D87-0223-4245-8563-D50154C0189B}" destId="{1BFF1431-8EC3-499D-A238-342C049E8C25}" srcOrd="3" destOrd="0" presId="urn:microsoft.com/office/officeart/2005/8/layout/vList2"/>
    <dgm:cxn modelId="{9ED0EDB8-9EF1-46F4-9B6F-0B6ACBDFEF05}" type="presParOf" srcId="{A6161D87-0223-4245-8563-D50154C0189B}" destId="{F943C99D-BA73-46E1-9664-5C2971DDFA44}" srcOrd="4" destOrd="0" presId="urn:microsoft.com/office/officeart/2005/8/layout/vList2"/>
    <dgm:cxn modelId="{F4936304-91B8-421B-8CA2-5FEDDEBFC4AB}" type="presParOf" srcId="{A6161D87-0223-4245-8563-D50154C0189B}" destId="{240F49CF-8DF8-4F62-A045-8108C041F83F}" srcOrd="5" destOrd="0" presId="urn:microsoft.com/office/officeart/2005/8/layout/vList2"/>
    <dgm:cxn modelId="{17F10590-4EF7-482A-8253-2830723F46F3}" type="presParOf" srcId="{A6161D87-0223-4245-8563-D50154C0189B}" destId="{03FAB2AE-E179-4451-920F-9D934D2AF63F}" srcOrd="6" destOrd="0" presId="urn:microsoft.com/office/officeart/2005/8/layout/vList2"/>
    <dgm:cxn modelId="{DD095316-950A-4BEA-AD02-F35FFB65411C}" type="presParOf" srcId="{A6161D87-0223-4245-8563-D50154C0189B}" destId="{A7ADCE94-5B33-44D9-9E55-C6569B795E97}" srcOrd="7" destOrd="0" presId="urn:microsoft.com/office/officeart/2005/8/layout/vList2"/>
    <dgm:cxn modelId="{5E939B61-FA25-4FB2-92C1-230400B4A249}" type="presParOf" srcId="{A6161D87-0223-4245-8563-D50154C0189B}" destId="{24E950DF-D96C-4231-A140-473AB0BE8938}" srcOrd="8" destOrd="0" presId="urn:microsoft.com/office/officeart/2005/8/layout/vList2"/>
    <dgm:cxn modelId="{28A81391-7B08-4FEB-8792-FA73E10BF47A}" type="presParOf" srcId="{A6161D87-0223-4245-8563-D50154C0189B}" destId="{5BB6953D-0CB8-489F-8D50-C883000B9AF4}" srcOrd="9" destOrd="0" presId="urn:microsoft.com/office/officeart/2005/8/layout/vList2"/>
    <dgm:cxn modelId="{13DBBDBA-45DA-4493-B44A-F64DCAA805CB}" type="presParOf" srcId="{A6161D87-0223-4245-8563-D50154C0189B}" destId="{158B6BBA-A415-4B86-8BA5-63EDD62C708E}" srcOrd="10" destOrd="0" presId="urn:microsoft.com/office/officeart/2005/8/layout/vList2"/>
    <dgm:cxn modelId="{FB823277-BA5A-4234-85C3-884831A4ED19}" type="presParOf" srcId="{A6161D87-0223-4245-8563-D50154C0189B}" destId="{F42D5087-E5EF-42BA-AE9A-7B2C8C9FCD44}" srcOrd="11" destOrd="0" presId="urn:microsoft.com/office/officeart/2005/8/layout/vList2"/>
    <dgm:cxn modelId="{AE13914C-5599-4CAD-A9A4-E0330C524002}" type="presParOf" srcId="{A6161D87-0223-4245-8563-D50154C0189B}" destId="{FA42934A-C143-4FA3-8C90-1D0AE05F3E4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7B83D-68E5-48A7-B3A1-AD827FBD1D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99A7A1-3968-487C-ADA7-6F5FE62B2C1E}">
      <dgm:prSet/>
      <dgm:spPr/>
      <dgm:t>
        <a:bodyPr/>
        <a:lstStyle/>
        <a:p>
          <a:r>
            <a:rPr lang="en-US"/>
            <a:t>Linear Regression was used to analyze the strength of the relationship between certain features and our Diagnosis – Also used Cramérs V </a:t>
          </a:r>
        </a:p>
      </dgm:t>
    </dgm:pt>
    <dgm:pt modelId="{BBAB9805-D39A-471E-BFFA-4985212F9589}" type="parTrans" cxnId="{22115F68-ED34-4AE6-8640-F4D450EBE413}">
      <dgm:prSet/>
      <dgm:spPr/>
      <dgm:t>
        <a:bodyPr/>
        <a:lstStyle/>
        <a:p>
          <a:endParaRPr lang="en-US"/>
        </a:p>
      </dgm:t>
    </dgm:pt>
    <dgm:pt modelId="{4690F7AD-F6AE-450D-B302-F294A051BAB5}" type="sibTrans" cxnId="{22115F68-ED34-4AE6-8640-F4D450EBE413}">
      <dgm:prSet/>
      <dgm:spPr/>
      <dgm:t>
        <a:bodyPr/>
        <a:lstStyle/>
        <a:p>
          <a:endParaRPr lang="en-US"/>
        </a:p>
      </dgm:t>
    </dgm:pt>
    <dgm:pt modelId="{E914C79A-4343-43A9-830A-30FC54736E69}">
      <dgm:prSet/>
      <dgm:spPr/>
      <dgm:t>
        <a:bodyPr/>
        <a:lstStyle/>
        <a:p>
          <a:r>
            <a:rPr lang="en-US"/>
            <a:t>Had good results we could see which features were positively correlated with a diagnosis value and the strength of this correlation</a:t>
          </a:r>
        </a:p>
      </dgm:t>
    </dgm:pt>
    <dgm:pt modelId="{AEE5D9EC-FF54-4EA4-8093-297EBEBA9E17}" type="parTrans" cxnId="{FC8DA28D-695A-46D9-A97A-A16AFC81EB27}">
      <dgm:prSet/>
      <dgm:spPr/>
      <dgm:t>
        <a:bodyPr/>
        <a:lstStyle/>
        <a:p>
          <a:endParaRPr lang="en-US"/>
        </a:p>
      </dgm:t>
    </dgm:pt>
    <dgm:pt modelId="{343ACE92-332F-4ECA-8D25-F843185CA070}" type="sibTrans" cxnId="{FC8DA28D-695A-46D9-A97A-A16AFC81EB27}">
      <dgm:prSet/>
      <dgm:spPr/>
      <dgm:t>
        <a:bodyPr/>
        <a:lstStyle/>
        <a:p>
          <a:endParaRPr lang="en-US"/>
        </a:p>
      </dgm:t>
    </dgm:pt>
    <dgm:pt modelId="{5D61A70B-CFB2-4761-A147-7121DF45454D}">
      <dgm:prSet/>
      <dgm:spPr/>
      <dgm:t>
        <a:bodyPr/>
        <a:lstStyle/>
        <a:p>
          <a:r>
            <a:rPr lang="en-US"/>
            <a:t>K Means – Performed fairly well with 86% accuracy</a:t>
          </a:r>
        </a:p>
      </dgm:t>
    </dgm:pt>
    <dgm:pt modelId="{E4F47B01-EBE2-4331-BDE0-ACD71FB1D2FE}" type="parTrans" cxnId="{039CFD50-B242-402C-B68A-477024BBC098}">
      <dgm:prSet/>
      <dgm:spPr/>
      <dgm:t>
        <a:bodyPr/>
        <a:lstStyle/>
        <a:p>
          <a:endParaRPr lang="en-US"/>
        </a:p>
      </dgm:t>
    </dgm:pt>
    <dgm:pt modelId="{C094A2C3-49DD-47B1-B5A7-75C0F7104428}" type="sibTrans" cxnId="{039CFD50-B242-402C-B68A-477024BBC098}">
      <dgm:prSet/>
      <dgm:spPr/>
      <dgm:t>
        <a:bodyPr/>
        <a:lstStyle/>
        <a:p>
          <a:endParaRPr lang="en-US"/>
        </a:p>
      </dgm:t>
    </dgm:pt>
    <dgm:pt modelId="{5757C7AE-A2CE-46FB-9F32-57D93D7AA4F4}">
      <dgm:prSet/>
      <dgm:spPr/>
      <dgm:t>
        <a:bodyPr/>
        <a:lstStyle/>
        <a:p>
          <a:r>
            <a:rPr lang="en-US"/>
            <a:t>KNN – Performed better than KNN with 91% accuracy</a:t>
          </a:r>
        </a:p>
      </dgm:t>
    </dgm:pt>
    <dgm:pt modelId="{AE8E3BD5-848E-44F3-BAE4-4F57B2B74526}" type="parTrans" cxnId="{C3060475-FA4B-4E21-BFE3-F6C5DF433032}">
      <dgm:prSet/>
      <dgm:spPr/>
      <dgm:t>
        <a:bodyPr/>
        <a:lstStyle/>
        <a:p>
          <a:endParaRPr lang="en-US"/>
        </a:p>
      </dgm:t>
    </dgm:pt>
    <dgm:pt modelId="{361CF2F7-8131-4D4C-9119-A90C3CDBD947}" type="sibTrans" cxnId="{C3060475-FA4B-4E21-BFE3-F6C5DF433032}">
      <dgm:prSet/>
      <dgm:spPr/>
      <dgm:t>
        <a:bodyPr/>
        <a:lstStyle/>
        <a:p>
          <a:endParaRPr lang="en-US"/>
        </a:p>
      </dgm:t>
    </dgm:pt>
    <dgm:pt modelId="{2F9CFD13-5E09-4066-B45B-5F3A27196AF5}">
      <dgm:prSet/>
      <dgm:spPr/>
      <dgm:t>
        <a:bodyPr/>
        <a:lstStyle/>
        <a:p>
          <a:r>
            <a:rPr lang="en-US"/>
            <a:t>Gaussian Naïve Bayes – without smoothing or scaling had 90% accuracy on testset </a:t>
          </a:r>
        </a:p>
      </dgm:t>
    </dgm:pt>
    <dgm:pt modelId="{24456977-4DE6-4D0B-BCA5-0B126416A30E}" type="parTrans" cxnId="{1E77C0E3-88A7-4D96-BB0B-48CD5BB1D269}">
      <dgm:prSet/>
      <dgm:spPr/>
      <dgm:t>
        <a:bodyPr/>
        <a:lstStyle/>
        <a:p>
          <a:endParaRPr lang="en-US"/>
        </a:p>
      </dgm:t>
    </dgm:pt>
    <dgm:pt modelId="{4AECED64-EAE2-4C77-A6E0-6E2121A6B2CE}" type="sibTrans" cxnId="{1E77C0E3-88A7-4D96-BB0B-48CD5BB1D269}">
      <dgm:prSet/>
      <dgm:spPr/>
      <dgm:t>
        <a:bodyPr/>
        <a:lstStyle/>
        <a:p>
          <a:endParaRPr lang="en-US"/>
        </a:p>
      </dgm:t>
    </dgm:pt>
    <dgm:pt modelId="{3E48A420-4406-4D17-B38B-E156B9D35328}">
      <dgm:prSet phldr="0"/>
      <dgm:spPr/>
      <dgm:t>
        <a:bodyPr/>
        <a:lstStyle/>
        <a:p>
          <a:pPr rtl="0"/>
          <a:r>
            <a:rPr lang="en-US" dirty="0"/>
            <a:t>Gaussian Naïve Bayes with scaling had around a 91% accuracy rate – not much improvement</a:t>
          </a:r>
        </a:p>
      </dgm:t>
    </dgm:pt>
    <dgm:pt modelId="{693ADC96-C472-4100-B35E-55680AF2F24F}" type="parTrans" cxnId="{CF17F852-25AC-47E3-BE78-40C970747AF8}">
      <dgm:prSet/>
      <dgm:spPr/>
    </dgm:pt>
    <dgm:pt modelId="{CDF363D5-8BFC-463F-9F06-CCE91EB57989}" type="sibTrans" cxnId="{CF17F852-25AC-47E3-BE78-40C970747AF8}">
      <dgm:prSet/>
      <dgm:spPr/>
    </dgm:pt>
    <dgm:pt modelId="{AD4E01DF-B94F-40BA-A950-CAD0C6BAC213}">
      <dgm:prSet phldr="0"/>
      <dgm:spPr/>
      <dgm:t>
        <a:bodyPr/>
        <a:lstStyle/>
        <a:p>
          <a:r>
            <a:rPr lang="en-US" dirty="0"/>
            <a:t>Decision Tree model had an accuracy of 93%</a:t>
          </a:r>
        </a:p>
      </dgm:t>
    </dgm:pt>
    <dgm:pt modelId="{F1750691-D488-485C-84EE-75903342ED3A}" type="parTrans" cxnId="{28B9A3DD-C96C-4231-AA82-7948ECC10E87}">
      <dgm:prSet/>
      <dgm:spPr/>
    </dgm:pt>
    <dgm:pt modelId="{BB3532AF-B99D-44C2-A1C0-5C14E513AE75}" type="sibTrans" cxnId="{28B9A3DD-C96C-4231-AA82-7948ECC10E87}">
      <dgm:prSet/>
      <dgm:spPr/>
    </dgm:pt>
    <dgm:pt modelId="{DE52EBBD-C1E0-478B-BC4B-6BD410BC4878}">
      <dgm:prSet phldr="0"/>
      <dgm:spPr/>
      <dgm:t>
        <a:bodyPr/>
        <a:lstStyle/>
        <a:p>
          <a:r>
            <a:rPr lang="en-US" dirty="0"/>
            <a:t>Random forest had around the same degree of accuracy</a:t>
          </a:r>
        </a:p>
      </dgm:t>
    </dgm:pt>
    <dgm:pt modelId="{CE7CB06A-1CBB-466A-AE92-2DEA75E62EEF}" type="parTrans" cxnId="{E491F7AD-AFDA-4D7E-8318-11FB183E748A}">
      <dgm:prSet/>
      <dgm:spPr/>
    </dgm:pt>
    <dgm:pt modelId="{690E5620-AA24-4C80-8B47-D7C40C422B14}" type="sibTrans" cxnId="{E491F7AD-AFDA-4D7E-8318-11FB183E748A}">
      <dgm:prSet/>
      <dgm:spPr/>
    </dgm:pt>
    <dgm:pt modelId="{6ED6DB01-3829-45A0-A608-7DF34AD61DDC}">
      <dgm:prSet phldr="0"/>
      <dgm:spPr/>
      <dgm:t>
        <a:bodyPr/>
        <a:lstStyle/>
        <a:p>
          <a:r>
            <a:rPr lang="en-US" dirty="0"/>
            <a:t>Entropy Forest had 90% accuracy</a:t>
          </a:r>
        </a:p>
      </dgm:t>
    </dgm:pt>
    <dgm:pt modelId="{D27414C6-8AE2-40C3-8874-D65204A2849B}" type="parTrans" cxnId="{8EE6ED61-BD94-45FD-AA8B-B35DAE78D4D0}">
      <dgm:prSet/>
      <dgm:spPr/>
    </dgm:pt>
    <dgm:pt modelId="{1F33AD0D-6878-47B9-8649-1A5B4EEB2FEE}" type="sibTrans" cxnId="{8EE6ED61-BD94-45FD-AA8B-B35DAE78D4D0}">
      <dgm:prSet/>
      <dgm:spPr/>
    </dgm:pt>
    <dgm:pt modelId="{EB8E0939-6DFD-40B1-BFF3-68B709346EAD}">
      <dgm:prSet phldr="0"/>
      <dgm:spPr/>
      <dgm:t>
        <a:bodyPr/>
        <a:lstStyle/>
        <a:p>
          <a:r>
            <a:rPr lang="en-US" dirty="0"/>
            <a:t>PCA Gini Tree had an accuracy of 0.94%</a:t>
          </a:r>
        </a:p>
      </dgm:t>
    </dgm:pt>
    <dgm:pt modelId="{04C42A93-ABE6-4076-9BBA-067045C459E4}" type="parTrans" cxnId="{52E5D04C-7D88-4D38-8633-04E010576728}">
      <dgm:prSet/>
      <dgm:spPr/>
    </dgm:pt>
    <dgm:pt modelId="{6B1B8048-35B4-4914-B9B1-A4AFF2951783}" type="sibTrans" cxnId="{52E5D04C-7D88-4D38-8633-04E010576728}">
      <dgm:prSet/>
      <dgm:spPr/>
    </dgm:pt>
    <dgm:pt modelId="{309A7258-5971-43F6-A8CC-4CCECEA554CA}">
      <dgm:prSet phldr="0"/>
      <dgm:spPr/>
      <dgm:t>
        <a:bodyPr/>
        <a:lstStyle/>
        <a:p>
          <a:r>
            <a:rPr lang="en-US" dirty="0"/>
            <a:t>PCA Random forest had the best accuracy of all our models at 97%</a:t>
          </a:r>
        </a:p>
      </dgm:t>
    </dgm:pt>
    <dgm:pt modelId="{284B1B69-CE74-4C88-91AE-A251EBCA5A9C}" type="parTrans" cxnId="{0CFB1165-DE36-433D-BD44-0B6584ADEA4F}">
      <dgm:prSet/>
      <dgm:spPr/>
    </dgm:pt>
    <dgm:pt modelId="{B70E25C7-8F49-49F3-AC35-12CC7E9F0C5A}" type="sibTrans" cxnId="{0CFB1165-DE36-433D-BD44-0B6584ADEA4F}">
      <dgm:prSet/>
      <dgm:spPr/>
    </dgm:pt>
    <dgm:pt modelId="{EF90A053-B624-4BF4-B5EA-32A076A6E5A4}" type="pres">
      <dgm:prSet presAssocID="{3EE7B83D-68E5-48A7-B3A1-AD827FBD1DF2}" presName="linear" presStyleCnt="0">
        <dgm:presLayoutVars>
          <dgm:animLvl val="lvl"/>
          <dgm:resizeHandles val="exact"/>
        </dgm:presLayoutVars>
      </dgm:prSet>
      <dgm:spPr/>
    </dgm:pt>
    <dgm:pt modelId="{BE54A4F7-AA56-4D11-93D2-B8F6B566D5EC}" type="pres">
      <dgm:prSet presAssocID="{E599A7A1-3968-487C-ADA7-6F5FE62B2C1E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EE9D007D-9062-4E09-B6BF-06326875830D}" type="pres">
      <dgm:prSet presAssocID="{4690F7AD-F6AE-450D-B302-F294A051BAB5}" presName="spacer" presStyleCnt="0"/>
      <dgm:spPr/>
    </dgm:pt>
    <dgm:pt modelId="{FB8BF19F-8B58-4495-8021-F3D36A48E9EA}" type="pres">
      <dgm:prSet presAssocID="{E914C79A-4343-43A9-830A-30FC54736E6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A20B8224-8FCC-41D6-A1B1-079808F2E1BE}" type="pres">
      <dgm:prSet presAssocID="{343ACE92-332F-4ECA-8D25-F843185CA070}" presName="spacer" presStyleCnt="0"/>
      <dgm:spPr/>
    </dgm:pt>
    <dgm:pt modelId="{FACF1003-68A0-45FC-88C4-4EA9960DCD16}" type="pres">
      <dgm:prSet presAssocID="{5D61A70B-CFB2-4761-A147-7121DF45454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56C10554-A551-41D6-964B-E8641776B066}" type="pres">
      <dgm:prSet presAssocID="{C094A2C3-49DD-47B1-B5A7-75C0F7104428}" presName="spacer" presStyleCnt="0"/>
      <dgm:spPr/>
    </dgm:pt>
    <dgm:pt modelId="{4BF401AB-82EE-4C4A-A9D3-B986883EC6C7}" type="pres">
      <dgm:prSet presAssocID="{5757C7AE-A2CE-46FB-9F32-57D93D7AA4F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5ECB66FD-4AB8-4D75-8DCC-55BCFE50EF66}" type="pres">
      <dgm:prSet presAssocID="{361CF2F7-8131-4D4C-9119-A90C3CDBD947}" presName="spacer" presStyleCnt="0"/>
      <dgm:spPr/>
    </dgm:pt>
    <dgm:pt modelId="{ABE95E06-6157-4884-802F-E8DF52085FEA}" type="pres">
      <dgm:prSet presAssocID="{2F9CFD13-5E09-4066-B45B-5F3A27196AF5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7421E364-D0A5-4830-A0B1-A6E923417F1F}" type="pres">
      <dgm:prSet presAssocID="{4AECED64-EAE2-4C77-A6E0-6E2121A6B2CE}" presName="spacer" presStyleCnt="0"/>
      <dgm:spPr/>
    </dgm:pt>
    <dgm:pt modelId="{E8103F07-51AF-4052-804B-1B6F00D659A1}" type="pres">
      <dgm:prSet presAssocID="{3E48A420-4406-4D17-B38B-E156B9D35328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EE62924-CB34-497C-A181-C22CF0188B01}" type="pres">
      <dgm:prSet presAssocID="{CDF363D5-8BFC-463F-9F06-CCE91EB57989}" presName="spacer" presStyleCnt="0"/>
      <dgm:spPr/>
    </dgm:pt>
    <dgm:pt modelId="{24A5F7E2-0648-4888-AA43-276E1444D225}" type="pres">
      <dgm:prSet presAssocID="{AD4E01DF-B94F-40BA-A950-CAD0C6BAC213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B3CCBC5D-B9DF-43FE-AF99-3D3F802624FD}" type="pres">
      <dgm:prSet presAssocID="{BB3532AF-B99D-44C2-A1C0-5C14E513AE75}" presName="spacer" presStyleCnt="0"/>
      <dgm:spPr/>
    </dgm:pt>
    <dgm:pt modelId="{C7D27D16-127B-4CFA-B969-EF4D744B0EF5}" type="pres">
      <dgm:prSet presAssocID="{DE52EBBD-C1E0-478B-BC4B-6BD410BC487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EE8CA06F-F12B-46B2-BE44-723858A9E1C0}" type="pres">
      <dgm:prSet presAssocID="{690E5620-AA24-4C80-8B47-D7C40C422B14}" presName="spacer" presStyleCnt="0"/>
      <dgm:spPr/>
    </dgm:pt>
    <dgm:pt modelId="{CA754C5A-7F5F-415B-A46A-DFADE49934B2}" type="pres">
      <dgm:prSet presAssocID="{6ED6DB01-3829-45A0-A608-7DF34AD61DDC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40F651EF-4809-4FDC-A2E8-7252540BC2DB}" type="pres">
      <dgm:prSet presAssocID="{1F33AD0D-6878-47B9-8649-1A5B4EEB2FEE}" presName="spacer" presStyleCnt="0"/>
      <dgm:spPr/>
    </dgm:pt>
    <dgm:pt modelId="{0419303C-207C-4C68-A4A8-99B2954CA40E}" type="pres">
      <dgm:prSet presAssocID="{EB8E0939-6DFD-40B1-BFF3-68B709346EAD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FBF92CB0-8E91-402D-8BDC-43B703E16C5F}" type="pres">
      <dgm:prSet presAssocID="{6B1B8048-35B4-4914-B9B1-A4AFF2951783}" presName="spacer" presStyleCnt="0"/>
      <dgm:spPr/>
    </dgm:pt>
    <dgm:pt modelId="{AEDA5246-62EE-469D-BE0C-226089261DA4}" type="pres">
      <dgm:prSet presAssocID="{309A7258-5971-43F6-A8CC-4CCECEA554CA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5C6E5A06-DAE2-437E-B8E7-7073DF2DB579}" type="presOf" srcId="{2F9CFD13-5E09-4066-B45B-5F3A27196AF5}" destId="{ABE95E06-6157-4884-802F-E8DF52085FEA}" srcOrd="0" destOrd="0" presId="urn:microsoft.com/office/officeart/2005/8/layout/vList2"/>
    <dgm:cxn modelId="{CCBA5512-F974-4AA6-ADA6-B354E735562D}" type="presOf" srcId="{AD4E01DF-B94F-40BA-A950-CAD0C6BAC213}" destId="{24A5F7E2-0648-4888-AA43-276E1444D225}" srcOrd="0" destOrd="0" presId="urn:microsoft.com/office/officeart/2005/8/layout/vList2"/>
    <dgm:cxn modelId="{2ABF1124-4ACF-42F2-8580-D84E4B45A1B7}" type="presOf" srcId="{E914C79A-4343-43A9-830A-30FC54736E69}" destId="{FB8BF19F-8B58-4495-8021-F3D36A48E9EA}" srcOrd="0" destOrd="0" presId="urn:microsoft.com/office/officeart/2005/8/layout/vList2"/>
    <dgm:cxn modelId="{4A76A226-DD67-45ED-8D59-2DBEF12FF5D1}" type="presOf" srcId="{3EE7B83D-68E5-48A7-B3A1-AD827FBD1DF2}" destId="{EF90A053-B624-4BF4-B5EA-32A076A6E5A4}" srcOrd="0" destOrd="0" presId="urn:microsoft.com/office/officeart/2005/8/layout/vList2"/>
    <dgm:cxn modelId="{350D5D34-2E02-4129-B658-594FD64ABAEA}" type="presOf" srcId="{3E48A420-4406-4D17-B38B-E156B9D35328}" destId="{E8103F07-51AF-4052-804B-1B6F00D659A1}" srcOrd="0" destOrd="0" presId="urn:microsoft.com/office/officeart/2005/8/layout/vList2"/>
    <dgm:cxn modelId="{E88E5A5E-4F70-4000-A216-7EE92B90D3B5}" type="presOf" srcId="{DE52EBBD-C1E0-478B-BC4B-6BD410BC4878}" destId="{C7D27D16-127B-4CFA-B969-EF4D744B0EF5}" srcOrd="0" destOrd="0" presId="urn:microsoft.com/office/officeart/2005/8/layout/vList2"/>
    <dgm:cxn modelId="{62CB1B60-02AD-4845-9B86-4EA75138A524}" type="presOf" srcId="{6ED6DB01-3829-45A0-A608-7DF34AD61DDC}" destId="{CA754C5A-7F5F-415B-A46A-DFADE49934B2}" srcOrd="0" destOrd="0" presId="urn:microsoft.com/office/officeart/2005/8/layout/vList2"/>
    <dgm:cxn modelId="{8EE6ED61-BD94-45FD-AA8B-B35DAE78D4D0}" srcId="{3EE7B83D-68E5-48A7-B3A1-AD827FBD1DF2}" destId="{6ED6DB01-3829-45A0-A608-7DF34AD61DDC}" srcOrd="8" destOrd="0" parTransId="{D27414C6-8AE2-40C3-8874-D65204A2849B}" sibTransId="{1F33AD0D-6878-47B9-8649-1A5B4EEB2FEE}"/>
    <dgm:cxn modelId="{238B5643-6365-4E1B-A727-752661504EEC}" type="presOf" srcId="{5D61A70B-CFB2-4761-A147-7121DF45454D}" destId="{FACF1003-68A0-45FC-88C4-4EA9960DCD16}" srcOrd="0" destOrd="0" presId="urn:microsoft.com/office/officeart/2005/8/layout/vList2"/>
    <dgm:cxn modelId="{0CFB1165-DE36-433D-BD44-0B6584ADEA4F}" srcId="{3EE7B83D-68E5-48A7-B3A1-AD827FBD1DF2}" destId="{309A7258-5971-43F6-A8CC-4CCECEA554CA}" srcOrd="10" destOrd="0" parTransId="{284B1B69-CE74-4C88-91AE-A251EBCA5A9C}" sibTransId="{B70E25C7-8F49-49F3-AC35-12CC7E9F0C5A}"/>
    <dgm:cxn modelId="{22115F68-ED34-4AE6-8640-F4D450EBE413}" srcId="{3EE7B83D-68E5-48A7-B3A1-AD827FBD1DF2}" destId="{E599A7A1-3968-487C-ADA7-6F5FE62B2C1E}" srcOrd="0" destOrd="0" parTransId="{BBAB9805-D39A-471E-BFFA-4985212F9589}" sibTransId="{4690F7AD-F6AE-450D-B302-F294A051BAB5}"/>
    <dgm:cxn modelId="{52E5D04C-7D88-4D38-8633-04E010576728}" srcId="{3EE7B83D-68E5-48A7-B3A1-AD827FBD1DF2}" destId="{EB8E0939-6DFD-40B1-BFF3-68B709346EAD}" srcOrd="9" destOrd="0" parTransId="{04C42A93-ABE6-4076-9BBA-067045C459E4}" sibTransId="{6B1B8048-35B4-4914-B9B1-A4AFF2951783}"/>
    <dgm:cxn modelId="{039CFD50-B242-402C-B68A-477024BBC098}" srcId="{3EE7B83D-68E5-48A7-B3A1-AD827FBD1DF2}" destId="{5D61A70B-CFB2-4761-A147-7121DF45454D}" srcOrd="2" destOrd="0" parTransId="{E4F47B01-EBE2-4331-BDE0-ACD71FB1D2FE}" sibTransId="{C094A2C3-49DD-47B1-B5A7-75C0F7104428}"/>
    <dgm:cxn modelId="{CF17F852-25AC-47E3-BE78-40C970747AF8}" srcId="{3EE7B83D-68E5-48A7-B3A1-AD827FBD1DF2}" destId="{3E48A420-4406-4D17-B38B-E156B9D35328}" srcOrd="5" destOrd="0" parTransId="{693ADC96-C472-4100-B35E-55680AF2F24F}" sibTransId="{CDF363D5-8BFC-463F-9F06-CCE91EB57989}"/>
    <dgm:cxn modelId="{C3060475-FA4B-4E21-BFE3-F6C5DF433032}" srcId="{3EE7B83D-68E5-48A7-B3A1-AD827FBD1DF2}" destId="{5757C7AE-A2CE-46FB-9F32-57D93D7AA4F4}" srcOrd="3" destOrd="0" parTransId="{AE8E3BD5-848E-44F3-BAE4-4F57B2B74526}" sibTransId="{361CF2F7-8131-4D4C-9119-A90C3CDBD947}"/>
    <dgm:cxn modelId="{AD6C9475-1DCA-47F7-A820-F960B540C9E2}" type="presOf" srcId="{EB8E0939-6DFD-40B1-BFF3-68B709346EAD}" destId="{0419303C-207C-4C68-A4A8-99B2954CA40E}" srcOrd="0" destOrd="0" presId="urn:microsoft.com/office/officeart/2005/8/layout/vList2"/>
    <dgm:cxn modelId="{FC8DA28D-695A-46D9-A97A-A16AFC81EB27}" srcId="{3EE7B83D-68E5-48A7-B3A1-AD827FBD1DF2}" destId="{E914C79A-4343-43A9-830A-30FC54736E69}" srcOrd="1" destOrd="0" parTransId="{AEE5D9EC-FF54-4EA4-8093-297EBEBA9E17}" sibTransId="{343ACE92-332F-4ECA-8D25-F843185CA070}"/>
    <dgm:cxn modelId="{502D2798-DAC7-4456-8306-AA3438A26A75}" type="presOf" srcId="{E599A7A1-3968-487C-ADA7-6F5FE62B2C1E}" destId="{BE54A4F7-AA56-4D11-93D2-B8F6B566D5EC}" srcOrd="0" destOrd="0" presId="urn:microsoft.com/office/officeart/2005/8/layout/vList2"/>
    <dgm:cxn modelId="{E491F7AD-AFDA-4D7E-8318-11FB183E748A}" srcId="{3EE7B83D-68E5-48A7-B3A1-AD827FBD1DF2}" destId="{DE52EBBD-C1E0-478B-BC4B-6BD410BC4878}" srcOrd="7" destOrd="0" parTransId="{CE7CB06A-1CBB-466A-AE92-2DEA75E62EEF}" sibTransId="{690E5620-AA24-4C80-8B47-D7C40C422B14}"/>
    <dgm:cxn modelId="{447B42B3-5E17-41D7-80A9-52D941AF4272}" type="presOf" srcId="{309A7258-5971-43F6-A8CC-4CCECEA554CA}" destId="{AEDA5246-62EE-469D-BE0C-226089261DA4}" srcOrd="0" destOrd="0" presId="urn:microsoft.com/office/officeart/2005/8/layout/vList2"/>
    <dgm:cxn modelId="{28B9A3DD-C96C-4231-AA82-7948ECC10E87}" srcId="{3EE7B83D-68E5-48A7-B3A1-AD827FBD1DF2}" destId="{AD4E01DF-B94F-40BA-A950-CAD0C6BAC213}" srcOrd="6" destOrd="0" parTransId="{F1750691-D488-485C-84EE-75903342ED3A}" sibTransId="{BB3532AF-B99D-44C2-A1C0-5C14E513AE75}"/>
    <dgm:cxn modelId="{1E77C0E3-88A7-4D96-BB0B-48CD5BB1D269}" srcId="{3EE7B83D-68E5-48A7-B3A1-AD827FBD1DF2}" destId="{2F9CFD13-5E09-4066-B45B-5F3A27196AF5}" srcOrd="4" destOrd="0" parTransId="{24456977-4DE6-4D0B-BCA5-0B126416A30E}" sibTransId="{4AECED64-EAE2-4C77-A6E0-6E2121A6B2CE}"/>
    <dgm:cxn modelId="{92E3C0E8-C1BE-439B-89A1-A151B3E87EDC}" type="presOf" srcId="{5757C7AE-A2CE-46FB-9F32-57D93D7AA4F4}" destId="{4BF401AB-82EE-4C4A-A9D3-B986883EC6C7}" srcOrd="0" destOrd="0" presId="urn:microsoft.com/office/officeart/2005/8/layout/vList2"/>
    <dgm:cxn modelId="{9168DA90-A5FA-4A24-96C0-C59A3750FF57}" type="presParOf" srcId="{EF90A053-B624-4BF4-B5EA-32A076A6E5A4}" destId="{BE54A4F7-AA56-4D11-93D2-B8F6B566D5EC}" srcOrd="0" destOrd="0" presId="urn:microsoft.com/office/officeart/2005/8/layout/vList2"/>
    <dgm:cxn modelId="{F5D5E865-65B8-4FEB-96C7-E6F925387DDC}" type="presParOf" srcId="{EF90A053-B624-4BF4-B5EA-32A076A6E5A4}" destId="{EE9D007D-9062-4E09-B6BF-06326875830D}" srcOrd="1" destOrd="0" presId="urn:microsoft.com/office/officeart/2005/8/layout/vList2"/>
    <dgm:cxn modelId="{316A00FF-FCBE-4E4E-A1D0-D0F5CDB48BB3}" type="presParOf" srcId="{EF90A053-B624-4BF4-B5EA-32A076A6E5A4}" destId="{FB8BF19F-8B58-4495-8021-F3D36A48E9EA}" srcOrd="2" destOrd="0" presId="urn:microsoft.com/office/officeart/2005/8/layout/vList2"/>
    <dgm:cxn modelId="{DD182ED8-215E-4692-8F00-70F395FF590C}" type="presParOf" srcId="{EF90A053-B624-4BF4-B5EA-32A076A6E5A4}" destId="{A20B8224-8FCC-41D6-A1B1-079808F2E1BE}" srcOrd="3" destOrd="0" presId="urn:microsoft.com/office/officeart/2005/8/layout/vList2"/>
    <dgm:cxn modelId="{82CD13AE-AF7F-450F-9A6A-F17F0B459ADD}" type="presParOf" srcId="{EF90A053-B624-4BF4-B5EA-32A076A6E5A4}" destId="{FACF1003-68A0-45FC-88C4-4EA9960DCD16}" srcOrd="4" destOrd="0" presId="urn:microsoft.com/office/officeart/2005/8/layout/vList2"/>
    <dgm:cxn modelId="{48471E47-0622-4A6E-8798-1A7C165DB4C5}" type="presParOf" srcId="{EF90A053-B624-4BF4-B5EA-32A076A6E5A4}" destId="{56C10554-A551-41D6-964B-E8641776B066}" srcOrd="5" destOrd="0" presId="urn:microsoft.com/office/officeart/2005/8/layout/vList2"/>
    <dgm:cxn modelId="{D1BCBE46-F538-4869-B2E2-C58A492ED99B}" type="presParOf" srcId="{EF90A053-B624-4BF4-B5EA-32A076A6E5A4}" destId="{4BF401AB-82EE-4C4A-A9D3-B986883EC6C7}" srcOrd="6" destOrd="0" presId="urn:microsoft.com/office/officeart/2005/8/layout/vList2"/>
    <dgm:cxn modelId="{692BF2B4-2785-4A82-A2F1-5881F5411C64}" type="presParOf" srcId="{EF90A053-B624-4BF4-B5EA-32A076A6E5A4}" destId="{5ECB66FD-4AB8-4D75-8DCC-55BCFE50EF66}" srcOrd="7" destOrd="0" presId="urn:microsoft.com/office/officeart/2005/8/layout/vList2"/>
    <dgm:cxn modelId="{9CEBBAE2-95D9-4CDB-9260-FE7C0558EAC8}" type="presParOf" srcId="{EF90A053-B624-4BF4-B5EA-32A076A6E5A4}" destId="{ABE95E06-6157-4884-802F-E8DF52085FEA}" srcOrd="8" destOrd="0" presId="urn:microsoft.com/office/officeart/2005/8/layout/vList2"/>
    <dgm:cxn modelId="{E2CDA504-7B55-4F0C-8215-587FF462F604}" type="presParOf" srcId="{EF90A053-B624-4BF4-B5EA-32A076A6E5A4}" destId="{7421E364-D0A5-4830-A0B1-A6E923417F1F}" srcOrd="9" destOrd="0" presId="urn:microsoft.com/office/officeart/2005/8/layout/vList2"/>
    <dgm:cxn modelId="{DBD9E4A7-7591-4613-BBA6-D9996A6C917F}" type="presParOf" srcId="{EF90A053-B624-4BF4-B5EA-32A076A6E5A4}" destId="{E8103F07-51AF-4052-804B-1B6F00D659A1}" srcOrd="10" destOrd="0" presId="urn:microsoft.com/office/officeart/2005/8/layout/vList2"/>
    <dgm:cxn modelId="{F45A6EF0-C5A3-4CC3-88C5-E367BCAD1A4F}" type="presParOf" srcId="{EF90A053-B624-4BF4-B5EA-32A076A6E5A4}" destId="{BEE62924-CB34-497C-A181-C22CF0188B01}" srcOrd="11" destOrd="0" presId="urn:microsoft.com/office/officeart/2005/8/layout/vList2"/>
    <dgm:cxn modelId="{99D68893-F088-4128-9B80-12EC2475103C}" type="presParOf" srcId="{EF90A053-B624-4BF4-B5EA-32A076A6E5A4}" destId="{24A5F7E2-0648-4888-AA43-276E1444D225}" srcOrd="12" destOrd="0" presId="urn:microsoft.com/office/officeart/2005/8/layout/vList2"/>
    <dgm:cxn modelId="{9065007E-FF7B-460C-A85E-D28B51A8CDB7}" type="presParOf" srcId="{EF90A053-B624-4BF4-B5EA-32A076A6E5A4}" destId="{B3CCBC5D-B9DF-43FE-AF99-3D3F802624FD}" srcOrd="13" destOrd="0" presId="urn:microsoft.com/office/officeart/2005/8/layout/vList2"/>
    <dgm:cxn modelId="{2764B420-2672-40EA-9147-99D75DCFC813}" type="presParOf" srcId="{EF90A053-B624-4BF4-B5EA-32A076A6E5A4}" destId="{C7D27D16-127B-4CFA-B969-EF4D744B0EF5}" srcOrd="14" destOrd="0" presId="urn:microsoft.com/office/officeart/2005/8/layout/vList2"/>
    <dgm:cxn modelId="{F784440E-1308-4DBF-ACF4-6ED7EEC18C6E}" type="presParOf" srcId="{EF90A053-B624-4BF4-B5EA-32A076A6E5A4}" destId="{EE8CA06F-F12B-46B2-BE44-723858A9E1C0}" srcOrd="15" destOrd="0" presId="urn:microsoft.com/office/officeart/2005/8/layout/vList2"/>
    <dgm:cxn modelId="{A30BDFB2-B7FC-4943-9003-1B0282D88620}" type="presParOf" srcId="{EF90A053-B624-4BF4-B5EA-32A076A6E5A4}" destId="{CA754C5A-7F5F-415B-A46A-DFADE49934B2}" srcOrd="16" destOrd="0" presId="urn:microsoft.com/office/officeart/2005/8/layout/vList2"/>
    <dgm:cxn modelId="{FBF0823B-8D90-4EBF-963B-5AA6FD24095F}" type="presParOf" srcId="{EF90A053-B624-4BF4-B5EA-32A076A6E5A4}" destId="{40F651EF-4809-4FDC-A2E8-7252540BC2DB}" srcOrd="17" destOrd="0" presId="urn:microsoft.com/office/officeart/2005/8/layout/vList2"/>
    <dgm:cxn modelId="{094BB0C9-0777-4609-B1A8-A8860F87A22E}" type="presParOf" srcId="{EF90A053-B624-4BF4-B5EA-32A076A6E5A4}" destId="{0419303C-207C-4C68-A4A8-99B2954CA40E}" srcOrd="18" destOrd="0" presId="urn:microsoft.com/office/officeart/2005/8/layout/vList2"/>
    <dgm:cxn modelId="{EC933BF9-F70D-4E2D-BE56-61A8972630BC}" type="presParOf" srcId="{EF90A053-B624-4BF4-B5EA-32A076A6E5A4}" destId="{FBF92CB0-8E91-402D-8BDC-43B703E16C5F}" srcOrd="19" destOrd="0" presId="urn:microsoft.com/office/officeart/2005/8/layout/vList2"/>
    <dgm:cxn modelId="{AA3EA613-6000-4A9D-AD0A-E14BB2D8B90B}" type="presParOf" srcId="{EF90A053-B624-4BF4-B5EA-32A076A6E5A4}" destId="{AEDA5246-62EE-469D-BE0C-226089261DA4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2EEFA-D34F-46B5-8182-55062DB60CA3}">
      <dsp:nvSpPr>
        <dsp:cNvPr id="0" name=""/>
        <dsp:cNvSpPr/>
      </dsp:nvSpPr>
      <dsp:spPr>
        <a:xfrm>
          <a:off x="0" y="162163"/>
          <a:ext cx="5609230" cy="6008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Linear Regression – to predict and analyze the correlation of 2 features in our dataset</a:t>
          </a:r>
        </a:p>
      </dsp:txBody>
      <dsp:txXfrm>
        <a:off x="29331" y="191494"/>
        <a:ext cx="5550568" cy="542180"/>
      </dsp:txXfrm>
    </dsp:sp>
    <dsp:sp modelId="{88D6434B-9F9B-4669-9445-6526E387AFCA}">
      <dsp:nvSpPr>
        <dsp:cNvPr id="0" name=""/>
        <dsp:cNvSpPr/>
      </dsp:nvSpPr>
      <dsp:spPr>
        <a:xfrm>
          <a:off x="0" y="794686"/>
          <a:ext cx="5609230" cy="600842"/>
        </a:xfrm>
        <a:prstGeom prst="roundRect">
          <a:avLst/>
        </a:prstGeom>
        <a:solidFill>
          <a:schemeClr val="accent2">
            <a:hueOff val="-3035100"/>
            <a:satOff val="488"/>
            <a:lumOff val="1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 Means – This is an unsupervised learning technique creating clusters of data based on a centroid</a:t>
          </a:r>
        </a:p>
      </dsp:txBody>
      <dsp:txXfrm>
        <a:off x="29331" y="824017"/>
        <a:ext cx="5550568" cy="542180"/>
      </dsp:txXfrm>
    </dsp:sp>
    <dsp:sp modelId="{F943C99D-BA73-46E1-9664-5C2971DDFA44}">
      <dsp:nvSpPr>
        <dsp:cNvPr id="0" name=""/>
        <dsp:cNvSpPr/>
      </dsp:nvSpPr>
      <dsp:spPr>
        <a:xfrm>
          <a:off x="0" y="1427209"/>
          <a:ext cx="5609230" cy="600842"/>
        </a:xfrm>
        <a:prstGeom prst="roundRect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KNN – This is a clustering technique which analyzes data nearest to other data to predict a diagnosis</a:t>
          </a:r>
        </a:p>
      </dsp:txBody>
      <dsp:txXfrm>
        <a:off x="29331" y="1456540"/>
        <a:ext cx="5550568" cy="542180"/>
      </dsp:txXfrm>
    </dsp:sp>
    <dsp:sp modelId="{03FAB2AE-E179-4451-920F-9D934D2AF63F}">
      <dsp:nvSpPr>
        <dsp:cNvPr id="0" name=""/>
        <dsp:cNvSpPr/>
      </dsp:nvSpPr>
      <dsp:spPr>
        <a:xfrm>
          <a:off x="0" y="2059732"/>
          <a:ext cx="5609230" cy="600842"/>
        </a:xfrm>
        <a:prstGeom prst="round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Naïve Bayes – This is a technique used to predict cancer by taking features  of our dataset and using the same weight for each -&gt; Assumes data has same effect on output hence Naïve </a:t>
          </a:r>
        </a:p>
      </dsp:txBody>
      <dsp:txXfrm>
        <a:off x="29331" y="2089063"/>
        <a:ext cx="5550568" cy="542180"/>
      </dsp:txXfrm>
    </dsp:sp>
    <dsp:sp modelId="{24E950DF-D96C-4231-A140-473AB0BE8938}">
      <dsp:nvSpPr>
        <dsp:cNvPr id="0" name=""/>
        <dsp:cNvSpPr/>
      </dsp:nvSpPr>
      <dsp:spPr>
        <a:xfrm>
          <a:off x="0" y="2692255"/>
          <a:ext cx="5609230" cy="600842"/>
        </a:xfrm>
        <a:prstGeom prst="roundRect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Trees – Which were used to predict diagnosis by making a tree of features in our dataset which will either lead to positive or negative diagnosis based on their values</a:t>
          </a:r>
        </a:p>
      </dsp:txBody>
      <dsp:txXfrm>
        <a:off x="29331" y="2721586"/>
        <a:ext cx="5550568" cy="542180"/>
      </dsp:txXfrm>
    </dsp:sp>
    <dsp:sp modelId="{158B6BBA-A415-4B86-8BA5-63EDD62C708E}">
      <dsp:nvSpPr>
        <dsp:cNvPr id="0" name=""/>
        <dsp:cNvSpPr/>
      </dsp:nvSpPr>
      <dsp:spPr>
        <a:xfrm>
          <a:off x="0" y="3324778"/>
          <a:ext cx="5609230" cy="600842"/>
        </a:xfrm>
        <a:prstGeom prst="roundRect">
          <a:avLst/>
        </a:prstGeom>
        <a:solidFill>
          <a:schemeClr val="accent2">
            <a:hueOff val="-15175500"/>
            <a:satOff val="2442"/>
            <a:lumOff val="67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Forest – Creates multiple trees then merges the best models to predict our diagnois</a:t>
          </a:r>
        </a:p>
      </dsp:txBody>
      <dsp:txXfrm>
        <a:off x="29331" y="3354109"/>
        <a:ext cx="5550568" cy="542180"/>
      </dsp:txXfrm>
    </dsp:sp>
    <dsp:sp modelId="{FA42934A-C143-4FA3-8C90-1D0AE05F3E4E}">
      <dsp:nvSpPr>
        <dsp:cNvPr id="0" name=""/>
        <dsp:cNvSpPr/>
      </dsp:nvSpPr>
      <dsp:spPr>
        <a:xfrm>
          <a:off x="0" y="3957301"/>
          <a:ext cx="5609230" cy="600842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PCA (Principle Component Analysis) - unsupervised dimensionality-reduction which reduced features in our dataset by removing similar features which were highly correlated</a:t>
          </a:r>
        </a:p>
      </dsp:txBody>
      <dsp:txXfrm>
        <a:off x="29331" y="3986632"/>
        <a:ext cx="5550568" cy="542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4A4F7-AA56-4D11-93D2-B8F6B566D5EC}">
      <dsp:nvSpPr>
        <dsp:cNvPr id="0" name=""/>
        <dsp:cNvSpPr/>
      </dsp:nvSpPr>
      <dsp:spPr>
        <a:xfrm>
          <a:off x="0" y="49350"/>
          <a:ext cx="5704764" cy="39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Linear Regression was used to analyze the strength of the relationship between certain features and our Diagnosis – Also used Cramérs V </a:t>
          </a:r>
        </a:p>
      </dsp:txBody>
      <dsp:txXfrm>
        <a:off x="19419" y="68769"/>
        <a:ext cx="5665926" cy="358962"/>
      </dsp:txXfrm>
    </dsp:sp>
    <dsp:sp modelId="{FB8BF19F-8B58-4495-8021-F3D36A48E9EA}">
      <dsp:nvSpPr>
        <dsp:cNvPr id="0" name=""/>
        <dsp:cNvSpPr/>
      </dsp:nvSpPr>
      <dsp:spPr>
        <a:xfrm>
          <a:off x="0" y="475950"/>
          <a:ext cx="5704764" cy="397800"/>
        </a:xfrm>
        <a:prstGeom prst="roundRect">
          <a:avLst/>
        </a:prstGeom>
        <a:solidFill>
          <a:schemeClr val="accent2">
            <a:hueOff val="-1821060"/>
            <a:satOff val="293"/>
            <a:lumOff val="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Had good results we could see which features were positively correlated with a diagnosis value and the strength of this correlation</a:t>
          </a:r>
        </a:p>
      </dsp:txBody>
      <dsp:txXfrm>
        <a:off x="19419" y="495369"/>
        <a:ext cx="5665926" cy="358962"/>
      </dsp:txXfrm>
    </dsp:sp>
    <dsp:sp modelId="{FACF1003-68A0-45FC-88C4-4EA9960DCD16}">
      <dsp:nvSpPr>
        <dsp:cNvPr id="0" name=""/>
        <dsp:cNvSpPr/>
      </dsp:nvSpPr>
      <dsp:spPr>
        <a:xfrm>
          <a:off x="0" y="902550"/>
          <a:ext cx="5704764" cy="397800"/>
        </a:xfrm>
        <a:prstGeom prst="roundRect">
          <a:avLst/>
        </a:prstGeom>
        <a:solidFill>
          <a:schemeClr val="accent2">
            <a:hueOff val="-3642120"/>
            <a:satOff val="586"/>
            <a:lumOff val="1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 Means – Performed fairly well with 86% accuracy</a:t>
          </a:r>
        </a:p>
      </dsp:txBody>
      <dsp:txXfrm>
        <a:off x="19419" y="921969"/>
        <a:ext cx="5665926" cy="358962"/>
      </dsp:txXfrm>
    </dsp:sp>
    <dsp:sp modelId="{4BF401AB-82EE-4C4A-A9D3-B986883EC6C7}">
      <dsp:nvSpPr>
        <dsp:cNvPr id="0" name=""/>
        <dsp:cNvSpPr/>
      </dsp:nvSpPr>
      <dsp:spPr>
        <a:xfrm>
          <a:off x="0" y="1329150"/>
          <a:ext cx="5704764" cy="397800"/>
        </a:xfrm>
        <a:prstGeom prst="roundRect">
          <a:avLst/>
        </a:prstGeom>
        <a:solidFill>
          <a:schemeClr val="accent2">
            <a:hueOff val="-5463181"/>
            <a:satOff val="879"/>
            <a:lumOff val="2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KNN – Performed better than KNN with 91% accuracy</a:t>
          </a:r>
        </a:p>
      </dsp:txBody>
      <dsp:txXfrm>
        <a:off x="19419" y="1348569"/>
        <a:ext cx="5665926" cy="358962"/>
      </dsp:txXfrm>
    </dsp:sp>
    <dsp:sp modelId="{ABE95E06-6157-4884-802F-E8DF52085FEA}">
      <dsp:nvSpPr>
        <dsp:cNvPr id="0" name=""/>
        <dsp:cNvSpPr/>
      </dsp:nvSpPr>
      <dsp:spPr>
        <a:xfrm>
          <a:off x="0" y="1755750"/>
          <a:ext cx="5704764" cy="397800"/>
        </a:xfrm>
        <a:prstGeom prst="roundRect">
          <a:avLst/>
        </a:prstGeom>
        <a:solidFill>
          <a:schemeClr val="accent2">
            <a:hueOff val="-7284240"/>
            <a:satOff val="1172"/>
            <a:lumOff val="3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Gaussian Naïve Bayes – without smoothing or scaling had 90% accuracy on testset </a:t>
          </a:r>
        </a:p>
      </dsp:txBody>
      <dsp:txXfrm>
        <a:off x="19419" y="1775169"/>
        <a:ext cx="5665926" cy="358962"/>
      </dsp:txXfrm>
    </dsp:sp>
    <dsp:sp modelId="{E8103F07-51AF-4052-804B-1B6F00D659A1}">
      <dsp:nvSpPr>
        <dsp:cNvPr id="0" name=""/>
        <dsp:cNvSpPr/>
      </dsp:nvSpPr>
      <dsp:spPr>
        <a:xfrm>
          <a:off x="0" y="2182350"/>
          <a:ext cx="5704764" cy="397800"/>
        </a:xfrm>
        <a:prstGeom prst="round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Gaussian Naïve Bayes with scaling had around a 91% accuracy rate – not much improvement</a:t>
          </a:r>
        </a:p>
      </dsp:txBody>
      <dsp:txXfrm>
        <a:off x="19419" y="2201769"/>
        <a:ext cx="5665926" cy="358962"/>
      </dsp:txXfrm>
    </dsp:sp>
    <dsp:sp modelId="{24A5F7E2-0648-4888-AA43-276E1444D225}">
      <dsp:nvSpPr>
        <dsp:cNvPr id="0" name=""/>
        <dsp:cNvSpPr/>
      </dsp:nvSpPr>
      <dsp:spPr>
        <a:xfrm>
          <a:off x="0" y="2608950"/>
          <a:ext cx="5704764" cy="397800"/>
        </a:xfrm>
        <a:prstGeom prst="roundRect">
          <a:avLst/>
        </a:prstGeom>
        <a:solidFill>
          <a:schemeClr val="accent2">
            <a:hueOff val="-10926361"/>
            <a:satOff val="1759"/>
            <a:lumOff val="4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Decision Tree model had an accuracy of 93%</a:t>
          </a:r>
        </a:p>
      </dsp:txBody>
      <dsp:txXfrm>
        <a:off x="19419" y="2628369"/>
        <a:ext cx="5665926" cy="358962"/>
      </dsp:txXfrm>
    </dsp:sp>
    <dsp:sp modelId="{C7D27D16-127B-4CFA-B969-EF4D744B0EF5}">
      <dsp:nvSpPr>
        <dsp:cNvPr id="0" name=""/>
        <dsp:cNvSpPr/>
      </dsp:nvSpPr>
      <dsp:spPr>
        <a:xfrm>
          <a:off x="0" y="3035549"/>
          <a:ext cx="5704764" cy="397800"/>
        </a:xfrm>
        <a:prstGeom prst="roundRect">
          <a:avLst/>
        </a:prstGeom>
        <a:solidFill>
          <a:schemeClr val="accent2">
            <a:hueOff val="-12747420"/>
            <a:satOff val="2052"/>
            <a:lumOff val="5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Random forest had around the same degree of accuracy</a:t>
          </a:r>
        </a:p>
      </dsp:txBody>
      <dsp:txXfrm>
        <a:off x="19419" y="3054968"/>
        <a:ext cx="5665926" cy="358962"/>
      </dsp:txXfrm>
    </dsp:sp>
    <dsp:sp modelId="{CA754C5A-7F5F-415B-A46A-DFADE49934B2}">
      <dsp:nvSpPr>
        <dsp:cNvPr id="0" name=""/>
        <dsp:cNvSpPr/>
      </dsp:nvSpPr>
      <dsp:spPr>
        <a:xfrm>
          <a:off x="0" y="3462149"/>
          <a:ext cx="5704764" cy="397800"/>
        </a:xfrm>
        <a:prstGeom prst="roundRect">
          <a:avLst/>
        </a:prstGeom>
        <a:solidFill>
          <a:schemeClr val="accent2">
            <a:hueOff val="-14568481"/>
            <a:satOff val="2345"/>
            <a:lumOff val="6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Entropy Forest had 90% accuracy</a:t>
          </a:r>
        </a:p>
      </dsp:txBody>
      <dsp:txXfrm>
        <a:off x="19419" y="3481568"/>
        <a:ext cx="5665926" cy="358962"/>
      </dsp:txXfrm>
    </dsp:sp>
    <dsp:sp modelId="{0419303C-207C-4C68-A4A8-99B2954CA40E}">
      <dsp:nvSpPr>
        <dsp:cNvPr id="0" name=""/>
        <dsp:cNvSpPr/>
      </dsp:nvSpPr>
      <dsp:spPr>
        <a:xfrm>
          <a:off x="0" y="3888749"/>
          <a:ext cx="5704764" cy="397800"/>
        </a:xfrm>
        <a:prstGeom prst="roundRect">
          <a:avLst/>
        </a:prstGeom>
        <a:solidFill>
          <a:schemeClr val="accent2">
            <a:hueOff val="-16389540"/>
            <a:satOff val="2638"/>
            <a:lumOff val="7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PCA Gini Tree had an accuracy of 0.94%</a:t>
          </a:r>
        </a:p>
      </dsp:txBody>
      <dsp:txXfrm>
        <a:off x="19419" y="3908168"/>
        <a:ext cx="5665926" cy="358962"/>
      </dsp:txXfrm>
    </dsp:sp>
    <dsp:sp modelId="{AEDA5246-62EE-469D-BE0C-226089261DA4}">
      <dsp:nvSpPr>
        <dsp:cNvPr id="0" name=""/>
        <dsp:cNvSpPr/>
      </dsp:nvSpPr>
      <dsp:spPr>
        <a:xfrm>
          <a:off x="0" y="4315349"/>
          <a:ext cx="5704764" cy="397800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PCA Random forest had the best accuracy of all our models at 97%</a:t>
          </a:r>
        </a:p>
      </dsp:txBody>
      <dsp:txXfrm>
        <a:off x="19419" y="4334768"/>
        <a:ext cx="5665926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316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3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163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machine-learning-databases/breast-cancer-wiscons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064526"/>
            <a:ext cx="9601200" cy="320040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Applications of Machine Learning in the analysis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Ultan Kearns &amp; Liam Millar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33A9F-81DF-42B8-B705-B626C189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09" y="1057160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EBF9-7C58-4AC4-82BE-06EC3756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When starting this project we investigated many datasets finally settling on </a:t>
            </a:r>
            <a:r>
              <a:rPr lang="en-US" sz="1400" dirty="0">
                <a:ea typeface="+mn-lt"/>
                <a:cs typeface="+mn-lt"/>
                <a:hlinkClick r:id="rId2"/>
              </a:rPr>
              <a:t>https://archive.ics.uci.edu/ml/machine-learning-databases/breast-cancer-wisconsin/</a:t>
            </a:r>
            <a:r>
              <a:rPr lang="en-US" sz="1400" dirty="0">
                <a:ea typeface="+mn-lt"/>
                <a:cs typeface="+mn-lt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This dataset is from the University of Wisconsin – a well-known institute of higher learning in the USA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The main objective of our project was to use Machine Learning models to accurately predict the presence / absence of breast cancer based on features in the data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+mn-lt"/>
              </a:rPr>
              <a:t>We used a combination of both Supervised and Unsupervised learning in this project to train our models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1400"/>
              <a:t>Cleaning and analyzing the data was our first task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/>
              <a:t>We noticed diagnosis had M for malignant and B for benign we decided to replace these with 1 and 0 respectively</a:t>
            </a:r>
          </a:p>
          <a:p>
            <a:pPr>
              <a:lnSpc>
                <a:spcPct val="100000"/>
              </a:lnSpc>
            </a:pPr>
            <a:r>
              <a:rPr lang="en-US" sz="1400"/>
              <a:t>Did this so that we could perform numerical operations easier</a:t>
            </a:r>
          </a:p>
          <a:p>
            <a:pPr>
              <a:lnSpc>
                <a:spcPct val="100000"/>
              </a:lnSpc>
            </a:pPr>
            <a:r>
              <a:rPr lang="en-US" sz="1400"/>
              <a:t>We started by showing a heatmap of our correlations as you can see on the right hand side</a:t>
            </a:r>
          </a:p>
          <a:p>
            <a:pPr>
              <a:lnSpc>
                <a:spcPct val="100000"/>
              </a:lnSpc>
            </a:pPr>
            <a:r>
              <a:rPr lang="en-US" sz="1400"/>
              <a:t>Did this to analyze relations in the data and to see which features were highly correlated with our diagnosis</a:t>
            </a:r>
          </a:p>
          <a:p>
            <a:pPr>
              <a:lnSpc>
                <a:spcPct val="100000"/>
              </a:lnSpc>
            </a:pPr>
            <a:r>
              <a:rPr lang="en-US" sz="1400"/>
              <a:t>We also played around with the training / test set ratios and finally settled on a 70 / 30 split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0CAF765F-54B9-4F78-B971-E4278C6C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18" y="890694"/>
            <a:ext cx="3055785" cy="2377440"/>
          </a:xfrm>
          <a:prstGeom prst="rect">
            <a:avLst/>
          </a:prstGeom>
        </p:spPr>
      </p:pic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55939D8E-E58C-4B48-AD60-C0EDEDEC7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343" y="3589866"/>
            <a:ext cx="3217333" cy="1134109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46176-C747-45D8-8CC6-F048CDC3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Models Used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12A9F-616E-4845-937D-2046E5F5A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994751"/>
              </p:ext>
            </p:extLst>
          </p:nvPr>
        </p:nvGraphicFramePr>
        <p:xfrm>
          <a:off x="5820770" y="1063256"/>
          <a:ext cx="5609230" cy="472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97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BB5C8-D6A6-4971-B00A-A976790A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Analysis of our models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94CDF-252F-4FFD-8180-38C152903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552557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51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2916-58B3-4D81-A7F6-339897B0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Final Results Table And 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29EDC-ABF7-4864-ABF8-4CB202A2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/>
              <a:t>Here we can see our final results table</a:t>
            </a:r>
          </a:p>
          <a:p>
            <a:r>
              <a:rPr lang="en-US"/>
              <a:t>Notice which models performed correctly and which didn't</a:t>
            </a:r>
          </a:p>
          <a:p>
            <a:r>
              <a:rPr lang="en-US"/>
              <a:t>Trial and error process – it took time finding the right ratio of the training / test sets</a:t>
            </a:r>
          </a:p>
          <a:p>
            <a:r>
              <a:rPr lang="en-US" dirty="0"/>
              <a:t>Also it took time to analyze the models and determine how we could get the </a:t>
            </a:r>
            <a:r>
              <a:rPr lang="en-US"/>
              <a:t>best performance from them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From our study we we determined PCA Random Forest had the best accuracy when predicting the diagnosis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We also learned the limitations of machine learning in healthcare – should be used as an assistant not an expert as even the best trained models can yield false predictions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We learned the importance of data cleaning and analysis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ea typeface="+mn-lt"/>
                <a:cs typeface="+mn-lt"/>
              </a:rPr>
              <a:t>We learned which models worked on our dataset and which didn't – it was a fairly small set of only 570 values!</a:t>
            </a:r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92974E5-2723-43D0-9D48-440ED6AB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87" y="2131904"/>
            <a:ext cx="3434963" cy="2498935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1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HeadlinesVTI</vt:lpstr>
      <vt:lpstr>Applications of Machine Learning in the analysis of breast cancer</vt:lpstr>
      <vt:lpstr>Introduction</vt:lpstr>
      <vt:lpstr>Models Used</vt:lpstr>
      <vt:lpstr>Analysis of our models</vt:lpstr>
      <vt:lpstr>Final Results Table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</cp:revision>
  <dcterms:created xsi:type="dcterms:W3CDTF">2021-11-21T17:19:43Z</dcterms:created>
  <dcterms:modified xsi:type="dcterms:W3CDTF">2021-11-22T22:44:23Z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