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3E69D-9E55-44FA-8944-378D62FD3D8E}" v="448" dt="2021-11-21T18:01:10.222"/>
    <p1510:client id="{C576FA8D-44F8-424F-BCF7-11F1CB4FBA02}" v="2397" dt="2021-11-21T17:54:0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33716-810A-430F-9031-C2DDCD3335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474BEF-EBBC-400F-B607-E165D7D26DEE}">
      <dgm:prSet/>
      <dgm:spPr/>
      <dgm:t>
        <a:bodyPr/>
        <a:lstStyle/>
        <a:p>
          <a:r>
            <a:rPr lang="en-US"/>
            <a:t>Linear Regression – to predict and analyze the correlation of 2 features in our dataset</a:t>
          </a:r>
        </a:p>
      </dgm:t>
    </dgm:pt>
    <dgm:pt modelId="{28C1111F-9ACA-471A-B319-28F196A1D401}" type="parTrans" cxnId="{E3510E54-338C-43B4-AC6F-E2C639539FB4}">
      <dgm:prSet/>
      <dgm:spPr/>
      <dgm:t>
        <a:bodyPr/>
        <a:lstStyle/>
        <a:p>
          <a:endParaRPr lang="en-US"/>
        </a:p>
      </dgm:t>
    </dgm:pt>
    <dgm:pt modelId="{E956195D-9642-4860-A959-5CB926735ABF}" type="sibTrans" cxnId="{E3510E54-338C-43B4-AC6F-E2C639539FB4}">
      <dgm:prSet/>
      <dgm:spPr/>
      <dgm:t>
        <a:bodyPr/>
        <a:lstStyle/>
        <a:p>
          <a:endParaRPr lang="en-US"/>
        </a:p>
      </dgm:t>
    </dgm:pt>
    <dgm:pt modelId="{55E742E7-A974-4F2E-9624-5E544C552D5D}">
      <dgm:prSet/>
      <dgm:spPr/>
      <dgm:t>
        <a:bodyPr/>
        <a:lstStyle/>
        <a:p>
          <a:r>
            <a:rPr lang="en-US"/>
            <a:t>K Means – This is an unsupervised learning technique creating clusters of data based on a centroid</a:t>
          </a:r>
        </a:p>
      </dgm:t>
    </dgm:pt>
    <dgm:pt modelId="{9FE64CD5-A1D7-4B9F-BBEE-6AB6665F9F65}" type="parTrans" cxnId="{6E79F3A0-80A1-42AE-AA45-75D9895C6F68}">
      <dgm:prSet/>
      <dgm:spPr/>
      <dgm:t>
        <a:bodyPr/>
        <a:lstStyle/>
        <a:p>
          <a:endParaRPr lang="en-US"/>
        </a:p>
      </dgm:t>
    </dgm:pt>
    <dgm:pt modelId="{06D1AC9A-CD0E-4BF5-AE13-4C4E6ABD5ADC}" type="sibTrans" cxnId="{6E79F3A0-80A1-42AE-AA45-75D9895C6F68}">
      <dgm:prSet/>
      <dgm:spPr/>
      <dgm:t>
        <a:bodyPr/>
        <a:lstStyle/>
        <a:p>
          <a:endParaRPr lang="en-US"/>
        </a:p>
      </dgm:t>
    </dgm:pt>
    <dgm:pt modelId="{C8FF25D4-37CB-413B-94C1-0296DF45D4FE}">
      <dgm:prSet/>
      <dgm:spPr/>
      <dgm:t>
        <a:bodyPr/>
        <a:lstStyle/>
        <a:p>
          <a:r>
            <a:rPr lang="en-US"/>
            <a:t>KNN – This is a clustering technique which analyzes data nearest to other data to predict a diagnosis</a:t>
          </a:r>
        </a:p>
      </dgm:t>
    </dgm:pt>
    <dgm:pt modelId="{DA874C70-74FB-441D-9181-1EC853E70E44}" type="parTrans" cxnId="{B94B3BA7-84E8-4CA5-9EEA-1594562613B0}">
      <dgm:prSet/>
      <dgm:spPr/>
      <dgm:t>
        <a:bodyPr/>
        <a:lstStyle/>
        <a:p>
          <a:endParaRPr lang="en-US"/>
        </a:p>
      </dgm:t>
    </dgm:pt>
    <dgm:pt modelId="{7D7FBC14-7246-43A6-9B0B-0602451E798A}" type="sibTrans" cxnId="{B94B3BA7-84E8-4CA5-9EEA-1594562613B0}">
      <dgm:prSet/>
      <dgm:spPr/>
      <dgm:t>
        <a:bodyPr/>
        <a:lstStyle/>
        <a:p>
          <a:endParaRPr lang="en-US"/>
        </a:p>
      </dgm:t>
    </dgm:pt>
    <dgm:pt modelId="{711C6F5A-D91A-46E0-A685-949D8839897C}">
      <dgm:prSet/>
      <dgm:spPr/>
      <dgm:t>
        <a:bodyPr/>
        <a:lstStyle/>
        <a:p>
          <a:r>
            <a:rPr lang="en-US"/>
            <a:t>Naïve Bayes – This is a technique used to predict cancer by taking features  of our dataset and using the same weight for each -&gt; Assumes data has same effect on output hence Naïve </a:t>
          </a:r>
        </a:p>
      </dgm:t>
    </dgm:pt>
    <dgm:pt modelId="{69532386-5C0D-40A5-9CB3-3D349CA0FF70}" type="parTrans" cxnId="{4B1B098D-30BE-4FD9-90F9-6CE97F5F07D1}">
      <dgm:prSet/>
      <dgm:spPr/>
      <dgm:t>
        <a:bodyPr/>
        <a:lstStyle/>
        <a:p>
          <a:endParaRPr lang="en-US"/>
        </a:p>
      </dgm:t>
    </dgm:pt>
    <dgm:pt modelId="{E665DBC1-0C5F-400D-8C58-67E21E980150}" type="sibTrans" cxnId="{4B1B098D-30BE-4FD9-90F9-6CE97F5F07D1}">
      <dgm:prSet/>
      <dgm:spPr/>
      <dgm:t>
        <a:bodyPr/>
        <a:lstStyle/>
        <a:p>
          <a:endParaRPr lang="en-US"/>
        </a:p>
      </dgm:t>
    </dgm:pt>
    <dgm:pt modelId="{A6161D87-0223-4245-8563-D50154C0189B}" type="pres">
      <dgm:prSet presAssocID="{1C733716-810A-430F-9031-C2DDCD33359A}" presName="linear" presStyleCnt="0">
        <dgm:presLayoutVars>
          <dgm:animLvl val="lvl"/>
          <dgm:resizeHandles val="exact"/>
        </dgm:presLayoutVars>
      </dgm:prSet>
      <dgm:spPr/>
    </dgm:pt>
    <dgm:pt modelId="{8B52EEFA-D34F-46B5-8182-55062DB60CA3}" type="pres">
      <dgm:prSet presAssocID="{B5474BEF-EBBC-400F-B607-E165D7D26D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586E9C-673C-4308-828C-CCC2BC6582E7}" type="pres">
      <dgm:prSet presAssocID="{E956195D-9642-4860-A959-5CB926735ABF}" presName="spacer" presStyleCnt="0"/>
      <dgm:spPr/>
    </dgm:pt>
    <dgm:pt modelId="{88D6434B-9F9B-4669-9445-6526E387AFCA}" type="pres">
      <dgm:prSet presAssocID="{55E742E7-A974-4F2E-9624-5E544C552D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FF1431-8EC3-499D-A238-342C049E8C25}" type="pres">
      <dgm:prSet presAssocID="{06D1AC9A-CD0E-4BF5-AE13-4C4E6ABD5ADC}" presName="spacer" presStyleCnt="0"/>
      <dgm:spPr/>
    </dgm:pt>
    <dgm:pt modelId="{F943C99D-BA73-46E1-9664-5C2971DDFA44}" type="pres">
      <dgm:prSet presAssocID="{C8FF25D4-37CB-413B-94C1-0296DF45D4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0F49CF-8DF8-4F62-A045-8108C041F83F}" type="pres">
      <dgm:prSet presAssocID="{7D7FBC14-7246-43A6-9B0B-0602451E798A}" presName="spacer" presStyleCnt="0"/>
      <dgm:spPr/>
    </dgm:pt>
    <dgm:pt modelId="{03FAB2AE-E179-4451-920F-9D934D2AF63F}" type="pres">
      <dgm:prSet presAssocID="{711C6F5A-D91A-46E0-A685-949D883989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004068-CA03-432F-A558-8C65D50B20C7}" type="presOf" srcId="{C8FF25D4-37CB-413B-94C1-0296DF45D4FE}" destId="{F943C99D-BA73-46E1-9664-5C2971DDFA44}" srcOrd="0" destOrd="0" presId="urn:microsoft.com/office/officeart/2005/8/layout/vList2"/>
    <dgm:cxn modelId="{677AA951-D1EA-49DC-A463-871100EBDBC0}" type="presOf" srcId="{1C733716-810A-430F-9031-C2DDCD33359A}" destId="{A6161D87-0223-4245-8563-D50154C0189B}" srcOrd="0" destOrd="0" presId="urn:microsoft.com/office/officeart/2005/8/layout/vList2"/>
    <dgm:cxn modelId="{E3510E54-338C-43B4-AC6F-E2C639539FB4}" srcId="{1C733716-810A-430F-9031-C2DDCD33359A}" destId="{B5474BEF-EBBC-400F-B607-E165D7D26DEE}" srcOrd="0" destOrd="0" parTransId="{28C1111F-9ACA-471A-B319-28F196A1D401}" sibTransId="{E956195D-9642-4860-A959-5CB926735ABF}"/>
    <dgm:cxn modelId="{4B1B098D-30BE-4FD9-90F9-6CE97F5F07D1}" srcId="{1C733716-810A-430F-9031-C2DDCD33359A}" destId="{711C6F5A-D91A-46E0-A685-949D8839897C}" srcOrd="3" destOrd="0" parTransId="{69532386-5C0D-40A5-9CB3-3D349CA0FF70}" sibTransId="{E665DBC1-0C5F-400D-8C58-67E21E980150}"/>
    <dgm:cxn modelId="{CFC0B28F-7D6C-469C-BDAA-02D5E0A9848C}" type="presOf" srcId="{55E742E7-A974-4F2E-9624-5E544C552D5D}" destId="{88D6434B-9F9B-4669-9445-6526E387AFCA}" srcOrd="0" destOrd="0" presId="urn:microsoft.com/office/officeart/2005/8/layout/vList2"/>
    <dgm:cxn modelId="{CCAF6191-4889-4090-827A-FC28E34623C2}" type="presOf" srcId="{B5474BEF-EBBC-400F-B607-E165D7D26DEE}" destId="{8B52EEFA-D34F-46B5-8182-55062DB60CA3}" srcOrd="0" destOrd="0" presId="urn:microsoft.com/office/officeart/2005/8/layout/vList2"/>
    <dgm:cxn modelId="{6E79F3A0-80A1-42AE-AA45-75D9895C6F68}" srcId="{1C733716-810A-430F-9031-C2DDCD33359A}" destId="{55E742E7-A974-4F2E-9624-5E544C552D5D}" srcOrd="1" destOrd="0" parTransId="{9FE64CD5-A1D7-4B9F-BBEE-6AB6665F9F65}" sibTransId="{06D1AC9A-CD0E-4BF5-AE13-4C4E6ABD5ADC}"/>
    <dgm:cxn modelId="{B94B3BA7-84E8-4CA5-9EEA-1594562613B0}" srcId="{1C733716-810A-430F-9031-C2DDCD33359A}" destId="{C8FF25D4-37CB-413B-94C1-0296DF45D4FE}" srcOrd="2" destOrd="0" parTransId="{DA874C70-74FB-441D-9181-1EC853E70E44}" sibTransId="{7D7FBC14-7246-43A6-9B0B-0602451E798A}"/>
    <dgm:cxn modelId="{FF55D9FB-4069-4328-88C4-EFB882EE6A98}" type="presOf" srcId="{711C6F5A-D91A-46E0-A685-949D8839897C}" destId="{03FAB2AE-E179-4451-920F-9D934D2AF63F}" srcOrd="0" destOrd="0" presId="urn:microsoft.com/office/officeart/2005/8/layout/vList2"/>
    <dgm:cxn modelId="{117F6304-FD1B-483E-88D5-AE3D7673E058}" type="presParOf" srcId="{A6161D87-0223-4245-8563-D50154C0189B}" destId="{8B52EEFA-D34F-46B5-8182-55062DB60CA3}" srcOrd="0" destOrd="0" presId="urn:microsoft.com/office/officeart/2005/8/layout/vList2"/>
    <dgm:cxn modelId="{71BDF257-BD58-4E49-A3FB-A272094A5CB3}" type="presParOf" srcId="{A6161D87-0223-4245-8563-D50154C0189B}" destId="{27586E9C-673C-4308-828C-CCC2BC6582E7}" srcOrd="1" destOrd="0" presId="urn:microsoft.com/office/officeart/2005/8/layout/vList2"/>
    <dgm:cxn modelId="{850B6556-A372-4CD7-B004-DC3814130843}" type="presParOf" srcId="{A6161D87-0223-4245-8563-D50154C0189B}" destId="{88D6434B-9F9B-4669-9445-6526E387AFCA}" srcOrd="2" destOrd="0" presId="urn:microsoft.com/office/officeart/2005/8/layout/vList2"/>
    <dgm:cxn modelId="{F31A4A5A-EAA8-491B-8AB2-930FF4312031}" type="presParOf" srcId="{A6161D87-0223-4245-8563-D50154C0189B}" destId="{1BFF1431-8EC3-499D-A238-342C049E8C25}" srcOrd="3" destOrd="0" presId="urn:microsoft.com/office/officeart/2005/8/layout/vList2"/>
    <dgm:cxn modelId="{62D1C51D-4CB9-4B33-B975-B83E7D96F18D}" type="presParOf" srcId="{A6161D87-0223-4245-8563-D50154C0189B}" destId="{F943C99D-BA73-46E1-9664-5C2971DDFA44}" srcOrd="4" destOrd="0" presId="urn:microsoft.com/office/officeart/2005/8/layout/vList2"/>
    <dgm:cxn modelId="{C4B1D1F0-7CAB-4FB5-8A85-120EEF1BED14}" type="presParOf" srcId="{A6161D87-0223-4245-8563-D50154C0189B}" destId="{240F49CF-8DF8-4F62-A045-8108C041F83F}" srcOrd="5" destOrd="0" presId="urn:microsoft.com/office/officeart/2005/8/layout/vList2"/>
    <dgm:cxn modelId="{5EED8B3F-7507-46A0-B8F2-1065C80C2283}" type="presParOf" srcId="{A6161D87-0223-4245-8563-D50154C0189B}" destId="{03FAB2AE-E179-4451-920F-9D934D2AF6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7F826-2AE0-4914-9ADA-B9791DE4B3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534774-A374-45CB-A898-9F38470B2667}">
      <dgm:prSet/>
      <dgm:spPr/>
      <dgm:t>
        <a:bodyPr/>
        <a:lstStyle/>
        <a:p>
          <a:r>
            <a:rPr lang="en-US"/>
            <a:t>Decision Trees – Which were used to predict diagnosis by making a tree of features in our dataset which will either lead to positive or negative diagnosis based on their values</a:t>
          </a:r>
        </a:p>
      </dgm:t>
    </dgm:pt>
    <dgm:pt modelId="{BFD633C7-530F-4405-8448-069A75412163}" type="parTrans" cxnId="{4014437E-4FEB-460F-832F-6196F54C2AB3}">
      <dgm:prSet/>
      <dgm:spPr/>
      <dgm:t>
        <a:bodyPr/>
        <a:lstStyle/>
        <a:p>
          <a:endParaRPr lang="en-US"/>
        </a:p>
      </dgm:t>
    </dgm:pt>
    <dgm:pt modelId="{B176972D-5C71-4A45-8840-280E9B620AD0}" type="sibTrans" cxnId="{4014437E-4FEB-460F-832F-6196F54C2AB3}">
      <dgm:prSet/>
      <dgm:spPr/>
      <dgm:t>
        <a:bodyPr/>
        <a:lstStyle/>
        <a:p>
          <a:endParaRPr lang="en-US"/>
        </a:p>
      </dgm:t>
    </dgm:pt>
    <dgm:pt modelId="{98435CF6-BCDB-4E81-BF70-ABB60A8603B4}">
      <dgm:prSet/>
      <dgm:spPr/>
      <dgm:t>
        <a:bodyPr/>
        <a:lstStyle/>
        <a:p>
          <a:r>
            <a:rPr lang="en-US"/>
            <a:t>Random Forest – Creates multiple trees then merges the best models to predict our diagnois</a:t>
          </a:r>
        </a:p>
      </dgm:t>
    </dgm:pt>
    <dgm:pt modelId="{0EE22434-289D-4E7D-84EF-54FA416A43BF}" type="parTrans" cxnId="{ECCB11D3-7A9C-4A8F-90DF-004C240E3F0F}">
      <dgm:prSet/>
      <dgm:spPr/>
      <dgm:t>
        <a:bodyPr/>
        <a:lstStyle/>
        <a:p>
          <a:endParaRPr lang="en-US"/>
        </a:p>
      </dgm:t>
    </dgm:pt>
    <dgm:pt modelId="{4802326C-6DD4-486F-BEF2-B928DB755AFC}" type="sibTrans" cxnId="{ECCB11D3-7A9C-4A8F-90DF-004C240E3F0F}">
      <dgm:prSet/>
      <dgm:spPr/>
      <dgm:t>
        <a:bodyPr/>
        <a:lstStyle/>
        <a:p>
          <a:endParaRPr lang="en-US"/>
        </a:p>
      </dgm:t>
    </dgm:pt>
    <dgm:pt modelId="{D2E1256E-EC1E-47EA-91CD-8B7CED45F7EA}">
      <dgm:prSet/>
      <dgm:spPr/>
      <dgm:t>
        <a:bodyPr/>
        <a:lstStyle/>
        <a:p>
          <a:r>
            <a:rPr lang="en-US"/>
            <a:t>PCA (Principle Component Analysis) - unsupervised dimensionality-reduction which reduced features in our dataset by removing similar features which were highly correlated</a:t>
          </a:r>
        </a:p>
      </dgm:t>
    </dgm:pt>
    <dgm:pt modelId="{FECB662C-0E6D-4988-A5FC-7CC58418CA4B}" type="parTrans" cxnId="{C5232F30-FFAA-469C-9C5B-35452FC0F98F}">
      <dgm:prSet/>
      <dgm:spPr/>
      <dgm:t>
        <a:bodyPr/>
        <a:lstStyle/>
        <a:p>
          <a:endParaRPr lang="en-US"/>
        </a:p>
      </dgm:t>
    </dgm:pt>
    <dgm:pt modelId="{42A125BF-7D6D-4BD8-98AD-CABF6506D7E4}" type="sibTrans" cxnId="{C5232F30-FFAA-469C-9C5B-35452FC0F98F}">
      <dgm:prSet/>
      <dgm:spPr/>
      <dgm:t>
        <a:bodyPr/>
        <a:lstStyle/>
        <a:p>
          <a:endParaRPr lang="en-US"/>
        </a:p>
      </dgm:t>
    </dgm:pt>
    <dgm:pt modelId="{7A06C7FD-60AA-46AD-8142-9E6F854DD0B0}" type="pres">
      <dgm:prSet presAssocID="{6657F826-2AE0-4914-9ADA-B9791DE4B306}" presName="linear" presStyleCnt="0">
        <dgm:presLayoutVars>
          <dgm:animLvl val="lvl"/>
          <dgm:resizeHandles val="exact"/>
        </dgm:presLayoutVars>
      </dgm:prSet>
      <dgm:spPr/>
    </dgm:pt>
    <dgm:pt modelId="{94D6AEAF-84FE-410B-9CE2-43FB02B5C3E4}" type="pres">
      <dgm:prSet presAssocID="{62534774-A374-45CB-A898-9F38470B26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B0ED34-F572-48E2-9CF3-96344BE49CF4}" type="pres">
      <dgm:prSet presAssocID="{B176972D-5C71-4A45-8840-280E9B620AD0}" presName="spacer" presStyleCnt="0"/>
      <dgm:spPr/>
    </dgm:pt>
    <dgm:pt modelId="{D6244DA1-F339-43A6-9783-821818626044}" type="pres">
      <dgm:prSet presAssocID="{98435CF6-BCDB-4E81-BF70-ABB60A8603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CC3213-BCFB-47D7-AD9F-E9BA972C4DF3}" type="pres">
      <dgm:prSet presAssocID="{4802326C-6DD4-486F-BEF2-B928DB755AFC}" presName="spacer" presStyleCnt="0"/>
      <dgm:spPr/>
    </dgm:pt>
    <dgm:pt modelId="{7C63E798-972D-4AEB-A4FD-6BD89B5051F1}" type="pres">
      <dgm:prSet presAssocID="{D2E1256E-EC1E-47EA-91CD-8B7CED45F7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252F2E-F374-423E-8C25-08E67459DC05}" type="presOf" srcId="{98435CF6-BCDB-4E81-BF70-ABB60A8603B4}" destId="{D6244DA1-F339-43A6-9783-821818626044}" srcOrd="0" destOrd="0" presId="urn:microsoft.com/office/officeart/2005/8/layout/vList2"/>
    <dgm:cxn modelId="{C5232F30-FFAA-469C-9C5B-35452FC0F98F}" srcId="{6657F826-2AE0-4914-9ADA-B9791DE4B306}" destId="{D2E1256E-EC1E-47EA-91CD-8B7CED45F7EA}" srcOrd="2" destOrd="0" parTransId="{FECB662C-0E6D-4988-A5FC-7CC58418CA4B}" sibTransId="{42A125BF-7D6D-4BD8-98AD-CABF6506D7E4}"/>
    <dgm:cxn modelId="{81738D64-F934-44E0-8111-0CCA3510DCC0}" type="presOf" srcId="{6657F826-2AE0-4914-9ADA-B9791DE4B306}" destId="{7A06C7FD-60AA-46AD-8142-9E6F854DD0B0}" srcOrd="0" destOrd="0" presId="urn:microsoft.com/office/officeart/2005/8/layout/vList2"/>
    <dgm:cxn modelId="{4014437E-4FEB-460F-832F-6196F54C2AB3}" srcId="{6657F826-2AE0-4914-9ADA-B9791DE4B306}" destId="{62534774-A374-45CB-A898-9F38470B2667}" srcOrd="0" destOrd="0" parTransId="{BFD633C7-530F-4405-8448-069A75412163}" sibTransId="{B176972D-5C71-4A45-8840-280E9B620AD0}"/>
    <dgm:cxn modelId="{E303DE82-90AF-4D53-9358-0B683D99E866}" type="presOf" srcId="{D2E1256E-EC1E-47EA-91CD-8B7CED45F7EA}" destId="{7C63E798-972D-4AEB-A4FD-6BD89B5051F1}" srcOrd="0" destOrd="0" presId="urn:microsoft.com/office/officeart/2005/8/layout/vList2"/>
    <dgm:cxn modelId="{1A5C6CA4-981E-444D-BB7D-D74F646D36CE}" type="presOf" srcId="{62534774-A374-45CB-A898-9F38470B2667}" destId="{94D6AEAF-84FE-410B-9CE2-43FB02B5C3E4}" srcOrd="0" destOrd="0" presId="urn:microsoft.com/office/officeart/2005/8/layout/vList2"/>
    <dgm:cxn modelId="{ECCB11D3-7A9C-4A8F-90DF-004C240E3F0F}" srcId="{6657F826-2AE0-4914-9ADA-B9791DE4B306}" destId="{98435CF6-BCDB-4E81-BF70-ABB60A8603B4}" srcOrd="1" destOrd="0" parTransId="{0EE22434-289D-4E7D-84EF-54FA416A43BF}" sibTransId="{4802326C-6DD4-486F-BEF2-B928DB755AFC}"/>
    <dgm:cxn modelId="{130D93DD-2B7D-4DB3-8ACE-211187615F18}" type="presParOf" srcId="{7A06C7FD-60AA-46AD-8142-9E6F854DD0B0}" destId="{94D6AEAF-84FE-410B-9CE2-43FB02B5C3E4}" srcOrd="0" destOrd="0" presId="urn:microsoft.com/office/officeart/2005/8/layout/vList2"/>
    <dgm:cxn modelId="{67083DF5-71FD-4ABB-BD1D-9A5E7596F5E5}" type="presParOf" srcId="{7A06C7FD-60AA-46AD-8142-9E6F854DD0B0}" destId="{E4B0ED34-F572-48E2-9CF3-96344BE49CF4}" srcOrd="1" destOrd="0" presId="urn:microsoft.com/office/officeart/2005/8/layout/vList2"/>
    <dgm:cxn modelId="{61DA2987-7628-4273-98FE-79815A2D12F0}" type="presParOf" srcId="{7A06C7FD-60AA-46AD-8142-9E6F854DD0B0}" destId="{D6244DA1-F339-43A6-9783-821818626044}" srcOrd="2" destOrd="0" presId="urn:microsoft.com/office/officeart/2005/8/layout/vList2"/>
    <dgm:cxn modelId="{86A28322-5FD8-48C4-8E74-6366EB7F9C65}" type="presParOf" srcId="{7A06C7FD-60AA-46AD-8142-9E6F854DD0B0}" destId="{A5CC3213-BCFB-47D7-AD9F-E9BA972C4DF3}" srcOrd="3" destOrd="0" presId="urn:microsoft.com/office/officeart/2005/8/layout/vList2"/>
    <dgm:cxn modelId="{C31B811E-9BF9-4294-B867-2E5FB5658871}" type="presParOf" srcId="{7A06C7FD-60AA-46AD-8142-9E6F854DD0B0}" destId="{7C63E798-972D-4AEB-A4FD-6BD89B5051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E7B83D-68E5-48A7-B3A1-AD827FBD1D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99A7A1-3968-487C-ADA7-6F5FE62B2C1E}">
      <dgm:prSet/>
      <dgm:spPr/>
      <dgm:t>
        <a:bodyPr/>
        <a:lstStyle/>
        <a:p>
          <a:r>
            <a:rPr lang="en-US"/>
            <a:t>Linear Regression was used to analyze the strength of the relationship between certain features and our Diagnosis – Also used Cramérs V </a:t>
          </a:r>
        </a:p>
      </dgm:t>
    </dgm:pt>
    <dgm:pt modelId="{BBAB9805-D39A-471E-BFFA-4985212F9589}" type="parTrans" cxnId="{22115F68-ED34-4AE6-8640-F4D450EBE413}">
      <dgm:prSet/>
      <dgm:spPr/>
      <dgm:t>
        <a:bodyPr/>
        <a:lstStyle/>
        <a:p>
          <a:endParaRPr lang="en-US"/>
        </a:p>
      </dgm:t>
    </dgm:pt>
    <dgm:pt modelId="{4690F7AD-F6AE-450D-B302-F294A051BAB5}" type="sibTrans" cxnId="{22115F68-ED34-4AE6-8640-F4D450EBE413}">
      <dgm:prSet/>
      <dgm:spPr/>
      <dgm:t>
        <a:bodyPr/>
        <a:lstStyle/>
        <a:p>
          <a:endParaRPr lang="en-US"/>
        </a:p>
      </dgm:t>
    </dgm:pt>
    <dgm:pt modelId="{E914C79A-4343-43A9-830A-30FC54736E69}">
      <dgm:prSet/>
      <dgm:spPr/>
      <dgm:t>
        <a:bodyPr/>
        <a:lstStyle/>
        <a:p>
          <a:r>
            <a:rPr lang="en-US"/>
            <a:t>Had good results we could see which features were positively correlated with a diagnosis value and the strength of this correlation</a:t>
          </a:r>
        </a:p>
      </dgm:t>
    </dgm:pt>
    <dgm:pt modelId="{AEE5D9EC-FF54-4EA4-8093-297EBEBA9E17}" type="parTrans" cxnId="{FC8DA28D-695A-46D9-A97A-A16AFC81EB27}">
      <dgm:prSet/>
      <dgm:spPr/>
      <dgm:t>
        <a:bodyPr/>
        <a:lstStyle/>
        <a:p>
          <a:endParaRPr lang="en-US"/>
        </a:p>
      </dgm:t>
    </dgm:pt>
    <dgm:pt modelId="{343ACE92-332F-4ECA-8D25-F843185CA070}" type="sibTrans" cxnId="{FC8DA28D-695A-46D9-A97A-A16AFC81EB27}">
      <dgm:prSet/>
      <dgm:spPr/>
      <dgm:t>
        <a:bodyPr/>
        <a:lstStyle/>
        <a:p>
          <a:endParaRPr lang="en-US"/>
        </a:p>
      </dgm:t>
    </dgm:pt>
    <dgm:pt modelId="{5D61A70B-CFB2-4761-A147-7121DF45454D}">
      <dgm:prSet/>
      <dgm:spPr/>
      <dgm:t>
        <a:bodyPr/>
        <a:lstStyle/>
        <a:p>
          <a:r>
            <a:rPr lang="en-US"/>
            <a:t>K Means – Performed fairly well with 86% accuracy</a:t>
          </a:r>
        </a:p>
      </dgm:t>
    </dgm:pt>
    <dgm:pt modelId="{E4F47B01-EBE2-4331-BDE0-ACD71FB1D2FE}" type="parTrans" cxnId="{039CFD50-B242-402C-B68A-477024BBC098}">
      <dgm:prSet/>
      <dgm:spPr/>
      <dgm:t>
        <a:bodyPr/>
        <a:lstStyle/>
        <a:p>
          <a:endParaRPr lang="en-US"/>
        </a:p>
      </dgm:t>
    </dgm:pt>
    <dgm:pt modelId="{C094A2C3-49DD-47B1-B5A7-75C0F7104428}" type="sibTrans" cxnId="{039CFD50-B242-402C-B68A-477024BBC098}">
      <dgm:prSet/>
      <dgm:spPr/>
      <dgm:t>
        <a:bodyPr/>
        <a:lstStyle/>
        <a:p>
          <a:endParaRPr lang="en-US"/>
        </a:p>
      </dgm:t>
    </dgm:pt>
    <dgm:pt modelId="{5757C7AE-A2CE-46FB-9F32-57D93D7AA4F4}">
      <dgm:prSet/>
      <dgm:spPr/>
      <dgm:t>
        <a:bodyPr/>
        <a:lstStyle/>
        <a:p>
          <a:r>
            <a:rPr lang="en-US"/>
            <a:t>KNN – Performed better than KNN with 91% accuracy</a:t>
          </a:r>
        </a:p>
      </dgm:t>
    </dgm:pt>
    <dgm:pt modelId="{AE8E3BD5-848E-44F3-BAE4-4F57B2B74526}" type="parTrans" cxnId="{C3060475-FA4B-4E21-BFE3-F6C5DF433032}">
      <dgm:prSet/>
      <dgm:spPr/>
      <dgm:t>
        <a:bodyPr/>
        <a:lstStyle/>
        <a:p>
          <a:endParaRPr lang="en-US"/>
        </a:p>
      </dgm:t>
    </dgm:pt>
    <dgm:pt modelId="{361CF2F7-8131-4D4C-9119-A90C3CDBD947}" type="sibTrans" cxnId="{C3060475-FA4B-4E21-BFE3-F6C5DF433032}">
      <dgm:prSet/>
      <dgm:spPr/>
      <dgm:t>
        <a:bodyPr/>
        <a:lstStyle/>
        <a:p>
          <a:endParaRPr lang="en-US"/>
        </a:p>
      </dgm:t>
    </dgm:pt>
    <dgm:pt modelId="{2F9CFD13-5E09-4066-B45B-5F3A27196AF5}">
      <dgm:prSet/>
      <dgm:spPr/>
      <dgm:t>
        <a:bodyPr/>
        <a:lstStyle/>
        <a:p>
          <a:r>
            <a:rPr lang="en-US"/>
            <a:t>Gaussian Naïve Bayes – without smoothing or scaling had 90% accuracy on testset </a:t>
          </a:r>
        </a:p>
      </dgm:t>
    </dgm:pt>
    <dgm:pt modelId="{24456977-4DE6-4D0B-BCA5-0B126416A30E}" type="parTrans" cxnId="{1E77C0E3-88A7-4D96-BB0B-48CD5BB1D269}">
      <dgm:prSet/>
      <dgm:spPr/>
      <dgm:t>
        <a:bodyPr/>
        <a:lstStyle/>
        <a:p>
          <a:endParaRPr lang="en-US"/>
        </a:p>
      </dgm:t>
    </dgm:pt>
    <dgm:pt modelId="{4AECED64-EAE2-4C77-A6E0-6E2121A6B2CE}" type="sibTrans" cxnId="{1E77C0E3-88A7-4D96-BB0B-48CD5BB1D269}">
      <dgm:prSet/>
      <dgm:spPr/>
      <dgm:t>
        <a:bodyPr/>
        <a:lstStyle/>
        <a:p>
          <a:endParaRPr lang="en-US"/>
        </a:p>
      </dgm:t>
    </dgm:pt>
    <dgm:pt modelId="{EF90A053-B624-4BF4-B5EA-32A076A6E5A4}" type="pres">
      <dgm:prSet presAssocID="{3EE7B83D-68E5-48A7-B3A1-AD827FBD1DF2}" presName="linear" presStyleCnt="0">
        <dgm:presLayoutVars>
          <dgm:animLvl val="lvl"/>
          <dgm:resizeHandles val="exact"/>
        </dgm:presLayoutVars>
      </dgm:prSet>
      <dgm:spPr/>
    </dgm:pt>
    <dgm:pt modelId="{BE54A4F7-AA56-4D11-93D2-B8F6B566D5EC}" type="pres">
      <dgm:prSet presAssocID="{E599A7A1-3968-487C-ADA7-6F5FE62B2C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9D007D-9062-4E09-B6BF-06326875830D}" type="pres">
      <dgm:prSet presAssocID="{4690F7AD-F6AE-450D-B302-F294A051BAB5}" presName="spacer" presStyleCnt="0"/>
      <dgm:spPr/>
    </dgm:pt>
    <dgm:pt modelId="{FB8BF19F-8B58-4495-8021-F3D36A48E9EA}" type="pres">
      <dgm:prSet presAssocID="{E914C79A-4343-43A9-830A-30FC54736E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0B8224-8FCC-41D6-A1B1-079808F2E1BE}" type="pres">
      <dgm:prSet presAssocID="{343ACE92-332F-4ECA-8D25-F843185CA070}" presName="spacer" presStyleCnt="0"/>
      <dgm:spPr/>
    </dgm:pt>
    <dgm:pt modelId="{FACF1003-68A0-45FC-88C4-4EA9960DCD16}" type="pres">
      <dgm:prSet presAssocID="{5D61A70B-CFB2-4761-A147-7121DF4545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C10554-A551-41D6-964B-E8641776B066}" type="pres">
      <dgm:prSet presAssocID="{C094A2C3-49DD-47B1-B5A7-75C0F7104428}" presName="spacer" presStyleCnt="0"/>
      <dgm:spPr/>
    </dgm:pt>
    <dgm:pt modelId="{4BF401AB-82EE-4C4A-A9D3-B986883EC6C7}" type="pres">
      <dgm:prSet presAssocID="{5757C7AE-A2CE-46FB-9F32-57D93D7AA4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CB66FD-4AB8-4D75-8DCC-55BCFE50EF66}" type="pres">
      <dgm:prSet presAssocID="{361CF2F7-8131-4D4C-9119-A90C3CDBD947}" presName="spacer" presStyleCnt="0"/>
      <dgm:spPr/>
    </dgm:pt>
    <dgm:pt modelId="{ABE95E06-6157-4884-802F-E8DF52085FEA}" type="pres">
      <dgm:prSet presAssocID="{2F9CFD13-5E09-4066-B45B-5F3A27196A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76A226-DD67-45ED-8D59-2DBEF12FF5D1}" type="presOf" srcId="{3EE7B83D-68E5-48A7-B3A1-AD827FBD1DF2}" destId="{EF90A053-B624-4BF4-B5EA-32A076A6E5A4}" srcOrd="0" destOrd="0" presId="urn:microsoft.com/office/officeart/2005/8/layout/vList2"/>
    <dgm:cxn modelId="{621E7F40-4B36-4BF3-907A-D1F1823F67D2}" type="presOf" srcId="{2F9CFD13-5E09-4066-B45B-5F3A27196AF5}" destId="{ABE95E06-6157-4884-802F-E8DF52085FEA}" srcOrd="0" destOrd="0" presId="urn:microsoft.com/office/officeart/2005/8/layout/vList2"/>
    <dgm:cxn modelId="{98BE1945-1700-426C-9FCD-F207BBCDBF8A}" type="presOf" srcId="{5757C7AE-A2CE-46FB-9F32-57D93D7AA4F4}" destId="{4BF401AB-82EE-4C4A-A9D3-B986883EC6C7}" srcOrd="0" destOrd="0" presId="urn:microsoft.com/office/officeart/2005/8/layout/vList2"/>
    <dgm:cxn modelId="{22115F68-ED34-4AE6-8640-F4D450EBE413}" srcId="{3EE7B83D-68E5-48A7-B3A1-AD827FBD1DF2}" destId="{E599A7A1-3968-487C-ADA7-6F5FE62B2C1E}" srcOrd="0" destOrd="0" parTransId="{BBAB9805-D39A-471E-BFFA-4985212F9589}" sibTransId="{4690F7AD-F6AE-450D-B302-F294A051BAB5}"/>
    <dgm:cxn modelId="{DDC35A6A-AA51-46A1-BF7D-6EDEDF8CDA4B}" type="presOf" srcId="{5D61A70B-CFB2-4761-A147-7121DF45454D}" destId="{FACF1003-68A0-45FC-88C4-4EA9960DCD16}" srcOrd="0" destOrd="0" presId="urn:microsoft.com/office/officeart/2005/8/layout/vList2"/>
    <dgm:cxn modelId="{039CFD50-B242-402C-B68A-477024BBC098}" srcId="{3EE7B83D-68E5-48A7-B3A1-AD827FBD1DF2}" destId="{5D61A70B-CFB2-4761-A147-7121DF45454D}" srcOrd="2" destOrd="0" parTransId="{E4F47B01-EBE2-4331-BDE0-ACD71FB1D2FE}" sibTransId="{C094A2C3-49DD-47B1-B5A7-75C0F7104428}"/>
    <dgm:cxn modelId="{C3060475-FA4B-4E21-BFE3-F6C5DF433032}" srcId="{3EE7B83D-68E5-48A7-B3A1-AD827FBD1DF2}" destId="{5757C7AE-A2CE-46FB-9F32-57D93D7AA4F4}" srcOrd="3" destOrd="0" parTransId="{AE8E3BD5-848E-44F3-BAE4-4F57B2B74526}" sibTransId="{361CF2F7-8131-4D4C-9119-A90C3CDBD947}"/>
    <dgm:cxn modelId="{FC8DA28D-695A-46D9-A97A-A16AFC81EB27}" srcId="{3EE7B83D-68E5-48A7-B3A1-AD827FBD1DF2}" destId="{E914C79A-4343-43A9-830A-30FC54736E69}" srcOrd="1" destOrd="0" parTransId="{AEE5D9EC-FF54-4EA4-8093-297EBEBA9E17}" sibTransId="{343ACE92-332F-4ECA-8D25-F843185CA070}"/>
    <dgm:cxn modelId="{721FCFE1-C897-4F56-9A04-1D3F424EA0B7}" type="presOf" srcId="{E599A7A1-3968-487C-ADA7-6F5FE62B2C1E}" destId="{BE54A4F7-AA56-4D11-93D2-B8F6B566D5EC}" srcOrd="0" destOrd="0" presId="urn:microsoft.com/office/officeart/2005/8/layout/vList2"/>
    <dgm:cxn modelId="{1E77C0E3-88A7-4D96-BB0B-48CD5BB1D269}" srcId="{3EE7B83D-68E5-48A7-B3A1-AD827FBD1DF2}" destId="{2F9CFD13-5E09-4066-B45B-5F3A27196AF5}" srcOrd="4" destOrd="0" parTransId="{24456977-4DE6-4D0B-BCA5-0B126416A30E}" sibTransId="{4AECED64-EAE2-4C77-A6E0-6E2121A6B2CE}"/>
    <dgm:cxn modelId="{218794E7-D177-4E09-9F3A-5C783F210B5F}" type="presOf" srcId="{E914C79A-4343-43A9-830A-30FC54736E69}" destId="{FB8BF19F-8B58-4495-8021-F3D36A48E9EA}" srcOrd="0" destOrd="0" presId="urn:microsoft.com/office/officeart/2005/8/layout/vList2"/>
    <dgm:cxn modelId="{CE339263-72F0-4E83-81D3-DEB14CE5AD68}" type="presParOf" srcId="{EF90A053-B624-4BF4-B5EA-32A076A6E5A4}" destId="{BE54A4F7-AA56-4D11-93D2-B8F6B566D5EC}" srcOrd="0" destOrd="0" presId="urn:microsoft.com/office/officeart/2005/8/layout/vList2"/>
    <dgm:cxn modelId="{68832BD2-3CCF-45C5-9EE6-9F85B72B38C1}" type="presParOf" srcId="{EF90A053-B624-4BF4-B5EA-32A076A6E5A4}" destId="{EE9D007D-9062-4E09-B6BF-06326875830D}" srcOrd="1" destOrd="0" presId="urn:microsoft.com/office/officeart/2005/8/layout/vList2"/>
    <dgm:cxn modelId="{55F0EAB2-7619-45EA-A92D-12BC9A386775}" type="presParOf" srcId="{EF90A053-B624-4BF4-B5EA-32A076A6E5A4}" destId="{FB8BF19F-8B58-4495-8021-F3D36A48E9EA}" srcOrd="2" destOrd="0" presId="urn:microsoft.com/office/officeart/2005/8/layout/vList2"/>
    <dgm:cxn modelId="{FBCBF9AA-D960-40BB-A104-37A5E0F0CE24}" type="presParOf" srcId="{EF90A053-B624-4BF4-B5EA-32A076A6E5A4}" destId="{A20B8224-8FCC-41D6-A1B1-079808F2E1BE}" srcOrd="3" destOrd="0" presId="urn:microsoft.com/office/officeart/2005/8/layout/vList2"/>
    <dgm:cxn modelId="{50613789-9341-4B31-8E1F-14F566A99BDB}" type="presParOf" srcId="{EF90A053-B624-4BF4-B5EA-32A076A6E5A4}" destId="{FACF1003-68A0-45FC-88C4-4EA9960DCD16}" srcOrd="4" destOrd="0" presId="urn:microsoft.com/office/officeart/2005/8/layout/vList2"/>
    <dgm:cxn modelId="{6F391891-86FC-435B-932D-B3F4B336A0DA}" type="presParOf" srcId="{EF90A053-B624-4BF4-B5EA-32A076A6E5A4}" destId="{56C10554-A551-41D6-964B-E8641776B066}" srcOrd="5" destOrd="0" presId="urn:microsoft.com/office/officeart/2005/8/layout/vList2"/>
    <dgm:cxn modelId="{71CBE922-10CB-45FF-A6AE-6DC61E3CFB83}" type="presParOf" srcId="{EF90A053-B624-4BF4-B5EA-32A076A6E5A4}" destId="{4BF401AB-82EE-4C4A-A9D3-B986883EC6C7}" srcOrd="6" destOrd="0" presId="urn:microsoft.com/office/officeart/2005/8/layout/vList2"/>
    <dgm:cxn modelId="{88659B1F-0EA0-4886-A2FB-3A6483DAEDBE}" type="presParOf" srcId="{EF90A053-B624-4BF4-B5EA-32A076A6E5A4}" destId="{5ECB66FD-4AB8-4D75-8DCC-55BCFE50EF66}" srcOrd="7" destOrd="0" presId="urn:microsoft.com/office/officeart/2005/8/layout/vList2"/>
    <dgm:cxn modelId="{51F156DB-1554-4C1F-AD6C-9E9BC1068843}" type="presParOf" srcId="{EF90A053-B624-4BF4-B5EA-32A076A6E5A4}" destId="{ABE95E06-6157-4884-802F-E8DF52085F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9C198B-E64B-4E61-90F2-BFC120CF73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23C339-F63C-4312-8D56-54175A076042}">
      <dgm:prSet/>
      <dgm:spPr/>
      <dgm:t>
        <a:bodyPr/>
        <a:lstStyle/>
        <a:p>
          <a:r>
            <a:rPr lang="en-US"/>
            <a:t>Gaussian Naïve Bayes with scaling had around a 91% accuracy rate – not much improvement</a:t>
          </a:r>
        </a:p>
      </dgm:t>
    </dgm:pt>
    <dgm:pt modelId="{A9812AC8-7274-435B-9769-FA1A70B732A0}" type="parTrans" cxnId="{851FC49A-C02B-4B5D-B4FD-148F0F3A7D92}">
      <dgm:prSet/>
      <dgm:spPr/>
      <dgm:t>
        <a:bodyPr/>
        <a:lstStyle/>
        <a:p>
          <a:endParaRPr lang="en-US"/>
        </a:p>
      </dgm:t>
    </dgm:pt>
    <dgm:pt modelId="{D66C9DF6-5E27-430E-8182-CDB062A961C7}" type="sibTrans" cxnId="{851FC49A-C02B-4B5D-B4FD-148F0F3A7D92}">
      <dgm:prSet/>
      <dgm:spPr/>
      <dgm:t>
        <a:bodyPr/>
        <a:lstStyle/>
        <a:p>
          <a:endParaRPr lang="en-US"/>
        </a:p>
      </dgm:t>
    </dgm:pt>
    <dgm:pt modelId="{20949789-61E3-4E93-A9CC-04660E0C4F5C}">
      <dgm:prSet/>
      <dgm:spPr/>
      <dgm:t>
        <a:bodyPr/>
        <a:lstStyle/>
        <a:p>
          <a:r>
            <a:rPr lang="en-US"/>
            <a:t>Decision Tree model had an accuracy of 93%</a:t>
          </a:r>
        </a:p>
      </dgm:t>
    </dgm:pt>
    <dgm:pt modelId="{3E97B930-5314-48CE-9053-ED8857A73944}" type="parTrans" cxnId="{7D0EFC88-BD3D-4EA6-A29D-EC9AB62BE363}">
      <dgm:prSet/>
      <dgm:spPr/>
      <dgm:t>
        <a:bodyPr/>
        <a:lstStyle/>
        <a:p>
          <a:endParaRPr lang="en-US"/>
        </a:p>
      </dgm:t>
    </dgm:pt>
    <dgm:pt modelId="{93178728-55E4-40B7-8659-6F994D27DF57}" type="sibTrans" cxnId="{7D0EFC88-BD3D-4EA6-A29D-EC9AB62BE363}">
      <dgm:prSet/>
      <dgm:spPr/>
      <dgm:t>
        <a:bodyPr/>
        <a:lstStyle/>
        <a:p>
          <a:endParaRPr lang="en-US"/>
        </a:p>
      </dgm:t>
    </dgm:pt>
    <dgm:pt modelId="{BE0AD4CD-1C5A-4696-B2B7-3999099A4021}">
      <dgm:prSet/>
      <dgm:spPr/>
      <dgm:t>
        <a:bodyPr/>
        <a:lstStyle/>
        <a:p>
          <a:r>
            <a:rPr lang="en-US"/>
            <a:t>Random forest had around the same degree of accuracy</a:t>
          </a:r>
        </a:p>
      </dgm:t>
    </dgm:pt>
    <dgm:pt modelId="{48B8DCCD-C819-4E42-A804-8EEF7FC03647}" type="parTrans" cxnId="{BE9F9773-9DB7-4C43-BF45-A41FABBC1AA9}">
      <dgm:prSet/>
      <dgm:spPr/>
      <dgm:t>
        <a:bodyPr/>
        <a:lstStyle/>
        <a:p>
          <a:endParaRPr lang="en-US"/>
        </a:p>
      </dgm:t>
    </dgm:pt>
    <dgm:pt modelId="{4242C876-D628-4829-9269-06280B5E03D6}" type="sibTrans" cxnId="{BE9F9773-9DB7-4C43-BF45-A41FABBC1AA9}">
      <dgm:prSet/>
      <dgm:spPr/>
      <dgm:t>
        <a:bodyPr/>
        <a:lstStyle/>
        <a:p>
          <a:endParaRPr lang="en-US"/>
        </a:p>
      </dgm:t>
    </dgm:pt>
    <dgm:pt modelId="{75A8B203-52F5-400E-97B4-0F6E6CEA1A45}">
      <dgm:prSet/>
      <dgm:spPr/>
      <dgm:t>
        <a:bodyPr/>
        <a:lstStyle/>
        <a:p>
          <a:r>
            <a:rPr lang="en-US"/>
            <a:t>Entropy Forest had 90% accuracy</a:t>
          </a:r>
        </a:p>
      </dgm:t>
    </dgm:pt>
    <dgm:pt modelId="{6A6B77E9-3513-4437-88AA-61774933EBA1}" type="parTrans" cxnId="{7F4458A2-2BC6-4302-B98B-E3BD1D587350}">
      <dgm:prSet/>
      <dgm:spPr/>
      <dgm:t>
        <a:bodyPr/>
        <a:lstStyle/>
        <a:p>
          <a:endParaRPr lang="en-US"/>
        </a:p>
      </dgm:t>
    </dgm:pt>
    <dgm:pt modelId="{1305F881-A669-40E9-9F0C-43E6444EBD5F}" type="sibTrans" cxnId="{7F4458A2-2BC6-4302-B98B-E3BD1D587350}">
      <dgm:prSet/>
      <dgm:spPr/>
      <dgm:t>
        <a:bodyPr/>
        <a:lstStyle/>
        <a:p>
          <a:endParaRPr lang="en-US"/>
        </a:p>
      </dgm:t>
    </dgm:pt>
    <dgm:pt modelId="{65B41D59-128A-4620-A9B5-E516CED288AA}">
      <dgm:prSet/>
      <dgm:spPr/>
      <dgm:t>
        <a:bodyPr/>
        <a:lstStyle/>
        <a:p>
          <a:r>
            <a:rPr lang="en-US"/>
            <a:t>PCA Gini Tree had an accuracy of 0.94%</a:t>
          </a:r>
        </a:p>
      </dgm:t>
    </dgm:pt>
    <dgm:pt modelId="{EBDB53BF-3665-4830-AAF0-BAC06759EA17}" type="parTrans" cxnId="{E65924C8-0B4F-475D-8CD5-C751F57FEBF0}">
      <dgm:prSet/>
      <dgm:spPr/>
      <dgm:t>
        <a:bodyPr/>
        <a:lstStyle/>
        <a:p>
          <a:endParaRPr lang="en-US"/>
        </a:p>
      </dgm:t>
    </dgm:pt>
    <dgm:pt modelId="{C3607C24-B667-4038-A79A-BF28BC5D28A8}" type="sibTrans" cxnId="{E65924C8-0B4F-475D-8CD5-C751F57FEBF0}">
      <dgm:prSet/>
      <dgm:spPr/>
      <dgm:t>
        <a:bodyPr/>
        <a:lstStyle/>
        <a:p>
          <a:endParaRPr lang="en-US"/>
        </a:p>
      </dgm:t>
    </dgm:pt>
    <dgm:pt modelId="{C287F180-C9E4-426D-A579-E7E4B5AF737B}">
      <dgm:prSet/>
      <dgm:spPr/>
      <dgm:t>
        <a:bodyPr/>
        <a:lstStyle/>
        <a:p>
          <a:r>
            <a:rPr lang="en-US"/>
            <a:t>PCA Random forest had the best accuracy of all our models at 97%</a:t>
          </a:r>
        </a:p>
      </dgm:t>
    </dgm:pt>
    <dgm:pt modelId="{344A6FD8-581D-4CAB-9282-C7E6FBE739AA}" type="parTrans" cxnId="{837CE951-149E-4005-80D8-8B83CCD4AD95}">
      <dgm:prSet/>
      <dgm:spPr/>
      <dgm:t>
        <a:bodyPr/>
        <a:lstStyle/>
        <a:p>
          <a:endParaRPr lang="en-US"/>
        </a:p>
      </dgm:t>
    </dgm:pt>
    <dgm:pt modelId="{E9DB226D-790D-43AC-BF97-081B09560D40}" type="sibTrans" cxnId="{837CE951-149E-4005-80D8-8B83CCD4AD95}">
      <dgm:prSet/>
      <dgm:spPr/>
      <dgm:t>
        <a:bodyPr/>
        <a:lstStyle/>
        <a:p>
          <a:endParaRPr lang="en-US"/>
        </a:p>
      </dgm:t>
    </dgm:pt>
    <dgm:pt modelId="{73778A8D-3610-42D0-99A6-AF9AF8A39685}" type="pres">
      <dgm:prSet presAssocID="{559C198B-E64B-4E61-90F2-BFC120CF737A}" presName="linear" presStyleCnt="0">
        <dgm:presLayoutVars>
          <dgm:animLvl val="lvl"/>
          <dgm:resizeHandles val="exact"/>
        </dgm:presLayoutVars>
      </dgm:prSet>
      <dgm:spPr/>
    </dgm:pt>
    <dgm:pt modelId="{4AD40DDF-86FE-4967-9017-31411D54BBA0}" type="pres">
      <dgm:prSet presAssocID="{8723C339-F63C-4312-8D56-54175A07604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5074CE-B44B-4443-AF13-D55FB88B4621}" type="pres">
      <dgm:prSet presAssocID="{D66C9DF6-5E27-430E-8182-CDB062A961C7}" presName="spacer" presStyleCnt="0"/>
      <dgm:spPr/>
    </dgm:pt>
    <dgm:pt modelId="{59083C3B-02C9-424D-8588-2491BDB8A3BF}" type="pres">
      <dgm:prSet presAssocID="{20949789-61E3-4E93-A9CC-04660E0C4F5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EC9DDAD-FAEB-4A68-8E5E-980CEAA8854C}" type="pres">
      <dgm:prSet presAssocID="{93178728-55E4-40B7-8659-6F994D27DF57}" presName="spacer" presStyleCnt="0"/>
      <dgm:spPr/>
    </dgm:pt>
    <dgm:pt modelId="{44E20EEF-1A8B-47B7-8E07-A6F694306ACD}" type="pres">
      <dgm:prSet presAssocID="{BE0AD4CD-1C5A-4696-B2B7-3999099A402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92FEC7-491F-425C-8B19-2DE4F211B6C4}" type="pres">
      <dgm:prSet presAssocID="{4242C876-D628-4829-9269-06280B5E03D6}" presName="spacer" presStyleCnt="0"/>
      <dgm:spPr/>
    </dgm:pt>
    <dgm:pt modelId="{0CB1B361-46E4-4416-9CA2-04120DF6744A}" type="pres">
      <dgm:prSet presAssocID="{75A8B203-52F5-400E-97B4-0F6E6CEA1A4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C1D1888-2AFE-479E-9346-1E0BCD77D28C}" type="pres">
      <dgm:prSet presAssocID="{1305F881-A669-40E9-9F0C-43E6444EBD5F}" presName="spacer" presStyleCnt="0"/>
      <dgm:spPr/>
    </dgm:pt>
    <dgm:pt modelId="{74FC12B6-8B8B-4424-973D-96A5DBFB7161}" type="pres">
      <dgm:prSet presAssocID="{65B41D59-128A-4620-A9B5-E516CED288A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38FD6DD-D51D-4AE9-94BA-62E534EE94A8}" type="pres">
      <dgm:prSet presAssocID="{C3607C24-B667-4038-A79A-BF28BC5D28A8}" presName="spacer" presStyleCnt="0"/>
      <dgm:spPr/>
    </dgm:pt>
    <dgm:pt modelId="{3156A91A-BC3E-4B61-8BA5-2608C6EB6F11}" type="pres">
      <dgm:prSet presAssocID="{C287F180-C9E4-426D-A579-E7E4B5AF737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8EBAD17-B7CE-42D4-8071-E9F25F3331D5}" type="presOf" srcId="{20949789-61E3-4E93-A9CC-04660E0C4F5C}" destId="{59083C3B-02C9-424D-8588-2491BDB8A3BF}" srcOrd="0" destOrd="0" presId="urn:microsoft.com/office/officeart/2005/8/layout/vList2"/>
    <dgm:cxn modelId="{B7F95238-09FE-4EA4-8A13-78BF50BCFA0B}" type="presOf" srcId="{75A8B203-52F5-400E-97B4-0F6E6CEA1A45}" destId="{0CB1B361-46E4-4416-9CA2-04120DF6744A}" srcOrd="0" destOrd="0" presId="urn:microsoft.com/office/officeart/2005/8/layout/vList2"/>
    <dgm:cxn modelId="{C6FBEA68-3076-4203-8A2C-2F0DBAEF4BE5}" type="presOf" srcId="{C287F180-C9E4-426D-A579-E7E4B5AF737B}" destId="{3156A91A-BC3E-4B61-8BA5-2608C6EB6F11}" srcOrd="0" destOrd="0" presId="urn:microsoft.com/office/officeart/2005/8/layout/vList2"/>
    <dgm:cxn modelId="{26228449-045F-4513-97CC-047BD1EAE87B}" type="presOf" srcId="{559C198B-E64B-4E61-90F2-BFC120CF737A}" destId="{73778A8D-3610-42D0-99A6-AF9AF8A39685}" srcOrd="0" destOrd="0" presId="urn:microsoft.com/office/officeart/2005/8/layout/vList2"/>
    <dgm:cxn modelId="{837CE951-149E-4005-80D8-8B83CCD4AD95}" srcId="{559C198B-E64B-4E61-90F2-BFC120CF737A}" destId="{C287F180-C9E4-426D-A579-E7E4B5AF737B}" srcOrd="5" destOrd="0" parTransId="{344A6FD8-581D-4CAB-9282-C7E6FBE739AA}" sibTransId="{E9DB226D-790D-43AC-BF97-081B09560D40}"/>
    <dgm:cxn modelId="{BE9F9773-9DB7-4C43-BF45-A41FABBC1AA9}" srcId="{559C198B-E64B-4E61-90F2-BFC120CF737A}" destId="{BE0AD4CD-1C5A-4696-B2B7-3999099A4021}" srcOrd="2" destOrd="0" parTransId="{48B8DCCD-C819-4E42-A804-8EEF7FC03647}" sibTransId="{4242C876-D628-4829-9269-06280B5E03D6}"/>
    <dgm:cxn modelId="{2AE36256-2A22-4A38-AFDE-CF75AF975849}" type="presOf" srcId="{BE0AD4CD-1C5A-4696-B2B7-3999099A4021}" destId="{44E20EEF-1A8B-47B7-8E07-A6F694306ACD}" srcOrd="0" destOrd="0" presId="urn:microsoft.com/office/officeart/2005/8/layout/vList2"/>
    <dgm:cxn modelId="{7D0EFC88-BD3D-4EA6-A29D-EC9AB62BE363}" srcId="{559C198B-E64B-4E61-90F2-BFC120CF737A}" destId="{20949789-61E3-4E93-A9CC-04660E0C4F5C}" srcOrd="1" destOrd="0" parTransId="{3E97B930-5314-48CE-9053-ED8857A73944}" sibTransId="{93178728-55E4-40B7-8659-6F994D27DF57}"/>
    <dgm:cxn modelId="{851FC49A-C02B-4B5D-B4FD-148F0F3A7D92}" srcId="{559C198B-E64B-4E61-90F2-BFC120CF737A}" destId="{8723C339-F63C-4312-8D56-54175A076042}" srcOrd="0" destOrd="0" parTransId="{A9812AC8-7274-435B-9769-FA1A70B732A0}" sibTransId="{D66C9DF6-5E27-430E-8182-CDB062A961C7}"/>
    <dgm:cxn modelId="{7F4458A2-2BC6-4302-B98B-E3BD1D587350}" srcId="{559C198B-E64B-4E61-90F2-BFC120CF737A}" destId="{75A8B203-52F5-400E-97B4-0F6E6CEA1A45}" srcOrd="3" destOrd="0" parTransId="{6A6B77E9-3513-4437-88AA-61774933EBA1}" sibTransId="{1305F881-A669-40E9-9F0C-43E6444EBD5F}"/>
    <dgm:cxn modelId="{E65924C8-0B4F-475D-8CD5-C751F57FEBF0}" srcId="{559C198B-E64B-4E61-90F2-BFC120CF737A}" destId="{65B41D59-128A-4620-A9B5-E516CED288AA}" srcOrd="4" destOrd="0" parTransId="{EBDB53BF-3665-4830-AAF0-BAC06759EA17}" sibTransId="{C3607C24-B667-4038-A79A-BF28BC5D28A8}"/>
    <dgm:cxn modelId="{15AD7FCA-49FC-42BC-A073-946A6967B3E3}" type="presOf" srcId="{65B41D59-128A-4620-A9B5-E516CED288AA}" destId="{74FC12B6-8B8B-4424-973D-96A5DBFB7161}" srcOrd="0" destOrd="0" presId="urn:microsoft.com/office/officeart/2005/8/layout/vList2"/>
    <dgm:cxn modelId="{90551DF5-A7D4-487C-BACD-C40ACD535257}" type="presOf" srcId="{8723C339-F63C-4312-8D56-54175A076042}" destId="{4AD40DDF-86FE-4967-9017-31411D54BBA0}" srcOrd="0" destOrd="0" presId="urn:microsoft.com/office/officeart/2005/8/layout/vList2"/>
    <dgm:cxn modelId="{C242EEBF-D0DB-4358-B1B1-FC585227A637}" type="presParOf" srcId="{73778A8D-3610-42D0-99A6-AF9AF8A39685}" destId="{4AD40DDF-86FE-4967-9017-31411D54BBA0}" srcOrd="0" destOrd="0" presId="urn:microsoft.com/office/officeart/2005/8/layout/vList2"/>
    <dgm:cxn modelId="{C241FA5B-E645-4213-A235-28D15D479434}" type="presParOf" srcId="{73778A8D-3610-42D0-99A6-AF9AF8A39685}" destId="{7B5074CE-B44B-4443-AF13-D55FB88B4621}" srcOrd="1" destOrd="0" presId="urn:microsoft.com/office/officeart/2005/8/layout/vList2"/>
    <dgm:cxn modelId="{52ABAB2B-1E60-486F-A2CE-D7863B2B673A}" type="presParOf" srcId="{73778A8D-3610-42D0-99A6-AF9AF8A39685}" destId="{59083C3B-02C9-424D-8588-2491BDB8A3BF}" srcOrd="2" destOrd="0" presId="urn:microsoft.com/office/officeart/2005/8/layout/vList2"/>
    <dgm:cxn modelId="{7E77D119-E593-4B85-A609-52F96E016AD9}" type="presParOf" srcId="{73778A8D-3610-42D0-99A6-AF9AF8A39685}" destId="{EEC9DDAD-FAEB-4A68-8E5E-980CEAA8854C}" srcOrd="3" destOrd="0" presId="urn:microsoft.com/office/officeart/2005/8/layout/vList2"/>
    <dgm:cxn modelId="{313CF844-DD98-413C-BAFB-4576DCB4E47A}" type="presParOf" srcId="{73778A8D-3610-42D0-99A6-AF9AF8A39685}" destId="{44E20EEF-1A8B-47B7-8E07-A6F694306ACD}" srcOrd="4" destOrd="0" presId="urn:microsoft.com/office/officeart/2005/8/layout/vList2"/>
    <dgm:cxn modelId="{B443EE36-BF76-42E7-B7BF-42049F9A79BE}" type="presParOf" srcId="{73778A8D-3610-42D0-99A6-AF9AF8A39685}" destId="{2D92FEC7-491F-425C-8B19-2DE4F211B6C4}" srcOrd="5" destOrd="0" presId="urn:microsoft.com/office/officeart/2005/8/layout/vList2"/>
    <dgm:cxn modelId="{EAFC7A58-9947-49C3-8098-D66CFB181B55}" type="presParOf" srcId="{73778A8D-3610-42D0-99A6-AF9AF8A39685}" destId="{0CB1B361-46E4-4416-9CA2-04120DF6744A}" srcOrd="6" destOrd="0" presId="urn:microsoft.com/office/officeart/2005/8/layout/vList2"/>
    <dgm:cxn modelId="{C0A3EEE3-D764-45C0-981D-D5FC12991A89}" type="presParOf" srcId="{73778A8D-3610-42D0-99A6-AF9AF8A39685}" destId="{CC1D1888-2AFE-479E-9346-1E0BCD77D28C}" srcOrd="7" destOrd="0" presId="urn:microsoft.com/office/officeart/2005/8/layout/vList2"/>
    <dgm:cxn modelId="{DDD3126A-74E1-4201-B459-D47E71B894C3}" type="presParOf" srcId="{73778A8D-3610-42D0-99A6-AF9AF8A39685}" destId="{74FC12B6-8B8B-4424-973D-96A5DBFB7161}" srcOrd="8" destOrd="0" presId="urn:microsoft.com/office/officeart/2005/8/layout/vList2"/>
    <dgm:cxn modelId="{53B2E6F4-4780-4F70-BD2E-F2D4D60E5390}" type="presParOf" srcId="{73778A8D-3610-42D0-99A6-AF9AF8A39685}" destId="{B38FD6DD-D51D-4AE9-94BA-62E534EE94A8}" srcOrd="9" destOrd="0" presId="urn:microsoft.com/office/officeart/2005/8/layout/vList2"/>
    <dgm:cxn modelId="{352368F5-963C-4DBB-B477-869454104118}" type="presParOf" srcId="{73778A8D-3610-42D0-99A6-AF9AF8A39685}" destId="{3156A91A-BC3E-4B61-8BA5-2608C6EB6F1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113F35-846A-40CE-B9FD-8DBA75C604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178D57-C369-4EDA-AE17-7B9FA383421B}">
      <dgm:prSet/>
      <dgm:spPr/>
      <dgm:t>
        <a:bodyPr/>
        <a:lstStyle/>
        <a:p>
          <a:r>
            <a:rPr lang="en-US"/>
            <a:t>From our study we we determined PCA Random Forest had the best accuracy when predicting the diagnosis</a:t>
          </a:r>
        </a:p>
      </dgm:t>
    </dgm:pt>
    <dgm:pt modelId="{18F6414F-A5DC-4AD7-AD5D-0B04EEE7230C}" type="parTrans" cxnId="{4114814A-D331-45A9-94A0-8071C0690D2C}">
      <dgm:prSet/>
      <dgm:spPr/>
      <dgm:t>
        <a:bodyPr/>
        <a:lstStyle/>
        <a:p>
          <a:endParaRPr lang="en-US"/>
        </a:p>
      </dgm:t>
    </dgm:pt>
    <dgm:pt modelId="{4D4AD186-1850-42FD-882C-3A254A309AC7}" type="sibTrans" cxnId="{4114814A-D331-45A9-94A0-8071C0690D2C}">
      <dgm:prSet/>
      <dgm:spPr/>
      <dgm:t>
        <a:bodyPr/>
        <a:lstStyle/>
        <a:p>
          <a:endParaRPr lang="en-US"/>
        </a:p>
      </dgm:t>
    </dgm:pt>
    <dgm:pt modelId="{7AAD1B2F-9C04-4EAE-8188-81B46EB74369}">
      <dgm:prSet/>
      <dgm:spPr/>
      <dgm:t>
        <a:bodyPr/>
        <a:lstStyle/>
        <a:p>
          <a:r>
            <a:rPr lang="en-US"/>
            <a:t>We also learned the limitations of machine learning in healthcare – should be used as an assistant not an expert as even the best trained models can yield false predictions</a:t>
          </a:r>
        </a:p>
      </dgm:t>
    </dgm:pt>
    <dgm:pt modelId="{BA5BC258-B3EE-4351-B8B9-A32D7B9FB0F0}" type="parTrans" cxnId="{AC17ACAC-C5AF-4C26-8FE2-333F5943DF05}">
      <dgm:prSet/>
      <dgm:spPr/>
      <dgm:t>
        <a:bodyPr/>
        <a:lstStyle/>
        <a:p>
          <a:endParaRPr lang="en-US"/>
        </a:p>
      </dgm:t>
    </dgm:pt>
    <dgm:pt modelId="{DE96A16A-3FA0-4599-A306-82D167BFF15E}" type="sibTrans" cxnId="{AC17ACAC-C5AF-4C26-8FE2-333F5943DF05}">
      <dgm:prSet/>
      <dgm:spPr/>
      <dgm:t>
        <a:bodyPr/>
        <a:lstStyle/>
        <a:p>
          <a:endParaRPr lang="en-US"/>
        </a:p>
      </dgm:t>
    </dgm:pt>
    <dgm:pt modelId="{CA2E8345-90EF-42E4-B9A4-1D91D0D9C03B}">
      <dgm:prSet/>
      <dgm:spPr/>
      <dgm:t>
        <a:bodyPr/>
        <a:lstStyle/>
        <a:p>
          <a:r>
            <a:rPr lang="en-US"/>
            <a:t>We learned the importance of data cleaning and analysis </a:t>
          </a:r>
        </a:p>
      </dgm:t>
    </dgm:pt>
    <dgm:pt modelId="{4E8CE55E-99B8-4D63-8BF7-93D364A0A1C0}" type="parTrans" cxnId="{97D64B54-036D-4F0B-91DE-E50F1300EEEE}">
      <dgm:prSet/>
      <dgm:spPr/>
      <dgm:t>
        <a:bodyPr/>
        <a:lstStyle/>
        <a:p>
          <a:endParaRPr lang="en-US"/>
        </a:p>
      </dgm:t>
    </dgm:pt>
    <dgm:pt modelId="{8C35B0C1-3AE0-4969-AB55-0CB1CB0415F3}" type="sibTrans" cxnId="{97D64B54-036D-4F0B-91DE-E50F1300EEEE}">
      <dgm:prSet/>
      <dgm:spPr/>
      <dgm:t>
        <a:bodyPr/>
        <a:lstStyle/>
        <a:p>
          <a:endParaRPr lang="en-US"/>
        </a:p>
      </dgm:t>
    </dgm:pt>
    <dgm:pt modelId="{76507C0A-A5D5-4F02-9B44-069CE28313D1}">
      <dgm:prSet/>
      <dgm:spPr/>
      <dgm:t>
        <a:bodyPr/>
        <a:lstStyle/>
        <a:p>
          <a:r>
            <a:rPr lang="en-US"/>
            <a:t>We learned which models worked on our dataset and which didn't – it was a fairly small set of only 570 values!</a:t>
          </a:r>
        </a:p>
      </dgm:t>
    </dgm:pt>
    <dgm:pt modelId="{B9828366-FE38-4A49-BC24-8750E9436D0E}" type="parTrans" cxnId="{7021685E-7536-40CA-B2BE-60C0763930CA}">
      <dgm:prSet/>
      <dgm:spPr/>
      <dgm:t>
        <a:bodyPr/>
        <a:lstStyle/>
        <a:p>
          <a:endParaRPr lang="en-US"/>
        </a:p>
      </dgm:t>
    </dgm:pt>
    <dgm:pt modelId="{5FD4C217-CF3B-4C58-A2E5-74B720417977}" type="sibTrans" cxnId="{7021685E-7536-40CA-B2BE-60C0763930CA}">
      <dgm:prSet/>
      <dgm:spPr/>
      <dgm:t>
        <a:bodyPr/>
        <a:lstStyle/>
        <a:p>
          <a:endParaRPr lang="en-US"/>
        </a:p>
      </dgm:t>
    </dgm:pt>
    <dgm:pt modelId="{77EC3ECA-FFCB-4EE0-90C4-25CF88FA63E3}" type="pres">
      <dgm:prSet presAssocID="{E1113F35-846A-40CE-B9FD-8DBA75C60401}" presName="linear" presStyleCnt="0">
        <dgm:presLayoutVars>
          <dgm:animLvl val="lvl"/>
          <dgm:resizeHandles val="exact"/>
        </dgm:presLayoutVars>
      </dgm:prSet>
      <dgm:spPr/>
    </dgm:pt>
    <dgm:pt modelId="{CBE788BF-6B98-43A5-89B3-CAB2D8F01F48}" type="pres">
      <dgm:prSet presAssocID="{68178D57-C369-4EDA-AE17-7B9FA38342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120ED9-E458-4573-8106-2A6E6381BF92}" type="pres">
      <dgm:prSet presAssocID="{4D4AD186-1850-42FD-882C-3A254A309AC7}" presName="spacer" presStyleCnt="0"/>
      <dgm:spPr/>
    </dgm:pt>
    <dgm:pt modelId="{207BA727-9145-40CE-8FF1-6BC9040CE999}" type="pres">
      <dgm:prSet presAssocID="{7AAD1B2F-9C04-4EAE-8188-81B46EB743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753189-CA81-4814-A644-252D842781E2}" type="pres">
      <dgm:prSet presAssocID="{DE96A16A-3FA0-4599-A306-82D167BFF15E}" presName="spacer" presStyleCnt="0"/>
      <dgm:spPr/>
    </dgm:pt>
    <dgm:pt modelId="{AAB84B15-3186-48F7-B016-66F9F91416E9}" type="pres">
      <dgm:prSet presAssocID="{CA2E8345-90EF-42E4-B9A4-1D91D0D9C0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8F9360-60E1-4DDA-A7D6-89B682578AC4}" type="pres">
      <dgm:prSet presAssocID="{8C35B0C1-3AE0-4969-AB55-0CB1CB0415F3}" presName="spacer" presStyleCnt="0"/>
      <dgm:spPr/>
    </dgm:pt>
    <dgm:pt modelId="{41168A4D-2FAA-4D2E-A3F3-2DF42403922B}" type="pres">
      <dgm:prSet presAssocID="{76507C0A-A5D5-4F02-9B44-069CE28313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E6D60B-0F0C-4017-B2E8-6E015A71C366}" type="presOf" srcId="{76507C0A-A5D5-4F02-9B44-069CE28313D1}" destId="{41168A4D-2FAA-4D2E-A3F3-2DF42403922B}" srcOrd="0" destOrd="0" presId="urn:microsoft.com/office/officeart/2005/8/layout/vList2"/>
    <dgm:cxn modelId="{F1B9243F-6866-495F-8D10-AEE9F70BF9D3}" type="presOf" srcId="{E1113F35-846A-40CE-B9FD-8DBA75C60401}" destId="{77EC3ECA-FFCB-4EE0-90C4-25CF88FA63E3}" srcOrd="0" destOrd="0" presId="urn:microsoft.com/office/officeart/2005/8/layout/vList2"/>
    <dgm:cxn modelId="{7021685E-7536-40CA-B2BE-60C0763930CA}" srcId="{E1113F35-846A-40CE-B9FD-8DBA75C60401}" destId="{76507C0A-A5D5-4F02-9B44-069CE28313D1}" srcOrd="3" destOrd="0" parTransId="{B9828366-FE38-4A49-BC24-8750E9436D0E}" sibTransId="{5FD4C217-CF3B-4C58-A2E5-74B720417977}"/>
    <dgm:cxn modelId="{4114814A-D331-45A9-94A0-8071C0690D2C}" srcId="{E1113F35-846A-40CE-B9FD-8DBA75C60401}" destId="{68178D57-C369-4EDA-AE17-7B9FA383421B}" srcOrd="0" destOrd="0" parTransId="{18F6414F-A5DC-4AD7-AD5D-0B04EEE7230C}" sibTransId="{4D4AD186-1850-42FD-882C-3A254A309AC7}"/>
    <dgm:cxn modelId="{97D64B54-036D-4F0B-91DE-E50F1300EEEE}" srcId="{E1113F35-846A-40CE-B9FD-8DBA75C60401}" destId="{CA2E8345-90EF-42E4-B9A4-1D91D0D9C03B}" srcOrd="2" destOrd="0" parTransId="{4E8CE55E-99B8-4D63-8BF7-93D364A0A1C0}" sibTransId="{8C35B0C1-3AE0-4969-AB55-0CB1CB0415F3}"/>
    <dgm:cxn modelId="{0BEAF17B-2B21-460A-B5FE-1EAB5263E2DE}" type="presOf" srcId="{68178D57-C369-4EDA-AE17-7B9FA383421B}" destId="{CBE788BF-6B98-43A5-89B3-CAB2D8F01F48}" srcOrd="0" destOrd="0" presId="urn:microsoft.com/office/officeart/2005/8/layout/vList2"/>
    <dgm:cxn modelId="{F3B198A7-DF8D-485F-BF6D-201D30D88995}" type="presOf" srcId="{7AAD1B2F-9C04-4EAE-8188-81B46EB74369}" destId="{207BA727-9145-40CE-8FF1-6BC9040CE999}" srcOrd="0" destOrd="0" presId="urn:microsoft.com/office/officeart/2005/8/layout/vList2"/>
    <dgm:cxn modelId="{AC17ACAC-C5AF-4C26-8FE2-333F5943DF05}" srcId="{E1113F35-846A-40CE-B9FD-8DBA75C60401}" destId="{7AAD1B2F-9C04-4EAE-8188-81B46EB74369}" srcOrd="1" destOrd="0" parTransId="{BA5BC258-B3EE-4351-B8B9-A32D7B9FB0F0}" sibTransId="{DE96A16A-3FA0-4599-A306-82D167BFF15E}"/>
    <dgm:cxn modelId="{A9DDA1CE-FCEC-461A-9B0B-30457960BB31}" type="presOf" srcId="{CA2E8345-90EF-42E4-B9A4-1D91D0D9C03B}" destId="{AAB84B15-3186-48F7-B016-66F9F91416E9}" srcOrd="0" destOrd="0" presId="urn:microsoft.com/office/officeart/2005/8/layout/vList2"/>
    <dgm:cxn modelId="{B4051F71-5E9D-4F07-89D4-BF4815CA87A8}" type="presParOf" srcId="{77EC3ECA-FFCB-4EE0-90C4-25CF88FA63E3}" destId="{CBE788BF-6B98-43A5-89B3-CAB2D8F01F48}" srcOrd="0" destOrd="0" presId="urn:microsoft.com/office/officeart/2005/8/layout/vList2"/>
    <dgm:cxn modelId="{C735D4F2-8E2A-4040-BEED-4FB2DF7ADE63}" type="presParOf" srcId="{77EC3ECA-FFCB-4EE0-90C4-25CF88FA63E3}" destId="{03120ED9-E458-4573-8106-2A6E6381BF92}" srcOrd="1" destOrd="0" presId="urn:microsoft.com/office/officeart/2005/8/layout/vList2"/>
    <dgm:cxn modelId="{6FE2A713-7D2D-448B-9B17-1C603DC2F021}" type="presParOf" srcId="{77EC3ECA-FFCB-4EE0-90C4-25CF88FA63E3}" destId="{207BA727-9145-40CE-8FF1-6BC9040CE999}" srcOrd="2" destOrd="0" presId="urn:microsoft.com/office/officeart/2005/8/layout/vList2"/>
    <dgm:cxn modelId="{65CEB21A-22AD-4F36-91FC-E060CD391832}" type="presParOf" srcId="{77EC3ECA-FFCB-4EE0-90C4-25CF88FA63E3}" destId="{CF753189-CA81-4814-A644-252D842781E2}" srcOrd="3" destOrd="0" presId="urn:microsoft.com/office/officeart/2005/8/layout/vList2"/>
    <dgm:cxn modelId="{C1148616-FB1F-4744-A5B7-7BD55AE2CC47}" type="presParOf" srcId="{77EC3ECA-FFCB-4EE0-90C4-25CF88FA63E3}" destId="{AAB84B15-3186-48F7-B016-66F9F91416E9}" srcOrd="4" destOrd="0" presId="urn:microsoft.com/office/officeart/2005/8/layout/vList2"/>
    <dgm:cxn modelId="{B8C2C93D-029D-41C1-8A14-F5D249488AEB}" type="presParOf" srcId="{77EC3ECA-FFCB-4EE0-90C4-25CF88FA63E3}" destId="{728F9360-60E1-4DDA-A7D6-89B682578AC4}" srcOrd="5" destOrd="0" presId="urn:microsoft.com/office/officeart/2005/8/layout/vList2"/>
    <dgm:cxn modelId="{41EF8041-DFCA-4FB7-9C22-D49F0A00280A}" type="presParOf" srcId="{77EC3ECA-FFCB-4EE0-90C4-25CF88FA63E3}" destId="{41168A4D-2FAA-4D2E-A3F3-2DF42403922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2EEFA-D34F-46B5-8182-55062DB60CA3}">
      <dsp:nvSpPr>
        <dsp:cNvPr id="0" name=""/>
        <dsp:cNvSpPr/>
      </dsp:nvSpPr>
      <dsp:spPr>
        <a:xfrm>
          <a:off x="0" y="23573"/>
          <a:ext cx="5609230" cy="1133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Regression – to predict and analyze the correlation of 2 features in our dataset</a:t>
          </a:r>
        </a:p>
      </dsp:txBody>
      <dsp:txXfrm>
        <a:off x="55344" y="78917"/>
        <a:ext cx="5498542" cy="1023042"/>
      </dsp:txXfrm>
    </dsp:sp>
    <dsp:sp modelId="{88D6434B-9F9B-4669-9445-6526E387AFCA}">
      <dsp:nvSpPr>
        <dsp:cNvPr id="0" name=""/>
        <dsp:cNvSpPr/>
      </dsp:nvSpPr>
      <dsp:spPr>
        <a:xfrm>
          <a:off x="0" y="1203383"/>
          <a:ext cx="5609230" cy="1133730"/>
        </a:xfrm>
        <a:prstGeom prst="roundRect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 Means – This is an unsupervised learning technique creating clusters of data based on a centroid</a:t>
          </a:r>
        </a:p>
      </dsp:txBody>
      <dsp:txXfrm>
        <a:off x="55344" y="1258727"/>
        <a:ext cx="5498542" cy="1023042"/>
      </dsp:txXfrm>
    </dsp:sp>
    <dsp:sp modelId="{F943C99D-BA73-46E1-9664-5C2971DDFA44}">
      <dsp:nvSpPr>
        <dsp:cNvPr id="0" name=""/>
        <dsp:cNvSpPr/>
      </dsp:nvSpPr>
      <dsp:spPr>
        <a:xfrm>
          <a:off x="0" y="2383194"/>
          <a:ext cx="5609230" cy="1133730"/>
        </a:xfrm>
        <a:prstGeom prst="roundRect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KNN – This is a clustering technique which analyzes data nearest to other data to predict a diagnosis</a:t>
          </a:r>
        </a:p>
      </dsp:txBody>
      <dsp:txXfrm>
        <a:off x="55344" y="2438538"/>
        <a:ext cx="5498542" cy="1023042"/>
      </dsp:txXfrm>
    </dsp:sp>
    <dsp:sp modelId="{03FAB2AE-E179-4451-920F-9D934D2AF63F}">
      <dsp:nvSpPr>
        <dsp:cNvPr id="0" name=""/>
        <dsp:cNvSpPr/>
      </dsp:nvSpPr>
      <dsp:spPr>
        <a:xfrm>
          <a:off x="0" y="3563004"/>
          <a:ext cx="5609230" cy="113373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Naïve Bayes – This is a technique used to predict cancer by taking features  of our dataset and using the same weight for each -&gt; Assumes data has same effect on output hence Naïve </a:t>
          </a:r>
        </a:p>
      </dsp:txBody>
      <dsp:txXfrm>
        <a:off x="55344" y="3618348"/>
        <a:ext cx="5498542" cy="1023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6AEAF-84FE-410B-9CE2-43FB02B5C3E4}">
      <dsp:nvSpPr>
        <dsp:cNvPr id="0" name=""/>
        <dsp:cNvSpPr/>
      </dsp:nvSpPr>
      <dsp:spPr>
        <a:xfrm>
          <a:off x="0" y="196553"/>
          <a:ext cx="5609230" cy="1404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Decision Trees – Which were used to predict diagnosis by making a tree of features in our dataset which will either lead to positive or negative diagnosis based on their values</a:t>
          </a:r>
        </a:p>
      </dsp:txBody>
      <dsp:txXfrm>
        <a:off x="68538" y="265091"/>
        <a:ext cx="5472154" cy="1266924"/>
      </dsp:txXfrm>
    </dsp:sp>
    <dsp:sp modelId="{D6244DA1-F339-43A6-9783-821818626044}">
      <dsp:nvSpPr>
        <dsp:cNvPr id="0" name=""/>
        <dsp:cNvSpPr/>
      </dsp:nvSpPr>
      <dsp:spPr>
        <a:xfrm>
          <a:off x="0" y="1658153"/>
          <a:ext cx="5609230" cy="1404000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 – Creates multiple trees then merges the best models to predict our diagnois</a:t>
          </a:r>
        </a:p>
      </dsp:txBody>
      <dsp:txXfrm>
        <a:off x="68538" y="1726691"/>
        <a:ext cx="5472154" cy="1266924"/>
      </dsp:txXfrm>
    </dsp:sp>
    <dsp:sp modelId="{7C63E798-972D-4AEB-A4FD-6BD89B5051F1}">
      <dsp:nvSpPr>
        <dsp:cNvPr id="0" name=""/>
        <dsp:cNvSpPr/>
      </dsp:nvSpPr>
      <dsp:spPr>
        <a:xfrm>
          <a:off x="0" y="3119754"/>
          <a:ext cx="5609230" cy="140400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PCA (Principle Component Analysis) - unsupervised dimensionality-reduction which reduced features in our dataset by removing similar features which were highly correlated</a:t>
          </a:r>
        </a:p>
      </dsp:txBody>
      <dsp:txXfrm>
        <a:off x="68538" y="3188292"/>
        <a:ext cx="5472154" cy="1266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4A4F7-AA56-4D11-93D2-B8F6B566D5EC}">
      <dsp:nvSpPr>
        <dsp:cNvPr id="0" name=""/>
        <dsp:cNvSpPr/>
      </dsp:nvSpPr>
      <dsp:spPr>
        <a:xfrm>
          <a:off x="0" y="89489"/>
          <a:ext cx="5704764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Regression was used to analyze the strength of the relationship between certain features and our Diagnosis – Also used Cramérs V </a:t>
          </a:r>
        </a:p>
      </dsp:txBody>
      <dsp:txXfrm>
        <a:off x="42950" y="132439"/>
        <a:ext cx="5618864" cy="793940"/>
      </dsp:txXfrm>
    </dsp:sp>
    <dsp:sp modelId="{FB8BF19F-8B58-4495-8021-F3D36A48E9EA}">
      <dsp:nvSpPr>
        <dsp:cNvPr id="0" name=""/>
        <dsp:cNvSpPr/>
      </dsp:nvSpPr>
      <dsp:spPr>
        <a:xfrm>
          <a:off x="0" y="1015409"/>
          <a:ext cx="5704764" cy="879840"/>
        </a:xfrm>
        <a:prstGeom prst="roundRect">
          <a:avLst/>
        </a:prstGeom>
        <a:solidFill>
          <a:schemeClr val="accent2">
            <a:hueOff val="-4552650"/>
            <a:satOff val="733"/>
            <a:lumOff val="20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Had good results we could see which features were positively correlated with a diagnosis value and the strength of this correlation</a:t>
          </a:r>
        </a:p>
      </dsp:txBody>
      <dsp:txXfrm>
        <a:off x="42950" y="1058359"/>
        <a:ext cx="5618864" cy="793940"/>
      </dsp:txXfrm>
    </dsp:sp>
    <dsp:sp modelId="{FACF1003-68A0-45FC-88C4-4EA9960DCD16}">
      <dsp:nvSpPr>
        <dsp:cNvPr id="0" name=""/>
        <dsp:cNvSpPr/>
      </dsp:nvSpPr>
      <dsp:spPr>
        <a:xfrm>
          <a:off x="0" y="1941330"/>
          <a:ext cx="5704764" cy="879840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 Means – Performed fairly well with 86% accuracy</a:t>
          </a:r>
        </a:p>
      </dsp:txBody>
      <dsp:txXfrm>
        <a:off x="42950" y="1984280"/>
        <a:ext cx="5618864" cy="793940"/>
      </dsp:txXfrm>
    </dsp:sp>
    <dsp:sp modelId="{4BF401AB-82EE-4C4A-A9D3-B986883EC6C7}">
      <dsp:nvSpPr>
        <dsp:cNvPr id="0" name=""/>
        <dsp:cNvSpPr/>
      </dsp:nvSpPr>
      <dsp:spPr>
        <a:xfrm>
          <a:off x="0" y="2867250"/>
          <a:ext cx="5704764" cy="879840"/>
        </a:xfrm>
        <a:prstGeom prst="roundRect">
          <a:avLst/>
        </a:prstGeom>
        <a:solidFill>
          <a:schemeClr val="accent2">
            <a:hueOff val="-13657950"/>
            <a:satOff val="2198"/>
            <a:lumOff val="6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KNN – Performed better than KNN with 91% accuracy</a:t>
          </a:r>
        </a:p>
      </dsp:txBody>
      <dsp:txXfrm>
        <a:off x="42950" y="2910200"/>
        <a:ext cx="5618864" cy="793940"/>
      </dsp:txXfrm>
    </dsp:sp>
    <dsp:sp modelId="{ABE95E06-6157-4884-802F-E8DF52085FEA}">
      <dsp:nvSpPr>
        <dsp:cNvPr id="0" name=""/>
        <dsp:cNvSpPr/>
      </dsp:nvSpPr>
      <dsp:spPr>
        <a:xfrm>
          <a:off x="0" y="3793170"/>
          <a:ext cx="5704764" cy="87984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Gaussian Naïve Bayes – without smoothing or scaling had 90% accuracy on testset </a:t>
          </a:r>
        </a:p>
      </dsp:txBody>
      <dsp:txXfrm>
        <a:off x="42950" y="3836120"/>
        <a:ext cx="5618864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40DDF-86FE-4967-9017-31411D54BBA0}">
      <dsp:nvSpPr>
        <dsp:cNvPr id="0" name=""/>
        <dsp:cNvSpPr/>
      </dsp:nvSpPr>
      <dsp:spPr>
        <a:xfrm>
          <a:off x="0" y="82434"/>
          <a:ext cx="560923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Gaussian Naïve Bayes with scaling had around a 91% accuracy rate – not much improvement</a:t>
          </a:r>
        </a:p>
      </dsp:txBody>
      <dsp:txXfrm>
        <a:off x="34954" y="117388"/>
        <a:ext cx="5539322" cy="646132"/>
      </dsp:txXfrm>
    </dsp:sp>
    <dsp:sp modelId="{59083C3B-02C9-424D-8588-2491BDB8A3BF}">
      <dsp:nvSpPr>
        <dsp:cNvPr id="0" name=""/>
        <dsp:cNvSpPr/>
      </dsp:nvSpPr>
      <dsp:spPr>
        <a:xfrm>
          <a:off x="0" y="850314"/>
          <a:ext cx="5609230" cy="716040"/>
        </a:xfrm>
        <a:prstGeom prst="roundRect">
          <a:avLst/>
        </a:prstGeom>
        <a:solidFill>
          <a:schemeClr val="accent5">
            <a:hueOff val="1627418"/>
            <a:satOff val="11039"/>
            <a:lumOff val="-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Decision Tree model had an accuracy of 93%</a:t>
          </a:r>
        </a:p>
      </dsp:txBody>
      <dsp:txXfrm>
        <a:off x="34954" y="885268"/>
        <a:ext cx="5539322" cy="646132"/>
      </dsp:txXfrm>
    </dsp:sp>
    <dsp:sp modelId="{44E20EEF-1A8B-47B7-8E07-A6F694306ACD}">
      <dsp:nvSpPr>
        <dsp:cNvPr id="0" name=""/>
        <dsp:cNvSpPr/>
      </dsp:nvSpPr>
      <dsp:spPr>
        <a:xfrm>
          <a:off x="0" y="1618193"/>
          <a:ext cx="5609230" cy="716040"/>
        </a:xfrm>
        <a:prstGeom prst="roundRect">
          <a:avLst/>
        </a:prstGeom>
        <a:solidFill>
          <a:schemeClr val="accent5">
            <a:hueOff val="3254836"/>
            <a:satOff val="22079"/>
            <a:lumOff val="-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forest had around the same degree of accuracy</a:t>
          </a:r>
        </a:p>
      </dsp:txBody>
      <dsp:txXfrm>
        <a:off x="34954" y="1653147"/>
        <a:ext cx="5539322" cy="646132"/>
      </dsp:txXfrm>
    </dsp:sp>
    <dsp:sp modelId="{0CB1B361-46E4-4416-9CA2-04120DF6744A}">
      <dsp:nvSpPr>
        <dsp:cNvPr id="0" name=""/>
        <dsp:cNvSpPr/>
      </dsp:nvSpPr>
      <dsp:spPr>
        <a:xfrm>
          <a:off x="0" y="2386074"/>
          <a:ext cx="5609230" cy="716040"/>
        </a:xfrm>
        <a:prstGeom prst="roundRect">
          <a:avLst/>
        </a:prstGeom>
        <a:solidFill>
          <a:schemeClr val="accent5">
            <a:hueOff val="4882255"/>
            <a:satOff val="33118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Entropy Forest had 90% accuracy</a:t>
          </a:r>
        </a:p>
      </dsp:txBody>
      <dsp:txXfrm>
        <a:off x="34954" y="2421028"/>
        <a:ext cx="5539322" cy="646132"/>
      </dsp:txXfrm>
    </dsp:sp>
    <dsp:sp modelId="{74FC12B6-8B8B-4424-973D-96A5DBFB7161}">
      <dsp:nvSpPr>
        <dsp:cNvPr id="0" name=""/>
        <dsp:cNvSpPr/>
      </dsp:nvSpPr>
      <dsp:spPr>
        <a:xfrm>
          <a:off x="0" y="3153953"/>
          <a:ext cx="5609230" cy="716040"/>
        </a:xfrm>
        <a:prstGeom prst="roundRect">
          <a:avLst/>
        </a:prstGeom>
        <a:solidFill>
          <a:schemeClr val="accent5">
            <a:hueOff val="6509673"/>
            <a:satOff val="44158"/>
            <a:lumOff val="-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PCA Gini Tree had an accuracy of 0.94%</a:t>
          </a:r>
        </a:p>
      </dsp:txBody>
      <dsp:txXfrm>
        <a:off x="34954" y="3188907"/>
        <a:ext cx="5539322" cy="646132"/>
      </dsp:txXfrm>
    </dsp:sp>
    <dsp:sp modelId="{3156A91A-BC3E-4B61-8BA5-2608C6EB6F11}">
      <dsp:nvSpPr>
        <dsp:cNvPr id="0" name=""/>
        <dsp:cNvSpPr/>
      </dsp:nvSpPr>
      <dsp:spPr>
        <a:xfrm>
          <a:off x="0" y="3921834"/>
          <a:ext cx="5609230" cy="716040"/>
        </a:xfrm>
        <a:prstGeom prst="roundRect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PCA Random forest had the best accuracy of all our models at 97%</a:t>
          </a:r>
        </a:p>
      </dsp:txBody>
      <dsp:txXfrm>
        <a:off x="34954" y="3956788"/>
        <a:ext cx="5539322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788BF-6B98-43A5-89B3-CAB2D8F01F48}">
      <dsp:nvSpPr>
        <dsp:cNvPr id="0" name=""/>
        <dsp:cNvSpPr/>
      </dsp:nvSpPr>
      <dsp:spPr>
        <a:xfrm>
          <a:off x="0" y="23573"/>
          <a:ext cx="5609230" cy="1133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From our study we we determined PCA Random Forest had the best accuracy when predicting the diagnosis</a:t>
          </a:r>
        </a:p>
      </dsp:txBody>
      <dsp:txXfrm>
        <a:off x="55344" y="78917"/>
        <a:ext cx="5498542" cy="1023042"/>
      </dsp:txXfrm>
    </dsp:sp>
    <dsp:sp modelId="{207BA727-9145-40CE-8FF1-6BC9040CE999}">
      <dsp:nvSpPr>
        <dsp:cNvPr id="0" name=""/>
        <dsp:cNvSpPr/>
      </dsp:nvSpPr>
      <dsp:spPr>
        <a:xfrm>
          <a:off x="0" y="1203383"/>
          <a:ext cx="5609230" cy="1133730"/>
        </a:xfrm>
        <a:prstGeom prst="roundRect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also learned the limitations of machine learning in healthcare – should be used as an assistant not an expert as even the best trained models can yield false predictions</a:t>
          </a:r>
        </a:p>
      </dsp:txBody>
      <dsp:txXfrm>
        <a:off x="55344" y="1258727"/>
        <a:ext cx="5498542" cy="1023042"/>
      </dsp:txXfrm>
    </dsp:sp>
    <dsp:sp modelId="{AAB84B15-3186-48F7-B016-66F9F91416E9}">
      <dsp:nvSpPr>
        <dsp:cNvPr id="0" name=""/>
        <dsp:cNvSpPr/>
      </dsp:nvSpPr>
      <dsp:spPr>
        <a:xfrm>
          <a:off x="0" y="2383194"/>
          <a:ext cx="5609230" cy="1133730"/>
        </a:xfrm>
        <a:prstGeom prst="roundRect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learned the importance of data cleaning and analysis </a:t>
          </a:r>
        </a:p>
      </dsp:txBody>
      <dsp:txXfrm>
        <a:off x="55344" y="2438538"/>
        <a:ext cx="5498542" cy="1023042"/>
      </dsp:txXfrm>
    </dsp:sp>
    <dsp:sp modelId="{41168A4D-2FAA-4D2E-A3F3-2DF42403922B}">
      <dsp:nvSpPr>
        <dsp:cNvPr id="0" name=""/>
        <dsp:cNvSpPr/>
      </dsp:nvSpPr>
      <dsp:spPr>
        <a:xfrm>
          <a:off x="0" y="3563004"/>
          <a:ext cx="5609230" cy="113373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learned which models worked on our dataset and which didn't – it was a fairly small set of only 570 values!</a:t>
          </a:r>
        </a:p>
      </dsp:txBody>
      <dsp:txXfrm>
        <a:off x="55344" y="3618348"/>
        <a:ext cx="5498542" cy="102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5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4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16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3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breast-cancer-wiscons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064526"/>
            <a:ext cx="9601200" cy="32004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Applications of Machine Learning in the analysis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Ultan Kearns &amp; Liam Millar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8EB51-7469-44C5-AD40-11375589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1250-2FCF-450E-814C-DFB4E22C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When starting this project we investigated many datasets finally settling on </a:t>
            </a:r>
            <a:r>
              <a:rPr lang="en-US" sz="1700">
                <a:ea typeface="+mn-lt"/>
                <a:cs typeface="+mn-lt"/>
                <a:hlinkClick r:id="rId2"/>
              </a:rPr>
              <a:t>https://archive.ics.uci.edu/ml/machine-learning-databases/breast-cancer-wisconsin/</a:t>
            </a:r>
            <a:r>
              <a:rPr lang="en-US" sz="1700">
                <a:ea typeface="+mn-lt"/>
                <a:cs typeface="+mn-lt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1700"/>
              <a:t>This dataset is from the University of Wisconsin – a well-known institute of higher learning in the USA</a:t>
            </a:r>
          </a:p>
          <a:p>
            <a:pPr>
              <a:lnSpc>
                <a:spcPct val="100000"/>
              </a:lnSpc>
            </a:pPr>
            <a:r>
              <a:rPr lang="en-US" sz="1700"/>
              <a:t>The main objective of our project was to use Machine Learning models to accurately predict the presence / absence of breast cancer based on features in the data</a:t>
            </a:r>
          </a:p>
          <a:p>
            <a:pPr>
              <a:lnSpc>
                <a:spcPct val="100000"/>
              </a:lnSpc>
            </a:pPr>
            <a:r>
              <a:rPr lang="en-US" sz="1700"/>
              <a:t>We used a combination of both Supervised and Unsupervised learning in this project to train our models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33A9F-81DF-42B8-B705-B626C18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Cleaning and analyzing the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EBF9-7C58-4AC4-82BE-06EC3756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First thing we did when starting this project</a:t>
            </a:r>
          </a:p>
          <a:p>
            <a:pPr>
              <a:lnSpc>
                <a:spcPct val="100000"/>
              </a:lnSpc>
            </a:pPr>
            <a:r>
              <a:rPr lang="en-US" sz="1400"/>
              <a:t>We noticed diagnosis had M for malignant and B for benign we decided to replace these with 1 and 0 respectively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so that we could perform numerical operations easier</a:t>
            </a:r>
          </a:p>
          <a:p>
            <a:pPr>
              <a:lnSpc>
                <a:spcPct val="100000"/>
              </a:lnSpc>
            </a:pPr>
            <a:r>
              <a:rPr lang="en-US" sz="1400"/>
              <a:t>We started by showing a heatmap of our correlations as you can see on the right hand side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to analyze relations in the data and to see which features were highly correlated with our diagnosis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CAF765F-54B9-4F78-B971-E4278C6C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18" y="890694"/>
            <a:ext cx="3055785" cy="2377440"/>
          </a:xfrm>
          <a:prstGeom prst="rect">
            <a:avLst/>
          </a:prstGeom>
        </p:spPr>
      </p:pic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55939D8E-E58C-4B48-AD60-C0EDEDEC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343" y="3589866"/>
            <a:ext cx="3217333" cy="1134109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46176-C747-45D8-8CC6-F048CDC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Models Used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12A9F-616E-4845-937D-2046E5F5A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994751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97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A75866-09C4-4EAF-A9BF-3118546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Models Used - Continued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8AA6F-A41B-4C74-8F74-66A2913D6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920735"/>
              </p:ext>
            </p:extLst>
          </p:nvPr>
        </p:nvGraphicFramePr>
        <p:xfrm>
          <a:off x="5820770" y="1096973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64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BB5C8-D6A6-4971-B00A-A976790A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Analysis of our models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94CDF-252F-4FFD-8180-38C152903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552557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5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721199-81D6-4BE6-B363-D643B547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Analysis of our models</a:t>
            </a:r>
            <a:endParaRPr lang="en-US" i="0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en-US">
                <a:solidFill>
                  <a:schemeClr val="bg1"/>
                </a:solidFill>
              </a:rPr>
              <a:t>- Continued</a:t>
            </a:r>
          </a:p>
        </p:txBody>
      </p:sp>
      <p:sp useBgFill="1">
        <p:nvSpPr>
          <p:cNvPr id="18" name="Freeform: Shape 18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5CF816E-110C-4186-AA1F-3FD0C144D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717838"/>
              </p:ext>
            </p:extLst>
          </p:nvPr>
        </p:nvGraphicFramePr>
        <p:xfrm>
          <a:off x="5793797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1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AD154A-C8A8-4D60-8E60-671935E5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Conclusion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99A8D8-802F-4A4E-90E5-388FC1F12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450009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7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2916-58B3-4D81-A7F6-339897B0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Final Results Table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29EDC-ABF7-4864-ABF8-4CB202A2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Here we can see our final results table</a:t>
            </a:r>
          </a:p>
          <a:p>
            <a:r>
              <a:rPr lang="en-US" dirty="0"/>
              <a:t>Notice which models performed correctly and which didn't</a:t>
            </a:r>
          </a:p>
          <a:p>
            <a:r>
              <a:rPr lang="en-US" dirty="0"/>
              <a:t>Trial and error process – it took time finding the right ratio of the training / test sets</a:t>
            </a:r>
          </a:p>
          <a:p>
            <a:r>
              <a:rPr lang="en-US" dirty="0"/>
              <a:t>Also it took time to analyze the models and determine how we could get the best performance from them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92974E5-2723-43D0-9D48-440ED6AB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7" y="2131904"/>
            <a:ext cx="3434963" cy="2498935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HeadlinesVTI</vt:lpstr>
      <vt:lpstr>Applications of Machine Learning in the analysis of breast cancer</vt:lpstr>
      <vt:lpstr>Introduction</vt:lpstr>
      <vt:lpstr>Cleaning and analyzing the data</vt:lpstr>
      <vt:lpstr>Models Used</vt:lpstr>
      <vt:lpstr>Models Used - Continued</vt:lpstr>
      <vt:lpstr>Analysis of our models</vt:lpstr>
      <vt:lpstr>Analysis of our models - Continued</vt:lpstr>
      <vt:lpstr>Conclusion</vt:lpstr>
      <vt:lpstr>Final Results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454</cp:revision>
  <dcterms:created xsi:type="dcterms:W3CDTF">2021-11-21T17:19:43Z</dcterms:created>
  <dcterms:modified xsi:type="dcterms:W3CDTF">2021-11-21T18:01:10Z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