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F46FC9-AE58-4E05-B9B5-58412A5DC6A0}">
  <a:tblStyle styleId="{FCF46FC9-AE58-4E05-B9B5-58412A5DC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Barlow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rlow-bold.fntdata"/><Relationship Id="rId18" Type="http://schemas.openxmlformats.org/officeDocument/2006/relationships/font" Target="fonts/Barl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0256210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025621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hi I’m LateNite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d0f73701c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d0f7370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conclude?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e02562105_3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e02562105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Hit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Breakeven point soon after premium feature release in August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50% expenditure at that point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e02562105_3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e02562105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into speech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Latenite is that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invite creation and event organization tool that incorporates all the technologies and features students already use into one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Spending less time on logistics while still being able to create...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d0f73701c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d0f7370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out way to present differently? Tomorrow’s project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designing LateNite, we prioritize f</a:t>
            </a:r>
            <a:r>
              <a:rPr lang="en"/>
              <a:t>lexibility</a:t>
            </a:r>
            <a:r>
              <a:rPr lang="en"/>
              <a:t> and simplicity, both in implementation and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framework means multiplatform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combines fast development with industry leading security and efficiency of data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use, our 3rd party integrations enable users to streamline all their favorite apps into one workflow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can be paired with many existing platforms like email and SMS or web and 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LateNite is flexible and simple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e02562105_3_2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e02562105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progress, in 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3rd party integrations, invite creation tool, friends and groups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Consultants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Beta testing over summer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August 2021 - Carleton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marketing, 30% monthly user acquisition projected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August 2022 - Premium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Premium features: More colors, fonts, backgrounds; creative flexibility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shows a breakdown of cost over the next few years, a couple of points worth noting 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Breakeven point soon after premium feature release in 2022 Q4 or early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50% expenditure at that point, flexibility in projections (not being wrong), boost sales and marketing or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doesn’t account for revenue, which we expect to start in 2022 Q4 or 2023 Q1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 years of software interning experience that will help me to build LateNite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Experience with Muze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LateNite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Charlie Bushman &amp;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Rachel Hodes</a:t>
            </a:r>
            <a:endParaRPr sz="2900"/>
          </a:p>
        </p:txBody>
      </p:sp>
      <p:grpSp>
        <p:nvGrpSpPr>
          <p:cNvPr id="73" name="Google Shape;73;p11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74" name="Google Shape;74;p11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77951">
            <a:off x="6528967" y="2223765"/>
            <a:ext cx="835642" cy="83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idx="4294967295" type="ctrTitle"/>
          </p:nvPr>
        </p:nvSpPr>
        <p:spPr>
          <a:xfrm>
            <a:off x="855300" y="1991850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accent5"/>
                </a:solidFill>
              </a:rPr>
              <a:t>Thanks :)</a:t>
            </a:r>
            <a:endParaRPr sz="9400">
              <a:solidFill>
                <a:schemeClr val="accent5"/>
              </a:solidFill>
            </a:endParaRPr>
          </a:p>
        </p:txBody>
      </p:sp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idx="4294967295" type="ctrTitle"/>
          </p:nvPr>
        </p:nvSpPr>
        <p:spPr>
          <a:xfrm>
            <a:off x="855300" y="1343250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$1,500</a:t>
            </a:r>
            <a:endParaRPr sz="4800"/>
          </a:p>
        </p:txBody>
      </p:sp>
      <p:sp>
        <p:nvSpPr>
          <p:cNvPr id="294" name="Google Shape;294;p21"/>
          <p:cNvSpPr txBox="1"/>
          <p:nvPr>
            <p:ph idx="4294967295" type="subTitle"/>
          </p:nvPr>
        </p:nvSpPr>
        <p:spPr>
          <a:xfrm>
            <a:off x="855300" y="2020908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projected expenditures</a:t>
            </a:r>
            <a:endParaRPr sz="2000"/>
          </a:p>
        </p:txBody>
      </p:sp>
      <p:sp>
        <p:nvSpPr>
          <p:cNvPr id="295" name="Google Shape;295;p21"/>
          <p:cNvSpPr txBox="1"/>
          <p:nvPr>
            <p:ph idx="4294967295" type="ctrTitle"/>
          </p:nvPr>
        </p:nvSpPr>
        <p:spPr>
          <a:xfrm>
            <a:off x="855300" y="3514943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~30</a:t>
            </a:r>
            <a:r>
              <a:rPr lang="en" sz="4800"/>
              <a:t>%</a:t>
            </a:r>
            <a:endParaRPr sz="4800"/>
          </a:p>
        </p:txBody>
      </p:sp>
      <p:sp>
        <p:nvSpPr>
          <p:cNvPr id="296" name="Google Shape;296;p21"/>
          <p:cNvSpPr txBox="1"/>
          <p:nvPr>
            <p:ph idx="4294967295" type="subTitle"/>
          </p:nvPr>
        </p:nvSpPr>
        <p:spPr>
          <a:xfrm>
            <a:off x="855300" y="4192600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User acquisition per month</a:t>
            </a:r>
            <a:endParaRPr sz="2000"/>
          </a:p>
        </p:txBody>
      </p:sp>
      <p:sp>
        <p:nvSpPr>
          <p:cNvPr id="297" name="Google Shape;297;p21"/>
          <p:cNvSpPr txBox="1"/>
          <p:nvPr>
            <p:ph idx="4294967295" type="ctrTitle"/>
          </p:nvPr>
        </p:nvSpPr>
        <p:spPr>
          <a:xfrm>
            <a:off x="855300" y="2429096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98" name="Google Shape;298;p21"/>
          <p:cNvSpPr txBox="1"/>
          <p:nvPr>
            <p:ph idx="4294967295" type="subTitle"/>
          </p:nvPr>
        </p:nvSpPr>
        <p:spPr>
          <a:xfrm>
            <a:off x="855300" y="3106754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Starting with a dedicated base...</a:t>
            </a:r>
            <a:endParaRPr sz="2000"/>
          </a:p>
        </p:txBody>
      </p:sp>
      <p:sp>
        <p:nvSpPr>
          <p:cNvPr id="299" name="Google Shape;299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" name="Google Shape;300;p21"/>
          <p:cNvGrpSpPr/>
          <p:nvPr/>
        </p:nvGrpSpPr>
        <p:grpSpPr>
          <a:xfrm>
            <a:off x="5274695" y="916497"/>
            <a:ext cx="3869293" cy="4438148"/>
            <a:chOff x="5274695" y="916497"/>
            <a:chExt cx="3869293" cy="4438148"/>
          </a:xfrm>
        </p:grpSpPr>
        <p:sp>
          <p:nvSpPr>
            <p:cNvPr id="301" name="Google Shape;301;p21"/>
            <p:cNvSpPr/>
            <p:nvPr/>
          </p:nvSpPr>
          <p:spPr>
            <a:xfrm>
              <a:off x="5274695" y="2686401"/>
              <a:ext cx="3419186" cy="2423862"/>
            </a:xfrm>
            <a:custGeom>
              <a:rect b="b" l="l" r="r" t="t"/>
              <a:pathLst>
                <a:path extrusionOk="0" h="4661273" w="6575358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724803" y="2906563"/>
              <a:ext cx="3419186" cy="2448082"/>
            </a:xfrm>
            <a:custGeom>
              <a:rect b="b" l="l" r="r" t="t"/>
              <a:pathLst>
                <a:path extrusionOk="0" h="4707850" w="6575357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7946991" y="2672432"/>
              <a:ext cx="74651" cy="112121"/>
            </a:xfrm>
            <a:custGeom>
              <a:rect b="b" l="l" r="r" t="t"/>
              <a:pathLst>
                <a:path extrusionOk="0" h="215617" w="143559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6955392" y="2865861"/>
              <a:ext cx="77522" cy="109188"/>
            </a:xfrm>
            <a:custGeom>
              <a:rect b="b" l="l" r="r" t="t"/>
              <a:pathLst>
                <a:path extrusionOk="0" h="209976" w="14908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7782859" y="916497"/>
              <a:ext cx="662526" cy="1683701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7653489" y="1028281"/>
              <a:ext cx="662885" cy="1683701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8000029" y="1682867"/>
              <a:ext cx="228977" cy="344059"/>
            </a:xfrm>
            <a:custGeom>
              <a:rect b="b" l="l" r="r" t="t"/>
              <a:pathLst>
                <a:path extrusionOk="0" h="661652" w="44034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7771033" y="1410213"/>
              <a:ext cx="229336" cy="590892"/>
            </a:xfrm>
            <a:custGeom>
              <a:rect b="b" l="l" r="r" t="t"/>
              <a:pathLst>
                <a:path extrusionOk="0" h="1136330" w="44103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7801495" y="1339631"/>
              <a:ext cx="427807" cy="476085"/>
            </a:xfrm>
            <a:custGeom>
              <a:rect b="b" l="l" r="r" t="t"/>
              <a:pathLst>
                <a:path extrusionOk="0" h="915549" w="822705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7740213" y="2013922"/>
              <a:ext cx="403761" cy="281633"/>
            </a:xfrm>
            <a:custGeom>
              <a:rect b="b" l="l" r="r" t="t"/>
              <a:pathLst>
                <a:path extrusionOk="0" h="541602" w="776463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7740213" y="2109226"/>
              <a:ext cx="489537" cy="331143"/>
            </a:xfrm>
            <a:custGeom>
              <a:rect b="b" l="l" r="r" t="t"/>
              <a:pathLst>
                <a:path extrusionOk="0" h="636814" w="941418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7740213" y="2204529"/>
              <a:ext cx="317266" cy="231765"/>
            </a:xfrm>
            <a:custGeom>
              <a:rect b="b" l="l" r="r" t="t"/>
              <a:pathLst>
                <a:path extrusionOk="0" h="445701" w="610127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790543" y="1110687"/>
              <a:ext cx="662526" cy="1683701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662965" y="1223189"/>
              <a:ext cx="662885" cy="1683701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7009147" y="1878132"/>
              <a:ext cx="229336" cy="341189"/>
            </a:xfrm>
            <a:custGeom>
              <a:rect b="b" l="l" r="r" t="t"/>
              <a:pathLst>
                <a:path extrusionOk="0" h="656132" w="441031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847524" y="1878490"/>
              <a:ext cx="276710" cy="343653"/>
            </a:xfrm>
            <a:custGeom>
              <a:rect b="b" l="l" r="r" t="t"/>
              <a:pathLst>
                <a:path extrusionOk="0" h="660871" w="532135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6780868" y="1534538"/>
              <a:ext cx="457954" cy="476444"/>
            </a:xfrm>
            <a:custGeom>
              <a:rect b="b" l="l" r="r" t="t"/>
              <a:pathLst>
                <a:path extrusionOk="0" h="916239" w="880681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749690" y="2209187"/>
              <a:ext cx="458313" cy="313205"/>
            </a:xfrm>
            <a:custGeom>
              <a:rect b="b" l="l" r="r" t="t"/>
              <a:pathLst>
                <a:path extrusionOk="0" h="602317" w="881371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749690" y="2304133"/>
              <a:ext cx="475899" cy="323609"/>
            </a:xfrm>
            <a:custGeom>
              <a:rect b="b" l="l" r="r" t="t"/>
              <a:pathLst>
                <a:path extrusionOk="0" h="622325" w="915191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749690" y="2399436"/>
              <a:ext cx="317266" cy="231764"/>
            </a:xfrm>
            <a:custGeom>
              <a:rect b="b" l="l" r="r" t="t"/>
              <a:pathLst>
                <a:path extrusionOk="0" h="445700" w="610127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1"/>
          <p:cNvSpPr txBox="1"/>
          <p:nvPr>
            <p:ph idx="4294967295" type="ctrTitle"/>
          </p:nvPr>
        </p:nvSpPr>
        <p:spPr>
          <a:xfrm>
            <a:off x="456450" y="-3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 for August 2021: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Carleton release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idx="4294967295" type="ctrTitle"/>
          </p:nvPr>
        </p:nvSpPr>
        <p:spPr>
          <a:xfrm>
            <a:off x="855300" y="1343250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$5,500</a:t>
            </a:r>
            <a:endParaRPr sz="4800"/>
          </a:p>
        </p:txBody>
      </p:sp>
      <p:sp>
        <p:nvSpPr>
          <p:cNvPr id="327" name="Google Shape;327;p22"/>
          <p:cNvSpPr txBox="1"/>
          <p:nvPr>
            <p:ph idx="4294967295" type="subTitle"/>
          </p:nvPr>
        </p:nvSpPr>
        <p:spPr>
          <a:xfrm>
            <a:off x="855300" y="2020908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projected expenditures</a:t>
            </a:r>
            <a:endParaRPr sz="2000"/>
          </a:p>
        </p:txBody>
      </p:sp>
      <p:sp>
        <p:nvSpPr>
          <p:cNvPr id="328" name="Google Shape;328;p22"/>
          <p:cNvSpPr txBox="1"/>
          <p:nvPr>
            <p:ph idx="4294967295" type="ctrTitle"/>
          </p:nvPr>
        </p:nvSpPr>
        <p:spPr>
          <a:xfrm>
            <a:off x="855300" y="3514943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45</a:t>
            </a:r>
            <a:r>
              <a:rPr lang="en" sz="4800"/>
              <a:t>%</a:t>
            </a:r>
            <a:endParaRPr sz="4800"/>
          </a:p>
        </p:txBody>
      </p:sp>
      <p:sp>
        <p:nvSpPr>
          <p:cNvPr id="329" name="Google Shape;329;p22"/>
          <p:cNvSpPr txBox="1"/>
          <p:nvPr>
            <p:ph idx="4294967295" type="subTitle"/>
          </p:nvPr>
        </p:nvSpPr>
        <p:spPr>
          <a:xfrm>
            <a:off x="855300" y="4192600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Starting budget remaining</a:t>
            </a:r>
            <a:endParaRPr sz="2000"/>
          </a:p>
        </p:txBody>
      </p:sp>
      <p:sp>
        <p:nvSpPr>
          <p:cNvPr id="330" name="Google Shape;330;p22"/>
          <p:cNvSpPr txBox="1"/>
          <p:nvPr>
            <p:ph idx="4294967295" type="ctrTitle"/>
          </p:nvPr>
        </p:nvSpPr>
        <p:spPr>
          <a:xfrm>
            <a:off x="855300" y="2429096"/>
            <a:ext cx="43131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750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31" name="Google Shape;331;p22"/>
          <p:cNvSpPr txBox="1"/>
          <p:nvPr>
            <p:ph idx="4294967295" type="subTitle"/>
          </p:nvPr>
        </p:nvSpPr>
        <p:spPr>
          <a:xfrm>
            <a:off x="855300" y="3106754"/>
            <a:ext cx="43131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Acquired</a:t>
            </a:r>
            <a:r>
              <a:rPr lang="en" sz="2000"/>
              <a:t> and growing</a:t>
            </a:r>
            <a:endParaRPr sz="2000"/>
          </a:p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3" name="Google Shape;333;p22"/>
          <p:cNvGrpSpPr/>
          <p:nvPr/>
        </p:nvGrpSpPr>
        <p:grpSpPr>
          <a:xfrm>
            <a:off x="5274695" y="916497"/>
            <a:ext cx="3869293" cy="4438148"/>
            <a:chOff x="5274695" y="916497"/>
            <a:chExt cx="3869293" cy="4438148"/>
          </a:xfrm>
        </p:grpSpPr>
        <p:sp>
          <p:nvSpPr>
            <p:cNvPr id="334" name="Google Shape;334;p22"/>
            <p:cNvSpPr/>
            <p:nvPr/>
          </p:nvSpPr>
          <p:spPr>
            <a:xfrm>
              <a:off x="5274695" y="2686401"/>
              <a:ext cx="3419186" cy="2423862"/>
            </a:xfrm>
            <a:custGeom>
              <a:rect b="b" l="l" r="r" t="t"/>
              <a:pathLst>
                <a:path extrusionOk="0" h="4661273" w="6575358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724803" y="2906563"/>
              <a:ext cx="3419186" cy="2448082"/>
            </a:xfrm>
            <a:custGeom>
              <a:rect b="b" l="l" r="r" t="t"/>
              <a:pathLst>
                <a:path extrusionOk="0" h="4707850" w="6575357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39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946991" y="2672432"/>
              <a:ext cx="74651" cy="112121"/>
            </a:xfrm>
            <a:custGeom>
              <a:rect b="b" l="l" r="r" t="t"/>
              <a:pathLst>
                <a:path extrusionOk="0" h="215617" w="143559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55392" y="2865861"/>
              <a:ext cx="77522" cy="109188"/>
            </a:xfrm>
            <a:custGeom>
              <a:rect b="b" l="l" r="r" t="t"/>
              <a:pathLst>
                <a:path extrusionOk="0" h="209976" w="14908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782859" y="916497"/>
              <a:ext cx="662526" cy="1683701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653489" y="1028281"/>
              <a:ext cx="662885" cy="1683701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000029" y="1682867"/>
              <a:ext cx="228977" cy="344059"/>
            </a:xfrm>
            <a:custGeom>
              <a:rect b="b" l="l" r="r" t="t"/>
              <a:pathLst>
                <a:path extrusionOk="0" h="661652" w="44034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7771033" y="1410213"/>
              <a:ext cx="229336" cy="590892"/>
            </a:xfrm>
            <a:custGeom>
              <a:rect b="b" l="l" r="r" t="t"/>
              <a:pathLst>
                <a:path extrusionOk="0" h="1136330" w="44103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7801495" y="1339631"/>
              <a:ext cx="427807" cy="476085"/>
            </a:xfrm>
            <a:custGeom>
              <a:rect b="b" l="l" r="r" t="t"/>
              <a:pathLst>
                <a:path extrusionOk="0" h="915549" w="822705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740213" y="2013922"/>
              <a:ext cx="403761" cy="281633"/>
            </a:xfrm>
            <a:custGeom>
              <a:rect b="b" l="l" r="r" t="t"/>
              <a:pathLst>
                <a:path extrusionOk="0" h="541602" w="776463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740213" y="2109226"/>
              <a:ext cx="489537" cy="331143"/>
            </a:xfrm>
            <a:custGeom>
              <a:rect b="b" l="l" r="r" t="t"/>
              <a:pathLst>
                <a:path extrusionOk="0" h="636814" w="941418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7740213" y="2204529"/>
              <a:ext cx="317266" cy="231765"/>
            </a:xfrm>
            <a:custGeom>
              <a:rect b="b" l="l" r="r" t="t"/>
              <a:pathLst>
                <a:path extrusionOk="0" h="445701" w="610127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790543" y="1110687"/>
              <a:ext cx="662526" cy="1683701"/>
            </a:xfrm>
            <a:custGeom>
              <a:rect b="b" l="l" r="r" t="t"/>
              <a:pathLst>
                <a:path extrusionOk="0" h="3237886" w="1274089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662965" y="1223189"/>
              <a:ext cx="662885" cy="1683701"/>
            </a:xfrm>
            <a:custGeom>
              <a:rect b="b" l="l" r="r" t="t"/>
              <a:pathLst>
                <a:path extrusionOk="0" h="3237886" w="1274779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7009147" y="1878132"/>
              <a:ext cx="229336" cy="341189"/>
            </a:xfrm>
            <a:custGeom>
              <a:rect b="b" l="l" r="r" t="t"/>
              <a:pathLst>
                <a:path extrusionOk="0" h="656132" w="441031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847524" y="1878490"/>
              <a:ext cx="276710" cy="343653"/>
            </a:xfrm>
            <a:custGeom>
              <a:rect b="b" l="l" r="r" t="t"/>
              <a:pathLst>
                <a:path extrusionOk="0" h="660871" w="532135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780868" y="1534538"/>
              <a:ext cx="457954" cy="476444"/>
            </a:xfrm>
            <a:custGeom>
              <a:rect b="b" l="l" r="r" t="t"/>
              <a:pathLst>
                <a:path extrusionOk="0" h="916239" w="880681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749690" y="2209187"/>
              <a:ext cx="458313" cy="313205"/>
            </a:xfrm>
            <a:custGeom>
              <a:rect b="b" l="l" r="r" t="t"/>
              <a:pathLst>
                <a:path extrusionOk="0" h="602317" w="881371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749690" y="2304133"/>
              <a:ext cx="475899" cy="323609"/>
            </a:xfrm>
            <a:custGeom>
              <a:rect b="b" l="l" r="r" t="t"/>
              <a:pathLst>
                <a:path extrusionOk="0" h="622325" w="915191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749690" y="2399436"/>
              <a:ext cx="317266" cy="231764"/>
            </a:xfrm>
            <a:custGeom>
              <a:rect b="b" l="l" r="r" t="t"/>
              <a:pathLst>
                <a:path extrusionOk="0" h="445700" w="610127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2"/>
          <p:cNvSpPr txBox="1"/>
          <p:nvPr>
            <p:ph idx="4294967295" type="ctrTitle"/>
          </p:nvPr>
        </p:nvSpPr>
        <p:spPr>
          <a:xfrm>
            <a:off x="456450" y="-3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Projections for August 2022: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Breakeven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9984" r="36249" t="0"/>
          <a:stretch/>
        </p:blipFill>
        <p:spPr>
          <a:xfrm>
            <a:off x="5363050" y="0"/>
            <a:ext cx="378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850" y="1363400"/>
            <a:ext cx="3194700" cy="3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4294967295" type="body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What is LateNite?</a:t>
            </a:r>
            <a:endParaRPr sz="2600"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5962808" y="196375"/>
            <a:ext cx="2199358" cy="4696016"/>
            <a:chOff x="2547150" y="238125"/>
            <a:chExt cx="2525675" cy="5238750"/>
          </a:xfrm>
        </p:grpSpPr>
        <p:sp>
          <p:nvSpPr>
            <p:cNvPr id="114" name="Google Shape;114;p1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2676"/>
          <a:stretch/>
        </p:blipFill>
        <p:spPr>
          <a:xfrm>
            <a:off x="6084850" y="537875"/>
            <a:ext cx="2040625" cy="41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3"/>
          <p:cNvSpPr txBox="1"/>
          <p:nvPr/>
        </p:nvSpPr>
        <p:spPr>
          <a:xfrm>
            <a:off x="2738700" y="1425825"/>
            <a:ext cx="2665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 invite creation tool and event organization system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2619225" y="2558875"/>
            <a:ext cx="262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-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compelling invites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-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Integrate tools: polls, Spotify, Venmo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-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Easily edit groups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-"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Share events with friends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DIFFERENTIATION</a:t>
            </a:r>
            <a:endParaRPr/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LATENITE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FACEBOOK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855300" y="3121900"/>
            <a:ext cx="3649200" cy="16998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EMAIL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GROUPME</a:t>
            </a:r>
            <a:endParaRPr b="1"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" name="Google Shape;130;p14"/>
          <p:cNvSpPr/>
          <p:nvPr/>
        </p:nvSpPr>
        <p:spPr>
          <a:xfrm rot="-5400000">
            <a:off x="3298034" y="19139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10800000">
            <a:off x="3447470" y="19139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rot="5400000">
            <a:off x="3447470" y="17384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298034" y="17384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275" y="2208225"/>
            <a:ext cx="531200" cy="5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975" y="3289800"/>
            <a:ext cx="685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050" y="3281375"/>
            <a:ext cx="458433" cy="5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6">
            <a:alphaModFix/>
          </a:blip>
          <a:srcRect b="16297" l="15848" r="16133" t="16911"/>
          <a:stretch/>
        </p:blipFill>
        <p:spPr>
          <a:xfrm>
            <a:off x="4845050" y="2208225"/>
            <a:ext cx="538578" cy="5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961925" y="3199950"/>
            <a:ext cx="222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Typically used for student org event planning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Strong logistics-based features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Formal feel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961925" y="1738400"/>
            <a:ext cx="222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Used more often at other LACs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Intuitive event pages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Less creative control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Guests must have FB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956850" y="1792475"/>
            <a:ext cx="222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High customizability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Intuitive event creation process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Has logistics features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Easy shareability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55300" y="3367750"/>
            <a:ext cx="3283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Current preferred medium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Somewhat creative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Academic feel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Difficult to organize, find, and share invitations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4294967295" type="title"/>
          </p:nvPr>
        </p:nvSpPr>
        <p:spPr>
          <a:xfrm>
            <a:off x="855300" y="1881750"/>
            <a:ext cx="2943900" cy="13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accent2"/>
                </a:solidFill>
              </a:rPr>
              <a:t>Latenite is multiplatform:</a:t>
            </a:r>
            <a:endParaRPr b="0"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Web/iOS/Android</a:t>
            </a:r>
            <a:endParaRPr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3986292" y="517928"/>
            <a:ext cx="4036590" cy="3941676"/>
            <a:chOff x="855292" y="912203"/>
            <a:chExt cx="4036590" cy="3941676"/>
          </a:xfrm>
        </p:grpSpPr>
        <p:sp>
          <p:nvSpPr>
            <p:cNvPr id="149" name="Google Shape;149;p15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6176919" y="1656591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465675" y="2345100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Development framework means LateNite can be accessed from any device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296662" y="1214878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524679" y="1454428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Spotify, Venmo, Giphy integrations with more to come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955478" y="2779114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168251" y="3056175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Tech stack automates data flows, 3rd party integrations and security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617309" y="1031318"/>
            <a:ext cx="1030200" cy="103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7782302" y="1204656"/>
            <a:ext cx="700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Speedup to dev work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6818815" y="48232"/>
            <a:ext cx="2164930" cy="3435001"/>
            <a:chOff x="7031794" y="3223481"/>
            <a:chExt cx="554527" cy="684768"/>
          </a:xfrm>
        </p:grpSpPr>
        <p:sp>
          <p:nvSpPr>
            <p:cNvPr id="168" name="Google Shape;168;p16"/>
            <p:cNvSpPr/>
            <p:nvPr/>
          </p:nvSpPr>
          <p:spPr>
            <a:xfrm>
              <a:off x="7480756" y="3263706"/>
              <a:ext cx="105565" cy="453010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340949" y="3223481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450379" y="3286503"/>
              <a:ext cx="105565" cy="453011"/>
            </a:xfrm>
            <a:custGeom>
              <a:rect b="b" l="l" r="r" t="t"/>
              <a:pathLst>
                <a:path extrusionOk="0" h="4530105" w="105565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310572" y="3246277"/>
              <a:ext cx="105565" cy="453037"/>
            </a:xfrm>
            <a:custGeom>
              <a:rect b="b" l="l" r="r" t="t"/>
              <a:pathLst>
                <a:path extrusionOk="0" h="4530373" w="105565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7141984" y="3232779"/>
              <a:ext cx="130243" cy="387096"/>
            </a:xfrm>
            <a:custGeom>
              <a:rect b="b" l="l" r="r" t="t"/>
              <a:pathLst>
                <a:path extrusionOk="0" h="3870960" w="1302425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117683" y="3280575"/>
              <a:ext cx="103509" cy="88544"/>
            </a:xfrm>
            <a:custGeom>
              <a:rect b="b" l="l" r="r" t="t"/>
              <a:pathLst>
                <a:path extrusionOk="0" h="885444" w="1035085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158083" y="3404891"/>
              <a:ext cx="99472" cy="102108"/>
            </a:xfrm>
            <a:custGeom>
              <a:rect b="b" l="l" r="r" t="t"/>
              <a:pathLst>
                <a:path extrusionOk="0" h="1021080" w="994718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158007" y="3351016"/>
              <a:ext cx="99624" cy="67894"/>
            </a:xfrm>
            <a:custGeom>
              <a:rect b="b" l="l" r="r" t="t"/>
              <a:pathLst>
                <a:path extrusionOk="0" h="678941" w="996241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158007" y="3371229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142060" y="3232779"/>
              <a:ext cx="130166" cy="117043"/>
            </a:xfrm>
            <a:custGeom>
              <a:rect b="b" l="l" r="r" t="t"/>
              <a:pathLst>
                <a:path extrusionOk="0" h="1170432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158007" y="3255479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301459" y="3521153"/>
              <a:ext cx="130243" cy="387096"/>
            </a:xfrm>
            <a:custGeom>
              <a:rect b="b" l="l" r="r" t="t"/>
              <a:pathLst>
                <a:path extrusionOk="0" h="3870960" w="1302426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7350897" y="3611654"/>
              <a:ext cx="103585" cy="88392"/>
            </a:xfrm>
            <a:custGeom>
              <a:rect b="b" l="l" r="r" t="t"/>
              <a:pathLst>
                <a:path extrusionOk="0" h="883920" w="1035847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317559" y="3641213"/>
              <a:ext cx="99548" cy="102108"/>
            </a:xfrm>
            <a:custGeom>
              <a:rect b="b" l="l" r="r" t="t"/>
              <a:pathLst>
                <a:path extrusionOk="0" h="1021080" w="995479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7317407" y="3704739"/>
              <a:ext cx="99624" cy="67894"/>
            </a:xfrm>
            <a:custGeom>
              <a:rect b="b" l="l" r="r" t="t"/>
              <a:pathLst>
                <a:path extrusionOk="0" h="678942" w="996241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317407" y="3723432"/>
              <a:ext cx="86143" cy="60122"/>
            </a:xfrm>
            <a:custGeom>
              <a:rect b="b" l="l" r="r" t="t"/>
              <a:pathLst>
                <a:path extrusionOk="0" h="601217" w="861429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301535" y="3521153"/>
              <a:ext cx="130166" cy="117043"/>
            </a:xfrm>
            <a:custGeom>
              <a:rect b="b" l="l" r="r" t="t"/>
              <a:pathLst>
                <a:path extrusionOk="0" h="1170431" w="1301664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317483" y="3543928"/>
              <a:ext cx="16528" cy="24806"/>
            </a:xfrm>
            <a:custGeom>
              <a:rect b="b" l="l" r="r" t="t"/>
              <a:pathLst>
                <a:path extrusionOk="0" h="248063" w="165278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7053133" y="3433767"/>
              <a:ext cx="226744" cy="267157"/>
            </a:xfrm>
            <a:custGeom>
              <a:rect b="b" l="l" r="r" t="t"/>
              <a:pathLst>
                <a:path extrusionOk="0" h="2671571" w="2267439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171449" y="3530803"/>
              <a:ext cx="49660" cy="39014"/>
            </a:xfrm>
            <a:custGeom>
              <a:rect b="b" l="l" r="r" t="t"/>
              <a:pathLst>
                <a:path extrusionOk="0" h="390144" w="496597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098394" y="3509298"/>
              <a:ext cx="123007" cy="81382"/>
            </a:xfrm>
            <a:custGeom>
              <a:rect b="b" l="l" r="r" t="t"/>
              <a:pathLst>
                <a:path extrusionOk="0" h="813815" w="1230068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073029" y="3515377"/>
              <a:ext cx="148446" cy="96088"/>
            </a:xfrm>
            <a:custGeom>
              <a:rect b="b" l="l" r="r" t="t"/>
              <a:pathLst>
                <a:path extrusionOk="0" h="960882" w="148446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233189" y="3565541"/>
              <a:ext cx="25744" cy="38305"/>
            </a:xfrm>
            <a:custGeom>
              <a:rect b="b" l="l" r="r" t="t"/>
              <a:pathLst>
                <a:path extrusionOk="0" h="383047" w="257438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045539" y="3323584"/>
              <a:ext cx="55448" cy="94336"/>
            </a:xfrm>
            <a:custGeom>
              <a:rect b="b" l="l" r="r" t="t"/>
              <a:pathLst>
                <a:path extrusionOk="0" h="943356" w="554483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031794" y="3311266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091787" y="3394852"/>
              <a:ext cx="22697" cy="34002"/>
            </a:xfrm>
            <a:custGeom>
              <a:rect b="b" l="l" r="r" t="t"/>
              <a:pathLst>
                <a:path extrusionOk="0" h="340022" w="226972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163399" y="3681405"/>
              <a:ext cx="63674" cy="86984"/>
            </a:xfrm>
            <a:custGeom>
              <a:rect b="b" l="l" r="r" t="t"/>
              <a:pathLst>
                <a:path extrusionOk="0" h="869836" w="636741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6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00" name="Google Shape;200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03" name="Google Shape;203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06" name="Google Shape;206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09" name="Google Shape;209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12" name="Google Shape;212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15" name="Google Shape;215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217" name="Google Shape;217;p16"/>
          <p:cNvSpPr txBox="1"/>
          <p:nvPr/>
        </p:nvSpPr>
        <p:spPr>
          <a:xfrm>
            <a:off x="138156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Prototyping of MVP features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3378918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Feature integration and testing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5437723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Premium feature development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241988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Front end and UI development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444796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Carleton release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76048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Premium release</a:t>
            </a:r>
            <a:endParaRPr sz="12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BREAKDOWN</a:t>
            </a:r>
            <a:endParaRPr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9" name="Google Shape;229;p17"/>
          <p:cNvGraphicFramePr/>
          <p:nvPr/>
        </p:nvGraphicFramePr>
        <p:xfrm>
          <a:off x="588850" y="1408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{FCF46FC9-AE58-4E05-B9B5-58412A5DC6A0}</a:tableStyleId>
              </a:tblPr>
              <a:tblGrid>
                <a:gridCol w="2328650"/>
                <a:gridCol w="1654500"/>
                <a:gridCol w="1991575"/>
                <a:gridCol w="1991575"/>
              </a:tblGrid>
              <a:tr h="46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2021-Q4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Servers &amp; Hosting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$280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Labor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$2,500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Sales &amp; Marketing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$800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$1,800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$1000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Running </a:t>
                      </a:r>
                      <a:r>
                        <a:rPr b="1"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Costs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$1,340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$5,920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$7,620</a:t>
                      </a:r>
                      <a:endParaRPr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TEAM</a:t>
            </a:r>
            <a:endParaRPr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1986025" y="3225700"/>
            <a:ext cx="22731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Charlie Bushman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Co-Founder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Class of 2021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Physics Major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He/Him</a:t>
            </a:r>
            <a:endParaRPr sz="2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43502" l="0" r="0" t="0"/>
          <a:stretch/>
        </p:blipFill>
        <p:spPr>
          <a:xfrm>
            <a:off x="5276975" y="156105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52769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4885025" y="3225700"/>
            <a:ext cx="22731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Rachel Hodes</a:t>
            </a:r>
            <a:br>
              <a:rPr lang="en" sz="2000"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Co-Founder</a:t>
            </a:r>
            <a:endParaRPr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Class of 2021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Cognitive Science Major</a:t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She/Her</a:t>
            </a:r>
            <a:endParaRPr sz="2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4">
            <a:alphaModFix/>
          </a:blip>
          <a:srcRect b="0" l="2830" r="2830" t="0"/>
          <a:stretch/>
        </p:blipFill>
        <p:spPr>
          <a:xfrm>
            <a:off x="2377975" y="1561050"/>
            <a:ext cx="1489200" cy="148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>
            <a:off x="5180778" y="497142"/>
            <a:ext cx="3768641" cy="4646356"/>
            <a:chOff x="5180778" y="497142"/>
            <a:chExt cx="3768641" cy="4646356"/>
          </a:xfrm>
        </p:grpSpPr>
        <p:sp>
          <p:nvSpPr>
            <p:cNvPr id="247" name="Google Shape;247;p19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9"/>
          <p:cNvSpPr txBox="1"/>
          <p:nvPr>
            <p:ph idx="4294967295" type="ctrTitle"/>
          </p:nvPr>
        </p:nvSpPr>
        <p:spPr>
          <a:xfrm>
            <a:off x="855300" y="1890750"/>
            <a:ext cx="2389200" cy="13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OUR PHILOSOPHY</a:t>
            </a:r>
            <a:endParaRPr sz="3100"/>
          </a:p>
        </p:txBody>
      </p:sp>
      <p:sp>
        <p:nvSpPr>
          <p:cNvPr id="275" name="Google Shape;275;p19"/>
          <p:cNvSpPr txBox="1"/>
          <p:nvPr>
            <p:ph idx="4294967295" type="subTitle"/>
          </p:nvPr>
        </p:nvSpPr>
        <p:spPr>
          <a:xfrm>
            <a:off x="3357725" y="1530100"/>
            <a:ext cx="2448000" cy="21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</a:t>
            </a:r>
            <a:r>
              <a:rPr lang="en" sz="1700"/>
              <a:t>Build</a:t>
            </a:r>
            <a:r>
              <a:rPr lang="en" sz="1700"/>
              <a:t>ing</a:t>
            </a:r>
            <a:r>
              <a:rPr lang="en" sz="1700"/>
              <a:t> shareability into a powerful product </a:t>
            </a:r>
            <a:r>
              <a:rPr i="1" lang="en" sz="1700"/>
              <a:t>for college students</a:t>
            </a:r>
            <a:endParaRPr sz="17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/>
              <a:t>maximize organic growth</a:t>
            </a:r>
            <a:endParaRPr sz="1700"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3459423" y="1722440"/>
            <a:ext cx="164052" cy="251598"/>
            <a:chOff x="6730350" y="2315900"/>
            <a:chExt cx="257700" cy="420100"/>
          </a:xfrm>
        </p:grpSpPr>
        <p:sp>
          <p:nvSpPr>
            <p:cNvPr id="277" name="Google Shape;277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2" name="Google Shape;282;p19"/>
          <p:cNvSpPr txBox="1"/>
          <p:nvPr/>
        </p:nvSpPr>
        <p:spPr>
          <a:xfrm>
            <a:off x="4356425" y="2481775"/>
            <a:ext cx="45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=</a:t>
            </a:r>
            <a:endParaRPr b="1" sz="3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