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oboto Slab"/>
      <p:regular r:id="rId21"/>
      <p:bold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ADF3A9-5A51-440E-B685-3B9C006FF7DD}">
  <a:tblStyle styleId="{9DADF3A9-5A51-440E-B685-3B9C006FF7D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C06515C-9FB3-4121-BD00-6BF9A82E1C59}"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Slab-bold.fntdata"/><Relationship Id="rId21" Type="http://schemas.openxmlformats.org/officeDocument/2006/relationships/font" Target="fonts/RobotoSlab-regular.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52a541bc9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2a541bc9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52a541bc93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52a541bc93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52a541bc9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2a541bc9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52a541bc9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52a541bc9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52a541bc93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52a541bc93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52a541bc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52a541bc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52b33213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52b33213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52a541bc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52a541bc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52a541bc9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2a541bc9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52b332132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2b332132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52a541bc9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2a541bc9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52a541bc9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52a541bc9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our trebuchet simulation on mathematica we found that the optimal sling length is about 45 cm and corresponds to a range just over 8 meters. This optimum value can be seen here on the graph where the line goes slightly higher than the rest of the graph. </a:t>
            </a:r>
            <a:endParaRPr/>
          </a:p>
          <a:p>
            <a:pPr indent="0" lvl="0" marL="0" rtl="0" algn="l">
              <a:spcBef>
                <a:spcPts val="0"/>
              </a:spcBef>
              <a:spcAft>
                <a:spcPts val="0"/>
              </a:spcAft>
              <a:buNone/>
            </a:pPr>
            <a:r>
              <a:rPr lang="en"/>
              <a:t>This peak is only slightly higher and is surrounded by a relatively flat section of the graph corresponding to sling lengths from 40 to 55 cm. This apparently flat line shows that even when the sling length varies a little bit the range of the projectile is largely unchanged. The sling simply needs to be within a reasonable distance from the optimal value. This is good when trying to optimize the sling on our actual trebuchet as we will not lose much of our range if our sling is not exactly 45 cm long. </a:t>
            </a:r>
            <a:endParaRPr/>
          </a:p>
          <a:p>
            <a:pPr indent="0" lvl="0" marL="0" rtl="0" algn="l">
              <a:spcBef>
                <a:spcPts val="0"/>
              </a:spcBef>
              <a:spcAft>
                <a:spcPts val="0"/>
              </a:spcAft>
              <a:buNone/>
            </a:pPr>
            <a:r>
              <a:rPr lang="en"/>
              <a:t>This optimum range between 40 and 55 cm corresponds to the length of the throwing arm from the fulcrum to the end of the arm where the sling attaches. On our trebuchet this length on the throwing arm falls in the upper end of the range due to our position of the fulcrum but if the fulcrum were slightly closer to the center of mass of the beam it would easily be closer to the same as the optimal sling length</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52a541bc9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52a541bc9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doing our research on fulcrum position and sling length it seemed like the optimums for these variables were largely related and possibly dependent on each other. We decided to look into optimizing the two of these variables together in order to get a optimum pair for the values. </a:t>
            </a:r>
            <a:endParaRPr/>
          </a:p>
          <a:p>
            <a:pPr indent="0" lvl="0" marL="0" rtl="0" algn="l">
              <a:spcBef>
                <a:spcPts val="0"/>
              </a:spcBef>
              <a:spcAft>
                <a:spcPts val="0"/>
              </a:spcAft>
              <a:buNone/>
            </a:pPr>
            <a:r>
              <a:rPr lang="en"/>
              <a:t>To find the optimal values for these two variables at once we had mathematica run through our trebuchet simulation holding the fulcrum position constant and running through the values we were testing for the sling length before going back and incrementing our fulcrum position by a small step size and repeating this process. The simulation thus ran through all possible pairs of fulcrum position and sling length test values. This process gave us a list of fulcrum positions, sling lengths, and range values which we were able to plot in the 3D plot shown here. </a:t>
            </a:r>
            <a:endParaRPr/>
          </a:p>
          <a:p>
            <a:pPr indent="0" lvl="0" marL="0" rtl="0" algn="l">
              <a:spcBef>
                <a:spcPts val="0"/>
              </a:spcBef>
              <a:spcAft>
                <a:spcPts val="0"/>
              </a:spcAft>
              <a:buNone/>
            </a:pPr>
            <a:r>
              <a:rPr lang="en"/>
              <a:t>As seen on this graph the highest peak was in a range of </a:t>
            </a:r>
            <a:r>
              <a:rPr lang="en"/>
              <a:t>40 to 55 cm for sling length and </a:t>
            </a:r>
            <a:r>
              <a:rPr lang="en"/>
              <a:t>15 to 20 cm for the distance from the center of mass to the fulcrum with the highest peak at about 50 cm for sling length and 17 cm for the distance between the center of mass of the beam and the fulcrum. </a:t>
            </a:r>
            <a:endParaRPr/>
          </a:p>
          <a:p>
            <a:pPr indent="0" lvl="0" marL="0" rtl="0" algn="l">
              <a:spcBef>
                <a:spcPts val="0"/>
              </a:spcBef>
              <a:spcAft>
                <a:spcPts val="0"/>
              </a:spcAft>
              <a:buNone/>
            </a:pPr>
            <a:r>
              <a:rPr lang="en"/>
              <a:t>Because this is such a wide peak it does not make a huge difference when the sling length and fulcrum positions are slightly off of their calculated maximum values. Even with some deviations from the maximum value the range of the projectile was </a:t>
            </a:r>
            <a:r>
              <a:rPr lang="en"/>
              <a:t>approximately</a:t>
            </a:r>
            <a:r>
              <a:rPr lang="en"/>
              <a:t> the same as it was at the highest peak.  This was very helpful in rebuilding our trebuchet as we could put our fulcrum in a position that was more convenient with the materials we were using and we did not have to get a longer piece of string to make our sling a little bit longer to reach the optimal value.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432545" y="280574"/>
            <a:ext cx="6392100" cy="1464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t>Computational and Experimental Optimization of a Trebuchet</a:t>
            </a:r>
            <a:endParaRPr sz="3000"/>
          </a:p>
        </p:txBody>
      </p:sp>
      <p:sp>
        <p:nvSpPr>
          <p:cNvPr id="64" name="Google Shape;64;p13"/>
          <p:cNvSpPr txBox="1"/>
          <p:nvPr>
            <p:ph idx="1" type="subTitle"/>
          </p:nvPr>
        </p:nvSpPr>
        <p:spPr>
          <a:xfrm>
            <a:off x="311700" y="3545625"/>
            <a:ext cx="8520600" cy="90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Charlie Bushman, Kyle Fraser-Mines, </a:t>
            </a:r>
            <a:endParaRPr/>
          </a:p>
          <a:p>
            <a:pPr indent="0" lvl="0" marL="0" rtl="0" algn="ctr">
              <a:spcBef>
                <a:spcPts val="0"/>
              </a:spcBef>
              <a:spcAft>
                <a:spcPts val="0"/>
              </a:spcAft>
              <a:buNone/>
            </a:pPr>
            <a:r>
              <a:rPr lang="en"/>
              <a:t>Jack Heinzel, </a:t>
            </a:r>
            <a:r>
              <a:rPr lang="en"/>
              <a:t>Axel Stahl</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87900" y="458025"/>
            <a:ext cx="49461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Are Wheels truly Better?</a:t>
            </a:r>
            <a:endParaRPr/>
          </a:p>
        </p:txBody>
      </p:sp>
      <p:sp>
        <p:nvSpPr>
          <p:cNvPr id="123" name="Google Shape;123;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computer simulations showed that wheels are better.</a:t>
            </a:r>
            <a:endParaRPr/>
          </a:p>
          <a:p>
            <a:pPr indent="0" lvl="0" marL="0" rtl="0" algn="l">
              <a:spcBef>
                <a:spcPts val="1600"/>
              </a:spcBef>
              <a:spcAft>
                <a:spcPts val="0"/>
              </a:spcAft>
              <a:buNone/>
            </a:pPr>
            <a:r>
              <a:rPr lang="en"/>
              <a:t>Are wheels feasible?</a:t>
            </a:r>
            <a:endParaRPr/>
          </a:p>
          <a:p>
            <a:pPr indent="0" lvl="0" marL="0" rtl="0" algn="l">
              <a:spcBef>
                <a:spcPts val="1600"/>
              </a:spcBef>
              <a:spcAft>
                <a:spcPts val="1600"/>
              </a:spcAft>
              <a:buNone/>
            </a:pPr>
            <a:r>
              <a:t/>
            </a:r>
            <a:endParaRPr/>
          </a:p>
        </p:txBody>
      </p:sp>
      <p:graphicFrame>
        <p:nvGraphicFramePr>
          <p:cNvPr id="124" name="Google Shape;124;p22"/>
          <p:cNvGraphicFramePr/>
          <p:nvPr/>
        </p:nvGraphicFramePr>
        <p:xfrm>
          <a:off x="3225263" y="3509013"/>
          <a:ext cx="3000000" cy="3000000"/>
        </p:xfrm>
        <a:graphic>
          <a:graphicData uri="http://schemas.openxmlformats.org/drawingml/2006/table">
            <a:tbl>
              <a:tblPr>
                <a:noFill/>
                <a:tableStyleId>{9DADF3A9-5A51-440E-B685-3B9C006FF7DD}</a:tableStyleId>
              </a:tblPr>
              <a:tblGrid>
                <a:gridCol w="1303300"/>
                <a:gridCol w="1390175"/>
              </a:tblGrid>
              <a:tr h="409900">
                <a:tc>
                  <a:txBody>
                    <a:bodyPr/>
                    <a:lstStyle/>
                    <a:p>
                      <a:pPr indent="0" lvl="0" marL="0" rtl="0" algn="ctr">
                        <a:spcBef>
                          <a:spcPts val="0"/>
                        </a:spcBef>
                        <a:spcAft>
                          <a:spcPts val="0"/>
                        </a:spcAft>
                        <a:buNone/>
                      </a:pPr>
                      <a:r>
                        <a:rPr lang="en">
                          <a:solidFill>
                            <a:srgbClr val="FFFFFF"/>
                          </a:solidFill>
                        </a:rPr>
                        <a:t>Wheels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spcBef>
                          <a:spcPts val="0"/>
                        </a:spcBef>
                        <a:spcAft>
                          <a:spcPts val="0"/>
                        </a:spcAft>
                        <a:buNone/>
                      </a:pPr>
                      <a:r>
                        <a:rPr lang="en">
                          <a:solidFill>
                            <a:srgbClr val="FFFFFF"/>
                          </a:solidFill>
                        </a:rPr>
                        <a:t>Immobile</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449700">
                <a:tc>
                  <a:txBody>
                    <a:bodyPr/>
                    <a:lstStyle/>
                    <a:p>
                      <a:pPr indent="0" lvl="0" marL="0" rtl="0" algn="ctr">
                        <a:lnSpc>
                          <a:spcPct val="115000"/>
                        </a:lnSpc>
                        <a:spcBef>
                          <a:spcPts val="0"/>
                        </a:spcBef>
                        <a:spcAft>
                          <a:spcPts val="0"/>
                        </a:spcAft>
                        <a:buNone/>
                      </a:pPr>
                      <a:r>
                        <a:rPr lang="en">
                          <a:solidFill>
                            <a:srgbClr val="FFFFFF"/>
                          </a:solidFill>
                        </a:rPr>
                        <a:t>14.91 (m/s)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a:solidFill>
                            <a:srgbClr val="FFFFFF"/>
                          </a:solidFill>
                        </a:rPr>
                        <a:t>11.36 (m/s)</a:t>
                      </a:r>
                      <a:endParaRPr>
                        <a:solidFill>
                          <a:srgbClr val="FFFFFF"/>
                        </a:solidFill>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
        <p:nvSpPr>
          <p:cNvPr id="125" name="Google Shape;125;p22"/>
          <p:cNvSpPr txBox="1"/>
          <p:nvPr/>
        </p:nvSpPr>
        <p:spPr>
          <a:xfrm>
            <a:off x="2122750" y="3062325"/>
            <a:ext cx="4946100" cy="446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Sling Velocity upon projectile release</a:t>
            </a:r>
            <a:endParaRPr sz="1800">
              <a:solidFill>
                <a:srgbClr val="FFFFF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Confirming our results with experimental data</a:t>
            </a:r>
            <a:endParaRPr/>
          </a:p>
        </p:txBody>
      </p:sp>
      <p:sp>
        <p:nvSpPr>
          <p:cNvPr id="131" name="Google Shape;131;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Collecting</a:t>
            </a:r>
            <a:endParaRPr/>
          </a:p>
          <a:p>
            <a:pPr indent="-342900" lvl="0" marL="457200" rtl="0" algn="l">
              <a:spcBef>
                <a:spcPts val="0"/>
              </a:spcBef>
              <a:spcAft>
                <a:spcPts val="0"/>
              </a:spcAft>
              <a:buSzPts val="1800"/>
              <a:buChar char="-"/>
            </a:pPr>
            <a:r>
              <a:rPr lang="en"/>
              <a:t>Comparing</a:t>
            </a:r>
            <a:endParaRPr/>
          </a:p>
          <a:p>
            <a:pPr indent="-342900" lvl="0" marL="457200" rtl="0" algn="l">
              <a:spcBef>
                <a:spcPts val="0"/>
              </a:spcBef>
              <a:spcAft>
                <a:spcPts val="0"/>
              </a:spcAft>
              <a:buSzPts val="1800"/>
              <a:buChar char="-"/>
            </a:pPr>
            <a:r>
              <a:rPr lang="en"/>
              <a:t>Results</a:t>
            </a:r>
            <a:endParaRPr/>
          </a:p>
          <a:p>
            <a:pPr indent="0" lvl="0" marL="0" rtl="0" algn="l">
              <a:spcBef>
                <a:spcPts val="1600"/>
              </a:spcBef>
              <a:spcAft>
                <a:spcPts val="1600"/>
              </a:spcAft>
              <a:buNone/>
            </a:pPr>
            <a:r>
              <a:t/>
            </a:r>
            <a:endParaRPr/>
          </a:p>
        </p:txBody>
      </p:sp>
      <p:pic>
        <p:nvPicPr>
          <p:cNvPr id="132" name="Google Shape;132;p23"/>
          <p:cNvPicPr preferRelativeResize="0"/>
          <p:nvPr/>
        </p:nvPicPr>
        <p:blipFill>
          <a:blip r:embed="rId3">
            <a:alphaModFix/>
          </a:blip>
          <a:stretch>
            <a:fillRect/>
          </a:stretch>
        </p:blipFill>
        <p:spPr>
          <a:xfrm>
            <a:off x="3912775" y="923975"/>
            <a:ext cx="5112675" cy="3172200"/>
          </a:xfrm>
          <a:prstGeom prst="rect">
            <a:avLst/>
          </a:prstGeom>
          <a:noFill/>
          <a:ln>
            <a:noFill/>
          </a:ln>
        </p:spPr>
      </p:pic>
      <p:sp>
        <p:nvSpPr>
          <p:cNvPr id="133" name="Google Shape;133;p23"/>
          <p:cNvSpPr txBox="1"/>
          <p:nvPr/>
        </p:nvSpPr>
        <p:spPr>
          <a:xfrm>
            <a:off x="449400" y="3321950"/>
            <a:ext cx="3177900" cy="4047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Average Sling Velocity (m/s)</a:t>
            </a:r>
            <a:endParaRPr sz="1800">
              <a:solidFill>
                <a:srgbClr val="FFFFFF"/>
              </a:solidFill>
              <a:latin typeface="Roboto"/>
              <a:ea typeface="Roboto"/>
              <a:cs typeface="Roboto"/>
              <a:sym typeface="Roboto"/>
            </a:endParaRPr>
          </a:p>
        </p:txBody>
      </p:sp>
      <p:graphicFrame>
        <p:nvGraphicFramePr>
          <p:cNvPr id="134" name="Google Shape;134;p23"/>
          <p:cNvGraphicFramePr/>
          <p:nvPr/>
        </p:nvGraphicFramePr>
        <p:xfrm>
          <a:off x="620625" y="3726650"/>
          <a:ext cx="3000000" cy="3000000"/>
        </p:xfrm>
        <a:graphic>
          <a:graphicData uri="http://schemas.openxmlformats.org/drawingml/2006/table">
            <a:tbl>
              <a:tblPr>
                <a:noFill/>
                <a:tableStyleId>{6C06515C-9FB3-4121-BD00-6BF9A82E1C59}</a:tableStyleId>
              </a:tblPr>
              <a:tblGrid>
                <a:gridCol w="1417725"/>
                <a:gridCol w="1417725"/>
              </a:tblGrid>
              <a:tr h="381000">
                <a:tc>
                  <a:txBody>
                    <a:bodyPr/>
                    <a:lstStyle/>
                    <a:p>
                      <a:pPr indent="0" lvl="0" marL="0" rtl="0" algn="ctr">
                        <a:spcBef>
                          <a:spcPts val="0"/>
                        </a:spcBef>
                        <a:spcAft>
                          <a:spcPts val="0"/>
                        </a:spcAft>
                        <a:buNone/>
                      </a:pPr>
                      <a:r>
                        <a:rPr lang="en" sz="1800">
                          <a:solidFill>
                            <a:srgbClr val="FFFFFF"/>
                          </a:solidFill>
                        </a:rPr>
                        <a:t>No Wheels</a:t>
                      </a:r>
                      <a:endParaRPr sz="1800">
                        <a:solidFill>
                          <a:srgbClr val="FFFFFF"/>
                        </a:solidFill>
                      </a:endParaRPr>
                    </a:p>
                  </a:txBody>
                  <a:tcPr marT="91425" marB="91425" marR="91425" marL="91425"/>
                </a:tc>
                <a:tc>
                  <a:txBody>
                    <a:bodyPr/>
                    <a:lstStyle/>
                    <a:p>
                      <a:pPr indent="0" lvl="0" marL="0" rtl="0" algn="ctr">
                        <a:spcBef>
                          <a:spcPts val="0"/>
                        </a:spcBef>
                        <a:spcAft>
                          <a:spcPts val="0"/>
                        </a:spcAft>
                        <a:buNone/>
                      </a:pPr>
                      <a:r>
                        <a:rPr lang="en" sz="1800">
                          <a:solidFill>
                            <a:srgbClr val="FFFFFF"/>
                          </a:solidFill>
                        </a:rPr>
                        <a:t>Wheels</a:t>
                      </a:r>
                      <a:endParaRPr sz="1800">
                        <a:solidFill>
                          <a:srgbClr val="FFFFFF"/>
                        </a:solidFill>
                      </a:endParaRPr>
                    </a:p>
                  </a:txBody>
                  <a:tcPr marT="91425" marB="91425" marR="91425" marL="91425"/>
                </a:tc>
              </a:tr>
              <a:tr h="381000">
                <a:tc>
                  <a:txBody>
                    <a:bodyPr/>
                    <a:lstStyle/>
                    <a:p>
                      <a:pPr indent="0" lvl="0" marL="0" rtl="0" algn="ctr">
                        <a:spcBef>
                          <a:spcPts val="0"/>
                        </a:spcBef>
                        <a:spcAft>
                          <a:spcPts val="0"/>
                        </a:spcAft>
                        <a:buNone/>
                      </a:pPr>
                      <a:r>
                        <a:rPr lang="en" sz="1800">
                          <a:solidFill>
                            <a:srgbClr val="FFFFFF"/>
                          </a:solidFill>
                        </a:rPr>
                        <a:t>9.28</a:t>
                      </a:r>
                      <a:endParaRPr sz="1800">
                        <a:solidFill>
                          <a:srgbClr val="FFFFFF"/>
                        </a:solidFill>
                      </a:endParaRPr>
                    </a:p>
                  </a:txBody>
                  <a:tcPr marT="91425" marB="91425" marR="91425" marL="91425"/>
                </a:tc>
                <a:tc>
                  <a:txBody>
                    <a:bodyPr/>
                    <a:lstStyle/>
                    <a:p>
                      <a:pPr indent="0" lvl="0" marL="0" rtl="0" algn="ctr">
                        <a:spcBef>
                          <a:spcPts val="0"/>
                        </a:spcBef>
                        <a:spcAft>
                          <a:spcPts val="0"/>
                        </a:spcAft>
                        <a:buNone/>
                      </a:pPr>
                      <a:r>
                        <a:rPr lang="en" sz="1800">
                          <a:solidFill>
                            <a:srgbClr val="FFFFFF"/>
                          </a:solidFill>
                        </a:rPr>
                        <a:t>9.54</a:t>
                      </a:r>
                      <a:endParaRPr sz="1800">
                        <a:solidFill>
                          <a:srgbClr val="FFFFFF"/>
                        </a:solidFill>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Optimal initial angle for a hanging counterweight</a:t>
            </a:r>
            <a:endParaRPr/>
          </a:p>
        </p:txBody>
      </p:sp>
      <p:sp>
        <p:nvSpPr>
          <p:cNvPr id="140" name="Google Shape;14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1" name="Google Shape;141;p24"/>
          <p:cNvPicPr preferRelativeResize="0"/>
          <p:nvPr/>
        </p:nvPicPr>
        <p:blipFill>
          <a:blip r:embed="rId3">
            <a:alphaModFix/>
          </a:blip>
          <a:stretch>
            <a:fillRect/>
          </a:stretch>
        </p:blipFill>
        <p:spPr>
          <a:xfrm>
            <a:off x="1828800" y="1281425"/>
            <a:ext cx="5486400" cy="3495675"/>
          </a:xfrm>
          <a:prstGeom prst="rect">
            <a:avLst/>
          </a:prstGeom>
          <a:noFill/>
          <a:ln>
            <a:noFill/>
          </a:ln>
        </p:spPr>
      </p:pic>
      <p:pic>
        <p:nvPicPr>
          <p:cNvPr id="142" name="Google Shape;142;p24"/>
          <p:cNvPicPr preferRelativeResize="0"/>
          <p:nvPr/>
        </p:nvPicPr>
        <p:blipFill rotWithShape="1">
          <a:blip r:embed="rId4">
            <a:alphaModFix/>
          </a:blip>
          <a:srcRect b="18222" l="5938" r="31286" t="12173"/>
          <a:stretch/>
        </p:blipFill>
        <p:spPr>
          <a:xfrm>
            <a:off x="1408200" y="1209425"/>
            <a:ext cx="6050501" cy="37736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48" name="Google Shape;148;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Sling Length and Fulcrum Position: </a:t>
            </a:r>
            <a:endParaRPr/>
          </a:p>
          <a:p>
            <a:pPr indent="-317500" lvl="1" marL="914400" rtl="0" algn="l">
              <a:spcBef>
                <a:spcPts val="0"/>
              </a:spcBef>
              <a:spcAft>
                <a:spcPts val="0"/>
              </a:spcAft>
              <a:buSzPts val="1400"/>
              <a:buChar char="-"/>
            </a:pPr>
            <a:r>
              <a:rPr lang="en" sz="1800"/>
              <a:t>A sling of </a:t>
            </a:r>
            <a:r>
              <a:rPr lang="en" sz="1800"/>
              <a:t>40 to 55 cm and a value for d between 15 to 20 cm</a:t>
            </a:r>
            <a:endParaRPr/>
          </a:p>
          <a:p>
            <a:pPr indent="-342900" lvl="0" marL="457200" rtl="0" algn="l">
              <a:spcBef>
                <a:spcPts val="1600"/>
              </a:spcBef>
              <a:spcAft>
                <a:spcPts val="0"/>
              </a:spcAft>
              <a:buSzPts val="1800"/>
              <a:buChar char="-"/>
            </a:pPr>
            <a:r>
              <a:rPr lang="en"/>
              <a:t>Wheels and starting counterweight angle require little adjustment for maximum efficiency.</a:t>
            </a:r>
            <a:endParaRPr/>
          </a:p>
        </p:txBody>
      </p:sp>
      <p:pic>
        <p:nvPicPr>
          <p:cNvPr id="149" name="Google Shape;149;p25"/>
          <p:cNvPicPr preferRelativeResize="0"/>
          <p:nvPr/>
        </p:nvPicPr>
        <p:blipFill rotWithShape="1">
          <a:blip r:embed="rId3">
            <a:alphaModFix/>
          </a:blip>
          <a:srcRect b="12631" l="23602" r="23464" t="27106"/>
          <a:stretch/>
        </p:blipFill>
        <p:spPr>
          <a:xfrm>
            <a:off x="4968850" y="2808025"/>
            <a:ext cx="3529426" cy="226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Questions?</a:t>
            </a:r>
            <a:endParaRPr/>
          </a:p>
        </p:txBody>
      </p:sp>
      <p:sp>
        <p:nvSpPr>
          <p:cNvPr id="155" name="Google Shape;155;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6165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Meet our Trebuchet</a:t>
            </a:r>
            <a:endParaRPr/>
          </a:p>
        </p:txBody>
      </p:sp>
      <p:pic>
        <p:nvPicPr>
          <p:cNvPr id="70" name="Google Shape;70;p14"/>
          <p:cNvPicPr preferRelativeResize="0"/>
          <p:nvPr/>
        </p:nvPicPr>
        <p:blipFill>
          <a:blip r:embed="rId3">
            <a:alphaModFix/>
          </a:blip>
          <a:stretch>
            <a:fillRect/>
          </a:stretch>
        </p:blipFill>
        <p:spPr>
          <a:xfrm>
            <a:off x="5158850" y="341812"/>
            <a:ext cx="2895697" cy="4459879"/>
          </a:xfrm>
          <a:prstGeom prst="rect">
            <a:avLst/>
          </a:prstGeom>
          <a:noFill/>
          <a:ln>
            <a:noFill/>
          </a:ln>
        </p:spPr>
      </p:pic>
      <p:sp>
        <p:nvSpPr>
          <p:cNvPr id="71" name="Google Shape;71;p14"/>
          <p:cNvSpPr txBox="1"/>
          <p:nvPr>
            <p:ph idx="1" type="body"/>
          </p:nvPr>
        </p:nvSpPr>
        <p:spPr>
          <a:xfrm>
            <a:off x="616500" y="1489825"/>
            <a:ext cx="4184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Hinged counterweight</a:t>
            </a:r>
            <a:endParaRPr/>
          </a:p>
          <a:p>
            <a:pPr indent="0" lvl="0" marL="0" rtl="0" algn="l">
              <a:spcBef>
                <a:spcPts val="1600"/>
              </a:spcBef>
              <a:spcAft>
                <a:spcPts val="0"/>
              </a:spcAft>
              <a:buNone/>
            </a:pPr>
            <a:r>
              <a:rPr lang="en"/>
              <a:t>Sling</a:t>
            </a:r>
            <a:endParaRPr/>
          </a:p>
          <a:p>
            <a:pPr indent="0" lvl="0" marL="0" rtl="0" algn="l">
              <a:spcBef>
                <a:spcPts val="1600"/>
              </a:spcBef>
              <a:spcAft>
                <a:spcPts val="1600"/>
              </a:spcAft>
              <a:buNone/>
            </a:pPr>
            <a:r>
              <a:rPr lang="en"/>
              <a:t>No Wheels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Basic Schematic</a:t>
            </a:r>
            <a:endParaRPr/>
          </a:p>
        </p:txBody>
      </p:sp>
      <p:pic>
        <p:nvPicPr>
          <p:cNvPr id="77" name="Google Shape;77;p15"/>
          <p:cNvPicPr preferRelativeResize="0"/>
          <p:nvPr/>
        </p:nvPicPr>
        <p:blipFill rotWithShape="1">
          <a:blip r:embed="rId3">
            <a:alphaModFix/>
          </a:blip>
          <a:srcRect b="12631" l="23602" r="23464" t="27106"/>
          <a:stretch/>
        </p:blipFill>
        <p:spPr>
          <a:xfrm>
            <a:off x="1838338" y="1348150"/>
            <a:ext cx="5467325" cy="350134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 of our Project</a:t>
            </a:r>
            <a:endParaRPr/>
          </a:p>
        </p:txBody>
      </p:sp>
      <p:sp>
        <p:nvSpPr>
          <p:cNvPr id="83" name="Google Shape;83;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Best range</a:t>
            </a:r>
            <a:endParaRPr/>
          </a:p>
          <a:p>
            <a:pPr indent="-342900" lvl="0" marL="457200" rtl="0" algn="l">
              <a:spcBef>
                <a:spcPts val="0"/>
              </a:spcBef>
              <a:spcAft>
                <a:spcPts val="0"/>
              </a:spcAft>
              <a:buSzPts val="1800"/>
              <a:buChar char="-"/>
            </a:pPr>
            <a:r>
              <a:rPr lang="en"/>
              <a:t>Best destructive potential</a:t>
            </a:r>
            <a:endParaRPr/>
          </a:p>
          <a:p>
            <a:pPr indent="-342900" lvl="0" marL="457200" rtl="0" algn="l">
              <a:spcBef>
                <a:spcPts val="0"/>
              </a:spcBef>
              <a:spcAft>
                <a:spcPts val="0"/>
              </a:spcAft>
              <a:buSzPts val="1800"/>
              <a:buChar char="-"/>
            </a:pPr>
            <a:r>
              <a:rPr lang="en"/>
              <a:t>Best match between our computational model and the real thing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192550"/>
            <a:ext cx="8368200" cy="10269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600"/>
              </a:spcAft>
              <a:buNone/>
            </a:pPr>
            <a:r>
              <a:rPr lang="en" sz="2400">
                <a:latin typeface="Roboto"/>
                <a:ea typeface="Roboto"/>
                <a:cs typeface="Roboto"/>
                <a:sym typeface="Roboto"/>
              </a:rPr>
              <a:t>How do we make the best trebuchet possible?</a:t>
            </a:r>
            <a:endParaRPr sz="2400"/>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Optimize several parameters</a:t>
            </a:r>
            <a:endParaRPr/>
          </a:p>
          <a:p>
            <a:pPr indent="-342900" lvl="0" marL="457200" rtl="0" algn="l">
              <a:spcBef>
                <a:spcPts val="1600"/>
              </a:spcBef>
              <a:spcAft>
                <a:spcPts val="0"/>
              </a:spcAft>
              <a:buSzPts val="1800"/>
              <a:buChar char="-"/>
            </a:pPr>
            <a:r>
              <a:rPr lang="en"/>
              <a:t>Fulcrum position</a:t>
            </a:r>
            <a:endParaRPr/>
          </a:p>
          <a:p>
            <a:pPr indent="-342900" lvl="0" marL="457200" rtl="0" algn="l">
              <a:spcBef>
                <a:spcPts val="0"/>
              </a:spcBef>
              <a:spcAft>
                <a:spcPts val="0"/>
              </a:spcAft>
              <a:buSzPts val="1800"/>
              <a:buChar char="-"/>
            </a:pPr>
            <a:r>
              <a:rPr lang="en"/>
              <a:t>Sling Length</a:t>
            </a:r>
            <a:endParaRPr/>
          </a:p>
          <a:p>
            <a:pPr indent="-342900" lvl="0" marL="457200" rtl="0" algn="l">
              <a:spcBef>
                <a:spcPts val="0"/>
              </a:spcBef>
              <a:spcAft>
                <a:spcPts val="0"/>
              </a:spcAft>
              <a:buSzPts val="1800"/>
              <a:buChar char="-"/>
            </a:pPr>
            <a:r>
              <a:rPr lang="en"/>
              <a:t>Counterweight starting angle</a:t>
            </a:r>
            <a:endParaRPr/>
          </a:p>
          <a:p>
            <a:pPr indent="-342900" lvl="0" marL="457200" rtl="0" algn="l">
              <a:spcBef>
                <a:spcPts val="0"/>
              </a:spcBef>
              <a:spcAft>
                <a:spcPts val="0"/>
              </a:spcAft>
              <a:buSzPts val="1800"/>
              <a:buChar char="-"/>
            </a:pPr>
            <a:r>
              <a:rPr lang="en"/>
              <a:t>Use of wheels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Computational Methods</a:t>
            </a:r>
            <a:endParaRPr/>
          </a:p>
        </p:txBody>
      </p:sp>
      <p:sp>
        <p:nvSpPr>
          <p:cNvPr id="95" name="Google Shape;95;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Mathematica numerically solves for equations of motion</a:t>
            </a:r>
            <a:endParaRPr/>
          </a:p>
          <a:p>
            <a:pPr indent="-317500" lvl="1" marL="914400" rtl="0" algn="l">
              <a:spcBef>
                <a:spcPts val="0"/>
              </a:spcBef>
              <a:spcAft>
                <a:spcPts val="0"/>
              </a:spcAft>
              <a:buSzPts val="1400"/>
              <a:buChar char="○"/>
            </a:pPr>
            <a:r>
              <a:rPr lang="en"/>
              <a:t>First part includes a Lagrange multiplier</a:t>
            </a:r>
            <a:endParaRPr/>
          </a:p>
          <a:p>
            <a:pPr indent="-317500" lvl="1" marL="914400" rtl="0" algn="l">
              <a:spcBef>
                <a:spcPts val="0"/>
              </a:spcBef>
              <a:spcAft>
                <a:spcPts val="0"/>
              </a:spcAft>
              <a:buSzPts val="1400"/>
              <a:buChar char="○"/>
            </a:pPr>
            <a:r>
              <a:rPr lang="en"/>
              <a:t>Second part begins when Lagrange goes to 0</a:t>
            </a:r>
            <a:endParaRPr/>
          </a:p>
          <a:p>
            <a:pPr indent="-342900" lvl="0" marL="457200" rtl="0" algn="l">
              <a:spcBef>
                <a:spcPts val="0"/>
              </a:spcBef>
              <a:spcAft>
                <a:spcPts val="0"/>
              </a:spcAft>
              <a:buSzPts val="1800"/>
              <a:buChar char="●"/>
            </a:pPr>
            <a:r>
              <a:rPr lang="en"/>
              <a:t>Solve equations of motion for when 𝜃[t] and 𝜙[t] are equal</a:t>
            </a:r>
            <a:endParaRPr/>
          </a:p>
          <a:p>
            <a:pPr indent="-342900" lvl="0" marL="457200" rtl="0" algn="l">
              <a:spcBef>
                <a:spcPts val="0"/>
              </a:spcBef>
              <a:spcAft>
                <a:spcPts val="0"/>
              </a:spcAft>
              <a:buSzPts val="1800"/>
              <a:buChar char="●"/>
            </a:pPr>
            <a:r>
              <a:rPr lang="en"/>
              <a:t>Find range using x= v</a:t>
            </a:r>
            <a:r>
              <a:rPr baseline="-25000" lang="en"/>
              <a:t>0</a:t>
            </a:r>
            <a:r>
              <a:rPr lang="en"/>
              <a:t>² sin(2</a:t>
            </a:r>
            <a:r>
              <a:rPr lang="en"/>
              <a:t>𝜙)/g </a:t>
            </a:r>
            <a:endParaRPr/>
          </a:p>
          <a:p>
            <a:pPr indent="-342900" lvl="0" marL="457200" rtl="0" algn="l">
              <a:spcBef>
                <a:spcPts val="0"/>
              </a:spcBef>
              <a:spcAft>
                <a:spcPts val="0"/>
              </a:spcAft>
              <a:buSzPts val="1800"/>
              <a:buChar char="●"/>
            </a:pPr>
            <a:r>
              <a:rPr lang="en"/>
              <a:t>Compare this range for different values of the parameter of interest</a:t>
            </a:r>
            <a:endParaRPr/>
          </a:p>
          <a:p>
            <a:pPr indent="-317500" lvl="1" marL="914400" rtl="0" algn="l">
              <a:spcBef>
                <a:spcPts val="0"/>
              </a:spcBef>
              <a:spcAft>
                <a:spcPts val="0"/>
              </a:spcAft>
              <a:buSzPts val="1400"/>
              <a:buChar char="○"/>
            </a:pPr>
            <a:r>
              <a:rPr lang="en"/>
              <a:t>Fulcrum position</a:t>
            </a:r>
            <a:endParaRPr/>
          </a:p>
          <a:p>
            <a:pPr indent="-317500" lvl="1" marL="914400" rtl="0" algn="l">
              <a:spcBef>
                <a:spcPts val="0"/>
              </a:spcBef>
              <a:spcAft>
                <a:spcPts val="0"/>
              </a:spcAft>
              <a:buSzPts val="1400"/>
              <a:buChar char="○"/>
            </a:pPr>
            <a:r>
              <a:rPr lang="en"/>
              <a:t>Sling length</a:t>
            </a:r>
            <a:endParaRPr/>
          </a:p>
          <a:p>
            <a:pPr indent="-317500" lvl="1" marL="914400" rtl="0" algn="l">
              <a:spcBef>
                <a:spcPts val="0"/>
              </a:spcBef>
              <a:spcAft>
                <a:spcPts val="0"/>
              </a:spcAft>
              <a:buSzPts val="1400"/>
              <a:buChar char="○"/>
            </a:pPr>
            <a:r>
              <a:rPr lang="en"/>
              <a:t>Counterweight angle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Fulcrum Position</a:t>
            </a:r>
            <a:endParaRPr/>
          </a:p>
        </p:txBody>
      </p:sp>
      <p:pic>
        <p:nvPicPr>
          <p:cNvPr id="101" name="Google Shape;101;p19"/>
          <p:cNvPicPr preferRelativeResize="0"/>
          <p:nvPr/>
        </p:nvPicPr>
        <p:blipFill>
          <a:blip r:embed="rId3">
            <a:alphaModFix/>
          </a:blip>
          <a:stretch>
            <a:fillRect/>
          </a:stretch>
        </p:blipFill>
        <p:spPr>
          <a:xfrm>
            <a:off x="304800" y="1496675"/>
            <a:ext cx="5037250" cy="3270725"/>
          </a:xfrm>
          <a:prstGeom prst="rect">
            <a:avLst/>
          </a:prstGeom>
          <a:noFill/>
          <a:ln>
            <a:noFill/>
          </a:ln>
        </p:spPr>
      </p:pic>
      <p:pic>
        <p:nvPicPr>
          <p:cNvPr id="102" name="Google Shape;102;p19"/>
          <p:cNvPicPr preferRelativeResize="0"/>
          <p:nvPr/>
        </p:nvPicPr>
        <p:blipFill rotWithShape="1">
          <a:blip r:embed="rId4">
            <a:alphaModFix/>
          </a:blip>
          <a:srcRect b="12631" l="23602" r="23464" t="27106"/>
          <a:stretch/>
        </p:blipFill>
        <p:spPr>
          <a:xfrm>
            <a:off x="5734875" y="359075"/>
            <a:ext cx="3194798" cy="2046001"/>
          </a:xfrm>
          <a:prstGeom prst="rect">
            <a:avLst/>
          </a:prstGeom>
          <a:noFill/>
          <a:ln>
            <a:noFill/>
          </a:ln>
        </p:spPr>
      </p:pic>
      <p:sp>
        <p:nvSpPr>
          <p:cNvPr id="103" name="Google Shape;103;p19"/>
          <p:cNvSpPr txBox="1"/>
          <p:nvPr/>
        </p:nvSpPr>
        <p:spPr>
          <a:xfrm>
            <a:off x="5676900" y="2842250"/>
            <a:ext cx="3252900" cy="13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Peak around d = +0.16 m</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 sz="1800">
                <a:solidFill>
                  <a:srgbClr val="FFFFFF"/>
                </a:solidFill>
                <a:latin typeface="Roboto"/>
                <a:ea typeface="Roboto"/>
                <a:cs typeface="Roboto"/>
                <a:sym typeface="Roboto"/>
              </a:rPr>
              <a:t>Relatively flat peak</a:t>
            </a:r>
            <a:endParaRPr sz="1800">
              <a:solidFill>
                <a:srgbClr val="FFFFF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Sling Length</a:t>
            </a:r>
            <a:endParaRPr/>
          </a:p>
        </p:txBody>
      </p:sp>
      <p:sp>
        <p:nvSpPr>
          <p:cNvPr id="109" name="Google Shape;109;p20"/>
          <p:cNvSpPr txBox="1"/>
          <p:nvPr>
            <p:ph idx="1" type="body"/>
          </p:nvPr>
        </p:nvSpPr>
        <p:spPr>
          <a:xfrm>
            <a:off x="387900" y="1489825"/>
            <a:ext cx="4061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Optimal sling length:</a:t>
            </a:r>
            <a:endParaRPr/>
          </a:p>
          <a:p>
            <a:pPr indent="0" lvl="0" marL="0" rtl="0" algn="l">
              <a:lnSpc>
                <a:spcPct val="150000"/>
              </a:lnSpc>
              <a:spcBef>
                <a:spcPts val="1600"/>
              </a:spcBef>
              <a:spcAft>
                <a:spcPts val="0"/>
              </a:spcAft>
              <a:buNone/>
            </a:pPr>
            <a:r>
              <a:rPr lang="en"/>
              <a:t>~45 cm </a:t>
            </a:r>
            <a:endParaRPr/>
          </a:p>
          <a:p>
            <a:pPr indent="0" lvl="0" marL="0" rtl="0" algn="l">
              <a:lnSpc>
                <a:spcPct val="150000"/>
              </a:lnSpc>
              <a:spcBef>
                <a:spcPts val="1600"/>
              </a:spcBef>
              <a:spcAft>
                <a:spcPts val="0"/>
              </a:spcAft>
              <a:buNone/>
            </a:pPr>
            <a:r>
              <a:rPr lang="en"/>
              <a:t>~Flat section near the peak</a:t>
            </a:r>
            <a:endParaRPr/>
          </a:p>
          <a:p>
            <a:pPr indent="0" lvl="0" marL="0" rtl="0" algn="l">
              <a:lnSpc>
                <a:spcPct val="150000"/>
              </a:lnSpc>
              <a:spcBef>
                <a:spcPts val="1600"/>
              </a:spcBef>
              <a:spcAft>
                <a:spcPts val="1600"/>
              </a:spcAft>
              <a:buClr>
                <a:srgbClr val="000000"/>
              </a:buClr>
              <a:buSzPts val="1100"/>
              <a:buFont typeface="Arial"/>
              <a:buNone/>
            </a:pPr>
            <a:r>
              <a:rPr lang="en"/>
              <a:t>~The length between the fulcrum and  the end of the throwing arm</a:t>
            </a:r>
            <a:endParaRPr/>
          </a:p>
        </p:txBody>
      </p:sp>
      <p:pic>
        <p:nvPicPr>
          <p:cNvPr id="110" name="Google Shape;110;p20"/>
          <p:cNvPicPr preferRelativeResize="0"/>
          <p:nvPr/>
        </p:nvPicPr>
        <p:blipFill>
          <a:blip r:embed="rId3">
            <a:alphaModFix/>
          </a:blip>
          <a:stretch>
            <a:fillRect/>
          </a:stretch>
        </p:blipFill>
        <p:spPr>
          <a:xfrm>
            <a:off x="4601400" y="1296525"/>
            <a:ext cx="4390200" cy="28505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Optimizing Range as a function of fulcrum position and sling length</a:t>
            </a:r>
            <a:endParaRPr/>
          </a:p>
        </p:txBody>
      </p:sp>
      <p:sp>
        <p:nvSpPr>
          <p:cNvPr id="116" name="Google Shape;116;p21"/>
          <p:cNvSpPr txBox="1"/>
          <p:nvPr>
            <p:ph idx="1" type="body"/>
          </p:nvPr>
        </p:nvSpPr>
        <p:spPr>
          <a:xfrm>
            <a:off x="311700" y="1521625"/>
            <a:ext cx="4260300" cy="304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Fulcrum position and sling length correspond to each other</a:t>
            </a:r>
            <a:endParaRPr/>
          </a:p>
          <a:p>
            <a:pPr indent="0" lvl="0" marL="0" rtl="0" algn="l">
              <a:spcBef>
                <a:spcPts val="1600"/>
              </a:spcBef>
              <a:spcAft>
                <a:spcPts val="0"/>
              </a:spcAft>
              <a:buNone/>
            </a:pPr>
            <a:r>
              <a:rPr lang="en"/>
              <a:t>Double loop method</a:t>
            </a:r>
            <a:endParaRPr/>
          </a:p>
          <a:p>
            <a:pPr indent="0" lvl="0" marL="0" rtl="0" algn="l">
              <a:spcBef>
                <a:spcPts val="1600"/>
              </a:spcBef>
              <a:spcAft>
                <a:spcPts val="0"/>
              </a:spcAft>
              <a:buNone/>
            </a:pPr>
            <a:r>
              <a:rPr lang="en"/>
              <a:t>Fulcrum position between 15 and 20 cm and sling length between 40 and 55 cm</a:t>
            </a:r>
            <a:endParaRPr/>
          </a:p>
          <a:p>
            <a:pPr indent="0" lvl="0" marL="0" rtl="0" algn="l">
              <a:spcBef>
                <a:spcPts val="1600"/>
              </a:spcBef>
              <a:spcAft>
                <a:spcPts val="1600"/>
              </a:spcAft>
              <a:buNone/>
            </a:pPr>
            <a:r>
              <a:rPr lang="en"/>
              <a:t>Wide peak</a:t>
            </a:r>
            <a:endParaRPr/>
          </a:p>
        </p:txBody>
      </p:sp>
      <p:pic>
        <p:nvPicPr>
          <p:cNvPr id="117" name="Google Shape;117;p21"/>
          <p:cNvPicPr preferRelativeResize="0"/>
          <p:nvPr/>
        </p:nvPicPr>
        <p:blipFill rotWithShape="1">
          <a:blip r:embed="rId3">
            <a:alphaModFix/>
          </a:blip>
          <a:srcRect b="0" l="14168" r="15827" t="0"/>
          <a:stretch/>
        </p:blipFill>
        <p:spPr>
          <a:xfrm>
            <a:off x="4870925" y="1491762"/>
            <a:ext cx="3885174" cy="31071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