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450F6-A6AD-35C0-18B9-322E7C78A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59F020-EEA6-C078-FE03-1AE4EED75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4AE7A-4E27-BC24-B276-358716B2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329-532B-4370-B467-FF6689DB44F3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A3DB6-B931-3D7D-1983-13CFFC30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AB2C3-1DE6-DE46-64AC-8B27F94B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3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91AE4-8D90-047B-2581-C41EC45D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417A44-8B71-09F1-A2BD-6CFE85962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35E58-57A9-5EFE-F1E6-39F6E05C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329-532B-4370-B467-FF6689DB44F3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A3B80-8A97-05D2-4CDA-8480A03E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594DA-FCB5-69B9-85E2-05F2D667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A7E7BE-B5BB-FC5C-5971-3532E91F5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BF6225-EFEB-5FD8-78F8-735569734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B9932-EFA9-4A73-57AB-B9BE9D8E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329-532B-4370-B467-FF6689DB44F3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69CC7-ABD7-EAD3-F0A3-661E7828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051BF-1E67-F051-725F-4F358268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4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BA63D-7332-E551-9B3C-07DC66FA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2C18F-F5CF-5F2F-6A91-88DBC046B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FFE3D-08EF-1EDC-59B1-43239F87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329-532B-4370-B467-FF6689DB44F3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C7DCF-E93A-EFE3-11D4-7FA2F099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B1FC2-B729-7697-6043-7854F46E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10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6E1AC-2553-E7B5-7296-5E7370D1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3F594-C85C-C474-669D-CA3FD6C33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370D0-12BD-AC8E-E9E5-942C6119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329-532B-4370-B467-FF6689DB44F3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7753C-821C-48DB-B624-39B9DE75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B4D8F-16E3-33C6-115C-31091D3A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6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D5973-A83A-3640-678B-C89BE2DF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1EE16-3DDF-64E6-7B2A-60A74143B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B84BF1-D036-507B-3870-26980C523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898DB3-FBEA-67E4-B565-0638C66A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329-532B-4370-B467-FF6689DB44F3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84A352-4D2F-221B-9FD9-3F66D5F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80F0FE-9B31-641A-DB65-104ECC09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78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FE7E7-0BBF-83B1-BDA7-E175FFA1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A16D93-CEA3-710B-D6AE-5045125C1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A280E4-FFC2-61DC-E150-08FFBECB7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49B691-01DA-736D-5559-18BF67843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956D95-3F89-BECC-9F99-77C711CC0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CB1688-ED6B-4D66-0123-116585DD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329-532B-4370-B467-FF6689DB44F3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F2CB9F-475E-4140-B519-337A3DAE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65A211-BDF8-EE5A-4959-F1285439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9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9A82C-9E77-D520-AD18-C36934FA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D45078-85D0-091F-0168-0D94A096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329-532B-4370-B467-FF6689DB44F3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D7523B-FD62-9897-D784-DA094187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2FB9C3-CD24-988E-B36A-5BD56E7D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8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E846E2-7CE9-5849-3406-0134DC0A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329-532B-4370-B467-FF6689DB44F3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7F21CA-8A85-B105-4229-F74080A9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E88CF2-686E-AD63-2D6E-F1FBA4E5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40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0CC20-001B-426B-2DB7-C7572BED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29D14-21C5-29AD-6DB9-37B13400F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F9F159-0A35-7F30-D79A-A3C0D2F40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6A5440-AE4F-BC68-1919-A3017318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329-532B-4370-B467-FF6689DB44F3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779D22-86E1-151E-BF2C-78DCB002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5C340-4442-2C77-42E9-9AC22F1A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4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49FB4-4200-75A1-81AA-F851C7CF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336047-A2B5-0D63-4259-6933CBE53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D2423F-B0AD-BAD4-419C-A6C6519E0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F6DA5C-4C7F-B1D5-8A4E-7BC40F0C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D329-532B-4370-B467-FF6689DB44F3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ACEF76-F943-E690-51D2-CC9F5111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3261D7-5F76-9AB2-19E2-C2670B7B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4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2B4E31-9559-AE03-9BCF-A530A059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395825-A32E-B36C-4149-0B1E75BFB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F53B6-FFD8-501E-D062-11C17F232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34D329-532B-4370-B467-FF6689DB44F3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D188F-5CAF-0776-6633-65BC989E6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122F7-9789-CCA0-7097-F47D8D7B6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4443F8-0269-4252-8FE2-74447901D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077C50E8-17E2-A946-FE82-7FD8C892E780}"/>
              </a:ext>
            </a:extLst>
          </p:cNvPr>
          <p:cNvSpPr txBox="1"/>
          <p:nvPr/>
        </p:nvSpPr>
        <p:spPr>
          <a:xfrm>
            <a:off x="3968603" y="3912441"/>
            <a:ext cx="110479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MCMC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采样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D7DBB4F-A05F-AF2C-A5D3-09C2554BA814}"/>
              </a:ext>
            </a:extLst>
          </p:cNvPr>
          <p:cNvSpPr/>
          <p:nvPr/>
        </p:nvSpPr>
        <p:spPr>
          <a:xfrm>
            <a:off x="4387850" y="3900019"/>
            <a:ext cx="69272" cy="69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902489E-DBEA-D099-293B-D4F3E1FB3AB6}"/>
              </a:ext>
            </a:extLst>
          </p:cNvPr>
          <p:cNvSpPr/>
          <p:nvPr/>
        </p:nvSpPr>
        <p:spPr>
          <a:xfrm>
            <a:off x="4543513" y="3900019"/>
            <a:ext cx="69272" cy="69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5E182C6-818B-BDE3-F65D-CC1AE4DC7093}"/>
              </a:ext>
            </a:extLst>
          </p:cNvPr>
          <p:cNvSpPr/>
          <p:nvPr/>
        </p:nvSpPr>
        <p:spPr>
          <a:xfrm>
            <a:off x="7333881" y="3900019"/>
            <a:ext cx="69272" cy="69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36168B40-EA0E-E9BC-082D-894097AB40B7}"/>
              </a:ext>
            </a:extLst>
          </p:cNvPr>
          <p:cNvSpPr/>
          <p:nvPr/>
        </p:nvSpPr>
        <p:spPr>
          <a:xfrm>
            <a:off x="7489544" y="3900019"/>
            <a:ext cx="69272" cy="69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B1E55A-DAF4-9816-32DD-E8323AA2DBE1}"/>
              </a:ext>
            </a:extLst>
          </p:cNvPr>
          <p:cNvSpPr txBox="1"/>
          <p:nvPr/>
        </p:nvSpPr>
        <p:spPr>
          <a:xfrm>
            <a:off x="5410824" y="3912441"/>
            <a:ext cx="99257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Gibbs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采样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62D7E29-6435-2057-54D5-6613283D9CE8}"/>
              </a:ext>
            </a:extLst>
          </p:cNvPr>
          <p:cNvSpPr/>
          <p:nvPr/>
        </p:nvSpPr>
        <p:spPr>
          <a:xfrm>
            <a:off x="5768536" y="3900019"/>
            <a:ext cx="69272" cy="69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A705CFFE-EFDC-249D-6585-4080A47795E7}"/>
              </a:ext>
            </a:extLst>
          </p:cNvPr>
          <p:cNvSpPr/>
          <p:nvPr/>
        </p:nvSpPr>
        <p:spPr>
          <a:xfrm>
            <a:off x="5915665" y="3900019"/>
            <a:ext cx="69272" cy="69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8C0D99-AD16-5629-FFE0-4DACEFCCBBAB}"/>
              </a:ext>
            </a:extLst>
          </p:cNvPr>
          <p:cNvSpPr/>
          <p:nvPr/>
        </p:nvSpPr>
        <p:spPr>
          <a:xfrm>
            <a:off x="2714324" y="1981084"/>
            <a:ext cx="6385647" cy="24946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5DBA37-3335-B879-D7B9-45912CB52E1A}"/>
              </a:ext>
            </a:extLst>
          </p:cNvPr>
          <p:cNvSpPr txBox="1"/>
          <p:nvPr/>
        </p:nvSpPr>
        <p:spPr>
          <a:xfrm>
            <a:off x="5455742" y="9336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目标分布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7E6458-5610-CC2F-4D3F-82A76AB64074}"/>
              </a:ext>
            </a:extLst>
          </p:cNvPr>
          <p:cNvSpPr txBox="1"/>
          <p:nvPr/>
        </p:nvSpPr>
        <p:spPr>
          <a:xfrm>
            <a:off x="5455742" y="1827196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随机采样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02D4543-4F7A-081C-8761-298127A00B9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907148" y="1241427"/>
            <a:ext cx="0" cy="58576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F9D54B0-B842-AC14-466E-24B4967B7CB1}"/>
              </a:ext>
            </a:extLst>
          </p:cNvPr>
          <p:cNvSpPr txBox="1"/>
          <p:nvPr/>
        </p:nvSpPr>
        <p:spPr>
          <a:xfrm>
            <a:off x="5455742" y="4925389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采样样本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2B533F-3FA6-1EBA-0902-493B36EF8FB1}"/>
              </a:ext>
            </a:extLst>
          </p:cNvPr>
          <p:cNvSpPr txBox="1"/>
          <p:nvPr/>
        </p:nvSpPr>
        <p:spPr>
          <a:xfrm>
            <a:off x="4468292" y="5647284"/>
            <a:ext cx="28777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统计分析、数据建模、参数估计等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D524AD4-6725-FC0F-EEE3-9E1DEA11725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907148" y="4475747"/>
            <a:ext cx="0" cy="44964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3AD0C89-A766-9089-1980-214265D31CA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907148" y="5233166"/>
            <a:ext cx="0" cy="41411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9EA118B-23AE-B8F5-0A95-54A567CB4230}"/>
              </a:ext>
            </a:extLst>
          </p:cNvPr>
          <p:cNvSpPr txBox="1"/>
          <p:nvPr/>
        </p:nvSpPr>
        <p:spPr>
          <a:xfrm>
            <a:off x="3688693" y="2412963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逆变换采样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0607E9-AEB8-A55E-57C5-5154912568E4}"/>
              </a:ext>
            </a:extLst>
          </p:cNvPr>
          <p:cNvSpPr txBox="1"/>
          <p:nvPr/>
        </p:nvSpPr>
        <p:spPr>
          <a:xfrm>
            <a:off x="5319359" y="2412963"/>
            <a:ext cx="12618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接受拒绝采样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571B5E-6FB7-6783-8317-8C3934D2239E}"/>
              </a:ext>
            </a:extLst>
          </p:cNvPr>
          <p:cNvSpPr txBox="1"/>
          <p:nvPr/>
        </p:nvSpPr>
        <p:spPr>
          <a:xfrm>
            <a:off x="7296912" y="2412963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重要性采样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7C47C1-419F-2577-B422-223E31485AE5}"/>
              </a:ext>
            </a:extLst>
          </p:cNvPr>
          <p:cNvSpPr txBox="1"/>
          <p:nvPr/>
        </p:nvSpPr>
        <p:spPr>
          <a:xfrm>
            <a:off x="2842255" y="3316591"/>
            <a:ext cx="12618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马尔可夫过程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2313E17-5707-9A54-6F26-5AD5F3E9A8AE}"/>
              </a:ext>
            </a:extLst>
          </p:cNvPr>
          <p:cNvSpPr txBox="1"/>
          <p:nvPr/>
        </p:nvSpPr>
        <p:spPr>
          <a:xfrm>
            <a:off x="6459507" y="3912441"/>
            <a:ext cx="202170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Metropolis-Hastings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采样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E6772A8-5B94-AC42-C55B-2F998AEABE65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rot="5400000">
            <a:off x="4674586" y="2624303"/>
            <a:ext cx="1179279" cy="13721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F456BF4F-1C6E-56E6-5FB3-DD3C5CB58E55}"/>
              </a:ext>
            </a:extLst>
          </p:cNvPr>
          <p:cNvCxnSpPr>
            <a:cxnSpLocks/>
            <a:stCxn id="20" idx="2"/>
            <a:endCxn id="47" idx="0"/>
          </p:cNvCxnSpPr>
          <p:nvPr/>
        </p:nvCxnSpPr>
        <p:spPr>
          <a:xfrm rot="16200000" flipH="1">
            <a:off x="6147601" y="2523439"/>
            <a:ext cx="1179279" cy="15738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28">
            <a:extLst>
              <a:ext uri="{FF2B5EF4-FFF2-40B4-BE49-F238E27FC236}">
                <a16:creationId xmlns:a16="http://schemas.microsoft.com/office/drawing/2014/main" id="{929A6502-15FA-A4A5-9FD3-C9C01FD8C51D}"/>
              </a:ext>
            </a:extLst>
          </p:cNvPr>
          <p:cNvCxnSpPr>
            <a:cxnSpLocks/>
            <a:stCxn id="20" idx="2"/>
            <a:endCxn id="70" idx="0"/>
          </p:cNvCxnSpPr>
          <p:nvPr/>
        </p:nvCxnSpPr>
        <p:spPr>
          <a:xfrm>
            <a:off x="5950301" y="2720740"/>
            <a:ext cx="0" cy="117927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28">
            <a:extLst>
              <a:ext uri="{FF2B5EF4-FFF2-40B4-BE49-F238E27FC236}">
                <a16:creationId xmlns:a16="http://schemas.microsoft.com/office/drawing/2014/main" id="{5FFE917E-4928-E875-347F-B8EE5F1BD704}"/>
              </a:ext>
            </a:extLst>
          </p:cNvPr>
          <p:cNvCxnSpPr>
            <a:cxnSpLocks/>
            <a:stCxn id="22" idx="3"/>
            <a:endCxn id="42" idx="0"/>
          </p:cNvCxnSpPr>
          <p:nvPr/>
        </p:nvCxnSpPr>
        <p:spPr>
          <a:xfrm>
            <a:off x="4104139" y="3470480"/>
            <a:ext cx="318347" cy="429539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28">
            <a:extLst>
              <a:ext uri="{FF2B5EF4-FFF2-40B4-BE49-F238E27FC236}">
                <a16:creationId xmlns:a16="http://schemas.microsoft.com/office/drawing/2014/main" id="{28F7555B-FDB6-48F2-9D03-057AF472D8D4}"/>
              </a:ext>
            </a:extLst>
          </p:cNvPr>
          <p:cNvCxnSpPr>
            <a:cxnSpLocks/>
            <a:stCxn id="22" idx="3"/>
            <a:endCxn id="43" idx="0"/>
          </p:cNvCxnSpPr>
          <p:nvPr/>
        </p:nvCxnSpPr>
        <p:spPr>
          <a:xfrm>
            <a:off x="4104139" y="3470480"/>
            <a:ext cx="1699033" cy="429539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51C25086-0F2C-1F0E-9AD6-6A05C85BB5D0}"/>
              </a:ext>
            </a:extLst>
          </p:cNvPr>
          <p:cNvSpPr/>
          <p:nvPr/>
        </p:nvSpPr>
        <p:spPr>
          <a:xfrm>
            <a:off x="4520998" y="3429000"/>
            <a:ext cx="112915" cy="109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938A6F2-5D3B-E1B6-63DC-D9801B8C7718}"/>
              </a:ext>
            </a:extLst>
          </p:cNvPr>
          <p:cNvSpPr/>
          <p:nvPr/>
        </p:nvSpPr>
        <p:spPr>
          <a:xfrm>
            <a:off x="5873294" y="3429000"/>
            <a:ext cx="112915" cy="109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28">
            <a:extLst>
              <a:ext uri="{FF2B5EF4-FFF2-40B4-BE49-F238E27FC236}">
                <a16:creationId xmlns:a16="http://schemas.microsoft.com/office/drawing/2014/main" id="{62B501BB-CB69-0A22-5DC0-3572B6EB26CA}"/>
              </a:ext>
            </a:extLst>
          </p:cNvPr>
          <p:cNvCxnSpPr>
            <a:cxnSpLocks/>
            <a:stCxn id="22" idx="3"/>
            <a:endCxn id="44" idx="0"/>
          </p:cNvCxnSpPr>
          <p:nvPr/>
        </p:nvCxnSpPr>
        <p:spPr>
          <a:xfrm>
            <a:off x="4104139" y="3470480"/>
            <a:ext cx="3264378" cy="429539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5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直方图&#10;&#10;描述已自动生成">
            <a:extLst>
              <a:ext uri="{FF2B5EF4-FFF2-40B4-BE49-F238E27FC236}">
                <a16:creationId xmlns:a16="http://schemas.microsoft.com/office/drawing/2014/main" id="{E2C87D14-C07B-02B0-03D1-6DA5A31D8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59" y="1428471"/>
            <a:ext cx="5601482" cy="40010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EB0712-0A4A-0622-13CD-644719243649}"/>
              </a:ext>
            </a:extLst>
          </p:cNvPr>
          <p:cNvSpPr txBox="1"/>
          <p:nvPr/>
        </p:nvSpPr>
        <p:spPr>
          <a:xfrm>
            <a:off x="3295259" y="1428471"/>
            <a:ext cx="180049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前提：概率密度已知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3984A7-294C-E213-0417-7E71BEC8E54A}"/>
              </a:ext>
            </a:extLst>
          </p:cNvPr>
          <p:cNvSpPr txBox="1"/>
          <p:nvPr/>
        </p:nvSpPr>
        <p:spPr>
          <a:xfrm>
            <a:off x="3295258" y="3560746"/>
            <a:ext cx="26981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第一步：概率密度转为累计密度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BA7F54A-D687-4C3D-8C1B-8000300074E7}"/>
                  </a:ext>
                </a:extLst>
              </p:cNvPr>
              <p:cNvSpPr txBox="1"/>
              <p:nvPr/>
            </p:nvSpPr>
            <p:spPr>
              <a:xfrm>
                <a:off x="6198569" y="3560745"/>
                <a:ext cx="292964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第二步：根据累计密度反向采样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acc>
                      <m:accPr>
                        <m:chr m:val="̂"/>
                        <m:ctrlPr>
                          <a:rPr lang="zh-CN" altLang="en-US" sz="1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acc>
                  </m:oMath>
                </a14:m>
                <a:endPara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BA7F54A-D687-4C3D-8C1B-800030007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569" y="3560745"/>
                <a:ext cx="2929648" cy="307777"/>
              </a:xfrm>
              <a:prstGeom prst="rect">
                <a:avLst/>
              </a:prstGeom>
              <a:blipFill>
                <a:blip r:embed="rId4"/>
                <a:stretch>
                  <a:fillRect l="-625" t="-5882" r="-1875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6D8F0BBC-140A-9E47-1E24-8DF10CC53E63}"/>
              </a:ext>
            </a:extLst>
          </p:cNvPr>
          <p:cNvSpPr txBox="1"/>
          <p:nvPr/>
        </p:nvSpPr>
        <p:spPr>
          <a:xfrm>
            <a:off x="6198569" y="1428470"/>
            <a:ext cx="323678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第三步：不断重复第二步，获得样本集</a:t>
            </a:r>
          </a:p>
        </p:txBody>
      </p:sp>
    </p:spTree>
    <p:extLst>
      <p:ext uri="{BB962C8B-B14F-4D97-AF65-F5344CB8AC3E}">
        <p14:creationId xmlns:p14="http://schemas.microsoft.com/office/powerpoint/2010/main" val="179423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直方图&#10;&#10;低可信度描述已自动生成">
            <a:extLst>
              <a:ext uri="{FF2B5EF4-FFF2-40B4-BE49-F238E27FC236}">
                <a16:creationId xmlns:a16="http://schemas.microsoft.com/office/drawing/2014/main" id="{95CD5F13-EE29-D86A-85AE-E441EDDB3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549" y="2247735"/>
            <a:ext cx="4486901" cy="23625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6A482C-5E54-EC36-0DBC-2413E7FC4379}"/>
                  </a:ext>
                </a:extLst>
              </p:cNvPr>
              <p:cNvSpPr txBox="1"/>
              <p:nvPr/>
            </p:nvSpPr>
            <p:spPr>
              <a:xfrm>
                <a:off x="4823791" y="2341659"/>
                <a:ext cx="1133131" cy="4544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6A482C-5E54-EC36-0DBC-2413E7FC4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791" y="2341659"/>
                <a:ext cx="1133131" cy="454483"/>
              </a:xfrm>
              <a:prstGeom prst="rect">
                <a:avLst/>
              </a:prstGeom>
              <a:blipFill>
                <a:blip r:embed="rId4"/>
                <a:stretch>
                  <a:fillRect l="-107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C252A7-C343-6D24-4863-944ABC2C6739}"/>
                  </a:ext>
                </a:extLst>
              </p:cNvPr>
              <p:cNvSpPr txBox="1"/>
              <p:nvPr/>
            </p:nvSpPr>
            <p:spPr>
              <a:xfrm>
                <a:off x="5925117" y="2422962"/>
                <a:ext cx="289489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可被视为灰色黑色面积比再除以</a:t>
                </a:r>
                <a14:m>
                  <m:oMath xmlns:m="http://schemas.openxmlformats.org/officeDocument/2006/math">
                    <m:r>
                      <a:rPr lang="en-US" altLang="zh-CN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C252A7-C343-6D24-4863-944ABC2C6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117" y="2422962"/>
                <a:ext cx="2894895" cy="307777"/>
              </a:xfrm>
              <a:prstGeom prst="rect">
                <a:avLst/>
              </a:prstGeom>
              <a:blipFill>
                <a:blip r:embed="rId5"/>
                <a:stretch>
                  <a:fillRect l="-632" t="-392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B6F98E-B12D-1410-626F-868F73564812}"/>
                  </a:ext>
                </a:extLst>
              </p:cNvPr>
              <p:cNvSpPr txBox="1"/>
              <p:nvPr/>
            </p:nvSpPr>
            <p:spPr>
              <a:xfrm>
                <a:off x="6952160" y="3105321"/>
                <a:ext cx="131330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提议分布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d>
                      <m:d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e>
                    </m:d>
                  </m:oMath>
                </a14:m>
                <a:endPara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1B6F98E-B12D-1410-626F-868F73564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60" y="3105321"/>
                <a:ext cx="1313308" cy="307777"/>
              </a:xfrm>
              <a:prstGeom prst="rect">
                <a:avLst/>
              </a:prstGeom>
              <a:blipFill>
                <a:blip r:embed="rId6"/>
                <a:stretch>
                  <a:fillRect l="-1389" t="-392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EB9959C-A17E-2A39-BDC0-43B9744322BA}"/>
                  </a:ext>
                </a:extLst>
              </p:cNvPr>
              <p:cNvSpPr txBox="1"/>
              <p:nvPr/>
            </p:nvSpPr>
            <p:spPr>
              <a:xfrm>
                <a:off x="6952160" y="3844027"/>
                <a:ext cx="131324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目标分布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d>
                      <m:d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e>
                    </m:d>
                  </m:oMath>
                </a14:m>
                <a:endPara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EB9959C-A17E-2A39-BDC0-43B974432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60" y="3844027"/>
                <a:ext cx="1313245" cy="307777"/>
              </a:xfrm>
              <a:prstGeom prst="rect">
                <a:avLst/>
              </a:prstGeom>
              <a:blipFill>
                <a:blip r:embed="rId7"/>
                <a:stretch>
                  <a:fillRect l="-1389" t="-6000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47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DB6E37CA-A870-5212-3C6E-58DEF51A7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85" y="1651411"/>
            <a:ext cx="5468806" cy="35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78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Lei Luo</dc:creator>
  <cp:lastModifiedBy>Lei Luo</cp:lastModifiedBy>
  <cp:revision>14</cp:revision>
  <dcterms:created xsi:type="dcterms:W3CDTF">2024-07-21T06:17:39Z</dcterms:created>
  <dcterms:modified xsi:type="dcterms:W3CDTF">2024-07-22T12:57:40Z</dcterms:modified>
</cp:coreProperties>
</file>