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E07EA-F8DA-D712-6E31-4A817414E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283F1-2973-45E9-3E85-17DA74735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D53C4-4F8A-D977-26E5-ED66C69E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9B0D-658B-427D-9BE7-53656BFC5BF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F7135-BDAF-96C4-A1F0-83202BD4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48B10-EB39-12A4-7AC5-C326B612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C856-1FE9-4179-A4CC-5502A0E5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134AC-A4BC-724E-0C83-1660331A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D8C842-22DD-FEE2-60EC-BD0EE258C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068DC-2B40-9FB2-BED7-18C2B796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9B0D-658B-427D-9BE7-53656BFC5BF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EA404-66E7-21E4-B57D-967A990A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51194-ED84-171E-9D48-BEFDCBBF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C856-1FE9-4179-A4CC-5502A0E5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3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FF55E1-7FFF-E1B7-C21E-7A9E72265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E07250-9DC3-FA3E-8D04-AE0B196D6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2819B-CC48-D0DC-269C-F3B4386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9B0D-658B-427D-9BE7-53656BFC5BF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90F09-A069-1DFF-53D3-CD2D4ACE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BF7A7-B3F4-67BA-0269-9B48FBDA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C856-1FE9-4179-A4CC-5502A0E5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6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345A6-0DAA-A490-058A-0385BB3F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22CA9-AEDC-65E4-187D-77305C25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4939D-D964-2239-DC01-1D46C5A0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9B0D-658B-427D-9BE7-53656BFC5BF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B4FC2-9816-52A4-5D35-2622C9A2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19089-58F4-EFA8-50B3-AE786F32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C856-1FE9-4179-A4CC-5502A0E5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E4913-75B7-368D-63DC-12A5398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3F65C-1EFC-E9DE-4BC9-2AA10EAF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9CCB5-9648-AE98-8252-1DC566EE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9B0D-658B-427D-9BE7-53656BFC5BF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C484-87F7-AC6D-595D-1AFE11A0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20404-7FE6-DAA0-A11F-03EED9D0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C856-1FE9-4179-A4CC-5502A0E5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B1D70-BEB0-D07A-22AA-E324DDB2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9137F-0209-F377-332C-8F5605FE1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65C360-318E-F727-6E11-4BACBBA7B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70EAB-3FDC-5B47-BA91-A53CD086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9B0D-658B-427D-9BE7-53656BFC5BF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9CF8D-52C5-7425-21FB-3CD44010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A7A87-1D5A-ED89-D025-B2745618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C856-1FE9-4179-A4CC-5502A0E5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7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1C711-68A4-8063-9E68-690209C4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A45E5-ECA9-1FD6-447E-19F76242A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5FAEE-24FD-81B0-9E22-5705B93B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C9A76D-28BD-DBDC-21B6-5B419BD12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879B14-ECC2-A0A5-D29B-544BB2658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6390AE-8B8A-9E0D-AD7A-1C45D715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9B0D-658B-427D-9BE7-53656BFC5BF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F2494E-8425-B942-DEBB-741DA13E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421423-49A3-FDCD-A878-58CDB6D0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C856-1FE9-4179-A4CC-5502A0E5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7D636-8D7C-D8EA-A605-1DCF964C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E57D13-AB5A-AB44-68F5-429AC0E4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9B0D-658B-427D-9BE7-53656BFC5BF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8118CB-71ED-8F7C-7F73-6C1A7BE6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E62E6B-3561-6B89-6F84-AE59BC21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C856-1FE9-4179-A4CC-5502A0E5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4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CE206F-ADB5-7131-27A8-C004F60E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9B0D-658B-427D-9BE7-53656BFC5BF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3FED23-5DC9-F70E-E834-C5AC1B23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82044-7EF7-F9E1-DF74-F9EAAAE8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C856-1FE9-4179-A4CC-5502A0E5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5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B919A-2AC0-5B99-5B2B-A01EAF9C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78C3A-F82A-36A0-4CBF-D94DE5A4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E02B3-0282-8966-1FC4-E6376A400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1D1AE-FAC6-5345-9F97-3A7853AC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9B0D-658B-427D-9BE7-53656BFC5BF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25447-882F-6309-4347-07E9BDFC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9A076-2F8D-A899-BD54-2C4C85C9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C856-1FE9-4179-A4CC-5502A0E5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4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ED19-EF92-629B-AA7D-9766AD52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420C63-9613-FCD6-FACD-F9B2CAC73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8F0B82-AB89-9DB4-F761-E9EE3BE7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7EA54-9D05-587D-7E73-0B7ADCC8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9B0D-658B-427D-9BE7-53656BFC5BF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19477C-6B50-A286-D2B0-9DC8AC8A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23E94-5964-3A75-0B24-DC4B4124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C856-1FE9-4179-A4CC-5502A0E5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0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6FFB8-A67C-760E-8ADA-E09260DD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B7206-0BAA-E560-4A3E-4A585357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7EBC0-8C19-270C-7B76-AD1B41338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9B0D-658B-427D-9BE7-53656BFC5BF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C6584-AA67-A190-41CF-2FD53648F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865F3-E51B-16E7-AE50-495A50341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C856-1FE9-4179-A4CC-5502A0E54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5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125">
            <a:extLst>
              <a:ext uri="{FF2B5EF4-FFF2-40B4-BE49-F238E27FC236}">
                <a16:creationId xmlns:a16="http://schemas.microsoft.com/office/drawing/2014/main" id="{86DC8D36-1755-87D7-89DD-84C684C8FF29}"/>
              </a:ext>
            </a:extLst>
          </p:cNvPr>
          <p:cNvSpPr txBox="1"/>
          <p:nvPr/>
        </p:nvSpPr>
        <p:spPr>
          <a:xfrm>
            <a:off x="10539110" y="1061332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二者相同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57E4E7-1C47-0781-99CD-7344FA9C8DD6}"/>
              </a:ext>
            </a:extLst>
          </p:cNvPr>
          <p:cNvSpPr txBox="1"/>
          <p:nvPr/>
        </p:nvSpPr>
        <p:spPr>
          <a:xfrm>
            <a:off x="0" y="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模型解释方法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SHAP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的计算分析流程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D12DFE-8AC4-CE48-EBC7-0AEA1FD9C7A9}"/>
              </a:ext>
            </a:extLst>
          </p:cNvPr>
          <p:cNvSpPr txBox="1"/>
          <p:nvPr/>
        </p:nvSpPr>
        <p:spPr>
          <a:xfrm>
            <a:off x="454432" y="830500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训练数据</a:t>
            </a:r>
            <a:endParaRPr lang="en-US" altLang="zh-CN" sz="800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dirty="0"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800" baseline="-25000" dirty="0">
                <a:latin typeface="+mn-ea"/>
                <a:cs typeface="Times New Roman" panose="02020603050405020304" pitchFamily="18" charset="0"/>
              </a:rPr>
              <a:t>train</a:t>
            </a:r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800" dirty="0">
                <a:latin typeface="+mn-ea"/>
                <a:cs typeface="Times New Roman" panose="02020603050405020304" pitchFamily="18" charset="0"/>
              </a:rPr>
              <a:t>y</a:t>
            </a:r>
            <a:r>
              <a:rPr lang="en-US" altLang="zh-CN" sz="800" baseline="-25000" dirty="0">
                <a:latin typeface="+mn-ea"/>
                <a:cs typeface="Times New Roman" panose="02020603050405020304" pitchFamily="18" charset="0"/>
              </a:rPr>
              <a:t>train</a:t>
            </a:r>
            <a:endParaRPr lang="zh-CN" altLang="en-US" sz="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996D22-7C55-20EA-C306-79B4735192DD}"/>
              </a:ext>
            </a:extLst>
          </p:cNvPr>
          <p:cNvSpPr txBox="1"/>
          <p:nvPr/>
        </p:nvSpPr>
        <p:spPr>
          <a:xfrm>
            <a:off x="2149837" y="790455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模型</a:t>
            </a:r>
            <a:endParaRPr lang="en-US" altLang="zh-CN" sz="800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dirty="0">
                <a:latin typeface="+mn-ea"/>
                <a:cs typeface="Times New Roman" panose="02020603050405020304" pitchFamily="18" charset="0"/>
              </a:rPr>
              <a:t>model</a:t>
            </a:r>
            <a:endParaRPr lang="zh-CN" altLang="en-US" sz="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C76D24-CB5B-2720-CA61-0F1DC2C4EE01}"/>
              </a:ext>
            </a:extLst>
          </p:cNvPr>
          <p:cNvSpPr txBox="1"/>
          <p:nvPr/>
        </p:nvSpPr>
        <p:spPr>
          <a:xfrm>
            <a:off x="3209651" y="775767"/>
            <a:ext cx="20810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初始化解释器：</a:t>
            </a:r>
            <a:r>
              <a:rPr lang="en-US" altLang="zh-CN" sz="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shap.Explainer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(model)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222CAF-7345-AC5A-A6DA-8404B55B6961}"/>
              </a:ext>
            </a:extLst>
          </p:cNvPr>
          <p:cNvSpPr txBox="1"/>
          <p:nvPr/>
        </p:nvSpPr>
        <p:spPr>
          <a:xfrm>
            <a:off x="5976134" y="790455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解释器</a:t>
            </a:r>
            <a:endParaRPr lang="en-US" altLang="zh-CN" sz="800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dirty="0">
                <a:latin typeface="+mn-ea"/>
                <a:cs typeface="Times New Roman" panose="02020603050405020304" pitchFamily="18" charset="0"/>
              </a:rPr>
              <a:t>explainer</a:t>
            </a:r>
            <a:endParaRPr lang="zh-CN" altLang="en-US" sz="800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E750AA-AA1D-368D-1C70-EBBCA31C6490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274380" y="998130"/>
            <a:ext cx="80129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7A62FE4-F43B-CD5C-D9A0-B0C032A31B3F}"/>
              </a:ext>
            </a:extLst>
          </p:cNvPr>
          <p:cNvSpPr/>
          <p:nvPr/>
        </p:nvSpPr>
        <p:spPr>
          <a:xfrm>
            <a:off x="1182940" y="95241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10E6B04-E337-B8F8-D978-DDBACB2D5646}"/>
              </a:ext>
            </a:extLst>
          </p:cNvPr>
          <p:cNvSpPr/>
          <p:nvPr/>
        </p:nvSpPr>
        <p:spPr>
          <a:xfrm>
            <a:off x="2075670" y="95241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F3E9B42-EDCF-020C-C2B4-8E50899D0895}"/>
              </a:ext>
            </a:extLst>
          </p:cNvPr>
          <p:cNvSpPr/>
          <p:nvPr/>
        </p:nvSpPr>
        <p:spPr>
          <a:xfrm>
            <a:off x="2616807" y="95241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1F05CE-A09F-DEB2-1D74-7B911A0E4873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>
            <a:off x="2708247" y="998130"/>
            <a:ext cx="310354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E0EEB73-C7DB-FD0D-36FA-8DC1A62AB919}"/>
              </a:ext>
            </a:extLst>
          </p:cNvPr>
          <p:cNvSpPr/>
          <p:nvPr/>
        </p:nvSpPr>
        <p:spPr>
          <a:xfrm>
            <a:off x="5811793" y="95241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64B466-2762-DBDB-5B43-29401829BCE5}"/>
              </a:ext>
            </a:extLst>
          </p:cNvPr>
          <p:cNvSpPr txBox="1"/>
          <p:nvPr/>
        </p:nvSpPr>
        <p:spPr>
          <a:xfrm>
            <a:off x="8357835" y="798075"/>
            <a:ext cx="186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总体预测期望分数</a:t>
            </a:r>
            <a:endParaRPr lang="en-US" altLang="zh-CN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explainer.expected_value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C229A6B-DDEE-625C-87C9-262CD6C5AF9B}"/>
              </a:ext>
            </a:extLst>
          </p:cNvPr>
          <p:cNvSpPr/>
          <p:nvPr/>
        </p:nvSpPr>
        <p:spPr>
          <a:xfrm>
            <a:off x="6598228" y="95241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3A250E5-0DB3-D94B-123A-CA6C088288B4}"/>
              </a:ext>
            </a:extLst>
          </p:cNvPr>
          <p:cNvSpPr/>
          <p:nvPr/>
        </p:nvSpPr>
        <p:spPr>
          <a:xfrm>
            <a:off x="8345135" y="95241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1BB20D8-5E02-C88A-875F-954329751F64}"/>
              </a:ext>
            </a:extLst>
          </p:cNvPr>
          <p:cNvSpPr/>
          <p:nvPr/>
        </p:nvSpPr>
        <p:spPr>
          <a:xfrm>
            <a:off x="10262888" y="92261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0A80A6B-4F4E-03E8-CADF-7C4B8A779FE8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6689668" y="998130"/>
            <a:ext cx="165546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E80D925-02CA-03E8-27C4-C12BF5B558F2}"/>
              </a:ext>
            </a:extLst>
          </p:cNvPr>
          <p:cNvSpPr txBox="1"/>
          <p:nvPr/>
        </p:nvSpPr>
        <p:spPr>
          <a:xfrm>
            <a:off x="6889129" y="1530648"/>
            <a:ext cx="857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计算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SHAP</a:t>
            </a:r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值</a:t>
            </a:r>
            <a:endParaRPr lang="en-US" altLang="zh-CN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explainer(X)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057B9D0-A1F9-80FD-9D4A-BE42EA582352}"/>
              </a:ext>
            </a:extLst>
          </p:cNvPr>
          <p:cNvSpPr txBox="1"/>
          <p:nvPr/>
        </p:nvSpPr>
        <p:spPr>
          <a:xfrm>
            <a:off x="4388019" y="1530648"/>
            <a:ext cx="153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计算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SHAP</a:t>
            </a:r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值</a:t>
            </a:r>
            <a:endParaRPr lang="en-US" altLang="zh-CN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explainer.shap_values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(X)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0DB0C95-F3B6-AF84-A644-C6694E172990}"/>
              </a:ext>
            </a:extLst>
          </p:cNvPr>
          <p:cNvSpPr/>
          <p:nvPr/>
        </p:nvSpPr>
        <p:spPr>
          <a:xfrm>
            <a:off x="6221520" y="117054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CD384AA-216F-DD35-BF13-3F5D157E4CBA}"/>
              </a:ext>
            </a:extLst>
          </p:cNvPr>
          <p:cNvSpPr/>
          <p:nvPr/>
        </p:nvSpPr>
        <p:spPr>
          <a:xfrm>
            <a:off x="5107894" y="148510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738D906-5800-7BDE-2593-03FEB7CBD26E}"/>
              </a:ext>
            </a:extLst>
          </p:cNvPr>
          <p:cNvSpPr/>
          <p:nvPr/>
        </p:nvSpPr>
        <p:spPr>
          <a:xfrm>
            <a:off x="7272373" y="148510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C786859-5EB5-D756-FCE3-D2A36A925B5B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 rot="5400000">
            <a:off x="5598864" y="816733"/>
            <a:ext cx="223126" cy="1113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48">
            <a:extLst>
              <a:ext uri="{FF2B5EF4-FFF2-40B4-BE49-F238E27FC236}">
                <a16:creationId xmlns:a16="http://schemas.microsoft.com/office/drawing/2014/main" id="{135662C0-0C31-F387-B9E4-BDCA47AE7F7D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rot="16200000" flipH="1">
            <a:off x="6681103" y="848119"/>
            <a:ext cx="223126" cy="10508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B8B92D2D-2A09-1969-F623-5E95C9B38EFB}"/>
              </a:ext>
            </a:extLst>
          </p:cNvPr>
          <p:cNvSpPr/>
          <p:nvPr/>
        </p:nvSpPr>
        <p:spPr>
          <a:xfrm>
            <a:off x="4195276" y="167830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57" name="直接箭头连接符 48">
            <a:extLst>
              <a:ext uri="{FF2B5EF4-FFF2-40B4-BE49-F238E27FC236}">
                <a16:creationId xmlns:a16="http://schemas.microsoft.com/office/drawing/2014/main" id="{5D7F2DA4-090C-F7AD-FD57-E4C1A2CE56C8}"/>
              </a:ext>
            </a:extLst>
          </p:cNvPr>
          <p:cNvCxnSpPr>
            <a:cxnSpLocks/>
            <a:stCxn id="16" idx="4"/>
            <a:endCxn id="56" idx="2"/>
          </p:cNvCxnSpPr>
          <p:nvPr/>
        </p:nvCxnSpPr>
        <p:spPr>
          <a:xfrm rot="16200000" flipH="1">
            <a:off x="2371879" y="-99369"/>
            <a:ext cx="680179" cy="2966616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E238192-A942-D59A-4830-FB2D8588A24C}"/>
              </a:ext>
            </a:extLst>
          </p:cNvPr>
          <p:cNvSpPr txBox="1"/>
          <p:nvPr/>
        </p:nvSpPr>
        <p:spPr>
          <a:xfrm>
            <a:off x="7795120" y="2981872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画图初始化</a:t>
            </a:r>
            <a:endParaRPr lang="en-US" altLang="zh-CN" sz="800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dirty="0" err="1">
                <a:solidFill>
                  <a:schemeClr val="accent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shap.initjs</a:t>
            </a:r>
            <a:r>
              <a:rPr lang="en-US" altLang="zh-CN" sz="800" dirty="0">
                <a:solidFill>
                  <a:schemeClr val="accent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800" dirty="0">
              <a:solidFill>
                <a:schemeClr val="accent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1CD12AEE-8506-5A44-B61C-8647AFF2FF45}"/>
              </a:ext>
            </a:extLst>
          </p:cNvPr>
          <p:cNvSpPr/>
          <p:nvPr/>
        </p:nvSpPr>
        <p:spPr>
          <a:xfrm>
            <a:off x="5035849" y="189740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533405A-D412-35FA-042C-D695CA6C0E73}"/>
              </a:ext>
            </a:extLst>
          </p:cNvPr>
          <p:cNvSpPr txBox="1"/>
          <p:nvPr/>
        </p:nvSpPr>
        <p:spPr>
          <a:xfrm>
            <a:off x="4135546" y="2814559"/>
            <a:ext cx="20361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shap.summary_plot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shap_values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, X)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67AC74CA-4B60-5FDE-C2F6-4C90E61F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16" y="3052016"/>
            <a:ext cx="1879066" cy="595718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484B10E1-817D-18C2-1743-B44DFCD65B32}"/>
              </a:ext>
            </a:extLst>
          </p:cNvPr>
          <p:cNvSpPr txBox="1"/>
          <p:nvPr/>
        </p:nvSpPr>
        <p:spPr>
          <a:xfrm>
            <a:off x="1821180" y="5493835"/>
            <a:ext cx="209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不同目标上各样本中所有特征的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SHAP</a:t>
            </a:r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值</a:t>
            </a:r>
            <a:endParaRPr lang="en-US" altLang="zh-CN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shap_values</a:t>
            </a:r>
            <a:r>
              <a:rPr lang="en-US" altLang="zh-CN" sz="8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shape_values</a:t>
            </a:r>
            <a:r>
              <a:rPr lang="en-US" altLang="zh-CN" sz="8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, …]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311559FC-5250-5080-923D-B3C27D3A6AAD}"/>
              </a:ext>
            </a:extLst>
          </p:cNvPr>
          <p:cNvSpPr/>
          <p:nvPr/>
        </p:nvSpPr>
        <p:spPr>
          <a:xfrm>
            <a:off x="5035849" y="27725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CD8D61B-18E7-7D47-D45A-9CD2DD615E66}"/>
              </a:ext>
            </a:extLst>
          </p:cNvPr>
          <p:cNvCxnSpPr>
            <a:cxnSpLocks/>
            <a:stCxn id="72" idx="4"/>
            <a:endCxn id="86" idx="0"/>
          </p:cNvCxnSpPr>
          <p:nvPr/>
        </p:nvCxnSpPr>
        <p:spPr>
          <a:xfrm>
            <a:off x="5081569" y="1988848"/>
            <a:ext cx="0" cy="78372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A3B14CC9-7949-047D-69F2-135C97B45FCB}"/>
              </a:ext>
            </a:extLst>
          </p:cNvPr>
          <p:cNvSpPr txBox="1"/>
          <p:nvPr/>
        </p:nvSpPr>
        <p:spPr>
          <a:xfrm>
            <a:off x="434395" y="5587188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被解释数据</a:t>
            </a:r>
            <a:endParaRPr lang="en-US" altLang="zh-CN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sz="800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test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6A6E6219-8714-EF75-DC37-5F458E7E944D}"/>
              </a:ext>
            </a:extLst>
          </p:cNvPr>
          <p:cNvSpPr/>
          <p:nvPr/>
        </p:nvSpPr>
        <p:spPr>
          <a:xfrm>
            <a:off x="4195276" y="181751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D26049E-196D-9D71-B25C-AB38C981033E}"/>
              </a:ext>
            </a:extLst>
          </p:cNvPr>
          <p:cNvSpPr/>
          <p:nvPr/>
        </p:nvSpPr>
        <p:spPr>
          <a:xfrm>
            <a:off x="1744877" y="55297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7B83F78-DCA2-760F-5297-FC312C037CDC}"/>
              </a:ext>
            </a:extLst>
          </p:cNvPr>
          <p:cNvCxnSpPr>
            <a:cxnSpLocks/>
            <a:stCxn id="95" idx="2"/>
            <a:endCxn id="96" idx="2"/>
          </p:cNvCxnSpPr>
          <p:nvPr/>
        </p:nvCxnSpPr>
        <p:spPr>
          <a:xfrm rot="10800000" flipV="1">
            <a:off x="1744878" y="1863236"/>
            <a:ext cx="2450399" cy="3712198"/>
          </a:xfrm>
          <a:prstGeom prst="bentConnector3">
            <a:avLst>
              <a:gd name="adj1" fmla="val 109329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E06B0DF5-4948-04D3-C9F3-A6DDAEC0BF8D}"/>
              </a:ext>
            </a:extLst>
          </p:cNvPr>
          <p:cNvSpPr/>
          <p:nvPr/>
        </p:nvSpPr>
        <p:spPr>
          <a:xfrm>
            <a:off x="1744876" y="571074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6ADB8FB1-418B-A2BF-D4E1-69A3E4C55B84}"/>
              </a:ext>
            </a:extLst>
          </p:cNvPr>
          <p:cNvCxnSpPr>
            <a:cxnSpLocks/>
            <a:stCxn id="94" idx="3"/>
            <a:endCxn id="103" idx="2"/>
          </p:cNvCxnSpPr>
          <p:nvPr/>
        </p:nvCxnSpPr>
        <p:spPr>
          <a:xfrm>
            <a:off x="1132022" y="5756465"/>
            <a:ext cx="61285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BC0336E-8B6C-5F54-7AE2-80B0F1DE8117}"/>
              </a:ext>
            </a:extLst>
          </p:cNvPr>
          <p:cNvSpPr txBox="1"/>
          <p:nvPr/>
        </p:nvSpPr>
        <p:spPr>
          <a:xfrm>
            <a:off x="5344752" y="4965352"/>
            <a:ext cx="35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总体和特定样本上的影响力图：</a:t>
            </a:r>
            <a:endParaRPr lang="en-US" altLang="zh-CN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shap.force_plot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explainer.expected_value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shap_values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, X)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C0698BF-F25B-3B38-DC7D-B1F01447B893}"/>
              </a:ext>
            </a:extLst>
          </p:cNvPr>
          <p:cNvSpPr txBox="1"/>
          <p:nvPr/>
        </p:nvSpPr>
        <p:spPr>
          <a:xfrm>
            <a:off x="8298559" y="1786697"/>
            <a:ext cx="2276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各样本、所有特征在不同目标维度上的</a:t>
            </a:r>
            <a:r>
              <a:rPr lang="en-US" altLang="zh-CN" sz="800" dirty="0">
                <a:latin typeface="+mn-ea"/>
                <a:cs typeface="Times New Roman" panose="02020603050405020304" pitchFamily="18" charset="0"/>
              </a:rPr>
              <a:t>SHAP</a:t>
            </a:r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值</a:t>
            </a:r>
            <a:endParaRPr lang="en-US" altLang="zh-CN" sz="800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dirty="0" err="1">
                <a:latin typeface="+mn-ea"/>
                <a:cs typeface="Times New Roman" panose="02020603050405020304" pitchFamily="18" charset="0"/>
              </a:rPr>
              <a:t>shap_values.shape</a:t>
            </a:r>
            <a:r>
              <a:rPr lang="en-US" altLang="zh-CN" sz="800" dirty="0">
                <a:latin typeface="+mn-ea"/>
                <a:cs typeface="Times New Roman" panose="02020603050405020304" pitchFamily="18" charset="0"/>
              </a:rPr>
              <a:t>=(</a:t>
            </a:r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样本数</a:t>
            </a:r>
            <a:r>
              <a:rPr lang="en-US" altLang="zh-CN" sz="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特征数</a:t>
            </a:r>
            <a:r>
              <a:rPr lang="en-US" altLang="zh-CN" sz="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目标数</a:t>
            </a:r>
            <a:r>
              <a:rPr lang="en-US" altLang="zh-CN" sz="800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sz="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F571606-079F-7A2D-8ED2-603CE0B19A0D}"/>
              </a:ext>
            </a:extLst>
          </p:cNvPr>
          <p:cNvSpPr txBox="1"/>
          <p:nvPr/>
        </p:nvSpPr>
        <p:spPr>
          <a:xfrm>
            <a:off x="8398309" y="1202485"/>
            <a:ext cx="1786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基准值</a:t>
            </a:r>
            <a:endParaRPr lang="en-US" altLang="zh-CN" sz="800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dirty="0" err="1">
                <a:latin typeface="+mn-ea"/>
                <a:cs typeface="Times New Roman" panose="02020603050405020304" pitchFamily="18" charset="0"/>
              </a:rPr>
              <a:t>base_values.shape</a:t>
            </a:r>
            <a:r>
              <a:rPr lang="en-US" altLang="zh-CN" sz="800" dirty="0">
                <a:latin typeface="+mn-ea"/>
                <a:cs typeface="Times New Roman" panose="02020603050405020304" pitchFamily="18" charset="0"/>
              </a:rPr>
              <a:t>=(</a:t>
            </a:r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样本数</a:t>
            </a:r>
            <a:r>
              <a:rPr lang="en-US" altLang="zh-CN" sz="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zh-CN" altLang="en-US" sz="800" dirty="0">
                <a:latin typeface="+mn-ea"/>
                <a:cs typeface="Times New Roman" panose="02020603050405020304" pitchFamily="18" charset="0"/>
              </a:rPr>
              <a:t>目标数</a:t>
            </a:r>
            <a:r>
              <a:rPr lang="en-US" altLang="zh-CN" sz="800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sz="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A08FDD6-AB5F-2A92-1309-0CF2F85D410C}"/>
              </a:ext>
            </a:extLst>
          </p:cNvPr>
          <p:cNvSpPr/>
          <p:nvPr/>
        </p:nvSpPr>
        <p:spPr>
          <a:xfrm>
            <a:off x="8161203" y="135682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D302655C-32E9-A32C-4398-63F5511E2EF0}"/>
              </a:ext>
            </a:extLst>
          </p:cNvPr>
          <p:cNvSpPr/>
          <p:nvPr/>
        </p:nvSpPr>
        <p:spPr>
          <a:xfrm>
            <a:off x="8160697" y="19069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6F128210-4D14-0F30-BD1D-EF28AB5EF593}"/>
              </a:ext>
            </a:extLst>
          </p:cNvPr>
          <p:cNvSpPr/>
          <p:nvPr/>
        </p:nvSpPr>
        <p:spPr>
          <a:xfrm>
            <a:off x="10262888" y="132800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17" name="直接箭头连接符 48">
            <a:extLst>
              <a:ext uri="{FF2B5EF4-FFF2-40B4-BE49-F238E27FC236}">
                <a16:creationId xmlns:a16="http://schemas.microsoft.com/office/drawing/2014/main" id="{169980B1-3849-AE4A-87AC-D2CA94855553}"/>
              </a:ext>
            </a:extLst>
          </p:cNvPr>
          <p:cNvCxnSpPr>
            <a:cxnSpLocks/>
            <a:stCxn id="40" idx="3"/>
            <a:endCxn id="113" idx="2"/>
          </p:cNvCxnSpPr>
          <p:nvPr/>
        </p:nvCxnSpPr>
        <p:spPr>
          <a:xfrm flipV="1">
            <a:off x="7747057" y="1402541"/>
            <a:ext cx="414146" cy="297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48">
            <a:extLst>
              <a:ext uri="{FF2B5EF4-FFF2-40B4-BE49-F238E27FC236}">
                <a16:creationId xmlns:a16="http://schemas.microsoft.com/office/drawing/2014/main" id="{87DF375E-41C2-FC98-C404-7123CA4EEA4B}"/>
              </a:ext>
            </a:extLst>
          </p:cNvPr>
          <p:cNvCxnSpPr>
            <a:cxnSpLocks/>
            <a:stCxn id="40" idx="3"/>
            <a:endCxn id="114" idx="2"/>
          </p:cNvCxnSpPr>
          <p:nvPr/>
        </p:nvCxnSpPr>
        <p:spPr>
          <a:xfrm>
            <a:off x="7747057" y="1699925"/>
            <a:ext cx="413640" cy="2527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42">
            <a:extLst>
              <a:ext uri="{FF2B5EF4-FFF2-40B4-BE49-F238E27FC236}">
                <a16:creationId xmlns:a16="http://schemas.microsoft.com/office/drawing/2014/main" id="{72DF2AC3-C59B-691E-549C-4A00EB87F95E}"/>
              </a:ext>
            </a:extLst>
          </p:cNvPr>
          <p:cNvCxnSpPr>
            <a:cxnSpLocks/>
            <a:stCxn id="115" idx="6"/>
            <a:endCxn id="34" idx="6"/>
          </p:cNvCxnSpPr>
          <p:nvPr/>
        </p:nvCxnSpPr>
        <p:spPr>
          <a:xfrm flipV="1">
            <a:off x="10354328" y="968338"/>
            <a:ext cx="12700" cy="405385"/>
          </a:xfrm>
          <a:prstGeom prst="curved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图片 128">
            <a:extLst>
              <a:ext uri="{FF2B5EF4-FFF2-40B4-BE49-F238E27FC236}">
                <a16:creationId xmlns:a16="http://schemas.microsoft.com/office/drawing/2014/main" id="{8D8BBABC-804D-F037-8662-AAAA41CA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896" y="3647734"/>
            <a:ext cx="1759249" cy="1114389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6D4CECD3-25BD-7FE3-7763-923022066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333" y="4937187"/>
            <a:ext cx="1921554" cy="632212"/>
          </a:xfrm>
          <a:prstGeom prst="rect">
            <a:avLst/>
          </a:prstGeom>
        </p:spPr>
      </p:pic>
      <p:sp>
        <p:nvSpPr>
          <p:cNvPr id="134" name="椭圆 133">
            <a:extLst>
              <a:ext uri="{FF2B5EF4-FFF2-40B4-BE49-F238E27FC236}">
                <a16:creationId xmlns:a16="http://schemas.microsoft.com/office/drawing/2014/main" id="{614ACBB7-21EA-5321-3675-9DEAF12938E4}"/>
              </a:ext>
            </a:extLst>
          </p:cNvPr>
          <p:cNvSpPr/>
          <p:nvPr/>
        </p:nvSpPr>
        <p:spPr>
          <a:xfrm>
            <a:off x="5272958" y="51104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232BBE7-DCF0-29B8-E337-EEF7117F9FE4}"/>
              </a:ext>
            </a:extLst>
          </p:cNvPr>
          <p:cNvCxnSpPr>
            <a:cxnSpLocks/>
            <a:stCxn id="84" idx="3"/>
            <a:endCxn id="134" idx="2"/>
          </p:cNvCxnSpPr>
          <p:nvPr/>
        </p:nvCxnSpPr>
        <p:spPr>
          <a:xfrm flipV="1">
            <a:off x="3911229" y="5156142"/>
            <a:ext cx="1361729" cy="5069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02B5EEE-5A14-D1FC-76FF-31190264FEB7}"/>
              </a:ext>
            </a:extLst>
          </p:cNvPr>
          <p:cNvSpPr txBox="1"/>
          <p:nvPr/>
        </p:nvSpPr>
        <p:spPr>
          <a:xfrm>
            <a:off x="5333790" y="5372191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总概括图：交互影响可视化</a:t>
            </a:r>
            <a:endParaRPr lang="en-US" altLang="zh-CN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shap.summary_plot(</a:t>
            </a:r>
            <a:r>
              <a:rPr lang="en-US" altLang="zh-CN" sz="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shap_values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X)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40" name="图片 139">
            <a:extLst>
              <a:ext uri="{FF2B5EF4-FFF2-40B4-BE49-F238E27FC236}">
                <a16:creationId xmlns:a16="http://schemas.microsoft.com/office/drawing/2014/main" id="{2D9D8898-2723-745C-3A8F-0ACC608F5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851" y="5969990"/>
            <a:ext cx="1759249" cy="587847"/>
          </a:xfrm>
          <a:prstGeom prst="rect">
            <a:avLst/>
          </a:prstGeom>
        </p:spPr>
      </p:pic>
      <p:sp>
        <p:nvSpPr>
          <p:cNvPr id="142" name="文本框 141">
            <a:extLst>
              <a:ext uri="{FF2B5EF4-FFF2-40B4-BE49-F238E27FC236}">
                <a16:creationId xmlns:a16="http://schemas.microsoft.com/office/drawing/2014/main" id="{239CC690-F16F-BCAB-53FC-3223B2770295}"/>
              </a:ext>
            </a:extLst>
          </p:cNvPr>
          <p:cNvSpPr txBox="1"/>
          <p:nvPr/>
        </p:nvSpPr>
        <p:spPr>
          <a:xfrm>
            <a:off x="5333790" y="5837143"/>
            <a:ext cx="23102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依赖图</a:t>
            </a:r>
            <a:endParaRPr lang="en-US" altLang="zh-CN" sz="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800" b="0" dirty="0" err="1">
                <a:effectLst/>
                <a:latin typeface="Consolas" panose="020B0609020204030204" pitchFamily="49" charset="0"/>
              </a:rPr>
              <a:t>shap.dependence_plot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shap_values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sz="800" dirty="0">
                <a:latin typeface="Consolas" panose="020B0609020204030204" pitchFamily="49" charset="0"/>
              </a:rPr>
              <a:t>)</a:t>
            </a:r>
            <a:endParaRPr lang="en-US" altLang="zh-CN" sz="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A138AF2-84B0-F199-19DD-2212F543DC87}"/>
              </a:ext>
            </a:extLst>
          </p:cNvPr>
          <p:cNvSpPr/>
          <p:nvPr/>
        </p:nvSpPr>
        <p:spPr>
          <a:xfrm>
            <a:off x="5272958" y="553556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A703A71-D087-B338-0CC0-E7499AA4246A}"/>
              </a:ext>
            </a:extLst>
          </p:cNvPr>
          <p:cNvSpPr/>
          <p:nvPr/>
        </p:nvSpPr>
        <p:spPr>
          <a:xfrm>
            <a:off x="5272958" y="596070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8" name="直接箭头连接符 134">
            <a:extLst>
              <a:ext uri="{FF2B5EF4-FFF2-40B4-BE49-F238E27FC236}">
                <a16:creationId xmlns:a16="http://schemas.microsoft.com/office/drawing/2014/main" id="{2A6A7824-CCCB-B62E-5D9B-BDE480DB1A89}"/>
              </a:ext>
            </a:extLst>
          </p:cNvPr>
          <p:cNvCxnSpPr>
            <a:cxnSpLocks/>
            <a:stCxn id="84" idx="3"/>
            <a:endCxn id="6" idx="2"/>
          </p:cNvCxnSpPr>
          <p:nvPr/>
        </p:nvCxnSpPr>
        <p:spPr>
          <a:xfrm flipV="1">
            <a:off x="3911229" y="5581281"/>
            <a:ext cx="1361729" cy="818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34">
            <a:extLst>
              <a:ext uri="{FF2B5EF4-FFF2-40B4-BE49-F238E27FC236}">
                <a16:creationId xmlns:a16="http://schemas.microsoft.com/office/drawing/2014/main" id="{7F5B39BB-2AC2-7F3C-491D-3C8D0DB59FAF}"/>
              </a:ext>
            </a:extLst>
          </p:cNvPr>
          <p:cNvCxnSpPr>
            <a:cxnSpLocks/>
            <a:stCxn id="84" idx="3"/>
            <a:endCxn id="7" idx="2"/>
          </p:cNvCxnSpPr>
          <p:nvPr/>
        </p:nvCxnSpPr>
        <p:spPr>
          <a:xfrm>
            <a:off x="3911229" y="5663112"/>
            <a:ext cx="1361729" cy="3433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2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199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lei</dc:creator>
  <cp:lastModifiedBy>luo lei</cp:lastModifiedBy>
  <cp:revision>9</cp:revision>
  <dcterms:created xsi:type="dcterms:W3CDTF">2023-05-08T08:32:14Z</dcterms:created>
  <dcterms:modified xsi:type="dcterms:W3CDTF">2023-05-08T09:41:18Z</dcterms:modified>
</cp:coreProperties>
</file>