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75" y="3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3/5/2024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3/5/2024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3/5/2024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3/5/2024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3/5/2024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3/5/2024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3/5/2024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3/5/2024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3/5/2024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3/5/2024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zh-CN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3/5/2024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 altLang="zh-CN"/>
              <a:t>3/5/2024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5DC041-1BD4-BB07-A9BF-1ADB77700706}"/>
              </a:ext>
            </a:extLst>
          </p:cNvPr>
          <p:cNvSpPr txBox="1"/>
          <p:nvPr/>
        </p:nvSpPr>
        <p:spPr>
          <a:xfrm>
            <a:off x="2016224" y="1103034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PearsonCorr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SpearmanCorr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DistCorr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MI-GIEF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MI-model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MI-cut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MI-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qcut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MI-Darbellay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MI-KDE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MIC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RMIC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937FDEB-1F8F-7169-164F-8C75FCB9EB29}"/>
              </a:ext>
            </a:extLst>
          </p:cNvPr>
          <p:cNvGrpSpPr/>
          <p:nvPr/>
        </p:nvGrpSpPr>
        <p:grpSpPr>
          <a:xfrm>
            <a:off x="3168351" y="2131973"/>
            <a:ext cx="2160240" cy="648072"/>
            <a:chOff x="4727848" y="1253160"/>
            <a:chExt cx="2160240" cy="64807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3B8B70F-5237-FF3D-13F0-0F355559EC7E}"/>
                </a:ext>
              </a:extLst>
            </p:cNvPr>
            <p:cNvSpPr txBox="1"/>
            <p:nvPr/>
          </p:nvSpPr>
          <p:spPr bwMode="auto">
            <a:xfrm>
              <a:off x="4907868" y="1438697"/>
              <a:ext cx="1800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C00000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是否对重复样本敏感？</a:t>
              </a:r>
            </a:p>
          </p:txBody>
        </p:sp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8B72AC70-2488-ABBB-3F5F-5D33F2F783D7}"/>
                </a:ext>
              </a:extLst>
            </p:cNvPr>
            <p:cNvSpPr/>
            <p:nvPr/>
          </p:nvSpPr>
          <p:spPr>
            <a:xfrm>
              <a:off x="4727848" y="1253160"/>
              <a:ext cx="2160240" cy="64807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2492016A-F7F4-801F-099F-F679011FF06D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3964835" y="1848336"/>
            <a:ext cx="567274" cy="1"/>
          </a:xfrm>
          <a:prstGeom prst="bentConnector3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65639EE-DAE6-1703-7613-F5C0D6AE4F66}"/>
              </a:ext>
            </a:extLst>
          </p:cNvPr>
          <p:cNvSpPr txBox="1"/>
          <p:nvPr/>
        </p:nvSpPr>
        <p:spPr bwMode="auto">
          <a:xfrm>
            <a:off x="72008" y="292494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PearsonCorr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SpearmanCorr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MI-model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MI-cut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MI-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qcut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MI-Darbellay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B734FC-CFDC-67F4-8D21-BDAB7DB31392}"/>
              </a:ext>
            </a:extLst>
          </p:cNvPr>
          <p:cNvSpPr txBox="1"/>
          <p:nvPr/>
        </p:nvSpPr>
        <p:spPr bwMode="auto">
          <a:xfrm>
            <a:off x="5720994" y="2924944"/>
            <a:ext cx="208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DistCorr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MI-GIEF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MI-KDE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MIC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RMIC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BD56389-464B-55BC-3F78-DA5E60442172}"/>
              </a:ext>
            </a:extLst>
          </p:cNvPr>
          <p:cNvGrpSpPr/>
          <p:nvPr/>
        </p:nvGrpSpPr>
        <p:grpSpPr>
          <a:xfrm>
            <a:off x="0" y="3727182"/>
            <a:ext cx="2250248" cy="276999"/>
            <a:chOff x="1631504" y="3548916"/>
            <a:chExt cx="2250248" cy="276999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4A12B8-D631-12F8-88CB-F3DD57995D87}"/>
                </a:ext>
              </a:extLst>
            </p:cNvPr>
            <p:cNvSpPr txBox="1"/>
            <p:nvPr/>
          </p:nvSpPr>
          <p:spPr bwMode="auto">
            <a:xfrm>
              <a:off x="2693623" y="3548916"/>
              <a:ext cx="1188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Bootstrapping</a:t>
              </a:r>
              <a:endPara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3069013-EF18-CC09-19AE-79E374C53D91}"/>
                </a:ext>
              </a:extLst>
            </p:cNvPr>
            <p:cNvSpPr txBox="1"/>
            <p:nvPr/>
          </p:nvSpPr>
          <p:spPr bwMode="auto">
            <a:xfrm>
              <a:off x="1631504" y="3548916"/>
              <a:ext cx="1188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b="1" dirty="0">
                  <a:solidFill>
                    <a:srgbClr val="C00000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有放回抽样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07BF1999-9FA3-3EAA-F62C-3C30B92565D7}"/>
              </a:ext>
            </a:extLst>
          </p:cNvPr>
          <p:cNvGrpSpPr/>
          <p:nvPr/>
        </p:nvGrpSpPr>
        <p:grpSpPr>
          <a:xfrm>
            <a:off x="5076563" y="3727181"/>
            <a:ext cx="2282612" cy="276999"/>
            <a:chOff x="6708067" y="3548915"/>
            <a:chExt cx="2282612" cy="27699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AE6054F-8A45-B11C-E263-C937F09196F4}"/>
                </a:ext>
              </a:extLst>
            </p:cNvPr>
            <p:cNvSpPr txBox="1"/>
            <p:nvPr/>
          </p:nvSpPr>
          <p:spPr bwMode="auto">
            <a:xfrm>
              <a:off x="7802549" y="3548915"/>
              <a:ext cx="11881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Downsampling</a:t>
              </a:r>
              <a:endPara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9AAB2F8-C0E0-6C10-29D3-3D57EC2C2E1A}"/>
                </a:ext>
              </a:extLst>
            </p:cNvPr>
            <p:cNvSpPr txBox="1"/>
            <p:nvPr/>
          </p:nvSpPr>
          <p:spPr bwMode="auto">
            <a:xfrm>
              <a:off x="6708067" y="3548915"/>
              <a:ext cx="1188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b="1" dirty="0">
                  <a:solidFill>
                    <a:srgbClr val="C00000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无放回抽样</a:t>
              </a:r>
            </a:p>
          </p:txBody>
        </p:sp>
      </p:grp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86B91925-8DDB-08FF-EBDB-AD8BB8FB4250}"/>
              </a:ext>
            </a:extLst>
          </p:cNvPr>
          <p:cNvCxnSpPr>
            <a:cxnSpLocks/>
            <a:stCxn id="6" idx="1"/>
            <a:endCxn id="10" idx="0"/>
          </p:cNvCxnSpPr>
          <p:nvPr/>
        </p:nvCxnSpPr>
        <p:spPr bwMode="auto">
          <a:xfrm rot="10800000" flipV="1">
            <a:off x="1656185" y="2456008"/>
            <a:ext cx="1512167" cy="468935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CF95329-993F-AB65-2071-E8B4C7B3FC0C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 bwMode="auto">
          <a:xfrm>
            <a:off x="5328591" y="2456009"/>
            <a:ext cx="1436520" cy="468935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CE36EDB-220C-561C-47AF-2F07B33F8CE3}"/>
              </a:ext>
            </a:extLst>
          </p:cNvPr>
          <p:cNvSpPr txBox="1"/>
          <p:nvPr/>
        </p:nvSpPr>
        <p:spPr>
          <a:xfrm>
            <a:off x="2019976" y="905992"/>
            <a:ext cx="2305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Kaiti" panose="02010609060101010101" pitchFamily="49" charset="-122"/>
                <a:ea typeface="Kaiti" panose="02010609060101010101" pitchFamily="49" charset="-122"/>
              </a:rPr>
              <a:t>相关和关联系数计算 </a:t>
            </a:r>
            <a:r>
              <a:rPr lang="en-US" altLang="zh-CN" sz="12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200" b="1" i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y|z</a:t>
            </a:r>
            <a:r>
              <a:rPr lang="en-US" altLang="zh-CN" sz="1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504A76F-2ABC-A36F-E7C0-9ADB4195C99D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>
            <a:off x="1656184" y="3386609"/>
            <a:ext cx="0" cy="34057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632AF2F5-A70F-588D-2C83-67B969ABE031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 bwMode="auto">
          <a:xfrm flipH="1">
            <a:off x="6765110" y="3386609"/>
            <a:ext cx="1" cy="34057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26F568C-D441-1CA1-C6F7-26C2EF1C4D34}"/>
              </a:ext>
            </a:extLst>
          </p:cNvPr>
          <p:cNvGrpSpPr/>
          <p:nvPr/>
        </p:nvGrpSpPr>
        <p:grpSpPr>
          <a:xfrm>
            <a:off x="3466324" y="4948553"/>
            <a:ext cx="1448221" cy="279764"/>
            <a:chOff x="5097828" y="4570900"/>
            <a:chExt cx="1448221" cy="279764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FE69C31-8917-0234-61B2-AF6A3F7D3061}"/>
                </a:ext>
              </a:extLst>
            </p:cNvPr>
            <p:cNvSpPr txBox="1"/>
            <p:nvPr/>
          </p:nvSpPr>
          <p:spPr bwMode="auto">
            <a:xfrm>
              <a:off x="5097828" y="4570900"/>
              <a:ext cx="969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抽样样本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84660296-ABF7-9F77-B8C5-0B8D520C932E}"/>
                    </a:ext>
                  </a:extLst>
                </p:cNvPr>
                <p:cNvSpPr txBox="1"/>
                <p:nvPr/>
              </p:nvSpPr>
              <p:spPr>
                <a:xfrm>
                  <a:off x="5951984" y="4573665"/>
                  <a:ext cx="59406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m:t>′</m:t>
                      </m:r>
                    </m:oMath>
                  </a14:m>
                  <a:r>
                    <a:rPr lang="zh-CN" altLang="en-US" sz="12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endParaRPr lang="zh-CN" altLang="en-US" sz="1200" dirty="0"/>
                </a:p>
              </p:txBody>
            </p:sp>
          </mc:Choice>
          <mc:Fallback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84660296-ABF7-9F77-B8C5-0B8D520C9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984" y="4573665"/>
                  <a:ext cx="594065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103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连接符: 肘形 23">
            <a:extLst>
              <a:ext uri="{FF2B5EF4-FFF2-40B4-BE49-F238E27FC236}">
                <a16:creationId xmlns:a16="http://schemas.microsoft.com/office/drawing/2014/main" id="{B4D04759-8A45-E168-07F0-BEE7851804A7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 bwMode="auto">
          <a:xfrm rot="16200000" flipH="1">
            <a:off x="2331331" y="3329034"/>
            <a:ext cx="944372" cy="22946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23">
            <a:extLst>
              <a:ext uri="{FF2B5EF4-FFF2-40B4-BE49-F238E27FC236}">
                <a16:creationId xmlns:a16="http://schemas.microsoft.com/office/drawing/2014/main" id="{024BAAF5-91CC-8800-3CE5-DF22C86A2EFC}"/>
              </a:ext>
            </a:extLst>
          </p:cNvPr>
          <p:cNvCxnSpPr>
            <a:cxnSpLocks/>
            <a:stCxn id="13" idx="2"/>
            <a:endCxn id="44" idx="0"/>
          </p:cNvCxnSpPr>
          <p:nvPr/>
        </p:nvCxnSpPr>
        <p:spPr bwMode="auto">
          <a:xfrm rot="5400000">
            <a:off x="5217743" y="3403951"/>
            <a:ext cx="947138" cy="21475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20071294-31CE-79CF-DCDE-32E3D1BC49CC}"/>
              </a:ext>
            </a:extLst>
          </p:cNvPr>
          <p:cNvGrpSpPr/>
          <p:nvPr/>
        </p:nvGrpSpPr>
        <p:grpSpPr>
          <a:xfrm>
            <a:off x="3466324" y="6024053"/>
            <a:ext cx="1448221" cy="297269"/>
            <a:chOff x="5097828" y="5610430"/>
            <a:chExt cx="1448221" cy="297269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0460C39-4B5D-83AF-9E19-23979770ADF9}"/>
                </a:ext>
              </a:extLst>
            </p:cNvPr>
            <p:cNvSpPr txBox="1"/>
            <p:nvPr/>
          </p:nvSpPr>
          <p:spPr bwMode="auto">
            <a:xfrm>
              <a:off x="5097828" y="5610430"/>
              <a:ext cx="969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替代样本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C48AFAF7-6B5A-DB22-128F-3A38E40188DE}"/>
                    </a:ext>
                  </a:extLst>
                </p:cNvPr>
                <p:cNvSpPr txBox="1"/>
                <p:nvPr/>
              </p:nvSpPr>
              <p:spPr>
                <a:xfrm>
                  <a:off x="5951984" y="5613195"/>
                  <a:ext cx="594065" cy="2945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1" i="1" dirty="0"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b="1" i="1" dirty="0"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Times New Roman" panose="02020603050405020304" pitchFamily="18" charset="0"/>
                            </a:rPr>
                            <m:t>srg</m:t>
                          </m:r>
                        </m:sub>
                        <m:sup>
                          <m:r>
                            <a:rPr lang="en-US" altLang="zh-CN" sz="1200" b="1" i="1" dirty="0"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1200" b="1" i="1" dirty="0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200" b="1" i="1" dirty="0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en-US" altLang="zh-CN" sz="1200" b="1" i="1" dirty="0" smtClean="0">
                          <a:latin typeface="Cambria Math" panose="020405030504060302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m:t>′</m:t>
                      </m:r>
                    </m:oMath>
                  </a14:m>
                  <a:r>
                    <a:rPr lang="zh-CN" altLang="en-US" sz="12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endParaRPr lang="zh-CN" altLang="en-US" sz="1200" dirty="0"/>
                </a:p>
              </p:txBody>
            </p:sp>
          </mc:Choice>
          <mc:Fallback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C48AFAF7-6B5A-DB22-128F-3A38E4018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984" y="5613195"/>
                  <a:ext cx="594065" cy="294504"/>
                </a:xfrm>
                <a:prstGeom prst="rect">
                  <a:avLst/>
                </a:prstGeom>
                <a:blipFill>
                  <a:blip r:embed="rId3"/>
                  <a:stretch>
                    <a:fillRect r="-319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连接符: 肘形 23">
            <a:extLst>
              <a:ext uri="{FF2B5EF4-FFF2-40B4-BE49-F238E27FC236}">
                <a16:creationId xmlns:a16="http://schemas.microsoft.com/office/drawing/2014/main" id="{DF227678-2C92-8E45-40EF-4134B135285B}"/>
              </a:ext>
            </a:extLst>
          </p:cNvPr>
          <p:cNvCxnSpPr>
            <a:cxnSpLocks/>
          </p:cNvCxnSpPr>
          <p:nvPr/>
        </p:nvCxnSpPr>
        <p:spPr bwMode="auto">
          <a:xfrm>
            <a:off x="4264639" y="5282783"/>
            <a:ext cx="0" cy="74403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2E023D7B-ECBF-2884-584B-07272BC9E926}"/>
              </a:ext>
            </a:extLst>
          </p:cNvPr>
          <p:cNvSpPr txBox="1"/>
          <p:nvPr/>
        </p:nvSpPr>
        <p:spPr bwMode="auto">
          <a:xfrm>
            <a:off x="3031516" y="5456257"/>
            <a:ext cx="1188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dirty="0">
                <a:latin typeface="Kaiti" panose="02010609060101010101" pitchFamily="49" charset="-122"/>
                <a:ea typeface="Kaiti" panose="02010609060101010101" pitchFamily="49" charset="-122"/>
              </a:rPr>
              <a:t>替代样本构造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9CD9E9A-79CB-26BB-B882-DCED15811EDF}"/>
              </a:ext>
            </a:extLst>
          </p:cNvPr>
          <p:cNvSpPr txBox="1"/>
          <p:nvPr/>
        </p:nvSpPr>
        <p:spPr bwMode="auto">
          <a:xfrm>
            <a:off x="7315991" y="5560205"/>
            <a:ext cx="1188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dirty="0">
                <a:latin typeface="Kaiti" panose="02010609060101010101" pitchFamily="49" charset="-122"/>
                <a:ea typeface="Kaiti" panose="02010609060101010101" pitchFamily="49" charset="-122"/>
              </a:rPr>
              <a:t>显著性检验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A521A31-9DF6-ADDE-EE0E-28E216120DC5}"/>
              </a:ext>
            </a:extLst>
          </p:cNvPr>
          <p:cNvCxnSpPr/>
          <p:nvPr/>
        </p:nvCxnSpPr>
        <p:spPr>
          <a:xfrm>
            <a:off x="8547309" y="6378623"/>
            <a:ext cx="133200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4EEB629-8C11-C123-2539-8F122C0634B4}"/>
              </a:ext>
            </a:extLst>
          </p:cNvPr>
          <p:cNvCxnSpPr>
            <a:cxnSpLocks/>
          </p:cNvCxnSpPr>
          <p:nvPr/>
        </p:nvCxnSpPr>
        <p:spPr bwMode="auto">
          <a:xfrm flipV="1">
            <a:off x="8547309" y="5046623"/>
            <a:ext cx="0" cy="133200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8C90609-D30A-3840-62FE-B9CACFE1807D}"/>
              </a:ext>
            </a:extLst>
          </p:cNvPr>
          <p:cNvGrpSpPr/>
          <p:nvPr/>
        </p:nvGrpSpPr>
        <p:grpSpPr>
          <a:xfrm>
            <a:off x="5303211" y="4948553"/>
            <a:ext cx="1073235" cy="279764"/>
            <a:chOff x="5472814" y="4570900"/>
            <a:chExt cx="1073235" cy="279764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42CAA8E-BBA8-D948-F9ED-5FC69292E9A7}"/>
                </a:ext>
              </a:extLst>
            </p:cNvPr>
            <p:cNvSpPr txBox="1"/>
            <p:nvPr/>
          </p:nvSpPr>
          <p:spPr bwMode="auto">
            <a:xfrm>
              <a:off x="5472814" y="4570900"/>
              <a:ext cx="594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系数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AA8FC210-9203-090E-113A-B846CAC62C9A}"/>
                    </a:ext>
                  </a:extLst>
                </p:cNvPr>
                <p:cNvSpPr txBox="1"/>
                <p:nvPr/>
              </p:nvSpPr>
              <p:spPr>
                <a:xfrm>
                  <a:off x="5951984" y="4573665"/>
                  <a:ext cx="59406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1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  <a:cs typeface="Times New Roman" panose="02020603050405020304" pitchFamily="18" charset="0"/>
                          </a:rPr>
                          <m:t>𝑨</m:t>
                        </m:r>
                        <m:d>
                          <m:dPr>
                            <m:ctrlPr>
                              <a:rPr lang="en-US" altLang="zh-CN" sz="1200" b="1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dirty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1200" b="1" i="1" dirty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Times New Roman" panose="02020603050405020304" pitchFamily="18" charset="0"/>
                              </a:rPr>
                              <m:t>′, </m:t>
                            </m:r>
                            <m:sSup>
                              <m:sSupPr>
                                <m:ctrlPr>
                                  <a:rPr lang="en-US" altLang="zh-CN" sz="1200" b="1" i="1" dirty="0"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1" i="1" dirty="0"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altLang="zh-CN" sz="1200" b="1" i="1" dirty="0"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1200" b="1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CN" sz="1200" b="1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Times New Roman" panose="02020603050405020304" pitchFamily="18" charset="0"/>
                              </a:rPr>
                              <m:t>𝒛</m:t>
                            </m:r>
                            <m:r>
                              <a:rPr lang="en-US" altLang="zh-CN" sz="1200" b="1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AA8FC210-9203-090E-113A-B846CAC62C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984" y="4573665"/>
                  <a:ext cx="594065" cy="276999"/>
                </a:xfrm>
                <a:prstGeom prst="rect">
                  <a:avLst/>
                </a:prstGeom>
                <a:blipFill>
                  <a:blip r:embed="rId4"/>
                  <a:stretch>
                    <a:fillRect r="-3608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033E405-DD28-DEA1-117A-B223FC4BBF7E}"/>
              </a:ext>
            </a:extLst>
          </p:cNvPr>
          <p:cNvGrpSpPr/>
          <p:nvPr/>
        </p:nvGrpSpPr>
        <p:grpSpPr>
          <a:xfrm>
            <a:off x="5303209" y="6021288"/>
            <a:ext cx="1073237" cy="310478"/>
            <a:chOff x="5472812" y="4570900"/>
            <a:chExt cx="1073237" cy="310478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33A3325-8DE9-34B6-DDE7-76033CA13601}"/>
                </a:ext>
              </a:extLst>
            </p:cNvPr>
            <p:cNvSpPr txBox="1"/>
            <p:nvPr/>
          </p:nvSpPr>
          <p:spPr bwMode="auto">
            <a:xfrm>
              <a:off x="5472812" y="4570900"/>
              <a:ext cx="5940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背景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1D5FE1C-6F0E-CF51-2FA4-58AA66C178A6}"/>
                    </a:ext>
                  </a:extLst>
                </p:cNvPr>
                <p:cNvSpPr txBox="1"/>
                <p:nvPr/>
              </p:nvSpPr>
              <p:spPr>
                <a:xfrm>
                  <a:off x="5951984" y="4573665"/>
                  <a:ext cx="594065" cy="3077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1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  <a:cs typeface="Times New Roman" panose="02020603050405020304" pitchFamily="18" charset="0"/>
                          </a:rPr>
                          <m:t>𝑨</m:t>
                        </m:r>
                        <m:d>
                          <m:dPr>
                            <m:ctrlPr>
                              <a:rPr lang="en-US" altLang="zh-CN" sz="1200" b="1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200" b="1" i="1" dirty="0"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1" i="1" dirty="0"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200" b="1" i="1" dirty="0"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  <a:cs typeface="Times New Roman" panose="02020603050405020304" pitchFamily="18" charset="0"/>
                                  </a:rPr>
                                  <m:t>srg</m:t>
                                </m:r>
                              </m:sub>
                              <m:sup>
                                <m:r>
                                  <a:rPr lang="en-US" altLang="zh-CN" sz="1200" b="1" i="1" dirty="0"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sz="1200" b="1" i="1" dirty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altLang="zh-CN" sz="1200" b="1" i="1" dirty="0"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1" i="1" dirty="0"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altLang="zh-CN" sz="1200" b="1" i="1" dirty="0">
                                    <a:latin typeface="Cambria Math" panose="02040503050406030204" pitchFamily="18" charset="0"/>
                                    <a:ea typeface="Kaiti" panose="02010609060101010101" pitchFamily="49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1200" b="1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CN" sz="1200" b="1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Times New Roman" panose="02020603050405020304" pitchFamily="18" charset="0"/>
                              </a:rPr>
                              <m:t>𝒛</m:t>
                            </m:r>
                            <m:r>
                              <a:rPr lang="en-US" altLang="zh-CN" sz="1200" b="1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1D5FE1C-6F0E-CF51-2FA4-58AA66C17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984" y="4573665"/>
                  <a:ext cx="594065" cy="307713"/>
                </a:xfrm>
                <a:prstGeom prst="rect">
                  <a:avLst/>
                </a:prstGeom>
                <a:blipFill>
                  <a:blip r:embed="rId5"/>
                  <a:stretch>
                    <a:fillRect r="-597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连接符: 肘形 23">
            <a:extLst>
              <a:ext uri="{FF2B5EF4-FFF2-40B4-BE49-F238E27FC236}">
                <a16:creationId xmlns:a16="http://schemas.microsoft.com/office/drawing/2014/main" id="{A694527E-791A-D100-8496-7AEB69951440}"/>
              </a:ext>
            </a:extLst>
          </p:cNvPr>
          <p:cNvCxnSpPr>
            <a:cxnSpLocks/>
          </p:cNvCxnSpPr>
          <p:nvPr/>
        </p:nvCxnSpPr>
        <p:spPr bwMode="auto">
          <a:xfrm>
            <a:off x="5119748" y="5087052"/>
            <a:ext cx="28800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23">
            <a:extLst>
              <a:ext uri="{FF2B5EF4-FFF2-40B4-BE49-F238E27FC236}">
                <a16:creationId xmlns:a16="http://schemas.microsoft.com/office/drawing/2014/main" id="{714EAC0D-985B-B176-01DA-EC08ECA392B6}"/>
              </a:ext>
            </a:extLst>
          </p:cNvPr>
          <p:cNvCxnSpPr>
            <a:cxnSpLocks/>
          </p:cNvCxnSpPr>
          <p:nvPr/>
        </p:nvCxnSpPr>
        <p:spPr bwMode="auto">
          <a:xfrm>
            <a:off x="5119748" y="6174070"/>
            <a:ext cx="28800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C07B0B97-A65C-E482-3A59-C7268DC48056}"/>
              </a:ext>
            </a:extLst>
          </p:cNvPr>
          <p:cNvSpPr/>
          <p:nvPr/>
        </p:nvSpPr>
        <p:spPr>
          <a:xfrm>
            <a:off x="8633334" y="5560205"/>
            <a:ext cx="1127760" cy="755436"/>
          </a:xfrm>
          <a:custGeom>
            <a:avLst/>
            <a:gdLst>
              <a:gd name="connsiteX0" fmla="*/ 0 w 1127760"/>
              <a:gd name="connsiteY0" fmla="*/ 754380 h 754380"/>
              <a:gd name="connsiteX1" fmla="*/ 381000 w 1127760"/>
              <a:gd name="connsiteY1" fmla="*/ 693420 h 754380"/>
              <a:gd name="connsiteX2" fmla="*/ 609600 w 1127760"/>
              <a:gd name="connsiteY2" fmla="*/ 0 h 754380"/>
              <a:gd name="connsiteX3" fmla="*/ 830580 w 1127760"/>
              <a:gd name="connsiteY3" fmla="*/ 708660 h 754380"/>
              <a:gd name="connsiteX4" fmla="*/ 1127760 w 1127760"/>
              <a:gd name="connsiteY4" fmla="*/ 746760 h 754380"/>
              <a:gd name="connsiteX5" fmla="*/ 1127760 w 1127760"/>
              <a:gd name="connsiteY5" fmla="*/ 746760 h 754380"/>
              <a:gd name="connsiteX0" fmla="*/ 0 w 1127760"/>
              <a:gd name="connsiteY0" fmla="*/ 754388 h 754388"/>
              <a:gd name="connsiteX1" fmla="*/ 381000 w 1127760"/>
              <a:gd name="connsiteY1" fmla="*/ 693428 h 754388"/>
              <a:gd name="connsiteX2" fmla="*/ 609600 w 1127760"/>
              <a:gd name="connsiteY2" fmla="*/ 8 h 754388"/>
              <a:gd name="connsiteX3" fmla="*/ 830580 w 1127760"/>
              <a:gd name="connsiteY3" fmla="*/ 708668 h 754388"/>
              <a:gd name="connsiteX4" fmla="*/ 1127760 w 1127760"/>
              <a:gd name="connsiteY4" fmla="*/ 746768 h 754388"/>
              <a:gd name="connsiteX5" fmla="*/ 1127760 w 1127760"/>
              <a:gd name="connsiteY5" fmla="*/ 746768 h 754388"/>
              <a:gd name="connsiteX0" fmla="*/ 0 w 1127760"/>
              <a:gd name="connsiteY0" fmla="*/ 754388 h 763906"/>
              <a:gd name="connsiteX1" fmla="*/ 381000 w 1127760"/>
              <a:gd name="connsiteY1" fmla="*/ 693428 h 763906"/>
              <a:gd name="connsiteX2" fmla="*/ 609600 w 1127760"/>
              <a:gd name="connsiteY2" fmla="*/ 8 h 763906"/>
              <a:gd name="connsiteX3" fmla="*/ 830580 w 1127760"/>
              <a:gd name="connsiteY3" fmla="*/ 708668 h 763906"/>
              <a:gd name="connsiteX4" fmla="*/ 1127760 w 1127760"/>
              <a:gd name="connsiteY4" fmla="*/ 746768 h 763906"/>
              <a:gd name="connsiteX5" fmla="*/ 1127760 w 1127760"/>
              <a:gd name="connsiteY5" fmla="*/ 746768 h 763906"/>
              <a:gd name="connsiteX0" fmla="*/ 0 w 1127760"/>
              <a:gd name="connsiteY0" fmla="*/ 754388 h 763906"/>
              <a:gd name="connsiteX1" fmla="*/ 381000 w 1127760"/>
              <a:gd name="connsiteY1" fmla="*/ 693428 h 763906"/>
              <a:gd name="connsiteX2" fmla="*/ 609600 w 1127760"/>
              <a:gd name="connsiteY2" fmla="*/ 8 h 763906"/>
              <a:gd name="connsiteX3" fmla="*/ 830580 w 1127760"/>
              <a:gd name="connsiteY3" fmla="*/ 708668 h 763906"/>
              <a:gd name="connsiteX4" fmla="*/ 1127760 w 1127760"/>
              <a:gd name="connsiteY4" fmla="*/ 746768 h 763906"/>
              <a:gd name="connsiteX5" fmla="*/ 1127760 w 1127760"/>
              <a:gd name="connsiteY5" fmla="*/ 746768 h 763906"/>
              <a:gd name="connsiteX0" fmla="*/ 0 w 1127760"/>
              <a:gd name="connsiteY0" fmla="*/ 754388 h 763906"/>
              <a:gd name="connsiteX1" fmla="*/ 381000 w 1127760"/>
              <a:gd name="connsiteY1" fmla="*/ 693428 h 763906"/>
              <a:gd name="connsiteX2" fmla="*/ 609600 w 1127760"/>
              <a:gd name="connsiteY2" fmla="*/ 8 h 763906"/>
              <a:gd name="connsiteX3" fmla="*/ 830580 w 1127760"/>
              <a:gd name="connsiteY3" fmla="*/ 708668 h 763906"/>
              <a:gd name="connsiteX4" fmla="*/ 1127760 w 1127760"/>
              <a:gd name="connsiteY4" fmla="*/ 746768 h 763906"/>
              <a:gd name="connsiteX5" fmla="*/ 1127760 w 1127760"/>
              <a:gd name="connsiteY5" fmla="*/ 746768 h 763906"/>
              <a:gd name="connsiteX0" fmla="*/ 0 w 1127760"/>
              <a:gd name="connsiteY0" fmla="*/ 754499 h 754499"/>
              <a:gd name="connsiteX1" fmla="*/ 401320 w 1127760"/>
              <a:gd name="connsiteY1" fmla="*/ 652899 h 754499"/>
              <a:gd name="connsiteX2" fmla="*/ 609600 w 1127760"/>
              <a:gd name="connsiteY2" fmla="*/ 119 h 754499"/>
              <a:gd name="connsiteX3" fmla="*/ 830580 w 1127760"/>
              <a:gd name="connsiteY3" fmla="*/ 708779 h 754499"/>
              <a:gd name="connsiteX4" fmla="*/ 1127760 w 1127760"/>
              <a:gd name="connsiteY4" fmla="*/ 746879 h 754499"/>
              <a:gd name="connsiteX5" fmla="*/ 1127760 w 1127760"/>
              <a:gd name="connsiteY5" fmla="*/ 746879 h 754499"/>
              <a:gd name="connsiteX0" fmla="*/ 0 w 1127760"/>
              <a:gd name="connsiteY0" fmla="*/ 754523 h 754523"/>
              <a:gd name="connsiteX1" fmla="*/ 365760 w 1127760"/>
              <a:gd name="connsiteY1" fmla="*/ 647843 h 754523"/>
              <a:gd name="connsiteX2" fmla="*/ 609600 w 1127760"/>
              <a:gd name="connsiteY2" fmla="*/ 143 h 754523"/>
              <a:gd name="connsiteX3" fmla="*/ 830580 w 1127760"/>
              <a:gd name="connsiteY3" fmla="*/ 708803 h 754523"/>
              <a:gd name="connsiteX4" fmla="*/ 1127760 w 1127760"/>
              <a:gd name="connsiteY4" fmla="*/ 746903 h 754523"/>
              <a:gd name="connsiteX5" fmla="*/ 1127760 w 1127760"/>
              <a:gd name="connsiteY5" fmla="*/ 746903 h 754523"/>
              <a:gd name="connsiteX0" fmla="*/ 0 w 1127760"/>
              <a:gd name="connsiteY0" fmla="*/ 754406 h 754406"/>
              <a:gd name="connsiteX1" fmla="*/ 365760 w 1127760"/>
              <a:gd name="connsiteY1" fmla="*/ 647726 h 754406"/>
              <a:gd name="connsiteX2" fmla="*/ 609600 w 1127760"/>
              <a:gd name="connsiteY2" fmla="*/ 26 h 754406"/>
              <a:gd name="connsiteX3" fmla="*/ 855980 w 1127760"/>
              <a:gd name="connsiteY3" fmla="*/ 673126 h 754406"/>
              <a:gd name="connsiteX4" fmla="*/ 1127760 w 1127760"/>
              <a:gd name="connsiteY4" fmla="*/ 746786 h 754406"/>
              <a:gd name="connsiteX5" fmla="*/ 1127760 w 1127760"/>
              <a:gd name="connsiteY5" fmla="*/ 746786 h 754406"/>
              <a:gd name="connsiteX0" fmla="*/ 0 w 1127760"/>
              <a:gd name="connsiteY0" fmla="*/ 754406 h 754406"/>
              <a:gd name="connsiteX1" fmla="*/ 365760 w 1127760"/>
              <a:gd name="connsiteY1" fmla="*/ 647726 h 754406"/>
              <a:gd name="connsiteX2" fmla="*/ 609600 w 1127760"/>
              <a:gd name="connsiteY2" fmla="*/ 26 h 754406"/>
              <a:gd name="connsiteX3" fmla="*/ 855980 w 1127760"/>
              <a:gd name="connsiteY3" fmla="*/ 673126 h 754406"/>
              <a:gd name="connsiteX4" fmla="*/ 1127760 w 1127760"/>
              <a:gd name="connsiteY4" fmla="*/ 746786 h 754406"/>
              <a:gd name="connsiteX5" fmla="*/ 1127760 w 1127760"/>
              <a:gd name="connsiteY5" fmla="*/ 746786 h 754406"/>
              <a:gd name="connsiteX0" fmla="*/ 0 w 1127760"/>
              <a:gd name="connsiteY0" fmla="*/ 754406 h 755436"/>
              <a:gd name="connsiteX1" fmla="*/ 365760 w 1127760"/>
              <a:gd name="connsiteY1" fmla="*/ 647726 h 755436"/>
              <a:gd name="connsiteX2" fmla="*/ 609600 w 1127760"/>
              <a:gd name="connsiteY2" fmla="*/ 26 h 755436"/>
              <a:gd name="connsiteX3" fmla="*/ 855980 w 1127760"/>
              <a:gd name="connsiteY3" fmla="*/ 673126 h 755436"/>
              <a:gd name="connsiteX4" fmla="*/ 1127760 w 1127760"/>
              <a:gd name="connsiteY4" fmla="*/ 746786 h 755436"/>
              <a:gd name="connsiteX5" fmla="*/ 1127760 w 1127760"/>
              <a:gd name="connsiteY5" fmla="*/ 746786 h 755436"/>
              <a:gd name="connsiteX0" fmla="*/ 0 w 1127760"/>
              <a:gd name="connsiteY0" fmla="*/ 754406 h 755436"/>
              <a:gd name="connsiteX1" fmla="*/ 365760 w 1127760"/>
              <a:gd name="connsiteY1" fmla="*/ 647726 h 755436"/>
              <a:gd name="connsiteX2" fmla="*/ 609600 w 1127760"/>
              <a:gd name="connsiteY2" fmla="*/ 26 h 755436"/>
              <a:gd name="connsiteX3" fmla="*/ 855980 w 1127760"/>
              <a:gd name="connsiteY3" fmla="*/ 673126 h 755436"/>
              <a:gd name="connsiteX4" fmla="*/ 1127760 w 1127760"/>
              <a:gd name="connsiteY4" fmla="*/ 746786 h 755436"/>
              <a:gd name="connsiteX5" fmla="*/ 1127760 w 1127760"/>
              <a:gd name="connsiteY5" fmla="*/ 746786 h 755436"/>
              <a:gd name="connsiteX0" fmla="*/ 0 w 1127760"/>
              <a:gd name="connsiteY0" fmla="*/ 754406 h 755436"/>
              <a:gd name="connsiteX1" fmla="*/ 365760 w 1127760"/>
              <a:gd name="connsiteY1" fmla="*/ 647726 h 755436"/>
              <a:gd name="connsiteX2" fmla="*/ 609600 w 1127760"/>
              <a:gd name="connsiteY2" fmla="*/ 26 h 755436"/>
              <a:gd name="connsiteX3" fmla="*/ 855980 w 1127760"/>
              <a:gd name="connsiteY3" fmla="*/ 673126 h 755436"/>
              <a:gd name="connsiteX4" fmla="*/ 1127760 w 1127760"/>
              <a:gd name="connsiteY4" fmla="*/ 746786 h 755436"/>
              <a:gd name="connsiteX5" fmla="*/ 1127760 w 1127760"/>
              <a:gd name="connsiteY5" fmla="*/ 746786 h 75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7760" h="755436">
                <a:moveTo>
                  <a:pt x="0" y="754406"/>
                </a:moveTo>
                <a:cubicBezTo>
                  <a:pt x="223520" y="754406"/>
                  <a:pt x="264160" y="773456"/>
                  <a:pt x="365760" y="647726"/>
                </a:cubicBezTo>
                <a:cubicBezTo>
                  <a:pt x="467360" y="521996"/>
                  <a:pt x="527897" y="-4207"/>
                  <a:pt x="609600" y="26"/>
                </a:cubicBezTo>
                <a:cubicBezTo>
                  <a:pt x="691303" y="4259"/>
                  <a:pt x="729183" y="572686"/>
                  <a:pt x="855980" y="673126"/>
                </a:cubicBezTo>
                <a:cubicBezTo>
                  <a:pt x="912688" y="718046"/>
                  <a:pt x="981287" y="752713"/>
                  <a:pt x="1127760" y="746786"/>
                </a:cubicBezTo>
                <a:lnTo>
                  <a:pt x="1127760" y="746786"/>
                </a:ln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4AE8FB0F-BC3D-1EDF-AA77-DD148E6E04AE}"/>
              </a:ext>
            </a:extLst>
          </p:cNvPr>
          <p:cNvSpPr/>
          <p:nvPr/>
        </p:nvSpPr>
        <p:spPr bwMode="auto">
          <a:xfrm>
            <a:off x="8633334" y="5571466"/>
            <a:ext cx="1125432" cy="747513"/>
          </a:xfrm>
          <a:custGeom>
            <a:avLst/>
            <a:gdLst>
              <a:gd name="connsiteX0" fmla="*/ 0 w 1127760"/>
              <a:gd name="connsiteY0" fmla="*/ 754380 h 754380"/>
              <a:gd name="connsiteX1" fmla="*/ 381000 w 1127760"/>
              <a:gd name="connsiteY1" fmla="*/ 693420 h 754380"/>
              <a:gd name="connsiteX2" fmla="*/ 609600 w 1127760"/>
              <a:gd name="connsiteY2" fmla="*/ 0 h 754380"/>
              <a:gd name="connsiteX3" fmla="*/ 830580 w 1127760"/>
              <a:gd name="connsiteY3" fmla="*/ 708660 h 754380"/>
              <a:gd name="connsiteX4" fmla="*/ 1127760 w 1127760"/>
              <a:gd name="connsiteY4" fmla="*/ 746760 h 754380"/>
              <a:gd name="connsiteX5" fmla="*/ 1127760 w 1127760"/>
              <a:gd name="connsiteY5" fmla="*/ 746760 h 754380"/>
              <a:gd name="connsiteX0" fmla="*/ 0 w 1127760"/>
              <a:gd name="connsiteY0" fmla="*/ 754388 h 754388"/>
              <a:gd name="connsiteX1" fmla="*/ 381000 w 1127760"/>
              <a:gd name="connsiteY1" fmla="*/ 693428 h 754388"/>
              <a:gd name="connsiteX2" fmla="*/ 609600 w 1127760"/>
              <a:gd name="connsiteY2" fmla="*/ 8 h 754388"/>
              <a:gd name="connsiteX3" fmla="*/ 830580 w 1127760"/>
              <a:gd name="connsiteY3" fmla="*/ 708668 h 754388"/>
              <a:gd name="connsiteX4" fmla="*/ 1127760 w 1127760"/>
              <a:gd name="connsiteY4" fmla="*/ 746768 h 754388"/>
              <a:gd name="connsiteX5" fmla="*/ 1127760 w 1127760"/>
              <a:gd name="connsiteY5" fmla="*/ 746768 h 754388"/>
              <a:gd name="connsiteX0" fmla="*/ 0 w 1127760"/>
              <a:gd name="connsiteY0" fmla="*/ 754388 h 763906"/>
              <a:gd name="connsiteX1" fmla="*/ 381000 w 1127760"/>
              <a:gd name="connsiteY1" fmla="*/ 693428 h 763906"/>
              <a:gd name="connsiteX2" fmla="*/ 609600 w 1127760"/>
              <a:gd name="connsiteY2" fmla="*/ 8 h 763906"/>
              <a:gd name="connsiteX3" fmla="*/ 830580 w 1127760"/>
              <a:gd name="connsiteY3" fmla="*/ 708668 h 763906"/>
              <a:gd name="connsiteX4" fmla="*/ 1127760 w 1127760"/>
              <a:gd name="connsiteY4" fmla="*/ 746768 h 763906"/>
              <a:gd name="connsiteX5" fmla="*/ 1127760 w 1127760"/>
              <a:gd name="connsiteY5" fmla="*/ 746768 h 763906"/>
              <a:gd name="connsiteX0" fmla="*/ 0 w 1127760"/>
              <a:gd name="connsiteY0" fmla="*/ 754388 h 763906"/>
              <a:gd name="connsiteX1" fmla="*/ 381000 w 1127760"/>
              <a:gd name="connsiteY1" fmla="*/ 693428 h 763906"/>
              <a:gd name="connsiteX2" fmla="*/ 609600 w 1127760"/>
              <a:gd name="connsiteY2" fmla="*/ 8 h 763906"/>
              <a:gd name="connsiteX3" fmla="*/ 830580 w 1127760"/>
              <a:gd name="connsiteY3" fmla="*/ 708668 h 763906"/>
              <a:gd name="connsiteX4" fmla="*/ 1127760 w 1127760"/>
              <a:gd name="connsiteY4" fmla="*/ 746768 h 763906"/>
              <a:gd name="connsiteX5" fmla="*/ 1127760 w 1127760"/>
              <a:gd name="connsiteY5" fmla="*/ 746768 h 763906"/>
              <a:gd name="connsiteX0" fmla="*/ 0 w 1127760"/>
              <a:gd name="connsiteY0" fmla="*/ 754388 h 763906"/>
              <a:gd name="connsiteX1" fmla="*/ 381000 w 1127760"/>
              <a:gd name="connsiteY1" fmla="*/ 693428 h 763906"/>
              <a:gd name="connsiteX2" fmla="*/ 609600 w 1127760"/>
              <a:gd name="connsiteY2" fmla="*/ 8 h 763906"/>
              <a:gd name="connsiteX3" fmla="*/ 830580 w 1127760"/>
              <a:gd name="connsiteY3" fmla="*/ 708668 h 763906"/>
              <a:gd name="connsiteX4" fmla="*/ 1127760 w 1127760"/>
              <a:gd name="connsiteY4" fmla="*/ 746768 h 763906"/>
              <a:gd name="connsiteX5" fmla="*/ 1127760 w 1127760"/>
              <a:gd name="connsiteY5" fmla="*/ 746768 h 763906"/>
              <a:gd name="connsiteX0" fmla="*/ 0 w 1127760"/>
              <a:gd name="connsiteY0" fmla="*/ 754499 h 754499"/>
              <a:gd name="connsiteX1" fmla="*/ 401320 w 1127760"/>
              <a:gd name="connsiteY1" fmla="*/ 652899 h 754499"/>
              <a:gd name="connsiteX2" fmla="*/ 609600 w 1127760"/>
              <a:gd name="connsiteY2" fmla="*/ 119 h 754499"/>
              <a:gd name="connsiteX3" fmla="*/ 830580 w 1127760"/>
              <a:gd name="connsiteY3" fmla="*/ 708779 h 754499"/>
              <a:gd name="connsiteX4" fmla="*/ 1127760 w 1127760"/>
              <a:gd name="connsiteY4" fmla="*/ 746879 h 754499"/>
              <a:gd name="connsiteX5" fmla="*/ 1127760 w 1127760"/>
              <a:gd name="connsiteY5" fmla="*/ 746879 h 754499"/>
              <a:gd name="connsiteX0" fmla="*/ 0 w 1127760"/>
              <a:gd name="connsiteY0" fmla="*/ 754523 h 754523"/>
              <a:gd name="connsiteX1" fmla="*/ 365760 w 1127760"/>
              <a:gd name="connsiteY1" fmla="*/ 647843 h 754523"/>
              <a:gd name="connsiteX2" fmla="*/ 609600 w 1127760"/>
              <a:gd name="connsiteY2" fmla="*/ 143 h 754523"/>
              <a:gd name="connsiteX3" fmla="*/ 830580 w 1127760"/>
              <a:gd name="connsiteY3" fmla="*/ 708803 h 754523"/>
              <a:gd name="connsiteX4" fmla="*/ 1127760 w 1127760"/>
              <a:gd name="connsiteY4" fmla="*/ 746903 h 754523"/>
              <a:gd name="connsiteX5" fmla="*/ 1127760 w 1127760"/>
              <a:gd name="connsiteY5" fmla="*/ 746903 h 754523"/>
              <a:gd name="connsiteX0" fmla="*/ 0 w 1127760"/>
              <a:gd name="connsiteY0" fmla="*/ 754406 h 754406"/>
              <a:gd name="connsiteX1" fmla="*/ 365760 w 1127760"/>
              <a:gd name="connsiteY1" fmla="*/ 647726 h 754406"/>
              <a:gd name="connsiteX2" fmla="*/ 609600 w 1127760"/>
              <a:gd name="connsiteY2" fmla="*/ 26 h 754406"/>
              <a:gd name="connsiteX3" fmla="*/ 855980 w 1127760"/>
              <a:gd name="connsiteY3" fmla="*/ 673126 h 754406"/>
              <a:gd name="connsiteX4" fmla="*/ 1127760 w 1127760"/>
              <a:gd name="connsiteY4" fmla="*/ 746786 h 754406"/>
              <a:gd name="connsiteX5" fmla="*/ 1127760 w 1127760"/>
              <a:gd name="connsiteY5" fmla="*/ 746786 h 754406"/>
              <a:gd name="connsiteX0" fmla="*/ 0 w 1127760"/>
              <a:gd name="connsiteY0" fmla="*/ 754406 h 754406"/>
              <a:gd name="connsiteX1" fmla="*/ 365760 w 1127760"/>
              <a:gd name="connsiteY1" fmla="*/ 647726 h 754406"/>
              <a:gd name="connsiteX2" fmla="*/ 609600 w 1127760"/>
              <a:gd name="connsiteY2" fmla="*/ 26 h 754406"/>
              <a:gd name="connsiteX3" fmla="*/ 855980 w 1127760"/>
              <a:gd name="connsiteY3" fmla="*/ 673126 h 754406"/>
              <a:gd name="connsiteX4" fmla="*/ 1127760 w 1127760"/>
              <a:gd name="connsiteY4" fmla="*/ 746786 h 754406"/>
              <a:gd name="connsiteX5" fmla="*/ 1127760 w 1127760"/>
              <a:gd name="connsiteY5" fmla="*/ 746786 h 754406"/>
              <a:gd name="connsiteX0" fmla="*/ 0 w 1127760"/>
              <a:gd name="connsiteY0" fmla="*/ 754406 h 755436"/>
              <a:gd name="connsiteX1" fmla="*/ 365760 w 1127760"/>
              <a:gd name="connsiteY1" fmla="*/ 647726 h 755436"/>
              <a:gd name="connsiteX2" fmla="*/ 609600 w 1127760"/>
              <a:gd name="connsiteY2" fmla="*/ 26 h 755436"/>
              <a:gd name="connsiteX3" fmla="*/ 855980 w 1127760"/>
              <a:gd name="connsiteY3" fmla="*/ 673126 h 755436"/>
              <a:gd name="connsiteX4" fmla="*/ 1127760 w 1127760"/>
              <a:gd name="connsiteY4" fmla="*/ 746786 h 755436"/>
              <a:gd name="connsiteX5" fmla="*/ 1127760 w 1127760"/>
              <a:gd name="connsiteY5" fmla="*/ 746786 h 755436"/>
              <a:gd name="connsiteX0" fmla="*/ 0 w 1127760"/>
              <a:gd name="connsiteY0" fmla="*/ 754406 h 755436"/>
              <a:gd name="connsiteX1" fmla="*/ 365760 w 1127760"/>
              <a:gd name="connsiteY1" fmla="*/ 647726 h 755436"/>
              <a:gd name="connsiteX2" fmla="*/ 609600 w 1127760"/>
              <a:gd name="connsiteY2" fmla="*/ 26 h 755436"/>
              <a:gd name="connsiteX3" fmla="*/ 855980 w 1127760"/>
              <a:gd name="connsiteY3" fmla="*/ 673126 h 755436"/>
              <a:gd name="connsiteX4" fmla="*/ 1127760 w 1127760"/>
              <a:gd name="connsiteY4" fmla="*/ 746786 h 755436"/>
              <a:gd name="connsiteX5" fmla="*/ 1127760 w 1127760"/>
              <a:gd name="connsiteY5" fmla="*/ 746786 h 755436"/>
              <a:gd name="connsiteX0" fmla="*/ 0 w 1127760"/>
              <a:gd name="connsiteY0" fmla="*/ 754406 h 755436"/>
              <a:gd name="connsiteX1" fmla="*/ 365760 w 1127760"/>
              <a:gd name="connsiteY1" fmla="*/ 647726 h 755436"/>
              <a:gd name="connsiteX2" fmla="*/ 609600 w 1127760"/>
              <a:gd name="connsiteY2" fmla="*/ 26 h 755436"/>
              <a:gd name="connsiteX3" fmla="*/ 855980 w 1127760"/>
              <a:gd name="connsiteY3" fmla="*/ 673126 h 755436"/>
              <a:gd name="connsiteX4" fmla="*/ 1127760 w 1127760"/>
              <a:gd name="connsiteY4" fmla="*/ 746786 h 755436"/>
              <a:gd name="connsiteX5" fmla="*/ 1127760 w 1127760"/>
              <a:gd name="connsiteY5" fmla="*/ 746786 h 755436"/>
              <a:gd name="connsiteX0" fmla="*/ 0 w 1829813"/>
              <a:gd name="connsiteY0" fmla="*/ 754406 h 756946"/>
              <a:gd name="connsiteX1" fmla="*/ 365760 w 1829813"/>
              <a:gd name="connsiteY1" fmla="*/ 647726 h 756946"/>
              <a:gd name="connsiteX2" fmla="*/ 609600 w 1829813"/>
              <a:gd name="connsiteY2" fmla="*/ 26 h 756946"/>
              <a:gd name="connsiteX3" fmla="*/ 855980 w 1829813"/>
              <a:gd name="connsiteY3" fmla="*/ 673126 h 756946"/>
              <a:gd name="connsiteX4" fmla="*/ 1127760 w 1829813"/>
              <a:gd name="connsiteY4" fmla="*/ 746786 h 756946"/>
              <a:gd name="connsiteX5" fmla="*/ 1829813 w 1829813"/>
              <a:gd name="connsiteY5" fmla="*/ 756946 h 756946"/>
              <a:gd name="connsiteX0" fmla="*/ 0 w 1829813"/>
              <a:gd name="connsiteY0" fmla="*/ 754406 h 766339"/>
              <a:gd name="connsiteX1" fmla="*/ 365760 w 1829813"/>
              <a:gd name="connsiteY1" fmla="*/ 647726 h 766339"/>
              <a:gd name="connsiteX2" fmla="*/ 609600 w 1829813"/>
              <a:gd name="connsiteY2" fmla="*/ 26 h 766339"/>
              <a:gd name="connsiteX3" fmla="*/ 855980 w 1829813"/>
              <a:gd name="connsiteY3" fmla="*/ 673126 h 766339"/>
              <a:gd name="connsiteX4" fmla="*/ 1392062 w 1829813"/>
              <a:gd name="connsiteY4" fmla="*/ 756946 h 766339"/>
              <a:gd name="connsiteX5" fmla="*/ 1829813 w 1829813"/>
              <a:gd name="connsiteY5" fmla="*/ 756946 h 766339"/>
              <a:gd name="connsiteX0" fmla="*/ 0 w 1829813"/>
              <a:gd name="connsiteY0" fmla="*/ 754449 h 757697"/>
              <a:gd name="connsiteX1" fmla="*/ 365760 w 1829813"/>
              <a:gd name="connsiteY1" fmla="*/ 647769 h 757697"/>
              <a:gd name="connsiteX2" fmla="*/ 609600 w 1829813"/>
              <a:gd name="connsiteY2" fmla="*/ 69 h 757697"/>
              <a:gd name="connsiteX3" fmla="*/ 1045947 w 1829813"/>
              <a:gd name="connsiteY3" fmla="*/ 607129 h 757697"/>
              <a:gd name="connsiteX4" fmla="*/ 1392062 w 1829813"/>
              <a:gd name="connsiteY4" fmla="*/ 756989 h 757697"/>
              <a:gd name="connsiteX5" fmla="*/ 1829813 w 1829813"/>
              <a:gd name="connsiteY5" fmla="*/ 756989 h 757697"/>
              <a:gd name="connsiteX0" fmla="*/ 0 w 1829813"/>
              <a:gd name="connsiteY0" fmla="*/ 754448 h 757296"/>
              <a:gd name="connsiteX1" fmla="*/ 365760 w 1829813"/>
              <a:gd name="connsiteY1" fmla="*/ 647768 h 757296"/>
              <a:gd name="connsiteX2" fmla="*/ 609600 w 1829813"/>
              <a:gd name="connsiteY2" fmla="*/ 68 h 757296"/>
              <a:gd name="connsiteX3" fmla="*/ 1045947 w 1829813"/>
              <a:gd name="connsiteY3" fmla="*/ 607128 h 757296"/>
              <a:gd name="connsiteX4" fmla="*/ 1392062 w 1829813"/>
              <a:gd name="connsiteY4" fmla="*/ 756988 h 757296"/>
              <a:gd name="connsiteX5" fmla="*/ 1829813 w 1829813"/>
              <a:gd name="connsiteY5" fmla="*/ 756988 h 757296"/>
              <a:gd name="connsiteX0" fmla="*/ 0 w 1829813"/>
              <a:gd name="connsiteY0" fmla="*/ 744292 h 747513"/>
              <a:gd name="connsiteX1" fmla="*/ 365760 w 1829813"/>
              <a:gd name="connsiteY1" fmla="*/ 637612 h 747513"/>
              <a:gd name="connsiteX2" fmla="*/ 675675 w 1829813"/>
              <a:gd name="connsiteY2" fmla="*/ 72 h 747513"/>
              <a:gd name="connsiteX3" fmla="*/ 1045947 w 1829813"/>
              <a:gd name="connsiteY3" fmla="*/ 596972 h 747513"/>
              <a:gd name="connsiteX4" fmla="*/ 1392062 w 1829813"/>
              <a:gd name="connsiteY4" fmla="*/ 746832 h 747513"/>
              <a:gd name="connsiteX5" fmla="*/ 1829813 w 1829813"/>
              <a:gd name="connsiteY5" fmla="*/ 746832 h 74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9813" h="747513">
                <a:moveTo>
                  <a:pt x="0" y="744292"/>
                </a:moveTo>
                <a:cubicBezTo>
                  <a:pt x="223520" y="744292"/>
                  <a:pt x="253148" y="761649"/>
                  <a:pt x="365760" y="637612"/>
                </a:cubicBezTo>
                <a:cubicBezTo>
                  <a:pt x="478373" y="513575"/>
                  <a:pt x="562311" y="6845"/>
                  <a:pt x="675675" y="72"/>
                </a:cubicBezTo>
                <a:cubicBezTo>
                  <a:pt x="789040" y="-6701"/>
                  <a:pt x="926549" y="472512"/>
                  <a:pt x="1045947" y="596972"/>
                </a:cubicBezTo>
                <a:cubicBezTo>
                  <a:pt x="1165345" y="721432"/>
                  <a:pt x="1245589" y="752759"/>
                  <a:pt x="1392062" y="746832"/>
                </a:cubicBezTo>
                <a:lnTo>
                  <a:pt x="1829813" y="746832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E555752-F756-F33C-C0BF-8711A2356201}"/>
              </a:ext>
            </a:extLst>
          </p:cNvPr>
          <p:cNvSpPr txBox="1"/>
          <p:nvPr/>
        </p:nvSpPr>
        <p:spPr>
          <a:xfrm>
            <a:off x="8489317" y="5278365"/>
            <a:ext cx="864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5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背景值分布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EFA4CE6-81A6-5912-FBF0-F3FA685AA938}"/>
              </a:ext>
            </a:extLst>
          </p:cNvPr>
          <p:cNvSpPr txBox="1"/>
          <p:nvPr/>
        </p:nvSpPr>
        <p:spPr bwMode="auto">
          <a:xfrm>
            <a:off x="9301899" y="5697689"/>
            <a:ext cx="864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50" dirty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系数值分布</a:t>
            </a:r>
          </a:p>
        </p:txBody>
      </p:sp>
      <p:cxnSp>
        <p:nvCxnSpPr>
          <p:cNvPr id="96" name="连接符: 肘形 23">
            <a:extLst>
              <a:ext uri="{FF2B5EF4-FFF2-40B4-BE49-F238E27FC236}">
                <a16:creationId xmlns:a16="http://schemas.microsoft.com/office/drawing/2014/main" id="{53CE4ABF-173B-9DA9-D3F7-E2B79E9131F3}"/>
              </a:ext>
            </a:extLst>
          </p:cNvPr>
          <p:cNvCxnSpPr>
            <a:cxnSpLocks/>
          </p:cNvCxnSpPr>
          <p:nvPr/>
        </p:nvCxnSpPr>
        <p:spPr bwMode="auto">
          <a:xfrm>
            <a:off x="6748292" y="5087052"/>
            <a:ext cx="816285" cy="553336"/>
          </a:xfrm>
          <a:prstGeom prst="bentConnector3">
            <a:avLst>
              <a:gd name="adj1" fmla="val 55601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23">
            <a:extLst>
              <a:ext uri="{FF2B5EF4-FFF2-40B4-BE49-F238E27FC236}">
                <a16:creationId xmlns:a16="http://schemas.microsoft.com/office/drawing/2014/main" id="{5C9724FB-EE92-6871-115A-247859B359CB}"/>
              </a:ext>
            </a:extLst>
          </p:cNvPr>
          <p:cNvCxnSpPr>
            <a:cxnSpLocks/>
          </p:cNvCxnSpPr>
          <p:nvPr/>
        </p:nvCxnSpPr>
        <p:spPr bwMode="auto">
          <a:xfrm flipV="1">
            <a:off x="6837318" y="5777137"/>
            <a:ext cx="727259" cy="3969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A550013-EDB2-4A0C-F20D-C5D4692DB0C3}"/>
              </a:ext>
            </a:extLst>
          </p:cNvPr>
          <p:cNvSpPr txBox="1"/>
          <p:nvPr/>
        </p:nvSpPr>
        <p:spPr bwMode="auto">
          <a:xfrm>
            <a:off x="4410736" y="1741840"/>
            <a:ext cx="3520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其中个别基于距离度量的方法对重复样本敏感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0328CD9-80A8-F544-39F4-66455B8C4494}"/>
              </a:ext>
            </a:extLst>
          </p:cNvPr>
          <p:cNvSpPr txBox="1"/>
          <p:nvPr/>
        </p:nvSpPr>
        <p:spPr bwMode="auto">
          <a:xfrm>
            <a:off x="5862854" y="2314744"/>
            <a:ext cx="3888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77A2832-2194-CFF6-1422-C3D59A467A8D}"/>
              </a:ext>
            </a:extLst>
          </p:cNvPr>
          <p:cNvSpPr txBox="1"/>
          <p:nvPr/>
        </p:nvSpPr>
        <p:spPr bwMode="auto">
          <a:xfrm>
            <a:off x="2280176" y="2308815"/>
            <a:ext cx="3888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否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7D97D5B-7990-FF31-61D6-833A5E55EE18}"/>
              </a:ext>
            </a:extLst>
          </p:cNvPr>
          <p:cNvSpPr txBox="1"/>
          <p:nvPr/>
        </p:nvSpPr>
        <p:spPr bwMode="auto">
          <a:xfrm>
            <a:off x="1515719" y="5878380"/>
            <a:ext cx="188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思考：为什么不是把</a:t>
            </a:r>
            <a:r>
              <a:rPr lang="en-US" altLang="zh-CN" sz="1200" b="1" i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200" b="1" i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200" b="1" i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的样本都进行重排？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CEB94B2-3704-32FA-DA12-2E38044C9E93}"/>
              </a:ext>
            </a:extLst>
          </p:cNvPr>
          <p:cNvSpPr txBox="1"/>
          <p:nvPr/>
        </p:nvSpPr>
        <p:spPr bwMode="auto">
          <a:xfrm>
            <a:off x="8154906" y="2456008"/>
            <a:ext cx="3667929" cy="19543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PearsonCorr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：皮尔逊相关系数</a:t>
            </a:r>
            <a:endParaRPr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SpearmanCorr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：斯皮尔曼相关系数</a:t>
            </a:r>
            <a:endParaRPr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DistCorr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：距离相关系数</a:t>
            </a:r>
            <a:endParaRPr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MI-GIEF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：基于</a:t>
            </a:r>
            <a:r>
              <a:rPr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近邻度量的互信息系数</a:t>
            </a:r>
            <a:endParaRPr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MI-model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：基于数据模型的系数</a:t>
            </a:r>
            <a:endParaRPr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MI-cut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：基于等距离散化的互信息系数</a:t>
            </a:r>
            <a:endParaRPr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MI-</a:t>
            </a:r>
            <a:r>
              <a:rPr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qcut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：基于等频离散化的互信息关联系数</a:t>
            </a:r>
            <a:endParaRPr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MI-Darbellay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：基于</a:t>
            </a:r>
            <a:r>
              <a:rPr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Darbellay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自适应离散化的互信息系数</a:t>
            </a:r>
            <a:endParaRPr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MI-KDE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：基于核密度估计的互信息系数</a:t>
            </a:r>
            <a:endParaRPr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MIC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：最大信息系数</a:t>
            </a:r>
            <a:endParaRPr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RMIC</a:t>
            </a:r>
            <a:r>
              <a:rPr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：改进最大信息系数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A71C44DD-FDC6-5F42-F3A3-0322544BF7A1}"/>
              </a:ext>
            </a:extLst>
          </p:cNvPr>
          <p:cNvSpPr txBox="1"/>
          <p:nvPr/>
        </p:nvSpPr>
        <p:spPr bwMode="auto">
          <a:xfrm>
            <a:off x="-11792" y="367141"/>
            <a:ext cx="392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通用的相关关联度量和显著性计算框架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4BB73D5-B181-9AB6-A1EC-90AF4693A173}"/>
              </a:ext>
            </a:extLst>
          </p:cNvPr>
          <p:cNvSpPr txBox="1"/>
          <p:nvPr/>
        </p:nvSpPr>
        <p:spPr bwMode="auto">
          <a:xfrm>
            <a:off x="9765342" y="5139866"/>
            <a:ext cx="1889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单侧检验 </a:t>
            </a:r>
            <a:r>
              <a:rPr lang="en-US" altLang="zh-CN" sz="1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or </a:t>
            </a:r>
            <a:r>
              <a:rPr lang="zh-CN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双侧检验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208</Words>
  <Application>Microsoft Office PowerPoint</Application>
  <DocSecurity>0</DocSecurity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kaiti</vt:lpstr>
      <vt:lpstr>kaiti</vt:lpstr>
      <vt:lpstr>Arial</vt:lpstr>
      <vt:lpstr>Cambria Math</vt:lpstr>
      <vt:lpstr>Times New Roman</vt:lpstr>
      <vt:lpstr>Office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Yiyang - all-in-one workspace</dc:creator>
  <cp:keywords/>
  <dc:description/>
  <cp:lastModifiedBy>lei luo</cp:lastModifiedBy>
  <cp:revision>26</cp:revision>
  <dcterms:created xsi:type="dcterms:W3CDTF">2012-12-03T06:56:55Z</dcterms:created>
  <dcterms:modified xsi:type="dcterms:W3CDTF">2024-03-05T07:36:20Z</dcterms:modified>
  <cp:category/>
  <dc:identifier/>
  <cp:contentStatus/>
  <dc:language/>
  <cp:version/>
</cp:coreProperties>
</file>