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6" r:id="rId6"/>
    <p:sldId id="265" r:id="rId7"/>
    <p:sldId id="257" r:id="rId8"/>
    <p:sldId id="258" r:id="rId9"/>
    <p:sldId id="267" r:id="rId10"/>
    <p:sldId id="260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CAB48-012F-9965-03E2-DCEA420F5A00}" v="2796" dt="2023-05-03T00:55:34.371"/>
    <p1510:client id="{BC0F1D91-360F-44C3-8371-5BA7ACF0C1B4}" v="366" dt="2023-05-03T00:49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6F96-CCEC-06DA-E33D-1600EAFD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89F405-BE93-6107-C7EA-9CCAFEE6A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8343E-C541-9101-046C-A71B65A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1BAE1-F155-BEC4-6875-E97B255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0B996-A47E-8D98-D492-CD1749E3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E5838-0A1C-6D79-5A5C-43EEE567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23489-1345-C63A-C148-6F479426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3BFC3-DB26-D808-62DE-844EC6F4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A2B04-8675-40FC-525B-F91F9020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F7D18-3611-3B83-E797-598D482B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5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3C6A13-0A4B-B216-60BB-773383E7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36D1C5-6660-F3A5-0CD7-BB121EEEC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58493-29F4-FC75-5313-0930C1E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343BC-6621-9EBD-C0DF-5350D2DA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C925A-A61D-7375-9B39-18C2F9A5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9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3E58F-2CDE-3FCA-EF14-040C0112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2B91B-9542-B074-A5F6-B412FE0E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10083-7E46-ED74-3054-60685592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DAF12-4890-A183-4DE1-DA8E55E2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3DCD3-8C86-7BAB-4F24-CD10F5A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0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7F62-DBFE-3F8D-8B75-2B4DDD58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5DFB-A2A9-409C-D187-378FC4F7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8EF87-D79B-6561-9504-8748B13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7323D-598A-EF56-B036-EFDE78EA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2895B-2A2E-93C3-A847-AE74ADC7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491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D3619-2264-8E2C-27EF-DCB59EF1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B9FD4-C2F8-AB97-4141-BAF40D7C4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46A34-88AA-4037-9B2B-3DEE80D7D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AC26F1-C7DC-0537-5E5B-DBAAD347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BF1C09-2A3B-3FEA-782D-65534CD5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5E855-877C-B54E-D727-B140036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6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435D4-CD24-4791-05F5-36F5DC16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A8FC6-88AC-7BBF-9611-87017CB5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9CE325-E8A4-58AE-2D98-96E1855BB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7DE1EA-5058-6D7D-BD72-E253189B5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69DD2D-E3D4-1FC4-631D-774D1EB3B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7580EF-5556-5A87-B9D0-6BB2B77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E34919-6D49-B7C6-D309-B78C98B9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E9E63-01F0-5EFC-E89C-9CBEE484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8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4856-DEFF-604C-BA8C-FE540765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44773-A5E7-A2AF-B782-131E3C2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995D5-E553-643C-60DA-75C0DFC5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7A84D-F1EB-B953-1392-25D0C225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79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47AEE9-D99E-50CA-6BF1-BB2DCEFA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61A577-0FB1-9B78-8169-636FB087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215297-470A-EC03-C8A3-36745FFD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0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3E2E8-0837-C953-F59C-EB3F4BA9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CE6E0-BE30-C69F-2900-F3BC8E70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8A7E36-EA76-2E0F-8251-13C6DDDE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9A3F3-CCAF-88AA-2790-458D5EE5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3F4A27-DA3E-D9ED-128E-73AB8474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5EC9A-4A16-E730-FB6B-034094C0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8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B5EE0-CD93-8922-AABC-53614B41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99C945-098C-08FA-F6A8-BDF91F5D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4EC45-938D-20FD-EB3C-7B59C4B5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54909-E3BC-7E0F-31E9-33B70AB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8105A-6915-6536-036A-CF534B55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8F3E22-325F-7C08-0B6C-8A94FF3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57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DE2B20-BEB0-418C-EE5D-AA0D1E7B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09E1A-3BD2-F94E-DC97-BA2FD9E6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EF96F-C143-0713-4F77-1D62B05F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B119-A053-4212-8174-CD3467C897B4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F5C4D-B8EC-5D64-5928-C0C0AD6A9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FBDAF-02AF-EFDF-1671-5616ECAD4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C13C-6DFE-4245-BF04-F8AD3D81C8C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24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ipt de ordenador en una pantalla">
            <a:extLst>
              <a:ext uri="{FF2B5EF4-FFF2-40B4-BE49-F238E27FC236}">
                <a16:creationId xmlns:a16="http://schemas.microsoft.com/office/drawing/2014/main" id="{E7DD401C-87A0-3859-225F-77BE6C84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8E37A4A-3B1F-3668-93CB-BB684DB4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sz="5200">
                <a:solidFill>
                  <a:srgbClr val="FFFFFF"/>
                </a:solidFill>
              </a:rPr>
              <a:t>Programación Orientada a Objetos</a:t>
            </a:r>
            <a:br>
              <a:rPr lang="es-ES" sz="5200">
                <a:solidFill>
                  <a:srgbClr val="FFFFFF"/>
                </a:solidFill>
              </a:rPr>
            </a:br>
            <a:r>
              <a:rPr lang="es-ES" sz="5200">
                <a:solidFill>
                  <a:srgbClr val="FFFFFF"/>
                </a:solidFill>
              </a:rPr>
              <a:t>Pixel App</a:t>
            </a:r>
            <a:endParaRPr lang="es-MX" sz="5200">
              <a:solidFill>
                <a:srgbClr val="FFFFFF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AC4BDE5-44F9-7D55-8F13-FD926138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>
                <a:solidFill>
                  <a:srgbClr val="FFFFFF"/>
                </a:solidFill>
              </a:rPr>
              <a:t>Alan Pérez Hernández – 177730</a:t>
            </a:r>
          </a:p>
          <a:p>
            <a:endParaRPr lang="es-ES" sz="2200">
              <a:solidFill>
                <a:srgbClr val="FFFFFF"/>
              </a:solidFill>
              <a:cs typeface="Calibri"/>
            </a:endParaRPr>
          </a:p>
          <a:p>
            <a:r>
              <a:rPr lang="es-ES" sz="2200">
                <a:solidFill>
                  <a:srgbClr val="FFFFFF"/>
                </a:solidFill>
                <a:cs typeface="Calibri"/>
              </a:rPr>
              <a:t>Juan Pablo </a:t>
            </a:r>
            <a:r>
              <a:rPr lang="es-ES" sz="2200" err="1">
                <a:solidFill>
                  <a:srgbClr val="FFFFFF"/>
                </a:solidFill>
                <a:cs typeface="Calibri"/>
              </a:rPr>
              <a:t>Garcia</a:t>
            </a:r>
            <a:r>
              <a:rPr lang="es-ES" sz="2200">
                <a:solidFill>
                  <a:srgbClr val="FFFFFF"/>
                </a:solidFill>
                <a:cs typeface="Calibri"/>
              </a:rPr>
              <a:t> Olascoaga – 177048</a:t>
            </a:r>
          </a:p>
        </p:txBody>
      </p:sp>
    </p:spTree>
    <p:extLst>
      <p:ext uri="{BB962C8B-B14F-4D97-AF65-F5344CB8AC3E}">
        <p14:creationId xmlns:p14="http://schemas.microsoft.com/office/powerpoint/2010/main" val="357908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9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A12B2-6330-6941-62C1-166281AF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" y="649096"/>
            <a:ext cx="5650860" cy="5975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94854-DC83-F4C5-76E2-B005BC2D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89" y="1174523"/>
            <a:ext cx="6345276" cy="42529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405246" y="2529840"/>
            <a:ext cx="4806834" cy="191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405246" y="4472395"/>
            <a:ext cx="5166808" cy="21526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12D72-FAF3-C2AD-B3F8-20D47164ACA0}"/>
              </a:ext>
            </a:extLst>
          </p:cNvPr>
          <p:cNvSpPr/>
          <p:nvPr/>
        </p:nvSpPr>
        <p:spPr>
          <a:xfrm>
            <a:off x="5714664" y="1583484"/>
            <a:ext cx="3061609" cy="371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8F590-2AF0-66EB-8BE5-DBCC01F48BC8}"/>
              </a:ext>
            </a:extLst>
          </p:cNvPr>
          <p:cNvSpPr/>
          <p:nvPr/>
        </p:nvSpPr>
        <p:spPr>
          <a:xfrm>
            <a:off x="8811825" y="1584168"/>
            <a:ext cx="3323259" cy="1738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538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159A-2B53-4148-C111-F892EDBF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98"/>
            <a:ext cx="6769316" cy="58726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137335" y="515145"/>
            <a:ext cx="6336004" cy="2339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132427" y="2877602"/>
            <a:ext cx="6336003" cy="64734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94854-DC83-F4C5-76E2-B005BC2D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40" y="1404386"/>
            <a:ext cx="5581325" cy="3740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5F3C5C-D3D1-0D6A-E535-817794942FE2}"/>
              </a:ext>
            </a:extLst>
          </p:cNvPr>
          <p:cNvSpPr/>
          <p:nvPr/>
        </p:nvSpPr>
        <p:spPr>
          <a:xfrm>
            <a:off x="137334" y="3610250"/>
            <a:ext cx="6336004" cy="279054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E38C1-55A9-F32E-96CE-5BED6F7FBA25}"/>
              </a:ext>
            </a:extLst>
          </p:cNvPr>
          <p:cNvSpPr/>
          <p:nvPr/>
        </p:nvSpPr>
        <p:spPr>
          <a:xfrm>
            <a:off x="6468316" y="1551157"/>
            <a:ext cx="5588115" cy="2240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F680F-41A8-B405-3F3C-EB52812AAEDE}"/>
              </a:ext>
            </a:extLst>
          </p:cNvPr>
          <p:cNvSpPr/>
          <p:nvPr/>
        </p:nvSpPr>
        <p:spPr>
          <a:xfrm>
            <a:off x="9182556" y="2222589"/>
            <a:ext cx="2878783" cy="2706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BAE8C-6C3A-1D65-06BB-2514EED3ED9D}"/>
              </a:ext>
            </a:extLst>
          </p:cNvPr>
          <p:cNvSpPr/>
          <p:nvPr/>
        </p:nvSpPr>
        <p:spPr>
          <a:xfrm>
            <a:off x="10974667" y="2283805"/>
            <a:ext cx="987893" cy="236721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272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6" y="24752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19B12A-E5CC-D2F8-545C-A4AAED59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" y="582395"/>
            <a:ext cx="7456936" cy="60659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10663" y="464648"/>
            <a:ext cx="6488404" cy="43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14111" y="967643"/>
            <a:ext cx="7277398" cy="56553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F0728B-F339-A410-A1D9-DE7BEC80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854" y="5243611"/>
            <a:ext cx="2621507" cy="1379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BFA18D-DA89-3619-2E5C-024C5473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10" y="598518"/>
            <a:ext cx="4379135" cy="31589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76DC50-8AC2-0F21-C61C-6B4004CEA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995" y="3805800"/>
            <a:ext cx="2455227" cy="13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7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9"/>
            <a:ext cx="10515600" cy="525427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C633A-C0F4-2A7F-BA37-5315F96F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4" y="864173"/>
            <a:ext cx="8113276" cy="54468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19B-5174-F476-CD93-5F591D344F88}"/>
              </a:ext>
            </a:extLst>
          </p:cNvPr>
          <p:cNvSpPr/>
          <p:nvPr/>
        </p:nvSpPr>
        <p:spPr>
          <a:xfrm>
            <a:off x="39616" y="3159761"/>
            <a:ext cx="9175504" cy="3151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992DB3-2536-2E66-A548-9C278ABD9D2A}"/>
              </a:ext>
            </a:extLst>
          </p:cNvPr>
          <p:cNvSpPr/>
          <p:nvPr/>
        </p:nvSpPr>
        <p:spPr>
          <a:xfrm>
            <a:off x="41770" y="864172"/>
            <a:ext cx="9386710" cy="2214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53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8FB50-CDE2-00F1-0FB8-11AA7C7EA6A8}"/>
              </a:ext>
            </a:extLst>
          </p:cNvPr>
          <p:cNvSpPr txBox="1"/>
          <p:nvPr/>
        </p:nvSpPr>
        <p:spPr>
          <a:xfrm>
            <a:off x="202623" y="1366595"/>
            <a:ext cx="11464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/>
              <a:t>En general, esta clase se utiliza para manejar el cambio de colores en una aplicación de gráficos o de interfaz de usuario. Los oyentes pueden registrarse para recibir notificaciones cuando cambia el color actual o sus valores de rojo, verde o azul.</a:t>
            </a:r>
          </a:p>
          <a:p>
            <a:endParaRPr lang="es-MX" b="1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coloresPredeterminados</a:t>
            </a:r>
            <a:r>
              <a:rPr lang="es-MX"/>
              <a:t>: un arreglo de objetos </a:t>
            </a:r>
            <a:r>
              <a:rPr lang="es-MX" b="1"/>
              <a:t>Color</a:t>
            </a:r>
            <a:r>
              <a:rPr lang="es-MX"/>
              <a:t> que contiene algunos colores predeterminados.</a:t>
            </a:r>
          </a:p>
          <a:p>
            <a:endParaRPr lang="es-MX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colorActual</a:t>
            </a:r>
            <a:r>
              <a:rPr lang="es-MX"/>
              <a:t>: un objeto Color que representa el color actual seleccionado.</a:t>
            </a:r>
          </a:p>
          <a:p>
            <a:endParaRPr lang="es-MX"/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rojo</a:t>
            </a:r>
            <a:r>
              <a:rPr lang="es-MX"/>
              <a:t>, 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verde</a:t>
            </a:r>
            <a:r>
              <a:rPr lang="es-MX"/>
              <a:t> y 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azul</a:t>
            </a:r>
            <a:r>
              <a:rPr lang="es-MX"/>
              <a:t>: enteros que representan los valores de rojo, verde y azul del color actual seleccionado.</a:t>
            </a:r>
          </a:p>
          <a:p>
            <a:endParaRPr lang="es-MX" b="1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propertySupport</a:t>
            </a:r>
            <a:r>
              <a:rPr lang="es-MX"/>
              <a:t>: un objeto </a:t>
            </a:r>
            <a:r>
              <a:rPr lang="es-MX" b="1" err="1"/>
              <a:t>PropertyChangeSupport</a:t>
            </a:r>
            <a:r>
              <a:rPr lang="es-MX"/>
              <a:t> que se utiliza para notificar a los oyentes de cambios en las propiedades de la clase.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61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FE27A-161D-2958-2809-E6FE7E1B4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188" y="839687"/>
            <a:ext cx="11492566" cy="5815756"/>
          </a:xfrm>
        </p:spPr>
        <p:txBody>
          <a:bodyPr>
            <a:normAutofit lnSpcReduction="10000"/>
          </a:bodyPr>
          <a:lstStyle/>
          <a:p>
            <a:r>
              <a:rPr lang="es-MX" sz="2000"/>
              <a:t>La clase Colores tiene los siguientes métodos: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getColoresPredeterminados</a:t>
            </a:r>
            <a:r>
              <a:rPr lang="es-MX" sz="2000"/>
              <a:t>: devuelve el arreglo de colores predeterminados.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setColorActual</a:t>
            </a:r>
            <a:r>
              <a:rPr lang="es-MX" sz="2000"/>
              <a:t>: establece el color actual seleccionado y notifica a los oyentes de la propiedad "</a:t>
            </a:r>
            <a:r>
              <a:rPr lang="es-MX" sz="2000" err="1"/>
              <a:t>colorActual</a:t>
            </a:r>
            <a:r>
              <a:rPr lang="es-MX" sz="2000"/>
              <a:t>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getColorActual</a:t>
            </a:r>
            <a:r>
              <a:rPr lang="es-MX" sz="2000"/>
              <a:t>: devuelve 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getRojo</a:t>
            </a:r>
            <a:r>
              <a:rPr lang="es-MX" sz="2000"/>
              <a:t>: devuelve el valor de rojo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setRojo</a:t>
            </a:r>
            <a:r>
              <a:rPr lang="es-MX" sz="2000"/>
              <a:t>: establece el valor de rojo del color actual seleccionado y notifica a los oyentes de la propiedad "rojo"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getVerde</a:t>
            </a:r>
            <a:r>
              <a:rPr lang="es-MX" sz="2000"/>
              <a:t>: devuelve el valor de verde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setVerde</a:t>
            </a:r>
            <a:r>
              <a:rPr lang="es-MX" sz="2000"/>
              <a:t>: establece el valor de verde del color actual seleccionado y notifica a los oyentes de la propiedad "verde"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getAzul</a:t>
            </a:r>
            <a:r>
              <a:rPr lang="es-MX" sz="2000"/>
              <a:t>: devuelve el valor de azul del color actual seleccionado.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setAzul</a:t>
            </a:r>
            <a:r>
              <a:rPr lang="es-MX" sz="2000"/>
              <a:t>: establece el valor de azul del color actual seleccionado y notifica a los oyentes de la propiedad "azul" de que ha cambiado el valor.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addPropertyChangeListener</a:t>
            </a:r>
            <a:r>
              <a:rPr lang="es-MX" sz="2000"/>
              <a:t>: agrega un oyente de cambios de propiedades.</a:t>
            </a:r>
          </a:p>
          <a:p>
            <a:r>
              <a:rPr lang="es-MX" sz="20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removePropertyChangeListener</a:t>
            </a:r>
            <a:r>
              <a:rPr lang="es-MX" sz="2000"/>
              <a:t>: elimina un oyente de cambios de propiedades.</a:t>
            </a:r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72770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A2A148-4F78-6E9A-A5F6-78F1D99D6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33" t="10524" r="23762" b="4102"/>
          <a:stretch/>
        </p:blipFill>
        <p:spPr>
          <a:xfrm>
            <a:off x="269071" y="1285471"/>
            <a:ext cx="5883613" cy="4973975"/>
          </a:xfr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EB67456-06FA-1538-2BAF-9C40BA330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4183" y="2055813"/>
            <a:ext cx="5179431" cy="344177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59844F6-8E4E-80C6-8884-5455A1B45371}"/>
              </a:ext>
            </a:extLst>
          </p:cNvPr>
          <p:cNvSpPr/>
          <p:nvPr/>
        </p:nvSpPr>
        <p:spPr>
          <a:xfrm>
            <a:off x="307252" y="3136944"/>
            <a:ext cx="5443828" cy="1137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88094B-B1BD-7A57-1742-351110FFB984}"/>
              </a:ext>
            </a:extLst>
          </p:cNvPr>
          <p:cNvSpPr/>
          <p:nvPr/>
        </p:nvSpPr>
        <p:spPr>
          <a:xfrm>
            <a:off x="6288330" y="1940943"/>
            <a:ext cx="5633376" cy="388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5C74F4F-2F26-D100-2FCB-247278428E0B}"/>
              </a:ext>
            </a:extLst>
          </p:cNvPr>
          <p:cNvSpPr/>
          <p:nvPr/>
        </p:nvSpPr>
        <p:spPr>
          <a:xfrm>
            <a:off x="307254" y="1260809"/>
            <a:ext cx="5709784" cy="182032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40E482-713C-281B-AC66-7FC251BE9059}"/>
              </a:ext>
            </a:extLst>
          </p:cNvPr>
          <p:cNvSpPr/>
          <p:nvPr/>
        </p:nvSpPr>
        <p:spPr>
          <a:xfrm>
            <a:off x="8867955" y="2242868"/>
            <a:ext cx="2918799" cy="38818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B1624-D8E7-10A1-EFD1-8A0BB00B994A}"/>
              </a:ext>
            </a:extLst>
          </p:cNvPr>
          <p:cNvSpPr/>
          <p:nvPr/>
        </p:nvSpPr>
        <p:spPr>
          <a:xfrm>
            <a:off x="269071" y="5394868"/>
            <a:ext cx="4669806" cy="975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EB61829-6CD8-0CF2-3540-96954E66189F}"/>
              </a:ext>
            </a:extLst>
          </p:cNvPr>
          <p:cNvSpPr/>
          <p:nvPr/>
        </p:nvSpPr>
        <p:spPr>
          <a:xfrm>
            <a:off x="8867955" y="2803585"/>
            <a:ext cx="2918799" cy="38818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024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7D04ED-60B4-1CC1-E765-E93800F6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30" y="696277"/>
            <a:ext cx="6348010" cy="5883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92" y="179792"/>
            <a:ext cx="10515600" cy="723156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Colores</a:t>
            </a:r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5B1624-D8E7-10A1-EFD1-8A0BB00B994A}"/>
              </a:ext>
            </a:extLst>
          </p:cNvPr>
          <p:cNvSpPr/>
          <p:nvPr/>
        </p:nvSpPr>
        <p:spPr>
          <a:xfrm>
            <a:off x="147150" y="5049428"/>
            <a:ext cx="6436529" cy="12091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3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C9450-6DA6-260C-F3FD-EF737F269C0D}"/>
              </a:ext>
            </a:extLst>
          </p:cNvPr>
          <p:cNvSpPr txBox="1"/>
          <p:nvPr/>
        </p:nvSpPr>
        <p:spPr>
          <a:xfrm>
            <a:off x="202623" y="1366595"/>
            <a:ext cx="11464658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800"/>
              <a:t>En general, esta clase se utiliza para </a:t>
            </a:r>
            <a:r>
              <a:rPr lang="es-MX"/>
              <a:t>determinar la acción que se hace en los pixeles ya sea mediante un </a:t>
            </a:r>
            <a:r>
              <a:rPr lang="es-MX" err="1"/>
              <a:t>clik</a:t>
            </a:r>
            <a:r>
              <a:rPr lang="es-MX"/>
              <a:t> o arrastrar el mouse, de igual manera se crea la cuadricula del lienzo y se actualiza el color de cada pixel, así mismo se establece la opción de "limpiar" que devuelve los valores iniciales a todos los </a:t>
            </a:r>
            <a:r>
              <a:rPr lang="es-MX" err="1"/>
              <a:t>metodos</a:t>
            </a:r>
            <a:r>
              <a:rPr lang="es-MX"/>
              <a:t>. </a:t>
            </a:r>
            <a:endParaRPr lang="es-MX">
              <a:cs typeface="Calibri"/>
            </a:endParaRPr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pixeles</a:t>
            </a:r>
            <a:r>
              <a:rPr lang="es-MX">
                <a:solidFill>
                  <a:srgbClr val="FFFFFF"/>
                </a:solidFill>
                <a:cs typeface="Calibri"/>
              </a:rPr>
              <a:t>: es una matriz bidimensional de objetos "Color" que almacena los colores seleccionados por el usuario en cada píxel.</a:t>
            </a:r>
            <a:endParaRPr lang="es-MX"/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Constructor Lienzo</a:t>
            </a:r>
            <a:r>
              <a:rPr lang="es-MX"/>
              <a:t> : En este </a:t>
            </a:r>
            <a:r>
              <a:rPr lang="es-MX" err="1"/>
              <a:t>contructor</a:t>
            </a:r>
            <a:r>
              <a:rPr lang="es-MX"/>
              <a:t> se establecen los oyentes para detectar la </a:t>
            </a:r>
            <a:r>
              <a:rPr lang="es-MX" err="1"/>
              <a:t>accion</a:t>
            </a:r>
            <a:r>
              <a:rPr lang="es-MX"/>
              <a:t> del mouse y la coordenadas en donde se </a:t>
            </a:r>
            <a:r>
              <a:rPr lang="es-MX" err="1"/>
              <a:t>encutra</a:t>
            </a:r>
            <a:r>
              <a:rPr lang="es-MX"/>
              <a:t>.</a:t>
            </a:r>
            <a:endParaRPr lang="es-MX"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repaintPixel</a:t>
            </a:r>
            <a:r>
              <a:rPr lang="es-MX"/>
              <a:t>: se llama cuando se actualiza un píxel en la matriz "pixeles". Este método dibuja el píxel actualizado en el lienzo.</a:t>
            </a:r>
            <a:endParaRPr lang="es-MX">
              <a:solidFill>
                <a:srgbClr val="FFFFFF"/>
              </a:solidFill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paint</a:t>
            </a:r>
            <a:r>
              <a:rPr lang="es-MX"/>
              <a:t>: se llama cada vez que el lienzo se pinta en la pantalla. Este método dibuja una cuadrícula de líneas negras en el fondo y luego dibuja el último píxel actualizado en la parte superior.</a:t>
            </a:r>
            <a:endParaRPr lang="es-MX">
              <a:solidFill>
                <a:srgbClr val="FFFFFF"/>
              </a:solidFill>
              <a:cs typeface="Calibri"/>
            </a:endParaRPr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dibujarSinCuadricula</a:t>
            </a:r>
            <a:r>
              <a:rPr lang="es-MX"/>
              <a:t>: un objeto </a:t>
            </a:r>
            <a:r>
              <a:rPr lang="es-MX" b="1" err="1"/>
              <a:t>PropertyChangeSupport</a:t>
            </a:r>
            <a:r>
              <a:rPr lang="es-MX"/>
              <a:t> que se utiliza para notificar a los oyentes de cambios en las propiedades de la clase.</a:t>
            </a:r>
            <a:endParaRPr lang="es-MX">
              <a:cs typeface="Calibri"/>
            </a:endParaRPr>
          </a:p>
          <a:p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Limpiar</a:t>
            </a:r>
            <a:r>
              <a:rPr lang="es-MX">
                <a:solidFill>
                  <a:srgbClr val="FFFFFF"/>
                </a:solidFill>
                <a:cs typeface="Calibri"/>
              </a:rPr>
              <a:t>: reinicia la matriz "pixeles" a su estado original (todos los elementos son nulos) y vuelve a pintar el lienzo.</a:t>
            </a:r>
            <a:endParaRPr lang="es-MX"/>
          </a:p>
          <a:p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SetTamanoPixel</a:t>
            </a:r>
            <a:r>
              <a:rPr lang="es-MX" b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 y  </a:t>
            </a:r>
            <a:r>
              <a:rPr lang="es-MX" b="1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setColores</a:t>
            </a:r>
            <a:r>
              <a:rPr lang="es-MX">
                <a:solidFill>
                  <a:srgbClr val="FFFFFF"/>
                </a:solidFill>
                <a:cs typeface="Calibri"/>
              </a:rPr>
              <a:t>: se utilizan para cambiar el tamaño de los píxeles y los colores disponibles, respectivamente.</a:t>
            </a:r>
            <a:endParaRPr lang="es-MX"/>
          </a:p>
          <a:p>
            <a:r>
              <a:rPr lang="es-MX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GetPixeles</a:t>
            </a:r>
            <a:r>
              <a:rPr lang="es-MX">
                <a:solidFill>
                  <a:srgbClr val="FFFFFF"/>
                </a:solidFill>
                <a:cs typeface="Calibri"/>
              </a:rPr>
              <a:t>: devuelve la matriz "pixeles" actual.</a:t>
            </a:r>
            <a:endParaRPr lang="es-MX"/>
          </a:p>
          <a:p>
            <a:endParaRPr lang="es-MX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65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5DC31-20A0-432D-37D4-F55D928A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415"/>
            <a:ext cx="10515600" cy="568730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FD2C8B0-9028-D106-E6CE-841E9CD7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402" t="10104" r="36737" b="3551"/>
          <a:stretch/>
        </p:blipFill>
        <p:spPr>
          <a:xfrm>
            <a:off x="210118" y="763392"/>
            <a:ext cx="5497651" cy="5822234"/>
          </a:xfr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F161E3-944F-A8FC-BAE6-8E97B5FFE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242" t="4213" r="11959" b="4434"/>
          <a:stretch/>
        </p:blipFill>
        <p:spPr>
          <a:xfrm>
            <a:off x="6264084" y="1643537"/>
            <a:ext cx="5539999" cy="3706812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6C764B6-DD58-42C5-7575-B139DFAB5EF8}"/>
              </a:ext>
            </a:extLst>
          </p:cNvPr>
          <p:cNvSpPr/>
          <p:nvPr/>
        </p:nvSpPr>
        <p:spPr>
          <a:xfrm>
            <a:off x="768507" y="2452370"/>
            <a:ext cx="4230213" cy="172847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EE3EAD-999A-5994-8A52-3194E29D04EA}"/>
              </a:ext>
            </a:extLst>
          </p:cNvPr>
          <p:cNvSpPr/>
          <p:nvPr/>
        </p:nvSpPr>
        <p:spPr>
          <a:xfrm>
            <a:off x="6581955" y="2337758"/>
            <a:ext cx="336430" cy="34505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10C77FC-537B-EC22-2DF2-F3C41A00FD0C}"/>
              </a:ext>
            </a:extLst>
          </p:cNvPr>
          <p:cNvSpPr/>
          <p:nvPr/>
        </p:nvSpPr>
        <p:spPr>
          <a:xfrm>
            <a:off x="770579" y="4244315"/>
            <a:ext cx="3666198" cy="1885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13FBB7-7B8C-2EC9-E03F-F935FB4C281C}"/>
              </a:ext>
            </a:extLst>
          </p:cNvPr>
          <p:cNvSpPr/>
          <p:nvPr/>
        </p:nvSpPr>
        <p:spPr>
          <a:xfrm>
            <a:off x="6469811" y="3000854"/>
            <a:ext cx="1475117" cy="106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E004B7-D8F4-051E-FC0C-66A1779AC650}"/>
              </a:ext>
            </a:extLst>
          </p:cNvPr>
          <p:cNvSpPr/>
          <p:nvPr/>
        </p:nvSpPr>
        <p:spPr>
          <a:xfrm>
            <a:off x="6264084" y="1850482"/>
            <a:ext cx="2862663" cy="349986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6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34B1B-D68B-2E15-C350-34F3014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/>
              <a:t>Clase Lienzo</a:t>
            </a:r>
            <a:endParaRPr lang="es-MX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000416-64CD-D573-44B1-DA4C1490A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7573" t="14015" r="25228" b="6258"/>
          <a:stretch/>
        </p:blipFill>
        <p:spPr>
          <a:xfrm>
            <a:off x="64492" y="1513854"/>
            <a:ext cx="6067633" cy="475716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0C979DD-D75B-66C1-10F6-68BE3510B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142" t="5292" r="12382" b="5355"/>
          <a:stretch/>
        </p:blipFill>
        <p:spPr>
          <a:xfrm>
            <a:off x="6249686" y="2326745"/>
            <a:ext cx="4702355" cy="3131389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67F3D4A-3ADB-FC7B-C2FE-28611BD4C509}"/>
              </a:ext>
            </a:extLst>
          </p:cNvPr>
          <p:cNvSpPr/>
          <p:nvPr/>
        </p:nvSpPr>
        <p:spPr>
          <a:xfrm>
            <a:off x="194498" y="2326745"/>
            <a:ext cx="5484942" cy="183804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5BEDC62-9548-0FC7-7A11-8047BFC45C4E}"/>
              </a:ext>
            </a:extLst>
          </p:cNvPr>
          <p:cNvCxnSpPr/>
          <p:nvPr/>
        </p:nvCxnSpPr>
        <p:spPr>
          <a:xfrm flipH="1" flipV="1">
            <a:off x="7858664" y="4459857"/>
            <a:ext cx="431321" cy="3450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7D6DDF9-2636-9AFE-5B8F-8E6664E35F25}"/>
              </a:ext>
            </a:extLst>
          </p:cNvPr>
          <p:cNvSpPr/>
          <p:nvPr/>
        </p:nvSpPr>
        <p:spPr>
          <a:xfrm>
            <a:off x="194498" y="4212063"/>
            <a:ext cx="5276662" cy="969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C0B6E9F-7998-0D31-E48E-A759DD58C2C2}"/>
              </a:ext>
            </a:extLst>
          </p:cNvPr>
          <p:cNvSpPr/>
          <p:nvPr/>
        </p:nvSpPr>
        <p:spPr>
          <a:xfrm>
            <a:off x="8553998" y="5262880"/>
            <a:ext cx="810883" cy="31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330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69C4AC-F20D-7A0E-7A11-182DD8A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688171"/>
          </a:xfrm>
        </p:spPr>
        <p:txBody>
          <a:bodyPr>
            <a:normAutofit fontScale="90000"/>
          </a:bodyPr>
          <a:lstStyle/>
          <a:p>
            <a:pPr algn="ctr"/>
            <a:r>
              <a:rPr lang="es-ES"/>
              <a:t>Clase Interfaz</a:t>
            </a:r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C9450-6DA6-260C-F3FD-EF737F269C0D}"/>
              </a:ext>
            </a:extLst>
          </p:cNvPr>
          <p:cNvSpPr txBox="1"/>
          <p:nvPr/>
        </p:nvSpPr>
        <p:spPr>
          <a:xfrm>
            <a:off x="202623" y="1366595"/>
            <a:ext cx="11464658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800" dirty="0"/>
              <a:t>En general, esta clase se utiliza para </a:t>
            </a:r>
            <a:r>
              <a:rPr lang="es-MX" dirty="0"/>
              <a:t>determinar la acción que se hace en los pixeles ya sea mediante un </a:t>
            </a:r>
            <a:r>
              <a:rPr lang="es-MX" dirty="0" err="1"/>
              <a:t>clik</a:t>
            </a:r>
            <a:r>
              <a:rPr lang="es-MX" dirty="0"/>
              <a:t> o arrastrar el mouse, de igual manera se crea la cuadricula del lienzo y se actualiza el color de cada pixel, así mismo se establece la opción de "limpiar" que devuelve los valores iniciales a todos los </a:t>
            </a:r>
            <a:r>
              <a:rPr lang="es-MX" dirty="0" err="1"/>
              <a:t>metodos</a:t>
            </a:r>
            <a:r>
              <a:rPr lang="es-MX" dirty="0"/>
              <a:t>. </a:t>
            </a:r>
            <a:endParaRPr lang="es-MX" dirty="0">
              <a:cs typeface="Calibri"/>
            </a:endParaRPr>
          </a:p>
          <a:p>
            <a:endParaRPr lang="es-MX"/>
          </a:p>
          <a:p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</a:t>
            </a:r>
            <a:r>
              <a:rPr lang="es-MX" dirty="0" err="1"/>
              <a:t>: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Aquí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se configura la ventana de la interfaz gráfica de usuario y se inicializan las variables necesarias. También se crea un panel de colores que se utilizará para seleccionar el color que se utilizará para dibujar.</a:t>
            </a:r>
          </a:p>
          <a:p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rojoSlider</a:t>
            </a:r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verdeSlider</a:t>
            </a:r>
            <a:r>
              <a:rPr lang="es-MX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azulSlider</a:t>
            </a:r>
            <a:r>
              <a:rPr lang="es-MX" dirty="0"/>
              <a:t>: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 definen un 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JSlider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para ajustar el valor del color. También se crean dos 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JLabel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que se utilizarán para mostrar el valor actual del color del slider y para etiquetar el </a:t>
            </a:r>
            <a:r>
              <a:rPr lang="es-MX" dirty="0" err="1">
                <a:latin typeface="Calibri"/>
                <a:cs typeface="Calibri"/>
              </a:rPr>
              <a:t>JSlider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JButton</a:t>
            </a:r>
            <a:r>
              <a:rPr lang="es-MX" dirty="0"/>
              <a:t>: </a:t>
            </a:r>
            <a:r>
              <a:rPr lang="es-MX" dirty="0" err="1"/>
              <a:t>Funcion</a:t>
            </a:r>
            <a:r>
              <a:rPr lang="es-MX" dirty="0"/>
              <a:t> extendida que se usa para la creación de botones y se debe de especificar la acción de los botones </a:t>
            </a:r>
            <a:endParaRPr lang="es-MX" dirty="0">
              <a:solidFill>
                <a:srgbClr val="FFFFFF"/>
              </a:solidFill>
              <a:cs typeface="Calibri"/>
            </a:endParaRPr>
          </a:p>
          <a:p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LimpiarBoton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: cuando es presionado llama al método limpiar() del</a:t>
            </a:r>
            <a:r>
              <a:rPr lang="es-MX" dirty="0">
                <a:latin typeface="Calibri"/>
                <a:cs typeface="Calibri"/>
              </a:rPr>
              <a:t> objeto lienzo. El 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objeto </a:t>
            </a:r>
            <a:r>
              <a:rPr lang="es-MX" dirty="0">
                <a:latin typeface="Calibri"/>
                <a:cs typeface="Calibri"/>
              </a:rPr>
              <a:t>lienzo debe ser una instancia 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de una clase que tiene el método limpiar() definido.</a:t>
            </a:r>
            <a:endParaRPr lang="es-MX" dirty="0">
              <a:cs typeface="Calibri"/>
            </a:endParaRPr>
          </a:p>
          <a:p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guardarBoton</a:t>
            </a:r>
            <a:r>
              <a:rPr lang="es-MX" dirty="0">
                <a:solidFill>
                  <a:srgbClr val="FFFFFF"/>
                </a:solidFill>
                <a:cs typeface="Calibri"/>
              </a:rPr>
              <a:t>: cuando es presionado muestra un diálogo de selección de directorio utilizando la clase </a:t>
            </a:r>
            <a:r>
              <a:rPr lang="es-MX" dirty="0" err="1">
                <a:solidFill>
                  <a:srgbClr val="FFFFFF"/>
                </a:solidFill>
                <a:cs typeface="Calibri"/>
              </a:rPr>
              <a:t>JFileChooser</a:t>
            </a:r>
            <a:r>
              <a:rPr lang="es-MX" dirty="0">
                <a:solidFill>
                  <a:srgbClr val="FFFFFF"/>
                </a:solidFill>
                <a:cs typeface="Calibri"/>
              </a:rPr>
              <a:t>, se hace uso del </a:t>
            </a:r>
            <a:r>
              <a:rPr lang="es-MX" dirty="0" err="1">
                <a:solidFill>
                  <a:srgbClr val="FFFFFF"/>
                </a:solidFill>
                <a:cs typeface="Calibri"/>
              </a:rPr>
              <a:t>metodo</a:t>
            </a:r>
            <a:r>
              <a:rPr lang="es-MX" dirty="0">
                <a:solidFill>
                  <a:srgbClr val="FFFFFF"/>
                </a:solidFill>
                <a:cs typeface="Calibri"/>
              </a:rPr>
              <a:t> </a:t>
            </a:r>
            <a:r>
              <a:rPr lang="es-MX" dirty="0" err="1">
                <a:solidFill>
                  <a:srgbClr val="FFFFFF"/>
                </a:solidFill>
                <a:cs typeface="Calibri"/>
              </a:rPr>
              <a:t>dibujarSinCuadricula</a:t>
            </a:r>
            <a:r>
              <a:rPr lang="es-MX" dirty="0">
                <a:solidFill>
                  <a:srgbClr val="FFFFFF"/>
                </a:solidFill>
                <a:cs typeface="Calibri"/>
              </a:rPr>
              <a:t> de la clase lienzo y se da la opción de </a:t>
            </a:r>
            <a:r>
              <a:rPr lang="es-MX" dirty="0" err="1">
                <a:solidFill>
                  <a:srgbClr val="FFFFFF"/>
                </a:solidFill>
                <a:cs typeface="Calibri"/>
              </a:rPr>
              <a:t>extension</a:t>
            </a:r>
            <a:r>
              <a:rPr lang="es-MX" dirty="0">
                <a:solidFill>
                  <a:srgbClr val="FFFFFF"/>
                </a:solidFill>
                <a:cs typeface="Calibri"/>
              </a:rPr>
              <a:t> del archivo y se pide el nombre del archivo</a:t>
            </a:r>
            <a:endParaRPr lang="es-MX" dirty="0">
              <a:cs typeface="Calibri"/>
            </a:endParaRPr>
          </a:p>
          <a:p>
            <a:r>
              <a:rPr lang="es-MX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cargarBoton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: agrega un 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ActionListener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que se ejecuta cuando el usuario hace clic en el botón. El 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ActionListener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utiliza un 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JFileChooser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 para permitir al usuario seleccionar un archivo de imagen en su sistema ya sea "png","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jpg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","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jpeg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", "</a:t>
            </a:r>
            <a:r>
              <a:rPr lang="es-MX" dirty="0" err="1">
                <a:solidFill>
                  <a:srgbClr val="FFFFFF"/>
                </a:solidFill>
                <a:ea typeface="+mn-lt"/>
                <a:cs typeface="+mn-lt"/>
              </a:rPr>
              <a:t>bmp</a:t>
            </a:r>
            <a:r>
              <a:rPr lang="es-MX" dirty="0">
                <a:solidFill>
                  <a:srgbClr val="FFFFFF"/>
                </a:solidFill>
                <a:ea typeface="+mn-lt"/>
                <a:cs typeface="+mn-lt"/>
              </a:rPr>
              <a:t>" o "gif"</a:t>
            </a:r>
            <a:endParaRPr lang="es-MX" dirty="0"/>
          </a:p>
          <a:p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  <a:p>
            <a:endParaRPr lang="es-MX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581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de Office</vt:lpstr>
      <vt:lpstr>Programación Orientada a Objetos Pixel App</vt:lpstr>
      <vt:lpstr>Clase Colores</vt:lpstr>
      <vt:lpstr>Clase Colores</vt:lpstr>
      <vt:lpstr>Clase Colores</vt:lpstr>
      <vt:lpstr>Clase Colores</vt:lpstr>
      <vt:lpstr>Clase Lienzo</vt:lpstr>
      <vt:lpstr>Clase Lienzo</vt:lpstr>
      <vt:lpstr>Clase Lienzo</vt:lpstr>
      <vt:lpstr>Clase Interfaz</vt:lpstr>
      <vt:lpstr>Clase Interfaz</vt:lpstr>
      <vt:lpstr>Clase Interfaz</vt:lpstr>
      <vt:lpstr>Clase Interfaz</vt:lpstr>
      <vt:lpstr>Clase Interfaz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Pixel App</dc:title>
  <dc:creator>Alan Perez Hernandez</dc:creator>
  <cp:revision>76</cp:revision>
  <dcterms:created xsi:type="dcterms:W3CDTF">2023-05-02T16:09:11Z</dcterms:created>
  <dcterms:modified xsi:type="dcterms:W3CDTF">2023-05-03T01:06:09Z</dcterms:modified>
</cp:coreProperties>
</file>