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7" r:id="rId51"/>
    <p:sldId id="306" r:id="rId52"/>
    <p:sldId id="305"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61C1B07D-4E67-45CE-887B-101E56F587C3}">
          <p14:sldIdLst>
            <p14:sldId id="256"/>
            <p14:sldId id="258"/>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2"/>
            <p14:sldId id="301"/>
            <p14:sldId id="303"/>
            <p14:sldId id="304"/>
            <p14:sldId id="307"/>
            <p14:sldId id="306"/>
            <p14:sldId id="305"/>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3184" autoAdjust="0"/>
  </p:normalViewPr>
  <p:slideViewPr>
    <p:cSldViewPr snapToGrid="0">
      <p:cViewPr varScale="1">
        <p:scale>
          <a:sx n="67" d="100"/>
          <a:sy n="67" d="100"/>
        </p:scale>
        <p:origin x="56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openxmlformats.org/officeDocument/2006/relationships/customXml" Target="../customXml/item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123161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34082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1115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215836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376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2094382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49691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81998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38506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7B9710-B4E5-4BB7-8429-905D4BBEC23C}" type="datetimeFigureOut">
              <a:rPr lang="fr-FR" smtClean="0"/>
              <a:t>20/02/2024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115440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F7B9710-B4E5-4BB7-8429-905D4BBEC23C}" type="datetimeFigureOut">
              <a:rPr lang="fr-FR" smtClean="0"/>
              <a:t>20/02/2024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364470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F7B9710-B4E5-4BB7-8429-905D4BBEC23C}" type="datetimeFigureOut">
              <a:rPr lang="fr-FR" smtClean="0"/>
              <a:t>20/02/2024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288367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F7B9710-B4E5-4BB7-8429-905D4BBEC23C}" type="datetimeFigureOut">
              <a:rPr lang="fr-FR" smtClean="0"/>
              <a:t>20/02/2024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187077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B9710-B4E5-4BB7-8429-905D4BBEC23C}" type="datetimeFigureOut">
              <a:rPr lang="fr-FR" smtClean="0"/>
              <a:t>20/02/2024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200696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F7B9710-B4E5-4BB7-8429-905D4BBEC23C}" type="datetimeFigureOut">
              <a:rPr lang="fr-FR" smtClean="0"/>
              <a:t>20/02/2024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352562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F7B9710-B4E5-4BB7-8429-905D4BBEC23C}" type="datetimeFigureOut">
              <a:rPr lang="fr-FR" smtClean="0"/>
              <a:t>20/02/2024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C9CB2A-2B9A-4732-BEF7-4A3549440ECA}" type="slidenum">
              <a:rPr lang="fr-FR" smtClean="0"/>
              <a:t>‹N°›</a:t>
            </a:fld>
            <a:endParaRPr lang="fr-FR"/>
          </a:p>
        </p:txBody>
      </p:sp>
    </p:spTree>
    <p:extLst>
      <p:ext uri="{BB962C8B-B14F-4D97-AF65-F5344CB8AC3E}">
        <p14:creationId xmlns:p14="http://schemas.microsoft.com/office/powerpoint/2010/main" val="288173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7B9710-B4E5-4BB7-8429-905D4BBEC23C}" type="datetimeFigureOut">
              <a:rPr lang="fr-FR" smtClean="0"/>
              <a:t>20/02/2024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C9CB2A-2B9A-4732-BEF7-4A3549440ECA}" type="slidenum">
              <a:rPr lang="fr-FR" smtClean="0"/>
              <a:t>‹N°›</a:t>
            </a:fld>
            <a:endParaRPr lang="fr-FR"/>
          </a:p>
        </p:txBody>
      </p:sp>
    </p:spTree>
    <p:extLst>
      <p:ext uri="{BB962C8B-B14F-4D97-AF65-F5344CB8AC3E}">
        <p14:creationId xmlns:p14="http://schemas.microsoft.com/office/powerpoint/2010/main" val="2162621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ndiougou@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thecatapi.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sonplaceholder.typicode.com/"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neumorphism.io/#e0e0e0"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34A20-3F64-82EF-783E-F14D2BEAE8D2}"/>
              </a:ext>
            </a:extLst>
          </p:cNvPr>
          <p:cNvSpPr>
            <a:spLocks noGrp="1"/>
          </p:cNvSpPr>
          <p:nvPr>
            <p:ph type="ctrTitle"/>
          </p:nvPr>
        </p:nvSpPr>
        <p:spPr/>
        <p:txBody>
          <a:bodyPr/>
          <a:lstStyle/>
          <a:p>
            <a:r>
              <a:rPr lang="fr-FR" dirty="0"/>
              <a:t>Cours JS</a:t>
            </a:r>
            <a:br>
              <a:rPr lang="fr-FR" dirty="0"/>
            </a:br>
            <a:endParaRPr lang="fr-FR" dirty="0"/>
          </a:p>
        </p:txBody>
      </p:sp>
      <p:sp>
        <p:nvSpPr>
          <p:cNvPr id="3" name="Sous-titre 2">
            <a:extLst>
              <a:ext uri="{FF2B5EF4-FFF2-40B4-BE49-F238E27FC236}">
                <a16:creationId xmlns:a16="http://schemas.microsoft.com/office/drawing/2014/main" id="{E5B912DE-9670-777E-9FDB-3A166AFD587B}"/>
              </a:ext>
            </a:extLst>
          </p:cNvPr>
          <p:cNvSpPr>
            <a:spLocks noGrp="1"/>
          </p:cNvSpPr>
          <p:nvPr>
            <p:ph type="subTitle" idx="1"/>
          </p:nvPr>
        </p:nvSpPr>
        <p:spPr/>
        <p:txBody>
          <a:bodyPr>
            <a:normAutofit lnSpcReduction="10000"/>
          </a:bodyPr>
          <a:lstStyle/>
          <a:p>
            <a:pPr algn="l"/>
            <a:r>
              <a:rPr lang="fr-FR" dirty="0"/>
              <a:t>Bandiougou BOUARÉ</a:t>
            </a:r>
          </a:p>
          <a:p>
            <a:pPr algn="l"/>
            <a:r>
              <a:rPr lang="fr-FR" dirty="0">
                <a:hlinkClick r:id="rId2"/>
              </a:rPr>
              <a:t>Bandiougou@gmail.com</a:t>
            </a:r>
            <a:endParaRPr lang="fr-FR" dirty="0"/>
          </a:p>
          <a:p>
            <a:pPr algn="l"/>
            <a:r>
              <a:rPr lang="fr-FR" dirty="0"/>
              <a:t>07 83 41 90 68</a:t>
            </a:r>
          </a:p>
        </p:txBody>
      </p:sp>
    </p:spTree>
    <p:extLst>
      <p:ext uri="{BB962C8B-B14F-4D97-AF65-F5344CB8AC3E}">
        <p14:creationId xmlns:p14="http://schemas.microsoft.com/office/powerpoint/2010/main" val="103241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a:t>
            </a:r>
            <a:r>
              <a:rPr lang="fr-FR" dirty="0" err="1">
                <a:solidFill>
                  <a:srgbClr val="00B050"/>
                </a:solidFill>
              </a:rPr>
              <a:t>javaScript</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4868138"/>
          </a:xfrm>
        </p:spPr>
        <p:txBody>
          <a:bodyPr>
            <a:normAutofit/>
          </a:bodyPr>
          <a:lstStyle/>
          <a:p>
            <a:pPr marL="0" indent="0">
              <a:buNone/>
            </a:pPr>
            <a:r>
              <a:rPr lang="fr-FR" sz="2000" b="1" dirty="0">
                <a:solidFill>
                  <a:srgbClr val="FF0000"/>
                </a:solidFill>
              </a:rPr>
              <a:t>5 – Les Opérateurs </a:t>
            </a:r>
            <a:r>
              <a:rPr lang="fr-FR" sz="1800" dirty="0"/>
              <a:t>: En JavaScript, les opérateurs servent à effectuer des calculs, assigner ou réassigner des valeurs, comparer, </a:t>
            </a:r>
            <a:r>
              <a:rPr lang="fr-FR" sz="1800" dirty="0" err="1"/>
              <a:t>etc</a:t>
            </a:r>
            <a:r>
              <a:rPr lang="fr-FR" sz="1800" dirty="0"/>
              <a:t> ... </a:t>
            </a:r>
          </a:p>
          <a:p>
            <a:pPr marL="0" indent="0">
              <a:buNone/>
            </a:pPr>
            <a:r>
              <a:rPr lang="fr-FR" sz="1800" dirty="0"/>
              <a:t>Exemple : 5 + 10</a:t>
            </a:r>
          </a:p>
          <a:p>
            <a:pPr marL="0" indent="0">
              <a:buNone/>
            </a:pPr>
            <a:r>
              <a:rPr lang="fr-FR" sz="1800" dirty="0"/>
              <a:t>    5 et 10 sont des opérandes, et + est un opérateur d'addition.    </a:t>
            </a:r>
          </a:p>
        </p:txBody>
      </p:sp>
      <p:graphicFrame>
        <p:nvGraphicFramePr>
          <p:cNvPr id="3" name="Tableau 2">
            <a:extLst>
              <a:ext uri="{FF2B5EF4-FFF2-40B4-BE49-F238E27FC236}">
                <a16:creationId xmlns:a16="http://schemas.microsoft.com/office/drawing/2014/main" id="{F0CD96B7-047F-FB20-AC75-608A5A0EB54C}"/>
              </a:ext>
            </a:extLst>
          </p:cNvPr>
          <p:cNvGraphicFramePr>
            <a:graphicFrameLocks noGrp="1"/>
          </p:cNvGraphicFramePr>
          <p:nvPr>
            <p:extLst>
              <p:ext uri="{D42A27DB-BD31-4B8C-83A1-F6EECF244321}">
                <p14:modId xmlns:p14="http://schemas.microsoft.com/office/powerpoint/2010/main" val="861001454"/>
              </p:ext>
            </p:extLst>
          </p:nvPr>
        </p:nvGraphicFramePr>
        <p:xfrm>
          <a:off x="838200" y="3275822"/>
          <a:ext cx="10007851" cy="4480560"/>
        </p:xfrm>
        <a:graphic>
          <a:graphicData uri="http://schemas.openxmlformats.org/drawingml/2006/table">
            <a:tbl>
              <a:tblPr firstRow="1" bandRow="1">
                <a:tableStyleId>{5C22544A-7EE6-4342-B048-85BDC9FD1C3A}</a:tableStyleId>
              </a:tblPr>
              <a:tblGrid>
                <a:gridCol w="3415758">
                  <a:extLst>
                    <a:ext uri="{9D8B030D-6E8A-4147-A177-3AD203B41FA5}">
                      <a16:colId xmlns:a16="http://schemas.microsoft.com/office/drawing/2014/main" val="3303537469"/>
                    </a:ext>
                  </a:extLst>
                </a:gridCol>
                <a:gridCol w="3987478">
                  <a:extLst>
                    <a:ext uri="{9D8B030D-6E8A-4147-A177-3AD203B41FA5}">
                      <a16:colId xmlns:a16="http://schemas.microsoft.com/office/drawing/2014/main" val="2599945006"/>
                    </a:ext>
                  </a:extLst>
                </a:gridCol>
                <a:gridCol w="2604615">
                  <a:extLst>
                    <a:ext uri="{9D8B030D-6E8A-4147-A177-3AD203B41FA5}">
                      <a16:colId xmlns:a16="http://schemas.microsoft.com/office/drawing/2014/main" val="2032289060"/>
                    </a:ext>
                  </a:extLst>
                </a:gridCol>
              </a:tblGrid>
              <a:tr h="2424875">
                <a:tc>
                  <a:txBody>
                    <a:bodyPr/>
                    <a:lstStyle/>
                    <a:p>
                      <a:r>
                        <a:rPr lang="fr-FR" b="0" dirty="0"/>
                        <a:t>1. Les opérateurs mathématiques. </a:t>
                      </a:r>
                    </a:p>
                    <a:p>
                      <a:r>
                        <a:rPr lang="fr-FR" b="0" dirty="0"/>
                        <a:t>    +  Addition</a:t>
                      </a:r>
                    </a:p>
                    <a:p>
                      <a:r>
                        <a:rPr lang="fr-FR" b="0" dirty="0"/>
                        <a:t>    -  Soustraction</a:t>
                      </a:r>
                    </a:p>
                    <a:p>
                      <a:r>
                        <a:rPr lang="fr-FR" b="0" dirty="0"/>
                        <a:t>    () Parenthèses </a:t>
                      </a:r>
                    </a:p>
                    <a:p>
                      <a:r>
                        <a:rPr lang="fr-FR" b="0" dirty="0"/>
                        <a:t>    *  Multiplication</a:t>
                      </a:r>
                    </a:p>
                    <a:p>
                      <a:r>
                        <a:rPr lang="fr-FR" b="0" dirty="0"/>
                        <a:t>    /  Division </a:t>
                      </a:r>
                    </a:p>
                    <a:p>
                      <a:r>
                        <a:rPr lang="fr-FR" b="0" dirty="0"/>
                        <a:t>    %  Modulo </a:t>
                      </a:r>
                    </a:p>
                    <a:p>
                      <a:r>
                        <a:rPr lang="fr-FR" b="0" dirty="0"/>
                        <a:t>    ** Exponentiel</a:t>
                      </a:r>
                    </a:p>
                  </a:txBody>
                  <a:tcPr/>
                </a:tc>
                <a:tc>
                  <a:txBody>
                    <a:bodyPr/>
                    <a:lstStyle/>
                    <a:p>
                      <a:r>
                        <a:rPr lang="fr-FR" b="0" dirty="0"/>
                        <a:t>2. Les opérateurs de comparaison.</a:t>
                      </a:r>
                    </a:p>
                    <a:p>
                      <a:r>
                        <a:rPr lang="fr-FR" b="0" dirty="0"/>
                        <a:t>    &gt;   Supériorité stricte.</a:t>
                      </a:r>
                    </a:p>
                    <a:p>
                      <a:r>
                        <a:rPr lang="fr-FR" b="0" dirty="0"/>
                        <a:t>    &lt;   Infériorité stricte.</a:t>
                      </a:r>
                    </a:p>
                    <a:p>
                      <a:r>
                        <a:rPr lang="fr-FR" b="0" dirty="0"/>
                        <a:t>    &lt;=  Inférieur ou égal.</a:t>
                      </a:r>
                    </a:p>
                    <a:p>
                      <a:r>
                        <a:rPr lang="fr-FR" b="0" dirty="0"/>
                        <a:t>    &gt;=  Supérieur ou égal</a:t>
                      </a:r>
                    </a:p>
                    <a:p>
                      <a:r>
                        <a:rPr lang="fr-FR" b="0" dirty="0"/>
                        <a:t>3. Les opérateurs d'égalité.</a:t>
                      </a:r>
                    </a:p>
                    <a:p>
                      <a:r>
                        <a:rPr lang="fr-FR" b="0" dirty="0"/>
                        <a:t>    ==   Égalité simple.</a:t>
                      </a:r>
                    </a:p>
                    <a:p>
                      <a:r>
                        <a:rPr lang="fr-FR" b="0" dirty="0"/>
                        <a:t>    !=   Inégalité simple.</a:t>
                      </a:r>
                    </a:p>
                    <a:p>
                      <a:r>
                        <a:rPr lang="fr-FR" b="0" dirty="0"/>
                        <a:t>    ===  Égalité stricte.</a:t>
                      </a:r>
                    </a:p>
                    <a:p>
                      <a:r>
                        <a:rPr lang="fr-FR" b="0" dirty="0"/>
                        <a:t>    !==  Inégalité stricte.</a:t>
                      </a:r>
                    </a:p>
                  </a:txBody>
                  <a:tcPr/>
                </a:tc>
                <a:tc>
                  <a:txBody>
                    <a:bodyPr/>
                    <a:lstStyle/>
                    <a:p>
                      <a:r>
                        <a:rPr lang="fr-FR" b="0" dirty="0"/>
                        <a:t>4. Les opérateurs logiques.</a:t>
                      </a:r>
                    </a:p>
                    <a:p>
                      <a:r>
                        <a:rPr lang="fr-FR" b="0" dirty="0"/>
                        <a:t>    &amp;&amp; ET  logique</a:t>
                      </a:r>
                    </a:p>
                    <a:p>
                      <a:r>
                        <a:rPr lang="fr-FR" b="0" dirty="0"/>
                        <a:t>    || OU  logique</a:t>
                      </a:r>
                    </a:p>
                    <a:p>
                      <a:r>
                        <a:rPr lang="fr-FR" b="0" dirty="0"/>
                        <a:t>    !  NON logique</a:t>
                      </a:r>
                    </a:p>
                    <a:p>
                      <a:r>
                        <a:rPr lang="fr-FR" b="0" dirty="0"/>
                        <a:t> 5. Les opérateurs d'affectation.</a:t>
                      </a:r>
                    </a:p>
                    <a:p>
                      <a:r>
                        <a:rPr lang="fr-FR" b="0" dirty="0"/>
                        <a:t>let </a:t>
                      </a:r>
                      <a:r>
                        <a:rPr lang="fr-FR" b="0" dirty="0" err="1"/>
                        <a:t>num</a:t>
                      </a:r>
                      <a:r>
                        <a:rPr lang="fr-FR" b="0" dirty="0"/>
                        <a:t> = 10;</a:t>
                      </a:r>
                    </a:p>
                    <a:p>
                      <a:r>
                        <a:rPr lang="fr-FR" b="0" dirty="0"/>
                        <a:t>    ++, ex </a:t>
                      </a:r>
                      <a:r>
                        <a:rPr lang="fr-FR" b="0" dirty="0" err="1"/>
                        <a:t>num</a:t>
                      </a:r>
                      <a:r>
                        <a:rPr lang="fr-FR" b="0" dirty="0"/>
                        <a:t>++ (11)</a:t>
                      </a:r>
                    </a:p>
                    <a:p>
                      <a:r>
                        <a:rPr lang="fr-FR" b="0" dirty="0"/>
                        <a:t>    -- ex </a:t>
                      </a:r>
                      <a:r>
                        <a:rPr lang="fr-FR" b="0" dirty="0" err="1"/>
                        <a:t>num</a:t>
                      </a:r>
                      <a:r>
                        <a:rPr lang="fr-FR" b="0" dirty="0"/>
                        <a:t>- - ( 9)</a:t>
                      </a:r>
                    </a:p>
                    <a:p>
                      <a:r>
                        <a:rPr lang="fr-FR" b="0" dirty="0"/>
                        <a:t>    += ex </a:t>
                      </a:r>
                      <a:r>
                        <a:rPr lang="fr-FR" b="0" dirty="0" err="1"/>
                        <a:t>num</a:t>
                      </a:r>
                      <a:r>
                        <a:rPr lang="fr-FR" b="0" dirty="0"/>
                        <a:t> += 20 (30) </a:t>
                      </a:r>
                    </a:p>
                    <a:p>
                      <a:r>
                        <a:rPr lang="fr-FR" b="0" dirty="0"/>
                        <a:t>    -=  ex </a:t>
                      </a:r>
                      <a:r>
                        <a:rPr lang="fr-FR" b="0" dirty="0" err="1"/>
                        <a:t>num</a:t>
                      </a:r>
                      <a:r>
                        <a:rPr lang="fr-FR" b="0" dirty="0"/>
                        <a:t> -= 20 (-10) </a:t>
                      </a:r>
                    </a:p>
                    <a:p>
                      <a:r>
                        <a:rPr lang="fr-FR" b="0" dirty="0"/>
                        <a:t>    *= ex </a:t>
                      </a:r>
                      <a:r>
                        <a:rPr lang="fr-FR" b="0" dirty="0" err="1"/>
                        <a:t>num</a:t>
                      </a:r>
                      <a:r>
                        <a:rPr lang="fr-FR" b="0" dirty="0"/>
                        <a:t> *= 10 (100)</a:t>
                      </a:r>
                    </a:p>
                  </a:txBody>
                  <a:tcPr/>
                </a:tc>
                <a:extLst>
                  <a:ext uri="{0D108BD9-81ED-4DB2-BD59-A6C34878D82A}">
                    <a16:rowId xmlns:a16="http://schemas.microsoft.com/office/drawing/2014/main" val="2483376295"/>
                  </a:ext>
                </a:extLst>
              </a:tr>
            </a:tbl>
          </a:graphicData>
        </a:graphic>
      </p:graphicFrame>
    </p:spTree>
    <p:extLst>
      <p:ext uri="{BB962C8B-B14F-4D97-AF65-F5344CB8AC3E}">
        <p14:creationId xmlns:p14="http://schemas.microsoft.com/office/powerpoint/2010/main" val="8034570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Exercices: </a:t>
            </a:r>
          </a:p>
          <a:p>
            <a:pPr marL="0" indent="0">
              <a:buNone/>
            </a:pPr>
            <a:r>
              <a:rPr lang="fr-FR" sz="1800" dirty="0"/>
              <a:t>	1. Formulaire</a:t>
            </a:r>
          </a:p>
          <a:p>
            <a:pPr marL="0" indent="0">
              <a:buNone/>
            </a:pPr>
            <a:r>
              <a:rPr lang="fr-FR" sz="1800" dirty="0"/>
              <a:t>Prévenez le comportement par défaut du formulaire afin de récupérer les données écrites dans les inputs et les afficher dans les paragraphes correspondants.</a:t>
            </a:r>
          </a:p>
          <a:p>
            <a:pPr marL="0" indent="0">
              <a:buNone/>
            </a:pPr>
            <a:r>
              <a:rPr lang="fr-FR" sz="1800" dirty="0"/>
              <a:t>	2. Cercle move</a:t>
            </a:r>
          </a:p>
          <a:p>
            <a:pPr marL="0" indent="0">
              <a:buNone/>
            </a:pPr>
            <a:r>
              <a:rPr lang="fr-FR" sz="1800" dirty="0"/>
              <a:t>Faites-en sorte que le cercle suive votre souris. Le pointeur de votre souris doit se trouver parfaitement au milieu du cercle.</a:t>
            </a:r>
          </a:p>
          <a:p>
            <a:pPr marL="0" indent="0">
              <a:buNone/>
            </a:pPr>
            <a:endParaRPr lang="fr-FR" sz="1800" dirty="0"/>
          </a:p>
        </p:txBody>
      </p:sp>
    </p:spTree>
    <p:extLst>
      <p:ext uri="{BB962C8B-B14F-4D97-AF65-F5344CB8AC3E}">
        <p14:creationId xmlns:p14="http://schemas.microsoft.com/office/powerpoint/2010/main" val="22208584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Projets pratiques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Menu personnalisé au clic droit: </a:t>
            </a:r>
          </a:p>
          <a:p>
            <a:pPr marL="0" indent="0">
              <a:buNone/>
            </a:pPr>
            <a:r>
              <a:rPr lang="fr-FR" sz="1800" dirty="0"/>
              <a:t>- Avec un clic droit afficher le menu à endroit cliqué dans la page (</a:t>
            </a:r>
            <a:r>
              <a:rPr lang="fr-FR" sz="1800" dirty="0" err="1"/>
              <a:t>contextMenu</a:t>
            </a:r>
            <a:r>
              <a:rPr lang="fr-FR" sz="1800" dirty="0"/>
              <a:t>)</a:t>
            </a:r>
          </a:p>
          <a:p>
            <a:pPr marL="0" indent="0">
              <a:buNone/>
            </a:pPr>
            <a:r>
              <a:rPr lang="fr-FR" sz="1800" dirty="0"/>
              <a:t> - Avec un clic gauche faire disparaitre le menu</a:t>
            </a:r>
          </a:p>
          <a:p>
            <a:pPr marL="0" indent="0">
              <a:buNone/>
            </a:pPr>
            <a:r>
              <a:rPr lang="fr-FR" sz="1800" dirty="0"/>
              <a:t> - Enfin afficher la couleur cliquée en background</a:t>
            </a:r>
          </a:p>
          <a:p>
            <a:pPr marL="0" indent="0">
              <a:buNone/>
            </a:pPr>
            <a:endParaRPr lang="fr-FR" sz="1800" dirty="0"/>
          </a:p>
        </p:txBody>
      </p:sp>
      <p:pic>
        <p:nvPicPr>
          <p:cNvPr id="4" name="Image 3">
            <a:extLst>
              <a:ext uri="{FF2B5EF4-FFF2-40B4-BE49-F238E27FC236}">
                <a16:creationId xmlns:a16="http://schemas.microsoft.com/office/drawing/2014/main" id="{3ECDAF71-9FE0-A68D-8DB5-74A87DCC5560}"/>
              </a:ext>
            </a:extLst>
          </p:cNvPr>
          <p:cNvPicPr>
            <a:picLocks noChangeAspect="1"/>
          </p:cNvPicPr>
          <p:nvPr/>
        </p:nvPicPr>
        <p:blipFill>
          <a:blip r:embed="rId2"/>
          <a:stretch>
            <a:fillRect/>
          </a:stretch>
        </p:blipFill>
        <p:spPr>
          <a:xfrm>
            <a:off x="980090" y="3589750"/>
            <a:ext cx="5506218" cy="3238952"/>
          </a:xfrm>
          <a:prstGeom prst="rect">
            <a:avLst/>
          </a:prstGeom>
        </p:spPr>
      </p:pic>
    </p:spTree>
    <p:extLst>
      <p:ext uri="{BB962C8B-B14F-4D97-AF65-F5344CB8AC3E}">
        <p14:creationId xmlns:p14="http://schemas.microsoft.com/office/powerpoint/2010/main" val="41260494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Projets pratiques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Créer des spoilers: </a:t>
            </a:r>
          </a:p>
          <a:p>
            <a:pPr marL="0" indent="0">
              <a:buNone/>
            </a:pPr>
            <a:r>
              <a:rPr lang="fr-FR" sz="1800" dirty="0"/>
              <a:t>- Avec un simple clic afficher les lignes cachées.</a:t>
            </a:r>
          </a:p>
          <a:p>
            <a:pPr marL="0" indent="0">
              <a:buNone/>
            </a:pPr>
            <a:r>
              <a:rPr lang="fr-FR" dirty="0"/>
              <a:t>- Aider vous avec </a:t>
            </a:r>
            <a:r>
              <a:rPr lang="fr-FR" b="0" i="0" dirty="0" err="1">
                <a:effectLst/>
                <a:latin typeface="ui-monospace"/>
              </a:rPr>
              <a:t>classList</a:t>
            </a:r>
            <a:r>
              <a:rPr lang="fr-FR" b="0" i="0" dirty="0" err="1">
                <a:solidFill>
                  <a:srgbClr val="1F2328"/>
                </a:solidFill>
                <a:effectLst/>
                <a:latin typeface="ui-monospace"/>
              </a:rPr>
              <a:t>.</a:t>
            </a:r>
            <a:r>
              <a:rPr lang="fr-FR" b="0" i="0" dirty="0" err="1">
                <a:effectLst/>
                <a:latin typeface="ui-monospace"/>
              </a:rPr>
              <a:t>add</a:t>
            </a:r>
            <a:endParaRPr lang="fr-FR" sz="1800" dirty="0"/>
          </a:p>
        </p:txBody>
      </p:sp>
      <p:pic>
        <p:nvPicPr>
          <p:cNvPr id="5" name="Image 4">
            <a:extLst>
              <a:ext uri="{FF2B5EF4-FFF2-40B4-BE49-F238E27FC236}">
                <a16:creationId xmlns:a16="http://schemas.microsoft.com/office/drawing/2014/main" id="{BD3A7995-F8D6-5DAC-D0D9-66AFDEAD2461}"/>
              </a:ext>
            </a:extLst>
          </p:cNvPr>
          <p:cNvPicPr>
            <a:picLocks noChangeAspect="1"/>
          </p:cNvPicPr>
          <p:nvPr/>
        </p:nvPicPr>
        <p:blipFill>
          <a:blip r:embed="rId2"/>
          <a:stretch>
            <a:fillRect/>
          </a:stretch>
        </p:blipFill>
        <p:spPr>
          <a:xfrm>
            <a:off x="838200" y="3608468"/>
            <a:ext cx="7716327" cy="2762636"/>
          </a:xfrm>
          <a:prstGeom prst="rect">
            <a:avLst/>
          </a:prstGeom>
        </p:spPr>
      </p:pic>
    </p:spTree>
    <p:extLst>
      <p:ext uri="{BB962C8B-B14F-4D97-AF65-F5344CB8AC3E}">
        <p14:creationId xmlns:p14="http://schemas.microsoft.com/office/powerpoint/2010/main" val="32512433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Projets pratiques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Copier du contenue dans le presse papier: </a:t>
            </a:r>
          </a:p>
          <a:p>
            <a:pPr marL="0" indent="0">
              <a:buNone/>
            </a:pPr>
            <a:r>
              <a:rPr lang="fr-FR" sz="1800" dirty="0"/>
              <a:t>En cliquant sur </a:t>
            </a:r>
            <a:r>
              <a:rPr lang="fr-FR" sz="1800" dirty="0">
                <a:solidFill>
                  <a:srgbClr val="7030A0"/>
                </a:solidFill>
              </a:rPr>
              <a:t>«copier» </a:t>
            </a:r>
            <a:r>
              <a:rPr lang="fr-FR" sz="1800" dirty="0"/>
              <a:t>copier le message </a:t>
            </a:r>
            <a:r>
              <a:rPr lang="fr-FR" sz="1800" dirty="0">
                <a:solidFill>
                  <a:srgbClr val="7030A0"/>
                </a:solidFill>
              </a:rPr>
              <a:t>« je sais que je ne sais rien  » </a:t>
            </a:r>
            <a:r>
              <a:rPr lang="fr-FR" sz="1800" dirty="0"/>
              <a:t>-Socrate.</a:t>
            </a:r>
          </a:p>
          <a:p>
            <a:pPr marL="0" indent="0">
              <a:buNone/>
            </a:pPr>
            <a:r>
              <a:rPr lang="fr-FR" sz="1800" dirty="0"/>
              <a:t>Aidez-vous avec l’api </a:t>
            </a:r>
            <a:r>
              <a:rPr lang="fr-FR" sz="1800" dirty="0">
                <a:solidFill>
                  <a:srgbClr val="7030A0"/>
                </a:solidFill>
              </a:rPr>
              <a:t>« </a:t>
            </a:r>
            <a:r>
              <a:rPr lang="fr-FR" sz="1800" dirty="0" err="1">
                <a:solidFill>
                  <a:srgbClr val="7030A0"/>
                </a:solidFill>
              </a:rPr>
              <a:t>clipboard</a:t>
            </a:r>
            <a:r>
              <a:rPr lang="fr-FR" sz="1800" dirty="0">
                <a:solidFill>
                  <a:srgbClr val="7030A0"/>
                </a:solidFill>
              </a:rPr>
              <a:t> » </a:t>
            </a:r>
            <a:r>
              <a:rPr lang="fr-FR" sz="1800" dirty="0"/>
              <a:t>du DOM et </a:t>
            </a:r>
            <a:r>
              <a:rPr lang="fr-FR" sz="1800" dirty="0">
                <a:solidFill>
                  <a:srgbClr val="7030A0"/>
                </a:solidFill>
              </a:rPr>
              <a:t>« </a:t>
            </a:r>
            <a:r>
              <a:rPr lang="fr-FR" sz="1800" dirty="0" err="1">
                <a:solidFill>
                  <a:srgbClr val="7030A0"/>
                </a:solidFill>
              </a:rPr>
              <a:t>previousElementSibling</a:t>
            </a:r>
            <a:r>
              <a:rPr lang="fr-FR" sz="1800" dirty="0">
                <a:solidFill>
                  <a:srgbClr val="7030A0"/>
                </a:solidFill>
              </a:rPr>
              <a:t> ».</a:t>
            </a:r>
          </a:p>
        </p:txBody>
      </p:sp>
      <p:pic>
        <p:nvPicPr>
          <p:cNvPr id="4" name="Image 3">
            <a:extLst>
              <a:ext uri="{FF2B5EF4-FFF2-40B4-BE49-F238E27FC236}">
                <a16:creationId xmlns:a16="http://schemas.microsoft.com/office/drawing/2014/main" id="{2D741724-32DF-A5E7-47B7-627C054657D1}"/>
              </a:ext>
            </a:extLst>
          </p:cNvPr>
          <p:cNvPicPr>
            <a:picLocks noChangeAspect="1"/>
          </p:cNvPicPr>
          <p:nvPr/>
        </p:nvPicPr>
        <p:blipFill>
          <a:blip r:embed="rId2"/>
          <a:stretch>
            <a:fillRect/>
          </a:stretch>
        </p:blipFill>
        <p:spPr>
          <a:xfrm>
            <a:off x="3194539" y="3180930"/>
            <a:ext cx="3587934" cy="2292468"/>
          </a:xfrm>
          <a:prstGeom prst="rect">
            <a:avLst/>
          </a:prstGeom>
        </p:spPr>
      </p:pic>
    </p:spTree>
    <p:extLst>
      <p:ext uri="{BB962C8B-B14F-4D97-AF65-F5344CB8AC3E}">
        <p14:creationId xmlns:p14="http://schemas.microsoft.com/office/powerpoint/2010/main" val="31687509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Projets pratiques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Range de Satisfaction: </a:t>
            </a:r>
          </a:p>
          <a:p>
            <a:pPr marL="0" indent="0">
              <a:buNone/>
            </a:pPr>
            <a:r>
              <a:rPr lang="fr-FR" sz="1800" dirty="0"/>
              <a:t>Afficher la satisfaction en fonction de la barre de progression</a:t>
            </a:r>
          </a:p>
          <a:p>
            <a:pPr marL="0" indent="0">
              <a:buNone/>
            </a:pPr>
            <a:r>
              <a:rPr lang="fr-FR" sz="1800" dirty="0" err="1">
                <a:solidFill>
                  <a:srgbClr val="7030A0"/>
                </a:solidFill>
              </a:rPr>
              <a:t>const</a:t>
            </a:r>
            <a:r>
              <a:rPr lang="fr-FR" sz="1800" dirty="0">
                <a:solidFill>
                  <a:srgbClr val="7030A0"/>
                </a:solidFill>
              </a:rPr>
              <a:t> emojis = ["😠","🙁","😐","🙂","😁"]</a:t>
            </a:r>
          </a:p>
        </p:txBody>
      </p:sp>
      <p:pic>
        <p:nvPicPr>
          <p:cNvPr id="5" name="Image 4">
            <a:extLst>
              <a:ext uri="{FF2B5EF4-FFF2-40B4-BE49-F238E27FC236}">
                <a16:creationId xmlns:a16="http://schemas.microsoft.com/office/drawing/2014/main" id="{D47EE162-6928-B23D-95CB-6CA9E9F8C583}"/>
              </a:ext>
            </a:extLst>
          </p:cNvPr>
          <p:cNvPicPr>
            <a:picLocks noChangeAspect="1"/>
          </p:cNvPicPr>
          <p:nvPr/>
        </p:nvPicPr>
        <p:blipFill>
          <a:blip r:embed="rId2"/>
          <a:stretch>
            <a:fillRect/>
          </a:stretch>
        </p:blipFill>
        <p:spPr>
          <a:xfrm>
            <a:off x="1000219" y="3273260"/>
            <a:ext cx="7531487" cy="3219615"/>
          </a:xfrm>
          <a:prstGeom prst="rect">
            <a:avLst/>
          </a:prstGeom>
        </p:spPr>
      </p:pic>
    </p:spTree>
    <p:extLst>
      <p:ext uri="{BB962C8B-B14F-4D97-AF65-F5344CB8AC3E}">
        <p14:creationId xmlns:p14="http://schemas.microsoft.com/office/powerpoint/2010/main" val="36659560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a:solidFill>
                  <a:srgbClr val="00B050"/>
                </a:solidFill>
              </a:rPr>
              <a:t>Projets pratiques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Fenêtre modale: </a:t>
            </a:r>
          </a:p>
          <a:p>
            <a:pPr marL="0" indent="0">
              <a:buNone/>
            </a:pPr>
            <a:r>
              <a:rPr lang="fr-FR" sz="1800" dirty="0"/>
              <a:t>Afficher le modale en cliquant sur « Veuillez valider »</a:t>
            </a:r>
          </a:p>
          <a:p>
            <a:pPr marL="0" indent="0">
              <a:buNone/>
            </a:pPr>
            <a:r>
              <a:rPr lang="fr-FR" sz="1800" dirty="0"/>
              <a:t>Aidez-vous de </a:t>
            </a:r>
            <a:r>
              <a:rPr lang="fr-FR" sz="1800" dirty="0" err="1"/>
              <a:t>toggle</a:t>
            </a:r>
            <a:r>
              <a:rPr lang="fr-FR" sz="1800" dirty="0"/>
              <a:t> </a:t>
            </a:r>
            <a:r>
              <a:rPr lang="fr-FR" sz="1800" dirty="0">
                <a:solidFill>
                  <a:srgbClr val="7030A0"/>
                </a:solidFill>
              </a:rPr>
              <a:t>« active »</a:t>
            </a:r>
          </a:p>
        </p:txBody>
      </p:sp>
      <p:pic>
        <p:nvPicPr>
          <p:cNvPr id="10" name="Image 9">
            <a:extLst>
              <a:ext uri="{FF2B5EF4-FFF2-40B4-BE49-F238E27FC236}">
                <a16:creationId xmlns:a16="http://schemas.microsoft.com/office/drawing/2014/main" id="{6A95F329-BC66-CC82-E1AC-B1FBB462628E}"/>
              </a:ext>
            </a:extLst>
          </p:cNvPr>
          <p:cNvPicPr>
            <a:picLocks noChangeAspect="1"/>
          </p:cNvPicPr>
          <p:nvPr/>
        </p:nvPicPr>
        <p:blipFill>
          <a:blip r:embed="rId2"/>
          <a:stretch>
            <a:fillRect/>
          </a:stretch>
        </p:blipFill>
        <p:spPr>
          <a:xfrm>
            <a:off x="838200" y="3106110"/>
            <a:ext cx="6058211" cy="3778444"/>
          </a:xfrm>
          <a:prstGeom prst="rect">
            <a:avLst/>
          </a:prstGeom>
        </p:spPr>
      </p:pic>
    </p:spTree>
    <p:extLst>
      <p:ext uri="{BB962C8B-B14F-4D97-AF65-F5344CB8AC3E}">
        <p14:creationId xmlns:p14="http://schemas.microsoft.com/office/powerpoint/2010/main" val="546509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a:xfrm>
            <a:off x="630936" y="639520"/>
            <a:ext cx="3429000" cy="1719072"/>
          </a:xfrm>
        </p:spPr>
        <p:txBody>
          <a:bodyPr anchor="b">
            <a:normAutofit fontScale="90000"/>
          </a:bodyPr>
          <a:lstStyle/>
          <a:p>
            <a:r>
              <a:rPr lang="fr-FR" sz="5400" b="1"/>
              <a:t>Projets pratiques</a:t>
            </a:r>
            <a:endParaRPr lang="fr-FR" sz="5400"/>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630936" y="2807208"/>
            <a:ext cx="3429000" cy="3410712"/>
          </a:xfrm>
        </p:spPr>
        <p:txBody>
          <a:bodyPr anchor="t">
            <a:normAutofit/>
          </a:bodyPr>
          <a:lstStyle/>
          <a:p>
            <a:pPr marL="0" indent="0">
              <a:buNone/>
            </a:pPr>
            <a:r>
              <a:rPr lang="fr-FR" sz="2200" b="1" dirty="0" err="1">
                <a:solidFill>
                  <a:srgbClr val="7030A0"/>
                </a:solidFill>
              </a:rPr>
              <a:t>Slider</a:t>
            </a:r>
            <a:r>
              <a:rPr lang="fr-FR" sz="2200" b="1" dirty="0">
                <a:solidFill>
                  <a:srgbClr val="7030A0"/>
                </a:solidFill>
              </a:rPr>
              <a:t>: </a:t>
            </a:r>
          </a:p>
          <a:p>
            <a:pPr marL="0" indent="0">
              <a:buNone/>
            </a:pPr>
            <a:r>
              <a:rPr lang="fr-FR" sz="2200" dirty="0"/>
              <a:t>Rendre ce </a:t>
            </a:r>
            <a:r>
              <a:rPr lang="fr-FR" sz="2200" dirty="0" err="1"/>
              <a:t>Slider</a:t>
            </a:r>
            <a:r>
              <a:rPr lang="fr-FR" sz="2200" dirty="0"/>
              <a:t> dynamique en défilant mes images</a:t>
            </a:r>
          </a:p>
        </p:txBody>
      </p:sp>
      <p:pic>
        <p:nvPicPr>
          <p:cNvPr id="4" name="Image 3">
            <a:extLst>
              <a:ext uri="{FF2B5EF4-FFF2-40B4-BE49-F238E27FC236}">
                <a16:creationId xmlns:a16="http://schemas.microsoft.com/office/drawing/2014/main" id="{C251C61C-8243-5A79-4DA6-B550DB6BD804}"/>
              </a:ext>
            </a:extLst>
          </p:cNvPr>
          <p:cNvPicPr>
            <a:picLocks noChangeAspect="1"/>
          </p:cNvPicPr>
          <p:nvPr/>
        </p:nvPicPr>
        <p:blipFill>
          <a:blip r:embed="rId2"/>
          <a:stretch>
            <a:fillRect/>
          </a:stretch>
        </p:blipFill>
        <p:spPr>
          <a:xfrm>
            <a:off x="4654296" y="676142"/>
            <a:ext cx="6903720" cy="5505716"/>
          </a:xfrm>
          <a:prstGeom prst="rect">
            <a:avLst/>
          </a:prstGeom>
        </p:spPr>
      </p:pic>
    </p:spTree>
    <p:extLst>
      <p:ext uri="{BB962C8B-B14F-4D97-AF65-F5344CB8AC3E}">
        <p14:creationId xmlns:p14="http://schemas.microsoft.com/office/powerpoint/2010/main" val="8437041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err="1">
                <a:solidFill>
                  <a:srgbClr val="FF0000"/>
                </a:solidFill>
              </a:rPr>
              <a:t>setTimeout</a:t>
            </a:r>
            <a:r>
              <a:rPr lang="fr-FR" sz="2400" b="1" dirty="0">
                <a:solidFill>
                  <a:srgbClr val="FF0000"/>
                </a:solidFill>
              </a:rPr>
              <a:t> et </a:t>
            </a:r>
            <a:r>
              <a:rPr lang="fr-FR" sz="2400" b="1" dirty="0" err="1">
                <a:solidFill>
                  <a:srgbClr val="FF0000"/>
                </a:solidFill>
              </a:rPr>
              <a:t>setInterval</a:t>
            </a:r>
            <a:r>
              <a:rPr lang="fr-FR" sz="2400" b="1" dirty="0">
                <a:solidFill>
                  <a:srgbClr val="FF0000"/>
                </a:solidFill>
              </a:rPr>
              <a:t>: </a:t>
            </a:r>
            <a:r>
              <a:rPr lang="fr-FR" sz="1800" dirty="0"/>
              <a:t>Les méthodes </a:t>
            </a:r>
            <a:r>
              <a:rPr lang="fr-FR" sz="1800" dirty="0" err="1"/>
              <a:t>setTimeout</a:t>
            </a:r>
            <a:r>
              <a:rPr lang="fr-FR" sz="1800" dirty="0"/>
              <a:t>() et </a:t>
            </a:r>
            <a:r>
              <a:rPr lang="fr-FR" sz="1800" dirty="0" err="1"/>
              <a:t>setInterval</a:t>
            </a:r>
            <a:r>
              <a:rPr lang="fr-FR" sz="1800" dirty="0"/>
              <a:t>() sont très utilisées en JavaScript.</a:t>
            </a:r>
          </a:p>
          <a:p>
            <a:pPr marL="0" indent="0">
              <a:buNone/>
            </a:pPr>
            <a:r>
              <a:rPr lang="fr-FR" sz="1800" dirty="0"/>
              <a:t>Elles permettent d'exécuter une fonction callback de manière différée dans le temps, sans polluer le fil principal d'exécution JS. Ces opérations sont dites asynchrones. </a:t>
            </a:r>
          </a:p>
          <a:p>
            <a:pPr marL="0" indent="0">
              <a:buNone/>
            </a:pPr>
            <a:r>
              <a:rPr lang="fr-FR" sz="1800" dirty="0"/>
              <a:t>	</a:t>
            </a:r>
            <a:r>
              <a:rPr lang="fr-FR" sz="1800" dirty="0">
                <a:solidFill>
                  <a:srgbClr val="7030A0"/>
                </a:solidFill>
              </a:rPr>
              <a:t>1. </a:t>
            </a:r>
            <a:r>
              <a:rPr lang="fr-FR" dirty="0" err="1">
                <a:solidFill>
                  <a:srgbClr val="7030A0"/>
                </a:solidFill>
              </a:rPr>
              <a:t>W</a:t>
            </a:r>
            <a:r>
              <a:rPr lang="fr-FR" sz="1800" dirty="0" err="1">
                <a:solidFill>
                  <a:srgbClr val="7030A0"/>
                </a:solidFill>
              </a:rPr>
              <a:t>indow.setTimeout</a:t>
            </a:r>
            <a:r>
              <a:rPr lang="fr-FR" sz="1800" dirty="0">
                <a:solidFill>
                  <a:srgbClr val="7030A0"/>
                </a:solidFill>
              </a:rPr>
              <a:t>(callback, </a:t>
            </a:r>
            <a:r>
              <a:rPr lang="fr-FR" sz="1800" dirty="0" err="1">
                <a:solidFill>
                  <a:srgbClr val="7030A0"/>
                </a:solidFill>
              </a:rPr>
              <a:t>delay</a:t>
            </a:r>
            <a:r>
              <a:rPr lang="fr-FR" sz="1800" dirty="0">
                <a:solidFill>
                  <a:srgbClr val="7030A0"/>
                </a:solidFill>
              </a:rPr>
              <a:t>).</a:t>
            </a:r>
          </a:p>
          <a:p>
            <a:pPr marL="0" indent="0">
              <a:buNone/>
            </a:pPr>
            <a:r>
              <a:rPr lang="fr-FR" sz="1800" dirty="0"/>
              <a:t>Valeur de retour : un id permettant de stopper le timeout si on le souhaite avec </a:t>
            </a:r>
            <a:r>
              <a:rPr lang="fr-FR" sz="1800" dirty="0" err="1"/>
              <a:t>clearTimeout</a:t>
            </a:r>
            <a:r>
              <a:rPr lang="fr-FR" sz="1800" dirty="0"/>
              <a:t>(). Exécute une callback ou bout d'un certain délai en millisecondes.</a:t>
            </a:r>
          </a:p>
          <a:p>
            <a:pPr marL="0" indent="0">
              <a:buNone/>
            </a:pPr>
            <a:r>
              <a:rPr lang="fr-FR" sz="1800" dirty="0" err="1">
                <a:solidFill>
                  <a:srgbClr val="0070C0"/>
                </a:solidFill>
              </a:rPr>
              <a:t>setTimeout</a:t>
            </a:r>
            <a:r>
              <a:rPr lang="fr-FR" sz="1800" dirty="0">
                <a:solidFill>
                  <a:srgbClr val="0070C0"/>
                </a:solidFill>
              </a:rPr>
              <a:t>(() =&gt; {</a:t>
            </a:r>
          </a:p>
          <a:p>
            <a:pPr marL="0" indent="0">
              <a:buNone/>
            </a:pPr>
            <a:r>
              <a:rPr lang="fr-FR" sz="1800" dirty="0">
                <a:solidFill>
                  <a:srgbClr val="0070C0"/>
                </a:solidFill>
              </a:rPr>
              <a:t>    console.log("Log au bout de 2s.");</a:t>
            </a:r>
          </a:p>
          <a:p>
            <a:pPr marL="0" indent="0">
              <a:buNone/>
            </a:pPr>
            <a:r>
              <a:rPr lang="fr-FR" sz="1800" dirty="0">
                <a:solidFill>
                  <a:srgbClr val="0070C0"/>
                </a:solidFill>
              </a:rPr>
              <a:t>}, 2000);</a:t>
            </a:r>
          </a:p>
          <a:p>
            <a:pPr marL="0" indent="0">
              <a:buNone/>
            </a:pPr>
            <a:r>
              <a:rPr lang="fr-FR" sz="1800" dirty="0">
                <a:solidFill>
                  <a:srgbClr val="0070C0"/>
                </a:solidFill>
              </a:rPr>
              <a:t>// Annulation du </a:t>
            </a:r>
            <a:r>
              <a:rPr lang="fr-FR" sz="1800" dirty="0" err="1">
                <a:solidFill>
                  <a:srgbClr val="0070C0"/>
                </a:solidFill>
              </a:rPr>
              <a:t>setTimeout</a:t>
            </a:r>
            <a:endParaRPr lang="fr-FR" sz="1800" dirty="0">
              <a:solidFill>
                <a:srgbClr val="0070C0"/>
              </a:solidFill>
            </a:endParaRPr>
          </a:p>
          <a:p>
            <a:pPr marL="0" indent="0">
              <a:buNone/>
            </a:pPr>
            <a:r>
              <a:rPr lang="fr-FR" sz="1800" dirty="0">
                <a:solidFill>
                  <a:srgbClr val="0070C0"/>
                </a:solidFill>
              </a:rPr>
              <a:t>console.log(</a:t>
            </a:r>
            <a:r>
              <a:rPr lang="fr-FR" sz="1800" dirty="0" err="1">
                <a:solidFill>
                  <a:srgbClr val="0070C0"/>
                </a:solidFill>
              </a:rPr>
              <a:t>setTimeout</a:t>
            </a:r>
            <a:r>
              <a:rPr lang="fr-FR" sz="1800" dirty="0">
                <a:solidFill>
                  <a:srgbClr val="0070C0"/>
                </a:solidFill>
              </a:rPr>
              <a:t>(() =&gt; {console.log("Log au bout de 2s.")}, 2000));</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timeOutId</a:t>
            </a:r>
            <a:r>
              <a:rPr lang="fr-FR" sz="1800" dirty="0">
                <a:solidFill>
                  <a:srgbClr val="0070C0"/>
                </a:solidFill>
              </a:rPr>
              <a:t> = </a:t>
            </a:r>
            <a:r>
              <a:rPr lang="fr-FR" sz="1800" dirty="0" err="1">
                <a:solidFill>
                  <a:srgbClr val="0070C0"/>
                </a:solidFill>
              </a:rPr>
              <a:t>setTimeout</a:t>
            </a:r>
            <a:r>
              <a:rPr lang="fr-FR" sz="1800" dirty="0">
                <a:solidFill>
                  <a:srgbClr val="0070C0"/>
                </a:solidFill>
              </a:rPr>
              <a:t>(() =&gt; {console.log("Log au bout de 2s.")}, 2000)</a:t>
            </a:r>
          </a:p>
          <a:p>
            <a:pPr marL="0" indent="0">
              <a:buNone/>
            </a:pPr>
            <a:r>
              <a:rPr lang="fr-FR" sz="1800" dirty="0" err="1">
                <a:solidFill>
                  <a:srgbClr val="0070C0"/>
                </a:solidFill>
              </a:rPr>
              <a:t>clearTimeout</a:t>
            </a:r>
            <a:r>
              <a:rPr lang="fr-FR" sz="1800" dirty="0">
                <a:solidFill>
                  <a:srgbClr val="0070C0"/>
                </a:solidFill>
              </a:rPr>
              <a:t>(</a:t>
            </a:r>
            <a:r>
              <a:rPr lang="fr-FR" sz="1800" dirty="0" err="1">
                <a:solidFill>
                  <a:srgbClr val="0070C0"/>
                </a:solidFill>
              </a:rPr>
              <a:t>timeOutId</a:t>
            </a: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27098539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err="1">
                <a:solidFill>
                  <a:srgbClr val="FF0000"/>
                </a:solidFill>
              </a:rPr>
              <a:t>setTimeout</a:t>
            </a:r>
            <a:r>
              <a:rPr lang="fr-FR" sz="2400" b="1" dirty="0">
                <a:solidFill>
                  <a:srgbClr val="FF0000"/>
                </a:solidFill>
              </a:rPr>
              <a:t> et </a:t>
            </a:r>
            <a:r>
              <a:rPr lang="fr-FR" sz="2400" b="1" dirty="0" err="1">
                <a:solidFill>
                  <a:srgbClr val="FF0000"/>
                </a:solidFill>
              </a:rPr>
              <a:t>setInterval</a:t>
            </a:r>
            <a:r>
              <a:rPr lang="fr-FR" sz="2400" b="1" dirty="0">
                <a:solidFill>
                  <a:srgbClr val="FF0000"/>
                </a:solidFill>
              </a:rPr>
              <a:t>: </a:t>
            </a:r>
          </a:p>
          <a:p>
            <a:pPr marL="0" indent="0">
              <a:buNone/>
            </a:pPr>
            <a:r>
              <a:rPr lang="fr-FR" sz="1800" dirty="0"/>
              <a:t>	</a:t>
            </a:r>
            <a:r>
              <a:rPr lang="fr-FR" sz="1800" dirty="0">
                <a:solidFill>
                  <a:srgbClr val="7030A0"/>
                </a:solidFill>
              </a:rPr>
              <a:t>2. </a:t>
            </a:r>
            <a:r>
              <a:rPr lang="fr-FR" sz="1800" dirty="0" err="1">
                <a:solidFill>
                  <a:srgbClr val="7030A0"/>
                </a:solidFill>
              </a:rPr>
              <a:t>window.setInterval</a:t>
            </a:r>
            <a:r>
              <a:rPr lang="fr-FR" sz="1800" dirty="0">
                <a:solidFill>
                  <a:srgbClr val="7030A0"/>
                </a:solidFill>
              </a:rPr>
              <a:t>(callback, </a:t>
            </a:r>
            <a:r>
              <a:rPr lang="fr-FR" sz="1800" dirty="0" err="1">
                <a:solidFill>
                  <a:srgbClr val="7030A0"/>
                </a:solidFill>
              </a:rPr>
              <a:t>delay</a:t>
            </a:r>
            <a:r>
              <a:rPr lang="fr-FR" sz="1800" dirty="0">
                <a:solidFill>
                  <a:srgbClr val="7030A0"/>
                </a:solidFill>
              </a:rPr>
              <a:t>) </a:t>
            </a:r>
          </a:p>
          <a:p>
            <a:pPr marL="0" indent="0">
              <a:buNone/>
            </a:pPr>
            <a:r>
              <a:rPr lang="fr-FR" sz="1800" dirty="0"/>
              <a:t>Valeur de retour : Un id permettant de mettre fin au </a:t>
            </a:r>
            <a:r>
              <a:rPr lang="fr-FR" sz="1800" dirty="0" err="1"/>
              <a:t>setInterval</a:t>
            </a:r>
            <a:r>
              <a:rPr lang="fr-FR" sz="1800" dirty="0"/>
              <a:t>. Fonctionnement : Exécute une fonction callback tous les x millisecondes définies par le second argument.</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interValId</a:t>
            </a:r>
            <a:r>
              <a:rPr lang="fr-FR" sz="1800" dirty="0">
                <a:solidFill>
                  <a:srgbClr val="0070C0"/>
                </a:solidFill>
              </a:rPr>
              <a:t> = </a:t>
            </a:r>
            <a:r>
              <a:rPr lang="fr-FR" sz="1800" dirty="0" err="1">
                <a:solidFill>
                  <a:srgbClr val="0070C0"/>
                </a:solidFill>
              </a:rPr>
              <a:t>setInterval</a:t>
            </a:r>
            <a:r>
              <a:rPr lang="fr-FR" sz="1800" dirty="0">
                <a:solidFill>
                  <a:srgbClr val="0070C0"/>
                </a:solidFill>
              </a:rPr>
              <a:t>(() =&gt; {</a:t>
            </a:r>
          </a:p>
          <a:p>
            <a:pPr marL="0" indent="0">
              <a:buNone/>
            </a:pPr>
            <a:r>
              <a:rPr lang="fr-FR" sz="1800" dirty="0">
                <a:solidFill>
                  <a:srgbClr val="0070C0"/>
                </a:solidFill>
              </a:rPr>
              <a:t>    console.log("Log toutes les deux 2s.")}</a:t>
            </a:r>
          </a:p>
          <a:p>
            <a:pPr marL="0" indent="0">
              <a:buNone/>
            </a:pPr>
            <a:r>
              <a:rPr lang="fr-FR" sz="1800" dirty="0">
                <a:solidFill>
                  <a:srgbClr val="0070C0"/>
                </a:solidFill>
              </a:rPr>
              <a:t>    , 2000);</a:t>
            </a:r>
          </a:p>
          <a:p>
            <a:pPr marL="0" indent="0">
              <a:buNone/>
            </a:pPr>
            <a:endParaRPr lang="fr-FR" sz="1800" dirty="0"/>
          </a:p>
        </p:txBody>
      </p:sp>
    </p:spTree>
    <p:extLst>
      <p:ext uri="{BB962C8B-B14F-4D97-AF65-F5344CB8AC3E}">
        <p14:creationId xmlns:p14="http://schemas.microsoft.com/office/powerpoint/2010/main" val="41108908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400" b="1" dirty="0">
                <a:solidFill>
                  <a:srgbClr val="FF0000"/>
                </a:solidFill>
              </a:rPr>
              <a:t>Gestion des erreurs: </a:t>
            </a:r>
          </a:p>
          <a:p>
            <a:pPr marL="0" indent="0">
              <a:buNone/>
            </a:pPr>
            <a:r>
              <a:rPr lang="fr-FR" sz="1800" dirty="0"/>
              <a:t>Plusieurs types d'erreurs existent de base en JavaScript. Lorsqu'elles ont lieu, elles bloquent l'exécution totale du script et retournent une erreur.  On peut envoyer des erreurs de différentes manières</a:t>
            </a:r>
          </a:p>
          <a:p>
            <a:pPr marL="0" indent="0">
              <a:buNone/>
            </a:pPr>
            <a:r>
              <a:rPr lang="fr-FR" sz="1800" dirty="0"/>
              <a:t>	</a:t>
            </a:r>
            <a:r>
              <a:rPr lang="fr-FR" sz="1800" dirty="0" err="1">
                <a:solidFill>
                  <a:srgbClr val="7030A0"/>
                </a:solidFill>
              </a:rPr>
              <a:t>throw</a:t>
            </a:r>
            <a:r>
              <a:rPr lang="fr-FR" sz="1800" dirty="0">
                <a:solidFill>
                  <a:srgbClr val="7030A0"/>
                </a:solidFill>
              </a:rPr>
              <a:t> *expression* </a:t>
            </a:r>
          </a:p>
          <a:p>
            <a:pPr marL="0" indent="0">
              <a:buNone/>
            </a:pPr>
            <a:r>
              <a:rPr lang="fr-FR" sz="1800" dirty="0" err="1">
                <a:solidFill>
                  <a:schemeClr val="accent5"/>
                </a:solidFill>
              </a:rPr>
              <a:t>throw</a:t>
            </a:r>
            <a:r>
              <a:rPr lang="fr-FR" sz="1800" dirty="0">
                <a:solidFill>
                  <a:schemeClr val="accent5"/>
                </a:solidFill>
              </a:rPr>
              <a:t> </a:t>
            </a:r>
            <a:r>
              <a:rPr lang="fr-FR" sz="1800" dirty="0" err="1">
                <a:solidFill>
                  <a:schemeClr val="accent5"/>
                </a:solidFill>
              </a:rPr>
              <a:t>Error</a:t>
            </a:r>
            <a:r>
              <a:rPr lang="fr-FR" sz="1800" dirty="0">
                <a:solidFill>
                  <a:schemeClr val="accent5"/>
                </a:solidFill>
              </a:rPr>
              <a:t>(*expression*)  </a:t>
            </a:r>
            <a:r>
              <a:rPr lang="fr-FR" sz="1800" dirty="0"/>
              <a:t>// fonction déclenchant une erreur et retournant un objet contenant l'expression plus une information sur l'origine de l'erreur</a:t>
            </a:r>
          </a:p>
          <a:p>
            <a:pPr marL="0" indent="0">
              <a:buNone/>
            </a:pPr>
            <a:r>
              <a:rPr lang="fr-FR" sz="1800" dirty="0" err="1">
                <a:solidFill>
                  <a:schemeClr val="accent5"/>
                </a:solidFill>
              </a:rPr>
              <a:t>throw</a:t>
            </a:r>
            <a:r>
              <a:rPr lang="fr-FR" sz="1800" dirty="0">
                <a:solidFill>
                  <a:schemeClr val="accent5"/>
                </a:solidFill>
              </a:rPr>
              <a:t> new </a:t>
            </a:r>
            <a:r>
              <a:rPr lang="fr-FR" sz="1800" dirty="0" err="1">
                <a:solidFill>
                  <a:schemeClr val="accent5"/>
                </a:solidFill>
              </a:rPr>
              <a:t>Error</a:t>
            </a:r>
            <a:r>
              <a:rPr lang="fr-FR" sz="1800" dirty="0">
                <a:solidFill>
                  <a:schemeClr val="accent5"/>
                </a:solidFill>
              </a:rPr>
              <a:t>(*expression*) </a:t>
            </a:r>
            <a:r>
              <a:rPr lang="fr-FR" sz="1800" dirty="0"/>
              <a:t>// Similaire à </a:t>
            </a:r>
            <a:r>
              <a:rPr lang="fr-FR" sz="1800" dirty="0" err="1"/>
              <a:t>throw</a:t>
            </a:r>
            <a:r>
              <a:rPr lang="fr-FR" sz="1800" dirty="0"/>
              <a:t> </a:t>
            </a:r>
            <a:r>
              <a:rPr lang="fr-FR" sz="1800" dirty="0" err="1"/>
              <a:t>Error</a:t>
            </a:r>
            <a:r>
              <a:rPr lang="fr-FR" sz="1800" dirty="0"/>
              <a:t>() mais étant appelée sous la forme d'un constructeur</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foo</a:t>
            </a:r>
            <a:r>
              <a:rPr lang="fr-FR" sz="1800" dirty="0">
                <a:solidFill>
                  <a:srgbClr val="0070C0"/>
                </a:solidFill>
              </a:rPr>
              <a:t>() {</a:t>
            </a:r>
          </a:p>
          <a:p>
            <a:pPr marL="0" indent="0">
              <a:buNone/>
            </a:pPr>
            <a:r>
              <a:rPr lang="fr-FR" sz="1800" dirty="0">
                <a:solidFill>
                  <a:srgbClr val="0070C0"/>
                </a:solidFill>
              </a:rPr>
              <a:t>    console.log("FOO");</a:t>
            </a:r>
          </a:p>
          <a:p>
            <a:pPr marL="0" indent="0">
              <a:buNone/>
            </a:pPr>
            <a:r>
              <a:rPr lang="fr-FR" sz="1800" dirty="0">
                <a:solidFill>
                  <a:srgbClr val="0070C0"/>
                </a:solidFill>
              </a:rPr>
              <a:t>    // </a:t>
            </a:r>
            <a:r>
              <a:rPr lang="fr-FR" sz="1800" dirty="0" err="1">
                <a:solidFill>
                  <a:srgbClr val="0070C0"/>
                </a:solidFill>
              </a:rPr>
              <a:t>throw</a:t>
            </a:r>
            <a:r>
              <a:rPr lang="fr-FR" sz="1800" dirty="0">
                <a:solidFill>
                  <a:srgbClr val="0070C0"/>
                </a:solidFill>
              </a:rPr>
              <a:t> "ABC"</a:t>
            </a:r>
          </a:p>
          <a:p>
            <a:pPr marL="0" indent="0">
              <a:buNone/>
            </a:pPr>
            <a:r>
              <a:rPr lang="fr-FR" sz="1800" dirty="0">
                <a:solidFill>
                  <a:srgbClr val="0070C0"/>
                </a:solidFill>
              </a:rPr>
              <a:t>    </a:t>
            </a:r>
            <a:r>
              <a:rPr lang="fr-FR" sz="1800" dirty="0" err="1">
                <a:solidFill>
                  <a:srgbClr val="0070C0"/>
                </a:solidFill>
              </a:rPr>
              <a:t>throw</a:t>
            </a:r>
            <a:r>
              <a:rPr lang="fr-FR" sz="1800" dirty="0">
                <a:solidFill>
                  <a:srgbClr val="0070C0"/>
                </a:solidFill>
              </a:rPr>
              <a:t> </a:t>
            </a:r>
            <a:r>
              <a:rPr lang="fr-FR" sz="1800" dirty="0" err="1">
                <a:solidFill>
                  <a:srgbClr val="0070C0"/>
                </a:solidFill>
              </a:rPr>
              <a:t>Error</a:t>
            </a:r>
            <a:r>
              <a:rPr lang="fr-FR" sz="1800" dirty="0">
                <a:solidFill>
                  <a:srgbClr val="0070C0"/>
                </a:solidFill>
              </a:rPr>
              <a:t>("ABC");</a:t>
            </a:r>
          </a:p>
          <a:p>
            <a:pPr marL="0" indent="0">
              <a:buNone/>
            </a:pPr>
            <a:r>
              <a:rPr lang="fr-FR" sz="1800" dirty="0">
                <a:solidFill>
                  <a:srgbClr val="0070C0"/>
                </a:solidFill>
              </a:rPr>
              <a:t>}</a:t>
            </a:r>
          </a:p>
          <a:p>
            <a:pPr marL="0" indent="0">
              <a:buNone/>
            </a:pPr>
            <a:r>
              <a:rPr lang="fr-FR" sz="1800" dirty="0" err="1">
                <a:solidFill>
                  <a:srgbClr val="0070C0"/>
                </a:solidFill>
              </a:rPr>
              <a:t>foo</a:t>
            </a:r>
            <a:r>
              <a:rPr lang="fr-FR" sz="1800" dirty="0">
                <a:solidFill>
                  <a:srgbClr val="0070C0"/>
                </a:solidFill>
              </a:rPr>
              <a:t>()</a:t>
            </a:r>
          </a:p>
          <a:p>
            <a:pPr marL="0" indent="0">
              <a:buNone/>
            </a:pPr>
            <a:r>
              <a:rPr lang="fr-FR" sz="1800" dirty="0">
                <a:solidFill>
                  <a:srgbClr val="0070C0"/>
                </a:solidFill>
              </a:rPr>
              <a:t>console.log("Après </a:t>
            </a:r>
            <a:r>
              <a:rPr lang="fr-FR" sz="1800" dirty="0" err="1">
                <a:solidFill>
                  <a:srgbClr val="0070C0"/>
                </a:solidFill>
              </a:rPr>
              <a:t>foo</a:t>
            </a:r>
            <a:r>
              <a:rPr lang="fr-FR" sz="1800" dirty="0">
                <a:solidFill>
                  <a:srgbClr val="0070C0"/>
                </a:solidFill>
              </a:rPr>
              <a:t>");</a:t>
            </a:r>
          </a:p>
          <a:p>
            <a:pPr marL="0" indent="0">
              <a:buNone/>
            </a:pPr>
            <a:r>
              <a:rPr lang="fr-FR" sz="1800" dirty="0">
                <a:solidFill>
                  <a:srgbClr val="0070C0"/>
                </a:solidFill>
              </a:rPr>
              <a:t>console.log("Après </a:t>
            </a:r>
            <a:r>
              <a:rPr lang="fr-FR" sz="1800" dirty="0" err="1">
                <a:solidFill>
                  <a:srgbClr val="0070C0"/>
                </a:solidFill>
              </a:rPr>
              <a:t>foo</a:t>
            </a:r>
            <a:r>
              <a:rPr lang="fr-FR" sz="1800" dirty="0">
                <a:solidFill>
                  <a:srgbClr val="0070C0"/>
                </a:solidFill>
              </a:rPr>
              <a:t>");</a:t>
            </a:r>
          </a:p>
          <a:p>
            <a:pPr marL="0" indent="0">
              <a:buNone/>
            </a:pPr>
            <a:r>
              <a:rPr lang="fr-FR" sz="1800" dirty="0">
                <a:solidFill>
                  <a:srgbClr val="0070C0"/>
                </a:solidFill>
              </a:rPr>
              <a:t>console.log("Après </a:t>
            </a:r>
            <a:r>
              <a:rPr lang="fr-FR" sz="1800" dirty="0" err="1">
                <a:solidFill>
                  <a:srgbClr val="0070C0"/>
                </a:solidFill>
              </a:rPr>
              <a:t>foo</a:t>
            </a: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26007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4868138"/>
          </a:xfrm>
        </p:spPr>
        <p:txBody>
          <a:bodyPr>
            <a:normAutofit/>
          </a:bodyPr>
          <a:lstStyle/>
          <a:p>
            <a:pPr marL="0" indent="0">
              <a:buNone/>
            </a:pPr>
            <a:r>
              <a:rPr lang="fr-FR" sz="2000" b="1" dirty="0">
                <a:solidFill>
                  <a:srgbClr val="FF0000"/>
                </a:solidFill>
              </a:rPr>
              <a:t>6 – Les Chaines de caractères </a:t>
            </a:r>
            <a:r>
              <a:rPr lang="fr-FR" sz="1800" dirty="0"/>
              <a:t>: Les chaînes de caractères, ou string en anglais, permettent de représenter du texte.</a:t>
            </a:r>
          </a:p>
          <a:p>
            <a:pPr marL="0" indent="0">
              <a:buNone/>
            </a:pPr>
            <a:r>
              <a:rPr lang="fr-FR" sz="1800" dirty="0"/>
              <a:t>Intégrer des expressions dans des chaînes de caractères.</a:t>
            </a:r>
          </a:p>
          <a:p>
            <a:pPr marL="0" indent="0">
              <a:buNone/>
            </a:pPr>
            <a:r>
              <a:rPr lang="fr-FR" sz="1800" dirty="0">
                <a:solidFill>
                  <a:schemeClr val="accent1"/>
                </a:solidFill>
              </a:rPr>
              <a:t>let money = 457</a:t>
            </a:r>
            <a:r>
              <a:rPr lang="fr-FR" sz="1800" dirty="0"/>
              <a:t>;</a:t>
            </a:r>
          </a:p>
          <a:p>
            <a:pPr marL="0" indent="0">
              <a:buNone/>
            </a:pPr>
            <a:r>
              <a:rPr lang="fr-FR" sz="1800" dirty="0"/>
              <a:t> - Ancienne façon de faire</a:t>
            </a:r>
          </a:p>
          <a:p>
            <a:pPr marL="0" indent="0">
              <a:buNone/>
            </a:pPr>
            <a:r>
              <a:rPr lang="fr-FR" sz="1800" dirty="0">
                <a:solidFill>
                  <a:schemeClr val="accent1"/>
                </a:solidFill>
              </a:rPr>
              <a:t>let </a:t>
            </a:r>
            <a:r>
              <a:rPr lang="fr-FR" sz="1800" dirty="0" err="1">
                <a:solidFill>
                  <a:schemeClr val="accent1"/>
                </a:solidFill>
              </a:rPr>
              <a:t>myAccount</a:t>
            </a:r>
            <a:r>
              <a:rPr lang="fr-FR" sz="1800" dirty="0">
                <a:solidFill>
                  <a:schemeClr val="accent1"/>
                </a:solidFill>
              </a:rPr>
              <a:t> = 2000;</a:t>
            </a:r>
          </a:p>
          <a:p>
            <a:pPr marL="0" indent="0">
              <a:buNone/>
            </a:pPr>
            <a:r>
              <a:rPr lang="fr-FR" sz="1800" dirty="0">
                <a:solidFill>
                  <a:schemeClr val="accent1"/>
                </a:solidFill>
              </a:rPr>
              <a:t> console.log("Il y'a " + </a:t>
            </a:r>
            <a:r>
              <a:rPr lang="fr-FR" sz="1800" dirty="0" err="1">
                <a:solidFill>
                  <a:schemeClr val="accent1"/>
                </a:solidFill>
              </a:rPr>
              <a:t>myAccount</a:t>
            </a:r>
            <a:r>
              <a:rPr lang="fr-FR" sz="1800" dirty="0">
                <a:solidFill>
                  <a:schemeClr val="accent1"/>
                </a:solidFill>
              </a:rPr>
              <a:t> + " Euro dans mon compte");</a:t>
            </a:r>
          </a:p>
          <a:p>
            <a:pPr marL="0" indent="0">
              <a:buNone/>
            </a:pPr>
            <a:r>
              <a:rPr lang="fr-FR" sz="1800" dirty="0"/>
              <a:t>Compliqué de faire des retours à la ligne \n, d'intégrer des expressions, échapper les apostrophes/guillemets, etc... </a:t>
            </a:r>
          </a:p>
          <a:p>
            <a:pPr marL="0" indent="0">
              <a:buNone/>
            </a:pPr>
            <a:r>
              <a:rPr lang="fr-FR" sz="1800" dirty="0"/>
              <a:t>Nouvelle façon de faire (2015+), cela permet de prendre en compte les retours à la ligne, d'éviter d'échapper les apostrophes, et facilite grandement l'intégration d'expression dans les chaînes.</a:t>
            </a:r>
          </a:p>
          <a:p>
            <a:pPr marL="0" indent="0">
              <a:buNone/>
            </a:pPr>
            <a:r>
              <a:rPr lang="fr-FR" sz="1800" dirty="0">
                <a:solidFill>
                  <a:schemeClr val="accent1"/>
                </a:solidFill>
              </a:rPr>
              <a:t>console.log(`il y a ${</a:t>
            </a:r>
            <a:r>
              <a:rPr lang="fr-FR" sz="1800" dirty="0" err="1">
                <a:solidFill>
                  <a:schemeClr val="accent1"/>
                </a:solidFill>
              </a:rPr>
              <a:t>myAccount</a:t>
            </a:r>
            <a:r>
              <a:rPr lang="fr-FR" sz="1800" dirty="0">
                <a:solidFill>
                  <a:schemeClr val="accent1"/>
                </a:solidFill>
              </a:rPr>
              <a:t>} dans mon compte`);</a:t>
            </a:r>
            <a:r>
              <a:rPr lang="fr-FR" sz="1800" dirty="0"/>
              <a:t> .</a:t>
            </a:r>
            <a:endParaRPr lang="fr-FR" sz="1800" dirty="0">
              <a:solidFill>
                <a:schemeClr val="accent1"/>
              </a:solidFill>
            </a:endParaRPr>
          </a:p>
        </p:txBody>
      </p:sp>
    </p:spTree>
    <p:extLst>
      <p:ext uri="{BB962C8B-B14F-4D97-AF65-F5344CB8AC3E}">
        <p14:creationId xmlns:p14="http://schemas.microsoft.com/office/powerpoint/2010/main" val="36624426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400" b="1" dirty="0">
                <a:solidFill>
                  <a:srgbClr val="FF0000"/>
                </a:solidFill>
              </a:rPr>
              <a:t>Gestion des erreurs: </a:t>
            </a:r>
          </a:p>
          <a:p>
            <a:pPr marL="0" indent="0">
              <a:buNone/>
            </a:pPr>
            <a:r>
              <a:rPr lang="fr-FR" sz="1800" dirty="0"/>
              <a:t>Il existe une série d'instructions permettant de tester du code et de gérer les erreurs si elles ont lieu. C'est le </a:t>
            </a:r>
            <a:r>
              <a:rPr lang="fr-FR" sz="1800" dirty="0" err="1"/>
              <a:t>try</a:t>
            </a:r>
            <a:r>
              <a:rPr lang="fr-FR" sz="1800" dirty="0"/>
              <a:t>...catch...</a:t>
            </a:r>
            <a:r>
              <a:rPr lang="fr-FR" sz="1800" dirty="0" err="1"/>
              <a:t>finally</a:t>
            </a:r>
            <a:endParaRPr lang="fr-FR" sz="1800" dirty="0"/>
          </a:p>
          <a:p>
            <a:pPr marL="0" indent="0">
              <a:buNone/>
            </a:pPr>
            <a:r>
              <a:rPr lang="fr-FR" sz="1800" dirty="0"/>
              <a:t>Si une erreur a lieu dans le bloc </a:t>
            </a:r>
            <a:r>
              <a:rPr lang="fr-FR" sz="1800" dirty="0" err="1">
                <a:solidFill>
                  <a:schemeClr val="accent5"/>
                </a:solidFill>
              </a:rPr>
              <a:t>try</a:t>
            </a:r>
            <a:r>
              <a:rPr lang="fr-FR" sz="1800" dirty="0">
                <a:solidFill>
                  <a:schemeClr val="accent5"/>
                </a:solidFill>
              </a:rPr>
              <a:t>{}, </a:t>
            </a:r>
            <a:r>
              <a:rPr lang="fr-FR" sz="1800" dirty="0"/>
              <a:t>elle déclenchera l'exécution du bloc </a:t>
            </a:r>
            <a:r>
              <a:rPr lang="fr-FR" sz="1800" dirty="0">
                <a:solidFill>
                  <a:schemeClr val="accent5"/>
                </a:solidFill>
              </a:rPr>
              <a:t>catch{} </a:t>
            </a:r>
            <a:r>
              <a:rPr lang="fr-FR" sz="1800" dirty="0"/>
              <a:t>et n’annulera pas l'exécution du reste du script. On pourra également récupérer les données de l'erreur.</a:t>
            </a:r>
          </a:p>
          <a:p>
            <a:pPr marL="0" indent="0">
              <a:buNone/>
            </a:pPr>
            <a:r>
              <a:rPr lang="fr-FR" sz="1800" dirty="0" err="1">
                <a:solidFill>
                  <a:srgbClr val="0070C0"/>
                </a:solidFill>
              </a:rPr>
              <a:t>try</a:t>
            </a:r>
            <a:r>
              <a:rPr lang="fr-FR" sz="1800" dirty="0">
                <a:solidFill>
                  <a:srgbClr val="0070C0"/>
                </a:solidFill>
              </a:rPr>
              <a:t> {</a:t>
            </a:r>
          </a:p>
          <a:p>
            <a:pPr marL="0" indent="0">
              <a:buNone/>
            </a:pPr>
            <a:r>
              <a:rPr lang="fr-FR" sz="1800" dirty="0">
                <a:solidFill>
                  <a:srgbClr val="0070C0"/>
                </a:solidFill>
              </a:rPr>
              <a:t>}</a:t>
            </a:r>
          </a:p>
          <a:p>
            <a:pPr marL="0" indent="0">
              <a:buNone/>
            </a:pPr>
            <a:r>
              <a:rPr lang="fr-FR" sz="1800" dirty="0">
                <a:solidFill>
                  <a:srgbClr val="0070C0"/>
                </a:solidFill>
              </a:rPr>
              <a:t>catch(e) {</a:t>
            </a:r>
          </a:p>
          <a:p>
            <a:pPr marL="0" indent="0">
              <a:buNone/>
            </a:pPr>
            <a:r>
              <a:rPr lang="fr-FR" sz="1800" dirty="0">
                <a:solidFill>
                  <a:srgbClr val="0070C0"/>
                </a:solidFill>
              </a:rPr>
              <a:t>}</a:t>
            </a:r>
          </a:p>
          <a:p>
            <a:pPr marL="0" indent="0">
              <a:buNone/>
            </a:pPr>
            <a:r>
              <a:rPr lang="fr-FR" sz="1800" dirty="0" err="1">
                <a:solidFill>
                  <a:srgbClr val="0070C0"/>
                </a:solidFill>
              </a:rPr>
              <a:t>finally</a:t>
            </a:r>
            <a:r>
              <a:rPr lang="fr-FR" sz="1800" dirty="0">
                <a:solidFill>
                  <a:srgbClr val="0070C0"/>
                </a:solidFill>
              </a:rPr>
              <a:t>{</a:t>
            </a:r>
          </a:p>
          <a:p>
            <a:pPr marL="0" indent="0">
              <a:buNone/>
            </a:pPr>
            <a:r>
              <a:rPr lang="fr-FR" sz="1800" dirty="0">
                <a:solidFill>
                  <a:srgbClr val="0070C0"/>
                </a:solidFill>
              </a:rPr>
              <a:t>}</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foo</a:t>
            </a:r>
            <a:r>
              <a:rPr lang="fr-FR" sz="1800" dirty="0">
                <a:solidFill>
                  <a:srgbClr val="0070C0"/>
                </a:solidFill>
              </a:rPr>
              <a:t>() {</a:t>
            </a:r>
          </a:p>
          <a:p>
            <a:pPr marL="0" indent="0">
              <a:buNone/>
            </a:pPr>
            <a:r>
              <a:rPr lang="fr-FR" sz="1800" dirty="0">
                <a:solidFill>
                  <a:srgbClr val="0070C0"/>
                </a:solidFill>
              </a:rPr>
              <a:t>    console.log("FOO");</a:t>
            </a:r>
          </a:p>
          <a:p>
            <a:pPr marL="0" indent="0">
              <a:buNone/>
            </a:pPr>
            <a:r>
              <a:rPr lang="fr-FR" sz="1800" dirty="0">
                <a:solidFill>
                  <a:srgbClr val="0070C0"/>
                </a:solidFill>
              </a:rPr>
              <a:t>    // </a:t>
            </a:r>
            <a:r>
              <a:rPr lang="fr-FR" sz="1800" dirty="0" err="1">
                <a:solidFill>
                  <a:srgbClr val="0070C0"/>
                </a:solidFill>
              </a:rPr>
              <a:t>throw</a:t>
            </a:r>
            <a:r>
              <a:rPr lang="fr-FR" sz="1800" dirty="0">
                <a:solidFill>
                  <a:srgbClr val="0070C0"/>
                </a:solidFill>
              </a:rPr>
              <a:t> "ABC"</a:t>
            </a:r>
          </a:p>
          <a:p>
            <a:pPr marL="0" indent="0">
              <a:buNone/>
            </a:pPr>
            <a:r>
              <a:rPr lang="fr-FR" sz="1800" dirty="0">
                <a:solidFill>
                  <a:srgbClr val="0070C0"/>
                </a:solidFill>
              </a:rPr>
              <a:t>    </a:t>
            </a:r>
            <a:r>
              <a:rPr lang="fr-FR" sz="1800" dirty="0" err="1">
                <a:solidFill>
                  <a:srgbClr val="0070C0"/>
                </a:solidFill>
              </a:rPr>
              <a:t>throw</a:t>
            </a:r>
            <a:r>
              <a:rPr lang="fr-FR" sz="1800" dirty="0">
                <a:solidFill>
                  <a:srgbClr val="0070C0"/>
                </a:solidFill>
              </a:rPr>
              <a:t> </a:t>
            </a:r>
            <a:r>
              <a:rPr lang="fr-FR" sz="1800" dirty="0" err="1">
                <a:solidFill>
                  <a:srgbClr val="0070C0"/>
                </a:solidFill>
              </a:rPr>
              <a:t>Error</a:t>
            </a:r>
            <a:r>
              <a:rPr lang="fr-FR" sz="1800" dirty="0">
                <a:solidFill>
                  <a:srgbClr val="0070C0"/>
                </a:solidFill>
              </a:rPr>
              <a:t>("ABC");</a:t>
            </a:r>
          </a:p>
          <a:p>
            <a:pPr marL="0" indent="0">
              <a:buNone/>
            </a:pPr>
            <a:r>
              <a:rPr lang="fr-FR" sz="1800" dirty="0">
                <a:solidFill>
                  <a:srgbClr val="0070C0"/>
                </a:solidFill>
              </a:rPr>
              <a:t>}</a:t>
            </a:r>
          </a:p>
        </p:txBody>
      </p:sp>
    </p:spTree>
    <p:extLst>
      <p:ext uri="{BB962C8B-B14F-4D97-AF65-F5344CB8AC3E}">
        <p14:creationId xmlns:p14="http://schemas.microsoft.com/office/powerpoint/2010/main" val="40811487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400" b="1" dirty="0">
                <a:solidFill>
                  <a:srgbClr val="FF0000"/>
                </a:solidFill>
              </a:rPr>
              <a:t>Format JSON: </a:t>
            </a:r>
          </a:p>
          <a:p>
            <a:pPr marL="0" indent="0">
              <a:buNone/>
            </a:pPr>
            <a:r>
              <a:rPr lang="fr-FR" sz="1800" dirty="0"/>
              <a:t>JSON, pour JavaScript Object Notation, est un format représentant des données. Il ressemble beaucoup aux objets JavaScript, mais ce n'est pas du JavaScript.</a:t>
            </a:r>
          </a:p>
          <a:p>
            <a:pPr marL="0" indent="0">
              <a:buNone/>
            </a:pPr>
            <a:r>
              <a:rPr lang="fr-FR" sz="1800" dirty="0"/>
              <a:t>Ce format est un formidable moyen de partager des données, notamment sur le web.</a:t>
            </a:r>
          </a:p>
          <a:p>
            <a:pPr marL="0" indent="0">
              <a:buNone/>
            </a:pPr>
            <a:r>
              <a:rPr lang="fr-FR" sz="1800" dirty="0"/>
              <a:t>Lorsque des applications communiquent entre elles avec du JSON, elles le transforment en chaîne de caractères afin de le rendre plus rapide et maniable, puis le transforment dans le langage souhaité lorsqu'elles veulent l'utiliser, par exemple en JavaScript.</a:t>
            </a:r>
          </a:p>
          <a:p>
            <a:pPr marL="0" indent="0">
              <a:buNone/>
            </a:pPr>
            <a:r>
              <a:rPr lang="fr-FR" sz="1800" dirty="0"/>
              <a:t>	</a:t>
            </a:r>
            <a:r>
              <a:rPr lang="fr-FR" sz="1800" dirty="0">
                <a:solidFill>
                  <a:srgbClr val="7030A0"/>
                </a:solidFill>
              </a:rPr>
              <a:t>1. Le format</a:t>
            </a:r>
          </a:p>
          <a:p>
            <a:pPr marL="0" indent="0">
              <a:buNone/>
            </a:pPr>
            <a:r>
              <a:rPr lang="fr-FR" sz="1800" dirty="0"/>
              <a:t>    On doit entourer les propriétés de guillemets.</a:t>
            </a:r>
          </a:p>
          <a:p>
            <a:pPr marL="0" indent="0">
              <a:buNone/>
            </a:pPr>
            <a:r>
              <a:rPr lang="fr-FR" sz="1800" dirty="0"/>
              <a:t>    Une propriété d'objet JSON ne peut pas contenir de fonctions, de date ou d'</a:t>
            </a:r>
            <a:r>
              <a:rPr lang="fr-FR" sz="1800" dirty="0" err="1"/>
              <a:t>undefined</a:t>
            </a:r>
            <a:r>
              <a:rPr lang="fr-FR" sz="1800" dirty="0"/>
              <a:t>.</a:t>
            </a:r>
          </a:p>
          <a:p>
            <a:pPr marL="0" indent="0">
              <a:buNone/>
            </a:pPr>
            <a:r>
              <a:rPr lang="en-US" sz="1800" dirty="0">
                <a:solidFill>
                  <a:srgbClr val="0070C0"/>
                </a:solidFill>
              </a:rPr>
              <a:t>'{"</a:t>
            </a:r>
            <a:r>
              <a:rPr lang="en-US" sz="1800" dirty="0" err="1">
                <a:solidFill>
                  <a:srgbClr val="0070C0"/>
                </a:solidFill>
              </a:rPr>
              <a:t>name":"John</a:t>
            </a:r>
            <a:r>
              <a:rPr lang="en-US" sz="1800" dirty="0">
                <a:solidFill>
                  <a:srgbClr val="0070C0"/>
                </a:solidFill>
              </a:rPr>
              <a:t>", "age":30, "</a:t>
            </a:r>
            <a:r>
              <a:rPr lang="en-US" sz="1800" dirty="0" err="1">
                <a:solidFill>
                  <a:srgbClr val="0070C0"/>
                </a:solidFill>
              </a:rPr>
              <a:t>city":"New</a:t>
            </a:r>
            <a:r>
              <a:rPr lang="en-US" sz="1800" dirty="0">
                <a:solidFill>
                  <a:srgbClr val="0070C0"/>
                </a:solidFill>
              </a:rPr>
              <a:t> York"}’ </a:t>
            </a:r>
          </a:p>
          <a:p>
            <a:pPr marL="0" indent="0">
              <a:buNone/>
            </a:pPr>
            <a:r>
              <a:rPr lang="en-US" sz="1800" dirty="0">
                <a:solidFill>
                  <a:srgbClr val="0070C0"/>
                </a:solidFill>
              </a:rPr>
              <a:t>const </a:t>
            </a:r>
            <a:r>
              <a:rPr lang="en-US" sz="1800" dirty="0" err="1">
                <a:solidFill>
                  <a:srgbClr val="0070C0"/>
                </a:solidFill>
              </a:rPr>
              <a:t>resultParse</a:t>
            </a:r>
            <a:r>
              <a:rPr lang="en-US" sz="1800" dirty="0">
                <a:solidFill>
                  <a:srgbClr val="0070C0"/>
                </a:solidFill>
              </a:rPr>
              <a:t> = </a:t>
            </a:r>
            <a:r>
              <a:rPr lang="en-US" sz="1800" dirty="0" err="1">
                <a:solidFill>
                  <a:srgbClr val="0070C0"/>
                </a:solidFill>
              </a:rPr>
              <a:t>JSON.parse</a:t>
            </a:r>
            <a:r>
              <a:rPr lang="en-US" sz="1800" dirty="0">
                <a:solidFill>
                  <a:srgbClr val="0070C0"/>
                </a:solidFill>
              </a:rPr>
              <a:t>('{"</a:t>
            </a:r>
            <a:r>
              <a:rPr lang="en-US" sz="1800" dirty="0" err="1">
                <a:solidFill>
                  <a:srgbClr val="0070C0"/>
                </a:solidFill>
              </a:rPr>
              <a:t>name":"John</a:t>
            </a:r>
            <a:r>
              <a:rPr lang="en-US" sz="1800" dirty="0">
                <a:solidFill>
                  <a:srgbClr val="0070C0"/>
                </a:solidFill>
              </a:rPr>
              <a:t>", "age":30, "</a:t>
            </a:r>
            <a:r>
              <a:rPr lang="en-US" sz="1800" dirty="0" err="1">
                <a:solidFill>
                  <a:srgbClr val="0070C0"/>
                </a:solidFill>
              </a:rPr>
              <a:t>city":"New</a:t>
            </a:r>
            <a:r>
              <a:rPr lang="en-US" sz="1800" dirty="0">
                <a:solidFill>
                  <a:srgbClr val="0070C0"/>
                </a:solidFill>
              </a:rPr>
              <a:t> York"}’); </a:t>
            </a:r>
          </a:p>
          <a:p>
            <a:pPr marL="0" indent="0">
              <a:buNone/>
            </a:pPr>
            <a:r>
              <a:rPr lang="en-US" sz="1800" dirty="0">
                <a:solidFill>
                  <a:srgbClr val="0070C0"/>
                </a:solidFill>
              </a:rPr>
              <a:t>console.log(</a:t>
            </a:r>
            <a:r>
              <a:rPr lang="en-US" sz="1800" dirty="0" err="1">
                <a:solidFill>
                  <a:srgbClr val="0070C0"/>
                </a:solidFill>
              </a:rPr>
              <a:t>resultParse</a:t>
            </a:r>
            <a:r>
              <a:rPr lang="en-US" sz="1800" dirty="0">
                <a:solidFill>
                  <a:srgbClr val="0070C0"/>
                </a:solidFill>
              </a:rPr>
              <a:t>);</a:t>
            </a:r>
          </a:p>
          <a:p>
            <a:pPr marL="0" indent="0">
              <a:buNone/>
            </a:pPr>
            <a:endParaRPr lang="en-US" sz="1800" dirty="0">
              <a:solidFill>
                <a:srgbClr val="0070C0"/>
              </a:solidFill>
            </a:endParaRPr>
          </a:p>
          <a:p>
            <a:pPr marL="0" indent="0">
              <a:buNone/>
            </a:pPr>
            <a:r>
              <a:rPr lang="fr-FR" sz="1800" dirty="0"/>
              <a:t>// La méthode </a:t>
            </a:r>
            <a:r>
              <a:rPr lang="fr-FR" sz="1800" dirty="0" err="1">
                <a:solidFill>
                  <a:srgbClr val="0070C0"/>
                </a:solidFill>
              </a:rPr>
              <a:t>JSON.parse</a:t>
            </a:r>
            <a:r>
              <a:rPr lang="fr-FR" sz="1800" dirty="0">
                <a:solidFill>
                  <a:srgbClr val="0070C0"/>
                </a:solidFill>
              </a:rPr>
              <a:t>() </a:t>
            </a:r>
            <a:r>
              <a:rPr lang="fr-FR" sz="1800" dirty="0"/>
              <a:t>analyse du texte JSON et retourne l'objet JS correspondant.</a:t>
            </a:r>
          </a:p>
          <a:p>
            <a:pPr marL="0" indent="0">
              <a:buNone/>
            </a:pPr>
            <a:r>
              <a:rPr lang="fr-FR" sz="1800" dirty="0"/>
              <a:t>// La méthode </a:t>
            </a:r>
            <a:r>
              <a:rPr lang="fr-FR" sz="1800" dirty="0" err="1">
                <a:solidFill>
                  <a:srgbClr val="0070C0"/>
                </a:solidFill>
              </a:rPr>
              <a:t>JSON.stringify</a:t>
            </a:r>
            <a:r>
              <a:rPr lang="fr-FR" sz="1800" dirty="0">
                <a:solidFill>
                  <a:srgbClr val="0070C0"/>
                </a:solidFill>
              </a:rPr>
              <a:t>() </a:t>
            </a:r>
            <a:r>
              <a:rPr lang="fr-FR" sz="1800" dirty="0"/>
              <a:t>fait l'inverse, elle transforme un objet JS en JSON.</a:t>
            </a:r>
          </a:p>
        </p:txBody>
      </p:sp>
    </p:spTree>
    <p:extLst>
      <p:ext uri="{BB962C8B-B14F-4D97-AF65-F5344CB8AC3E}">
        <p14:creationId xmlns:p14="http://schemas.microsoft.com/office/powerpoint/2010/main" val="22423559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Asynchrone AJAX: </a:t>
            </a:r>
          </a:p>
          <a:p>
            <a:pPr marL="0" indent="0">
              <a:buNone/>
            </a:pPr>
            <a:r>
              <a:rPr lang="fr-FR" sz="1800" dirty="0"/>
              <a:t>	</a:t>
            </a:r>
            <a:r>
              <a:rPr lang="fr-FR" sz="1800" dirty="0">
                <a:solidFill>
                  <a:srgbClr val="7030A0"/>
                </a:solidFill>
              </a:rPr>
              <a:t>AJAX veut dire : </a:t>
            </a:r>
            <a:r>
              <a:rPr lang="fr-FR" sz="1800" dirty="0" err="1">
                <a:solidFill>
                  <a:srgbClr val="7030A0"/>
                </a:solidFill>
              </a:rPr>
              <a:t>Asynchronous</a:t>
            </a:r>
            <a:r>
              <a:rPr lang="fr-FR" sz="1800" dirty="0">
                <a:solidFill>
                  <a:srgbClr val="7030A0"/>
                </a:solidFill>
              </a:rPr>
              <a:t> JavaScript And XML.</a:t>
            </a:r>
          </a:p>
          <a:p>
            <a:pPr marL="0" indent="0">
              <a:buNone/>
            </a:pPr>
            <a:r>
              <a:rPr lang="fr-FR" sz="1800" dirty="0"/>
              <a:t>C'est une fonctionnalité permettant d'envoyer des requêtes vers un serveur et de recevoir des données alors que la page a déjà chargé. On va donc pouvoir envoyer et recevoir des données sans actualiser la page.</a:t>
            </a:r>
          </a:p>
          <a:p>
            <a:pPr marL="0" indent="0">
              <a:buNone/>
            </a:pPr>
            <a:r>
              <a:rPr lang="fr-FR" sz="1800" dirty="0"/>
              <a:t>On va utiliser une api : </a:t>
            </a:r>
            <a:r>
              <a:rPr lang="fr-FR" sz="1800" dirty="0" err="1">
                <a:hlinkClick r:id="rId2"/>
              </a:rPr>
              <a:t>catapi</a:t>
            </a:r>
            <a:endParaRPr lang="fr-FR" sz="1800" dirty="0"/>
          </a:p>
          <a:p>
            <a:pPr marL="0" indent="0">
              <a:buNone/>
            </a:pPr>
            <a:r>
              <a:rPr lang="fr-FR" sz="1800" dirty="0"/>
              <a:t>Voici l'ancienne façon de faire, on utilise aujourd'hui la méthode </a:t>
            </a:r>
            <a:r>
              <a:rPr lang="fr-FR" sz="1800" dirty="0" err="1">
                <a:solidFill>
                  <a:srgbClr val="7030A0"/>
                </a:solidFill>
              </a:rPr>
              <a:t>fetch</a:t>
            </a:r>
            <a:r>
              <a:rPr lang="fr-FR" sz="1800" dirty="0">
                <a:solidFill>
                  <a:srgbClr val="7030A0"/>
                </a:solidFill>
              </a:rPr>
              <a:t>()</a:t>
            </a:r>
            <a:r>
              <a:rPr lang="fr-FR" sz="1800" dirty="0"/>
              <a:t> qui est plus simple à utiliser mais qui utilise </a:t>
            </a:r>
            <a:r>
              <a:rPr lang="fr-FR" sz="1800" dirty="0" err="1"/>
              <a:t>XMLHttpRequest</a:t>
            </a:r>
            <a:r>
              <a:rPr lang="fr-FR" sz="1800" dirty="0"/>
              <a:t> sous le capot.</a:t>
            </a:r>
          </a:p>
          <a:p>
            <a:pPr marL="0" indent="0">
              <a:buNone/>
            </a:pPr>
            <a:r>
              <a:rPr lang="fr-FR" sz="1800" dirty="0"/>
              <a:t>	Exemple avec </a:t>
            </a:r>
            <a:r>
              <a:rPr lang="fr-FR" sz="1800" dirty="0" err="1">
                <a:solidFill>
                  <a:srgbClr val="7030A0"/>
                </a:solidFill>
              </a:rPr>
              <a:t>XMLHttpRequest</a:t>
            </a:r>
            <a:endParaRPr lang="fr-FR" sz="1800" dirty="0">
              <a:solidFill>
                <a:srgbClr val="7030A0"/>
              </a:solidFill>
            </a:endParaRPr>
          </a:p>
          <a:p>
            <a:pPr marL="0" indent="0">
              <a:buNone/>
            </a:pPr>
            <a:r>
              <a:rPr lang="fr-FR" sz="1800" dirty="0">
                <a:solidFill>
                  <a:srgbClr val="0070C0"/>
                </a:solidFill>
              </a:rPr>
              <a:t>https://api.thecatapi.com/v1/images/search</a:t>
            </a:r>
          </a:p>
          <a:p>
            <a:pPr marL="0" indent="0">
              <a:buNone/>
            </a:pPr>
            <a:endParaRPr lang="fr-FR" sz="1800" dirty="0">
              <a:solidFill>
                <a:srgbClr val="0070C0"/>
              </a:solidFill>
            </a:endParaRPr>
          </a:p>
        </p:txBody>
      </p:sp>
    </p:spTree>
    <p:extLst>
      <p:ext uri="{BB962C8B-B14F-4D97-AF65-F5344CB8AC3E}">
        <p14:creationId xmlns:p14="http://schemas.microsoft.com/office/powerpoint/2010/main" val="36391323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7500" lnSpcReduction="20000"/>
          </a:bodyPr>
          <a:lstStyle/>
          <a:p>
            <a:pPr marL="0" indent="0">
              <a:buNone/>
            </a:pPr>
            <a:r>
              <a:rPr lang="fr-FR" sz="2400" b="1" dirty="0">
                <a:solidFill>
                  <a:srgbClr val="FF0000"/>
                </a:solidFill>
              </a:rPr>
              <a:t>Asynchrone AJAX: </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getCatImages</a:t>
            </a:r>
            <a:r>
              <a:rPr lang="fr-FR" sz="1800" dirty="0">
                <a:solidFill>
                  <a:srgbClr val="0070C0"/>
                </a:solidFill>
              </a:rPr>
              <a:t>(url , callback) {</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a:t>
            </a:r>
            <a:r>
              <a:rPr lang="fr-FR" sz="1800" dirty="0" err="1">
                <a:solidFill>
                  <a:srgbClr val="0070C0"/>
                </a:solidFill>
              </a:rPr>
              <a:t>xhr</a:t>
            </a:r>
            <a:r>
              <a:rPr lang="fr-FR" sz="1800" dirty="0">
                <a:solidFill>
                  <a:srgbClr val="0070C0"/>
                </a:solidFill>
              </a:rPr>
              <a:t> = new </a:t>
            </a:r>
            <a:r>
              <a:rPr lang="fr-FR" sz="1800" dirty="0" err="1">
                <a:solidFill>
                  <a:srgbClr val="0070C0"/>
                </a:solidFill>
              </a:rPr>
              <a:t>XMLHttpRequest</a:t>
            </a:r>
            <a:r>
              <a:rPr lang="fr-FR" sz="1800" dirty="0">
                <a:solidFill>
                  <a:srgbClr val="0070C0"/>
                </a:solidFill>
              </a:rPr>
              <a:t>()</a:t>
            </a:r>
          </a:p>
          <a:p>
            <a:pPr marL="0" indent="0">
              <a:buNone/>
            </a:pPr>
            <a:r>
              <a:rPr lang="fr-FR" sz="1800" dirty="0">
                <a:solidFill>
                  <a:srgbClr val="0070C0"/>
                </a:solidFill>
              </a:rPr>
              <a:t>    console.log(</a:t>
            </a:r>
            <a:r>
              <a:rPr lang="fr-FR" sz="1800" dirty="0" err="1">
                <a:solidFill>
                  <a:srgbClr val="0070C0"/>
                </a:solidFill>
              </a:rPr>
              <a:t>xhr</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a:solidFill>
                  <a:srgbClr val="0070C0"/>
                </a:solidFill>
              </a:rPr>
              <a:t>    </a:t>
            </a:r>
            <a:r>
              <a:rPr lang="fr-FR" sz="1800" dirty="0" err="1">
                <a:solidFill>
                  <a:srgbClr val="0070C0"/>
                </a:solidFill>
              </a:rPr>
              <a:t>xhr.open</a:t>
            </a:r>
            <a:r>
              <a:rPr lang="fr-FR" sz="1800" dirty="0">
                <a:solidFill>
                  <a:srgbClr val="0070C0"/>
                </a:solidFill>
              </a:rPr>
              <a:t>("GET", url, </a:t>
            </a:r>
            <a:r>
              <a:rPr lang="fr-FR" sz="1800" dirty="0" err="1">
                <a:solidFill>
                  <a:srgbClr val="0070C0"/>
                </a:solidFill>
              </a:rPr>
              <a:t>true</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xhr.responseType</a:t>
            </a:r>
            <a:r>
              <a:rPr lang="fr-FR" sz="1800" dirty="0">
                <a:solidFill>
                  <a:srgbClr val="0070C0"/>
                </a:solidFill>
              </a:rPr>
              <a:t> = "</a:t>
            </a:r>
            <a:r>
              <a:rPr lang="fr-FR" sz="1800" dirty="0" err="1">
                <a:solidFill>
                  <a:srgbClr val="0070C0"/>
                </a:solidFill>
              </a:rPr>
              <a:t>json</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a:solidFill>
                  <a:srgbClr val="0070C0"/>
                </a:solidFill>
              </a:rPr>
              <a:t>    </a:t>
            </a:r>
            <a:r>
              <a:rPr lang="fr-FR" sz="1800" dirty="0" err="1">
                <a:solidFill>
                  <a:srgbClr val="0070C0"/>
                </a:solidFill>
              </a:rPr>
              <a:t>xhr.addEventListener</a:t>
            </a:r>
            <a:r>
              <a:rPr lang="fr-FR" sz="1800" dirty="0">
                <a:solidFill>
                  <a:srgbClr val="0070C0"/>
                </a:solidFill>
              </a:rPr>
              <a:t>("</a:t>
            </a:r>
            <a:r>
              <a:rPr lang="fr-FR" sz="1800" dirty="0" err="1">
                <a:solidFill>
                  <a:srgbClr val="0070C0"/>
                </a:solidFill>
              </a:rPr>
              <a:t>load</a:t>
            </a:r>
            <a:r>
              <a:rPr lang="fr-FR" sz="1800" dirty="0">
                <a:solidFill>
                  <a:srgbClr val="0070C0"/>
                </a:solidFill>
              </a:rPr>
              <a:t>", </a:t>
            </a:r>
            <a:r>
              <a:rPr lang="fr-FR" sz="1800" dirty="0" err="1">
                <a:solidFill>
                  <a:srgbClr val="0070C0"/>
                </a:solidFill>
              </a:rPr>
              <a:t>handleLoad</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function</a:t>
            </a:r>
            <a:r>
              <a:rPr lang="fr-FR" sz="1800" dirty="0">
                <a:solidFill>
                  <a:srgbClr val="0070C0"/>
                </a:solidFill>
              </a:rPr>
              <a:t> </a:t>
            </a:r>
            <a:r>
              <a:rPr lang="fr-FR" sz="1800" dirty="0" err="1">
                <a:solidFill>
                  <a:srgbClr val="0070C0"/>
                </a:solidFill>
              </a:rPr>
              <a:t>handleLoad</a:t>
            </a:r>
            <a:r>
              <a:rPr lang="fr-FR" sz="1800" dirty="0">
                <a:solidFill>
                  <a:srgbClr val="0070C0"/>
                </a:solidFill>
              </a:rPr>
              <a:t>() {</a:t>
            </a:r>
          </a:p>
          <a:p>
            <a:pPr marL="0" indent="0">
              <a:buNone/>
            </a:pPr>
            <a:r>
              <a:rPr lang="fr-FR" sz="1800" dirty="0">
                <a:solidFill>
                  <a:srgbClr val="0070C0"/>
                </a:solidFill>
              </a:rPr>
              <a:t>        callback(</a:t>
            </a:r>
            <a:r>
              <a:rPr lang="fr-FR" sz="1800" dirty="0" err="1">
                <a:solidFill>
                  <a:srgbClr val="0070C0"/>
                </a:solidFill>
              </a:rPr>
              <a:t>xhr.response</a:t>
            </a:r>
            <a:r>
              <a:rPr lang="fr-FR" sz="1800" dirty="0">
                <a:solidFill>
                  <a:srgbClr val="0070C0"/>
                </a:solidFill>
              </a:rPr>
              <a:t>)</a:t>
            </a:r>
          </a:p>
          <a:p>
            <a:pPr marL="0" indent="0">
              <a:buNone/>
            </a:pPr>
            <a:r>
              <a:rPr lang="fr-FR" sz="1800" dirty="0">
                <a:solidFill>
                  <a:srgbClr val="0070C0"/>
                </a:solidFill>
              </a:rPr>
              <a:t>    }</a:t>
            </a:r>
          </a:p>
          <a:p>
            <a:pPr marL="0" indent="0">
              <a:buNone/>
            </a:pPr>
            <a:endParaRPr lang="fr-FR" sz="1800" dirty="0">
              <a:solidFill>
                <a:srgbClr val="0070C0"/>
              </a:solidFill>
            </a:endParaRPr>
          </a:p>
          <a:p>
            <a:pPr marL="0" indent="0">
              <a:buNone/>
            </a:pPr>
            <a:r>
              <a:rPr lang="fr-FR" sz="1800" dirty="0">
                <a:solidFill>
                  <a:srgbClr val="0070C0"/>
                </a:solidFill>
              </a:rPr>
              <a:t>    </a:t>
            </a:r>
            <a:r>
              <a:rPr lang="fr-FR" sz="1800" dirty="0" err="1">
                <a:solidFill>
                  <a:srgbClr val="0070C0"/>
                </a:solidFill>
              </a:rPr>
              <a:t>xhr.send</a:t>
            </a:r>
            <a:r>
              <a:rPr lang="fr-FR" sz="1800" dirty="0">
                <a:solidFill>
                  <a:srgbClr val="0070C0"/>
                </a:solidFill>
              </a:rPr>
              <a:t>();</a:t>
            </a:r>
          </a:p>
          <a:p>
            <a:pPr marL="0" indent="0">
              <a:buNone/>
            </a:pPr>
            <a:r>
              <a:rPr lang="fr-FR" sz="1800" dirty="0">
                <a:solidFill>
                  <a:srgbClr val="0070C0"/>
                </a:solidFill>
              </a:rPr>
              <a:t>}</a:t>
            </a:r>
          </a:p>
          <a:p>
            <a:pPr marL="0" indent="0">
              <a:buNone/>
            </a:pPr>
            <a:r>
              <a:rPr lang="fr-FR" sz="1800" dirty="0" err="1">
                <a:solidFill>
                  <a:srgbClr val="0070C0"/>
                </a:solidFill>
              </a:rPr>
              <a:t>getCatImages</a:t>
            </a:r>
            <a:r>
              <a:rPr lang="fr-FR" sz="1800" dirty="0">
                <a:solidFill>
                  <a:srgbClr val="0070C0"/>
                </a:solidFill>
              </a:rPr>
              <a:t>("https://api.thecatapi.com/v1/images/</a:t>
            </a:r>
            <a:r>
              <a:rPr lang="fr-FR" sz="1800" dirty="0" err="1">
                <a:solidFill>
                  <a:srgbClr val="0070C0"/>
                </a:solidFill>
              </a:rPr>
              <a:t>search</a:t>
            </a:r>
            <a:r>
              <a:rPr lang="fr-FR" sz="1800" dirty="0">
                <a:solidFill>
                  <a:srgbClr val="0070C0"/>
                </a:solidFill>
              </a:rPr>
              <a:t>", data =&gt; {</a:t>
            </a:r>
          </a:p>
          <a:p>
            <a:pPr marL="0" indent="0">
              <a:buNone/>
            </a:pPr>
            <a:r>
              <a:rPr lang="fr-FR" sz="1800" dirty="0">
                <a:solidFill>
                  <a:srgbClr val="0070C0"/>
                </a:solidFill>
              </a:rPr>
              <a:t>    console.log(data);</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a:t>
            </a:r>
            <a:r>
              <a:rPr lang="fr-FR" sz="1800" dirty="0" err="1">
                <a:solidFill>
                  <a:srgbClr val="0070C0"/>
                </a:solidFill>
              </a:rPr>
              <a:t>img</a:t>
            </a:r>
            <a:r>
              <a:rPr lang="fr-FR" sz="1800" dirty="0">
                <a:solidFill>
                  <a:srgbClr val="0070C0"/>
                </a:solidFill>
              </a:rPr>
              <a:t> = </a:t>
            </a:r>
            <a:r>
              <a:rPr lang="fr-FR" sz="1800" dirty="0" err="1">
                <a:solidFill>
                  <a:srgbClr val="0070C0"/>
                </a:solidFill>
              </a:rPr>
              <a:t>document.createElement</a:t>
            </a:r>
            <a:r>
              <a:rPr lang="fr-FR" sz="1800" dirty="0">
                <a:solidFill>
                  <a:srgbClr val="0070C0"/>
                </a:solidFill>
              </a:rPr>
              <a:t>("</a:t>
            </a:r>
            <a:r>
              <a:rPr lang="fr-FR" sz="1800" dirty="0" err="1">
                <a:solidFill>
                  <a:srgbClr val="0070C0"/>
                </a:solidFill>
              </a:rPr>
              <a:t>img</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img.src</a:t>
            </a:r>
            <a:r>
              <a:rPr lang="fr-FR" sz="1800" dirty="0">
                <a:solidFill>
                  <a:srgbClr val="0070C0"/>
                </a:solidFill>
              </a:rPr>
              <a:t> = data[0].url;</a:t>
            </a:r>
          </a:p>
          <a:p>
            <a:pPr marL="0" indent="0">
              <a:buNone/>
            </a:pPr>
            <a:r>
              <a:rPr lang="fr-FR" sz="1800" dirty="0">
                <a:solidFill>
                  <a:srgbClr val="0070C0"/>
                </a:solidFill>
              </a:rPr>
              <a:t>    </a:t>
            </a:r>
            <a:r>
              <a:rPr lang="fr-FR" sz="1800" dirty="0" err="1">
                <a:solidFill>
                  <a:srgbClr val="0070C0"/>
                </a:solidFill>
              </a:rPr>
              <a:t>document.body.appendChild</a:t>
            </a:r>
            <a:r>
              <a:rPr lang="fr-FR" sz="1800" dirty="0">
                <a:solidFill>
                  <a:srgbClr val="0070C0"/>
                </a:solidFill>
              </a:rPr>
              <a:t>(</a:t>
            </a:r>
            <a:r>
              <a:rPr lang="fr-FR" sz="1800" dirty="0" err="1">
                <a:solidFill>
                  <a:srgbClr val="0070C0"/>
                </a:solidFill>
              </a:rPr>
              <a:t>img</a:t>
            </a:r>
            <a:r>
              <a:rPr lang="fr-FR" sz="1800" dirty="0">
                <a:solidFill>
                  <a:srgbClr val="0070C0"/>
                </a:solidFill>
              </a:rPr>
              <a:t>)</a:t>
            </a:r>
          </a:p>
          <a:p>
            <a:pPr marL="0" indent="0">
              <a:buNone/>
            </a:pPr>
            <a:r>
              <a:rPr lang="fr-FR" sz="1800" dirty="0">
                <a:solidFill>
                  <a:srgbClr val="0070C0"/>
                </a:solidFill>
              </a:rPr>
              <a:t>})</a:t>
            </a:r>
          </a:p>
        </p:txBody>
      </p:sp>
    </p:spTree>
    <p:extLst>
      <p:ext uri="{BB962C8B-B14F-4D97-AF65-F5344CB8AC3E}">
        <p14:creationId xmlns:p14="http://schemas.microsoft.com/office/powerpoint/2010/main" val="39642289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55000" lnSpcReduction="20000"/>
          </a:bodyPr>
          <a:lstStyle/>
          <a:p>
            <a:pPr marL="0" indent="0">
              <a:buNone/>
            </a:pPr>
            <a:r>
              <a:rPr lang="fr-FR" sz="2400" b="1" dirty="0">
                <a:solidFill>
                  <a:srgbClr val="FF0000"/>
                </a:solidFill>
              </a:rPr>
              <a:t>Asynchrone AJAX: </a:t>
            </a:r>
          </a:p>
          <a:p>
            <a:pPr marL="0" indent="0">
              <a:buNone/>
            </a:pPr>
            <a:r>
              <a:rPr lang="fr-FR" sz="1800" dirty="0">
                <a:solidFill>
                  <a:srgbClr val="0070C0"/>
                </a:solidFill>
              </a:rPr>
              <a:t>	</a:t>
            </a:r>
            <a:r>
              <a:rPr lang="fr-FR" sz="1800" dirty="0">
                <a:solidFill>
                  <a:srgbClr val="7030A0"/>
                </a:solidFill>
              </a:rPr>
              <a:t> Découvrons la méthode </a:t>
            </a:r>
            <a:r>
              <a:rPr lang="fr-FR" sz="1800" dirty="0" err="1">
                <a:solidFill>
                  <a:srgbClr val="7030A0"/>
                </a:solidFill>
              </a:rPr>
              <a:t>fetch</a:t>
            </a:r>
            <a:r>
              <a:rPr lang="fr-FR" sz="1800" dirty="0">
                <a:solidFill>
                  <a:srgbClr val="7030A0"/>
                </a:solidFill>
              </a:rPr>
              <a:t>() en JavaScript</a:t>
            </a:r>
            <a:endParaRPr lang="fr-FR" sz="1800" dirty="0"/>
          </a:p>
          <a:p>
            <a:pPr marL="0" indent="0">
              <a:buNone/>
            </a:pPr>
            <a:r>
              <a:rPr lang="fr-FR" sz="1800" dirty="0">
                <a:solidFill>
                  <a:srgbClr val="0070C0"/>
                </a:solidFill>
              </a:rPr>
              <a:t> </a:t>
            </a:r>
            <a:r>
              <a:rPr lang="fr-FR" sz="1800" dirty="0" err="1">
                <a:solidFill>
                  <a:srgbClr val="0070C0"/>
                </a:solidFill>
              </a:rPr>
              <a:t>function</a:t>
            </a:r>
            <a:r>
              <a:rPr lang="fr-FR" sz="1800" dirty="0">
                <a:solidFill>
                  <a:srgbClr val="0070C0"/>
                </a:solidFill>
              </a:rPr>
              <a:t> </a:t>
            </a:r>
            <a:r>
              <a:rPr lang="fr-FR" sz="1800" dirty="0" err="1">
                <a:solidFill>
                  <a:srgbClr val="0070C0"/>
                </a:solidFill>
              </a:rPr>
              <a:t>getCatImag</a:t>
            </a:r>
            <a:r>
              <a:rPr lang="fr-FR" sz="1800" dirty="0">
                <a:solidFill>
                  <a:srgbClr val="0070C0"/>
                </a:solidFill>
              </a:rPr>
              <a:t>(url) {</a:t>
            </a:r>
          </a:p>
          <a:p>
            <a:pPr marL="0" indent="0">
              <a:buNone/>
            </a:pPr>
            <a:r>
              <a:rPr lang="fr-FR" sz="1800" dirty="0">
                <a:solidFill>
                  <a:srgbClr val="0070C0"/>
                </a:solidFill>
              </a:rPr>
              <a:t>    </a:t>
            </a:r>
            <a:r>
              <a:rPr lang="fr-FR" sz="1800" dirty="0" err="1">
                <a:solidFill>
                  <a:srgbClr val="0070C0"/>
                </a:solidFill>
              </a:rPr>
              <a:t>fetch</a:t>
            </a:r>
            <a:r>
              <a:rPr lang="fr-FR" sz="1800" dirty="0">
                <a:solidFill>
                  <a:srgbClr val="0070C0"/>
                </a:solidFill>
              </a:rPr>
              <a:t>(url)</a:t>
            </a:r>
          </a:p>
          <a:p>
            <a:pPr marL="0" indent="0">
              <a:buNone/>
            </a:pPr>
            <a:r>
              <a:rPr lang="fr-FR" sz="1800" dirty="0">
                <a:solidFill>
                  <a:srgbClr val="0070C0"/>
                </a:solidFill>
              </a:rPr>
              <a:t>    .</a:t>
            </a:r>
            <a:r>
              <a:rPr lang="fr-FR" sz="1800" dirty="0" err="1">
                <a:solidFill>
                  <a:srgbClr val="0070C0"/>
                </a:solidFill>
              </a:rPr>
              <a:t>then</a:t>
            </a:r>
            <a:r>
              <a:rPr lang="fr-FR" sz="1800" dirty="0">
                <a:solidFill>
                  <a:srgbClr val="0070C0"/>
                </a:solidFill>
              </a:rPr>
              <a:t>(</a:t>
            </a:r>
            <a:r>
              <a:rPr lang="fr-FR" sz="1800" dirty="0" err="1">
                <a:solidFill>
                  <a:srgbClr val="0070C0"/>
                </a:solidFill>
              </a:rPr>
              <a:t>reponse</a:t>
            </a:r>
            <a:r>
              <a:rPr lang="fr-FR" sz="1800" dirty="0">
                <a:solidFill>
                  <a:srgbClr val="0070C0"/>
                </a:solidFill>
              </a:rPr>
              <a:t> =&gt; {</a:t>
            </a:r>
          </a:p>
          <a:p>
            <a:pPr marL="0" indent="0">
              <a:buNone/>
            </a:pPr>
            <a:r>
              <a:rPr lang="fr-FR" sz="1800" dirty="0">
                <a:solidFill>
                  <a:srgbClr val="0070C0"/>
                </a:solidFill>
              </a:rPr>
              <a:t>        console.log(</a:t>
            </a:r>
            <a:r>
              <a:rPr lang="fr-FR" sz="1800" dirty="0" err="1">
                <a:solidFill>
                  <a:srgbClr val="0070C0"/>
                </a:solidFill>
              </a:rPr>
              <a:t>reponse</a:t>
            </a:r>
            <a:r>
              <a:rPr lang="fr-FR" sz="1800" dirty="0">
                <a:solidFill>
                  <a:srgbClr val="0070C0"/>
                </a:solidFill>
              </a:rPr>
              <a:t>);</a:t>
            </a:r>
          </a:p>
          <a:p>
            <a:pPr marL="0" indent="0">
              <a:buNone/>
            </a:pPr>
            <a:r>
              <a:rPr lang="fr-FR" sz="1800" dirty="0">
                <a:solidFill>
                  <a:srgbClr val="0070C0"/>
                </a:solidFill>
              </a:rPr>
              <a:t>        return </a:t>
            </a:r>
            <a:r>
              <a:rPr lang="fr-FR" sz="1800" dirty="0" err="1">
                <a:solidFill>
                  <a:srgbClr val="0070C0"/>
                </a:solidFill>
              </a:rPr>
              <a:t>reponse.json</a:t>
            </a:r>
            <a:r>
              <a:rPr lang="fr-FR" sz="1800" dirty="0">
                <a:solidFill>
                  <a:srgbClr val="0070C0"/>
                </a:solidFill>
              </a:rPr>
              <a:t>();  </a:t>
            </a:r>
          </a:p>
          <a:p>
            <a:pPr marL="0" indent="0">
              <a:buNone/>
            </a:pPr>
            <a:r>
              <a:rPr lang="fr-FR" sz="1800" dirty="0">
                <a:solidFill>
                  <a:srgbClr val="0070C0"/>
                </a:solidFill>
              </a:rPr>
              <a:t>    })</a:t>
            </a:r>
          </a:p>
          <a:p>
            <a:pPr marL="0" indent="0">
              <a:buNone/>
            </a:pPr>
            <a:r>
              <a:rPr lang="fr-FR" sz="1800" dirty="0">
                <a:solidFill>
                  <a:srgbClr val="0070C0"/>
                </a:solidFill>
              </a:rPr>
              <a:t>    .</a:t>
            </a:r>
            <a:r>
              <a:rPr lang="fr-FR" sz="1800" dirty="0" err="1">
                <a:solidFill>
                  <a:srgbClr val="0070C0"/>
                </a:solidFill>
              </a:rPr>
              <a:t>then</a:t>
            </a:r>
            <a:r>
              <a:rPr lang="fr-FR" sz="1800" dirty="0">
                <a:solidFill>
                  <a:srgbClr val="0070C0"/>
                </a:solidFill>
              </a:rPr>
              <a:t>(data =&gt; {</a:t>
            </a:r>
          </a:p>
          <a:p>
            <a:pPr marL="0" indent="0">
              <a:buNone/>
            </a:pPr>
            <a:r>
              <a:rPr lang="fr-FR" sz="1800" dirty="0">
                <a:solidFill>
                  <a:srgbClr val="0070C0"/>
                </a:solidFill>
              </a:rPr>
              <a:t>        console.log(data);</a:t>
            </a:r>
          </a:p>
          <a:p>
            <a:pPr marL="0" indent="0">
              <a:buNone/>
            </a:pPr>
            <a:r>
              <a:rPr lang="fr-FR" sz="1800" dirty="0">
                <a:solidFill>
                  <a:srgbClr val="0070C0"/>
                </a:solidFill>
              </a:rPr>
              <a:t>        </a:t>
            </a:r>
            <a:r>
              <a:rPr lang="fr-FR" sz="1800" dirty="0" err="1">
                <a:solidFill>
                  <a:srgbClr val="0070C0"/>
                </a:solidFill>
              </a:rPr>
              <a:t>createImg</a:t>
            </a:r>
            <a:r>
              <a:rPr lang="fr-FR" sz="1800" dirty="0">
                <a:solidFill>
                  <a:srgbClr val="0070C0"/>
                </a:solidFill>
              </a:rPr>
              <a:t>(data)</a:t>
            </a:r>
          </a:p>
          <a:p>
            <a:pPr marL="0" indent="0">
              <a:buNone/>
            </a:pPr>
            <a:r>
              <a:rPr lang="fr-FR" sz="1800" dirty="0">
                <a:solidFill>
                  <a:srgbClr val="0070C0"/>
                </a:solidFill>
              </a:rPr>
              <a:t>    })</a:t>
            </a:r>
          </a:p>
          <a:p>
            <a:pPr marL="0" indent="0">
              <a:buNone/>
            </a:pPr>
            <a:r>
              <a:rPr lang="fr-FR" sz="1800" dirty="0">
                <a:solidFill>
                  <a:srgbClr val="0070C0"/>
                </a:solidFill>
              </a:rPr>
              <a:t>}</a:t>
            </a:r>
          </a:p>
          <a:p>
            <a:pPr marL="0" indent="0">
              <a:buNone/>
            </a:pPr>
            <a:r>
              <a:rPr lang="fr-FR" sz="1800" dirty="0" err="1">
                <a:solidFill>
                  <a:srgbClr val="0070C0"/>
                </a:solidFill>
              </a:rPr>
              <a:t>getCatImag</a:t>
            </a:r>
            <a:r>
              <a:rPr lang="fr-FR" sz="1800" dirty="0">
                <a:solidFill>
                  <a:srgbClr val="0070C0"/>
                </a:solidFill>
              </a:rPr>
              <a:t>("https://api.thecatapi.com/v1/images/</a:t>
            </a:r>
            <a:r>
              <a:rPr lang="fr-FR" sz="1800" dirty="0" err="1">
                <a:solidFill>
                  <a:srgbClr val="0070C0"/>
                </a:solidFill>
              </a:rPr>
              <a:t>search</a:t>
            </a:r>
            <a:r>
              <a:rPr lang="fr-FR" sz="1800" dirty="0">
                <a:solidFill>
                  <a:srgbClr val="0070C0"/>
                </a:solidFill>
              </a:rPr>
              <a:t>")</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createImg</a:t>
            </a:r>
            <a:r>
              <a:rPr lang="fr-FR" sz="1800" dirty="0">
                <a:solidFill>
                  <a:srgbClr val="0070C0"/>
                </a:solidFill>
              </a:rPr>
              <a:t>(</a:t>
            </a:r>
            <a:r>
              <a:rPr lang="fr-FR" sz="1800" dirty="0" err="1">
                <a:solidFill>
                  <a:srgbClr val="0070C0"/>
                </a:solidFill>
              </a:rPr>
              <a:t>imgData</a:t>
            </a:r>
            <a:r>
              <a:rPr lang="fr-FR" sz="1800" dirty="0">
                <a:solidFill>
                  <a:srgbClr val="0070C0"/>
                </a:solidFill>
              </a:rPr>
              <a:t>) {</a:t>
            </a:r>
          </a:p>
          <a:p>
            <a:pPr marL="0" indent="0">
              <a:buNone/>
            </a:pPr>
            <a:r>
              <a:rPr lang="fr-FR" sz="1800" dirty="0">
                <a:solidFill>
                  <a:srgbClr val="0070C0"/>
                </a:solidFill>
              </a:rPr>
              <a:t>    console.log(</a:t>
            </a:r>
            <a:r>
              <a:rPr lang="fr-FR" sz="1800" dirty="0" err="1">
                <a:solidFill>
                  <a:srgbClr val="0070C0"/>
                </a:solidFill>
              </a:rPr>
              <a:t>imgData</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a:t>
            </a:r>
            <a:r>
              <a:rPr lang="fr-FR" sz="1800" dirty="0" err="1">
                <a:solidFill>
                  <a:srgbClr val="0070C0"/>
                </a:solidFill>
              </a:rPr>
              <a:t>img</a:t>
            </a:r>
            <a:r>
              <a:rPr lang="fr-FR" sz="1800" dirty="0">
                <a:solidFill>
                  <a:srgbClr val="0070C0"/>
                </a:solidFill>
              </a:rPr>
              <a:t> = </a:t>
            </a:r>
            <a:r>
              <a:rPr lang="fr-FR" sz="1800" dirty="0" err="1">
                <a:solidFill>
                  <a:srgbClr val="0070C0"/>
                </a:solidFill>
              </a:rPr>
              <a:t>document.createElement</a:t>
            </a:r>
            <a:r>
              <a:rPr lang="fr-FR" sz="1800" dirty="0">
                <a:solidFill>
                  <a:srgbClr val="0070C0"/>
                </a:solidFill>
              </a:rPr>
              <a:t>("</a:t>
            </a:r>
            <a:r>
              <a:rPr lang="fr-FR" sz="1800" dirty="0" err="1">
                <a:solidFill>
                  <a:srgbClr val="0070C0"/>
                </a:solidFill>
              </a:rPr>
              <a:t>img</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img.src</a:t>
            </a:r>
            <a:r>
              <a:rPr lang="fr-FR" sz="1800" dirty="0">
                <a:solidFill>
                  <a:srgbClr val="0070C0"/>
                </a:solidFill>
              </a:rPr>
              <a:t> = </a:t>
            </a:r>
            <a:r>
              <a:rPr lang="fr-FR" sz="1800" dirty="0" err="1">
                <a:solidFill>
                  <a:srgbClr val="0070C0"/>
                </a:solidFill>
              </a:rPr>
              <a:t>imgData</a:t>
            </a:r>
            <a:r>
              <a:rPr lang="fr-FR" sz="1800" dirty="0">
                <a:solidFill>
                  <a:srgbClr val="0070C0"/>
                </a:solidFill>
              </a:rPr>
              <a:t>[0].url;</a:t>
            </a:r>
          </a:p>
          <a:p>
            <a:pPr marL="0" indent="0">
              <a:buNone/>
            </a:pPr>
            <a:r>
              <a:rPr lang="fr-FR" sz="1800" dirty="0">
                <a:solidFill>
                  <a:srgbClr val="0070C0"/>
                </a:solidFill>
              </a:rPr>
              <a:t>    </a:t>
            </a:r>
            <a:r>
              <a:rPr lang="fr-FR" sz="1800" dirty="0" err="1">
                <a:solidFill>
                  <a:srgbClr val="0070C0"/>
                </a:solidFill>
              </a:rPr>
              <a:t>document.body.appendChild</a:t>
            </a:r>
            <a:r>
              <a:rPr lang="fr-FR" sz="1800" dirty="0">
                <a:solidFill>
                  <a:srgbClr val="0070C0"/>
                </a:solidFill>
              </a:rPr>
              <a:t>(</a:t>
            </a:r>
            <a:r>
              <a:rPr lang="fr-FR" sz="1800" dirty="0" err="1">
                <a:solidFill>
                  <a:srgbClr val="0070C0"/>
                </a:solidFill>
              </a:rPr>
              <a:t>img</a:t>
            </a:r>
            <a:r>
              <a:rPr lang="fr-FR" sz="1800" dirty="0">
                <a:solidFill>
                  <a:srgbClr val="0070C0"/>
                </a:solidFill>
              </a:rPr>
              <a:t>)</a:t>
            </a:r>
          </a:p>
          <a:p>
            <a:pPr marL="0" indent="0">
              <a:buNone/>
            </a:pPr>
            <a:r>
              <a:rPr lang="fr-FR" sz="1800" dirty="0">
                <a:solidFill>
                  <a:srgbClr val="0070C0"/>
                </a:solidFill>
              </a:rPr>
              <a:t>}</a:t>
            </a:r>
          </a:p>
        </p:txBody>
      </p:sp>
    </p:spTree>
    <p:extLst>
      <p:ext uri="{BB962C8B-B14F-4D97-AF65-F5344CB8AC3E}">
        <p14:creationId xmlns:p14="http://schemas.microsoft.com/office/powerpoint/2010/main" val="41372932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 </a:t>
            </a:r>
          </a:p>
          <a:p>
            <a:pPr marL="0" indent="0">
              <a:buNone/>
            </a:pPr>
            <a:r>
              <a:rPr lang="fr-FR" sz="1800" dirty="0">
                <a:solidFill>
                  <a:srgbClr val="0070C0"/>
                </a:solidFill>
              </a:rPr>
              <a:t>	</a:t>
            </a:r>
            <a:r>
              <a:rPr lang="fr-FR" sz="1800" dirty="0">
                <a:solidFill>
                  <a:srgbClr val="7030A0"/>
                </a:solidFill>
              </a:rPr>
              <a:t> 1 Créer un système de décompte:</a:t>
            </a:r>
          </a:p>
          <a:p>
            <a:pPr marL="0" indent="0">
              <a:buNone/>
            </a:pPr>
            <a:r>
              <a:rPr lang="fr-FR" sz="1800" dirty="0">
                <a:solidFill>
                  <a:schemeClr val="tx1"/>
                </a:solidFill>
              </a:rPr>
              <a:t>Basez</a:t>
            </a:r>
            <a:r>
              <a:rPr lang="fr-FR" dirty="0">
                <a:solidFill>
                  <a:schemeClr val="tx1"/>
                </a:solidFill>
              </a:rPr>
              <a:t>-vous sur la fonction mathématique de </a:t>
            </a:r>
            <a:r>
              <a:rPr lang="fr-FR" dirty="0" err="1">
                <a:solidFill>
                  <a:schemeClr val="tx1"/>
                </a:solidFill>
              </a:rPr>
              <a:t>Math.floor</a:t>
            </a:r>
            <a:r>
              <a:rPr lang="fr-FR" dirty="0">
                <a:solidFill>
                  <a:schemeClr val="tx1"/>
                </a:solidFill>
              </a:rPr>
              <a:t>()</a:t>
            </a:r>
            <a:endParaRPr lang="fr-FR" sz="1800" dirty="0">
              <a:solidFill>
                <a:schemeClr val="tx1"/>
              </a:solidFill>
            </a:endParaRPr>
          </a:p>
          <a:p>
            <a:pPr marL="0" indent="0">
              <a:buNone/>
            </a:pPr>
            <a:endParaRPr lang="fr-FR" sz="1800" dirty="0">
              <a:solidFill>
                <a:srgbClr val="7030A0"/>
              </a:solidFill>
            </a:endParaRPr>
          </a:p>
          <a:p>
            <a:pPr marL="0" indent="0">
              <a:buNone/>
            </a:pPr>
            <a:endParaRPr lang="fr-FR" sz="1800" dirty="0"/>
          </a:p>
        </p:txBody>
      </p:sp>
      <p:pic>
        <p:nvPicPr>
          <p:cNvPr id="4" name="Image 3">
            <a:extLst>
              <a:ext uri="{FF2B5EF4-FFF2-40B4-BE49-F238E27FC236}">
                <a16:creationId xmlns:a16="http://schemas.microsoft.com/office/drawing/2014/main" id="{7E6B6036-622D-5087-FF0E-B1933F45C4A7}"/>
              </a:ext>
            </a:extLst>
          </p:cNvPr>
          <p:cNvPicPr>
            <a:picLocks noChangeAspect="1"/>
          </p:cNvPicPr>
          <p:nvPr/>
        </p:nvPicPr>
        <p:blipFill>
          <a:blip r:embed="rId2"/>
          <a:stretch>
            <a:fillRect/>
          </a:stretch>
        </p:blipFill>
        <p:spPr>
          <a:xfrm>
            <a:off x="918656" y="3149510"/>
            <a:ext cx="3245017" cy="1778091"/>
          </a:xfrm>
          <a:prstGeom prst="rect">
            <a:avLst/>
          </a:prstGeom>
        </p:spPr>
      </p:pic>
    </p:spTree>
    <p:extLst>
      <p:ext uri="{BB962C8B-B14F-4D97-AF65-F5344CB8AC3E}">
        <p14:creationId xmlns:p14="http://schemas.microsoft.com/office/powerpoint/2010/main" val="34039234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7: JavaScript asynchrone</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 </a:t>
            </a:r>
          </a:p>
          <a:p>
            <a:pPr marL="0" indent="0">
              <a:buNone/>
            </a:pPr>
            <a:r>
              <a:rPr lang="fr-FR" sz="1800" dirty="0">
                <a:solidFill>
                  <a:srgbClr val="0070C0"/>
                </a:solidFill>
              </a:rPr>
              <a:t>	</a:t>
            </a:r>
            <a:r>
              <a:rPr lang="fr-FR" sz="1800" dirty="0">
                <a:solidFill>
                  <a:srgbClr val="7030A0"/>
                </a:solidFill>
              </a:rPr>
              <a:t> 1 Affichage des articles</a:t>
            </a:r>
            <a:r>
              <a:rPr lang="fr-FR" dirty="0">
                <a:solidFill>
                  <a:srgbClr val="7030A0"/>
                </a:solidFill>
              </a:rPr>
              <a:t> de blog</a:t>
            </a:r>
            <a:r>
              <a:rPr lang="fr-FR" sz="1800" dirty="0">
                <a:solidFill>
                  <a:srgbClr val="7030A0"/>
                </a:solidFill>
              </a:rPr>
              <a:t>:</a:t>
            </a:r>
          </a:p>
          <a:p>
            <a:pPr marL="0" indent="0">
              <a:buNone/>
            </a:pPr>
            <a:r>
              <a:rPr lang="fr-FR" dirty="0">
                <a:solidFill>
                  <a:schemeClr val="tx1"/>
                </a:solidFill>
              </a:rPr>
              <a:t>Utiliser Api </a:t>
            </a:r>
            <a:r>
              <a:rPr lang="fr-FR" dirty="0" err="1">
                <a:solidFill>
                  <a:schemeClr val="tx1"/>
                </a:solidFill>
                <a:hlinkClick r:id="rId2"/>
              </a:rPr>
              <a:t>Jsonplaceholder</a:t>
            </a:r>
            <a:endParaRPr lang="fr-FR" sz="1800" dirty="0">
              <a:solidFill>
                <a:srgbClr val="7030A0"/>
              </a:solidFill>
            </a:endParaRPr>
          </a:p>
          <a:p>
            <a:pPr marL="0" indent="0">
              <a:buNone/>
            </a:pPr>
            <a:r>
              <a:rPr lang="fr-FR" sz="1800" dirty="0"/>
              <a:t>https://jsonplaceholder.typicode.com/posts</a:t>
            </a:r>
          </a:p>
        </p:txBody>
      </p:sp>
      <p:pic>
        <p:nvPicPr>
          <p:cNvPr id="5" name="Image 4">
            <a:extLst>
              <a:ext uri="{FF2B5EF4-FFF2-40B4-BE49-F238E27FC236}">
                <a16:creationId xmlns:a16="http://schemas.microsoft.com/office/drawing/2014/main" id="{CC3E6542-754F-475C-5673-8B0134F3C80E}"/>
              </a:ext>
            </a:extLst>
          </p:cNvPr>
          <p:cNvPicPr>
            <a:picLocks noChangeAspect="1"/>
          </p:cNvPicPr>
          <p:nvPr/>
        </p:nvPicPr>
        <p:blipFill>
          <a:blip r:embed="rId3"/>
          <a:stretch>
            <a:fillRect/>
          </a:stretch>
        </p:blipFill>
        <p:spPr>
          <a:xfrm>
            <a:off x="964035" y="3605022"/>
            <a:ext cx="3467278" cy="1733639"/>
          </a:xfrm>
          <a:prstGeom prst="rect">
            <a:avLst/>
          </a:prstGeom>
        </p:spPr>
      </p:pic>
    </p:spTree>
    <p:extLst>
      <p:ext uri="{BB962C8B-B14F-4D97-AF65-F5344CB8AC3E}">
        <p14:creationId xmlns:p14="http://schemas.microsoft.com/office/powerpoint/2010/main" val="34784272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8: Les prototypes et classes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400" b="1" dirty="0">
                <a:solidFill>
                  <a:srgbClr val="FF0000"/>
                </a:solidFill>
              </a:rPr>
              <a:t>Les fonctions constructeur: </a:t>
            </a:r>
            <a:r>
              <a:rPr lang="fr-FR" dirty="0"/>
              <a:t>Les fonctions constructeur permettent de créer des objets lorsqu'elles sont appelées avec le mot-clé new. </a:t>
            </a:r>
          </a:p>
          <a:p>
            <a:pPr marL="0" indent="0">
              <a:buNone/>
            </a:pPr>
            <a:endParaRPr lang="fr-FR" dirty="0"/>
          </a:p>
          <a:p>
            <a:pPr marL="0" indent="0">
              <a:buNone/>
            </a:pPr>
            <a:r>
              <a:rPr lang="fr-FR" dirty="0"/>
              <a:t>console.log(new Object());</a:t>
            </a:r>
          </a:p>
          <a:p>
            <a:pPr marL="0" indent="0">
              <a:buNone/>
            </a:pPr>
            <a:endParaRPr lang="fr-FR" dirty="0"/>
          </a:p>
          <a:p>
            <a:pPr marL="0" indent="0">
              <a:buNone/>
            </a:pPr>
            <a:r>
              <a:rPr lang="fr-FR" dirty="0" err="1"/>
              <a:t>function</a:t>
            </a:r>
            <a:r>
              <a:rPr lang="fr-FR" dirty="0"/>
              <a:t> Book(</a:t>
            </a:r>
            <a:r>
              <a:rPr lang="fr-FR" dirty="0" err="1"/>
              <a:t>title</a:t>
            </a:r>
            <a:r>
              <a:rPr lang="fr-FR" dirty="0"/>
              <a:t>, </a:t>
            </a:r>
            <a:r>
              <a:rPr lang="fr-FR" dirty="0" err="1"/>
              <a:t>author</a:t>
            </a:r>
            <a:r>
              <a:rPr lang="fr-FR" dirty="0"/>
              <a:t> , </a:t>
            </a:r>
            <a:r>
              <a:rPr lang="fr-FR" dirty="0" err="1"/>
              <a:t>price</a:t>
            </a:r>
            <a:r>
              <a:rPr lang="fr-FR" dirty="0"/>
              <a:t>) {</a:t>
            </a:r>
          </a:p>
          <a:p>
            <a:pPr marL="0" indent="0">
              <a:buNone/>
            </a:pPr>
            <a:r>
              <a:rPr lang="fr-FR" dirty="0"/>
              <a:t>    </a:t>
            </a:r>
            <a:r>
              <a:rPr lang="fr-FR" dirty="0" err="1"/>
              <a:t>this.title</a:t>
            </a:r>
            <a:r>
              <a:rPr lang="fr-FR" dirty="0"/>
              <a:t> = </a:t>
            </a:r>
            <a:r>
              <a:rPr lang="fr-FR" dirty="0" err="1"/>
              <a:t>title</a:t>
            </a:r>
            <a:endParaRPr lang="fr-FR" dirty="0"/>
          </a:p>
          <a:p>
            <a:pPr marL="0" indent="0">
              <a:buNone/>
            </a:pPr>
            <a:r>
              <a:rPr lang="fr-FR" dirty="0"/>
              <a:t>    </a:t>
            </a:r>
            <a:r>
              <a:rPr lang="fr-FR" dirty="0" err="1"/>
              <a:t>this.author</a:t>
            </a:r>
            <a:r>
              <a:rPr lang="fr-FR" dirty="0"/>
              <a:t> = </a:t>
            </a:r>
            <a:r>
              <a:rPr lang="fr-FR" dirty="0" err="1"/>
              <a:t>author</a:t>
            </a:r>
            <a:endParaRPr lang="fr-FR" dirty="0"/>
          </a:p>
          <a:p>
            <a:pPr marL="0" indent="0">
              <a:buNone/>
            </a:pPr>
            <a:r>
              <a:rPr lang="fr-FR" dirty="0"/>
              <a:t>    </a:t>
            </a:r>
            <a:r>
              <a:rPr lang="fr-FR" dirty="0" err="1"/>
              <a:t>this.price</a:t>
            </a:r>
            <a:r>
              <a:rPr lang="fr-FR" dirty="0"/>
              <a:t> = </a:t>
            </a:r>
            <a:r>
              <a:rPr lang="fr-FR" dirty="0" err="1"/>
              <a:t>price</a:t>
            </a:r>
            <a:endParaRPr lang="fr-FR" dirty="0"/>
          </a:p>
          <a:p>
            <a:pPr marL="0" indent="0">
              <a:buNone/>
            </a:pPr>
            <a:r>
              <a:rPr lang="fr-FR" dirty="0"/>
              <a:t>    </a:t>
            </a:r>
            <a:r>
              <a:rPr lang="fr-FR" dirty="0" err="1"/>
              <a:t>this.getTitle</a:t>
            </a:r>
            <a:r>
              <a:rPr lang="fr-FR" dirty="0"/>
              <a:t> = </a:t>
            </a:r>
            <a:r>
              <a:rPr lang="fr-FR" dirty="0" err="1"/>
              <a:t>function</a:t>
            </a:r>
            <a:r>
              <a:rPr lang="fr-FR" dirty="0"/>
              <a:t>() {</a:t>
            </a:r>
          </a:p>
          <a:p>
            <a:pPr marL="0" indent="0">
              <a:buNone/>
            </a:pPr>
            <a:r>
              <a:rPr lang="fr-FR" dirty="0"/>
              <a:t>        return </a:t>
            </a:r>
            <a:r>
              <a:rPr lang="fr-FR" dirty="0" err="1"/>
              <a:t>this.title</a:t>
            </a:r>
            <a:endParaRPr lang="fr-FR" dirty="0"/>
          </a:p>
          <a:p>
            <a:pPr marL="0" indent="0">
              <a:buNone/>
            </a:pPr>
            <a:r>
              <a:rPr lang="fr-FR" dirty="0"/>
              <a:t>    }</a:t>
            </a:r>
          </a:p>
          <a:p>
            <a:pPr marL="0" indent="0">
              <a:buNone/>
            </a:pPr>
            <a:r>
              <a:rPr lang="fr-FR" dirty="0"/>
              <a:t>}</a:t>
            </a:r>
          </a:p>
          <a:p>
            <a:pPr marL="0" indent="0">
              <a:buNone/>
            </a:pPr>
            <a:endParaRPr lang="fr-FR" dirty="0"/>
          </a:p>
          <a:p>
            <a:pPr marL="0" indent="0">
              <a:buNone/>
            </a:pPr>
            <a:r>
              <a:rPr lang="fr-FR" dirty="0" err="1"/>
              <a:t>const</a:t>
            </a:r>
            <a:r>
              <a:rPr lang="fr-FR" dirty="0"/>
              <a:t> book1 = new Book("le </a:t>
            </a:r>
            <a:r>
              <a:rPr lang="fr-FR" dirty="0" err="1"/>
              <a:t>protrait</a:t>
            </a:r>
            <a:r>
              <a:rPr lang="fr-FR" dirty="0"/>
              <a:t>", "Oscar", 50)</a:t>
            </a:r>
          </a:p>
          <a:p>
            <a:pPr marL="0" indent="0">
              <a:buNone/>
            </a:pPr>
            <a:r>
              <a:rPr lang="fr-FR" dirty="0"/>
              <a:t>console.log(book1);</a:t>
            </a:r>
          </a:p>
          <a:p>
            <a:pPr marL="0" indent="0">
              <a:buNone/>
            </a:pPr>
            <a:endParaRPr lang="fr-FR" b="1" dirty="0">
              <a:solidFill>
                <a:srgbClr val="FF0000"/>
              </a:solidFill>
            </a:endParaRPr>
          </a:p>
        </p:txBody>
      </p:sp>
    </p:spTree>
    <p:extLst>
      <p:ext uri="{BB962C8B-B14F-4D97-AF65-F5344CB8AC3E}">
        <p14:creationId xmlns:p14="http://schemas.microsoft.com/office/powerpoint/2010/main" val="39306485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8: Les prototypes et classes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400" b="1" dirty="0">
                <a:solidFill>
                  <a:srgbClr val="FF0000"/>
                </a:solidFill>
              </a:rPr>
              <a:t>Les fonctions constructeur: </a:t>
            </a:r>
            <a:r>
              <a:rPr lang="fr-FR" dirty="0"/>
              <a:t>Les fonctions constructeur permettent de créer des objets lorsqu'elles sont appelées avec le mot-clé new. </a:t>
            </a:r>
          </a:p>
          <a:p>
            <a:pPr marL="0" indent="0">
              <a:buNone/>
            </a:pPr>
            <a:endParaRPr lang="fr-FR" dirty="0"/>
          </a:p>
          <a:p>
            <a:pPr marL="0" indent="0">
              <a:buNone/>
            </a:pPr>
            <a:r>
              <a:rPr lang="fr-FR" dirty="0">
                <a:solidFill>
                  <a:srgbClr val="0070C0"/>
                </a:solidFill>
              </a:rPr>
              <a:t>console.log(new Object());</a:t>
            </a:r>
          </a:p>
          <a:p>
            <a:pPr marL="0" indent="0">
              <a:buNone/>
            </a:pPr>
            <a:endParaRPr lang="fr-FR" dirty="0">
              <a:solidFill>
                <a:srgbClr val="0070C0"/>
              </a:solidFill>
            </a:endParaRPr>
          </a:p>
          <a:p>
            <a:pPr marL="0" indent="0">
              <a:buNone/>
            </a:pPr>
            <a:r>
              <a:rPr lang="fr-FR" dirty="0" err="1">
                <a:solidFill>
                  <a:srgbClr val="0070C0"/>
                </a:solidFill>
              </a:rPr>
              <a:t>function</a:t>
            </a:r>
            <a:r>
              <a:rPr lang="fr-FR" dirty="0">
                <a:solidFill>
                  <a:srgbClr val="0070C0"/>
                </a:solidFill>
              </a:rPr>
              <a:t> Book(</a:t>
            </a:r>
            <a:r>
              <a:rPr lang="fr-FR" dirty="0" err="1">
                <a:solidFill>
                  <a:srgbClr val="0070C0"/>
                </a:solidFill>
              </a:rPr>
              <a:t>title</a:t>
            </a:r>
            <a:r>
              <a:rPr lang="fr-FR" dirty="0">
                <a:solidFill>
                  <a:srgbClr val="0070C0"/>
                </a:solidFill>
              </a:rPr>
              <a:t>, </a:t>
            </a:r>
            <a:r>
              <a:rPr lang="fr-FR" dirty="0" err="1">
                <a:solidFill>
                  <a:srgbClr val="0070C0"/>
                </a:solidFill>
              </a:rPr>
              <a:t>author</a:t>
            </a:r>
            <a:r>
              <a:rPr lang="fr-FR" dirty="0">
                <a:solidFill>
                  <a:srgbClr val="0070C0"/>
                </a:solidFill>
              </a:rPr>
              <a:t> , </a:t>
            </a:r>
            <a:r>
              <a:rPr lang="fr-FR" dirty="0" err="1">
                <a:solidFill>
                  <a:srgbClr val="0070C0"/>
                </a:solidFill>
              </a:rPr>
              <a:t>price</a:t>
            </a:r>
            <a:r>
              <a:rPr lang="fr-FR" dirty="0">
                <a:solidFill>
                  <a:srgbClr val="0070C0"/>
                </a:solidFill>
              </a:rPr>
              <a:t>) {</a:t>
            </a:r>
          </a:p>
          <a:p>
            <a:pPr marL="0" indent="0">
              <a:buNone/>
            </a:pPr>
            <a:r>
              <a:rPr lang="fr-FR" dirty="0">
                <a:solidFill>
                  <a:srgbClr val="0070C0"/>
                </a:solidFill>
              </a:rPr>
              <a:t>    </a:t>
            </a:r>
            <a:r>
              <a:rPr lang="fr-FR" dirty="0" err="1">
                <a:solidFill>
                  <a:srgbClr val="0070C0"/>
                </a:solidFill>
              </a:rPr>
              <a:t>this.title</a:t>
            </a:r>
            <a:r>
              <a:rPr lang="fr-FR" dirty="0">
                <a:solidFill>
                  <a:srgbClr val="0070C0"/>
                </a:solidFill>
              </a:rPr>
              <a:t> = </a:t>
            </a:r>
            <a:r>
              <a:rPr lang="fr-FR" dirty="0" err="1">
                <a:solidFill>
                  <a:srgbClr val="0070C0"/>
                </a:solidFill>
              </a:rPr>
              <a:t>title</a:t>
            </a:r>
            <a:endParaRPr lang="fr-FR" dirty="0">
              <a:solidFill>
                <a:srgbClr val="0070C0"/>
              </a:solidFill>
            </a:endParaRPr>
          </a:p>
          <a:p>
            <a:pPr marL="0" indent="0">
              <a:buNone/>
            </a:pPr>
            <a:r>
              <a:rPr lang="fr-FR" dirty="0">
                <a:solidFill>
                  <a:srgbClr val="0070C0"/>
                </a:solidFill>
              </a:rPr>
              <a:t>    </a:t>
            </a:r>
            <a:r>
              <a:rPr lang="fr-FR" dirty="0" err="1">
                <a:solidFill>
                  <a:srgbClr val="0070C0"/>
                </a:solidFill>
              </a:rPr>
              <a:t>this.author</a:t>
            </a:r>
            <a:r>
              <a:rPr lang="fr-FR" dirty="0">
                <a:solidFill>
                  <a:srgbClr val="0070C0"/>
                </a:solidFill>
              </a:rPr>
              <a:t> = </a:t>
            </a:r>
            <a:r>
              <a:rPr lang="fr-FR" dirty="0" err="1">
                <a:solidFill>
                  <a:srgbClr val="0070C0"/>
                </a:solidFill>
              </a:rPr>
              <a:t>author</a:t>
            </a:r>
            <a:endParaRPr lang="fr-FR" dirty="0">
              <a:solidFill>
                <a:srgbClr val="0070C0"/>
              </a:solidFill>
            </a:endParaRPr>
          </a:p>
          <a:p>
            <a:pPr marL="0" indent="0">
              <a:buNone/>
            </a:pPr>
            <a:r>
              <a:rPr lang="fr-FR" dirty="0">
                <a:solidFill>
                  <a:srgbClr val="0070C0"/>
                </a:solidFill>
              </a:rPr>
              <a:t>    </a:t>
            </a:r>
            <a:r>
              <a:rPr lang="fr-FR" dirty="0" err="1">
                <a:solidFill>
                  <a:srgbClr val="0070C0"/>
                </a:solidFill>
              </a:rPr>
              <a:t>this.price</a:t>
            </a:r>
            <a:r>
              <a:rPr lang="fr-FR" dirty="0">
                <a:solidFill>
                  <a:srgbClr val="0070C0"/>
                </a:solidFill>
              </a:rPr>
              <a:t> = </a:t>
            </a:r>
            <a:r>
              <a:rPr lang="fr-FR" dirty="0" err="1">
                <a:solidFill>
                  <a:srgbClr val="0070C0"/>
                </a:solidFill>
              </a:rPr>
              <a:t>price</a:t>
            </a:r>
            <a:endParaRPr lang="fr-FR" dirty="0">
              <a:solidFill>
                <a:srgbClr val="0070C0"/>
              </a:solidFill>
            </a:endParaRPr>
          </a:p>
          <a:p>
            <a:pPr marL="0" indent="0">
              <a:buNone/>
            </a:pPr>
            <a:r>
              <a:rPr lang="fr-FR" dirty="0">
                <a:solidFill>
                  <a:srgbClr val="0070C0"/>
                </a:solidFill>
              </a:rPr>
              <a:t>    </a:t>
            </a:r>
            <a:r>
              <a:rPr lang="fr-FR" dirty="0" err="1">
                <a:solidFill>
                  <a:srgbClr val="0070C0"/>
                </a:solidFill>
              </a:rPr>
              <a:t>this.getTitle</a:t>
            </a:r>
            <a:r>
              <a:rPr lang="fr-FR" dirty="0">
                <a:solidFill>
                  <a:srgbClr val="0070C0"/>
                </a:solidFill>
              </a:rPr>
              <a:t> = </a:t>
            </a:r>
            <a:r>
              <a:rPr lang="fr-FR" dirty="0" err="1">
                <a:solidFill>
                  <a:srgbClr val="0070C0"/>
                </a:solidFill>
              </a:rPr>
              <a:t>function</a:t>
            </a:r>
            <a:r>
              <a:rPr lang="fr-FR" dirty="0">
                <a:solidFill>
                  <a:srgbClr val="0070C0"/>
                </a:solidFill>
              </a:rPr>
              <a:t>() {</a:t>
            </a:r>
          </a:p>
          <a:p>
            <a:pPr marL="0" indent="0">
              <a:buNone/>
            </a:pPr>
            <a:r>
              <a:rPr lang="fr-FR" dirty="0">
                <a:solidFill>
                  <a:srgbClr val="0070C0"/>
                </a:solidFill>
              </a:rPr>
              <a:t>        return </a:t>
            </a:r>
            <a:r>
              <a:rPr lang="fr-FR" dirty="0" err="1">
                <a:solidFill>
                  <a:srgbClr val="0070C0"/>
                </a:solidFill>
              </a:rPr>
              <a:t>this.title</a:t>
            </a:r>
            <a:endParaRPr lang="fr-FR" dirty="0">
              <a:solidFill>
                <a:srgbClr val="0070C0"/>
              </a:solidFill>
            </a:endParaRPr>
          </a:p>
          <a:p>
            <a:pPr marL="0" indent="0">
              <a:buNone/>
            </a:pPr>
            <a:r>
              <a:rPr lang="fr-FR" dirty="0">
                <a:solidFill>
                  <a:srgbClr val="0070C0"/>
                </a:solidFill>
              </a:rPr>
              <a:t>    }</a:t>
            </a:r>
          </a:p>
          <a:p>
            <a:pPr marL="0" indent="0">
              <a:buNone/>
            </a:pPr>
            <a:r>
              <a:rPr lang="fr-FR" dirty="0">
                <a:solidFill>
                  <a:srgbClr val="0070C0"/>
                </a:solidFill>
              </a:rPr>
              <a:t>}</a:t>
            </a:r>
          </a:p>
          <a:p>
            <a:pPr marL="0" indent="0">
              <a:buNone/>
            </a:pPr>
            <a:endParaRPr lang="fr-FR" dirty="0">
              <a:solidFill>
                <a:srgbClr val="0070C0"/>
              </a:solidFill>
            </a:endParaRPr>
          </a:p>
          <a:p>
            <a:pPr marL="0" indent="0">
              <a:buNone/>
            </a:pPr>
            <a:r>
              <a:rPr lang="fr-FR" dirty="0" err="1">
                <a:solidFill>
                  <a:srgbClr val="0070C0"/>
                </a:solidFill>
              </a:rPr>
              <a:t>const</a:t>
            </a:r>
            <a:r>
              <a:rPr lang="fr-FR" dirty="0">
                <a:solidFill>
                  <a:srgbClr val="0070C0"/>
                </a:solidFill>
              </a:rPr>
              <a:t> book1 = new Book("le </a:t>
            </a:r>
            <a:r>
              <a:rPr lang="fr-FR" dirty="0" err="1">
                <a:solidFill>
                  <a:srgbClr val="0070C0"/>
                </a:solidFill>
              </a:rPr>
              <a:t>protrait</a:t>
            </a:r>
            <a:r>
              <a:rPr lang="fr-FR" dirty="0">
                <a:solidFill>
                  <a:srgbClr val="0070C0"/>
                </a:solidFill>
              </a:rPr>
              <a:t>", "Oscar", 50)</a:t>
            </a:r>
          </a:p>
          <a:p>
            <a:pPr marL="0" indent="0">
              <a:buNone/>
            </a:pPr>
            <a:r>
              <a:rPr lang="fr-FR" dirty="0">
                <a:solidFill>
                  <a:srgbClr val="0070C0"/>
                </a:solidFill>
              </a:rPr>
              <a:t>console.log(book1);</a:t>
            </a:r>
          </a:p>
          <a:p>
            <a:pPr marL="0" indent="0">
              <a:buNone/>
            </a:pPr>
            <a:endParaRPr lang="fr-FR" b="1" dirty="0">
              <a:solidFill>
                <a:srgbClr val="FF0000"/>
              </a:solidFill>
            </a:endParaRPr>
          </a:p>
        </p:txBody>
      </p:sp>
    </p:spTree>
    <p:extLst>
      <p:ext uri="{BB962C8B-B14F-4D97-AF65-F5344CB8AC3E}">
        <p14:creationId xmlns:p14="http://schemas.microsoft.com/office/powerpoint/2010/main" val="37188371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8: Les prototypes et classes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400" b="1" dirty="0">
                <a:solidFill>
                  <a:srgbClr val="FF0000"/>
                </a:solidFill>
              </a:rPr>
              <a:t>Les classes: </a:t>
            </a:r>
            <a:r>
              <a:rPr lang="fr-FR" dirty="0"/>
              <a:t>Un système de classe a été rajouté en 2015 en JavaScript. Le but est d'utiliser une syntaxe plus simple et compréhensible que les fonctions constructeur, tout en faisant la même chose sous le capot.</a:t>
            </a:r>
          </a:p>
          <a:p>
            <a:pPr marL="0" indent="0">
              <a:buNone/>
            </a:pPr>
            <a:r>
              <a:rPr lang="fr-FR" dirty="0"/>
              <a:t> </a:t>
            </a:r>
            <a:r>
              <a:rPr lang="fr-FR" dirty="0">
                <a:solidFill>
                  <a:srgbClr val="0070C0"/>
                </a:solidFill>
              </a:rPr>
              <a:t>class Planet {</a:t>
            </a:r>
          </a:p>
          <a:p>
            <a:pPr marL="0" indent="0">
              <a:buNone/>
            </a:pPr>
            <a:r>
              <a:rPr lang="fr-FR" dirty="0">
                <a:solidFill>
                  <a:srgbClr val="0070C0"/>
                </a:solidFill>
              </a:rPr>
              <a:t>    </a:t>
            </a:r>
            <a:r>
              <a:rPr lang="fr-FR" dirty="0" err="1">
                <a:solidFill>
                  <a:srgbClr val="0070C0"/>
                </a:solidFill>
              </a:rPr>
              <a:t>constructor</a:t>
            </a:r>
            <a:r>
              <a:rPr lang="fr-FR" dirty="0">
                <a:solidFill>
                  <a:srgbClr val="0070C0"/>
                </a:solidFill>
              </a:rPr>
              <a:t>(</a:t>
            </a:r>
            <a:r>
              <a:rPr lang="fr-FR" dirty="0" err="1">
                <a:solidFill>
                  <a:srgbClr val="0070C0"/>
                </a:solidFill>
              </a:rPr>
              <a:t>name</a:t>
            </a:r>
            <a:r>
              <a:rPr lang="fr-FR" dirty="0">
                <a:solidFill>
                  <a:srgbClr val="0070C0"/>
                </a:solidFill>
              </a:rPr>
              <a:t>, </a:t>
            </a:r>
            <a:r>
              <a:rPr lang="fr-FR" dirty="0" err="1">
                <a:solidFill>
                  <a:srgbClr val="0070C0"/>
                </a:solidFill>
              </a:rPr>
              <a:t>radus</a:t>
            </a:r>
            <a:r>
              <a:rPr lang="fr-FR" dirty="0">
                <a:solidFill>
                  <a:srgbClr val="0070C0"/>
                </a:solidFill>
              </a:rPr>
              <a:t>, </a:t>
            </a:r>
            <a:r>
              <a:rPr lang="fr-FR" dirty="0" err="1">
                <a:solidFill>
                  <a:srgbClr val="0070C0"/>
                </a:solidFill>
              </a:rPr>
              <a:t>color</a:t>
            </a:r>
            <a:r>
              <a:rPr lang="fr-FR" dirty="0">
                <a:solidFill>
                  <a:srgbClr val="0070C0"/>
                </a:solidFill>
              </a:rPr>
              <a:t>) {</a:t>
            </a:r>
          </a:p>
          <a:p>
            <a:pPr marL="0" indent="0">
              <a:buNone/>
            </a:pPr>
            <a:r>
              <a:rPr lang="fr-FR" dirty="0">
                <a:solidFill>
                  <a:srgbClr val="0070C0"/>
                </a:solidFill>
              </a:rPr>
              <a:t>        this.name = </a:t>
            </a:r>
            <a:r>
              <a:rPr lang="fr-FR" dirty="0" err="1">
                <a:solidFill>
                  <a:srgbClr val="0070C0"/>
                </a:solidFill>
              </a:rPr>
              <a:t>name</a:t>
            </a:r>
            <a:endParaRPr lang="fr-FR" dirty="0">
              <a:solidFill>
                <a:srgbClr val="0070C0"/>
              </a:solidFill>
            </a:endParaRPr>
          </a:p>
          <a:p>
            <a:pPr marL="0" indent="0">
              <a:buNone/>
            </a:pPr>
            <a:r>
              <a:rPr lang="fr-FR" dirty="0">
                <a:solidFill>
                  <a:srgbClr val="0070C0"/>
                </a:solidFill>
              </a:rPr>
              <a:t>        </a:t>
            </a:r>
            <a:r>
              <a:rPr lang="fr-FR" dirty="0" err="1">
                <a:solidFill>
                  <a:srgbClr val="0070C0"/>
                </a:solidFill>
              </a:rPr>
              <a:t>this.radus</a:t>
            </a:r>
            <a:r>
              <a:rPr lang="fr-FR" dirty="0">
                <a:solidFill>
                  <a:srgbClr val="0070C0"/>
                </a:solidFill>
              </a:rPr>
              <a:t> = </a:t>
            </a:r>
            <a:r>
              <a:rPr lang="fr-FR" dirty="0" err="1">
                <a:solidFill>
                  <a:srgbClr val="0070C0"/>
                </a:solidFill>
              </a:rPr>
              <a:t>radus</a:t>
            </a:r>
            <a:endParaRPr lang="fr-FR" dirty="0">
              <a:solidFill>
                <a:srgbClr val="0070C0"/>
              </a:solidFill>
            </a:endParaRPr>
          </a:p>
          <a:p>
            <a:pPr marL="0" indent="0">
              <a:buNone/>
            </a:pPr>
            <a:r>
              <a:rPr lang="fr-FR" dirty="0">
                <a:solidFill>
                  <a:srgbClr val="0070C0"/>
                </a:solidFill>
              </a:rPr>
              <a:t>        </a:t>
            </a:r>
            <a:r>
              <a:rPr lang="fr-FR" dirty="0" err="1">
                <a:solidFill>
                  <a:srgbClr val="0070C0"/>
                </a:solidFill>
              </a:rPr>
              <a:t>this.color</a:t>
            </a:r>
            <a:r>
              <a:rPr lang="fr-FR" dirty="0">
                <a:solidFill>
                  <a:srgbClr val="0070C0"/>
                </a:solidFill>
              </a:rPr>
              <a:t> = </a:t>
            </a:r>
            <a:r>
              <a:rPr lang="fr-FR" dirty="0" err="1">
                <a:solidFill>
                  <a:srgbClr val="0070C0"/>
                </a:solidFill>
              </a:rPr>
              <a:t>color</a:t>
            </a:r>
            <a:endParaRPr lang="fr-FR" dirty="0">
              <a:solidFill>
                <a:srgbClr val="0070C0"/>
              </a:solidFill>
            </a:endParaRPr>
          </a:p>
          <a:p>
            <a:pPr marL="0" indent="0">
              <a:buNone/>
            </a:pPr>
            <a:r>
              <a:rPr lang="fr-FR" dirty="0">
                <a:solidFill>
                  <a:srgbClr val="0070C0"/>
                </a:solidFill>
              </a:rPr>
              <a:t>    }</a:t>
            </a:r>
          </a:p>
          <a:p>
            <a:pPr marL="0" indent="0">
              <a:buNone/>
            </a:pPr>
            <a:r>
              <a:rPr lang="fr-FR" dirty="0">
                <a:solidFill>
                  <a:srgbClr val="0070C0"/>
                </a:solidFill>
              </a:rPr>
              <a:t>    spin(){</a:t>
            </a:r>
          </a:p>
          <a:p>
            <a:pPr marL="0" indent="0">
              <a:buNone/>
            </a:pPr>
            <a:r>
              <a:rPr lang="fr-FR" dirty="0">
                <a:solidFill>
                  <a:srgbClr val="0070C0"/>
                </a:solidFill>
              </a:rPr>
              <a:t>        console.log("</a:t>
            </a:r>
            <a:r>
              <a:rPr lang="fr-FR" dirty="0" err="1">
                <a:solidFill>
                  <a:srgbClr val="0070C0"/>
                </a:solidFill>
              </a:rPr>
              <a:t>Spinning</a:t>
            </a:r>
            <a:r>
              <a:rPr lang="fr-FR" dirty="0">
                <a:solidFill>
                  <a:srgbClr val="0070C0"/>
                </a:solidFill>
              </a:rPr>
              <a:t>");</a:t>
            </a:r>
          </a:p>
          <a:p>
            <a:pPr marL="0" indent="0">
              <a:buNone/>
            </a:pPr>
            <a:r>
              <a:rPr lang="fr-FR" dirty="0">
                <a:solidFill>
                  <a:srgbClr val="0070C0"/>
                </a:solidFill>
              </a:rPr>
              <a:t>    }</a:t>
            </a:r>
          </a:p>
          <a:p>
            <a:pPr marL="0" indent="0">
              <a:buNone/>
            </a:pPr>
            <a:r>
              <a:rPr lang="fr-FR" dirty="0">
                <a:solidFill>
                  <a:srgbClr val="0070C0"/>
                </a:solidFill>
              </a:rPr>
              <a:t>}</a:t>
            </a:r>
          </a:p>
          <a:p>
            <a:pPr marL="0" indent="0">
              <a:buNone/>
            </a:pPr>
            <a:r>
              <a:rPr lang="fr-FR" dirty="0" err="1">
                <a:solidFill>
                  <a:srgbClr val="0070C0"/>
                </a:solidFill>
              </a:rPr>
              <a:t>const</a:t>
            </a:r>
            <a:r>
              <a:rPr lang="fr-FR" dirty="0">
                <a:solidFill>
                  <a:srgbClr val="0070C0"/>
                </a:solidFill>
              </a:rPr>
              <a:t> mars = new Planet("Mars", 36663, "</a:t>
            </a:r>
            <a:r>
              <a:rPr lang="fr-FR" dirty="0" err="1">
                <a:solidFill>
                  <a:srgbClr val="0070C0"/>
                </a:solidFill>
              </a:rPr>
              <a:t>red</a:t>
            </a:r>
            <a:r>
              <a:rPr lang="fr-FR" dirty="0">
                <a:solidFill>
                  <a:srgbClr val="0070C0"/>
                </a:solidFill>
              </a:rPr>
              <a:t>")</a:t>
            </a:r>
          </a:p>
          <a:p>
            <a:pPr marL="0" indent="0">
              <a:buNone/>
            </a:pPr>
            <a:r>
              <a:rPr lang="fr-FR" dirty="0">
                <a:solidFill>
                  <a:srgbClr val="0070C0"/>
                </a:solidFill>
              </a:rPr>
              <a:t>console.log(mars)</a:t>
            </a:r>
            <a:r>
              <a:rPr lang="fr-FR" dirty="0"/>
              <a:t>;</a:t>
            </a:r>
            <a:endParaRPr lang="fr-FR" b="1" dirty="0">
              <a:solidFill>
                <a:srgbClr val="FF0000"/>
              </a:solidFill>
            </a:endParaRPr>
          </a:p>
        </p:txBody>
      </p:sp>
    </p:spTree>
    <p:extLst>
      <p:ext uri="{BB962C8B-B14F-4D97-AF65-F5344CB8AC3E}">
        <p14:creationId xmlns:p14="http://schemas.microsoft.com/office/powerpoint/2010/main" val="261511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4868138"/>
          </a:xfrm>
        </p:spPr>
        <p:txBody>
          <a:bodyPr>
            <a:normAutofit fontScale="70000" lnSpcReduction="20000"/>
          </a:bodyPr>
          <a:lstStyle/>
          <a:p>
            <a:pPr marL="0" indent="0">
              <a:buNone/>
            </a:pPr>
            <a:r>
              <a:rPr lang="fr-FR" sz="2400" b="1" dirty="0">
                <a:solidFill>
                  <a:srgbClr val="FF0000"/>
                </a:solidFill>
              </a:rPr>
              <a:t>6 – Les fonctions </a:t>
            </a:r>
            <a:r>
              <a:rPr lang="fr-FR" sz="2400" dirty="0"/>
              <a:t>: </a:t>
            </a:r>
            <a:r>
              <a:rPr lang="fr-FR" sz="1800" dirty="0"/>
              <a:t>Les fonctions permettent d’exécuter du code et de retourner une valeur. On peut leur passer des arguments qui correspondent aux paramètres de la fonction. Ces paramètres sont des variables locales, utilisables dans le corps de cette fonction.</a:t>
            </a:r>
          </a:p>
          <a:p>
            <a:pPr marL="0" indent="0">
              <a:buNone/>
            </a:pPr>
            <a:r>
              <a:rPr lang="fr-FR" sz="1800" dirty="0"/>
              <a:t>	- Les fonctions sont des objets, même si </a:t>
            </a:r>
            <a:r>
              <a:rPr lang="fr-FR" sz="1800" dirty="0" err="1"/>
              <a:t>typeof</a:t>
            </a:r>
            <a:r>
              <a:rPr lang="fr-FR" sz="1800" dirty="0"/>
              <a:t> retourne "</a:t>
            </a:r>
            <a:r>
              <a:rPr lang="fr-FR" sz="1800" dirty="0" err="1">
                <a:solidFill>
                  <a:schemeClr val="accent1"/>
                </a:solidFill>
              </a:rPr>
              <a:t>function</a:t>
            </a:r>
            <a:r>
              <a:rPr lang="fr-FR" sz="1800" dirty="0"/>
              <a:t> "  </a:t>
            </a:r>
          </a:p>
          <a:p>
            <a:pPr marL="0" indent="0">
              <a:buNone/>
            </a:pPr>
            <a:r>
              <a:rPr lang="fr-FR" sz="1800" dirty="0"/>
              <a:t>	- On appelle les fonctions des "</a:t>
            </a:r>
            <a:r>
              <a:rPr lang="fr-FR" sz="1800" dirty="0">
                <a:solidFill>
                  <a:schemeClr val="accent1"/>
                </a:solidFill>
              </a:rPr>
              <a:t>first class </a:t>
            </a:r>
            <a:r>
              <a:rPr lang="fr-FR" sz="1800" dirty="0" err="1">
                <a:solidFill>
                  <a:schemeClr val="accent1"/>
                </a:solidFill>
              </a:rPr>
              <a:t>objects</a:t>
            </a:r>
            <a:r>
              <a:rPr lang="fr-FR" sz="1800" dirty="0"/>
              <a:t>", car on peut les exécuter.</a:t>
            </a:r>
          </a:p>
          <a:p>
            <a:pPr marL="0" indent="0">
              <a:buNone/>
            </a:pPr>
            <a:r>
              <a:rPr lang="fr-FR" sz="1800" dirty="0"/>
              <a:t>Une fonction doit avoir un nom explicite, évitez les noms trop courts a(), z(), </a:t>
            </a:r>
            <a:r>
              <a:rPr lang="fr-FR" sz="1800" dirty="0" err="1"/>
              <a:t>ie</a:t>
            </a:r>
            <a:r>
              <a:rPr lang="fr-FR" sz="1800" dirty="0"/>
              <a:t>(), mo() ou pas assez explicite, comme user() </a:t>
            </a:r>
            <a:r>
              <a:rPr lang="fr-FR" sz="1800" dirty="0" err="1"/>
              <a:t>game</a:t>
            </a:r>
            <a:r>
              <a:rPr lang="fr-FR" sz="1800" dirty="0"/>
              <a:t>() page(). Préférez </a:t>
            </a:r>
            <a:r>
              <a:rPr lang="fr-FR" sz="1800" dirty="0" err="1"/>
              <a:t>getUser</a:t>
            </a:r>
            <a:r>
              <a:rPr lang="fr-FR" sz="1800" dirty="0"/>
              <a:t>() ou </a:t>
            </a:r>
            <a:r>
              <a:rPr lang="fr-FR" sz="1800" dirty="0" err="1"/>
              <a:t>isUser</a:t>
            </a:r>
            <a:r>
              <a:rPr lang="fr-FR" sz="1800" dirty="0"/>
              <a:t>(), </a:t>
            </a:r>
            <a:r>
              <a:rPr lang="fr-FR" sz="1800" dirty="0" err="1"/>
              <a:t>setGame</a:t>
            </a:r>
            <a:r>
              <a:rPr lang="fr-FR" sz="1800" dirty="0"/>
              <a:t>() ou </a:t>
            </a:r>
            <a:r>
              <a:rPr lang="fr-FR" sz="1800" dirty="0" err="1"/>
              <a:t>startGame</a:t>
            </a:r>
            <a:r>
              <a:rPr lang="fr-FR" sz="1800" dirty="0"/>
              <a:t>(), </a:t>
            </a:r>
            <a:r>
              <a:rPr lang="fr-FR" sz="1800" dirty="0" err="1"/>
              <a:t>getPage</a:t>
            </a:r>
            <a:r>
              <a:rPr lang="fr-FR" sz="1800" dirty="0"/>
              <a:t>() ou </a:t>
            </a:r>
            <a:r>
              <a:rPr lang="fr-FR" sz="1800" dirty="0" err="1"/>
              <a:t>readPage</a:t>
            </a:r>
            <a:r>
              <a:rPr lang="fr-FR" sz="1800" dirty="0"/>
              <a:t>(), </a:t>
            </a:r>
            <a:r>
              <a:rPr lang="fr-FR" sz="1800" dirty="0" err="1"/>
              <a:t>etc</a:t>
            </a:r>
            <a:r>
              <a:rPr lang="fr-FR" sz="1800" dirty="0"/>
              <a:t> ... </a:t>
            </a:r>
          </a:p>
          <a:p>
            <a:pPr marL="0" indent="0">
              <a:buNone/>
            </a:pPr>
            <a:r>
              <a:rPr lang="fr-FR" sz="1800" dirty="0">
                <a:solidFill>
                  <a:schemeClr val="accent1"/>
                </a:solidFill>
              </a:rPr>
              <a:t>Ex : </a:t>
            </a:r>
            <a:r>
              <a:rPr lang="en-US" sz="1800" dirty="0">
                <a:solidFill>
                  <a:schemeClr val="accent1"/>
                </a:solidFill>
              </a:rPr>
              <a:t>function addition(</a:t>
            </a:r>
            <a:r>
              <a:rPr lang="en-US" sz="1800" dirty="0" err="1">
                <a:solidFill>
                  <a:schemeClr val="accent1"/>
                </a:solidFill>
              </a:rPr>
              <a:t>a,b</a:t>
            </a:r>
            <a:r>
              <a:rPr lang="en-US" sz="1800" dirty="0">
                <a:solidFill>
                  <a:schemeClr val="accent1"/>
                </a:solidFill>
              </a:rPr>
              <a:t>) {</a:t>
            </a:r>
          </a:p>
          <a:p>
            <a:pPr marL="0" indent="0">
              <a:buNone/>
            </a:pPr>
            <a:r>
              <a:rPr lang="en-US" sz="1800" dirty="0">
                <a:solidFill>
                  <a:schemeClr val="accent1"/>
                </a:solidFill>
              </a:rPr>
              <a:t>    return a + b;</a:t>
            </a:r>
          </a:p>
          <a:p>
            <a:pPr marL="0" indent="0">
              <a:buNone/>
            </a:pPr>
            <a:r>
              <a:rPr lang="en-US" sz="1800" dirty="0">
                <a:solidFill>
                  <a:schemeClr val="accent1"/>
                </a:solidFill>
              </a:rPr>
              <a:t>}</a:t>
            </a:r>
          </a:p>
          <a:p>
            <a:pPr marL="0" indent="0">
              <a:buNone/>
            </a:pPr>
            <a:r>
              <a:rPr lang="en-US" sz="1800" dirty="0">
                <a:solidFill>
                  <a:schemeClr val="accent1"/>
                </a:solidFill>
              </a:rPr>
              <a:t>console.log(add(20,20));</a:t>
            </a:r>
          </a:p>
          <a:p>
            <a:pPr marL="0" indent="0">
              <a:buNone/>
            </a:pPr>
            <a:r>
              <a:rPr lang="fr-FR" sz="1800" dirty="0"/>
              <a:t>...</a:t>
            </a:r>
            <a:endParaRPr lang="en-US" sz="1800" dirty="0">
              <a:solidFill>
                <a:schemeClr val="accent1"/>
              </a:solidFill>
            </a:endParaRPr>
          </a:p>
          <a:p>
            <a:pPr marL="0" indent="0">
              <a:buNone/>
            </a:pPr>
            <a:r>
              <a:rPr lang="fr-FR" sz="1800" dirty="0"/>
              <a:t>- Les fonctions fléchées</a:t>
            </a:r>
          </a:p>
          <a:p>
            <a:pPr marL="0" indent="0">
              <a:buNone/>
            </a:pPr>
            <a:r>
              <a:rPr lang="fr-FR" sz="1800" dirty="0"/>
              <a:t>    Ces fonctions ont été rajoutées en 2015 en JavaScript.</a:t>
            </a:r>
          </a:p>
          <a:p>
            <a:pPr marL="0" indent="0">
              <a:buNone/>
            </a:pPr>
            <a:r>
              <a:rPr lang="fr-FR" sz="1800" dirty="0"/>
              <a:t>    Elles ont une syntaxe plus courte et quelques différences avec les fonctions classiques.</a:t>
            </a:r>
          </a:p>
          <a:p>
            <a:pPr marL="0" indent="0">
              <a:buNone/>
            </a:pPr>
            <a:r>
              <a:rPr lang="fr-FR" sz="1800" dirty="0"/>
              <a:t>    Nous les analyserons en détail dans une section ultérieure.</a:t>
            </a:r>
          </a:p>
          <a:p>
            <a:pPr marL="0" indent="0">
              <a:buNone/>
            </a:pPr>
            <a:r>
              <a:rPr lang="en-US" sz="1800" dirty="0">
                <a:solidFill>
                  <a:schemeClr val="accent1"/>
                </a:solidFill>
              </a:rPr>
              <a:t>const multiply = (</a:t>
            </a:r>
            <a:r>
              <a:rPr lang="en-US" sz="1800" dirty="0" err="1">
                <a:solidFill>
                  <a:schemeClr val="accent1"/>
                </a:solidFill>
              </a:rPr>
              <a:t>a,b</a:t>
            </a:r>
            <a:r>
              <a:rPr lang="en-US" sz="1800" dirty="0">
                <a:solidFill>
                  <a:schemeClr val="accent1"/>
                </a:solidFill>
              </a:rPr>
              <a:t>) =&gt; a * b </a:t>
            </a:r>
            <a:r>
              <a:rPr lang="en-US" sz="1800" dirty="0" err="1">
                <a:solidFill>
                  <a:schemeClr val="accent1"/>
                </a:solidFill>
              </a:rPr>
              <a:t>où</a:t>
            </a:r>
            <a:endParaRPr lang="en-US" sz="1800" dirty="0">
              <a:solidFill>
                <a:schemeClr val="accent1"/>
              </a:solidFill>
            </a:endParaRPr>
          </a:p>
          <a:p>
            <a:pPr marL="0" indent="0">
              <a:buNone/>
            </a:pPr>
            <a:r>
              <a:rPr lang="en-US" sz="1800" dirty="0">
                <a:solidFill>
                  <a:schemeClr val="accent1"/>
                </a:solidFill>
              </a:rPr>
              <a:t>const square = a = &gt; a * a;</a:t>
            </a:r>
          </a:p>
          <a:p>
            <a:pPr marL="0" indent="0">
              <a:buNone/>
            </a:pPr>
            <a:endParaRPr lang="fr-FR" sz="1800" dirty="0">
              <a:solidFill>
                <a:schemeClr val="accent1"/>
              </a:solidFill>
            </a:endParaRPr>
          </a:p>
        </p:txBody>
      </p:sp>
    </p:spTree>
    <p:extLst>
      <p:ext uri="{BB962C8B-B14F-4D97-AF65-F5344CB8AC3E}">
        <p14:creationId xmlns:p14="http://schemas.microsoft.com/office/powerpoint/2010/main" val="1773868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8: Les prototypes et classes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classes: </a:t>
            </a:r>
            <a:r>
              <a:rPr lang="fr-FR" dirty="0"/>
              <a:t>Les classes peuvent hériter d'une autre classe, c'est-à-dire d'un autre prototype. C'est le même fonctionnement que l'héritage de prototype des fonctions constructeur que nous avons vues précédemment, et c'est la même chose qui se passe sous le capot.</a:t>
            </a:r>
          </a:p>
          <a:p>
            <a:pPr marL="0" indent="0">
              <a:buNone/>
            </a:pPr>
            <a:endParaRPr lang="fr-FR" dirty="0"/>
          </a:p>
          <a:p>
            <a:pPr marL="0" indent="0">
              <a:buNone/>
            </a:pPr>
            <a:endParaRPr lang="fr-FR" dirty="0"/>
          </a:p>
          <a:p>
            <a:pPr marL="0" indent="0">
              <a:buNone/>
            </a:pPr>
            <a:endParaRPr lang="fr-FR" b="1" dirty="0">
              <a:solidFill>
                <a:srgbClr val="FF0000"/>
              </a:solidFill>
            </a:endParaRPr>
          </a:p>
        </p:txBody>
      </p:sp>
    </p:spTree>
    <p:extLst>
      <p:ext uri="{BB962C8B-B14F-4D97-AF65-F5344CB8AC3E}">
        <p14:creationId xmlns:p14="http://schemas.microsoft.com/office/powerpoint/2010/main" val="5230137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8: Les prototypes et classes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25000" lnSpcReduction="20000"/>
          </a:bodyPr>
          <a:lstStyle/>
          <a:p>
            <a:pPr marL="0" indent="0">
              <a:buNone/>
            </a:pPr>
            <a:r>
              <a:rPr lang="fr-FR" dirty="0" err="1"/>
              <a:t>constructor</a:t>
            </a:r>
            <a:r>
              <a:rPr lang="fr-FR" dirty="0"/>
              <a:t>(arm, leg){</a:t>
            </a:r>
          </a:p>
          <a:p>
            <a:pPr marL="0" indent="0">
              <a:buNone/>
            </a:pPr>
            <a:r>
              <a:rPr lang="fr-FR" dirty="0"/>
              <a:t>        </a:t>
            </a:r>
            <a:r>
              <a:rPr lang="fr-FR" dirty="0" err="1"/>
              <a:t>this.arm</a:t>
            </a:r>
            <a:r>
              <a:rPr lang="fr-FR" dirty="0"/>
              <a:t> = arm</a:t>
            </a:r>
          </a:p>
          <a:p>
            <a:pPr marL="0" indent="0">
              <a:buNone/>
            </a:pPr>
            <a:r>
              <a:rPr lang="fr-FR" dirty="0"/>
              <a:t>        </a:t>
            </a:r>
            <a:r>
              <a:rPr lang="fr-FR" dirty="0" err="1"/>
              <a:t>this.leg</a:t>
            </a:r>
            <a:r>
              <a:rPr lang="fr-FR" dirty="0"/>
              <a:t> = leg</a:t>
            </a:r>
          </a:p>
          <a:p>
            <a:pPr marL="0" indent="0">
              <a:buNone/>
            </a:pPr>
            <a:r>
              <a:rPr lang="fr-FR" dirty="0"/>
              <a:t>    }</a:t>
            </a:r>
          </a:p>
          <a:p>
            <a:pPr marL="0" indent="0">
              <a:buNone/>
            </a:pPr>
            <a:r>
              <a:rPr lang="fr-FR" dirty="0"/>
              <a:t>    </a:t>
            </a:r>
            <a:r>
              <a:rPr lang="fr-FR" dirty="0" err="1"/>
              <a:t>walk</a:t>
            </a:r>
            <a:r>
              <a:rPr lang="fr-FR" dirty="0"/>
              <a:t>() {</a:t>
            </a:r>
          </a:p>
          <a:p>
            <a:pPr marL="0" indent="0">
              <a:buNone/>
            </a:pPr>
            <a:r>
              <a:rPr lang="fr-FR" dirty="0"/>
              <a:t>        console.log("</a:t>
            </a:r>
            <a:r>
              <a:rPr lang="fr-FR" dirty="0" err="1"/>
              <a:t>Walk</a:t>
            </a:r>
            <a:r>
              <a:rPr lang="fr-FR" dirty="0"/>
              <a:t>");</a:t>
            </a:r>
          </a:p>
          <a:p>
            <a:pPr marL="0" indent="0">
              <a:buNone/>
            </a:pPr>
            <a:r>
              <a:rPr lang="fr-FR" dirty="0"/>
              <a:t>    }</a:t>
            </a:r>
          </a:p>
          <a:p>
            <a:pPr marL="0" indent="0">
              <a:buNone/>
            </a:pPr>
            <a:r>
              <a:rPr lang="fr-FR" dirty="0"/>
              <a:t>    </a:t>
            </a:r>
            <a:r>
              <a:rPr lang="fr-FR" dirty="0" err="1"/>
              <a:t>think</a:t>
            </a:r>
            <a:r>
              <a:rPr lang="fr-FR" dirty="0"/>
              <a:t>() {</a:t>
            </a:r>
          </a:p>
          <a:p>
            <a:pPr marL="0" indent="0">
              <a:buNone/>
            </a:pPr>
            <a:r>
              <a:rPr lang="fr-FR" dirty="0"/>
              <a:t>        console.log("</a:t>
            </a:r>
            <a:r>
              <a:rPr lang="fr-FR" dirty="0" err="1"/>
              <a:t>Think</a:t>
            </a:r>
            <a:r>
              <a:rPr lang="fr-FR" dirty="0"/>
              <a:t>");</a:t>
            </a:r>
          </a:p>
          <a:p>
            <a:pPr marL="0" indent="0">
              <a:buNone/>
            </a:pPr>
            <a:r>
              <a:rPr lang="fr-FR" dirty="0"/>
              <a:t>    }</a:t>
            </a:r>
          </a:p>
          <a:p>
            <a:pPr marL="0" indent="0">
              <a:buNone/>
            </a:pPr>
            <a:r>
              <a:rPr lang="fr-FR" dirty="0"/>
              <a:t>}</a:t>
            </a:r>
          </a:p>
          <a:p>
            <a:pPr marL="0" indent="0">
              <a:buNone/>
            </a:pPr>
            <a:r>
              <a:rPr lang="fr-FR" dirty="0" err="1"/>
              <a:t>const</a:t>
            </a:r>
            <a:r>
              <a:rPr lang="fr-FR" dirty="0"/>
              <a:t> human1 = new Human(2,2)</a:t>
            </a:r>
          </a:p>
          <a:p>
            <a:pPr marL="0" indent="0">
              <a:buNone/>
            </a:pPr>
            <a:r>
              <a:rPr lang="fr-FR" dirty="0"/>
              <a:t>console.log(human1);</a:t>
            </a:r>
          </a:p>
          <a:p>
            <a:pPr marL="0" indent="0">
              <a:buNone/>
            </a:pPr>
            <a:r>
              <a:rPr lang="fr-FR" dirty="0"/>
              <a:t>class </a:t>
            </a:r>
            <a:r>
              <a:rPr lang="fr-FR" dirty="0" err="1"/>
              <a:t>Italian</a:t>
            </a:r>
            <a:r>
              <a:rPr lang="fr-FR" dirty="0"/>
              <a:t> </a:t>
            </a:r>
            <a:r>
              <a:rPr lang="fr-FR" dirty="0" err="1"/>
              <a:t>extends</a:t>
            </a:r>
            <a:r>
              <a:rPr lang="fr-FR" dirty="0"/>
              <a:t> Human {</a:t>
            </a:r>
          </a:p>
          <a:p>
            <a:pPr marL="0" indent="0">
              <a:buNone/>
            </a:pPr>
            <a:r>
              <a:rPr lang="fr-FR" dirty="0"/>
              <a:t>    </a:t>
            </a:r>
            <a:r>
              <a:rPr lang="fr-FR" dirty="0" err="1"/>
              <a:t>constructor</a:t>
            </a:r>
            <a:r>
              <a:rPr lang="fr-FR" dirty="0"/>
              <a:t>(arm, leg, </a:t>
            </a:r>
            <a:r>
              <a:rPr lang="fr-FR" dirty="0" err="1"/>
              <a:t>name</a:t>
            </a:r>
            <a:r>
              <a:rPr lang="fr-FR" dirty="0"/>
              <a:t>) {</a:t>
            </a:r>
          </a:p>
          <a:p>
            <a:pPr marL="0" indent="0">
              <a:buNone/>
            </a:pPr>
            <a:r>
              <a:rPr lang="fr-FR" dirty="0"/>
              <a:t>        super(</a:t>
            </a:r>
            <a:r>
              <a:rPr lang="fr-FR" dirty="0" err="1"/>
              <a:t>arm,leg</a:t>
            </a:r>
            <a:r>
              <a:rPr lang="fr-FR" dirty="0"/>
              <a:t>)</a:t>
            </a:r>
          </a:p>
          <a:p>
            <a:pPr marL="0" indent="0">
              <a:buNone/>
            </a:pPr>
            <a:r>
              <a:rPr lang="fr-FR" dirty="0"/>
              <a:t>        this.name = </a:t>
            </a:r>
            <a:r>
              <a:rPr lang="fr-FR" dirty="0" err="1"/>
              <a:t>name</a:t>
            </a:r>
            <a:endParaRPr lang="fr-FR" dirty="0"/>
          </a:p>
          <a:p>
            <a:pPr marL="0" indent="0">
              <a:buNone/>
            </a:pPr>
            <a:r>
              <a:rPr lang="fr-FR" dirty="0"/>
              <a:t>    }</a:t>
            </a:r>
          </a:p>
          <a:p>
            <a:pPr marL="0" indent="0">
              <a:buNone/>
            </a:pPr>
            <a:r>
              <a:rPr lang="fr-FR" dirty="0"/>
              <a:t>    </a:t>
            </a:r>
            <a:r>
              <a:rPr lang="fr-FR" dirty="0" err="1"/>
              <a:t>cookingPasta</a:t>
            </a:r>
            <a:r>
              <a:rPr lang="fr-FR" dirty="0"/>
              <a:t>() {</a:t>
            </a:r>
          </a:p>
          <a:p>
            <a:pPr marL="0" indent="0">
              <a:buNone/>
            </a:pPr>
            <a:r>
              <a:rPr lang="fr-FR" dirty="0"/>
              <a:t>        console.log("🍝");</a:t>
            </a:r>
          </a:p>
          <a:p>
            <a:pPr marL="0" indent="0">
              <a:buNone/>
            </a:pPr>
            <a:r>
              <a:rPr lang="fr-FR" dirty="0"/>
              <a:t>    }</a:t>
            </a:r>
          </a:p>
          <a:p>
            <a:pPr marL="0" indent="0">
              <a:buNone/>
            </a:pPr>
            <a:r>
              <a:rPr lang="fr-FR" dirty="0"/>
              <a:t>    </a:t>
            </a:r>
            <a:r>
              <a:rPr lang="fr-FR" dirty="0" err="1"/>
              <a:t>cookingPizza</a:t>
            </a:r>
            <a:r>
              <a:rPr lang="fr-FR" dirty="0"/>
              <a:t>() {</a:t>
            </a:r>
          </a:p>
          <a:p>
            <a:pPr marL="0" indent="0">
              <a:buNone/>
            </a:pPr>
            <a:r>
              <a:rPr lang="fr-FR" dirty="0"/>
              <a:t>        console.log("🍕");</a:t>
            </a:r>
          </a:p>
          <a:p>
            <a:pPr marL="0" indent="0">
              <a:buNone/>
            </a:pPr>
            <a:r>
              <a:rPr lang="fr-FR" dirty="0"/>
              <a:t>    }</a:t>
            </a:r>
          </a:p>
          <a:p>
            <a:pPr marL="0" indent="0">
              <a:buNone/>
            </a:pPr>
            <a:r>
              <a:rPr lang="fr-FR"/>
              <a:t>}</a:t>
            </a:r>
            <a:endParaRPr lang="fr-FR" dirty="0"/>
          </a:p>
          <a:p>
            <a:pPr marL="0" indent="0">
              <a:buNone/>
            </a:pPr>
            <a:r>
              <a:rPr lang="fr-FR" dirty="0" err="1"/>
              <a:t>const</a:t>
            </a:r>
            <a:r>
              <a:rPr lang="fr-FR" dirty="0"/>
              <a:t> italien1 = new </a:t>
            </a:r>
            <a:r>
              <a:rPr lang="fr-FR" dirty="0" err="1"/>
              <a:t>Italian</a:t>
            </a:r>
            <a:r>
              <a:rPr lang="fr-FR" dirty="0"/>
              <a:t>(2,2, "Thomas Boss")</a:t>
            </a:r>
          </a:p>
          <a:p>
            <a:pPr marL="0" indent="0">
              <a:buNone/>
            </a:pPr>
            <a:r>
              <a:rPr lang="fr-FR" dirty="0"/>
              <a:t>console.log(italien1);</a:t>
            </a:r>
          </a:p>
          <a:p>
            <a:pPr marL="0" indent="0">
              <a:buNone/>
            </a:pPr>
            <a:endParaRPr lang="fr-FR" dirty="0"/>
          </a:p>
          <a:p>
            <a:pPr marL="0" indent="0">
              <a:buNone/>
            </a:pPr>
            <a:endParaRPr lang="fr-FR" dirty="0"/>
          </a:p>
          <a:p>
            <a:pPr marL="0" indent="0">
              <a:buNone/>
            </a:pPr>
            <a:endParaRPr lang="fr-FR" b="1" dirty="0">
              <a:solidFill>
                <a:srgbClr val="FF0000"/>
              </a:solidFill>
            </a:endParaRPr>
          </a:p>
        </p:txBody>
      </p:sp>
    </p:spTree>
    <p:extLst>
      <p:ext uri="{BB962C8B-B14F-4D97-AF65-F5344CB8AC3E}">
        <p14:creationId xmlns:p14="http://schemas.microsoft.com/office/powerpoint/2010/main" val="223136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4868138"/>
          </a:xfrm>
        </p:spPr>
        <p:txBody>
          <a:bodyPr>
            <a:normAutofit fontScale="85000" lnSpcReduction="10000"/>
          </a:bodyPr>
          <a:lstStyle/>
          <a:p>
            <a:pPr marL="0" indent="0">
              <a:buNone/>
            </a:pPr>
            <a:r>
              <a:rPr lang="fr-FR" sz="2200" b="1" dirty="0">
                <a:solidFill>
                  <a:srgbClr val="FF0000"/>
                </a:solidFill>
              </a:rPr>
              <a:t>7 – Le </a:t>
            </a:r>
            <a:r>
              <a:rPr lang="fr-FR" sz="2200" b="1" dirty="0" err="1">
                <a:solidFill>
                  <a:srgbClr val="FF0000"/>
                </a:solidFill>
              </a:rPr>
              <a:t>hoisting</a:t>
            </a:r>
            <a:r>
              <a:rPr lang="fr-FR" sz="2200" b="1" dirty="0">
                <a:solidFill>
                  <a:srgbClr val="FF0000"/>
                </a:solidFill>
              </a:rPr>
              <a:t> </a:t>
            </a:r>
            <a:r>
              <a:rPr lang="fr-FR" sz="2200" dirty="0"/>
              <a:t>: </a:t>
            </a:r>
          </a:p>
          <a:p>
            <a:pPr marL="0" indent="0">
              <a:buNone/>
            </a:pPr>
            <a:r>
              <a:rPr lang="fr-FR" sz="1800" dirty="0"/>
              <a:t>L'hissage, est la façon dont les variables déclarées avec var et les déclarations de fonction se font analyser en premier et "hisser" en haut du code lors de l’exécution d'un fichier JS. Cela les rend donc accessibles à tout le reste du code, même si les variables et fonctions sont déclarées après leur utilisation. Les var retourneront néanmoins </a:t>
            </a:r>
            <a:r>
              <a:rPr lang="fr-FR" sz="1800" dirty="0" err="1"/>
              <a:t>undefined</a:t>
            </a:r>
            <a:r>
              <a:rPr lang="fr-FR" sz="1800" dirty="0"/>
              <a:t>, car elles sont analysées sans qu'on leur assigne de valeur... La valeur est assignée au moment où la ligne du var se fait exécuter, après le hissage. Cela fait partie des nombreux comportements problématiques des var, d'où la création de let &amp; </a:t>
            </a:r>
            <a:r>
              <a:rPr lang="fr-FR" sz="1800" dirty="0" err="1"/>
              <a:t>const</a:t>
            </a:r>
            <a:r>
              <a:rPr lang="fr-FR" sz="1800" dirty="0"/>
              <a:t>. Attention, il n'y a pas de </a:t>
            </a:r>
            <a:r>
              <a:rPr lang="fr-FR" sz="1800" dirty="0" err="1"/>
              <a:t>hoisting</a:t>
            </a:r>
            <a:r>
              <a:rPr lang="fr-FR" sz="1800" dirty="0"/>
              <a:t> avec les let &amp; </a:t>
            </a:r>
            <a:r>
              <a:rPr lang="fr-FR" sz="1800" dirty="0" err="1"/>
              <a:t>const</a:t>
            </a:r>
            <a:r>
              <a:rPr lang="fr-FR" sz="1800" dirty="0"/>
              <a:t>.</a:t>
            </a:r>
          </a:p>
          <a:p>
            <a:pPr marL="0" indent="0">
              <a:buNone/>
            </a:pPr>
            <a:r>
              <a:rPr lang="fr-FR" sz="1800" dirty="0">
                <a:solidFill>
                  <a:schemeClr val="accent1"/>
                </a:solidFill>
              </a:rPr>
              <a:t>Ex :</a:t>
            </a:r>
          </a:p>
          <a:p>
            <a:pPr marL="0" indent="0">
              <a:buNone/>
            </a:pPr>
            <a:r>
              <a:rPr lang="fr-FR" sz="1800" dirty="0">
                <a:solidFill>
                  <a:schemeClr val="accent1"/>
                </a:solidFill>
              </a:rPr>
              <a:t>Console.log(</a:t>
            </a:r>
            <a:r>
              <a:rPr lang="fr-FR" sz="1800" dirty="0" err="1">
                <a:solidFill>
                  <a:schemeClr val="accent1"/>
                </a:solidFill>
              </a:rPr>
              <a:t>age</a:t>
            </a:r>
            <a:r>
              <a:rPr lang="fr-FR" sz="1800" dirty="0">
                <a:solidFill>
                  <a:schemeClr val="accent1"/>
                </a:solidFill>
              </a:rPr>
              <a:t>) </a:t>
            </a:r>
          </a:p>
          <a:p>
            <a:pPr marL="0" indent="0">
              <a:buNone/>
            </a:pPr>
            <a:r>
              <a:rPr lang="fr-FR" sz="1800" dirty="0">
                <a:solidFill>
                  <a:schemeClr val="accent1"/>
                </a:solidFill>
              </a:rPr>
              <a:t>var </a:t>
            </a:r>
            <a:r>
              <a:rPr lang="fr-FR" sz="1800" dirty="0" err="1">
                <a:solidFill>
                  <a:schemeClr val="accent1"/>
                </a:solidFill>
              </a:rPr>
              <a:t>age</a:t>
            </a:r>
            <a:r>
              <a:rPr lang="fr-FR" sz="1800" dirty="0">
                <a:solidFill>
                  <a:schemeClr val="accent1"/>
                </a:solidFill>
              </a:rPr>
              <a:t> = 99;</a:t>
            </a:r>
          </a:p>
          <a:p>
            <a:pPr marL="0" indent="0">
              <a:buNone/>
            </a:pPr>
            <a:r>
              <a:rPr lang="fr-FR" sz="1800" dirty="0"/>
              <a:t>Il retourne </a:t>
            </a:r>
            <a:r>
              <a:rPr lang="fr-FR" sz="1800" dirty="0" err="1"/>
              <a:t>undefined</a:t>
            </a:r>
            <a:r>
              <a:rPr lang="fr-FR" sz="1800" dirty="0"/>
              <a:t> au lieu de l’exception.</a:t>
            </a:r>
          </a:p>
          <a:p>
            <a:pPr marL="0" indent="0">
              <a:buNone/>
            </a:pPr>
            <a:r>
              <a:rPr lang="fr-FR" sz="1800" dirty="0">
                <a:solidFill>
                  <a:schemeClr val="accent1"/>
                </a:solidFill>
              </a:rPr>
              <a:t>console.log(</a:t>
            </a:r>
            <a:r>
              <a:rPr lang="fr-FR" sz="1800" dirty="0" err="1">
                <a:solidFill>
                  <a:schemeClr val="accent1"/>
                </a:solidFill>
              </a:rPr>
              <a:t>foo</a:t>
            </a:r>
            <a:r>
              <a:rPr lang="fr-FR" sz="1800" dirty="0">
                <a:solidFill>
                  <a:schemeClr val="accent1"/>
                </a:solidFill>
              </a:rPr>
              <a:t>())</a:t>
            </a:r>
          </a:p>
          <a:p>
            <a:pPr marL="0" indent="0">
              <a:buNone/>
            </a:pPr>
            <a:r>
              <a:rPr lang="fr-FR" sz="1800" dirty="0" err="1">
                <a:solidFill>
                  <a:schemeClr val="accent1"/>
                </a:solidFill>
              </a:rPr>
              <a:t>function</a:t>
            </a:r>
            <a:r>
              <a:rPr lang="fr-FR" sz="1800" dirty="0">
                <a:solidFill>
                  <a:schemeClr val="accent1"/>
                </a:solidFill>
              </a:rPr>
              <a:t> </a:t>
            </a:r>
            <a:r>
              <a:rPr lang="fr-FR" sz="1800" dirty="0" err="1">
                <a:solidFill>
                  <a:schemeClr val="accent1"/>
                </a:solidFill>
              </a:rPr>
              <a:t>foo</a:t>
            </a:r>
            <a:r>
              <a:rPr lang="fr-FR" sz="1800" dirty="0">
                <a:solidFill>
                  <a:schemeClr val="accent1"/>
                </a:solidFill>
              </a:rPr>
              <a:t>() {</a:t>
            </a:r>
          </a:p>
          <a:p>
            <a:pPr marL="0" indent="0">
              <a:buNone/>
            </a:pPr>
            <a:r>
              <a:rPr lang="fr-FR" sz="1800" dirty="0">
                <a:solidFill>
                  <a:schemeClr val="accent1"/>
                </a:solidFill>
              </a:rPr>
              <a:t>    console.log("</a:t>
            </a:r>
            <a:r>
              <a:rPr lang="fr-FR" sz="1800" dirty="0" err="1">
                <a:solidFill>
                  <a:schemeClr val="accent1"/>
                </a:solidFill>
              </a:rPr>
              <a:t>HEllo</a:t>
            </a:r>
            <a:r>
              <a:rPr lang="fr-FR" sz="1800" dirty="0">
                <a:solidFill>
                  <a:schemeClr val="accent1"/>
                </a:solidFill>
              </a:rPr>
              <a:t>");</a:t>
            </a:r>
          </a:p>
          <a:p>
            <a:pPr marL="0" indent="0">
              <a:buNone/>
            </a:pPr>
            <a:r>
              <a:rPr lang="fr-FR" sz="1800" dirty="0">
                <a:solidFill>
                  <a:schemeClr val="accent1"/>
                </a:solidFill>
              </a:rPr>
              <a:t>}</a:t>
            </a:r>
          </a:p>
          <a:p>
            <a:pPr marL="0" indent="0">
              <a:buNone/>
            </a:pPr>
            <a:r>
              <a:rPr lang="fr-FR" sz="1800" dirty="0"/>
              <a:t>Et ça marche bien avec les fonctions.</a:t>
            </a:r>
          </a:p>
          <a:p>
            <a:pPr marL="0" indent="0">
              <a:buNone/>
            </a:pPr>
            <a:endParaRPr lang="fr-FR" sz="1800" dirty="0"/>
          </a:p>
        </p:txBody>
      </p:sp>
    </p:spTree>
    <p:extLst>
      <p:ext uri="{BB962C8B-B14F-4D97-AF65-F5344CB8AC3E}">
        <p14:creationId xmlns:p14="http://schemas.microsoft.com/office/powerpoint/2010/main" val="315871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000" b="1" dirty="0">
                <a:solidFill>
                  <a:srgbClr val="FF0000"/>
                </a:solidFill>
              </a:rPr>
              <a:t>8 – Les </a:t>
            </a:r>
            <a:r>
              <a:rPr lang="fr-FR" sz="2000" b="1" dirty="0" err="1">
                <a:solidFill>
                  <a:srgbClr val="FF0000"/>
                </a:solidFill>
              </a:rPr>
              <a:t>Objects</a:t>
            </a:r>
            <a:r>
              <a:rPr lang="fr-FR" sz="2000" b="1" dirty="0">
                <a:solidFill>
                  <a:srgbClr val="FF0000"/>
                </a:solidFill>
              </a:rPr>
              <a:t> </a:t>
            </a:r>
            <a:r>
              <a:rPr lang="fr-FR" sz="1800" dirty="0"/>
              <a:t>: Les objets sont des containers à propriétés. Chaque propriété est associée à une valeur. On parle d'une collection de clés-valeurs. (</a:t>
            </a:r>
            <a:r>
              <a:rPr lang="fr-FR" sz="1800" dirty="0" err="1"/>
              <a:t>keyed</a:t>
            </a:r>
            <a:r>
              <a:rPr lang="fr-FR" sz="1800" dirty="0"/>
              <a:t> collection). On accède aux valeurs grâce à deux notations, la dot et la </a:t>
            </a:r>
            <a:r>
              <a:rPr lang="fr-FR" sz="1800" dirty="0" err="1"/>
              <a:t>bracket</a:t>
            </a:r>
            <a:r>
              <a:rPr lang="fr-FR" sz="1800" dirty="0"/>
              <a:t> notation</a:t>
            </a:r>
          </a:p>
          <a:p>
            <a:pPr marL="0" indent="0">
              <a:buNone/>
            </a:pPr>
            <a:r>
              <a:rPr lang="fr-FR" sz="1800" dirty="0"/>
              <a:t>	</a:t>
            </a:r>
            <a:r>
              <a:rPr lang="fr-FR" sz="1800" dirty="0">
                <a:solidFill>
                  <a:schemeClr val="accent1"/>
                </a:solidFill>
              </a:rPr>
              <a:t>-  dot notation</a:t>
            </a:r>
          </a:p>
          <a:p>
            <a:pPr marL="0" indent="0">
              <a:buNone/>
            </a:pPr>
            <a:r>
              <a:rPr lang="fr-FR" sz="1800" dirty="0">
                <a:solidFill>
                  <a:schemeClr val="accent1"/>
                </a:solidFill>
              </a:rPr>
              <a:t>	-  </a:t>
            </a:r>
            <a:r>
              <a:rPr lang="fr-FR" sz="1800" dirty="0" err="1">
                <a:solidFill>
                  <a:schemeClr val="accent1"/>
                </a:solidFill>
              </a:rPr>
              <a:t>bracket</a:t>
            </a:r>
            <a:r>
              <a:rPr lang="fr-FR" sz="1800" dirty="0">
                <a:solidFill>
                  <a:schemeClr val="accent1"/>
                </a:solidFill>
              </a:rPr>
              <a:t> notation</a:t>
            </a:r>
          </a:p>
          <a:p>
            <a:pPr marL="0" indent="0">
              <a:buNone/>
            </a:pPr>
            <a:r>
              <a:rPr lang="fr-FR" sz="1800" dirty="0"/>
              <a:t>On peut modifier la valeur d'une propriété Imbrication d'objets</a:t>
            </a:r>
          </a:p>
          <a:p>
            <a:pPr marL="0" indent="0">
              <a:buNone/>
            </a:pPr>
            <a:r>
              <a:rPr lang="fr-FR" sz="1800" dirty="0"/>
              <a:t>C'est assez complexe quand on débute de s'y retrouver, pour l'instant ne vous posez pas trop de question, mais appréciez juste la syntaxe, et tentez de retrouver des valeurs et d'exécuter des fonctions.</a:t>
            </a:r>
          </a:p>
          <a:p>
            <a:pPr marL="0" indent="0">
              <a:buNone/>
            </a:pPr>
            <a:endParaRPr lang="fr-FR" sz="1800" dirty="0"/>
          </a:p>
        </p:txBody>
      </p:sp>
      <p:pic>
        <p:nvPicPr>
          <p:cNvPr id="4" name="Image 3">
            <a:extLst>
              <a:ext uri="{FF2B5EF4-FFF2-40B4-BE49-F238E27FC236}">
                <a16:creationId xmlns:a16="http://schemas.microsoft.com/office/drawing/2014/main" id="{0B390EFF-EBD0-17AE-D76F-FFFAB5ED3079}"/>
              </a:ext>
            </a:extLst>
          </p:cNvPr>
          <p:cNvPicPr>
            <a:picLocks noChangeAspect="1"/>
          </p:cNvPicPr>
          <p:nvPr/>
        </p:nvPicPr>
        <p:blipFill>
          <a:blip r:embed="rId2"/>
          <a:stretch>
            <a:fillRect/>
          </a:stretch>
        </p:blipFill>
        <p:spPr>
          <a:xfrm>
            <a:off x="3048300" y="4630251"/>
            <a:ext cx="5197151" cy="2198451"/>
          </a:xfrm>
          <a:prstGeom prst="rect">
            <a:avLst/>
          </a:prstGeom>
        </p:spPr>
      </p:pic>
    </p:spTree>
    <p:extLst>
      <p:ext uri="{BB962C8B-B14F-4D97-AF65-F5344CB8AC3E}">
        <p14:creationId xmlns:p14="http://schemas.microsoft.com/office/powerpoint/2010/main" val="9238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000" b="1" dirty="0">
                <a:solidFill>
                  <a:srgbClr val="FF0000"/>
                </a:solidFill>
              </a:rPr>
              <a:t>8 – Les Tableaux </a:t>
            </a:r>
            <a:r>
              <a:rPr lang="fr-FR" sz="1800" dirty="0"/>
              <a:t>: Les tableaux permettent de stocker plusieurs valeurs sous la forme d'une liste. Les tableaux sont, sous le capot, des objets. Ils ont été créés car ils sont très pratiques pour manipuler des listes de valeurs, notamment grâce aux méthodes qui sont associées à ces derniers. Les indices ou index, c'est à dire les positions qui servent à retrouver les éléments d'un tableau, commencent à zéro ! Cela porte à confusion quand on débute. </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arr</a:t>
            </a:r>
            <a:r>
              <a:rPr lang="fr-FR" sz="1800" dirty="0">
                <a:solidFill>
                  <a:schemeClr val="accent1"/>
                </a:solidFill>
              </a:rPr>
              <a:t> = ["</a:t>
            </a:r>
            <a:r>
              <a:rPr lang="fr-FR" sz="1800" dirty="0" err="1">
                <a:solidFill>
                  <a:schemeClr val="accent1"/>
                </a:solidFill>
              </a:rPr>
              <a:t>a","b","c</a:t>
            </a:r>
            <a:r>
              <a:rPr lang="fr-FR" sz="1800" dirty="0">
                <a:solidFill>
                  <a:schemeClr val="accent1"/>
                </a:solidFill>
              </a:rPr>
              <a:t>"]</a:t>
            </a:r>
          </a:p>
          <a:p>
            <a:pPr marL="0" indent="0">
              <a:buNone/>
            </a:pPr>
            <a:r>
              <a:rPr lang="fr-FR" sz="1800" dirty="0">
                <a:solidFill>
                  <a:schemeClr val="accent1"/>
                </a:solidFill>
              </a:rPr>
              <a:t>index         0   1   2</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users</a:t>
            </a:r>
            <a:r>
              <a:rPr lang="fr-FR" sz="1800" dirty="0">
                <a:solidFill>
                  <a:schemeClr val="accent1"/>
                </a:solidFill>
              </a:rPr>
              <a:t> = ["Paul", "Ana", "Juliette", "Alexandre", "Victor"];</a:t>
            </a:r>
          </a:p>
          <a:p>
            <a:pPr marL="0" indent="0">
              <a:buNone/>
            </a:pPr>
            <a:r>
              <a:rPr lang="fr-FR" sz="1800" dirty="0"/>
              <a:t>On peut appliquer des propriétés comme </a:t>
            </a:r>
            <a:r>
              <a:rPr lang="fr-FR" sz="1800" dirty="0" err="1">
                <a:solidFill>
                  <a:schemeClr val="accent1"/>
                </a:solidFill>
              </a:rPr>
              <a:t>length</a:t>
            </a:r>
            <a:r>
              <a:rPr lang="fr-FR" sz="1800" dirty="0"/>
              <a:t> très pratique Pour sélectionner le dernier élément d’un tableau </a:t>
            </a:r>
            <a:r>
              <a:rPr lang="fr-FR" sz="1800" dirty="0">
                <a:solidFill>
                  <a:schemeClr val="accent1"/>
                </a:solidFill>
              </a:rPr>
              <a:t>push()</a:t>
            </a:r>
            <a:r>
              <a:rPr lang="fr-FR" sz="1800" dirty="0"/>
              <a:t>, </a:t>
            </a:r>
            <a:r>
              <a:rPr lang="fr-FR" sz="1800" dirty="0">
                <a:solidFill>
                  <a:schemeClr val="accent1"/>
                </a:solidFill>
              </a:rPr>
              <a:t>pop()</a:t>
            </a:r>
            <a:r>
              <a:rPr lang="fr-FR" sz="1800" dirty="0"/>
              <a:t>, </a:t>
            </a:r>
          </a:p>
        </p:txBody>
      </p:sp>
    </p:spTree>
    <p:extLst>
      <p:ext uri="{BB962C8B-B14F-4D97-AF65-F5344CB8AC3E}">
        <p14:creationId xmlns:p14="http://schemas.microsoft.com/office/powerpoint/2010/main" val="355823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200" b="1" dirty="0">
                <a:solidFill>
                  <a:srgbClr val="FF0000"/>
                </a:solidFill>
              </a:rPr>
              <a:t>8 – Introduction au DOM et BOM</a:t>
            </a:r>
            <a:r>
              <a:rPr lang="fr-FR" sz="2200" dirty="0"/>
              <a:t>: </a:t>
            </a:r>
          </a:p>
          <a:p>
            <a:pPr marL="0" indent="0">
              <a:buNone/>
            </a:pPr>
            <a:r>
              <a:rPr lang="fr-FR" sz="1800" dirty="0"/>
              <a:t>	- </a:t>
            </a:r>
            <a:r>
              <a:rPr lang="fr-FR" sz="1800" dirty="0">
                <a:solidFill>
                  <a:srgbClr val="7030A0"/>
                </a:solidFill>
              </a:rPr>
              <a:t>Le DOM</a:t>
            </a:r>
            <a:r>
              <a:rPr lang="fr-FR" sz="1800" dirty="0"/>
              <a:t>, "</a:t>
            </a:r>
            <a:r>
              <a:rPr lang="fr-FR" sz="1800" dirty="0">
                <a:solidFill>
                  <a:srgbClr val="7030A0"/>
                </a:solidFill>
              </a:rPr>
              <a:t>Document Object Model</a:t>
            </a:r>
            <a:r>
              <a:rPr lang="fr-FR" sz="1800" dirty="0"/>
              <a:t>" est la représentation sous forme d'objets des éléments d'une page web par votre navigateur. Le DOM n'est pas du JavaScript, c'est une interface utilisable par plusieurs langages. Néanmoins, c'est bien avec JavaScript qu'on utilise le DOM le plus souvent.</a:t>
            </a:r>
          </a:p>
          <a:p>
            <a:pPr marL="0" indent="0">
              <a:buNone/>
            </a:pPr>
            <a:r>
              <a:rPr lang="fr-FR" sz="1800" dirty="0"/>
              <a:t>Toute votre page va donc être représentée sous la forme d'un grand arbre d'objets, c'est à dire des objets imbriqués les uns dans les autres. Ces objets contiennent des propriétés et des méthodes très pratiques.</a:t>
            </a:r>
          </a:p>
          <a:p>
            <a:pPr marL="0" indent="0">
              <a:buNone/>
            </a:pPr>
            <a:r>
              <a:rPr lang="fr-FR" sz="1800" dirty="0"/>
              <a:t>Grâce à ces derniers, tout est possible en JavaScript, car chaque élément va pouvoir être sélectionné, modifié, supprimé, stylisé, cliqué, glissé, scrollé et j'en passe.</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title</a:t>
            </a:r>
            <a:r>
              <a:rPr lang="fr-FR" sz="1800" dirty="0">
                <a:solidFill>
                  <a:schemeClr val="accent1"/>
                </a:solidFill>
              </a:rPr>
              <a:t> = </a:t>
            </a:r>
            <a:r>
              <a:rPr lang="fr-FR" sz="1800" dirty="0" err="1">
                <a:solidFill>
                  <a:schemeClr val="accent1"/>
                </a:solidFill>
              </a:rPr>
              <a:t>document.querySelector</a:t>
            </a:r>
            <a:r>
              <a:rPr lang="fr-FR" sz="1800" dirty="0">
                <a:solidFill>
                  <a:schemeClr val="accent1"/>
                </a:solidFill>
              </a:rPr>
              <a:t>('h1');</a:t>
            </a:r>
          </a:p>
          <a:p>
            <a:pPr marL="0" indent="0">
              <a:buNone/>
            </a:pPr>
            <a:r>
              <a:rPr lang="fr-FR" sz="1800" dirty="0">
                <a:solidFill>
                  <a:schemeClr val="accent1"/>
                </a:solidFill>
              </a:rPr>
              <a:t>console.log(</a:t>
            </a:r>
            <a:r>
              <a:rPr lang="fr-FR" sz="1800" dirty="0" err="1">
                <a:solidFill>
                  <a:schemeClr val="accent1"/>
                </a:solidFill>
              </a:rPr>
              <a:t>title</a:t>
            </a:r>
            <a:r>
              <a:rPr lang="fr-FR" sz="1800" dirty="0">
                <a:solidFill>
                  <a:schemeClr val="accent1"/>
                </a:solidFill>
              </a:rPr>
              <a:t>);</a:t>
            </a:r>
          </a:p>
          <a:p>
            <a:pPr marL="0" indent="0">
              <a:buNone/>
            </a:pPr>
            <a:r>
              <a:rPr lang="fr-FR" sz="1800" dirty="0" err="1">
                <a:solidFill>
                  <a:schemeClr val="accent1"/>
                </a:solidFill>
              </a:rPr>
              <a:t>title.textContent</a:t>
            </a:r>
            <a:r>
              <a:rPr lang="fr-FR" sz="1800" dirty="0">
                <a:solidFill>
                  <a:schemeClr val="accent1"/>
                </a:solidFill>
              </a:rPr>
              <a:t> = "Hello </a:t>
            </a:r>
            <a:r>
              <a:rPr lang="fr-FR" sz="1800" dirty="0" err="1">
                <a:solidFill>
                  <a:schemeClr val="accent1"/>
                </a:solidFill>
              </a:rPr>
              <a:t>WOrd</a:t>
            </a:r>
            <a:r>
              <a:rPr lang="fr-FR" sz="1800" dirty="0">
                <a:solidFill>
                  <a:schemeClr val="accent1"/>
                </a:solidFill>
              </a:rPr>
              <a:t>"</a:t>
            </a:r>
          </a:p>
          <a:p>
            <a:pPr marL="0" indent="0">
              <a:buNone/>
            </a:pPr>
            <a:r>
              <a:rPr lang="fr-FR" sz="1800" dirty="0" err="1">
                <a:solidFill>
                  <a:schemeClr val="accent1"/>
                </a:solidFill>
              </a:rPr>
              <a:t>title.style.backgroundColor</a:t>
            </a:r>
            <a:r>
              <a:rPr lang="fr-FR" sz="1800" dirty="0">
                <a:solidFill>
                  <a:schemeClr val="accent1"/>
                </a:solidFill>
              </a:rPr>
              <a:t> = "</a:t>
            </a:r>
            <a:r>
              <a:rPr lang="fr-FR" sz="1800" dirty="0" err="1">
                <a:solidFill>
                  <a:schemeClr val="accent1"/>
                </a:solidFill>
              </a:rPr>
              <a:t>blue</a:t>
            </a:r>
            <a:r>
              <a:rPr lang="fr-FR" sz="1800" dirty="0">
                <a:solidFill>
                  <a:schemeClr val="accent1"/>
                </a:solidFill>
              </a:rPr>
              <a:t>"</a:t>
            </a:r>
          </a:p>
          <a:p>
            <a:pPr marL="0" indent="0">
              <a:buNone/>
            </a:pPr>
            <a:r>
              <a:rPr lang="fr-FR" sz="1800" dirty="0"/>
              <a:t>	 - </a:t>
            </a:r>
            <a:r>
              <a:rPr lang="fr-FR" sz="1800" dirty="0">
                <a:solidFill>
                  <a:srgbClr val="7030A0"/>
                </a:solidFill>
              </a:rPr>
              <a:t>Le BOM </a:t>
            </a:r>
            <a:r>
              <a:rPr lang="fr-FR" sz="1800" dirty="0"/>
              <a:t>pour </a:t>
            </a:r>
            <a:r>
              <a:rPr lang="fr-FR" sz="1800" dirty="0">
                <a:solidFill>
                  <a:srgbClr val="7030A0"/>
                </a:solidFill>
              </a:rPr>
              <a:t>Browser </a:t>
            </a:r>
            <a:r>
              <a:rPr lang="fr-FR" sz="1800" dirty="0" err="1">
                <a:solidFill>
                  <a:srgbClr val="7030A0"/>
                </a:solidFill>
              </a:rPr>
              <a:t>object</a:t>
            </a:r>
            <a:r>
              <a:rPr lang="fr-FR" sz="1800" dirty="0">
                <a:solidFill>
                  <a:srgbClr val="7030A0"/>
                </a:solidFill>
              </a:rPr>
              <a:t> model</a:t>
            </a:r>
            <a:r>
              <a:rPr lang="fr-FR" sz="1800" dirty="0"/>
              <a:t>, est l'objet global. C'est lui qui contient toutes les fonctionnalités de la page d'un navigateur. Il contient également le DOM, qu'on peut trouver dans la propriété Document.</a:t>
            </a:r>
          </a:p>
          <a:p>
            <a:pPr marL="0" indent="0">
              <a:buNone/>
            </a:pPr>
            <a:r>
              <a:rPr lang="fr-FR" sz="1800" dirty="0"/>
              <a:t>En plus du DOM, il expose un tas de méthodes très connues : </a:t>
            </a:r>
            <a:r>
              <a:rPr lang="fr-FR" sz="1800" dirty="0" err="1"/>
              <a:t>alert</a:t>
            </a:r>
            <a:r>
              <a:rPr lang="fr-FR" sz="1800" dirty="0"/>
              <a:t>(), </a:t>
            </a:r>
            <a:r>
              <a:rPr lang="fr-FR" sz="1800" dirty="0" err="1"/>
              <a:t>setInterval</a:t>
            </a:r>
            <a:r>
              <a:rPr lang="fr-FR" sz="1800" dirty="0"/>
              <a:t>, </a:t>
            </a:r>
            <a:r>
              <a:rPr lang="fr-FR" sz="1800" dirty="0" err="1"/>
              <a:t>fetch</a:t>
            </a:r>
            <a:r>
              <a:rPr lang="fr-FR" sz="1800" dirty="0"/>
              <a:t>(), etc...</a:t>
            </a:r>
          </a:p>
          <a:p>
            <a:pPr marL="0" indent="0">
              <a:buNone/>
            </a:pPr>
            <a:r>
              <a:rPr lang="fr-FR" sz="1800" dirty="0"/>
              <a:t>Des propriétés sur la page en cours : </a:t>
            </a:r>
            <a:r>
              <a:rPr lang="fr-FR" sz="1800" dirty="0" err="1"/>
              <a:t>innerWidth</a:t>
            </a:r>
            <a:r>
              <a:rPr lang="fr-FR" sz="1800" dirty="0"/>
              <a:t>, </a:t>
            </a:r>
            <a:r>
              <a:rPr lang="fr-FR" sz="1800" dirty="0" err="1"/>
              <a:t>innerHeight</a:t>
            </a:r>
            <a:r>
              <a:rPr lang="fr-FR" sz="1800" dirty="0"/>
              <a:t>, etc...</a:t>
            </a:r>
          </a:p>
          <a:p>
            <a:pPr marL="0" indent="0">
              <a:buNone/>
            </a:pPr>
            <a:r>
              <a:rPr lang="fr-FR" sz="1800" dirty="0"/>
              <a:t>Et des APIs pratiques comme </a:t>
            </a:r>
            <a:r>
              <a:rPr lang="fr-FR" sz="1800" dirty="0" err="1"/>
              <a:t>History</a:t>
            </a:r>
            <a:r>
              <a:rPr lang="fr-FR" sz="1800" dirty="0"/>
              <a:t> pour gérer l'historique.</a:t>
            </a:r>
          </a:p>
          <a:p>
            <a:pPr marL="0" indent="0">
              <a:buNone/>
            </a:pPr>
            <a:r>
              <a:rPr lang="fr-FR" sz="1800" dirty="0">
                <a:solidFill>
                  <a:schemeClr val="accent1"/>
                </a:solidFill>
              </a:rPr>
              <a:t>console.log(</a:t>
            </a:r>
            <a:r>
              <a:rPr lang="fr-FR" sz="1800" dirty="0" err="1">
                <a:solidFill>
                  <a:schemeClr val="accent1"/>
                </a:solidFill>
              </a:rPr>
              <a:t>window</a:t>
            </a:r>
            <a:r>
              <a:rPr lang="fr-FR" sz="1800" dirty="0">
                <a:solidFill>
                  <a:schemeClr val="accent1"/>
                </a:solidFill>
              </a:rPr>
              <a:t>);</a:t>
            </a:r>
          </a:p>
          <a:p>
            <a:pPr marL="0" indent="0">
              <a:buNone/>
            </a:pPr>
            <a:endParaRPr lang="fr-FR" sz="1800" dirty="0"/>
          </a:p>
        </p:txBody>
      </p:sp>
    </p:spTree>
    <p:extLst>
      <p:ext uri="{BB962C8B-B14F-4D97-AF65-F5344CB8AC3E}">
        <p14:creationId xmlns:p14="http://schemas.microsoft.com/office/powerpoint/2010/main" val="252008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a:t>
            </a:r>
            <a:r>
              <a:rPr lang="fr-FR" dirty="0" err="1">
                <a:solidFill>
                  <a:srgbClr val="00B050"/>
                </a:solidFill>
              </a:rPr>
              <a:t>javaScript</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000" b="1" dirty="0">
                <a:solidFill>
                  <a:srgbClr val="FF0000"/>
                </a:solidFill>
              </a:rPr>
              <a:t>9 – Les évènements </a:t>
            </a:r>
            <a:r>
              <a:rPr lang="fr-FR" sz="2000" dirty="0"/>
              <a:t>: </a:t>
            </a:r>
            <a:r>
              <a:rPr lang="fr-FR" sz="1800" dirty="0"/>
              <a:t>Les évènements permettent à l'utilisateur d'une page web d'</a:t>
            </a:r>
            <a:r>
              <a:rPr lang="fr-FR" sz="1800" dirty="0" err="1"/>
              <a:t>intéragir</a:t>
            </a:r>
            <a:r>
              <a:rPr lang="fr-FR" sz="1800" dirty="0"/>
              <a:t> avec celle-ci.</a:t>
            </a:r>
          </a:p>
          <a:p>
            <a:pPr marL="0" indent="0">
              <a:buNone/>
            </a:pPr>
            <a:r>
              <a:rPr lang="fr-FR" sz="1800" dirty="0"/>
              <a:t> Voici quelques évènements très connus : click, </a:t>
            </a:r>
            <a:r>
              <a:rPr lang="fr-FR" sz="1800" dirty="0" err="1"/>
              <a:t>submit</a:t>
            </a:r>
            <a:r>
              <a:rPr lang="fr-FR" sz="1800" dirty="0"/>
              <a:t>, input, </a:t>
            </a:r>
            <a:r>
              <a:rPr lang="fr-FR" sz="1800" dirty="0" err="1"/>
              <a:t>mousedown</a:t>
            </a:r>
            <a:r>
              <a:rPr lang="fr-FR" sz="1800" dirty="0"/>
              <a:t>/up/over, </a:t>
            </a:r>
            <a:r>
              <a:rPr lang="fr-FR" sz="1800" dirty="0" err="1"/>
              <a:t>drag&amp;drop</a:t>
            </a:r>
            <a:r>
              <a:rPr lang="fr-FR" sz="1800" dirty="0"/>
              <a:t>, </a:t>
            </a:r>
            <a:r>
              <a:rPr lang="fr-FR" sz="1800" dirty="0" err="1"/>
              <a:t>load</a:t>
            </a:r>
            <a:r>
              <a:rPr lang="fr-FR" sz="1800" dirty="0"/>
              <a:t>, scroll, </a:t>
            </a:r>
            <a:r>
              <a:rPr lang="fr-FR" sz="1800" dirty="0" err="1"/>
              <a:t>touch</a:t>
            </a:r>
            <a:r>
              <a:rPr lang="fr-FR" sz="1800" dirty="0"/>
              <a:t>, </a:t>
            </a:r>
            <a:r>
              <a:rPr lang="fr-FR" sz="1800" dirty="0" err="1"/>
              <a:t>etc</a:t>
            </a:r>
            <a:r>
              <a:rPr lang="fr-FR" sz="1800" dirty="0"/>
              <a:t> ...</a:t>
            </a:r>
          </a:p>
          <a:p>
            <a:pPr marL="0" indent="0">
              <a:buNone/>
            </a:pPr>
            <a:r>
              <a:rPr lang="fr-FR" sz="1800" dirty="0"/>
              <a:t>Ex:</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title</a:t>
            </a:r>
            <a:r>
              <a:rPr lang="fr-FR" sz="1800" dirty="0">
                <a:solidFill>
                  <a:schemeClr val="accent1"/>
                </a:solidFill>
              </a:rPr>
              <a:t> = </a:t>
            </a:r>
            <a:r>
              <a:rPr lang="fr-FR" sz="1800" dirty="0" err="1">
                <a:solidFill>
                  <a:schemeClr val="accent1"/>
                </a:solidFill>
              </a:rPr>
              <a:t>document.querySelector</a:t>
            </a:r>
            <a:r>
              <a:rPr lang="fr-FR" sz="1800" dirty="0">
                <a:solidFill>
                  <a:schemeClr val="accent1"/>
                </a:solidFill>
              </a:rPr>
              <a:t>('h1');</a:t>
            </a:r>
          </a:p>
          <a:p>
            <a:pPr marL="0" indent="0">
              <a:buNone/>
            </a:pPr>
            <a:r>
              <a:rPr lang="fr-FR" sz="1800" dirty="0" err="1">
                <a:solidFill>
                  <a:schemeClr val="accent1"/>
                </a:solidFill>
              </a:rPr>
              <a:t>title.addEventListener</a:t>
            </a:r>
            <a:r>
              <a:rPr lang="fr-FR" sz="1800" dirty="0">
                <a:solidFill>
                  <a:schemeClr val="accent1"/>
                </a:solidFill>
              </a:rPr>
              <a:t>("click", </a:t>
            </a:r>
            <a:r>
              <a:rPr lang="fr-FR" sz="1800" dirty="0" err="1">
                <a:solidFill>
                  <a:schemeClr val="accent1"/>
                </a:solidFill>
              </a:rPr>
              <a:t>handleClick</a:t>
            </a:r>
            <a:r>
              <a:rPr lang="fr-FR" sz="1800" dirty="0">
                <a:solidFill>
                  <a:schemeClr val="accent1"/>
                </a:solidFill>
              </a:rPr>
              <a:t>)</a:t>
            </a:r>
          </a:p>
          <a:p>
            <a:pPr marL="0" indent="0">
              <a:buNone/>
            </a:pPr>
            <a:r>
              <a:rPr lang="fr-FR" sz="1800" dirty="0" err="1">
                <a:solidFill>
                  <a:schemeClr val="accent1"/>
                </a:solidFill>
              </a:rPr>
              <a:t>function</a:t>
            </a:r>
            <a:r>
              <a:rPr lang="fr-FR" sz="1800" dirty="0">
                <a:solidFill>
                  <a:schemeClr val="accent1"/>
                </a:solidFill>
              </a:rPr>
              <a:t> </a:t>
            </a:r>
            <a:r>
              <a:rPr lang="fr-FR" sz="1800" dirty="0" err="1">
                <a:solidFill>
                  <a:schemeClr val="accent1"/>
                </a:solidFill>
              </a:rPr>
              <a:t>handleClick</a:t>
            </a:r>
            <a:r>
              <a:rPr lang="fr-FR" sz="1800" dirty="0">
                <a:solidFill>
                  <a:schemeClr val="accent1"/>
                </a:solidFill>
              </a:rPr>
              <a:t>() {</a:t>
            </a:r>
          </a:p>
          <a:p>
            <a:pPr marL="0" indent="0">
              <a:buNone/>
            </a:pPr>
            <a:r>
              <a:rPr lang="fr-FR" sz="1800" dirty="0">
                <a:solidFill>
                  <a:schemeClr val="accent1"/>
                </a:solidFill>
              </a:rPr>
              <a:t>    console.log("</a:t>
            </a:r>
            <a:r>
              <a:rPr lang="fr-FR" sz="1800" dirty="0" err="1">
                <a:solidFill>
                  <a:schemeClr val="accent1"/>
                </a:solidFill>
              </a:rPr>
              <a:t>title</a:t>
            </a:r>
            <a:r>
              <a:rPr lang="fr-FR" sz="1800" dirty="0">
                <a:solidFill>
                  <a:schemeClr val="accent1"/>
                </a:solidFill>
              </a:rPr>
              <a:t> </a:t>
            </a:r>
            <a:r>
              <a:rPr lang="fr-FR" sz="1800" dirty="0" err="1">
                <a:solidFill>
                  <a:schemeClr val="accent1"/>
                </a:solidFill>
              </a:rPr>
              <a:t>clické</a:t>
            </a:r>
            <a:r>
              <a:rPr lang="fr-FR" sz="1800" dirty="0">
                <a:solidFill>
                  <a:schemeClr val="accent1"/>
                </a:solidFill>
              </a:rPr>
              <a:t>!")</a:t>
            </a:r>
          </a:p>
          <a:p>
            <a:pPr marL="0" indent="0">
              <a:buNone/>
            </a:pPr>
            <a:r>
              <a:rPr lang="fr-FR" sz="1800" dirty="0">
                <a:solidFill>
                  <a:schemeClr val="accent1"/>
                </a:solidFill>
              </a:rPr>
              <a:t>}</a:t>
            </a:r>
            <a:r>
              <a:rPr lang="fr-FR" sz="1800" dirty="0"/>
              <a:t> </a:t>
            </a:r>
          </a:p>
        </p:txBody>
      </p:sp>
    </p:spTree>
    <p:extLst>
      <p:ext uri="{BB962C8B-B14F-4D97-AF65-F5344CB8AC3E}">
        <p14:creationId xmlns:p14="http://schemas.microsoft.com/office/powerpoint/2010/main" val="275020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200" b="1" dirty="0">
                <a:solidFill>
                  <a:srgbClr val="FF0000"/>
                </a:solidFill>
              </a:rPr>
              <a:t>1 – Conditions if </a:t>
            </a:r>
            <a:r>
              <a:rPr lang="fr-FR" sz="2200" dirty="0"/>
              <a:t>: </a:t>
            </a:r>
            <a:r>
              <a:rPr lang="fr-FR" sz="1800" dirty="0"/>
              <a:t>Une instruction </a:t>
            </a:r>
            <a:r>
              <a:rPr lang="fr-FR" sz="1800" b="1" dirty="0">
                <a:solidFill>
                  <a:srgbClr val="7030A0"/>
                </a:solidFill>
              </a:rPr>
              <a:t>if</a:t>
            </a:r>
            <a:r>
              <a:rPr lang="fr-FR" sz="1800" dirty="0"/>
              <a:t> s'exécute si l'expression de sa condition est évaluée comme à </a:t>
            </a:r>
            <a:r>
              <a:rPr lang="fr-FR" sz="1800" dirty="0" err="1"/>
              <a:t>true</a:t>
            </a:r>
            <a:r>
              <a:rPr lang="fr-FR" sz="1800" dirty="0"/>
              <a:t>. Chaque valeur JavaScript est soit </a:t>
            </a:r>
            <a:r>
              <a:rPr lang="fr-FR" sz="1800" dirty="0" err="1"/>
              <a:t>truthy</a:t>
            </a:r>
            <a:r>
              <a:rPr lang="fr-FR" sz="1800" dirty="0"/>
              <a:t> soit </a:t>
            </a:r>
            <a:r>
              <a:rPr lang="fr-FR" sz="1800" dirty="0" err="1"/>
              <a:t>falsy</a:t>
            </a:r>
            <a:r>
              <a:rPr lang="fr-FR" sz="1800" dirty="0"/>
              <a:t>. Comme moyen mnémotechnique pour vous aider à comprendre, on peut dire qu'une valeur </a:t>
            </a:r>
            <a:r>
              <a:rPr lang="fr-FR" sz="1800" dirty="0" err="1"/>
              <a:t>truthy</a:t>
            </a:r>
            <a:r>
              <a:rPr lang="fr-FR" sz="1800" dirty="0"/>
              <a:t> est une valeur qui 'existe' et qu'une valeur </a:t>
            </a:r>
            <a:r>
              <a:rPr lang="fr-FR" sz="1800" dirty="0" err="1"/>
              <a:t>falsy</a:t>
            </a:r>
            <a:r>
              <a:rPr lang="fr-FR" sz="1800" dirty="0"/>
              <a:t> est une valeur qui 'n'existe pas'.</a:t>
            </a:r>
          </a:p>
          <a:p>
            <a:pPr marL="0" indent="0">
              <a:buNone/>
            </a:pPr>
            <a:r>
              <a:rPr lang="fr-FR" sz="1800" dirty="0"/>
              <a:t>Exemples de valeur </a:t>
            </a:r>
            <a:r>
              <a:rPr lang="fr-FR" sz="1800" dirty="0" err="1"/>
              <a:t>truthy</a:t>
            </a:r>
            <a:r>
              <a:rPr lang="fr-FR" sz="1800" dirty="0"/>
              <a:t> : </a:t>
            </a:r>
            <a:r>
              <a:rPr lang="fr-FR" sz="1800" dirty="0" err="1"/>
              <a:t>true</a:t>
            </a:r>
            <a:r>
              <a:rPr lang="fr-FR" sz="1800" dirty="0"/>
              <a:t>, "abc", 10, [1,2,3], -999, </a:t>
            </a:r>
            <a:r>
              <a:rPr lang="fr-FR" sz="1800" dirty="0" err="1"/>
              <a:t>etc</a:t>
            </a:r>
            <a:r>
              <a:rPr lang="fr-FR" sz="1800" dirty="0"/>
              <a:t> ...</a:t>
            </a:r>
          </a:p>
          <a:p>
            <a:pPr marL="0" indent="0">
              <a:buNone/>
            </a:pPr>
            <a:r>
              <a:rPr lang="fr-FR" sz="1800" dirty="0"/>
              <a:t>Toutes les valeurs </a:t>
            </a:r>
            <a:r>
              <a:rPr lang="fr-FR" sz="1800" dirty="0" err="1"/>
              <a:t>falsy</a:t>
            </a:r>
            <a:r>
              <a:rPr lang="fr-FR" sz="1800" dirty="0"/>
              <a:t> : </a:t>
            </a:r>
            <a:r>
              <a:rPr lang="fr-FR" sz="1800" dirty="0" err="1"/>
              <a:t>undefined</a:t>
            </a:r>
            <a:r>
              <a:rPr lang="fr-FR" sz="1800" dirty="0"/>
              <a:t>, </a:t>
            </a:r>
            <a:r>
              <a:rPr lang="fr-FR" sz="1800" dirty="0" err="1"/>
              <a:t>null</a:t>
            </a:r>
            <a:r>
              <a:rPr lang="fr-FR" sz="1800" dirty="0"/>
              <a:t>, NaN, 0, "" (chaîne vide), false.</a:t>
            </a:r>
          </a:p>
          <a:p>
            <a:pPr marL="0" indent="0">
              <a:buNone/>
            </a:pPr>
            <a:r>
              <a:rPr lang="fr-FR" sz="1800" dirty="0">
                <a:solidFill>
                  <a:schemeClr val="accent1"/>
                </a:solidFill>
              </a:rPr>
              <a:t>let </a:t>
            </a:r>
            <a:r>
              <a:rPr lang="fr-FR" sz="1800" dirty="0" err="1">
                <a:solidFill>
                  <a:schemeClr val="accent1"/>
                </a:solidFill>
              </a:rPr>
              <a:t>age</a:t>
            </a:r>
            <a:r>
              <a:rPr lang="fr-FR" sz="1800" dirty="0">
                <a:solidFill>
                  <a:schemeClr val="accent1"/>
                </a:solidFill>
              </a:rPr>
              <a:t> = 18;</a:t>
            </a:r>
          </a:p>
          <a:p>
            <a:pPr marL="0" indent="0">
              <a:buNone/>
            </a:pPr>
            <a:r>
              <a:rPr lang="fr-FR" sz="1800" dirty="0">
                <a:solidFill>
                  <a:schemeClr val="accent1"/>
                </a:solidFill>
              </a:rPr>
              <a:t>if (</a:t>
            </a:r>
            <a:r>
              <a:rPr lang="fr-FR" sz="1800" dirty="0" err="1">
                <a:solidFill>
                  <a:schemeClr val="accent1"/>
                </a:solidFill>
              </a:rPr>
              <a:t>age</a:t>
            </a:r>
            <a:r>
              <a:rPr lang="fr-FR" sz="1800" dirty="0">
                <a:solidFill>
                  <a:schemeClr val="accent1"/>
                </a:solidFill>
              </a:rPr>
              <a:t> &gt;= 18) {</a:t>
            </a:r>
          </a:p>
          <a:p>
            <a:pPr marL="0" indent="0">
              <a:buNone/>
            </a:pPr>
            <a:r>
              <a:rPr lang="fr-FR" sz="1800" dirty="0">
                <a:solidFill>
                  <a:schemeClr val="accent1"/>
                </a:solidFill>
              </a:rPr>
              <a:t>    console.log("Tu es suis majeur et vacciné");</a:t>
            </a:r>
          </a:p>
          <a:p>
            <a:pPr marL="0" indent="0">
              <a:buNone/>
            </a:pPr>
            <a:r>
              <a:rPr lang="fr-FR" sz="1800" dirty="0">
                <a:solidFill>
                  <a:schemeClr val="accent1"/>
                </a:solidFill>
              </a:rPr>
              <a:t>}</a:t>
            </a:r>
          </a:p>
          <a:p>
            <a:pPr marL="0" indent="0">
              <a:buNone/>
            </a:pPr>
            <a:r>
              <a:rPr lang="fr-FR" sz="2200" b="1" dirty="0">
                <a:solidFill>
                  <a:srgbClr val="FF0000"/>
                </a:solidFill>
              </a:rPr>
              <a:t>2 – Conditions if…</a:t>
            </a:r>
            <a:r>
              <a:rPr lang="fr-FR" sz="2200" b="1" dirty="0" err="1">
                <a:solidFill>
                  <a:srgbClr val="FF0000"/>
                </a:solidFill>
              </a:rPr>
              <a:t>else</a:t>
            </a:r>
            <a:r>
              <a:rPr lang="fr-FR" sz="2200" b="1" dirty="0">
                <a:solidFill>
                  <a:srgbClr val="FF0000"/>
                </a:solidFill>
              </a:rPr>
              <a:t> et </a:t>
            </a:r>
            <a:r>
              <a:rPr lang="fr-FR" sz="2200" b="1" dirty="0" err="1">
                <a:solidFill>
                  <a:srgbClr val="FF0000"/>
                </a:solidFill>
              </a:rPr>
              <a:t>else</a:t>
            </a:r>
            <a:r>
              <a:rPr lang="fr-FR" sz="2200" b="1" dirty="0">
                <a:solidFill>
                  <a:srgbClr val="FF0000"/>
                </a:solidFill>
              </a:rPr>
              <a:t> </a:t>
            </a:r>
            <a:r>
              <a:rPr lang="fr-FR" sz="1800" dirty="0"/>
              <a:t>: Parfois, on a besoin d'enchaîner plusieurs conditions afin d'exécuter différentes actions en fonction de différentes conditions; On peut donc utiliser les instructions </a:t>
            </a:r>
            <a:r>
              <a:rPr lang="fr-FR" sz="1800" dirty="0" err="1"/>
              <a:t>else</a:t>
            </a:r>
            <a:r>
              <a:rPr lang="fr-FR" sz="1800" dirty="0"/>
              <a:t> if(condition){} ou </a:t>
            </a:r>
            <a:r>
              <a:rPr lang="fr-FR" sz="1800" dirty="0" err="1"/>
              <a:t>else</a:t>
            </a:r>
            <a:r>
              <a:rPr lang="fr-FR" sz="1800" dirty="0"/>
              <a:t>{}.</a:t>
            </a:r>
          </a:p>
          <a:p>
            <a:pPr marL="0" indent="0">
              <a:buNone/>
            </a:pPr>
            <a:r>
              <a:rPr lang="fr-FR" sz="1800" dirty="0">
                <a:solidFill>
                  <a:schemeClr val="accent1"/>
                </a:solidFill>
              </a:rPr>
              <a:t>let </a:t>
            </a:r>
            <a:r>
              <a:rPr lang="fr-FR" sz="1800" dirty="0" err="1">
                <a:solidFill>
                  <a:schemeClr val="accent1"/>
                </a:solidFill>
              </a:rPr>
              <a:t>age</a:t>
            </a:r>
            <a:r>
              <a:rPr lang="fr-FR" sz="1800" dirty="0">
                <a:solidFill>
                  <a:schemeClr val="accent1"/>
                </a:solidFill>
              </a:rPr>
              <a:t> = 18;</a:t>
            </a:r>
          </a:p>
          <a:p>
            <a:pPr marL="0" indent="0">
              <a:buNone/>
            </a:pPr>
            <a:r>
              <a:rPr lang="fr-FR" sz="1800" dirty="0">
                <a:solidFill>
                  <a:schemeClr val="accent1"/>
                </a:solidFill>
              </a:rPr>
              <a:t>if (</a:t>
            </a:r>
            <a:r>
              <a:rPr lang="fr-FR" sz="1800" dirty="0" err="1">
                <a:solidFill>
                  <a:schemeClr val="accent1"/>
                </a:solidFill>
              </a:rPr>
              <a:t>age</a:t>
            </a:r>
            <a:r>
              <a:rPr lang="fr-FR" sz="1800" dirty="0">
                <a:solidFill>
                  <a:schemeClr val="accent1"/>
                </a:solidFill>
              </a:rPr>
              <a:t> &gt;= 18) {</a:t>
            </a:r>
          </a:p>
          <a:p>
            <a:pPr marL="0" indent="0">
              <a:buNone/>
            </a:pPr>
            <a:r>
              <a:rPr lang="fr-FR" sz="1800" dirty="0">
                <a:solidFill>
                  <a:schemeClr val="accent1"/>
                </a:solidFill>
              </a:rPr>
              <a:t>    console.log("Tu es suis majeur et vacciné");</a:t>
            </a:r>
          </a:p>
          <a:p>
            <a:pPr marL="0" indent="0">
              <a:buNone/>
            </a:pPr>
            <a:r>
              <a:rPr lang="fr-FR" sz="1800" dirty="0">
                <a:solidFill>
                  <a:schemeClr val="accent1"/>
                </a:solidFill>
              </a:rPr>
              <a:t>}</a:t>
            </a:r>
            <a:r>
              <a:rPr lang="fr-FR" sz="1800" dirty="0" err="1">
                <a:solidFill>
                  <a:schemeClr val="accent1"/>
                </a:solidFill>
              </a:rPr>
              <a:t>else</a:t>
            </a:r>
            <a:r>
              <a:rPr lang="fr-FR" sz="1800" dirty="0">
                <a:solidFill>
                  <a:schemeClr val="accent1"/>
                </a:solidFill>
              </a:rPr>
              <a:t> {</a:t>
            </a:r>
          </a:p>
          <a:p>
            <a:pPr marL="0" indent="0">
              <a:buNone/>
            </a:pPr>
            <a:r>
              <a:rPr lang="fr-FR" sz="1800" dirty="0">
                <a:solidFill>
                  <a:schemeClr val="accent1"/>
                </a:solidFill>
              </a:rPr>
              <a:t>    console.log("tu es encore mineur");</a:t>
            </a:r>
          </a:p>
          <a:p>
            <a:pPr marL="0" indent="0">
              <a:buNone/>
            </a:pPr>
            <a:r>
              <a:rPr lang="fr-FR" sz="1800" dirty="0">
                <a:solidFill>
                  <a:schemeClr val="accent1"/>
                </a:solidFill>
              </a:rPr>
              <a:t>}..</a:t>
            </a:r>
            <a:r>
              <a:rPr lang="fr-FR" sz="1800" dirty="0"/>
              <a:t> </a:t>
            </a:r>
            <a:endParaRPr lang="fr-FR" sz="1800" dirty="0">
              <a:solidFill>
                <a:schemeClr val="accent1"/>
              </a:solidFill>
            </a:endParaRPr>
          </a:p>
        </p:txBody>
      </p:sp>
    </p:spTree>
    <p:extLst>
      <p:ext uri="{BB962C8B-B14F-4D97-AF65-F5344CB8AC3E}">
        <p14:creationId xmlns:p14="http://schemas.microsoft.com/office/powerpoint/2010/main" val="2331998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200" b="1" dirty="0">
                <a:solidFill>
                  <a:srgbClr val="FF0000"/>
                </a:solidFill>
              </a:rPr>
              <a:t>3 – Le switch</a:t>
            </a:r>
            <a:r>
              <a:rPr lang="fr-FR" sz="2200" dirty="0"/>
              <a:t>: </a:t>
            </a:r>
            <a:r>
              <a:rPr lang="fr-FR" sz="1800" dirty="0"/>
              <a:t>Un Switch permet de créer une série de conditions vérifiant une expression. C'est une alternative aux [if...</a:t>
            </a:r>
            <a:r>
              <a:rPr lang="fr-FR" sz="1800" dirty="0" err="1"/>
              <a:t>else</a:t>
            </a:r>
            <a:r>
              <a:rPr lang="fr-FR" sz="1800" dirty="0"/>
              <a:t> if() ... </a:t>
            </a:r>
            <a:r>
              <a:rPr lang="fr-FR" sz="1800" dirty="0" err="1"/>
              <a:t>else</a:t>
            </a:r>
            <a:r>
              <a:rPr lang="fr-FR" sz="1800" dirty="0"/>
              <a:t> if() etc...]. Elle est cependant moins utilisée en général.</a:t>
            </a:r>
          </a:p>
          <a:p>
            <a:pPr marL="0" indent="0">
              <a:buNone/>
            </a:pPr>
            <a:r>
              <a:rPr lang="fr-FR" sz="1800" dirty="0">
                <a:solidFill>
                  <a:schemeClr val="accent1"/>
                </a:solidFill>
              </a:rPr>
              <a:t>Ex: </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age</a:t>
            </a:r>
            <a:r>
              <a:rPr lang="fr-FR" sz="1800" dirty="0">
                <a:solidFill>
                  <a:schemeClr val="accent1"/>
                </a:solidFill>
              </a:rPr>
              <a:t> = 100;</a:t>
            </a:r>
          </a:p>
          <a:p>
            <a:pPr marL="0" indent="0">
              <a:buNone/>
            </a:pPr>
            <a:r>
              <a:rPr lang="fr-FR" sz="1800" dirty="0">
                <a:solidFill>
                  <a:schemeClr val="accent1"/>
                </a:solidFill>
              </a:rPr>
              <a:t>switch (</a:t>
            </a:r>
            <a:r>
              <a:rPr lang="fr-FR" sz="1800" dirty="0" err="1">
                <a:solidFill>
                  <a:schemeClr val="accent1"/>
                </a:solidFill>
              </a:rPr>
              <a:t>age</a:t>
            </a:r>
            <a:r>
              <a:rPr lang="fr-FR" sz="1800" dirty="0">
                <a:solidFill>
                  <a:schemeClr val="accent1"/>
                </a:solidFill>
              </a:rPr>
              <a:t>) {</a:t>
            </a:r>
          </a:p>
          <a:p>
            <a:pPr marL="0" indent="0">
              <a:buNone/>
            </a:pPr>
            <a:r>
              <a:rPr lang="fr-FR" sz="1800" dirty="0">
                <a:solidFill>
                  <a:schemeClr val="accent1"/>
                </a:solidFill>
              </a:rPr>
              <a:t>    case 18:</a:t>
            </a:r>
          </a:p>
          <a:p>
            <a:pPr marL="0" indent="0">
              <a:buNone/>
            </a:pPr>
            <a:r>
              <a:rPr lang="fr-FR" sz="1800" dirty="0">
                <a:solidFill>
                  <a:schemeClr val="accent1"/>
                </a:solidFill>
              </a:rPr>
              <a:t>        console.log("Vous êtes majeure");</a:t>
            </a:r>
          </a:p>
          <a:p>
            <a:pPr marL="0" indent="0">
              <a:buNone/>
            </a:pPr>
            <a:r>
              <a:rPr lang="fr-FR" sz="1800" dirty="0">
                <a:solidFill>
                  <a:schemeClr val="accent1"/>
                </a:solidFill>
              </a:rPr>
              <a:t>        break;</a:t>
            </a:r>
          </a:p>
          <a:p>
            <a:pPr marL="0" indent="0">
              <a:buNone/>
            </a:pPr>
            <a:r>
              <a:rPr lang="fr-FR" sz="1800" dirty="0">
                <a:solidFill>
                  <a:schemeClr val="accent1"/>
                </a:solidFill>
              </a:rPr>
              <a:t>    case 17:</a:t>
            </a:r>
          </a:p>
          <a:p>
            <a:pPr marL="0" indent="0">
              <a:buNone/>
            </a:pPr>
            <a:r>
              <a:rPr lang="fr-FR" sz="1800" dirty="0">
                <a:solidFill>
                  <a:schemeClr val="accent1"/>
                </a:solidFill>
              </a:rPr>
              <a:t>        console.log("Vous êtes mineur");</a:t>
            </a:r>
          </a:p>
          <a:p>
            <a:pPr marL="0" indent="0">
              <a:buNone/>
            </a:pPr>
            <a:r>
              <a:rPr lang="fr-FR" sz="1800" dirty="0">
                <a:solidFill>
                  <a:schemeClr val="accent1"/>
                </a:solidFill>
              </a:rPr>
              <a:t>        break;</a:t>
            </a:r>
          </a:p>
          <a:p>
            <a:pPr marL="0" indent="0">
              <a:buNone/>
            </a:pPr>
            <a:r>
              <a:rPr lang="fr-FR" sz="1800" dirty="0">
                <a:solidFill>
                  <a:schemeClr val="accent1"/>
                </a:solidFill>
              </a:rPr>
              <a:t>    default:</a:t>
            </a:r>
          </a:p>
          <a:p>
            <a:pPr marL="0" indent="0">
              <a:buNone/>
            </a:pPr>
            <a:r>
              <a:rPr lang="fr-FR" sz="1800" dirty="0">
                <a:solidFill>
                  <a:schemeClr val="accent1"/>
                </a:solidFill>
              </a:rPr>
              <a:t>        console.log("je ne connais pas votre âge");</a:t>
            </a:r>
          </a:p>
          <a:p>
            <a:pPr marL="0" indent="0">
              <a:buNone/>
            </a:pPr>
            <a:r>
              <a:rPr lang="fr-FR" sz="1800" dirty="0">
                <a:solidFill>
                  <a:schemeClr val="accent1"/>
                </a:solidFill>
              </a:rPr>
              <a:t>        break;</a:t>
            </a:r>
          </a:p>
          <a:p>
            <a:pPr marL="0" indent="0">
              <a:buNone/>
            </a:pPr>
            <a:r>
              <a:rPr lang="fr-FR" sz="1800" dirty="0">
                <a:solidFill>
                  <a:schemeClr val="accent1"/>
                </a:solidFill>
              </a:rPr>
              <a:t>}</a:t>
            </a:r>
          </a:p>
        </p:txBody>
      </p:sp>
    </p:spTree>
    <p:extLst>
      <p:ext uri="{BB962C8B-B14F-4D97-AF65-F5344CB8AC3E}">
        <p14:creationId xmlns:p14="http://schemas.microsoft.com/office/powerpoint/2010/main" val="10465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69BF6C1-F361-1E27-C369-B123EF7E97DA}"/>
              </a:ext>
            </a:extLst>
          </p:cNvPr>
          <p:cNvSpPr>
            <a:spLocks noGrp="1"/>
          </p:cNvSpPr>
          <p:nvPr>
            <p:ph idx="1"/>
          </p:nvPr>
        </p:nvSpPr>
        <p:spPr/>
        <p:txBody>
          <a:bodyPr>
            <a:normAutofit lnSpcReduction="10000"/>
          </a:bodyPr>
          <a:lstStyle/>
          <a:p>
            <a:pPr marL="0" indent="0">
              <a:buNone/>
            </a:pPr>
            <a:r>
              <a:rPr lang="fr-FR" sz="2000" dirty="0">
                <a:solidFill>
                  <a:srgbClr val="FF0000"/>
                </a:solidFill>
              </a:rPr>
              <a:t>Historique: </a:t>
            </a:r>
          </a:p>
          <a:p>
            <a:pPr marL="0" indent="0">
              <a:buNone/>
            </a:pPr>
            <a:r>
              <a:rPr lang="fr-FR" sz="1800" i="0" u="none" strike="noStrike" baseline="0" dirty="0">
                <a:solidFill>
                  <a:srgbClr val="000000"/>
                </a:solidFill>
              </a:rPr>
              <a:t>En 1995 </a:t>
            </a:r>
            <a:r>
              <a:rPr lang="fr-FR" sz="1800" i="0" u="none" strike="noStrike" baseline="0" dirty="0" err="1">
                <a:solidFill>
                  <a:srgbClr val="000000"/>
                </a:solidFill>
              </a:rPr>
              <a:t>brendan</a:t>
            </a:r>
            <a:r>
              <a:rPr lang="fr-FR" sz="1800" i="0" u="none" strike="noStrike" baseline="0" dirty="0">
                <a:solidFill>
                  <a:srgbClr val="000000"/>
                </a:solidFill>
              </a:rPr>
              <a:t> </a:t>
            </a:r>
            <a:r>
              <a:rPr lang="fr-FR" sz="1800" i="0" u="none" strike="noStrike" baseline="0" dirty="0" err="1">
                <a:solidFill>
                  <a:srgbClr val="000000"/>
                </a:solidFill>
              </a:rPr>
              <a:t>eich</a:t>
            </a:r>
            <a:r>
              <a:rPr lang="fr-FR" sz="1800" i="0" u="none" strike="noStrike" baseline="0" dirty="0">
                <a:solidFill>
                  <a:srgbClr val="000000"/>
                </a:solidFill>
              </a:rPr>
              <a:t> de chez </a:t>
            </a:r>
            <a:r>
              <a:rPr lang="fr-FR" sz="1800" i="0" u="none" strike="noStrike" baseline="0" dirty="0" err="1">
                <a:solidFill>
                  <a:srgbClr val="000000"/>
                </a:solidFill>
              </a:rPr>
              <a:t>netscape</a:t>
            </a:r>
            <a:r>
              <a:rPr lang="fr-FR" sz="1800" i="0" u="none" strike="noStrike" baseline="0" dirty="0">
                <a:solidFill>
                  <a:srgbClr val="000000"/>
                </a:solidFill>
              </a:rPr>
              <a:t> développa le langage initialement appelé </a:t>
            </a:r>
            <a:r>
              <a:rPr lang="fr-FR" sz="1800" i="0" u="none" strike="noStrike" baseline="0" dirty="0" err="1">
                <a:solidFill>
                  <a:srgbClr val="000000"/>
                </a:solidFill>
              </a:rPr>
              <a:t>livescript</a:t>
            </a:r>
            <a:r>
              <a:rPr lang="fr-FR" sz="1800" i="0" u="none" strike="noStrike" baseline="0" dirty="0">
                <a:solidFill>
                  <a:srgbClr val="000000"/>
                </a:solidFill>
              </a:rPr>
              <a:t> destiné à être installé directement dans les navigateurs </a:t>
            </a:r>
            <a:r>
              <a:rPr lang="fr-FR" sz="1800" i="0" u="none" strike="noStrike" baseline="0" dirty="0" err="1">
                <a:solidFill>
                  <a:srgbClr val="000000"/>
                </a:solidFill>
              </a:rPr>
              <a:t>netscape</a:t>
            </a:r>
            <a:r>
              <a:rPr lang="fr-FR" sz="1800" i="0" u="none" strike="noStrike" baseline="0" dirty="0">
                <a:solidFill>
                  <a:srgbClr val="000000"/>
                </a:solidFill>
              </a:rPr>
              <a:t>. Le langage sera ensuite renommé javascript en hommage au java. Microsoft développa l’année qui suit le langage </a:t>
            </a:r>
            <a:r>
              <a:rPr lang="fr-FR" sz="1800" i="0" u="none" strike="noStrike" baseline="0" dirty="0" err="1">
                <a:solidFill>
                  <a:srgbClr val="000000"/>
                </a:solidFill>
              </a:rPr>
              <a:t>jscript</a:t>
            </a:r>
            <a:r>
              <a:rPr lang="fr-FR" sz="1800" i="0" u="none" strike="noStrike" baseline="0" dirty="0">
                <a:solidFill>
                  <a:srgbClr val="000000"/>
                </a:solidFill>
              </a:rPr>
              <a:t> pour rester dans la course des navigateurs.</a:t>
            </a:r>
          </a:p>
          <a:p>
            <a:pPr marL="0" indent="0">
              <a:buNone/>
            </a:pPr>
            <a:r>
              <a:rPr lang="fr-FR" sz="1800" i="0" u="none" strike="noStrike" baseline="0" dirty="0">
                <a:solidFill>
                  <a:srgbClr val="000000"/>
                </a:solidFill>
              </a:rPr>
              <a:t>Toujours au cours de l’année 1996 </a:t>
            </a:r>
            <a:r>
              <a:rPr lang="fr-FR" sz="1800" i="0" u="none" strike="noStrike" baseline="0" dirty="0" err="1">
                <a:solidFill>
                  <a:srgbClr val="000000"/>
                </a:solidFill>
              </a:rPr>
              <a:t>netscape</a:t>
            </a:r>
            <a:r>
              <a:rPr lang="fr-FR" sz="1800" i="0" u="none" strike="noStrike" baseline="0" dirty="0">
                <a:solidFill>
                  <a:srgbClr val="000000"/>
                </a:solidFill>
              </a:rPr>
              <a:t> envoyèrent une demande pour standardiser le langage </a:t>
            </a:r>
            <a:r>
              <a:rPr lang="fr-FR" sz="1800" i="0" u="none" strike="noStrike" baseline="0" dirty="0" err="1">
                <a:solidFill>
                  <a:srgbClr val="000000"/>
                </a:solidFill>
              </a:rPr>
              <a:t>european</a:t>
            </a:r>
            <a:r>
              <a:rPr lang="fr-FR" sz="1800" i="0" u="none" strike="noStrike" baseline="0" dirty="0">
                <a:solidFill>
                  <a:srgbClr val="000000"/>
                </a:solidFill>
              </a:rPr>
              <a:t> computer </a:t>
            </a:r>
            <a:r>
              <a:rPr lang="fr-FR" sz="1800" i="0" u="none" strike="noStrike" baseline="0" dirty="0" err="1">
                <a:solidFill>
                  <a:srgbClr val="000000"/>
                </a:solidFill>
              </a:rPr>
              <a:t>manufacturers</a:t>
            </a:r>
            <a:r>
              <a:rPr lang="fr-FR" sz="1800" i="0" u="none" strike="noStrike" baseline="0" dirty="0">
                <a:solidFill>
                  <a:srgbClr val="000000"/>
                </a:solidFill>
              </a:rPr>
              <a:t> association (</a:t>
            </a:r>
            <a:r>
              <a:rPr lang="fr-FR" sz="1800" i="0" u="none" strike="noStrike" baseline="0" dirty="0" err="1">
                <a:solidFill>
                  <a:srgbClr val="000000"/>
                </a:solidFill>
              </a:rPr>
              <a:t>ecma</a:t>
            </a:r>
            <a:r>
              <a:rPr lang="fr-FR" sz="1800" i="0" u="none" strike="noStrike" baseline="0" dirty="0">
                <a:solidFill>
                  <a:srgbClr val="000000"/>
                </a:solidFill>
              </a:rPr>
              <a:t>). Depuis le langage a beaucoup évoluer et la dernière version stable est l’</a:t>
            </a:r>
            <a:r>
              <a:rPr lang="fr-FR" sz="1800" i="0" u="none" strike="noStrike" baseline="0" dirty="0" err="1">
                <a:solidFill>
                  <a:srgbClr val="000000"/>
                </a:solidFill>
              </a:rPr>
              <a:t>ecmascript</a:t>
            </a:r>
            <a:r>
              <a:rPr lang="fr-FR" sz="1800" i="0" u="none" strike="noStrike" baseline="0" dirty="0">
                <a:solidFill>
                  <a:srgbClr val="000000"/>
                </a:solidFill>
              </a:rPr>
              <a:t> 5 sortie en 2009. L’</a:t>
            </a:r>
            <a:r>
              <a:rPr lang="fr-FR" sz="1800" i="0" u="none" strike="noStrike" baseline="0" dirty="0" err="1">
                <a:solidFill>
                  <a:srgbClr val="000000"/>
                </a:solidFill>
              </a:rPr>
              <a:t>ecmascript</a:t>
            </a:r>
            <a:r>
              <a:rPr lang="fr-FR" sz="1800" i="0" u="none" strike="noStrike" baseline="0" dirty="0">
                <a:solidFill>
                  <a:srgbClr val="000000"/>
                </a:solidFill>
              </a:rPr>
              <a:t> 6 est sortie en mai 2015 et le 7 sortira sous peu car il a été développé en parallèle du 6. Bien que l’</a:t>
            </a:r>
            <a:r>
              <a:rPr lang="fr-FR" sz="1800" i="0" u="none" strike="noStrike" baseline="0" dirty="0" err="1">
                <a:solidFill>
                  <a:srgbClr val="000000"/>
                </a:solidFill>
              </a:rPr>
              <a:t>ecmascript</a:t>
            </a:r>
            <a:r>
              <a:rPr lang="fr-FR" sz="1800" i="0" u="none" strike="noStrike" baseline="0" dirty="0">
                <a:solidFill>
                  <a:srgbClr val="000000"/>
                </a:solidFill>
              </a:rPr>
              <a:t> 6 soit déjà implémenter dans certains navigateurs, il ne marchera pas dans les anciens navigateurs. Son utilisation reste donc très limitée. Des solutions existent pour développer avec l’</a:t>
            </a:r>
            <a:r>
              <a:rPr lang="fr-FR" sz="1800" i="0" u="none" strike="noStrike" baseline="0" dirty="0" err="1">
                <a:solidFill>
                  <a:srgbClr val="000000"/>
                </a:solidFill>
              </a:rPr>
              <a:t>ecmascript</a:t>
            </a:r>
            <a:r>
              <a:rPr lang="fr-FR" sz="1800" i="0" u="none" strike="noStrike" baseline="0" dirty="0">
                <a:solidFill>
                  <a:srgbClr val="000000"/>
                </a:solidFill>
              </a:rPr>
              <a:t> 6 qui est ensuite compilé en </a:t>
            </a:r>
            <a:r>
              <a:rPr lang="fr-FR" sz="1800" i="0" u="none" strike="noStrike" baseline="0" dirty="0" err="1">
                <a:solidFill>
                  <a:srgbClr val="000000"/>
                </a:solidFill>
              </a:rPr>
              <a:t>ecmascript</a:t>
            </a:r>
            <a:r>
              <a:rPr lang="fr-FR" sz="1800" i="0" u="none" strike="noStrike" baseline="0" dirty="0">
                <a:solidFill>
                  <a:srgbClr val="000000"/>
                </a:solidFill>
              </a:rPr>
              <a:t> 5.</a:t>
            </a:r>
            <a:endParaRPr lang="fr-FR" sz="1800" dirty="0">
              <a:solidFill>
                <a:srgbClr val="FF0000"/>
              </a:solidFill>
            </a:endParaRPr>
          </a:p>
        </p:txBody>
      </p:sp>
    </p:spTree>
    <p:extLst>
      <p:ext uri="{BB962C8B-B14F-4D97-AF65-F5344CB8AC3E}">
        <p14:creationId xmlns:p14="http://schemas.microsoft.com/office/powerpoint/2010/main" val="141878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000" b="1" dirty="0">
                <a:solidFill>
                  <a:srgbClr val="FF0000"/>
                </a:solidFill>
              </a:rPr>
              <a:t>4 – La boucle for</a:t>
            </a:r>
            <a:r>
              <a:rPr lang="fr-FR" sz="2000" dirty="0"/>
              <a:t>: la </a:t>
            </a:r>
            <a:r>
              <a:rPr lang="fr-FR" sz="1800" dirty="0"/>
              <a:t>boucle for permet d'exécuter plusieurs instructions d'affilée jusqu'à ce qu'une condition ne soit plus vraie. </a:t>
            </a:r>
          </a:p>
          <a:p>
            <a:pPr marL="0" indent="0">
              <a:buNone/>
            </a:pPr>
            <a:r>
              <a:rPr lang="fr-FR" sz="1800" dirty="0">
                <a:solidFill>
                  <a:srgbClr val="0070C0"/>
                </a:solidFill>
              </a:rPr>
              <a:t> pour (initialisation, condition, incrémentation) {</a:t>
            </a:r>
          </a:p>
          <a:p>
            <a:pPr marL="0" indent="0">
              <a:buNone/>
            </a:pPr>
            <a:r>
              <a:rPr lang="fr-FR" sz="1800" dirty="0">
                <a:solidFill>
                  <a:srgbClr val="0070C0"/>
                </a:solidFill>
              </a:rPr>
              <a:t>      fais quelque chose</a:t>
            </a:r>
          </a:p>
          <a:p>
            <a:pPr marL="0" indent="0">
              <a:buNone/>
            </a:pPr>
            <a:r>
              <a:rPr lang="fr-FR" sz="1800" dirty="0">
                <a:solidFill>
                  <a:srgbClr val="0070C0"/>
                </a:solidFill>
              </a:rPr>
              <a:t>    } </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users</a:t>
            </a:r>
            <a:r>
              <a:rPr lang="fr-FR" sz="1800" dirty="0">
                <a:solidFill>
                  <a:srgbClr val="0070C0"/>
                </a:solidFill>
              </a:rPr>
              <a:t> = ["Jean", "Paul", "</a:t>
            </a:r>
            <a:r>
              <a:rPr lang="fr-FR" sz="1800" dirty="0" err="1">
                <a:solidFill>
                  <a:srgbClr val="0070C0"/>
                </a:solidFill>
              </a:rPr>
              <a:t>Micheal</a:t>
            </a:r>
            <a:r>
              <a:rPr lang="fr-FR" sz="1800" dirty="0">
                <a:solidFill>
                  <a:srgbClr val="0070C0"/>
                </a:solidFill>
              </a:rPr>
              <a:t>", "Mario"]</a:t>
            </a:r>
          </a:p>
          <a:p>
            <a:pPr marL="0" indent="0">
              <a:buNone/>
            </a:pPr>
            <a:r>
              <a:rPr lang="fr-FR" sz="1800" dirty="0">
                <a:solidFill>
                  <a:srgbClr val="0070C0"/>
                </a:solidFill>
              </a:rPr>
              <a:t>for (let i = 0; i &lt; </a:t>
            </a:r>
            <a:r>
              <a:rPr lang="fr-FR" sz="1800" dirty="0" err="1">
                <a:solidFill>
                  <a:srgbClr val="0070C0"/>
                </a:solidFill>
              </a:rPr>
              <a:t>users.length</a:t>
            </a:r>
            <a:r>
              <a:rPr lang="fr-FR" sz="1800" dirty="0">
                <a:solidFill>
                  <a:srgbClr val="0070C0"/>
                </a:solidFill>
              </a:rPr>
              <a:t>; i++) {</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a:t>
            </a:r>
            <a:r>
              <a:rPr lang="fr-FR" sz="1800" dirty="0" err="1">
                <a:solidFill>
                  <a:srgbClr val="0070C0"/>
                </a:solidFill>
              </a:rPr>
              <a:t>element</a:t>
            </a:r>
            <a:r>
              <a:rPr lang="fr-FR" sz="1800" dirty="0">
                <a:solidFill>
                  <a:srgbClr val="0070C0"/>
                </a:solidFill>
              </a:rPr>
              <a:t> = </a:t>
            </a:r>
            <a:r>
              <a:rPr lang="fr-FR" sz="1800" dirty="0" err="1">
                <a:solidFill>
                  <a:srgbClr val="0070C0"/>
                </a:solidFill>
              </a:rPr>
              <a:t>users</a:t>
            </a:r>
            <a:r>
              <a:rPr lang="fr-FR" sz="1800" dirty="0">
                <a:solidFill>
                  <a:srgbClr val="0070C0"/>
                </a:solidFill>
              </a:rPr>
              <a:t>[i];</a:t>
            </a:r>
          </a:p>
          <a:p>
            <a:pPr marL="0" indent="0">
              <a:buNone/>
            </a:pPr>
            <a:r>
              <a:rPr lang="fr-FR" sz="1800" dirty="0">
                <a:solidFill>
                  <a:srgbClr val="0070C0"/>
                </a:solidFill>
              </a:rPr>
              <a:t>    console.log(</a:t>
            </a:r>
            <a:r>
              <a:rPr lang="fr-FR" sz="1800" dirty="0" err="1">
                <a:solidFill>
                  <a:srgbClr val="0070C0"/>
                </a:solidFill>
              </a:rPr>
              <a:t>element</a:t>
            </a:r>
            <a:r>
              <a:rPr lang="fr-FR" sz="1800" dirty="0">
                <a:solidFill>
                  <a:srgbClr val="0070C0"/>
                </a:solidFill>
              </a:rPr>
              <a:t>); </a:t>
            </a:r>
          </a:p>
          <a:p>
            <a:pPr marL="0" indent="0">
              <a:buNone/>
            </a:pPr>
            <a:r>
              <a:rPr lang="fr-FR" sz="1800" dirty="0">
                <a:solidFill>
                  <a:srgbClr val="0070C0"/>
                </a:solidFill>
              </a:rPr>
              <a:t>}</a:t>
            </a:r>
          </a:p>
          <a:p>
            <a:pPr marL="0" indent="0">
              <a:buNone/>
            </a:pPr>
            <a:r>
              <a:rPr lang="fr-FR" sz="1800" dirty="0"/>
              <a:t>Il existe deux instructions utiles dans les boucles : </a:t>
            </a:r>
            <a:r>
              <a:rPr lang="fr-FR" sz="1800" dirty="0">
                <a:solidFill>
                  <a:srgbClr val="7030A0"/>
                </a:solidFill>
              </a:rPr>
              <a:t>break</a:t>
            </a:r>
            <a:r>
              <a:rPr lang="fr-FR" sz="1800" dirty="0"/>
              <a:t> et </a:t>
            </a:r>
            <a:r>
              <a:rPr lang="fr-FR" sz="1800" dirty="0">
                <a:solidFill>
                  <a:srgbClr val="7030A0"/>
                </a:solidFill>
              </a:rPr>
              <a:t>continue</a:t>
            </a:r>
            <a:r>
              <a:rPr lang="fr-FR" sz="1800" dirty="0"/>
              <a:t>. L'instruction break permet de stopper les exécutions d'une boucle pour en sortir plus tôt; L'instruction continue permet de passer à l'itération suivante plus tôt.</a:t>
            </a:r>
            <a:endParaRPr lang="fr-FR" sz="1800" dirty="0">
              <a:solidFill>
                <a:schemeClr val="accent1"/>
              </a:solidFill>
            </a:endParaRPr>
          </a:p>
        </p:txBody>
      </p:sp>
    </p:spTree>
    <p:extLst>
      <p:ext uri="{BB962C8B-B14F-4D97-AF65-F5344CB8AC3E}">
        <p14:creationId xmlns:p14="http://schemas.microsoft.com/office/powerpoint/2010/main" val="282522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000" b="1" dirty="0">
                <a:solidFill>
                  <a:srgbClr val="FF0000"/>
                </a:solidFill>
              </a:rPr>
              <a:t>5 – Les opérations ternaire</a:t>
            </a:r>
            <a:r>
              <a:rPr lang="fr-FR" sz="2000" dirty="0"/>
              <a:t>: </a:t>
            </a:r>
            <a:r>
              <a:rPr lang="fr-FR" sz="1800" dirty="0"/>
              <a:t>L'opérateur ternaire permet d'effectuer une condition dans une expression.</a:t>
            </a:r>
          </a:p>
          <a:p>
            <a:pPr marL="0" indent="0">
              <a:buNone/>
            </a:pPr>
            <a:r>
              <a:rPr lang="fr-FR" sz="1800" dirty="0">
                <a:solidFill>
                  <a:schemeClr val="accent1"/>
                </a:solidFill>
              </a:rPr>
              <a:t>Ex :</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age</a:t>
            </a:r>
            <a:r>
              <a:rPr lang="fr-FR" sz="1800" dirty="0">
                <a:solidFill>
                  <a:schemeClr val="accent1"/>
                </a:solidFill>
              </a:rPr>
              <a:t> = 18 </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isAdult</a:t>
            </a:r>
            <a:r>
              <a:rPr lang="fr-FR" sz="1800" dirty="0">
                <a:solidFill>
                  <a:schemeClr val="accent1"/>
                </a:solidFill>
              </a:rPr>
              <a:t> = </a:t>
            </a:r>
            <a:r>
              <a:rPr lang="fr-FR" sz="1800" dirty="0" err="1">
                <a:solidFill>
                  <a:schemeClr val="accent1"/>
                </a:solidFill>
              </a:rPr>
              <a:t>age</a:t>
            </a:r>
            <a:r>
              <a:rPr lang="fr-FR" sz="1800" dirty="0">
                <a:solidFill>
                  <a:schemeClr val="accent1"/>
                </a:solidFill>
              </a:rPr>
              <a:t> &gt;= 18 ? </a:t>
            </a:r>
            <a:r>
              <a:rPr lang="fr-FR" sz="1800" dirty="0" err="1">
                <a:solidFill>
                  <a:schemeClr val="accent1"/>
                </a:solidFill>
              </a:rPr>
              <a:t>true</a:t>
            </a:r>
            <a:r>
              <a:rPr lang="fr-FR" sz="1800" dirty="0">
                <a:solidFill>
                  <a:schemeClr val="accent1"/>
                </a:solidFill>
              </a:rPr>
              <a:t> : false;</a:t>
            </a:r>
          </a:p>
          <a:p>
            <a:pPr marL="0" indent="0">
              <a:buNone/>
            </a:pPr>
            <a:r>
              <a:rPr lang="fr-FR" sz="2000" b="1" dirty="0">
                <a:solidFill>
                  <a:srgbClr val="FF0000"/>
                </a:solidFill>
              </a:rPr>
              <a:t>6 – Les opérations short-circuit</a:t>
            </a:r>
            <a:r>
              <a:rPr lang="fr-FR" sz="2000" dirty="0"/>
              <a:t>: </a:t>
            </a:r>
            <a:r>
              <a:rPr lang="fr-FR" sz="1800" dirty="0"/>
              <a:t>Les expressions utilisant des opérateurs logiques </a:t>
            </a:r>
            <a:r>
              <a:rPr lang="fr-FR" sz="1800" dirty="0">
                <a:solidFill>
                  <a:srgbClr val="7030A0"/>
                </a:solidFill>
              </a:rPr>
              <a:t>(||, &amp;&amp;) </a:t>
            </a:r>
            <a:r>
              <a:rPr lang="fr-FR" sz="1800" dirty="0"/>
              <a:t>retournent des valeurs. Le </a:t>
            </a:r>
            <a:r>
              <a:rPr lang="fr-FR" sz="1800" dirty="0">
                <a:solidFill>
                  <a:srgbClr val="7030A0"/>
                </a:solidFill>
              </a:rPr>
              <a:t>ET</a:t>
            </a:r>
            <a:r>
              <a:rPr lang="fr-FR" sz="1800" dirty="0"/>
              <a:t> logique retourne le second opérande si le premier et le second opérande sont évalués comme </a:t>
            </a:r>
            <a:r>
              <a:rPr lang="fr-FR" sz="1800" dirty="0" err="1"/>
              <a:t>truthy</a:t>
            </a:r>
            <a:r>
              <a:rPr lang="fr-FR" sz="1800" dirty="0"/>
              <a:t>. Le </a:t>
            </a:r>
            <a:r>
              <a:rPr lang="fr-FR" sz="1800" dirty="0">
                <a:solidFill>
                  <a:srgbClr val="7030A0"/>
                </a:solidFill>
              </a:rPr>
              <a:t>OU</a:t>
            </a:r>
            <a:r>
              <a:rPr lang="fr-FR" sz="1800" dirty="0"/>
              <a:t> logique retourne le premier opérande s'il est évalué comme </a:t>
            </a:r>
            <a:r>
              <a:rPr lang="fr-FR" sz="1800" dirty="0" err="1"/>
              <a:t>truthy</a:t>
            </a:r>
            <a:r>
              <a:rPr lang="fr-FR" sz="1800" dirty="0"/>
              <a:t>, ou le second si c'est ce dernier qui est </a:t>
            </a:r>
            <a:r>
              <a:rPr lang="fr-FR" sz="1800" dirty="0" err="1"/>
              <a:t>truthy</a:t>
            </a:r>
            <a:r>
              <a:rPr lang="fr-FR" sz="1800" dirty="0"/>
              <a:t>.</a:t>
            </a:r>
          </a:p>
          <a:p>
            <a:pPr marL="0" indent="0">
              <a:buNone/>
            </a:pPr>
            <a:r>
              <a:rPr lang="en-US" sz="1800" dirty="0">
                <a:solidFill>
                  <a:schemeClr val="accent1"/>
                </a:solidFill>
              </a:rPr>
              <a:t>Ex: </a:t>
            </a:r>
          </a:p>
          <a:p>
            <a:pPr marL="0" indent="0">
              <a:buNone/>
            </a:pPr>
            <a:r>
              <a:rPr lang="en-US" sz="1800" dirty="0">
                <a:solidFill>
                  <a:schemeClr val="accent1"/>
                </a:solidFill>
              </a:rPr>
              <a:t>let </a:t>
            </a:r>
            <a:r>
              <a:rPr lang="en-US" sz="1800" dirty="0" err="1">
                <a:solidFill>
                  <a:schemeClr val="accent1"/>
                </a:solidFill>
              </a:rPr>
              <a:t>isAuthenticated</a:t>
            </a:r>
            <a:r>
              <a:rPr lang="en-US" sz="1800" dirty="0">
                <a:solidFill>
                  <a:schemeClr val="accent1"/>
                </a:solidFill>
              </a:rPr>
              <a:t> = true;</a:t>
            </a:r>
          </a:p>
          <a:p>
            <a:pPr marL="0" indent="0">
              <a:buNone/>
            </a:pPr>
            <a:r>
              <a:rPr lang="en-US" sz="1800" dirty="0">
                <a:solidFill>
                  <a:schemeClr val="accent1"/>
                </a:solidFill>
              </a:rPr>
              <a:t>const user = {</a:t>
            </a:r>
          </a:p>
          <a:p>
            <a:pPr marL="0" indent="0">
              <a:buNone/>
            </a:pPr>
            <a:r>
              <a:rPr lang="en-US" sz="1800" dirty="0">
                <a:solidFill>
                  <a:schemeClr val="accent1"/>
                </a:solidFill>
              </a:rPr>
              <a:t>  name: “Thom",</a:t>
            </a:r>
          </a:p>
          <a:p>
            <a:pPr marL="0" indent="0">
              <a:buNone/>
            </a:pPr>
            <a:r>
              <a:rPr lang="en-US" sz="1800" dirty="0">
                <a:solidFill>
                  <a:schemeClr val="accent1"/>
                </a:solidFill>
              </a:rPr>
              <a:t>  age: 30</a:t>
            </a:r>
          </a:p>
          <a:p>
            <a:pPr marL="0" indent="0">
              <a:buNone/>
            </a:pPr>
            <a:r>
              <a:rPr lang="en-US" sz="1800" dirty="0">
                <a:solidFill>
                  <a:schemeClr val="accent1"/>
                </a:solidFill>
              </a:rPr>
              <a:t>}</a:t>
            </a:r>
          </a:p>
          <a:p>
            <a:pPr marL="0" indent="0">
              <a:buNone/>
            </a:pPr>
            <a:r>
              <a:rPr lang="fr-FR" sz="1800" dirty="0">
                <a:solidFill>
                  <a:schemeClr val="accent1"/>
                </a:solidFill>
              </a:rPr>
              <a:t>console.log(</a:t>
            </a:r>
            <a:r>
              <a:rPr lang="fr-FR" sz="1800" dirty="0" err="1">
                <a:solidFill>
                  <a:schemeClr val="accent1"/>
                </a:solidFill>
              </a:rPr>
              <a:t>isAuthenticated</a:t>
            </a:r>
            <a:r>
              <a:rPr lang="fr-FR" sz="1800" dirty="0">
                <a:solidFill>
                  <a:schemeClr val="accent1"/>
                </a:solidFill>
              </a:rPr>
              <a:t> &amp;&amp; user);</a:t>
            </a:r>
          </a:p>
        </p:txBody>
      </p:sp>
    </p:spTree>
    <p:extLst>
      <p:ext uri="{BB962C8B-B14F-4D97-AF65-F5344CB8AC3E}">
        <p14:creationId xmlns:p14="http://schemas.microsoft.com/office/powerpoint/2010/main" val="359281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55000" lnSpcReduction="20000"/>
          </a:bodyPr>
          <a:lstStyle/>
          <a:p>
            <a:pPr marL="0" indent="0">
              <a:buNone/>
            </a:pPr>
            <a:r>
              <a:rPr lang="fr-FR" sz="2900" b="1" dirty="0">
                <a:solidFill>
                  <a:srgbClr val="FF0000"/>
                </a:solidFill>
              </a:rPr>
              <a:t>7 – La boucle for</a:t>
            </a:r>
            <a:r>
              <a:rPr lang="fr-FR" sz="2900" dirty="0"/>
              <a:t>: </a:t>
            </a:r>
            <a:r>
              <a:rPr lang="fr-FR" sz="2400" dirty="0"/>
              <a:t>la </a:t>
            </a:r>
            <a:r>
              <a:rPr lang="fr-FR" sz="2000" dirty="0"/>
              <a:t>boucle for permet d'exécuter plusieurs instructions d'affilée jusqu'à ce qu'une condition ne soit plus vraie. </a:t>
            </a:r>
          </a:p>
          <a:p>
            <a:pPr marL="0" indent="0">
              <a:buNone/>
            </a:pPr>
            <a:r>
              <a:rPr lang="fr-FR" sz="2000" dirty="0">
                <a:solidFill>
                  <a:srgbClr val="0070C0"/>
                </a:solidFill>
              </a:rPr>
              <a:t> pour (initialisation, condition, incrémentation) {</a:t>
            </a:r>
          </a:p>
          <a:p>
            <a:pPr marL="0" indent="0">
              <a:buNone/>
            </a:pPr>
            <a:r>
              <a:rPr lang="fr-FR" sz="2000" dirty="0">
                <a:solidFill>
                  <a:srgbClr val="0070C0"/>
                </a:solidFill>
              </a:rPr>
              <a:t>      fais quelque chose</a:t>
            </a:r>
          </a:p>
          <a:p>
            <a:pPr marL="0" indent="0">
              <a:buNone/>
            </a:pPr>
            <a:r>
              <a:rPr lang="fr-FR" sz="2000" dirty="0">
                <a:solidFill>
                  <a:srgbClr val="0070C0"/>
                </a:solidFill>
              </a:rPr>
              <a:t>    } </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users</a:t>
            </a:r>
            <a:r>
              <a:rPr lang="fr-FR" sz="2000" dirty="0">
                <a:solidFill>
                  <a:srgbClr val="0070C0"/>
                </a:solidFill>
              </a:rPr>
              <a:t> = ["Jean", "Paul", "</a:t>
            </a:r>
            <a:r>
              <a:rPr lang="fr-FR" sz="2000" dirty="0" err="1">
                <a:solidFill>
                  <a:srgbClr val="0070C0"/>
                </a:solidFill>
              </a:rPr>
              <a:t>Micheal</a:t>
            </a:r>
            <a:r>
              <a:rPr lang="fr-FR" sz="2000" dirty="0">
                <a:solidFill>
                  <a:srgbClr val="0070C0"/>
                </a:solidFill>
              </a:rPr>
              <a:t>", "Mario"]</a:t>
            </a:r>
          </a:p>
          <a:p>
            <a:pPr marL="0" indent="0">
              <a:buNone/>
            </a:pPr>
            <a:r>
              <a:rPr lang="fr-FR" sz="2000" dirty="0">
                <a:solidFill>
                  <a:srgbClr val="0070C0"/>
                </a:solidFill>
              </a:rPr>
              <a:t>for (let i = 0; i &lt; </a:t>
            </a:r>
            <a:r>
              <a:rPr lang="fr-FR" sz="2000" dirty="0" err="1">
                <a:solidFill>
                  <a:srgbClr val="0070C0"/>
                </a:solidFill>
              </a:rPr>
              <a:t>users.length</a:t>
            </a:r>
            <a:r>
              <a:rPr lang="fr-FR" sz="2000" dirty="0">
                <a:solidFill>
                  <a:srgbClr val="0070C0"/>
                </a:solidFill>
              </a:rPr>
              <a:t>; i++) {</a:t>
            </a:r>
          </a:p>
          <a:p>
            <a:pPr marL="0" indent="0">
              <a:buNone/>
            </a:pPr>
            <a:r>
              <a:rPr lang="fr-FR" sz="2000" dirty="0">
                <a:solidFill>
                  <a:srgbClr val="0070C0"/>
                </a:solidFill>
              </a:rPr>
              <a:t>    </a:t>
            </a:r>
            <a:r>
              <a:rPr lang="fr-FR" sz="2000" dirty="0" err="1">
                <a:solidFill>
                  <a:srgbClr val="0070C0"/>
                </a:solidFill>
              </a:rPr>
              <a:t>const</a:t>
            </a:r>
            <a:r>
              <a:rPr lang="fr-FR" sz="2000" dirty="0">
                <a:solidFill>
                  <a:srgbClr val="0070C0"/>
                </a:solidFill>
              </a:rPr>
              <a:t> </a:t>
            </a:r>
            <a:r>
              <a:rPr lang="fr-FR" sz="2000" dirty="0" err="1">
                <a:solidFill>
                  <a:srgbClr val="0070C0"/>
                </a:solidFill>
              </a:rPr>
              <a:t>element</a:t>
            </a:r>
            <a:r>
              <a:rPr lang="fr-FR" sz="2000" dirty="0">
                <a:solidFill>
                  <a:srgbClr val="0070C0"/>
                </a:solidFill>
              </a:rPr>
              <a:t> = </a:t>
            </a:r>
            <a:r>
              <a:rPr lang="fr-FR" sz="2000" dirty="0" err="1">
                <a:solidFill>
                  <a:srgbClr val="0070C0"/>
                </a:solidFill>
              </a:rPr>
              <a:t>users</a:t>
            </a:r>
            <a:r>
              <a:rPr lang="fr-FR" sz="2000" dirty="0">
                <a:solidFill>
                  <a:srgbClr val="0070C0"/>
                </a:solidFill>
              </a:rPr>
              <a:t>[i];</a:t>
            </a:r>
          </a:p>
          <a:p>
            <a:pPr marL="0" indent="0">
              <a:buNone/>
            </a:pPr>
            <a:r>
              <a:rPr lang="fr-FR" sz="2000" dirty="0">
                <a:solidFill>
                  <a:srgbClr val="0070C0"/>
                </a:solidFill>
              </a:rPr>
              <a:t>    console.log(</a:t>
            </a:r>
            <a:r>
              <a:rPr lang="fr-FR" sz="2000" dirty="0" err="1">
                <a:solidFill>
                  <a:srgbClr val="0070C0"/>
                </a:solidFill>
              </a:rPr>
              <a:t>element</a:t>
            </a:r>
            <a:r>
              <a:rPr lang="fr-FR" sz="2000" dirty="0">
                <a:solidFill>
                  <a:srgbClr val="0070C0"/>
                </a:solidFill>
              </a:rPr>
              <a:t>); </a:t>
            </a:r>
          </a:p>
          <a:p>
            <a:pPr marL="0" indent="0">
              <a:buNone/>
            </a:pPr>
            <a:r>
              <a:rPr lang="fr-FR" sz="2000" dirty="0">
                <a:solidFill>
                  <a:schemeClr val="accent1"/>
                </a:solidFill>
              </a:rPr>
              <a:t>}</a:t>
            </a:r>
          </a:p>
          <a:p>
            <a:pPr marL="0" indent="0">
              <a:buNone/>
            </a:pPr>
            <a:r>
              <a:rPr lang="fr-FR" sz="2000" dirty="0"/>
              <a:t>Il existe deux instructions utiles dans les boucles : </a:t>
            </a:r>
            <a:r>
              <a:rPr lang="fr-FR" sz="2000" dirty="0">
                <a:solidFill>
                  <a:srgbClr val="7030A0"/>
                </a:solidFill>
              </a:rPr>
              <a:t>break</a:t>
            </a:r>
            <a:r>
              <a:rPr lang="fr-FR" sz="2000" dirty="0"/>
              <a:t> et </a:t>
            </a:r>
            <a:r>
              <a:rPr lang="fr-FR" sz="2000" dirty="0">
                <a:solidFill>
                  <a:srgbClr val="7030A0"/>
                </a:solidFill>
              </a:rPr>
              <a:t>continue</a:t>
            </a:r>
            <a:r>
              <a:rPr lang="fr-FR" sz="2000" dirty="0"/>
              <a:t>. L'instruction break permet de stopper les exécutions d'une boucle pour en sortir plus tôt. L'instruction continue permet de passer à l'itération suivante plus tôt.</a:t>
            </a:r>
          </a:p>
          <a:p>
            <a:pPr marL="0" indent="0">
              <a:buNone/>
            </a:pPr>
            <a:r>
              <a:rPr lang="fr-FR" sz="2000" dirty="0">
                <a:solidFill>
                  <a:srgbClr val="0070C0"/>
                </a:solidFill>
              </a:rPr>
              <a:t>for (let i = 0; i &lt; 10; i++) {</a:t>
            </a:r>
          </a:p>
          <a:p>
            <a:pPr marL="0" indent="0">
              <a:buNone/>
            </a:pPr>
            <a:r>
              <a:rPr lang="fr-FR" sz="2000" dirty="0">
                <a:solidFill>
                  <a:srgbClr val="0070C0"/>
                </a:solidFill>
              </a:rPr>
              <a:t>    </a:t>
            </a:r>
            <a:r>
              <a:rPr lang="fr-FR" sz="2000" dirty="0" err="1">
                <a:solidFill>
                  <a:srgbClr val="0070C0"/>
                </a:solidFill>
              </a:rPr>
              <a:t>const</a:t>
            </a:r>
            <a:r>
              <a:rPr lang="fr-FR" sz="2000" dirty="0">
                <a:solidFill>
                  <a:srgbClr val="0070C0"/>
                </a:solidFill>
              </a:rPr>
              <a:t> </a:t>
            </a:r>
            <a:r>
              <a:rPr lang="fr-FR" sz="2000" dirty="0" err="1">
                <a:solidFill>
                  <a:srgbClr val="0070C0"/>
                </a:solidFill>
              </a:rPr>
              <a:t>element</a:t>
            </a:r>
            <a:r>
              <a:rPr lang="fr-FR" sz="2000" dirty="0">
                <a:solidFill>
                  <a:srgbClr val="0070C0"/>
                </a:solidFill>
              </a:rPr>
              <a:t> = i;</a:t>
            </a:r>
          </a:p>
          <a:p>
            <a:pPr marL="0" indent="0">
              <a:buNone/>
            </a:pPr>
            <a:r>
              <a:rPr lang="fr-FR" sz="2000" dirty="0">
                <a:solidFill>
                  <a:srgbClr val="0070C0"/>
                </a:solidFill>
              </a:rPr>
              <a:t>    console.log(</a:t>
            </a:r>
            <a:r>
              <a:rPr lang="fr-FR" sz="2000" dirty="0" err="1">
                <a:solidFill>
                  <a:srgbClr val="0070C0"/>
                </a:solidFill>
              </a:rPr>
              <a:t>element</a:t>
            </a:r>
            <a:r>
              <a:rPr lang="fr-FR" sz="2000" dirty="0">
                <a:solidFill>
                  <a:srgbClr val="0070C0"/>
                </a:solidFill>
              </a:rPr>
              <a:t>);</a:t>
            </a:r>
          </a:p>
          <a:p>
            <a:pPr marL="0" indent="0">
              <a:buNone/>
            </a:pPr>
            <a:r>
              <a:rPr lang="fr-FR" sz="2000" dirty="0">
                <a:solidFill>
                  <a:srgbClr val="0070C0"/>
                </a:solidFill>
              </a:rPr>
              <a:t>    if (i === 5) {</a:t>
            </a:r>
          </a:p>
          <a:p>
            <a:pPr marL="0" indent="0">
              <a:buNone/>
            </a:pPr>
            <a:r>
              <a:rPr lang="fr-FR" sz="2000" dirty="0">
                <a:solidFill>
                  <a:srgbClr val="0070C0"/>
                </a:solidFill>
              </a:rPr>
              <a:t>        break;</a:t>
            </a:r>
          </a:p>
          <a:p>
            <a:pPr marL="0" indent="0">
              <a:buNone/>
            </a:pPr>
            <a:r>
              <a:rPr lang="fr-FR" sz="2000" dirty="0">
                <a:solidFill>
                  <a:srgbClr val="0070C0"/>
                </a:solidFill>
              </a:rPr>
              <a:t>    }</a:t>
            </a:r>
          </a:p>
          <a:p>
            <a:pPr marL="0" indent="0">
              <a:buNone/>
            </a:pPr>
            <a:r>
              <a:rPr lang="fr-FR" sz="2000" dirty="0">
                <a:solidFill>
                  <a:srgbClr val="0070C0"/>
                </a:solidFill>
              </a:rPr>
              <a:t>}</a:t>
            </a:r>
          </a:p>
        </p:txBody>
      </p:sp>
    </p:spTree>
    <p:extLst>
      <p:ext uri="{BB962C8B-B14F-4D97-AF65-F5344CB8AC3E}">
        <p14:creationId xmlns:p14="http://schemas.microsoft.com/office/powerpoint/2010/main" val="151597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2900" b="1" dirty="0">
                <a:solidFill>
                  <a:srgbClr val="FF0000"/>
                </a:solidFill>
              </a:rPr>
              <a:t>8 – </a:t>
            </a:r>
            <a:r>
              <a:rPr lang="fr-FR" sz="2900" b="1" dirty="0" err="1">
                <a:solidFill>
                  <a:srgbClr val="FF0000"/>
                </a:solidFill>
              </a:rPr>
              <a:t>while</a:t>
            </a:r>
            <a:r>
              <a:rPr lang="fr-FR" sz="2900" b="1" dirty="0">
                <a:solidFill>
                  <a:srgbClr val="FF0000"/>
                </a:solidFill>
              </a:rPr>
              <a:t> et do </a:t>
            </a:r>
            <a:r>
              <a:rPr lang="fr-FR" sz="2900" b="1" dirty="0" err="1">
                <a:solidFill>
                  <a:srgbClr val="FF0000"/>
                </a:solidFill>
              </a:rPr>
              <a:t>while</a:t>
            </a:r>
            <a:r>
              <a:rPr lang="fr-FR" sz="2900" dirty="0"/>
              <a:t>:</a:t>
            </a:r>
            <a:endParaRPr lang="fr-FR" sz="2000" dirty="0"/>
          </a:p>
          <a:p>
            <a:pPr marL="0" indent="0">
              <a:buNone/>
            </a:pPr>
            <a:r>
              <a:rPr lang="fr-FR" sz="2000" dirty="0"/>
              <a:t>	</a:t>
            </a:r>
            <a:r>
              <a:rPr lang="fr-FR" sz="2000" b="1" dirty="0">
                <a:solidFill>
                  <a:srgbClr val="7030A0"/>
                </a:solidFill>
              </a:rPr>
              <a:t>- La boucle </a:t>
            </a:r>
            <a:r>
              <a:rPr lang="fr-FR" sz="2000" b="1" dirty="0" err="1">
                <a:solidFill>
                  <a:srgbClr val="7030A0"/>
                </a:solidFill>
              </a:rPr>
              <a:t>while</a:t>
            </a:r>
            <a:r>
              <a:rPr lang="fr-FR" sz="2000" b="1" dirty="0">
                <a:solidFill>
                  <a:srgbClr val="7030A0"/>
                </a:solidFill>
              </a:rPr>
              <a:t> </a:t>
            </a:r>
            <a:r>
              <a:rPr lang="fr-FR" sz="2000" dirty="0">
                <a:solidFill>
                  <a:srgbClr val="7030A0"/>
                </a:solidFill>
              </a:rPr>
              <a:t>: </a:t>
            </a:r>
            <a:r>
              <a:rPr lang="fr-FR" sz="2000" dirty="0"/>
              <a:t>La boucle </a:t>
            </a:r>
            <a:r>
              <a:rPr lang="fr-FR" sz="2000" dirty="0" err="1"/>
              <a:t>while</a:t>
            </a:r>
            <a:r>
              <a:rPr lang="fr-FR" sz="2000" dirty="0"/>
              <a:t> exécute une instruction tant qu'une expression est </a:t>
            </a:r>
            <a:r>
              <a:rPr lang="fr-FR" sz="2000" dirty="0" err="1"/>
              <a:t>truthy</a:t>
            </a:r>
            <a:r>
              <a:rPr lang="fr-FR" sz="2000" dirty="0"/>
              <a:t>. Attention, si vous avez l'auto-</a:t>
            </a:r>
            <a:r>
              <a:rPr lang="fr-FR" sz="2000" dirty="0" err="1"/>
              <a:t>save</a:t>
            </a:r>
            <a:r>
              <a:rPr lang="fr-FR" sz="2000" dirty="0"/>
              <a:t> d'activé, cela peut provoquer une boucle infinie qui fait bugger votre navigateur.</a:t>
            </a:r>
          </a:p>
          <a:p>
            <a:pPr marL="0" indent="0">
              <a:buNone/>
            </a:pPr>
            <a:r>
              <a:rPr lang="en-US" sz="2000" dirty="0">
                <a:solidFill>
                  <a:schemeClr val="accent1"/>
                </a:solidFill>
              </a:rPr>
              <a:t>let age = 10;</a:t>
            </a:r>
          </a:p>
          <a:p>
            <a:pPr marL="0" indent="0">
              <a:buNone/>
            </a:pPr>
            <a:r>
              <a:rPr lang="en-US" sz="2000" dirty="0">
                <a:solidFill>
                  <a:schemeClr val="accent1"/>
                </a:solidFill>
              </a:rPr>
              <a:t>while (age &lt; 100) {</a:t>
            </a:r>
          </a:p>
          <a:p>
            <a:pPr marL="0" indent="0">
              <a:buNone/>
            </a:pPr>
            <a:r>
              <a:rPr lang="en-US" sz="2000" dirty="0">
                <a:solidFill>
                  <a:schemeClr val="accent1"/>
                </a:solidFill>
              </a:rPr>
              <a:t>    age ++</a:t>
            </a:r>
          </a:p>
          <a:p>
            <a:pPr marL="0" indent="0">
              <a:buNone/>
            </a:pPr>
            <a:r>
              <a:rPr lang="en-US" sz="2000" dirty="0">
                <a:solidFill>
                  <a:schemeClr val="accent1"/>
                </a:solidFill>
              </a:rPr>
              <a:t>}</a:t>
            </a:r>
          </a:p>
          <a:p>
            <a:pPr marL="0" indent="0">
              <a:buNone/>
            </a:pPr>
            <a:r>
              <a:rPr lang="en-US" sz="2000" dirty="0">
                <a:solidFill>
                  <a:schemeClr val="accent1"/>
                </a:solidFill>
              </a:rPr>
              <a:t>console.log(age);</a:t>
            </a:r>
          </a:p>
          <a:p>
            <a:pPr marL="0" indent="0">
              <a:buNone/>
            </a:pPr>
            <a:r>
              <a:rPr lang="fr-FR" sz="2000" dirty="0"/>
              <a:t>	</a:t>
            </a:r>
            <a:r>
              <a:rPr lang="fr-FR" sz="2000" b="1" dirty="0">
                <a:solidFill>
                  <a:srgbClr val="7030A0"/>
                </a:solidFill>
              </a:rPr>
              <a:t>- La boucle do…</a:t>
            </a:r>
            <a:r>
              <a:rPr lang="fr-FR" sz="2000" b="1" dirty="0" err="1">
                <a:solidFill>
                  <a:srgbClr val="7030A0"/>
                </a:solidFill>
              </a:rPr>
              <a:t>while</a:t>
            </a:r>
            <a:r>
              <a:rPr lang="fr-FR" sz="2000" b="1" dirty="0">
                <a:solidFill>
                  <a:srgbClr val="7030A0"/>
                </a:solidFill>
              </a:rPr>
              <a:t> </a:t>
            </a:r>
            <a:r>
              <a:rPr lang="fr-FR" sz="2000" dirty="0">
                <a:solidFill>
                  <a:srgbClr val="7030A0"/>
                </a:solidFill>
              </a:rPr>
              <a:t>: </a:t>
            </a:r>
            <a:r>
              <a:rPr lang="fr-FR" sz="2000" dirty="0"/>
              <a:t>La Boucle peu utilisée qui ressemble au </a:t>
            </a:r>
            <a:r>
              <a:rPr lang="fr-FR" sz="2000" dirty="0" err="1"/>
              <a:t>while</a:t>
            </a:r>
            <a:r>
              <a:rPr lang="fr-FR" sz="2000" dirty="0"/>
              <a:t> ou à la for </a:t>
            </a:r>
            <a:r>
              <a:rPr lang="fr-FR" sz="2000" dirty="0" err="1"/>
              <a:t>loop</a:t>
            </a:r>
            <a:r>
              <a:rPr lang="fr-FR" sz="2000" dirty="0"/>
              <a:t>, à l'exception près qu'elle exécute une instruction au moins une fois</a:t>
            </a:r>
          </a:p>
          <a:p>
            <a:pPr marL="0" indent="0">
              <a:buNone/>
            </a:pPr>
            <a:r>
              <a:rPr lang="en-US" sz="2000" dirty="0">
                <a:solidFill>
                  <a:schemeClr val="accent1"/>
                </a:solidFill>
              </a:rPr>
              <a:t>let age = 50;</a:t>
            </a:r>
          </a:p>
          <a:p>
            <a:pPr marL="0" indent="0">
              <a:buNone/>
            </a:pPr>
            <a:r>
              <a:rPr lang="en-US" sz="2000" dirty="0">
                <a:solidFill>
                  <a:schemeClr val="accent1"/>
                </a:solidFill>
              </a:rPr>
              <a:t>do {</a:t>
            </a:r>
          </a:p>
          <a:p>
            <a:pPr marL="0" indent="0">
              <a:buNone/>
            </a:pPr>
            <a:r>
              <a:rPr lang="en-US" sz="2000" dirty="0">
                <a:solidFill>
                  <a:schemeClr val="accent1"/>
                </a:solidFill>
              </a:rPr>
              <a:t>    age ++;</a:t>
            </a:r>
          </a:p>
          <a:p>
            <a:pPr marL="0" indent="0">
              <a:buNone/>
            </a:pPr>
            <a:r>
              <a:rPr lang="en-US" sz="2000" dirty="0">
                <a:solidFill>
                  <a:schemeClr val="accent1"/>
                </a:solidFill>
              </a:rPr>
              <a:t>}</a:t>
            </a:r>
          </a:p>
          <a:p>
            <a:pPr marL="0" indent="0">
              <a:buNone/>
            </a:pPr>
            <a:r>
              <a:rPr lang="en-US" sz="2000" dirty="0">
                <a:solidFill>
                  <a:schemeClr val="accent1"/>
                </a:solidFill>
              </a:rPr>
              <a:t>while(age &lt; 100)</a:t>
            </a:r>
          </a:p>
          <a:p>
            <a:pPr marL="0" indent="0">
              <a:buNone/>
            </a:pPr>
            <a:r>
              <a:rPr lang="en-US" sz="2000" dirty="0">
                <a:solidFill>
                  <a:schemeClr val="accent1"/>
                </a:solidFill>
              </a:rPr>
              <a:t>console.log(age);</a:t>
            </a:r>
          </a:p>
          <a:p>
            <a:pPr marL="0" indent="0">
              <a:buNone/>
            </a:pPr>
            <a:endParaRPr lang="fr-FR" sz="2000" dirty="0">
              <a:solidFill>
                <a:schemeClr val="accent1"/>
              </a:solidFill>
            </a:endParaRPr>
          </a:p>
        </p:txBody>
      </p:sp>
    </p:spTree>
    <p:extLst>
      <p:ext uri="{BB962C8B-B14F-4D97-AF65-F5344CB8AC3E}">
        <p14:creationId xmlns:p14="http://schemas.microsoft.com/office/powerpoint/2010/main" val="72221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0000" lnSpcReduction="20000"/>
          </a:bodyPr>
          <a:lstStyle/>
          <a:p>
            <a:pPr marL="0" indent="0">
              <a:buNone/>
            </a:pPr>
            <a:r>
              <a:rPr lang="fr-FR" sz="2900" b="1" dirty="0">
                <a:solidFill>
                  <a:srgbClr val="FF0000"/>
                </a:solidFill>
              </a:rPr>
              <a:t>9 – for…in </a:t>
            </a:r>
            <a:r>
              <a:rPr lang="fr-FR" sz="2900" b="1" dirty="0" err="1">
                <a:solidFill>
                  <a:srgbClr val="FF0000"/>
                </a:solidFill>
              </a:rPr>
              <a:t>for..of</a:t>
            </a:r>
            <a:r>
              <a:rPr lang="fr-FR" sz="2900" dirty="0"/>
              <a:t>:</a:t>
            </a:r>
            <a:r>
              <a:rPr lang="fr-FR" sz="2000" dirty="0"/>
              <a:t> Les boucles for...in et for...of sont des boucles modernes apparues en 2015. </a:t>
            </a:r>
            <a:r>
              <a:rPr lang="fr-FR" sz="2000" b="1" dirty="0">
                <a:solidFill>
                  <a:srgbClr val="7030A0"/>
                </a:solidFill>
              </a:rPr>
              <a:t>for...in </a:t>
            </a:r>
            <a:r>
              <a:rPr lang="fr-FR" sz="2000" dirty="0"/>
              <a:t>sert à itérer à travers des objets. </a:t>
            </a:r>
            <a:r>
              <a:rPr lang="fr-FR" sz="2000" b="1" dirty="0">
                <a:solidFill>
                  <a:srgbClr val="7030A0"/>
                </a:solidFill>
              </a:rPr>
              <a:t>for...of </a:t>
            </a:r>
            <a:r>
              <a:rPr lang="fr-FR" sz="2000" dirty="0"/>
              <a:t>sert à itérer à travers des éléments itérables, comme les tableaux ou les chaînes de caractères.</a:t>
            </a:r>
          </a:p>
          <a:p>
            <a:pPr marL="0" indent="0">
              <a:buNone/>
            </a:pPr>
            <a:r>
              <a:rPr lang="en-US" sz="2000" dirty="0"/>
              <a:t>Ex : </a:t>
            </a:r>
            <a:r>
              <a:rPr lang="fr-FR" sz="2000" b="1" dirty="0">
                <a:solidFill>
                  <a:srgbClr val="7030A0"/>
                </a:solidFill>
              </a:rPr>
              <a:t>for...in </a:t>
            </a:r>
            <a:endParaRPr lang="en-US" sz="2000" dirty="0">
              <a:solidFill>
                <a:schemeClr val="accent1"/>
              </a:solidFill>
            </a:endParaRPr>
          </a:p>
          <a:p>
            <a:pPr marL="0" indent="0">
              <a:buNone/>
            </a:pPr>
            <a:r>
              <a:rPr lang="en-US" sz="2000" dirty="0">
                <a:solidFill>
                  <a:srgbClr val="0070C0"/>
                </a:solidFill>
              </a:rPr>
              <a:t>const person = {</a:t>
            </a:r>
          </a:p>
          <a:p>
            <a:pPr marL="0" indent="0">
              <a:buNone/>
            </a:pPr>
            <a:r>
              <a:rPr lang="en-US" sz="2000" dirty="0">
                <a:solidFill>
                  <a:srgbClr val="0070C0"/>
                </a:solidFill>
              </a:rPr>
              <a:t>    name: "Jean",</a:t>
            </a:r>
          </a:p>
          <a:p>
            <a:pPr marL="0" indent="0">
              <a:buNone/>
            </a:pPr>
            <a:r>
              <a:rPr lang="en-US" sz="2000" dirty="0">
                <a:solidFill>
                  <a:srgbClr val="0070C0"/>
                </a:solidFill>
              </a:rPr>
              <a:t>    age: 33,</a:t>
            </a:r>
          </a:p>
          <a:p>
            <a:pPr marL="0" indent="0">
              <a:buNone/>
            </a:pPr>
            <a:r>
              <a:rPr lang="en-US" sz="2000" dirty="0">
                <a:solidFill>
                  <a:srgbClr val="0070C0"/>
                </a:solidFill>
              </a:rPr>
              <a:t>    height: 198,</a:t>
            </a:r>
          </a:p>
          <a:p>
            <a:pPr marL="0" indent="0">
              <a:buNone/>
            </a:pPr>
            <a:r>
              <a:rPr lang="en-US" sz="2000" dirty="0">
                <a:solidFill>
                  <a:srgbClr val="0070C0"/>
                </a:solidFill>
              </a:rPr>
              <a:t>    weight: 100</a:t>
            </a:r>
          </a:p>
          <a:p>
            <a:pPr marL="0" indent="0">
              <a:buNone/>
            </a:pPr>
            <a:r>
              <a:rPr lang="en-US" sz="2000" dirty="0">
                <a:solidFill>
                  <a:srgbClr val="0070C0"/>
                </a:solidFill>
              </a:rPr>
              <a:t>}</a:t>
            </a:r>
          </a:p>
          <a:p>
            <a:pPr marL="0" indent="0">
              <a:buNone/>
            </a:pPr>
            <a:r>
              <a:rPr lang="en-US" sz="2000" dirty="0">
                <a:solidFill>
                  <a:srgbClr val="0070C0"/>
                </a:solidFill>
              </a:rPr>
              <a:t>for (const pers in person) {</a:t>
            </a:r>
          </a:p>
          <a:p>
            <a:pPr marL="0" indent="0">
              <a:buNone/>
            </a:pPr>
            <a:r>
              <a:rPr lang="en-US" sz="2000" dirty="0">
                <a:solidFill>
                  <a:srgbClr val="0070C0"/>
                </a:solidFill>
              </a:rPr>
              <a:t>    console.log(pers, person[pers]);</a:t>
            </a:r>
          </a:p>
          <a:p>
            <a:pPr marL="0" indent="0">
              <a:buNone/>
            </a:pPr>
            <a:r>
              <a:rPr lang="en-US" sz="2000" dirty="0">
                <a:solidFill>
                  <a:srgbClr val="0070C0"/>
                </a:solidFill>
              </a:rPr>
              <a:t>}</a:t>
            </a:r>
          </a:p>
          <a:p>
            <a:pPr marL="0" indent="0">
              <a:buNone/>
            </a:pPr>
            <a:r>
              <a:rPr lang="en-US" sz="2000" dirty="0">
                <a:solidFill>
                  <a:srgbClr val="0070C0"/>
                </a:solidFill>
              </a:rPr>
              <a:t>Ex : </a:t>
            </a:r>
            <a:r>
              <a:rPr lang="fr-FR" sz="2000" b="1" dirty="0">
                <a:solidFill>
                  <a:srgbClr val="0070C0"/>
                </a:solidFill>
              </a:rPr>
              <a:t>for...of</a:t>
            </a:r>
          </a:p>
          <a:p>
            <a:pPr marL="0" indent="0">
              <a:buNone/>
            </a:pPr>
            <a:r>
              <a:rPr lang="fr-FR" sz="2000" b="1" dirty="0" err="1">
                <a:solidFill>
                  <a:srgbClr val="0070C0"/>
                </a:solidFill>
              </a:rPr>
              <a:t>const</a:t>
            </a:r>
            <a:r>
              <a:rPr lang="fr-FR" sz="2000" b="1" dirty="0">
                <a:solidFill>
                  <a:srgbClr val="0070C0"/>
                </a:solidFill>
              </a:rPr>
              <a:t> fruits = ["🍓","🍇","🍑","🍎","🥭"]</a:t>
            </a:r>
          </a:p>
          <a:p>
            <a:pPr marL="0" indent="0">
              <a:buNone/>
            </a:pPr>
            <a:r>
              <a:rPr lang="fr-FR" sz="2000" b="1" dirty="0">
                <a:solidFill>
                  <a:srgbClr val="0070C0"/>
                </a:solidFill>
              </a:rPr>
              <a:t>for (</a:t>
            </a:r>
            <a:r>
              <a:rPr lang="fr-FR" sz="2000" b="1" dirty="0" err="1">
                <a:solidFill>
                  <a:srgbClr val="0070C0"/>
                </a:solidFill>
              </a:rPr>
              <a:t>const</a:t>
            </a:r>
            <a:r>
              <a:rPr lang="fr-FR" sz="2000" b="1" dirty="0">
                <a:solidFill>
                  <a:srgbClr val="0070C0"/>
                </a:solidFill>
              </a:rPr>
              <a:t> fruit of fruits) {</a:t>
            </a:r>
          </a:p>
          <a:p>
            <a:pPr marL="0" indent="0">
              <a:buNone/>
            </a:pPr>
            <a:r>
              <a:rPr lang="fr-FR" sz="2000" b="1" dirty="0">
                <a:solidFill>
                  <a:srgbClr val="0070C0"/>
                </a:solidFill>
              </a:rPr>
              <a:t>    console.log(fruit);</a:t>
            </a:r>
          </a:p>
          <a:p>
            <a:pPr marL="0" indent="0">
              <a:buNone/>
            </a:pPr>
            <a:r>
              <a:rPr lang="fr-FR" sz="2000" b="1" dirty="0">
                <a:solidFill>
                  <a:srgbClr val="0070C0"/>
                </a:solidFill>
              </a:rPr>
              <a:t>} </a:t>
            </a:r>
            <a:endParaRPr lang="en-US" sz="2000" dirty="0">
              <a:solidFill>
                <a:srgbClr val="0070C0"/>
              </a:solidFill>
            </a:endParaRPr>
          </a:p>
          <a:p>
            <a:pPr marL="0" indent="0">
              <a:buNone/>
            </a:pPr>
            <a:endParaRPr lang="fr-FR" sz="2000" dirty="0">
              <a:solidFill>
                <a:schemeClr val="accent1"/>
              </a:solidFill>
            </a:endParaRPr>
          </a:p>
        </p:txBody>
      </p:sp>
    </p:spTree>
    <p:extLst>
      <p:ext uri="{BB962C8B-B14F-4D97-AF65-F5344CB8AC3E}">
        <p14:creationId xmlns:p14="http://schemas.microsoft.com/office/powerpoint/2010/main" val="429366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900" b="1" dirty="0">
                <a:solidFill>
                  <a:srgbClr val="FF0000"/>
                </a:solidFill>
              </a:rPr>
              <a:t>10 – Exercices sur les conditions</a:t>
            </a:r>
            <a:r>
              <a:rPr lang="fr-FR" sz="2900" dirty="0"/>
              <a:t>:</a:t>
            </a:r>
            <a:r>
              <a:rPr lang="fr-FR" sz="2000" dirty="0"/>
              <a:t> </a:t>
            </a:r>
          </a:p>
          <a:p>
            <a:pPr marL="0" indent="0">
              <a:buNone/>
            </a:pPr>
            <a:r>
              <a:rPr lang="fr-FR" sz="2000" dirty="0">
                <a:solidFill>
                  <a:srgbClr val="7030A0"/>
                </a:solidFill>
              </a:rPr>
              <a:t>1. Météo:</a:t>
            </a:r>
          </a:p>
          <a:p>
            <a:pPr marL="0" indent="0">
              <a:buNone/>
            </a:pPr>
            <a:r>
              <a:rPr lang="fr-FR" sz="2000" dirty="0"/>
              <a:t>Écrivez une fonction </a:t>
            </a:r>
            <a:r>
              <a:rPr lang="fr-FR" sz="2000" dirty="0" err="1"/>
              <a:t>weatherNews</a:t>
            </a:r>
            <a:r>
              <a:rPr lang="fr-FR" sz="2000" dirty="0"/>
              <a:t>() qui reçoit une température et qui doit </a:t>
            </a:r>
            <a:r>
              <a:rPr lang="fr-FR" sz="2000" dirty="0">
                <a:solidFill>
                  <a:srgbClr val="7030A0"/>
                </a:solidFill>
              </a:rPr>
              <a:t>console.log() </a:t>
            </a:r>
            <a:r>
              <a:rPr lang="fr-FR" sz="2000" dirty="0"/>
              <a:t>s'il fait froid, doux, ou chaud. Il fait froid en-dessous de 10 degrés inclus. Il fait doux de 10 degrés non inclus à 20 degrés inclus. Il fait chaud au-dessus de 20 degrés non inclus. </a:t>
            </a:r>
          </a:p>
          <a:p>
            <a:pPr marL="0" indent="0">
              <a:buNone/>
            </a:pPr>
            <a:r>
              <a:rPr lang="fr-FR" sz="2000" dirty="0"/>
              <a:t>Testez votre fonction avec les valeurs : -14,40,6.</a:t>
            </a:r>
          </a:p>
          <a:p>
            <a:pPr marL="0" indent="0">
              <a:buNone/>
            </a:pPr>
            <a:r>
              <a:rPr lang="fr-FR" sz="2000" dirty="0" err="1">
                <a:solidFill>
                  <a:schemeClr val="accent1"/>
                </a:solidFill>
              </a:rPr>
              <a:t>function</a:t>
            </a:r>
            <a:r>
              <a:rPr lang="fr-FR" sz="2000" dirty="0">
                <a:solidFill>
                  <a:schemeClr val="accent1"/>
                </a:solidFill>
              </a:rPr>
              <a:t> </a:t>
            </a:r>
            <a:r>
              <a:rPr lang="fr-FR" sz="2000" dirty="0" err="1">
                <a:solidFill>
                  <a:schemeClr val="accent1"/>
                </a:solidFill>
              </a:rPr>
              <a:t>weatherNews</a:t>
            </a:r>
            <a:r>
              <a:rPr lang="fr-FR" sz="2000" dirty="0">
                <a:solidFill>
                  <a:schemeClr val="accent1"/>
                </a:solidFill>
              </a:rPr>
              <a:t>(temp) {</a:t>
            </a:r>
          </a:p>
          <a:p>
            <a:pPr marL="0" indent="0">
              <a:buNone/>
            </a:pPr>
            <a:r>
              <a:rPr lang="fr-FR" sz="2000" dirty="0">
                <a:solidFill>
                  <a:schemeClr val="accent1"/>
                </a:solidFill>
              </a:rPr>
              <a:t>}</a:t>
            </a:r>
          </a:p>
          <a:p>
            <a:pPr marL="0" indent="0">
              <a:buNone/>
            </a:pPr>
            <a:r>
              <a:rPr lang="fr-FR" sz="2000" dirty="0" err="1">
                <a:solidFill>
                  <a:schemeClr val="accent1"/>
                </a:solidFill>
              </a:rPr>
              <a:t>weatherNews</a:t>
            </a:r>
            <a:r>
              <a:rPr lang="en-US" sz="2000" dirty="0">
                <a:solidFill>
                  <a:schemeClr val="accent1"/>
                </a:solidFill>
              </a:rPr>
              <a:t>(-14)</a:t>
            </a:r>
          </a:p>
          <a:p>
            <a:pPr marL="0" indent="0">
              <a:buNone/>
            </a:pPr>
            <a:r>
              <a:rPr lang="fr-FR" sz="2000" dirty="0" err="1">
                <a:solidFill>
                  <a:schemeClr val="accent1"/>
                </a:solidFill>
              </a:rPr>
              <a:t>weatherNews</a:t>
            </a:r>
            <a:r>
              <a:rPr lang="en-US" sz="2000" dirty="0">
                <a:solidFill>
                  <a:schemeClr val="accent1"/>
                </a:solidFill>
              </a:rPr>
              <a:t>(40)</a:t>
            </a:r>
          </a:p>
          <a:p>
            <a:pPr marL="0" indent="0">
              <a:buNone/>
            </a:pPr>
            <a:r>
              <a:rPr lang="fr-FR" sz="2000" dirty="0" err="1">
                <a:solidFill>
                  <a:schemeClr val="accent1"/>
                </a:solidFill>
              </a:rPr>
              <a:t>weatherNews</a:t>
            </a:r>
            <a:r>
              <a:rPr lang="en-US" sz="2000" dirty="0">
                <a:solidFill>
                  <a:schemeClr val="accent1"/>
                </a:solidFill>
              </a:rPr>
              <a:t>(6)</a:t>
            </a:r>
            <a:endParaRPr lang="fr-FR" sz="2000" dirty="0">
              <a:solidFill>
                <a:schemeClr val="accent1"/>
              </a:solidFill>
            </a:endParaRPr>
          </a:p>
        </p:txBody>
      </p:sp>
    </p:spTree>
    <p:extLst>
      <p:ext uri="{BB962C8B-B14F-4D97-AF65-F5344CB8AC3E}">
        <p14:creationId xmlns:p14="http://schemas.microsoft.com/office/powerpoint/2010/main" val="2801337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900" b="1" dirty="0">
                <a:solidFill>
                  <a:srgbClr val="FF0000"/>
                </a:solidFill>
              </a:rPr>
              <a:t>10 – Exercices</a:t>
            </a:r>
            <a:r>
              <a:rPr lang="fr-FR" sz="2900" dirty="0"/>
              <a:t>:</a:t>
            </a:r>
            <a:r>
              <a:rPr lang="fr-FR" sz="2000" dirty="0"/>
              <a:t> </a:t>
            </a:r>
          </a:p>
          <a:p>
            <a:pPr marL="0" indent="0">
              <a:buNone/>
            </a:pPr>
            <a:r>
              <a:rPr lang="fr-FR" sz="1800" dirty="0">
                <a:solidFill>
                  <a:srgbClr val="7030A0"/>
                </a:solidFill>
              </a:rPr>
              <a:t>2. Champions.</a:t>
            </a:r>
          </a:p>
          <a:p>
            <a:pPr marL="0" indent="0">
              <a:buNone/>
            </a:pPr>
            <a:r>
              <a:rPr lang="fr-FR" sz="1600" dirty="0"/>
              <a:t>Créez une fonction </a:t>
            </a:r>
            <a:r>
              <a:rPr lang="fr-FR" sz="1600" dirty="0" err="1">
                <a:solidFill>
                  <a:srgbClr val="7030A0"/>
                </a:solidFill>
              </a:rPr>
              <a:t>numberTrophyPlayer</a:t>
            </a:r>
            <a:r>
              <a:rPr lang="fr-FR" sz="1600" dirty="0">
                <a:solidFill>
                  <a:srgbClr val="7030A0"/>
                </a:solidFill>
              </a:rPr>
              <a:t>(</a:t>
            </a:r>
            <a:r>
              <a:rPr lang="fr-FR" sz="1600" dirty="0" err="1">
                <a:solidFill>
                  <a:srgbClr val="7030A0"/>
                </a:solidFill>
              </a:rPr>
              <a:t>player</a:t>
            </a:r>
            <a:r>
              <a:rPr lang="fr-FR" sz="1600" dirty="0">
                <a:solidFill>
                  <a:srgbClr val="7030A0"/>
                </a:solidFill>
              </a:rPr>
              <a:t>) </a:t>
            </a:r>
            <a:r>
              <a:rPr lang="fr-FR" sz="1600" dirty="0"/>
              <a:t>qui analyse le nombre de trophées d'un joueur de football et qui retourne son niveau en fonction de ses résultats.</a:t>
            </a:r>
          </a:p>
          <a:p>
            <a:pPr marL="0" indent="0">
              <a:buNone/>
            </a:pPr>
            <a:r>
              <a:rPr lang="fr-FR" sz="1600" dirty="0"/>
              <a:t>  - </a:t>
            </a:r>
            <a:r>
              <a:rPr lang="fr-FR" sz="1600" dirty="0">
                <a:solidFill>
                  <a:schemeClr val="accent1"/>
                </a:solidFill>
              </a:rPr>
              <a:t>Si</a:t>
            </a:r>
            <a:r>
              <a:rPr lang="fr-FR" sz="1600" dirty="0"/>
              <a:t> un joueur a au moins remporté une coupe du monde, deux ballons d'or et 3 trophées de champion d'une ligue nationale, loggez "</a:t>
            </a:r>
            <a:r>
              <a:rPr lang="fr-FR" sz="1600" dirty="0">
                <a:solidFill>
                  <a:schemeClr val="accent1"/>
                </a:solidFill>
              </a:rPr>
              <a:t>Niveau exceptionnel</a:t>
            </a:r>
            <a:r>
              <a:rPr lang="fr-FR" sz="1600" dirty="0"/>
              <a:t>".</a:t>
            </a:r>
          </a:p>
          <a:p>
            <a:pPr marL="0" indent="0">
              <a:buNone/>
            </a:pPr>
            <a:r>
              <a:rPr lang="fr-FR" sz="1600" dirty="0"/>
              <a:t>   - </a:t>
            </a:r>
            <a:r>
              <a:rPr lang="fr-FR" sz="1600" dirty="0">
                <a:solidFill>
                  <a:schemeClr val="accent1"/>
                </a:solidFill>
              </a:rPr>
              <a:t>Si</a:t>
            </a:r>
            <a:r>
              <a:rPr lang="fr-FR" sz="1600" dirty="0"/>
              <a:t> un joueur a au moins un ballon d'or et au moins un trophée de coupe nationale, loggez "</a:t>
            </a:r>
            <a:r>
              <a:rPr lang="fr-FR" sz="1600" dirty="0">
                <a:solidFill>
                  <a:schemeClr val="accent1"/>
                </a:solidFill>
              </a:rPr>
              <a:t>Bon niveau</a:t>
            </a:r>
            <a:r>
              <a:rPr lang="fr-FR" sz="1600" dirty="0"/>
              <a:t>".</a:t>
            </a:r>
          </a:p>
          <a:p>
            <a:pPr marL="0" indent="0">
              <a:buNone/>
            </a:pPr>
            <a:r>
              <a:rPr lang="fr-FR" sz="1600" dirty="0"/>
              <a:t>  Enfin, si un joueur n'a pas assez de trophées pour apparaître dans les conditions ci-dessus, loggez "</a:t>
            </a:r>
            <a:r>
              <a:rPr lang="fr-FR" sz="1600" dirty="0">
                <a:solidFill>
                  <a:schemeClr val="accent1"/>
                </a:solidFill>
              </a:rPr>
              <a:t>Niveau </a:t>
            </a:r>
            <a:r>
              <a:rPr lang="fr-FR" sz="1600" dirty="0" err="1">
                <a:solidFill>
                  <a:schemeClr val="accent1"/>
                </a:solidFill>
              </a:rPr>
              <a:t>médiore</a:t>
            </a:r>
            <a:r>
              <a:rPr lang="fr-FR" sz="1600" dirty="0"/>
              <a:t>".</a:t>
            </a:r>
          </a:p>
          <a:p>
            <a:pPr marL="0" indent="0">
              <a:buNone/>
            </a:pPr>
            <a:r>
              <a:rPr lang="fr-FR" sz="1600" dirty="0"/>
              <a:t>Testez votre fonction à l'aide des trois objets ci-dessous.</a:t>
            </a:r>
          </a:p>
          <a:p>
            <a:pPr marL="0" indent="0">
              <a:buNone/>
            </a:pPr>
            <a:endParaRPr lang="fr-FR" sz="2000" dirty="0">
              <a:solidFill>
                <a:schemeClr val="accent1"/>
              </a:solidFill>
            </a:endParaRPr>
          </a:p>
          <a:p>
            <a:pPr marL="0" indent="0">
              <a:buNone/>
            </a:pPr>
            <a:endParaRPr lang="fr-FR" sz="2000" dirty="0">
              <a:solidFill>
                <a:schemeClr val="accent1"/>
              </a:solidFill>
            </a:endParaRPr>
          </a:p>
          <a:p>
            <a:pPr marL="0" indent="0">
              <a:buNone/>
            </a:pPr>
            <a:endParaRPr lang="fr-FR" sz="2000" dirty="0">
              <a:solidFill>
                <a:schemeClr val="accent1"/>
              </a:solidFill>
            </a:endParaRPr>
          </a:p>
          <a:p>
            <a:pPr marL="0" indent="0">
              <a:buNone/>
            </a:pPr>
            <a:endParaRPr lang="fr-FR" sz="2000" dirty="0">
              <a:solidFill>
                <a:schemeClr val="accent1"/>
              </a:solidFill>
            </a:endParaRPr>
          </a:p>
          <a:p>
            <a:pPr marL="0" indent="0">
              <a:buNone/>
            </a:pPr>
            <a:endParaRPr lang="fr-FR" sz="2000" dirty="0">
              <a:solidFill>
                <a:schemeClr val="accent1"/>
              </a:solidFill>
            </a:endParaRPr>
          </a:p>
        </p:txBody>
      </p:sp>
      <p:graphicFrame>
        <p:nvGraphicFramePr>
          <p:cNvPr id="3" name="Tableau 2">
            <a:extLst>
              <a:ext uri="{FF2B5EF4-FFF2-40B4-BE49-F238E27FC236}">
                <a16:creationId xmlns:a16="http://schemas.microsoft.com/office/drawing/2014/main" id="{9E931F7E-E8D4-5574-8D43-E09E3AE9B7E9}"/>
              </a:ext>
            </a:extLst>
          </p:cNvPr>
          <p:cNvGraphicFramePr>
            <a:graphicFrameLocks noGrp="1"/>
          </p:cNvGraphicFramePr>
          <p:nvPr>
            <p:extLst>
              <p:ext uri="{D42A27DB-BD31-4B8C-83A1-F6EECF244321}">
                <p14:modId xmlns:p14="http://schemas.microsoft.com/office/powerpoint/2010/main" val="1180377468"/>
              </p:ext>
            </p:extLst>
          </p:nvPr>
        </p:nvGraphicFramePr>
        <p:xfrm>
          <a:off x="934452" y="4937523"/>
          <a:ext cx="8127999" cy="1737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11071501"/>
                    </a:ext>
                  </a:extLst>
                </a:gridCol>
                <a:gridCol w="2709333">
                  <a:extLst>
                    <a:ext uri="{9D8B030D-6E8A-4147-A177-3AD203B41FA5}">
                      <a16:colId xmlns:a16="http://schemas.microsoft.com/office/drawing/2014/main" val="3964610171"/>
                    </a:ext>
                  </a:extLst>
                </a:gridCol>
                <a:gridCol w="2709333">
                  <a:extLst>
                    <a:ext uri="{9D8B030D-6E8A-4147-A177-3AD203B41FA5}">
                      <a16:colId xmlns:a16="http://schemas.microsoft.com/office/drawing/2014/main" val="2676655461"/>
                    </a:ext>
                  </a:extLst>
                </a:gridCol>
              </a:tblGrid>
              <a:tr h="370840">
                <a:tc>
                  <a:txBody>
                    <a:bodyPr/>
                    <a:lstStyle/>
                    <a:p>
                      <a:r>
                        <a:rPr lang="en-US" dirty="0"/>
                        <a:t>const player1 = {</a:t>
                      </a:r>
                    </a:p>
                    <a:p>
                      <a:r>
                        <a:rPr lang="en-US" dirty="0"/>
                        <a:t>  name: “Thomas",</a:t>
                      </a:r>
                    </a:p>
                    <a:p>
                      <a:r>
                        <a:rPr lang="en-US" dirty="0"/>
                        <a:t>  </a:t>
                      </a:r>
                      <a:r>
                        <a:rPr lang="en-US" dirty="0" err="1"/>
                        <a:t>goldenBall</a:t>
                      </a:r>
                      <a:r>
                        <a:rPr lang="en-US" dirty="0"/>
                        <a:t>: 0,</a:t>
                      </a:r>
                    </a:p>
                    <a:p>
                      <a:r>
                        <a:rPr lang="en-US" dirty="0"/>
                        <a:t>  </a:t>
                      </a:r>
                      <a:r>
                        <a:rPr lang="en-US" dirty="0" err="1"/>
                        <a:t>worldCup</a:t>
                      </a:r>
                      <a:r>
                        <a:rPr lang="en-US" dirty="0"/>
                        <a:t>: 1,</a:t>
                      </a:r>
                    </a:p>
                    <a:p>
                      <a:r>
                        <a:rPr lang="en-US" dirty="0"/>
                        <a:t>  </a:t>
                      </a:r>
                      <a:r>
                        <a:rPr lang="en-US" dirty="0" err="1"/>
                        <a:t>nationalCup</a:t>
                      </a:r>
                      <a:r>
                        <a:rPr lang="en-US" dirty="0"/>
                        <a:t>: 0</a:t>
                      </a:r>
                    </a:p>
                    <a:p>
                      <a:r>
                        <a:rPr lang="en-US" dirty="0"/>
                        <a:t>}</a:t>
                      </a:r>
                      <a:endParaRPr lang="fr-FR" dirty="0"/>
                    </a:p>
                  </a:txBody>
                  <a:tcPr/>
                </a:tc>
                <a:tc>
                  <a:txBody>
                    <a:bodyPr/>
                    <a:lstStyle/>
                    <a:p>
                      <a:r>
                        <a:rPr lang="en-US" dirty="0"/>
                        <a:t>const player2 = {</a:t>
                      </a:r>
                    </a:p>
                    <a:p>
                      <a:r>
                        <a:rPr lang="en-US" dirty="0"/>
                        <a:t>  name: “Marie",</a:t>
                      </a:r>
                    </a:p>
                    <a:p>
                      <a:r>
                        <a:rPr lang="en-US" dirty="0"/>
                        <a:t>  </a:t>
                      </a:r>
                      <a:r>
                        <a:rPr lang="en-US" dirty="0" err="1"/>
                        <a:t>goldenBall</a:t>
                      </a:r>
                      <a:r>
                        <a:rPr lang="en-US" dirty="0"/>
                        <a:t>: 3,</a:t>
                      </a:r>
                    </a:p>
                    <a:p>
                      <a:r>
                        <a:rPr lang="en-US" dirty="0"/>
                        <a:t>  </a:t>
                      </a:r>
                      <a:r>
                        <a:rPr lang="en-US" dirty="0" err="1"/>
                        <a:t>worldCup</a:t>
                      </a:r>
                      <a:r>
                        <a:rPr lang="en-US" dirty="0"/>
                        <a:t>: 3,</a:t>
                      </a:r>
                    </a:p>
                    <a:p>
                      <a:r>
                        <a:rPr lang="en-US" dirty="0"/>
                        <a:t>  </a:t>
                      </a:r>
                      <a:r>
                        <a:rPr lang="en-US" dirty="0" err="1"/>
                        <a:t>nationalCup</a:t>
                      </a:r>
                      <a:r>
                        <a:rPr lang="en-US" dirty="0"/>
                        <a:t>: 4</a:t>
                      </a:r>
                    </a:p>
                    <a:p>
                      <a:r>
                        <a:rPr lang="en-US" dirty="0"/>
                        <a:t>}</a:t>
                      </a:r>
                      <a:endParaRPr lang="fr-FR" dirty="0"/>
                    </a:p>
                  </a:txBody>
                  <a:tcPr/>
                </a:tc>
                <a:tc>
                  <a:txBody>
                    <a:bodyPr/>
                    <a:lstStyle/>
                    <a:p>
                      <a:r>
                        <a:rPr lang="en-US" dirty="0"/>
                        <a:t>const player3 = {</a:t>
                      </a:r>
                    </a:p>
                    <a:p>
                      <a:r>
                        <a:rPr lang="en-US" dirty="0"/>
                        <a:t>  name: "</a:t>
                      </a:r>
                      <a:r>
                        <a:rPr lang="en-US" dirty="0" err="1"/>
                        <a:t>Adama</a:t>
                      </a:r>
                      <a:r>
                        <a:rPr lang="en-US" dirty="0"/>
                        <a:t>",</a:t>
                      </a:r>
                    </a:p>
                    <a:p>
                      <a:r>
                        <a:rPr lang="en-US" dirty="0"/>
                        <a:t>  </a:t>
                      </a:r>
                      <a:r>
                        <a:rPr lang="en-US" dirty="0" err="1"/>
                        <a:t>goldenBall</a:t>
                      </a:r>
                      <a:r>
                        <a:rPr lang="en-US" dirty="0"/>
                        <a:t>: 0,</a:t>
                      </a:r>
                    </a:p>
                    <a:p>
                      <a:r>
                        <a:rPr lang="en-US" dirty="0"/>
                        <a:t>  </a:t>
                      </a:r>
                      <a:r>
                        <a:rPr lang="en-US" dirty="0" err="1"/>
                        <a:t>worldCup</a:t>
                      </a:r>
                      <a:r>
                        <a:rPr lang="en-US" dirty="0"/>
                        <a:t>: 0,</a:t>
                      </a:r>
                    </a:p>
                    <a:p>
                      <a:r>
                        <a:rPr lang="en-US" dirty="0"/>
                        <a:t>  </a:t>
                      </a:r>
                      <a:r>
                        <a:rPr lang="en-US" dirty="0" err="1"/>
                        <a:t>nationalCup</a:t>
                      </a:r>
                      <a:r>
                        <a:rPr lang="en-US" dirty="0"/>
                        <a:t>: 1</a:t>
                      </a:r>
                    </a:p>
                    <a:p>
                      <a:r>
                        <a:rPr lang="en-US" dirty="0"/>
                        <a:t>}</a:t>
                      </a:r>
                      <a:endParaRPr lang="fr-FR" dirty="0"/>
                    </a:p>
                  </a:txBody>
                  <a:tcPr/>
                </a:tc>
                <a:extLst>
                  <a:ext uri="{0D108BD9-81ED-4DB2-BD59-A6C34878D82A}">
                    <a16:rowId xmlns:a16="http://schemas.microsoft.com/office/drawing/2014/main" val="4149173359"/>
                  </a:ext>
                </a:extLst>
              </a:tr>
            </a:tbl>
          </a:graphicData>
        </a:graphic>
      </p:graphicFrame>
    </p:spTree>
    <p:extLst>
      <p:ext uri="{BB962C8B-B14F-4D97-AF65-F5344CB8AC3E}">
        <p14:creationId xmlns:p14="http://schemas.microsoft.com/office/powerpoint/2010/main" val="400382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25000" lnSpcReduction="20000"/>
          </a:bodyPr>
          <a:lstStyle/>
          <a:p>
            <a:pPr marL="0" indent="0">
              <a:buNone/>
            </a:pPr>
            <a:r>
              <a:rPr lang="fr-FR" sz="4200" b="1" dirty="0">
                <a:solidFill>
                  <a:srgbClr val="FF0000"/>
                </a:solidFill>
              </a:rPr>
              <a:t>10 – Exercices</a:t>
            </a:r>
            <a:r>
              <a:rPr lang="fr-FR" sz="4200" dirty="0"/>
              <a:t>: </a:t>
            </a:r>
          </a:p>
          <a:p>
            <a:pPr marL="0" indent="0">
              <a:buNone/>
            </a:pPr>
            <a:r>
              <a:rPr lang="fr-FR" sz="4200" dirty="0">
                <a:solidFill>
                  <a:srgbClr val="7030A0"/>
                </a:solidFill>
              </a:rPr>
              <a:t>3. Immobilier Ternaire:</a:t>
            </a:r>
          </a:p>
          <a:p>
            <a:pPr marL="0" indent="0">
              <a:buNone/>
            </a:pPr>
            <a:r>
              <a:rPr lang="fr-FR" sz="4200" dirty="0"/>
              <a:t>Loggez l'expression ternaire suivante dans la console. Si </a:t>
            </a:r>
            <a:r>
              <a:rPr lang="fr-FR" sz="4200" dirty="0" err="1"/>
              <a:t>personWeight</a:t>
            </a:r>
            <a:r>
              <a:rPr lang="fr-FR" sz="4200" dirty="0"/>
              <a:t> est strictement supérieur à 80, retournez ‘’ Doit faire du régime", sinon retournez ‘’Garde encore le ligne".</a:t>
            </a:r>
          </a:p>
          <a:p>
            <a:pPr marL="0" indent="0">
              <a:buNone/>
            </a:pPr>
            <a:r>
              <a:rPr lang="fr-FR" sz="4200" dirty="0">
                <a:solidFill>
                  <a:srgbClr val="7030A0"/>
                </a:solidFill>
              </a:rPr>
              <a:t>3. Librairie:</a:t>
            </a:r>
          </a:p>
          <a:p>
            <a:pPr marL="0" indent="0">
              <a:buNone/>
            </a:pPr>
            <a:r>
              <a:rPr lang="fr-FR" sz="4200" dirty="0"/>
              <a:t>C'est la crise du papier, il faut augmenter de 1€ le prix de tous les livres(objets) de la bibliothèque(</a:t>
            </a:r>
            <a:r>
              <a:rPr lang="fr-FR" sz="4200" dirty="0" err="1"/>
              <a:t>library</a:t>
            </a:r>
            <a:r>
              <a:rPr lang="fr-FR" sz="4200" dirty="0"/>
              <a:t>). Utilisez une boucle for ou for...of pour ça.</a:t>
            </a:r>
          </a:p>
          <a:p>
            <a:pPr marL="0" indent="0">
              <a:buNone/>
            </a:pPr>
            <a:r>
              <a:rPr lang="en-US" sz="4200" dirty="0">
                <a:solidFill>
                  <a:schemeClr val="accent1"/>
                </a:solidFill>
              </a:rPr>
              <a:t>const library = [</a:t>
            </a:r>
          </a:p>
          <a:p>
            <a:pPr marL="0" indent="0">
              <a:buNone/>
            </a:pPr>
            <a:r>
              <a:rPr lang="en-US" sz="4200" dirty="0">
                <a:solidFill>
                  <a:schemeClr val="accent1"/>
                </a:solidFill>
              </a:rPr>
              <a:t>  {</a:t>
            </a:r>
          </a:p>
          <a:p>
            <a:pPr marL="0" indent="0">
              <a:buNone/>
            </a:pPr>
            <a:r>
              <a:rPr lang="en-US" sz="4200" dirty="0">
                <a:solidFill>
                  <a:schemeClr val="accent1"/>
                </a:solidFill>
              </a:rPr>
              <a:t>    name: "The Picture of Dorian Gray",</a:t>
            </a:r>
          </a:p>
          <a:p>
            <a:pPr marL="0" indent="0">
              <a:buNone/>
            </a:pPr>
            <a:r>
              <a:rPr lang="en-US" sz="4200" dirty="0">
                <a:solidFill>
                  <a:schemeClr val="accent1"/>
                </a:solidFill>
              </a:rPr>
              <a:t>    price: 7</a:t>
            </a:r>
          </a:p>
          <a:p>
            <a:pPr marL="0" indent="0">
              <a:buNone/>
            </a:pPr>
            <a:r>
              <a:rPr lang="en-US" sz="4200" dirty="0">
                <a:solidFill>
                  <a:schemeClr val="accent1"/>
                </a:solidFill>
              </a:rPr>
              <a:t>  },</a:t>
            </a:r>
          </a:p>
          <a:p>
            <a:pPr marL="0" indent="0">
              <a:buNone/>
            </a:pPr>
            <a:r>
              <a:rPr lang="en-US" sz="4200" dirty="0">
                <a:solidFill>
                  <a:schemeClr val="accent1"/>
                </a:solidFill>
              </a:rPr>
              <a:t>  {</a:t>
            </a:r>
          </a:p>
          <a:p>
            <a:pPr marL="0" indent="0">
              <a:buNone/>
            </a:pPr>
            <a:r>
              <a:rPr lang="en-US" sz="4200" dirty="0">
                <a:solidFill>
                  <a:schemeClr val="accent1"/>
                </a:solidFill>
              </a:rPr>
              <a:t>    name: "Harry Potter",</a:t>
            </a:r>
          </a:p>
          <a:p>
            <a:pPr marL="0" indent="0">
              <a:buNone/>
            </a:pPr>
            <a:r>
              <a:rPr lang="en-US" sz="4200" dirty="0">
                <a:solidFill>
                  <a:schemeClr val="accent1"/>
                </a:solidFill>
              </a:rPr>
              <a:t>    price: 10</a:t>
            </a:r>
          </a:p>
          <a:p>
            <a:pPr marL="0" indent="0">
              <a:buNone/>
            </a:pPr>
            <a:r>
              <a:rPr lang="en-US" sz="4200" dirty="0">
                <a:solidFill>
                  <a:schemeClr val="accent1"/>
                </a:solidFill>
              </a:rPr>
              <a:t>  },</a:t>
            </a:r>
          </a:p>
          <a:p>
            <a:pPr marL="0" indent="0">
              <a:buNone/>
            </a:pPr>
            <a:r>
              <a:rPr lang="en-US" sz="4200" dirty="0">
                <a:solidFill>
                  <a:schemeClr val="accent1"/>
                </a:solidFill>
              </a:rPr>
              <a:t>  {</a:t>
            </a:r>
          </a:p>
          <a:p>
            <a:pPr marL="0" indent="0">
              <a:buNone/>
            </a:pPr>
            <a:r>
              <a:rPr lang="en-US" sz="4200" dirty="0">
                <a:solidFill>
                  <a:schemeClr val="accent1"/>
                </a:solidFill>
              </a:rPr>
              <a:t>    name: "The old man and the sea",</a:t>
            </a:r>
          </a:p>
          <a:p>
            <a:pPr marL="0" indent="0">
              <a:buNone/>
            </a:pPr>
            <a:r>
              <a:rPr lang="en-US" sz="4200" dirty="0">
                <a:solidFill>
                  <a:schemeClr val="accent1"/>
                </a:solidFill>
              </a:rPr>
              <a:t>    price: 5</a:t>
            </a:r>
          </a:p>
          <a:p>
            <a:pPr marL="0" indent="0">
              <a:buNone/>
            </a:pPr>
            <a:r>
              <a:rPr lang="en-US" sz="4200" dirty="0">
                <a:solidFill>
                  <a:schemeClr val="accent1"/>
                </a:solidFill>
              </a:rPr>
              <a:t>  }</a:t>
            </a:r>
          </a:p>
          <a:p>
            <a:pPr marL="0" indent="0">
              <a:buNone/>
            </a:pPr>
            <a:r>
              <a:rPr lang="en-US" sz="4200" dirty="0">
                <a:solidFill>
                  <a:schemeClr val="accent1"/>
                </a:solidFill>
              </a:rPr>
              <a:t>]</a:t>
            </a:r>
            <a:endParaRPr lang="fr-FR" sz="4200" dirty="0">
              <a:solidFill>
                <a:schemeClr val="accent1"/>
              </a:solidFill>
            </a:endParaRPr>
          </a:p>
          <a:p>
            <a:pPr marL="0" indent="0">
              <a:buNone/>
            </a:pPr>
            <a:endParaRPr lang="fr-FR" sz="3700" dirty="0">
              <a:solidFill>
                <a:schemeClr val="accent1"/>
              </a:solidFill>
            </a:endParaRPr>
          </a:p>
        </p:txBody>
      </p:sp>
    </p:spTree>
    <p:extLst>
      <p:ext uri="{BB962C8B-B14F-4D97-AF65-F5344CB8AC3E}">
        <p14:creationId xmlns:p14="http://schemas.microsoft.com/office/powerpoint/2010/main" val="166830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2: </a:t>
            </a:r>
            <a:r>
              <a:rPr lang="fr-FR" dirty="0">
                <a:solidFill>
                  <a:srgbClr val="00B050"/>
                </a:solidFill>
              </a:rPr>
              <a:t>Les instructions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62500" lnSpcReduction="20000"/>
          </a:bodyPr>
          <a:lstStyle/>
          <a:p>
            <a:pPr marL="0" indent="0">
              <a:buNone/>
            </a:pPr>
            <a:r>
              <a:rPr lang="fr-FR" sz="2900" b="1" dirty="0">
                <a:solidFill>
                  <a:srgbClr val="FF0000"/>
                </a:solidFill>
              </a:rPr>
              <a:t>10 – Exercices</a:t>
            </a:r>
            <a:r>
              <a:rPr lang="fr-FR" sz="2900" dirty="0"/>
              <a:t>:</a:t>
            </a:r>
            <a:r>
              <a:rPr lang="fr-FR" sz="2000" dirty="0"/>
              <a:t> </a:t>
            </a:r>
          </a:p>
          <a:p>
            <a:pPr marL="0" indent="0">
              <a:buNone/>
            </a:pPr>
            <a:r>
              <a:rPr lang="fr-FR" sz="2300" dirty="0">
                <a:solidFill>
                  <a:srgbClr val="7030A0"/>
                </a:solidFill>
              </a:rPr>
              <a:t>3. Librairie:</a:t>
            </a:r>
          </a:p>
          <a:p>
            <a:pPr marL="0" indent="0">
              <a:buNone/>
            </a:pPr>
            <a:r>
              <a:rPr lang="fr-FR" sz="1800" dirty="0"/>
              <a:t>C'est la crise du papier, il faut augmenter de 1€ le prix de tous les livres(objets) de la bibliothèque(</a:t>
            </a:r>
            <a:r>
              <a:rPr lang="fr-FR" sz="1800" dirty="0" err="1"/>
              <a:t>library</a:t>
            </a:r>
            <a:r>
              <a:rPr lang="fr-FR" sz="1800" dirty="0"/>
              <a:t>). Utilisez une boucle for ou for...of pour ça.</a:t>
            </a:r>
          </a:p>
          <a:p>
            <a:pPr marL="0" indent="0">
              <a:buNone/>
            </a:pPr>
            <a:r>
              <a:rPr lang="en-US" sz="1800" dirty="0">
                <a:solidFill>
                  <a:srgbClr val="0070C0"/>
                </a:solidFill>
              </a:rPr>
              <a:t>const library = [</a:t>
            </a:r>
          </a:p>
          <a:p>
            <a:pPr marL="0" indent="0">
              <a:buNone/>
            </a:pPr>
            <a:r>
              <a:rPr lang="en-US" sz="1800" dirty="0">
                <a:solidFill>
                  <a:srgbClr val="0070C0"/>
                </a:solidFill>
              </a:rPr>
              <a:t>  {</a:t>
            </a:r>
          </a:p>
          <a:p>
            <a:pPr marL="0" indent="0">
              <a:buNone/>
            </a:pPr>
            <a:r>
              <a:rPr lang="en-US" sz="1800" dirty="0">
                <a:solidFill>
                  <a:srgbClr val="0070C0"/>
                </a:solidFill>
              </a:rPr>
              <a:t>    name: "The Picture of Dorian Gray",</a:t>
            </a:r>
          </a:p>
          <a:p>
            <a:pPr marL="0" indent="0">
              <a:buNone/>
            </a:pPr>
            <a:r>
              <a:rPr lang="en-US" sz="1800" dirty="0">
                <a:solidFill>
                  <a:srgbClr val="0070C0"/>
                </a:solidFill>
              </a:rPr>
              <a:t>    price: 7</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r>
              <a:rPr lang="en-US" sz="1800" dirty="0">
                <a:solidFill>
                  <a:srgbClr val="0070C0"/>
                </a:solidFill>
              </a:rPr>
              <a:t>    name: "Harry Potter",</a:t>
            </a:r>
          </a:p>
          <a:p>
            <a:pPr marL="0" indent="0">
              <a:buNone/>
            </a:pPr>
            <a:r>
              <a:rPr lang="en-US" sz="1800" dirty="0">
                <a:solidFill>
                  <a:srgbClr val="0070C0"/>
                </a:solidFill>
              </a:rPr>
              <a:t>    price: 10</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r>
              <a:rPr lang="en-US" sz="1800" dirty="0">
                <a:solidFill>
                  <a:srgbClr val="0070C0"/>
                </a:solidFill>
              </a:rPr>
              <a:t>    name: "The old man and the sea",</a:t>
            </a:r>
          </a:p>
          <a:p>
            <a:pPr marL="0" indent="0">
              <a:buNone/>
            </a:pPr>
            <a:r>
              <a:rPr lang="en-US" sz="1800" dirty="0">
                <a:solidFill>
                  <a:srgbClr val="0070C0"/>
                </a:solidFill>
              </a:rPr>
              <a:t>    price: 5</a:t>
            </a:r>
          </a:p>
          <a:p>
            <a:pPr marL="0" indent="0">
              <a:buNone/>
            </a:pPr>
            <a:r>
              <a:rPr lang="en-US" sz="1800" dirty="0">
                <a:solidFill>
                  <a:srgbClr val="0070C0"/>
                </a:solidFill>
              </a:rPr>
              <a:t>  }</a:t>
            </a:r>
          </a:p>
          <a:p>
            <a:pPr marL="0" indent="0">
              <a:buNone/>
            </a:pPr>
            <a:r>
              <a:rPr lang="en-US" sz="1800" dirty="0">
                <a:solidFill>
                  <a:srgbClr val="0070C0"/>
                </a:solidFill>
              </a:rPr>
              <a:t>]</a:t>
            </a:r>
            <a:endParaRPr lang="fr-FR" sz="1800" dirty="0">
              <a:solidFill>
                <a:srgbClr val="0070C0"/>
              </a:solidFill>
            </a:endParaRPr>
          </a:p>
          <a:p>
            <a:pPr marL="0" indent="0">
              <a:buNone/>
            </a:pPr>
            <a:endParaRPr lang="fr-FR" sz="2000" dirty="0">
              <a:solidFill>
                <a:schemeClr val="accent1"/>
              </a:solidFill>
            </a:endParaRPr>
          </a:p>
          <a:p>
            <a:pPr marL="0" indent="0">
              <a:buNone/>
            </a:pPr>
            <a:endParaRPr lang="fr-FR" sz="2000" dirty="0">
              <a:solidFill>
                <a:schemeClr val="accent1"/>
              </a:solidFill>
            </a:endParaRPr>
          </a:p>
        </p:txBody>
      </p:sp>
    </p:spTree>
    <p:extLst>
      <p:ext uri="{BB962C8B-B14F-4D97-AF65-F5344CB8AC3E}">
        <p14:creationId xmlns:p14="http://schemas.microsoft.com/office/powerpoint/2010/main" val="105053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3: </a:t>
            </a:r>
            <a:r>
              <a:rPr lang="fr-FR" dirty="0">
                <a:solidFill>
                  <a:srgbClr val="00B050"/>
                </a:solidFill>
              </a:rPr>
              <a:t>Les fonctions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900" b="1" dirty="0">
                <a:solidFill>
                  <a:srgbClr val="FF0000"/>
                </a:solidFill>
              </a:rPr>
              <a:t>1 Les fonctions fléchées</a:t>
            </a:r>
            <a:r>
              <a:rPr lang="fr-FR" sz="2900" dirty="0"/>
              <a:t>:</a:t>
            </a:r>
            <a:r>
              <a:rPr lang="fr-FR" sz="2000" dirty="0"/>
              <a:t> </a:t>
            </a:r>
          </a:p>
          <a:p>
            <a:pPr marL="0" indent="0">
              <a:buNone/>
            </a:pPr>
            <a:r>
              <a:rPr lang="fr-FR" sz="1800" dirty="0"/>
              <a:t>Apparues en 2015, elles sont plus concises et pratiques dans certains cas, mais moins lisibles dans d'autres. Elles ont également quelques différences de fonctionnement avec les fonctions classiques. Il ne faut pas les opposer, mais les utiliser judicieusement, en fonction de leurs caractéristiques.</a:t>
            </a:r>
          </a:p>
          <a:p>
            <a:pPr marL="0" indent="0">
              <a:buNone/>
            </a:pPr>
            <a:r>
              <a:rPr lang="fr-FR" sz="1800" dirty="0">
                <a:solidFill>
                  <a:srgbClr val="0070C0"/>
                </a:solidFill>
              </a:rPr>
              <a:t>Ex : </a:t>
            </a:r>
          </a:p>
          <a:p>
            <a:pPr marL="0" indent="0">
              <a:buNone/>
            </a:pPr>
            <a:r>
              <a:rPr lang="en-US" sz="1800" dirty="0">
                <a:solidFill>
                  <a:srgbClr val="0070C0"/>
                </a:solidFill>
              </a:rPr>
              <a:t>function </a:t>
            </a:r>
            <a:r>
              <a:rPr lang="en-US" sz="1800" dirty="0" err="1">
                <a:solidFill>
                  <a:srgbClr val="0070C0"/>
                </a:solidFill>
              </a:rPr>
              <a:t>getSquareArea</a:t>
            </a:r>
            <a:r>
              <a:rPr lang="en-US" sz="1800" dirty="0">
                <a:solidFill>
                  <a:srgbClr val="0070C0"/>
                </a:solidFill>
              </a:rPr>
              <a:t>(side) {</a:t>
            </a:r>
          </a:p>
          <a:p>
            <a:pPr marL="0" indent="0">
              <a:buNone/>
            </a:pPr>
            <a:r>
              <a:rPr lang="en-US" sz="1800" dirty="0">
                <a:solidFill>
                  <a:srgbClr val="0070C0"/>
                </a:solidFill>
              </a:rPr>
              <a:t>  return side * side;</a:t>
            </a:r>
          </a:p>
          <a:p>
            <a:pPr marL="0" indent="0">
              <a:buNone/>
            </a:pPr>
            <a:r>
              <a:rPr lang="en-US" sz="1800" dirty="0">
                <a:solidFill>
                  <a:srgbClr val="0070C0"/>
                </a:solidFill>
              </a:rPr>
              <a:t>}</a:t>
            </a:r>
          </a:p>
          <a:p>
            <a:pPr marL="0" indent="0">
              <a:buNone/>
            </a:pPr>
            <a:r>
              <a:rPr lang="en-US" sz="1800" dirty="0">
                <a:solidFill>
                  <a:srgbClr val="0070C0"/>
                </a:solidFill>
              </a:rPr>
              <a:t>const </a:t>
            </a:r>
            <a:r>
              <a:rPr lang="en-US" sz="1800" dirty="0" err="1">
                <a:solidFill>
                  <a:srgbClr val="0070C0"/>
                </a:solidFill>
              </a:rPr>
              <a:t>getSquareArea</a:t>
            </a:r>
            <a:r>
              <a:rPr lang="en-US" sz="1800" dirty="0">
                <a:solidFill>
                  <a:srgbClr val="0070C0"/>
                </a:solidFill>
              </a:rPr>
              <a:t> = side =&gt; side * side;</a:t>
            </a:r>
          </a:p>
          <a:p>
            <a:pPr marL="0" indent="0">
              <a:buNone/>
            </a:pPr>
            <a:r>
              <a:rPr lang="en-US" sz="1800" dirty="0">
                <a:solidFill>
                  <a:srgbClr val="0070C0"/>
                </a:solidFill>
              </a:rPr>
              <a:t>[1,2,3].</a:t>
            </a:r>
            <a:r>
              <a:rPr lang="en-US" sz="1800" dirty="0" err="1">
                <a:solidFill>
                  <a:srgbClr val="0070C0"/>
                </a:solidFill>
              </a:rPr>
              <a:t>forEach</a:t>
            </a:r>
            <a:r>
              <a:rPr lang="en-US" sz="1800" dirty="0">
                <a:solidFill>
                  <a:srgbClr val="0070C0"/>
                </a:solidFill>
              </a:rPr>
              <a:t>(</a:t>
            </a:r>
            <a:r>
              <a:rPr lang="en-US" sz="1800" dirty="0" err="1">
                <a:solidFill>
                  <a:srgbClr val="0070C0"/>
                </a:solidFill>
              </a:rPr>
              <a:t>elem</a:t>
            </a:r>
            <a:r>
              <a:rPr lang="en-US" sz="1800" dirty="0">
                <a:solidFill>
                  <a:srgbClr val="0070C0"/>
                </a:solidFill>
              </a:rPr>
              <a:t> =&gt; console.log(</a:t>
            </a:r>
            <a:r>
              <a:rPr lang="en-US" sz="1800" dirty="0" err="1">
                <a:solidFill>
                  <a:srgbClr val="0070C0"/>
                </a:solidFill>
              </a:rPr>
              <a:t>elem</a:t>
            </a:r>
            <a:r>
              <a:rPr lang="en-US" sz="1800" dirty="0">
                <a:solidFill>
                  <a:srgbClr val="0070C0"/>
                </a:solidFill>
              </a:rPr>
              <a:t>))</a:t>
            </a:r>
          </a:p>
          <a:p>
            <a:pPr marL="0" indent="0">
              <a:buNone/>
            </a:pPr>
            <a:endParaRPr lang="fr-FR" sz="2000" dirty="0">
              <a:solidFill>
                <a:schemeClr val="accent1"/>
              </a:solidFill>
            </a:endParaRPr>
          </a:p>
        </p:txBody>
      </p:sp>
    </p:spTree>
    <p:extLst>
      <p:ext uri="{BB962C8B-B14F-4D97-AF65-F5344CB8AC3E}">
        <p14:creationId xmlns:p14="http://schemas.microsoft.com/office/powerpoint/2010/main" val="409389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4A9F4-4CB6-47B5-9B0D-983BAD617E5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9C75C62-5721-830F-56B9-7C05BE955241}"/>
              </a:ext>
            </a:extLst>
          </p:cNvPr>
          <p:cNvSpPr>
            <a:spLocks noGrp="1"/>
          </p:cNvSpPr>
          <p:nvPr>
            <p:ph idx="1"/>
          </p:nvPr>
        </p:nvSpPr>
        <p:spPr>
          <a:xfrm>
            <a:off x="838200" y="2025372"/>
            <a:ext cx="10515600" cy="4832628"/>
          </a:xfrm>
        </p:spPr>
        <p:txBody>
          <a:bodyPr>
            <a:normAutofit fontScale="92500" lnSpcReduction="20000"/>
          </a:bodyPr>
          <a:lstStyle/>
          <a:p>
            <a:pPr marL="0" indent="0">
              <a:buNone/>
            </a:pPr>
            <a:r>
              <a:rPr lang="fr-FR" sz="2000" b="1" dirty="0">
                <a:solidFill>
                  <a:srgbClr val="FF0000"/>
                </a:solidFill>
              </a:rPr>
              <a:t>D</a:t>
            </a:r>
            <a:r>
              <a:rPr lang="fr-FR" sz="2000" b="1" i="0" u="none" strike="noStrike" baseline="0" dirty="0">
                <a:solidFill>
                  <a:srgbClr val="FF0000"/>
                </a:solidFill>
              </a:rPr>
              <a:t>éfinition : </a:t>
            </a:r>
            <a:r>
              <a:rPr lang="fr-FR" sz="1800" i="0" u="none" strike="noStrike" baseline="0" dirty="0">
                <a:solidFill>
                  <a:srgbClr val="000000"/>
                </a:solidFill>
              </a:rPr>
              <a:t>le javascript est un langage de script orienté objet dynamiquement typé. </a:t>
            </a:r>
          </a:p>
          <a:p>
            <a:pPr marL="0" indent="0">
              <a:buNone/>
            </a:pPr>
            <a:r>
              <a:rPr lang="fr-FR" sz="1800" b="1" dirty="0">
                <a:solidFill>
                  <a:srgbClr val="7030A0"/>
                </a:solidFill>
              </a:rPr>
              <a:t>L</a:t>
            </a:r>
            <a:r>
              <a:rPr lang="fr-FR" sz="1800" b="1" i="0" u="none" strike="noStrike" baseline="0" dirty="0">
                <a:solidFill>
                  <a:srgbClr val="7030A0"/>
                </a:solidFill>
              </a:rPr>
              <a:t>angage de script: </a:t>
            </a:r>
            <a:r>
              <a:rPr lang="fr-FR" sz="1800" i="0" u="none" strike="noStrike" baseline="0" dirty="0">
                <a:solidFill>
                  <a:srgbClr val="000000"/>
                </a:solidFill>
              </a:rPr>
              <a:t>nécessitant un interpréteur pour être lu. dans le cas du javascript l’interpréteur est dans le navigateur.</a:t>
            </a:r>
          </a:p>
          <a:p>
            <a:pPr marL="0" indent="0">
              <a:buNone/>
            </a:pPr>
            <a:r>
              <a:rPr lang="fr-FR" sz="1800" b="1" i="0" u="none" strike="noStrike" baseline="0" dirty="0">
                <a:solidFill>
                  <a:srgbClr val="7030A0"/>
                </a:solidFill>
              </a:rPr>
              <a:t>Orienté objet: </a:t>
            </a:r>
            <a:r>
              <a:rPr lang="fr-FR" sz="1800" i="0" u="none" strike="noStrike" baseline="0" dirty="0">
                <a:solidFill>
                  <a:srgbClr val="000000"/>
                </a:solidFill>
              </a:rPr>
              <a:t>les éléments du langage sont des objets. Une chaine de caractère est un ‘objet string’</a:t>
            </a:r>
          </a:p>
          <a:p>
            <a:pPr marL="0" indent="0">
              <a:buNone/>
            </a:pPr>
            <a:r>
              <a:rPr lang="fr-FR" sz="1800" b="1" i="0" u="none" strike="noStrike" baseline="0" dirty="0">
                <a:solidFill>
                  <a:srgbClr val="7030A0"/>
                </a:solidFill>
              </a:rPr>
              <a:t>Pas ou faiblement typé: </a:t>
            </a:r>
            <a:r>
              <a:rPr lang="fr-FR" sz="1800" i="0" u="none" strike="noStrike" baseline="0" dirty="0">
                <a:solidFill>
                  <a:srgbClr val="000000"/>
                </a:solidFill>
              </a:rPr>
              <a:t>les variables contiennent uniquement des objets, de type différent mais toujours des objets. Une variable contenant une chaine de caractère ‘5’ peut être redéfini pour contenir le nombre 5.</a:t>
            </a:r>
          </a:p>
          <a:p>
            <a:pPr marL="0" indent="0">
              <a:buNone/>
            </a:pPr>
            <a:r>
              <a:rPr lang="fr-FR" sz="1800" i="0" u="none" strike="noStrike" baseline="0" dirty="0">
                <a:solidFill>
                  <a:srgbClr val="000000"/>
                </a:solidFill>
              </a:rPr>
              <a:t>Le javascript est principalement utilisé du coté client pour dynamiser et ajouter des interactions sur des pages html renvoyé par le serveur mais peut aussi être utilisé coté serveur avec </a:t>
            </a:r>
            <a:r>
              <a:rPr lang="fr-FR" sz="1800" i="0" u="none" strike="noStrike" baseline="0" dirty="0" err="1">
                <a:solidFill>
                  <a:srgbClr val="000000"/>
                </a:solidFill>
              </a:rPr>
              <a:t>node</a:t>
            </a:r>
            <a:r>
              <a:rPr lang="fr-FR" sz="1800" i="0" u="none" strike="noStrike" baseline="0" dirty="0">
                <a:solidFill>
                  <a:srgbClr val="000000"/>
                </a:solidFill>
              </a:rPr>
              <a:t> </a:t>
            </a:r>
            <a:r>
              <a:rPr lang="fr-FR" sz="1800" i="0" u="none" strike="noStrike" baseline="0" dirty="0" err="1">
                <a:solidFill>
                  <a:srgbClr val="000000"/>
                </a:solidFill>
              </a:rPr>
              <a:t>js</a:t>
            </a:r>
            <a:r>
              <a:rPr lang="fr-FR" sz="1800" i="0" u="none" strike="noStrike" baseline="0" dirty="0">
                <a:solidFill>
                  <a:srgbClr val="000000"/>
                </a:solidFill>
              </a:rPr>
              <a:t>.</a:t>
            </a:r>
          </a:p>
          <a:p>
            <a:pPr marL="0" indent="0">
              <a:buNone/>
            </a:pPr>
            <a:endParaRPr lang="fr-FR" sz="1800" b="0" i="0" u="none" strike="noStrike" baseline="0" dirty="0">
              <a:solidFill>
                <a:srgbClr val="000000"/>
              </a:solidFill>
            </a:endParaRPr>
          </a:p>
          <a:p>
            <a:pPr marL="0" indent="0">
              <a:buNone/>
            </a:pPr>
            <a:r>
              <a:rPr lang="fr-FR" sz="1800" dirty="0">
                <a:solidFill>
                  <a:srgbClr val="000000"/>
                </a:solidFill>
              </a:rPr>
              <a:t>	- </a:t>
            </a:r>
            <a:r>
              <a:rPr lang="fr-FR" sz="1800" i="0" u="none" strike="noStrike" baseline="0" dirty="0">
                <a:solidFill>
                  <a:srgbClr val="000000"/>
                </a:solidFill>
              </a:rPr>
              <a:t>Javascript permet d’effectuer des traitements (dans le navigateur) sans intervention du serveur.</a:t>
            </a:r>
          </a:p>
          <a:p>
            <a:pPr marL="0" indent="0">
              <a:buNone/>
            </a:pPr>
            <a:r>
              <a:rPr lang="fr-FR" sz="1800" dirty="0">
                <a:solidFill>
                  <a:srgbClr val="000000"/>
                </a:solidFill>
              </a:rPr>
              <a:t>	- </a:t>
            </a:r>
            <a:r>
              <a:rPr lang="fr-FR" sz="1800" i="0" u="none" strike="noStrike" baseline="0" dirty="0">
                <a:solidFill>
                  <a:srgbClr val="000000"/>
                </a:solidFill>
              </a:rPr>
              <a:t>Le code est embarqué dans la page html.</a:t>
            </a:r>
          </a:p>
          <a:p>
            <a:pPr marL="0" indent="0">
              <a:buNone/>
            </a:pPr>
            <a:r>
              <a:rPr lang="fr-FR" sz="1800" dirty="0">
                <a:solidFill>
                  <a:srgbClr val="000000"/>
                </a:solidFill>
              </a:rPr>
              <a:t>	- </a:t>
            </a:r>
            <a:r>
              <a:rPr lang="fr-FR" sz="1800" i="0" u="none" strike="noStrike" baseline="0" dirty="0">
                <a:solidFill>
                  <a:srgbClr val="000000"/>
                </a:solidFill>
              </a:rPr>
              <a:t>Langage orienté objet.</a:t>
            </a:r>
          </a:p>
          <a:p>
            <a:pPr marL="0" indent="0">
              <a:buNone/>
            </a:pPr>
            <a:r>
              <a:rPr lang="fr-FR" sz="1800" dirty="0">
                <a:solidFill>
                  <a:srgbClr val="000000"/>
                </a:solidFill>
              </a:rPr>
              <a:t>	- </a:t>
            </a:r>
            <a:r>
              <a:rPr lang="fr-FR" sz="1800" i="0" u="none" strike="noStrike" baseline="0" dirty="0">
                <a:solidFill>
                  <a:srgbClr val="000000"/>
                </a:solidFill>
              </a:rPr>
              <a:t>Les navigateurs offrent une collection d'objets prédéfinis exposant l'environnement d'exécution de la page courante (le document </a:t>
            </a:r>
            <a:r>
              <a:rPr lang="fr-FR" sz="1800" i="0" u="none" strike="noStrike" baseline="0" dirty="0" err="1">
                <a:solidFill>
                  <a:srgbClr val="000000"/>
                </a:solidFill>
              </a:rPr>
              <a:t>object</a:t>
            </a:r>
            <a:r>
              <a:rPr lang="fr-FR" sz="1800" i="0" u="none" strike="noStrike" baseline="0" dirty="0">
                <a:solidFill>
                  <a:srgbClr val="000000"/>
                </a:solidFill>
              </a:rPr>
              <a:t> model).</a:t>
            </a:r>
          </a:p>
          <a:p>
            <a:pPr marL="0" indent="0">
              <a:buNone/>
            </a:pPr>
            <a:r>
              <a:rPr lang="fr-FR" sz="1800" dirty="0">
                <a:solidFill>
                  <a:srgbClr val="000000"/>
                </a:solidFill>
              </a:rPr>
              <a:t>	- </a:t>
            </a:r>
            <a:r>
              <a:rPr lang="fr-FR" sz="1800" i="0" u="none" strike="noStrike" baseline="0" dirty="0">
                <a:solidFill>
                  <a:srgbClr val="000000"/>
                </a:solidFill>
              </a:rPr>
              <a:t>Aucune confidentialité au niveau du code source.</a:t>
            </a:r>
          </a:p>
        </p:txBody>
      </p:sp>
    </p:spTree>
    <p:extLst>
      <p:ext uri="{BB962C8B-B14F-4D97-AF65-F5344CB8AC3E}">
        <p14:creationId xmlns:p14="http://schemas.microsoft.com/office/powerpoint/2010/main" val="322206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3: </a:t>
            </a:r>
            <a:r>
              <a:rPr lang="fr-FR" dirty="0">
                <a:solidFill>
                  <a:srgbClr val="00B050"/>
                </a:solidFill>
              </a:rPr>
              <a:t>Les fonctions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900" b="1" dirty="0">
                <a:solidFill>
                  <a:srgbClr val="FF0000"/>
                </a:solidFill>
              </a:rPr>
              <a:t>2 Les fonctions callback</a:t>
            </a:r>
            <a:r>
              <a:rPr lang="fr-FR" sz="2900" dirty="0"/>
              <a:t>:</a:t>
            </a:r>
            <a:r>
              <a:rPr lang="fr-FR" sz="2000" dirty="0"/>
              <a:t> </a:t>
            </a:r>
          </a:p>
          <a:p>
            <a:pPr marL="0" indent="0">
              <a:buNone/>
            </a:pPr>
            <a:r>
              <a:rPr lang="fr-FR" sz="1800" dirty="0"/>
              <a:t> Une fonction peut recevoir une autre fonction en argument, on appelle ces fonctions des "</a:t>
            </a:r>
            <a:r>
              <a:rPr lang="fr-FR" sz="1800" dirty="0">
                <a:solidFill>
                  <a:srgbClr val="7030A0"/>
                </a:solidFill>
              </a:rPr>
              <a:t>fonctions callback</a:t>
            </a:r>
            <a:r>
              <a:rPr lang="fr-FR" sz="1800" dirty="0"/>
              <a:t>"</a:t>
            </a:r>
            <a:endParaRPr lang="fr-FR" sz="1800" dirty="0">
              <a:solidFill>
                <a:schemeClr val="accent1"/>
              </a:solidFill>
            </a:endParaRPr>
          </a:p>
          <a:p>
            <a:pPr marL="0" indent="0">
              <a:buNone/>
            </a:pPr>
            <a:endParaRPr lang="fr-FR" sz="2000" dirty="0">
              <a:solidFill>
                <a:schemeClr val="accent1"/>
              </a:solidFill>
            </a:endParaRPr>
          </a:p>
        </p:txBody>
      </p:sp>
      <p:graphicFrame>
        <p:nvGraphicFramePr>
          <p:cNvPr id="3" name="Tableau 2">
            <a:extLst>
              <a:ext uri="{FF2B5EF4-FFF2-40B4-BE49-F238E27FC236}">
                <a16:creationId xmlns:a16="http://schemas.microsoft.com/office/drawing/2014/main" id="{CAF8F45E-B83C-CAC7-A2F0-20C6C44B69FA}"/>
              </a:ext>
            </a:extLst>
          </p:cNvPr>
          <p:cNvGraphicFramePr>
            <a:graphicFrameLocks noGrp="1"/>
          </p:cNvGraphicFramePr>
          <p:nvPr>
            <p:extLst>
              <p:ext uri="{D42A27DB-BD31-4B8C-83A1-F6EECF244321}">
                <p14:modId xmlns:p14="http://schemas.microsoft.com/office/powerpoint/2010/main" val="41433315"/>
              </p:ext>
            </p:extLst>
          </p:nvPr>
        </p:nvGraphicFramePr>
        <p:xfrm>
          <a:off x="911668" y="2961641"/>
          <a:ext cx="8128000" cy="3931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6443819"/>
                    </a:ext>
                  </a:extLst>
                </a:gridCol>
                <a:gridCol w="4064000">
                  <a:extLst>
                    <a:ext uri="{9D8B030D-6E8A-4147-A177-3AD203B41FA5}">
                      <a16:colId xmlns:a16="http://schemas.microsoft.com/office/drawing/2014/main" val="3901370308"/>
                    </a:ext>
                  </a:extLst>
                </a:gridCol>
              </a:tblGrid>
              <a:tr h="370840">
                <a:tc>
                  <a:txBody>
                    <a:bodyPr/>
                    <a:lstStyle/>
                    <a:p>
                      <a:r>
                        <a:rPr lang="en-US" dirty="0"/>
                        <a:t>const database = [</a:t>
                      </a:r>
                    </a:p>
                    <a:p>
                      <a:r>
                        <a:rPr lang="en-US" dirty="0"/>
                        <a:t>  {</a:t>
                      </a:r>
                    </a:p>
                    <a:p>
                      <a:r>
                        <a:rPr lang="en-US" dirty="0"/>
                        <a:t>    name: "Ana",</a:t>
                      </a:r>
                    </a:p>
                    <a:p>
                      <a:r>
                        <a:rPr lang="en-US" dirty="0"/>
                        <a:t>    age: 26</a:t>
                      </a:r>
                    </a:p>
                    <a:p>
                      <a:r>
                        <a:rPr lang="en-US" dirty="0"/>
                        <a:t>  },</a:t>
                      </a:r>
                    </a:p>
                    <a:p>
                      <a:r>
                        <a:rPr lang="en-US" dirty="0"/>
                        <a:t>  {</a:t>
                      </a:r>
                    </a:p>
                    <a:p>
                      <a:r>
                        <a:rPr lang="en-US" dirty="0"/>
                        <a:t>    name: "Paul",</a:t>
                      </a:r>
                    </a:p>
                    <a:p>
                      <a:r>
                        <a:rPr lang="en-US" dirty="0"/>
                        <a:t>    age: 19</a:t>
                      </a:r>
                    </a:p>
                    <a:p>
                      <a:r>
                        <a:rPr lang="en-US" dirty="0"/>
                        <a:t>  },</a:t>
                      </a:r>
                    </a:p>
                    <a:p>
                      <a:r>
                        <a:rPr lang="en-US" dirty="0"/>
                        <a:t>  {</a:t>
                      </a:r>
                    </a:p>
                    <a:p>
                      <a:r>
                        <a:rPr lang="en-US" dirty="0"/>
                        <a:t>    name: "Pablo",</a:t>
                      </a:r>
                    </a:p>
                    <a:p>
                      <a:r>
                        <a:rPr lang="en-US" dirty="0"/>
                        <a:t>    age: 38</a:t>
                      </a:r>
                    </a:p>
                    <a:p>
                      <a:r>
                        <a:rPr lang="en-US" dirty="0"/>
                        <a:t>  }</a:t>
                      </a:r>
                    </a:p>
                    <a:p>
                      <a:r>
                        <a:rPr lang="en-US" dirty="0"/>
                        <a:t>];</a:t>
                      </a:r>
                      <a:endParaRPr lang="fr-FR" dirty="0"/>
                    </a:p>
                  </a:txBody>
                  <a:tcPr/>
                </a:tc>
                <a:tc>
                  <a:txBody>
                    <a:bodyPr/>
                    <a:lstStyle/>
                    <a:p>
                      <a:r>
                        <a:rPr lang="fr-FR" dirty="0" err="1"/>
                        <a:t>function</a:t>
                      </a:r>
                      <a:r>
                        <a:rPr lang="fr-FR" dirty="0"/>
                        <a:t> </a:t>
                      </a:r>
                      <a:r>
                        <a:rPr lang="fr-FR" dirty="0" err="1"/>
                        <a:t>areLegal</a:t>
                      </a:r>
                      <a:r>
                        <a:rPr lang="fr-FR" dirty="0"/>
                        <a:t>(</a:t>
                      </a:r>
                      <a:r>
                        <a:rPr lang="fr-FR" dirty="0" err="1"/>
                        <a:t>arr</a:t>
                      </a:r>
                      <a:r>
                        <a:rPr lang="fr-FR" dirty="0"/>
                        <a:t>, callback){</a:t>
                      </a:r>
                    </a:p>
                    <a:p>
                      <a:endParaRPr lang="fr-FR" dirty="0"/>
                    </a:p>
                    <a:p>
                      <a:r>
                        <a:rPr lang="fr-FR" dirty="0"/>
                        <a:t>  for(let i = 0; i &lt; </a:t>
                      </a:r>
                      <a:r>
                        <a:rPr lang="fr-FR" dirty="0" err="1"/>
                        <a:t>arr.length</a:t>
                      </a:r>
                      <a:r>
                        <a:rPr lang="fr-FR" dirty="0"/>
                        <a:t>; i++) {</a:t>
                      </a:r>
                    </a:p>
                    <a:p>
                      <a:r>
                        <a:rPr lang="fr-FR" dirty="0"/>
                        <a:t>    if(!callback(</a:t>
                      </a:r>
                      <a:r>
                        <a:rPr lang="fr-FR" dirty="0" err="1"/>
                        <a:t>arr</a:t>
                      </a:r>
                      <a:r>
                        <a:rPr lang="fr-FR" dirty="0"/>
                        <a:t>[i].</a:t>
                      </a:r>
                      <a:r>
                        <a:rPr lang="fr-FR" dirty="0" err="1"/>
                        <a:t>age</a:t>
                      </a:r>
                      <a:r>
                        <a:rPr lang="fr-FR" dirty="0"/>
                        <a:t>)){</a:t>
                      </a:r>
                    </a:p>
                    <a:p>
                      <a:r>
                        <a:rPr lang="fr-FR" dirty="0"/>
                        <a:t>      return false;</a:t>
                      </a:r>
                    </a:p>
                    <a:p>
                      <a:r>
                        <a:rPr lang="fr-FR" dirty="0"/>
                        <a:t>    }</a:t>
                      </a:r>
                    </a:p>
                    <a:p>
                      <a:r>
                        <a:rPr lang="fr-FR" dirty="0"/>
                        <a:t>  }</a:t>
                      </a:r>
                    </a:p>
                    <a:p>
                      <a:endParaRPr lang="fr-FR" dirty="0"/>
                    </a:p>
                    <a:p>
                      <a:r>
                        <a:rPr lang="fr-FR" dirty="0"/>
                        <a:t>  return </a:t>
                      </a:r>
                      <a:r>
                        <a:rPr lang="fr-FR" dirty="0" err="1"/>
                        <a:t>true</a:t>
                      </a:r>
                      <a:r>
                        <a:rPr lang="fr-FR" dirty="0"/>
                        <a:t>;</a:t>
                      </a:r>
                    </a:p>
                    <a:p>
                      <a:r>
                        <a:rPr lang="fr-FR" dirty="0"/>
                        <a:t>}</a:t>
                      </a:r>
                    </a:p>
                    <a:p>
                      <a:r>
                        <a:rPr lang="fr-FR" dirty="0"/>
                        <a:t>console.log(</a:t>
                      </a:r>
                      <a:r>
                        <a:rPr lang="fr-FR" dirty="0" err="1"/>
                        <a:t>areLegal</a:t>
                      </a:r>
                      <a:r>
                        <a:rPr lang="fr-FR" dirty="0"/>
                        <a:t>(</a:t>
                      </a:r>
                      <a:r>
                        <a:rPr lang="fr-FR" dirty="0" err="1"/>
                        <a:t>database</a:t>
                      </a:r>
                      <a:r>
                        <a:rPr lang="fr-FR" dirty="0"/>
                        <a:t>, </a:t>
                      </a:r>
                      <a:r>
                        <a:rPr lang="fr-FR" dirty="0" err="1"/>
                        <a:t>age</a:t>
                      </a:r>
                      <a:r>
                        <a:rPr lang="fr-FR" dirty="0"/>
                        <a:t> =&gt; </a:t>
                      </a:r>
                      <a:r>
                        <a:rPr lang="fr-FR" dirty="0" err="1"/>
                        <a:t>age</a:t>
                      </a:r>
                      <a:r>
                        <a:rPr lang="fr-FR" dirty="0"/>
                        <a:t> &gt;= 18));</a:t>
                      </a:r>
                    </a:p>
                  </a:txBody>
                  <a:tcPr/>
                </a:tc>
                <a:extLst>
                  <a:ext uri="{0D108BD9-81ED-4DB2-BD59-A6C34878D82A}">
                    <a16:rowId xmlns:a16="http://schemas.microsoft.com/office/drawing/2014/main" val="1167319985"/>
                  </a:ext>
                </a:extLst>
              </a:tr>
            </a:tbl>
          </a:graphicData>
        </a:graphic>
      </p:graphicFrame>
    </p:spTree>
    <p:extLst>
      <p:ext uri="{BB962C8B-B14F-4D97-AF65-F5344CB8AC3E}">
        <p14:creationId xmlns:p14="http://schemas.microsoft.com/office/powerpoint/2010/main" val="356310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3: </a:t>
            </a:r>
            <a:r>
              <a:rPr lang="fr-FR" dirty="0">
                <a:solidFill>
                  <a:srgbClr val="00B050"/>
                </a:solidFill>
              </a:rPr>
              <a:t>Les fonctions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62500" lnSpcReduction="20000"/>
          </a:bodyPr>
          <a:lstStyle/>
          <a:p>
            <a:pPr marL="0" indent="0">
              <a:buNone/>
            </a:pPr>
            <a:r>
              <a:rPr lang="fr-FR" sz="2900" b="1" dirty="0">
                <a:solidFill>
                  <a:srgbClr val="FF0000"/>
                </a:solidFill>
              </a:rPr>
              <a:t>3 Les méthodes</a:t>
            </a:r>
            <a:r>
              <a:rPr lang="fr-FR" sz="2900" dirty="0"/>
              <a:t>:</a:t>
            </a:r>
            <a:r>
              <a:rPr lang="fr-FR" sz="2000" dirty="0"/>
              <a:t> </a:t>
            </a:r>
          </a:p>
          <a:p>
            <a:pPr marL="0" indent="0">
              <a:buNone/>
            </a:pPr>
            <a:r>
              <a:rPr lang="fr-FR" sz="1800" dirty="0"/>
              <a:t> Une méthode est une propriété d'un objet contenant une fonction. On appelle une méthode en utilisant le nom de la propriété qui lui est associée.</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athlete</a:t>
            </a:r>
            <a:r>
              <a:rPr lang="fr-FR" sz="2000" dirty="0">
                <a:solidFill>
                  <a:srgbClr val="0070C0"/>
                </a:solidFill>
              </a:rPr>
              <a:t> = {</a:t>
            </a:r>
          </a:p>
          <a:p>
            <a:pPr marL="0" indent="0">
              <a:buNone/>
            </a:pPr>
            <a:r>
              <a:rPr lang="fr-FR" sz="2000" dirty="0">
                <a:solidFill>
                  <a:srgbClr val="0070C0"/>
                </a:solidFill>
              </a:rPr>
              <a:t>  jump: () =&gt; {</a:t>
            </a:r>
          </a:p>
          <a:p>
            <a:pPr marL="0" indent="0">
              <a:buNone/>
            </a:pPr>
            <a:r>
              <a:rPr lang="fr-FR" sz="2000" dirty="0">
                <a:solidFill>
                  <a:srgbClr val="0070C0"/>
                </a:solidFill>
              </a:rPr>
              <a:t>    console.log("Jump");</a:t>
            </a:r>
          </a:p>
          <a:p>
            <a:pPr marL="0" indent="0">
              <a:buNone/>
            </a:pPr>
            <a:r>
              <a:rPr lang="fr-FR" sz="2000" dirty="0">
                <a:solidFill>
                  <a:srgbClr val="0070C0"/>
                </a:solidFill>
              </a:rPr>
              <a:t>  } ,</a:t>
            </a:r>
          </a:p>
          <a:p>
            <a:pPr marL="0" indent="0">
              <a:buNone/>
            </a:pPr>
            <a:r>
              <a:rPr lang="fr-FR" sz="2000" dirty="0">
                <a:solidFill>
                  <a:srgbClr val="0070C0"/>
                </a:solidFill>
              </a:rPr>
              <a:t>  </a:t>
            </a:r>
            <a:r>
              <a:rPr lang="fr-FR" sz="2000" dirty="0" err="1">
                <a:solidFill>
                  <a:srgbClr val="0070C0"/>
                </a:solidFill>
              </a:rPr>
              <a:t>swin</a:t>
            </a:r>
            <a:r>
              <a:rPr lang="fr-FR" sz="2000" dirty="0">
                <a:solidFill>
                  <a:srgbClr val="0070C0"/>
                </a:solidFill>
              </a:rPr>
              <a:t> : </a:t>
            </a:r>
            <a:r>
              <a:rPr lang="fr-FR" sz="2000" dirty="0" err="1">
                <a:solidFill>
                  <a:srgbClr val="0070C0"/>
                </a:solidFill>
              </a:rPr>
              <a:t>function</a:t>
            </a:r>
            <a:r>
              <a:rPr lang="fr-FR" sz="2000" dirty="0">
                <a:solidFill>
                  <a:srgbClr val="0070C0"/>
                </a:solidFill>
              </a:rPr>
              <a:t> () {</a:t>
            </a:r>
          </a:p>
          <a:p>
            <a:pPr marL="0" indent="0">
              <a:buNone/>
            </a:pPr>
            <a:r>
              <a:rPr lang="fr-FR" sz="2000" dirty="0">
                <a:solidFill>
                  <a:srgbClr val="0070C0"/>
                </a:solidFill>
              </a:rPr>
              <a:t>    console.log("</a:t>
            </a:r>
            <a:r>
              <a:rPr lang="fr-FR" sz="2000" dirty="0" err="1">
                <a:solidFill>
                  <a:srgbClr val="0070C0"/>
                </a:solidFill>
              </a:rPr>
              <a:t>Swin</a:t>
            </a:r>
            <a:r>
              <a:rPr lang="fr-FR" sz="2000" dirty="0">
                <a:solidFill>
                  <a:srgbClr val="0070C0"/>
                </a:solidFill>
              </a:rPr>
              <a:t>");</a:t>
            </a:r>
          </a:p>
          <a:p>
            <a:pPr marL="0" indent="0">
              <a:buNone/>
            </a:pPr>
            <a:r>
              <a:rPr lang="fr-FR" sz="2000" dirty="0">
                <a:solidFill>
                  <a:srgbClr val="0070C0"/>
                </a:solidFill>
              </a:rPr>
              <a:t>  },</a:t>
            </a:r>
          </a:p>
          <a:p>
            <a:pPr marL="0" indent="0">
              <a:buNone/>
            </a:pPr>
            <a:r>
              <a:rPr lang="fr-FR" sz="2000" dirty="0">
                <a:solidFill>
                  <a:srgbClr val="0070C0"/>
                </a:solidFill>
              </a:rPr>
              <a:t>  run () {</a:t>
            </a:r>
          </a:p>
          <a:p>
            <a:pPr marL="0" indent="0">
              <a:buNone/>
            </a:pPr>
            <a:r>
              <a:rPr lang="fr-FR" sz="2000" dirty="0">
                <a:solidFill>
                  <a:srgbClr val="0070C0"/>
                </a:solidFill>
              </a:rPr>
              <a:t>    console.log('Run');</a:t>
            </a:r>
          </a:p>
          <a:p>
            <a:pPr marL="0" indent="0">
              <a:buNone/>
            </a:pPr>
            <a:r>
              <a:rPr lang="fr-FR" sz="2000" dirty="0">
                <a:solidFill>
                  <a:srgbClr val="0070C0"/>
                </a:solidFill>
              </a:rPr>
              <a:t>  },</a:t>
            </a:r>
          </a:p>
          <a:p>
            <a:pPr marL="0" indent="0">
              <a:buNone/>
            </a:pPr>
            <a:r>
              <a:rPr lang="fr-FR" sz="2000" dirty="0">
                <a:solidFill>
                  <a:srgbClr val="0070C0"/>
                </a:solidFill>
              </a:rPr>
              <a:t>  </a:t>
            </a:r>
            <a:r>
              <a:rPr lang="fr-FR" sz="2000" dirty="0" err="1">
                <a:solidFill>
                  <a:srgbClr val="0070C0"/>
                </a:solidFill>
              </a:rPr>
              <a:t>nameP</a:t>
            </a:r>
            <a:r>
              <a:rPr lang="fr-FR" sz="2000" dirty="0">
                <a:solidFill>
                  <a:srgbClr val="0070C0"/>
                </a:solidFill>
              </a:rPr>
              <a:t> : "Thomas" </a:t>
            </a:r>
          </a:p>
          <a:p>
            <a:pPr marL="0" indent="0">
              <a:buNone/>
            </a:pPr>
            <a:r>
              <a:rPr lang="fr-FR" sz="2000" dirty="0">
                <a:solidFill>
                  <a:srgbClr val="0070C0"/>
                </a:solidFill>
              </a:rPr>
              <a:t>}</a:t>
            </a:r>
          </a:p>
          <a:p>
            <a:pPr marL="0" indent="0">
              <a:buNone/>
            </a:pPr>
            <a:r>
              <a:rPr lang="fr-FR" sz="2000" dirty="0" err="1">
                <a:solidFill>
                  <a:srgbClr val="0070C0"/>
                </a:solidFill>
              </a:rPr>
              <a:t>athlete.jump</a:t>
            </a:r>
            <a:r>
              <a:rPr lang="fr-FR" sz="2000" dirty="0">
                <a:solidFill>
                  <a:srgbClr val="0070C0"/>
                </a:solidFill>
              </a:rPr>
              <a:t>();</a:t>
            </a:r>
          </a:p>
          <a:p>
            <a:pPr marL="0" indent="0">
              <a:buNone/>
            </a:pPr>
            <a:r>
              <a:rPr lang="fr-FR" sz="2000" dirty="0" err="1">
                <a:solidFill>
                  <a:srgbClr val="0070C0"/>
                </a:solidFill>
              </a:rPr>
              <a:t>athlete.swin</a:t>
            </a:r>
            <a:r>
              <a:rPr lang="fr-FR" sz="2000" dirty="0">
                <a:solidFill>
                  <a:srgbClr val="0070C0"/>
                </a:solidFill>
              </a:rPr>
              <a:t>();</a:t>
            </a:r>
          </a:p>
          <a:p>
            <a:pPr marL="0" indent="0">
              <a:buNone/>
            </a:pPr>
            <a:r>
              <a:rPr lang="fr-FR" sz="2000" dirty="0" err="1">
                <a:solidFill>
                  <a:srgbClr val="0070C0"/>
                </a:solidFill>
              </a:rPr>
              <a:t>athlete.run</a:t>
            </a:r>
            <a:r>
              <a:rPr lang="fr-FR" sz="2000" dirty="0">
                <a:solidFill>
                  <a:srgbClr val="0070C0"/>
                </a:solidFill>
              </a:rPr>
              <a:t>();</a:t>
            </a:r>
          </a:p>
        </p:txBody>
      </p:sp>
    </p:spTree>
    <p:extLst>
      <p:ext uri="{BB962C8B-B14F-4D97-AF65-F5344CB8AC3E}">
        <p14:creationId xmlns:p14="http://schemas.microsoft.com/office/powerpoint/2010/main" val="2460807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4: </a:t>
            </a:r>
            <a:r>
              <a:rPr lang="fr-FR" dirty="0">
                <a:solidFill>
                  <a:srgbClr val="00B050"/>
                </a:solidFill>
              </a:rPr>
              <a:t>Les Objets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900" b="1" dirty="0">
                <a:solidFill>
                  <a:srgbClr val="FF0000"/>
                </a:solidFill>
              </a:rPr>
              <a:t>1 Les valeurs primitives et référence</a:t>
            </a:r>
            <a:r>
              <a:rPr lang="fr-FR" sz="2900" dirty="0"/>
              <a:t>:</a:t>
            </a:r>
            <a:r>
              <a:rPr lang="fr-FR" sz="2000" dirty="0"/>
              <a:t> </a:t>
            </a:r>
          </a:p>
          <a:p>
            <a:pPr marL="0" indent="0">
              <a:buNone/>
            </a:pPr>
            <a:r>
              <a:rPr lang="fr-FR" sz="1800" dirty="0"/>
              <a:t> </a:t>
            </a:r>
            <a:r>
              <a:rPr lang="fr-FR" sz="1800" b="1" dirty="0">
                <a:solidFill>
                  <a:srgbClr val="7030A0"/>
                </a:solidFill>
              </a:rPr>
              <a:t>- Valeurs primitives : </a:t>
            </a:r>
          </a:p>
          <a:p>
            <a:pPr marL="0" indent="0">
              <a:buNone/>
            </a:pPr>
            <a:r>
              <a:rPr lang="fr-FR" sz="1800" dirty="0"/>
              <a:t>Les valeurs primitives sont les : string, </a:t>
            </a:r>
            <a:r>
              <a:rPr lang="fr-FR" sz="1800" dirty="0" err="1"/>
              <a:t>number</a:t>
            </a:r>
            <a:r>
              <a:rPr lang="fr-FR" sz="1800" dirty="0"/>
              <a:t>, </a:t>
            </a:r>
            <a:r>
              <a:rPr lang="fr-FR" sz="1800" dirty="0" err="1"/>
              <a:t>bigint</a:t>
            </a:r>
            <a:r>
              <a:rPr lang="fr-FR" sz="1800" dirty="0"/>
              <a:t>, </a:t>
            </a:r>
            <a:r>
              <a:rPr lang="fr-FR" sz="1800" dirty="0" err="1"/>
              <a:t>boolean</a:t>
            </a:r>
            <a:r>
              <a:rPr lang="fr-FR" sz="1800" dirty="0"/>
              <a:t>, </a:t>
            </a:r>
            <a:r>
              <a:rPr lang="fr-FR" sz="1800" dirty="0" err="1"/>
              <a:t>undefined</a:t>
            </a:r>
            <a:r>
              <a:rPr lang="fr-FR" sz="1800" dirty="0"/>
              <a:t>, </a:t>
            </a:r>
            <a:r>
              <a:rPr lang="fr-FR" sz="1800" dirty="0" err="1"/>
              <a:t>symbol</a:t>
            </a:r>
            <a:r>
              <a:rPr lang="fr-FR" sz="1800" dirty="0"/>
              <a:t>, </a:t>
            </a:r>
            <a:r>
              <a:rPr lang="fr-FR" sz="1800" dirty="0" err="1"/>
              <a:t>null</a:t>
            </a:r>
            <a:r>
              <a:rPr lang="fr-FR" sz="1800" dirty="0"/>
              <a:t>. Elles représentent des valeurs "simples" dans la mémoire : "abc", 15, </a:t>
            </a:r>
            <a:r>
              <a:rPr lang="fr-FR" sz="1800" dirty="0" err="1"/>
              <a:t>true</a:t>
            </a:r>
            <a:r>
              <a:rPr lang="fr-FR" sz="1800" dirty="0"/>
              <a:t>, etc...</a:t>
            </a:r>
          </a:p>
          <a:p>
            <a:pPr marL="0" indent="0">
              <a:buNone/>
            </a:pPr>
            <a:r>
              <a:rPr lang="fr-FR" sz="1800" dirty="0">
                <a:solidFill>
                  <a:srgbClr val="0070C0"/>
                </a:solidFill>
              </a:rPr>
              <a:t>let userName1 = "Thomas";</a:t>
            </a:r>
          </a:p>
          <a:p>
            <a:pPr marL="0" indent="0">
              <a:buNone/>
            </a:pPr>
            <a:r>
              <a:rPr lang="fr-FR" sz="1800" dirty="0">
                <a:solidFill>
                  <a:srgbClr val="0070C0"/>
                </a:solidFill>
              </a:rPr>
              <a:t>console.log(userName1); // Thomas</a:t>
            </a:r>
          </a:p>
          <a:p>
            <a:pPr marL="0" indent="0">
              <a:buNone/>
            </a:pPr>
            <a:endParaRPr lang="fr-FR" sz="1800" dirty="0">
              <a:solidFill>
                <a:srgbClr val="0070C0"/>
              </a:solidFill>
            </a:endParaRPr>
          </a:p>
          <a:p>
            <a:pPr marL="0" indent="0">
              <a:buNone/>
            </a:pPr>
            <a:r>
              <a:rPr lang="fr-FR" sz="1800" dirty="0">
                <a:solidFill>
                  <a:srgbClr val="0070C0"/>
                </a:solidFill>
              </a:rPr>
              <a:t>let userName2 = userName1;</a:t>
            </a:r>
          </a:p>
          <a:p>
            <a:pPr marL="0" indent="0">
              <a:buNone/>
            </a:pPr>
            <a:r>
              <a:rPr lang="fr-FR" sz="1800" dirty="0">
                <a:solidFill>
                  <a:srgbClr val="0070C0"/>
                </a:solidFill>
              </a:rPr>
              <a:t>console.log(userName2); // Thomas</a:t>
            </a:r>
          </a:p>
          <a:p>
            <a:pPr marL="0" indent="0">
              <a:buNone/>
            </a:pPr>
            <a:endParaRPr lang="fr-FR" sz="1800" dirty="0">
              <a:solidFill>
                <a:srgbClr val="0070C0"/>
              </a:solidFill>
            </a:endParaRPr>
          </a:p>
          <a:p>
            <a:pPr marL="0" indent="0">
              <a:buNone/>
            </a:pPr>
            <a:r>
              <a:rPr lang="fr-FR" sz="1800" dirty="0">
                <a:solidFill>
                  <a:srgbClr val="0070C0"/>
                </a:solidFill>
              </a:rPr>
              <a:t>userName1 = "Marie";</a:t>
            </a:r>
          </a:p>
          <a:p>
            <a:pPr marL="0" indent="0">
              <a:buNone/>
            </a:pPr>
            <a:r>
              <a:rPr lang="fr-FR" sz="1800" dirty="0">
                <a:solidFill>
                  <a:srgbClr val="0070C0"/>
                </a:solidFill>
              </a:rPr>
              <a:t>console.log(userName1);</a:t>
            </a:r>
          </a:p>
          <a:p>
            <a:pPr marL="0" indent="0">
              <a:buNone/>
            </a:pPr>
            <a:r>
              <a:rPr lang="fr-FR" sz="1800" dirty="0">
                <a:solidFill>
                  <a:srgbClr val="0070C0"/>
                </a:solidFill>
              </a:rPr>
              <a:t>console.log(userName2);</a:t>
            </a:r>
          </a:p>
        </p:txBody>
      </p:sp>
    </p:spTree>
    <p:extLst>
      <p:ext uri="{BB962C8B-B14F-4D97-AF65-F5344CB8AC3E}">
        <p14:creationId xmlns:p14="http://schemas.microsoft.com/office/powerpoint/2010/main" val="2039618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4: </a:t>
            </a:r>
            <a:r>
              <a:rPr lang="fr-FR" dirty="0">
                <a:solidFill>
                  <a:srgbClr val="00B050"/>
                </a:solidFill>
              </a:rPr>
              <a:t>Les Objets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900" b="1" dirty="0">
                <a:solidFill>
                  <a:srgbClr val="FF0000"/>
                </a:solidFill>
              </a:rPr>
              <a:t>1 Les valeurs primitives et référence</a:t>
            </a:r>
            <a:r>
              <a:rPr lang="fr-FR" sz="2900" dirty="0"/>
              <a:t>:</a:t>
            </a:r>
            <a:r>
              <a:rPr lang="fr-FR" sz="2000" dirty="0"/>
              <a:t> </a:t>
            </a:r>
          </a:p>
          <a:p>
            <a:pPr marL="0" indent="0">
              <a:buNone/>
            </a:pPr>
            <a:r>
              <a:rPr lang="fr-FR" sz="1800" b="1" dirty="0">
                <a:solidFill>
                  <a:srgbClr val="7030A0"/>
                </a:solidFill>
              </a:rPr>
              <a:t>- Les valeurs de référence :</a:t>
            </a:r>
          </a:p>
          <a:p>
            <a:pPr marL="0" indent="0">
              <a:buNone/>
            </a:pPr>
            <a:r>
              <a:rPr lang="fr-FR" sz="1800" dirty="0"/>
              <a:t>Les objets sont des valeurs de référence, c'est-à-dire qu'ils vont prendre une place spéciale dans la mémoire. copie un objet dans une autre variable, nous créons une référence, nous ne créons pas une copie indépendante.</a:t>
            </a:r>
          </a:p>
          <a:p>
            <a:pPr marL="0" indent="0">
              <a:buNone/>
            </a:pPr>
            <a:r>
              <a:rPr lang="fr-FR" sz="1800" dirty="0" err="1">
                <a:solidFill>
                  <a:srgbClr val="0070C0"/>
                </a:solidFill>
              </a:rPr>
              <a:t>const</a:t>
            </a:r>
            <a:r>
              <a:rPr lang="fr-FR" sz="1800" dirty="0">
                <a:solidFill>
                  <a:srgbClr val="0070C0"/>
                </a:solidFill>
              </a:rPr>
              <a:t> person1 = {</a:t>
            </a:r>
          </a:p>
          <a:p>
            <a:pPr marL="0" indent="0">
              <a:buNone/>
            </a:pPr>
            <a:r>
              <a:rPr lang="fr-FR" sz="1800" dirty="0">
                <a:solidFill>
                  <a:srgbClr val="0070C0"/>
                </a:solidFill>
              </a:rPr>
              <a:t>  </a:t>
            </a:r>
            <a:r>
              <a:rPr lang="fr-FR" sz="1800" dirty="0" err="1">
                <a:solidFill>
                  <a:srgbClr val="0070C0"/>
                </a:solidFill>
              </a:rPr>
              <a:t>name</a:t>
            </a:r>
            <a:r>
              <a:rPr lang="fr-FR" sz="1800" dirty="0">
                <a:solidFill>
                  <a:srgbClr val="0070C0"/>
                </a:solidFill>
              </a:rPr>
              <a:t> : "Bob",</a:t>
            </a:r>
          </a:p>
          <a:p>
            <a:pPr marL="0" indent="0">
              <a:buNone/>
            </a:pPr>
            <a:r>
              <a:rPr lang="fr-FR" sz="1800" dirty="0">
                <a:solidFill>
                  <a:srgbClr val="0070C0"/>
                </a:solidFill>
              </a:rPr>
              <a:t>  </a:t>
            </a:r>
            <a:r>
              <a:rPr lang="fr-FR" sz="1800" dirty="0" err="1">
                <a:solidFill>
                  <a:srgbClr val="0070C0"/>
                </a:solidFill>
              </a:rPr>
              <a:t>age</a:t>
            </a:r>
            <a:r>
              <a:rPr lang="fr-FR" sz="1800" dirty="0">
                <a:solidFill>
                  <a:srgbClr val="0070C0"/>
                </a:solidFill>
              </a:rPr>
              <a:t> : 34</a:t>
            </a:r>
          </a:p>
          <a:p>
            <a:pPr marL="0" indent="0">
              <a:buNone/>
            </a:pP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a:solidFill>
                  <a:srgbClr val="0070C0"/>
                </a:solidFill>
              </a:rPr>
              <a:t>let person2 = person1;</a:t>
            </a:r>
          </a:p>
          <a:p>
            <a:pPr marL="0" indent="0">
              <a:buNone/>
            </a:pPr>
            <a:r>
              <a:rPr lang="fr-FR" sz="1800" dirty="0">
                <a:solidFill>
                  <a:srgbClr val="0070C0"/>
                </a:solidFill>
              </a:rPr>
              <a:t>console.log(person2);</a:t>
            </a:r>
          </a:p>
          <a:p>
            <a:pPr marL="0" indent="0">
              <a:buNone/>
            </a:pPr>
            <a:endParaRPr lang="fr-FR" sz="1800" dirty="0">
              <a:solidFill>
                <a:srgbClr val="0070C0"/>
              </a:solidFill>
            </a:endParaRPr>
          </a:p>
          <a:p>
            <a:pPr marL="0" indent="0">
              <a:buNone/>
            </a:pPr>
            <a:r>
              <a:rPr lang="fr-FR" sz="1800" dirty="0">
                <a:solidFill>
                  <a:srgbClr val="0070C0"/>
                </a:solidFill>
              </a:rPr>
              <a:t>person1.name = "Koffi";</a:t>
            </a:r>
          </a:p>
          <a:p>
            <a:pPr marL="0" indent="0">
              <a:buNone/>
            </a:pPr>
            <a:r>
              <a:rPr lang="fr-FR" sz="1800" dirty="0">
                <a:solidFill>
                  <a:srgbClr val="0070C0"/>
                </a:solidFill>
              </a:rPr>
              <a:t>console.log(person2);</a:t>
            </a:r>
          </a:p>
        </p:txBody>
      </p:sp>
    </p:spTree>
    <p:extLst>
      <p:ext uri="{BB962C8B-B14F-4D97-AF65-F5344CB8AC3E}">
        <p14:creationId xmlns:p14="http://schemas.microsoft.com/office/powerpoint/2010/main" val="157933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4: </a:t>
            </a:r>
            <a:r>
              <a:rPr lang="fr-FR" dirty="0">
                <a:solidFill>
                  <a:srgbClr val="00B050"/>
                </a:solidFill>
              </a:rPr>
              <a:t>Les Objets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900" b="1" dirty="0">
                <a:solidFill>
                  <a:srgbClr val="FF0000"/>
                </a:solidFill>
              </a:rPr>
              <a:t>2 Copie objet où tableaux</a:t>
            </a:r>
            <a:r>
              <a:rPr lang="fr-FR" sz="2900" dirty="0"/>
              <a:t>:</a:t>
            </a:r>
            <a:r>
              <a:rPr lang="fr-FR" sz="2000" dirty="0"/>
              <a:t> </a:t>
            </a:r>
          </a:p>
          <a:p>
            <a:pPr marL="0" indent="0">
              <a:buNone/>
            </a:pPr>
            <a:r>
              <a:rPr lang="fr-FR" sz="1800" b="1" dirty="0">
                <a:solidFill>
                  <a:srgbClr val="7030A0"/>
                </a:solidFill>
              </a:rPr>
              <a:t>- Erreur classique de référence: </a:t>
            </a:r>
            <a:r>
              <a:rPr lang="fr-FR" sz="1800" dirty="0"/>
              <a:t>L'erreur classique est d'utiliser l'opérateur "=" pour copier une valeur de référence. Voyons un exemple avec un tableau;</a:t>
            </a:r>
          </a:p>
          <a:p>
            <a:pPr marL="0" indent="0">
              <a:buNone/>
            </a:pPr>
            <a:r>
              <a:rPr lang="fr-FR" sz="1800" b="1" dirty="0">
                <a:solidFill>
                  <a:srgbClr val="7030A0"/>
                </a:solidFill>
              </a:rPr>
              <a:t>- Comment copier ?: </a:t>
            </a:r>
            <a:r>
              <a:rPr lang="fr-FR" sz="1800" dirty="0"/>
              <a:t>Il existe plusieurs manières de faire, avec le spread </a:t>
            </a:r>
            <a:r>
              <a:rPr lang="fr-FR" sz="1800" dirty="0" err="1"/>
              <a:t>operator</a:t>
            </a:r>
            <a:r>
              <a:rPr lang="fr-FR" sz="1800" dirty="0"/>
              <a:t> [...], {...}, </a:t>
            </a:r>
            <a:r>
              <a:rPr lang="fr-FR" sz="1800" dirty="0" err="1">
                <a:solidFill>
                  <a:srgbClr val="00B0F0"/>
                </a:solidFill>
              </a:rPr>
              <a:t>Object.assign</a:t>
            </a:r>
            <a:r>
              <a:rPr lang="fr-FR" sz="1800" dirty="0">
                <a:solidFill>
                  <a:srgbClr val="00B0F0"/>
                </a:solidFill>
              </a:rPr>
              <a:t>(), </a:t>
            </a:r>
            <a:r>
              <a:rPr lang="fr-FR" sz="1800" dirty="0" err="1">
                <a:solidFill>
                  <a:srgbClr val="00B0F0"/>
                </a:solidFill>
              </a:rPr>
              <a:t>Array.from</a:t>
            </a:r>
            <a:r>
              <a:rPr lang="fr-FR" sz="1800" dirty="0">
                <a:solidFill>
                  <a:srgbClr val="00B0F0"/>
                </a:solidFill>
              </a:rPr>
              <a:t>(), .</a:t>
            </a:r>
            <a:r>
              <a:rPr lang="fr-FR" sz="1800" dirty="0" err="1">
                <a:solidFill>
                  <a:srgbClr val="00B0F0"/>
                </a:solidFill>
              </a:rPr>
              <a:t>concat</a:t>
            </a:r>
            <a:r>
              <a:rPr lang="fr-FR" sz="1800" dirty="0">
                <a:solidFill>
                  <a:srgbClr val="00B0F0"/>
                </a:solidFill>
              </a:rPr>
              <a:t>() </a:t>
            </a:r>
            <a:r>
              <a:rPr lang="fr-FR" sz="1800" dirty="0"/>
              <a:t>Néanmoins, toutes ces façons de faire vont créer une copie superficielle, c'est à dire que seulement les valeurs primitives seront copiées, les tableaux ou objets imbriqués seront toujours référencés.</a:t>
            </a:r>
          </a:p>
          <a:p>
            <a:pPr marL="0" indent="0">
              <a:buNone/>
            </a:pPr>
            <a:r>
              <a:rPr lang="en-US" sz="1800" dirty="0">
                <a:solidFill>
                  <a:srgbClr val="0070C0"/>
                </a:solidFill>
              </a:rPr>
              <a:t>const letters = ["a", "b", "c"];</a:t>
            </a:r>
          </a:p>
          <a:p>
            <a:pPr marL="0" indent="0">
              <a:buNone/>
            </a:pPr>
            <a:r>
              <a:rPr lang="en-US" sz="1800" dirty="0">
                <a:solidFill>
                  <a:srgbClr val="0070C0"/>
                </a:solidFill>
              </a:rPr>
              <a:t>const </a:t>
            </a:r>
            <a:r>
              <a:rPr lang="en-US" sz="1800" dirty="0" err="1">
                <a:solidFill>
                  <a:srgbClr val="0070C0"/>
                </a:solidFill>
              </a:rPr>
              <a:t>lettersCopy</a:t>
            </a:r>
            <a:r>
              <a:rPr lang="en-US" sz="1800" dirty="0">
                <a:solidFill>
                  <a:srgbClr val="0070C0"/>
                </a:solidFill>
              </a:rPr>
              <a:t> = [...letters];</a:t>
            </a:r>
          </a:p>
          <a:p>
            <a:pPr marL="0" indent="0">
              <a:buNone/>
            </a:pPr>
            <a:r>
              <a:rPr lang="en-US" sz="1800" dirty="0">
                <a:solidFill>
                  <a:srgbClr val="0070C0"/>
                </a:solidFill>
              </a:rPr>
              <a:t>//const </a:t>
            </a:r>
            <a:r>
              <a:rPr lang="en-US" sz="1800" dirty="0" err="1">
                <a:solidFill>
                  <a:srgbClr val="0070C0"/>
                </a:solidFill>
              </a:rPr>
              <a:t>lettersCopy</a:t>
            </a:r>
            <a:r>
              <a:rPr lang="en-US" sz="1800" dirty="0">
                <a:solidFill>
                  <a:srgbClr val="0070C0"/>
                </a:solidFill>
              </a:rPr>
              <a:t> = </a:t>
            </a:r>
            <a:r>
              <a:rPr lang="en-US" sz="1800" dirty="0" err="1">
                <a:solidFill>
                  <a:srgbClr val="0070C0"/>
                </a:solidFill>
              </a:rPr>
              <a:t>Array.Form</a:t>
            </a:r>
            <a:r>
              <a:rPr lang="en-US" sz="1800" dirty="0">
                <a:solidFill>
                  <a:srgbClr val="0070C0"/>
                </a:solidFill>
              </a:rPr>
              <a:t>(letters);</a:t>
            </a:r>
          </a:p>
          <a:p>
            <a:pPr marL="0" indent="0">
              <a:buNone/>
            </a:pPr>
            <a:r>
              <a:rPr lang="en-US" sz="1800" dirty="0">
                <a:solidFill>
                  <a:srgbClr val="0070C0"/>
                </a:solidFill>
              </a:rPr>
              <a:t>console.log(</a:t>
            </a:r>
            <a:r>
              <a:rPr lang="en-US" sz="1800" dirty="0" err="1">
                <a:solidFill>
                  <a:srgbClr val="0070C0"/>
                </a:solidFill>
              </a:rPr>
              <a:t>lettersCopy</a:t>
            </a:r>
            <a:r>
              <a:rPr lang="en-US" sz="1800" dirty="0">
                <a:solidFill>
                  <a:srgbClr val="0070C0"/>
                </a:solidFill>
              </a:rPr>
              <a:t>)</a:t>
            </a:r>
          </a:p>
          <a:p>
            <a:pPr marL="0" indent="0">
              <a:buNone/>
            </a:pPr>
            <a:endParaRPr lang="en-US" sz="1800" dirty="0">
              <a:solidFill>
                <a:srgbClr val="0070C0"/>
              </a:solidFill>
            </a:endParaRPr>
          </a:p>
          <a:p>
            <a:pPr marL="0" indent="0">
              <a:buNone/>
            </a:pPr>
            <a:r>
              <a:rPr lang="en-US" sz="1800" dirty="0" err="1">
                <a:solidFill>
                  <a:srgbClr val="0070C0"/>
                </a:solidFill>
              </a:rPr>
              <a:t>letters.push</a:t>
            </a:r>
            <a:r>
              <a:rPr lang="en-US" sz="1800" dirty="0">
                <a:solidFill>
                  <a:srgbClr val="0070C0"/>
                </a:solidFill>
              </a:rPr>
              <a:t>("d");</a:t>
            </a:r>
          </a:p>
          <a:p>
            <a:pPr marL="0" indent="0">
              <a:buNone/>
            </a:pPr>
            <a:r>
              <a:rPr lang="en-US" sz="1800" dirty="0">
                <a:solidFill>
                  <a:srgbClr val="0070C0"/>
                </a:solidFill>
              </a:rPr>
              <a:t>console.log(letters);</a:t>
            </a:r>
          </a:p>
          <a:p>
            <a:pPr marL="0" indent="0">
              <a:buNone/>
            </a:pPr>
            <a:r>
              <a:rPr lang="en-US" sz="1800" dirty="0">
                <a:solidFill>
                  <a:srgbClr val="0070C0"/>
                </a:solidFill>
              </a:rPr>
              <a:t>console.log(</a:t>
            </a:r>
            <a:r>
              <a:rPr lang="en-US" sz="1800" dirty="0" err="1">
                <a:solidFill>
                  <a:srgbClr val="0070C0"/>
                </a:solidFill>
              </a:rPr>
              <a:t>lettersCopy</a:t>
            </a:r>
            <a:r>
              <a:rPr lang="en-US" sz="1800" dirty="0">
                <a:solidFill>
                  <a:srgbClr val="0070C0"/>
                </a:solidFill>
              </a:rPr>
              <a:t>);</a:t>
            </a:r>
            <a:endParaRPr lang="fr-FR" sz="1800" dirty="0">
              <a:solidFill>
                <a:srgbClr val="0070C0"/>
              </a:solidFill>
            </a:endParaRPr>
          </a:p>
        </p:txBody>
      </p:sp>
    </p:spTree>
    <p:extLst>
      <p:ext uri="{BB962C8B-B14F-4D97-AF65-F5344CB8AC3E}">
        <p14:creationId xmlns:p14="http://schemas.microsoft.com/office/powerpoint/2010/main" val="724096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4: </a:t>
            </a:r>
            <a:r>
              <a:rPr lang="fr-FR" dirty="0">
                <a:solidFill>
                  <a:srgbClr val="00B050"/>
                </a:solidFill>
              </a:rPr>
              <a:t>Les Objets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0000" lnSpcReduction="20000"/>
          </a:bodyPr>
          <a:lstStyle/>
          <a:p>
            <a:pPr marL="0" indent="0">
              <a:buNone/>
            </a:pPr>
            <a:r>
              <a:rPr lang="fr-FR" sz="2900" b="1" dirty="0">
                <a:solidFill>
                  <a:srgbClr val="FF0000"/>
                </a:solidFill>
              </a:rPr>
              <a:t>2 Copie objet où tableaux</a:t>
            </a:r>
            <a:r>
              <a:rPr lang="fr-FR" sz="2900" dirty="0"/>
              <a:t>:</a:t>
            </a:r>
            <a:r>
              <a:rPr lang="fr-FR" sz="2000" dirty="0"/>
              <a:t> </a:t>
            </a:r>
          </a:p>
          <a:p>
            <a:pPr marL="0" indent="0">
              <a:buNone/>
            </a:pPr>
            <a:r>
              <a:rPr lang="fr-FR" sz="1800" b="1" dirty="0">
                <a:solidFill>
                  <a:srgbClr val="7030A0"/>
                </a:solidFill>
              </a:rPr>
              <a:t>- Copie profonde </a:t>
            </a:r>
            <a:r>
              <a:rPr lang="fr-FR" sz="1800" b="1" dirty="0" err="1">
                <a:solidFill>
                  <a:srgbClr val="7030A0"/>
                </a:solidFill>
              </a:rPr>
              <a:t>deep</a:t>
            </a:r>
            <a:r>
              <a:rPr lang="fr-FR" sz="1800" b="1" dirty="0">
                <a:solidFill>
                  <a:srgbClr val="7030A0"/>
                </a:solidFill>
              </a:rPr>
              <a:t> copy: </a:t>
            </a:r>
            <a:endParaRPr lang="fr-FR" sz="1800" dirty="0"/>
          </a:p>
          <a:p>
            <a:pPr marL="0" indent="0">
              <a:buNone/>
            </a:pPr>
            <a:r>
              <a:rPr lang="fr-FR" sz="1800" dirty="0"/>
              <a:t>	On peut faire une copie profonde en copiant chaque niveau d'un objet "à la main".</a:t>
            </a:r>
          </a:p>
          <a:p>
            <a:pPr marL="0" indent="0">
              <a:buNone/>
            </a:pPr>
            <a:r>
              <a:rPr lang="fr-FR" sz="1800" dirty="0"/>
              <a:t>	Seconde manière de faire, utiliser la méthode </a:t>
            </a:r>
            <a:r>
              <a:rPr lang="fr-FR" sz="1800" dirty="0" err="1"/>
              <a:t>structuredClone</a:t>
            </a:r>
            <a:r>
              <a:rPr lang="fr-FR" sz="1800" dirty="0"/>
              <a:t>() qui permet de </a:t>
            </a:r>
            <a:r>
              <a:rPr lang="fr-FR" sz="1800" dirty="0" err="1"/>
              <a:t>deep</a:t>
            </a:r>
            <a:r>
              <a:rPr lang="fr-FR" sz="1800" dirty="0"/>
              <a:t>-clone facilement. Malheureusement, cette méthode ne permet pas de cloner des méthodes.</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deepPerson</a:t>
            </a:r>
            <a:r>
              <a:rPr lang="fr-FR" sz="1800" dirty="0">
                <a:solidFill>
                  <a:srgbClr val="0070C0"/>
                </a:solidFill>
              </a:rPr>
              <a:t> = {</a:t>
            </a:r>
          </a:p>
          <a:p>
            <a:pPr marL="0" indent="0">
              <a:buNone/>
            </a:pPr>
            <a:r>
              <a:rPr lang="fr-FR" sz="1800" dirty="0">
                <a:solidFill>
                  <a:srgbClr val="0070C0"/>
                </a:solidFill>
              </a:rPr>
              <a:t>  </a:t>
            </a:r>
            <a:r>
              <a:rPr lang="fr-FR" sz="1800" dirty="0" err="1">
                <a:solidFill>
                  <a:srgbClr val="0070C0"/>
                </a:solidFill>
              </a:rPr>
              <a:t>namePerso</a:t>
            </a:r>
            <a:r>
              <a:rPr lang="fr-FR" sz="1800" dirty="0">
                <a:solidFill>
                  <a:srgbClr val="0070C0"/>
                </a:solidFill>
              </a:rPr>
              <a:t>: "Thomas",</a:t>
            </a:r>
          </a:p>
          <a:p>
            <a:pPr marL="0" indent="0">
              <a:buNone/>
            </a:pPr>
            <a:r>
              <a:rPr lang="fr-FR" sz="1800" dirty="0">
                <a:solidFill>
                  <a:srgbClr val="0070C0"/>
                </a:solidFill>
              </a:rPr>
              <a:t>  </a:t>
            </a:r>
            <a:r>
              <a:rPr lang="fr-FR" sz="1800" dirty="0" err="1">
                <a:solidFill>
                  <a:srgbClr val="0070C0"/>
                </a:solidFill>
              </a:rPr>
              <a:t>age</a:t>
            </a:r>
            <a:r>
              <a:rPr lang="fr-FR" sz="1800" dirty="0">
                <a:solidFill>
                  <a:srgbClr val="0070C0"/>
                </a:solidFill>
              </a:rPr>
              <a:t>: {</a:t>
            </a:r>
          </a:p>
          <a:p>
            <a:pPr marL="0" indent="0">
              <a:buNone/>
            </a:pPr>
            <a:r>
              <a:rPr lang="fr-FR" sz="1800" dirty="0">
                <a:solidFill>
                  <a:srgbClr val="0070C0"/>
                </a:solidFill>
              </a:rPr>
              <a:t>    a: 11,</a:t>
            </a:r>
          </a:p>
          <a:p>
            <a:pPr marL="0" indent="0">
              <a:buNone/>
            </a:pPr>
            <a:r>
              <a:rPr lang="fr-FR" sz="1800" dirty="0">
                <a:solidFill>
                  <a:srgbClr val="0070C0"/>
                </a:solidFill>
              </a:rPr>
              <a:t>    b: 20,</a:t>
            </a:r>
          </a:p>
          <a:p>
            <a:pPr marL="0" indent="0">
              <a:buNone/>
            </a:pPr>
            <a:r>
              <a:rPr lang="fr-FR" sz="1800" dirty="0">
                <a:solidFill>
                  <a:srgbClr val="0070C0"/>
                </a:solidFill>
              </a:rPr>
              <a:t>    c: 45</a:t>
            </a:r>
          </a:p>
          <a:p>
            <a:pPr marL="0" indent="0">
              <a:buNone/>
            </a:pPr>
            <a:r>
              <a:rPr lang="fr-FR" sz="1800" dirty="0">
                <a:solidFill>
                  <a:srgbClr val="0070C0"/>
                </a:solidFill>
              </a:rPr>
              <a:t>  }</a:t>
            </a:r>
          </a:p>
          <a:p>
            <a:pPr marL="0" indent="0">
              <a:buNone/>
            </a:pPr>
            <a:r>
              <a:rPr lang="fr-FR" sz="1800" dirty="0">
                <a:solidFill>
                  <a:srgbClr val="0070C0"/>
                </a:solidFill>
              </a:rPr>
              <a:t>}</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deepPersonCopy</a:t>
            </a:r>
            <a:r>
              <a:rPr lang="fr-FR" sz="1800" dirty="0">
                <a:solidFill>
                  <a:srgbClr val="0070C0"/>
                </a:solidFill>
              </a:rPr>
              <a:t> = {</a:t>
            </a:r>
          </a:p>
          <a:p>
            <a:pPr marL="0" indent="0">
              <a:buNone/>
            </a:pPr>
            <a:r>
              <a:rPr lang="fr-FR" sz="1800" dirty="0">
                <a:solidFill>
                  <a:srgbClr val="0070C0"/>
                </a:solidFill>
              </a:rPr>
              <a:t>  </a:t>
            </a:r>
            <a:r>
              <a:rPr lang="fr-FR" sz="1800" dirty="0" err="1">
                <a:solidFill>
                  <a:srgbClr val="0070C0"/>
                </a:solidFill>
              </a:rPr>
              <a:t>age</a:t>
            </a:r>
            <a:r>
              <a:rPr lang="fr-FR" sz="1800" dirty="0">
                <a:solidFill>
                  <a:srgbClr val="0070C0"/>
                </a:solidFill>
              </a:rPr>
              <a:t>: {</a:t>
            </a:r>
          </a:p>
          <a:p>
            <a:pPr marL="0" indent="0">
              <a:buNone/>
            </a:pPr>
            <a:r>
              <a:rPr lang="fr-FR" sz="1800" dirty="0">
                <a:solidFill>
                  <a:srgbClr val="0070C0"/>
                </a:solidFill>
              </a:rPr>
              <a:t>    ...</a:t>
            </a:r>
            <a:r>
              <a:rPr lang="fr-FR" sz="1800" dirty="0" err="1">
                <a:solidFill>
                  <a:srgbClr val="0070C0"/>
                </a:solidFill>
              </a:rPr>
              <a:t>deepPerson.age</a:t>
            </a:r>
            <a:r>
              <a:rPr lang="fr-FR" sz="1800" dirty="0">
                <a:solidFill>
                  <a:srgbClr val="0070C0"/>
                </a:solidFill>
              </a:rPr>
              <a:t> = 12</a:t>
            </a:r>
          </a:p>
          <a:p>
            <a:pPr marL="0" indent="0">
              <a:buNone/>
            </a:pPr>
            <a:r>
              <a:rPr lang="fr-FR" sz="1800" dirty="0">
                <a:solidFill>
                  <a:srgbClr val="0070C0"/>
                </a:solidFill>
              </a:rPr>
              <a:t>    //a: </a:t>
            </a:r>
            <a:r>
              <a:rPr lang="fr-FR" sz="1800" dirty="0" err="1">
                <a:solidFill>
                  <a:srgbClr val="0070C0"/>
                </a:solidFill>
              </a:rPr>
              <a:t>deepPerson.age.a</a:t>
            </a:r>
            <a:r>
              <a:rPr lang="fr-FR" sz="1800" dirty="0">
                <a:solidFill>
                  <a:srgbClr val="0070C0"/>
                </a:solidFill>
              </a:rPr>
              <a:t>,</a:t>
            </a:r>
          </a:p>
          <a:p>
            <a:pPr marL="0" indent="0">
              <a:buNone/>
            </a:pPr>
            <a:r>
              <a:rPr lang="fr-FR" sz="1800" dirty="0">
                <a:solidFill>
                  <a:srgbClr val="0070C0"/>
                </a:solidFill>
              </a:rPr>
              <a:t>    //b: </a:t>
            </a:r>
            <a:r>
              <a:rPr lang="fr-FR" sz="1800" dirty="0" err="1">
                <a:solidFill>
                  <a:srgbClr val="0070C0"/>
                </a:solidFill>
              </a:rPr>
              <a:t>deepPerson.age.b</a:t>
            </a:r>
            <a:r>
              <a:rPr lang="fr-FR" sz="1800" dirty="0">
                <a:solidFill>
                  <a:srgbClr val="0070C0"/>
                </a:solidFill>
              </a:rPr>
              <a:t>,</a:t>
            </a:r>
          </a:p>
          <a:p>
            <a:pPr marL="0" indent="0">
              <a:buNone/>
            </a:pPr>
            <a:r>
              <a:rPr lang="fr-FR" sz="1800" dirty="0">
                <a:solidFill>
                  <a:srgbClr val="0070C0"/>
                </a:solidFill>
              </a:rPr>
              <a:t>    //c: </a:t>
            </a:r>
            <a:r>
              <a:rPr lang="fr-FR" sz="1800" dirty="0" err="1">
                <a:solidFill>
                  <a:srgbClr val="0070C0"/>
                </a:solidFill>
              </a:rPr>
              <a:t>deepPerson.age.c</a:t>
            </a:r>
            <a:r>
              <a:rPr lang="fr-FR" sz="1800" dirty="0">
                <a:solidFill>
                  <a:srgbClr val="0070C0"/>
                </a:solidFill>
              </a:rPr>
              <a:t>,</a:t>
            </a:r>
          </a:p>
          <a:p>
            <a:pPr marL="0" indent="0">
              <a:buNone/>
            </a:pPr>
            <a:r>
              <a:rPr lang="fr-FR" sz="1800" dirty="0">
                <a:solidFill>
                  <a:srgbClr val="0070C0"/>
                </a:solidFill>
              </a:rPr>
              <a:t>  } </a:t>
            </a:r>
          </a:p>
          <a:p>
            <a:pPr marL="0" indent="0">
              <a:buNone/>
            </a:pPr>
            <a:r>
              <a:rPr lang="fr-FR" sz="1800" dirty="0">
                <a:solidFill>
                  <a:srgbClr val="0070C0"/>
                </a:solidFill>
              </a:rPr>
              <a:t>}</a:t>
            </a:r>
          </a:p>
          <a:p>
            <a:pPr marL="0" indent="0">
              <a:buNone/>
            </a:pPr>
            <a:r>
              <a:rPr lang="fr-FR" sz="1800" dirty="0" err="1">
                <a:solidFill>
                  <a:srgbClr val="0070C0"/>
                </a:solidFill>
              </a:rPr>
              <a:t>deepPerson.age</a:t>
            </a:r>
            <a:r>
              <a:rPr lang="fr-FR" sz="1800" dirty="0">
                <a:solidFill>
                  <a:srgbClr val="0070C0"/>
                </a:solidFill>
              </a:rPr>
              <a:t> = 22;</a:t>
            </a:r>
          </a:p>
          <a:p>
            <a:pPr marL="0" indent="0">
              <a:buNone/>
            </a:pPr>
            <a:r>
              <a:rPr lang="fr-FR" sz="1800" dirty="0">
                <a:solidFill>
                  <a:srgbClr val="0070C0"/>
                </a:solidFill>
              </a:rPr>
              <a:t>console.log(</a:t>
            </a:r>
            <a:r>
              <a:rPr lang="fr-FR" sz="1800" dirty="0" err="1">
                <a:solidFill>
                  <a:srgbClr val="0070C0"/>
                </a:solidFill>
              </a:rPr>
              <a:t>deepPerson</a:t>
            </a:r>
            <a:r>
              <a:rPr lang="fr-FR" sz="1800" dirty="0">
                <a:solidFill>
                  <a:srgbClr val="0070C0"/>
                </a:solidFill>
              </a:rPr>
              <a:t>);</a:t>
            </a:r>
          </a:p>
        </p:txBody>
      </p:sp>
    </p:spTree>
    <p:extLst>
      <p:ext uri="{BB962C8B-B14F-4D97-AF65-F5344CB8AC3E}">
        <p14:creationId xmlns:p14="http://schemas.microsoft.com/office/powerpoint/2010/main" val="3058406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4: </a:t>
            </a:r>
            <a:r>
              <a:rPr lang="fr-FR" dirty="0">
                <a:solidFill>
                  <a:srgbClr val="00B050"/>
                </a:solidFill>
              </a:rPr>
              <a:t>Les Objets dans les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2900" b="1" dirty="0">
                <a:solidFill>
                  <a:srgbClr val="FF0000"/>
                </a:solidFill>
              </a:rPr>
              <a:t>3 ‘’ This’’ dans l’objet</a:t>
            </a:r>
            <a:r>
              <a:rPr lang="fr-FR" sz="2900" dirty="0"/>
              <a:t>:</a:t>
            </a:r>
            <a:r>
              <a:rPr lang="fr-FR" sz="2000" dirty="0"/>
              <a:t> </a:t>
            </a:r>
          </a:p>
          <a:p>
            <a:pPr marL="0" indent="0">
              <a:buNone/>
            </a:pPr>
            <a:r>
              <a:rPr lang="fr-FR" sz="1800" dirty="0"/>
              <a:t>On peut faire une copie profonde en copiant chaque niveau d'un objet "à la main".</a:t>
            </a:r>
          </a:p>
          <a:p>
            <a:pPr marL="0" indent="0">
              <a:buNone/>
            </a:pPr>
            <a:r>
              <a:rPr lang="fr-FR" sz="1800" dirty="0" err="1">
                <a:solidFill>
                  <a:srgbClr val="0070C0"/>
                </a:solidFill>
              </a:rPr>
              <a:t>const</a:t>
            </a:r>
            <a:r>
              <a:rPr lang="fr-FR" sz="1800" dirty="0">
                <a:solidFill>
                  <a:srgbClr val="0070C0"/>
                </a:solidFill>
              </a:rPr>
              <a:t> voiture = {</a:t>
            </a:r>
          </a:p>
          <a:p>
            <a:pPr marL="0" indent="0">
              <a:buNone/>
            </a:pPr>
            <a:r>
              <a:rPr lang="fr-FR" sz="1800" dirty="0">
                <a:solidFill>
                  <a:srgbClr val="0070C0"/>
                </a:solidFill>
              </a:rPr>
              <a:t>  prix: 20000,</a:t>
            </a:r>
          </a:p>
          <a:p>
            <a:pPr marL="0" indent="0">
              <a:buNone/>
            </a:pPr>
            <a:r>
              <a:rPr lang="fr-FR" sz="1800" dirty="0">
                <a:solidFill>
                  <a:srgbClr val="0070C0"/>
                </a:solidFill>
              </a:rPr>
              <a:t>  </a:t>
            </a:r>
            <a:r>
              <a:rPr lang="fr-FR" sz="1800" dirty="0" err="1">
                <a:solidFill>
                  <a:srgbClr val="0070C0"/>
                </a:solidFill>
              </a:rPr>
              <a:t>modele</a:t>
            </a:r>
            <a:r>
              <a:rPr lang="fr-FR" sz="1800" dirty="0">
                <a:solidFill>
                  <a:srgbClr val="0070C0"/>
                </a:solidFill>
              </a:rPr>
              <a:t>: "Bmw",</a:t>
            </a:r>
          </a:p>
          <a:p>
            <a:pPr marL="0" indent="0">
              <a:buNone/>
            </a:pPr>
            <a:r>
              <a:rPr lang="fr-FR" sz="1800" dirty="0">
                <a:solidFill>
                  <a:srgbClr val="0070C0"/>
                </a:solidFill>
              </a:rPr>
              <a:t>  </a:t>
            </a:r>
            <a:r>
              <a:rPr lang="fr-FR" sz="1800" dirty="0" err="1">
                <a:solidFill>
                  <a:srgbClr val="0070C0"/>
                </a:solidFill>
              </a:rPr>
              <a:t>age</a:t>
            </a:r>
            <a:r>
              <a:rPr lang="fr-FR" sz="1800" dirty="0">
                <a:solidFill>
                  <a:srgbClr val="0070C0"/>
                </a:solidFill>
              </a:rPr>
              <a:t>: 2023,</a:t>
            </a:r>
          </a:p>
          <a:p>
            <a:pPr marL="0" indent="0">
              <a:buNone/>
            </a:pPr>
            <a:r>
              <a:rPr lang="fr-FR" sz="1800" dirty="0">
                <a:solidFill>
                  <a:srgbClr val="0070C0"/>
                </a:solidFill>
              </a:rPr>
              <a:t>  </a:t>
            </a:r>
            <a:r>
              <a:rPr lang="fr-FR" sz="1800" dirty="0" err="1">
                <a:solidFill>
                  <a:srgbClr val="0070C0"/>
                </a:solidFill>
              </a:rPr>
              <a:t>getPrixVente</a:t>
            </a:r>
            <a:r>
              <a:rPr lang="fr-FR" sz="1800" dirty="0">
                <a:solidFill>
                  <a:srgbClr val="0070C0"/>
                </a:solidFill>
              </a:rPr>
              <a:t> () {</a:t>
            </a:r>
          </a:p>
          <a:p>
            <a:pPr marL="0" indent="0">
              <a:buNone/>
            </a:pPr>
            <a:r>
              <a:rPr lang="fr-FR" sz="1800" dirty="0">
                <a:solidFill>
                  <a:srgbClr val="0070C0"/>
                </a:solidFill>
              </a:rPr>
              <a:t>    return </a:t>
            </a:r>
            <a:r>
              <a:rPr lang="fr-FR" sz="1800" dirty="0" err="1">
                <a:solidFill>
                  <a:srgbClr val="0070C0"/>
                </a:solidFill>
              </a:rPr>
              <a:t>this.prix</a:t>
            </a:r>
            <a:r>
              <a:rPr lang="fr-FR" sz="1800" dirty="0">
                <a:solidFill>
                  <a:srgbClr val="0070C0"/>
                </a:solidFill>
              </a:rPr>
              <a:t> * 1.2;</a:t>
            </a:r>
          </a:p>
          <a:p>
            <a:pPr marL="0" indent="0">
              <a:buNone/>
            </a:pPr>
            <a:r>
              <a:rPr lang="fr-FR" sz="1800" dirty="0">
                <a:solidFill>
                  <a:srgbClr val="0070C0"/>
                </a:solidFill>
              </a:rPr>
              <a:t>  },</a:t>
            </a:r>
          </a:p>
          <a:p>
            <a:pPr marL="0" indent="0">
              <a:buNone/>
            </a:pPr>
            <a:r>
              <a:rPr lang="fr-FR" sz="1800" dirty="0">
                <a:solidFill>
                  <a:srgbClr val="0070C0"/>
                </a:solidFill>
              </a:rPr>
              <a:t>  getPrixVente2: () =&gt; {</a:t>
            </a:r>
          </a:p>
          <a:p>
            <a:pPr marL="0" indent="0">
              <a:buNone/>
            </a:pPr>
            <a:r>
              <a:rPr lang="fr-FR" sz="1800" dirty="0">
                <a:solidFill>
                  <a:srgbClr val="0070C0"/>
                </a:solidFill>
              </a:rPr>
              <a:t>    return </a:t>
            </a:r>
            <a:r>
              <a:rPr lang="fr-FR" sz="1800" dirty="0" err="1">
                <a:solidFill>
                  <a:srgbClr val="0070C0"/>
                </a:solidFill>
              </a:rPr>
              <a:t>this.prix</a:t>
            </a:r>
            <a:r>
              <a:rPr lang="fr-FR" sz="1800" dirty="0">
                <a:solidFill>
                  <a:srgbClr val="0070C0"/>
                </a:solidFill>
              </a:rPr>
              <a:t> * 1.2;</a:t>
            </a:r>
          </a:p>
          <a:p>
            <a:pPr marL="0" indent="0">
              <a:buNone/>
            </a:pPr>
            <a:r>
              <a:rPr lang="fr-FR" sz="1800" dirty="0">
                <a:solidFill>
                  <a:srgbClr val="0070C0"/>
                </a:solidFill>
              </a:rPr>
              <a:t>  }</a:t>
            </a:r>
          </a:p>
          <a:p>
            <a:pPr marL="0" indent="0">
              <a:buNone/>
            </a:pP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a:solidFill>
                  <a:srgbClr val="0070C0"/>
                </a:solidFill>
              </a:rPr>
              <a:t>console.log(</a:t>
            </a:r>
            <a:r>
              <a:rPr lang="fr-FR" sz="1800" dirty="0" err="1">
                <a:solidFill>
                  <a:srgbClr val="0070C0"/>
                </a:solidFill>
              </a:rPr>
              <a:t>voiture.getPrixVente</a:t>
            </a:r>
            <a:r>
              <a:rPr lang="fr-FR" sz="1800" dirty="0">
                <a:solidFill>
                  <a:srgbClr val="0070C0"/>
                </a:solidFill>
              </a:rPr>
              <a:t>());</a:t>
            </a:r>
          </a:p>
          <a:p>
            <a:pPr marL="0" indent="0">
              <a:buNone/>
            </a:pPr>
            <a:r>
              <a:rPr lang="fr-FR" sz="1800" dirty="0">
                <a:solidFill>
                  <a:srgbClr val="0070C0"/>
                </a:solidFill>
              </a:rPr>
              <a:t>console.log(voiture.getPrixVente2());</a:t>
            </a:r>
          </a:p>
        </p:txBody>
      </p:sp>
    </p:spTree>
    <p:extLst>
      <p:ext uri="{BB962C8B-B14F-4D97-AF65-F5344CB8AC3E}">
        <p14:creationId xmlns:p14="http://schemas.microsoft.com/office/powerpoint/2010/main" val="3207489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900" b="1" dirty="0">
                <a:solidFill>
                  <a:srgbClr val="FF0000"/>
                </a:solidFill>
              </a:rPr>
              <a:t>1 Itération dans un tableau</a:t>
            </a:r>
            <a:r>
              <a:rPr lang="fr-FR" sz="2900" dirty="0"/>
              <a:t>:</a:t>
            </a:r>
            <a:r>
              <a:rPr lang="fr-FR" sz="2000" dirty="0"/>
              <a:t> </a:t>
            </a:r>
            <a:r>
              <a:rPr lang="fr-FR" sz="1800" dirty="0"/>
              <a:t> Vouloir itérer à travers un tableau est très courant et il existe plusieurs moyens d'y arriver.</a:t>
            </a:r>
          </a:p>
          <a:p>
            <a:pPr marL="0" indent="0">
              <a:buNone/>
            </a:pPr>
            <a:r>
              <a:rPr lang="fr-FR" sz="1800" dirty="0">
                <a:solidFill>
                  <a:srgbClr val="FF0000"/>
                </a:solidFill>
              </a:rPr>
              <a:t>    </a:t>
            </a:r>
            <a:r>
              <a:rPr lang="fr-FR" sz="1800" dirty="0">
                <a:solidFill>
                  <a:srgbClr val="7030A0"/>
                </a:solidFill>
              </a:rPr>
              <a:t>La boucle for. </a:t>
            </a:r>
            <a:r>
              <a:rPr lang="fr-FR" sz="1800" dirty="0"/>
              <a:t>// méthode classique, un peu datée mais très efficace</a:t>
            </a:r>
          </a:p>
          <a:p>
            <a:pPr marL="0" indent="0">
              <a:buNone/>
            </a:pPr>
            <a:r>
              <a:rPr lang="fr-FR" sz="1800" dirty="0">
                <a:solidFill>
                  <a:srgbClr val="7030A0"/>
                </a:solidFill>
              </a:rPr>
              <a:t>    La boucle for...of. </a:t>
            </a:r>
            <a:r>
              <a:rPr lang="fr-FR" sz="1800" dirty="0"/>
              <a:t>// méthode plus moderne (2015+)</a:t>
            </a:r>
          </a:p>
          <a:p>
            <a:pPr marL="0" indent="0">
              <a:buNone/>
            </a:pPr>
            <a:r>
              <a:rPr lang="fr-FR" sz="1800" dirty="0"/>
              <a:t>    Les méthodes des tableaux (</a:t>
            </a:r>
            <a:r>
              <a:rPr lang="fr-FR" sz="1800" dirty="0" err="1">
                <a:solidFill>
                  <a:srgbClr val="7030A0"/>
                </a:solidFill>
              </a:rPr>
              <a:t>forEach</a:t>
            </a:r>
            <a:r>
              <a:rPr lang="fr-FR" sz="1800" dirty="0">
                <a:solidFill>
                  <a:srgbClr val="7030A0"/>
                </a:solidFill>
              </a:rPr>
              <a:t>, </a:t>
            </a:r>
            <a:r>
              <a:rPr lang="fr-FR" sz="1800" dirty="0" err="1">
                <a:solidFill>
                  <a:srgbClr val="7030A0"/>
                </a:solidFill>
              </a:rPr>
              <a:t>map</a:t>
            </a:r>
            <a:r>
              <a:rPr lang="fr-FR" sz="1800" dirty="0">
                <a:solidFill>
                  <a:srgbClr val="7030A0"/>
                </a:solidFill>
              </a:rPr>
              <a:t>, </a:t>
            </a:r>
            <a:r>
              <a:rPr lang="fr-FR" sz="1800" dirty="0"/>
              <a:t>etc...). // méthodes classiques et pratiques</a:t>
            </a:r>
          </a:p>
          <a:p>
            <a:pPr marL="0" indent="0">
              <a:buNone/>
            </a:pPr>
            <a:endParaRPr lang="fr-FR" sz="1800" dirty="0"/>
          </a:p>
          <a:p>
            <a:pPr marL="0" indent="0">
              <a:buNone/>
            </a:pPr>
            <a:r>
              <a:rPr lang="fr-FR" sz="1800" dirty="0"/>
              <a:t>    Vous verrez souvent certaines personnes dirent que les boucles sont plus performantes que .</a:t>
            </a:r>
            <a:r>
              <a:rPr lang="fr-FR" sz="1800" dirty="0" err="1"/>
              <a:t>forEach</a:t>
            </a:r>
            <a:r>
              <a:rPr lang="fr-FR" sz="1800" dirty="0"/>
              <a:t>(), c'est vrai mais seulement notable quand on effectue des milliers d'opérations, ce qui est rarement le cas, mais pas impossible.</a:t>
            </a:r>
          </a:p>
          <a:p>
            <a:pPr marL="0" indent="0">
              <a:buNone/>
            </a:pPr>
            <a:r>
              <a:rPr lang="en-US" sz="1800" dirty="0">
                <a:solidFill>
                  <a:srgbClr val="0070C0"/>
                </a:solidFill>
              </a:rPr>
              <a:t>const animals = ["cat", "dog", "elephant", "lion", "peacock"].</a:t>
            </a:r>
          </a:p>
          <a:p>
            <a:pPr marL="0" indent="0">
              <a:buNone/>
            </a:pPr>
            <a:r>
              <a:rPr lang="fr-FR" sz="1800" dirty="0"/>
              <a:t>Impossible parcourir le tableau </a:t>
            </a:r>
            <a:r>
              <a:rPr lang="fr-FR" sz="1800" dirty="0" err="1"/>
              <a:t>animals</a:t>
            </a:r>
            <a:r>
              <a:rPr lang="fr-FR" sz="1800" dirty="0"/>
              <a:t> avec </a:t>
            </a:r>
          </a:p>
          <a:p>
            <a:pPr marL="0" indent="0">
              <a:buNone/>
            </a:pPr>
            <a:r>
              <a:rPr lang="fr-FR" sz="1800" dirty="0">
                <a:solidFill>
                  <a:srgbClr val="7030A0"/>
                </a:solidFill>
              </a:rPr>
              <a:t>Avec une boucle for</a:t>
            </a:r>
          </a:p>
          <a:p>
            <a:pPr marL="0" indent="0">
              <a:buNone/>
            </a:pPr>
            <a:r>
              <a:rPr lang="fr-FR" sz="1800" dirty="0">
                <a:solidFill>
                  <a:srgbClr val="7030A0"/>
                </a:solidFill>
              </a:rPr>
              <a:t>Avec une boucle for...of</a:t>
            </a:r>
          </a:p>
          <a:p>
            <a:pPr marL="0" indent="0">
              <a:buNone/>
            </a:pPr>
            <a:r>
              <a:rPr lang="fr-FR" sz="1800" dirty="0">
                <a:solidFill>
                  <a:srgbClr val="7030A0"/>
                </a:solidFill>
              </a:rPr>
              <a:t>Avec .</a:t>
            </a:r>
            <a:r>
              <a:rPr lang="fr-FR" sz="1800" dirty="0" err="1">
                <a:solidFill>
                  <a:srgbClr val="7030A0"/>
                </a:solidFill>
              </a:rPr>
              <a:t>forEach</a:t>
            </a:r>
            <a:r>
              <a:rPr lang="fr-FR" sz="1800" dirty="0">
                <a:solidFill>
                  <a:srgbClr val="7030A0"/>
                </a:solidFill>
              </a:rPr>
              <a:t> </a:t>
            </a:r>
          </a:p>
        </p:txBody>
      </p:sp>
    </p:spTree>
    <p:extLst>
      <p:ext uri="{BB962C8B-B14F-4D97-AF65-F5344CB8AC3E}">
        <p14:creationId xmlns:p14="http://schemas.microsoft.com/office/powerpoint/2010/main" val="1681435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900" b="1" dirty="0">
                <a:solidFill>
                  <a:srgbClr val="FF0000"/>
                </a:solidFill>
              </a:rPr>
              <a:t>2 Les méthodes pratiques</a:t>
            </a:r>
            <a:r>
              <a:rPr lang="fr-FR" sz="2900" dirty="0"/>
              <a:t>:</a:t>
            </a:r>
            <a:r>
              <a:rPr lang="fr-FR" sz="2000" dirty="0"/>
              <a:t> </a:t>
            </a:r>
            <a:r>
              <a:rPr lang="fr-FR" sz="1800" dirty="0"/>
              <a:t> </a:t>
            </a:r>
          </a:p>
          <a:p>
            <a:pPr marL="0" indent="0">
              <a:buNone/>
            </a:pPr>
            <a:r>
              <a:rPr lang="fr-FR" sz="1800" dirty="0"/>
              <a:t>Il existe une floppée de petites méthodes permettant de rajouter ou de supprimer un élément d'un tableau.</a:t>
            </a:r>
          </a:p>
          <a:p>
            <a:pPr marL="0" indent="0">
              <a:buNone/>
            </a:pPr>
            <a:r>
              <a:rPr lang="fr-FR" sz="1800" dirty="0" err="1">
                <a:solidFill>
                  <a:srgbClr val="7030A0"/>
                </a:solidFill>
              </a:rPr>
              <a:t>Array.prototype.pop</a:t>
            </a:r>
            <a:r>
              <a:rPr lang="fr-FR" sz="1800" dirty="0">
                <a:solidFill>
                  <a:srgbClr val="7030A0"/>
                </a:solidFill>
              </a:rPr>
              <a:t>() </a:t>
            </a:r>
            <a:r>
              <a:rPr lang="fr-FR" sz="1800" dirty="0"/>
              <a:t>// Celle-ci supprime le premier élément d'un tableau.</a:t>
            </a:r>
          </a:p>
          <a:p>
            <a:pPr marL="0" indent="0">
              <a:buNone/>
            </a:pPr>
            <a:r>
              <a:rPr lang="fr-FR" sz="1800" dirty="0" err="1">
                <a:solidFill>
                  <a:srgbClr val="7030A0"/>
                </a:solidFill>
              </a:rPr>
              <a:t>Array.prototype.shift</a:t>
            </a:r>
            <a:r>
              <a:rPr lang="fr-FR" sz="1800" dirty="0">
                <a:solidFill>
                  <a:srgbClr val="7030A0"/>
                </a:solidFill>
              </a:rPr>
              <a:t>() </a:t>
            </a:r>
            <a:r>
              <a:rPr lang="fr-FR" sz="1800" dirty="0"/>
              <a:t>// Celle-ci supprime le premier élément d'un tableau.</a:t>
            </a:r>
          </a:p>
          <a:p>
            <a:pPr marL="0" indent="0">
              <a:buNone/>
            </a:pPr>
            <a:r>
              <a:rPr lang="fr-FR" sz="1800" dirty="0" err="1">
                <a:solidFill>
                  <a:srgbClr val="7030A0"/>
                </a:solidFill>
              </a:rPr>
              <a:t>Array.prototype.unshift</a:t>
            </a:r>
            <a:r>
              <a:rPr lang="fr-FR" sz="1800" dirty="0">
                <a:solidFill>
                  <a:srgbClr val="7030A0"/>
                </a:solidFill>
              </a:rPr>
              <a:t>(element1, element2,...) </a:t>
            </a:r>
            <a:r>
              <a:rPr lang="fr-FR" sz="1800" dirty="0"/>
              <a:t>//Rajoute les arguments qu'on lui passe au début d'un tableau.</a:t>
            </a:r>
          </a:p>
          <a:p>
            <a:pPr marL="0" indent="0">
              <a:buNone/>
            </a:pPr>
            <a:r>
              <a:rPr lang="fr-FR" sz="1800" dirty="0" err="1">
                <a:solidFill>
                  <a:srgbClr val="7030A0"/>
                </a:solidFill>
              </a:rPr>
              <a:t>Array.prototype.push</a:t>
            </a:r>
            <a:r>
              <a:rPr lang="fr-FR" sz="1800" dirty="0">
                <a:solidFill>
                  <a:srgbClr val="7030A0"/>
                </a:solidFill>
              </a:rPr>
              <a:t>(element1, element2, ...) </a:t>
            </a:r>
            <a:r>
              <a:rPr lang="fr-FR" sz="1800" dirty="0"/>
              <a:t>// Cette méthode rajoute les arguments qu'on lui passe à la fin d'un tableau.</a:t>
            </a:r>
          </a:p>
          <a:p>
            <a:pPr marL="0" indent="0">
              <a:buNone/>
            </a:pPr>
            <a:r>
              <a:rPr lang="fr-FR" sz="1800" dirty="0"/>
              <a:t>La propriété </a:t>
            </a:r>
            <a:r>
              <a:rPr lang="fr-FR" sz="1800" dirty="0" err="1">
                <a:solidFill>
                  <a:srgbClr val="00B0F0"/>
                </a:solidFill>
              </a:rPr>
              <a:t>length</a:t>
            </a:r>
            <a:r>
              <a:rPr lang="fr-FR" sz="1800" dirty="0"/>
              <a:t>. // // Connaître la longueur du tableau (nb d'éléments).</a:t>
            </a:r>
          </a:p>
          <a:p>
            <a:pPr marL="0" indent="0">
              <a:buNone/>
            </a:pPr>
            <a:r>
              <a:rPr lang="fr-FR" sz="1800" dirty="0"/>
              <a:t>Tester ces méthodes avec </a:t>
            </a:r>
            <a:r>
              <a:rPr lang="fr-FR" sz="1800" dirty="0" err="1">
                <a:solidFill>
                  <a:srgbClr val="00B0F0"/>
                </a:solidFill>
              </a:rPr>
              <a:t>const</a:t>
            </a:r>
            <a:r>
              <a:rPr lang="fr-FR" sz="1800" dirty="0">
                <a:solidFill>
                  <a:srgbClr val="00B0F0"/>
                </a:solidFill>
              </a:rPr>
              <a:t> </a:t>
            </a:r>
            <a:r>
              <a:rPr lang="fr-FR" sz="1800" dirty="0" err="1">
                <a:solidFill>
                  <a:srgbClr val="00B0F0"/>
                </a:solidFill>
              </a:rPr>
              <a:t>numbers</a:t>
            </a:r>
            <a:r>
              <a:rPr lang="fr-FR" sz="1800" dirty="0">
                <a:solidFill>
                  <a:srgbClr val="00B0F0"/>
                </a:solidFill>
              </a:rPr>
              <a:t> = [1,2,3].</a:t>
            </a:r>
          </a:p>
        </p:txBody>
      </p:sp>
    </p:spTree>
    <p:extLst>
      <p:ext uri="{BB962C8B-B14F-4D97-AF65-F5344CB8AC3E}">
        <p14:creationId xmlns:p14="http://schemas.microsoft.com/office/powerpoint/2010/main" val="1206670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1800" dirty="0"/>
              <a:t>Multiplier les nombres du tableau par 2 </a:t>
            </a:r>
            <a:r>
              <a:rPr lang="fr-FR" sz="1800" dirty="0" err="1">
                <a:solidFill>
                  <a:srgbClr val="0070C0"/>
                </a:solidFill>
              </a:rPr>
              <a:t>const</a:t>
            </a:r>
            <a:r>
              <a:rPr lang="fr-FR" sz="1800" dirty="0">
                <a:solidFill>
                  <a:srgbClr val="0070C0"/>
                </a:solidFill>
              </a:rPr>
              <a:t> </a:t>
            </a:r>
            <a:r>
              <a:rPr lang="fr-FR" sz="1800" dirty="0" err="1">
                <a:solidFill>
                  <a:srgbClr val="0070C0"/>
                </a:solidFill>
              </a:rPr>
              <a:t>numbers</a:t>
            </a:r>
            <a:r>
              <a:rPr lang="fr-FR" sz="1800" dirty="0">
                <a:solidFill>
                  <a:srgbClr val="0070C0"/>
                </a:solidFill>
              </a:rPr>
              <a:t> = [1,2,3,4,5,6] </a:t>
            </a:r>
            <a:r>
              <a:rPr lang="fr-FR" sz="1800" dirty="0"/>
              <a:t>en utilisant </a:t>
            </a:r>
            <a:r>
              <a:rPr lang="fr-FR" sz="1800" dirty="0" err="1"/>
              <a:t>forEach</a:t>
            </a:r>
            <a:r>
              <a:rPr lang="fr-FR" sz="1800" dirty="0"/>
              <a:t>().</a:t>
            </a:r>
            <a:endParaRPr lang="fr-FR" sz="1800" dirty="0">
              <a:solidFill>
                <a:srgbClr val="00B0F0"/>
              </a:solidFill>
            </a:endParaRPr>
          </a:p>
          <a:p>
            <a:pPr marL="0" indent="0">
              <a:buNone/>
            </a:pPr>
            <a:r>
              <a:rPr lang="fr-FR" sz="1800" dirty="0" err="1">
                <a:solidFill>
                  <a:srgbClr val="7030A0"/>
                </a:solidFill>
              </a:rPr>
              <a:t>Array.prototype.map</a:t>
            </a:r>
            <a:r>
              <a:rPr lang="fr-FR" sz="1800" dirty="0">
                <a:solidFill>
                  <a:srgbClr val="7030A0"/>
                </a:solidFill>
              </a:rPr>
              <a:t>(callback(</a:t>
            </a:r>
            <a:r>
              <a:rPr lang="fr-FR" sz="1800" dirty="0" err="1">
                <a:solidFill>
                  <a:srgbClr val="7030A0"/>
                </a:solidFill>
              </a:rPr>
              <a:t>element</a:t>
            </a:r>
            <a:r>
              <a:rPr lang="fr-FR" sz="1800" dirty="0">
                <a:solidFill>
                  <a:srgbClr val="7030A0"/>
                </a:solidFill>
              </a:rPr>
              <a:t>, index, </a:t>
            </a:r>
            <a:r>
              <a:rPr lang="fr-FR" sz="1800" dirty="0" err="1">
                <a:solidFill>
                  <a:srgbClr val="7030A0"/>
                </a:solidFill>
              </a:rPr>
              <a:t>array</a:t>
            </a:r>
            <a:r>
              <a:rPr lang="fr-FR" sz="1800" dirty="0">
                <a:solidFill>
                  <a:srgbClr val="7030A0"/>
                </a:solidFill>
              </a:rPr>
              <a:t>)) </a:t>
            </a:r>
            <a:r>
              <a:rPr lang="fr-FR" sz="1800" dirty="0"/>
              <a:t>// Permet de retourner un nouveau tableau contenant les résultats du retour d'une fonction callback appelée sur chaque élément d'un tableau.</a:t>
            </a:r>
            <a:endParaRPr lang="fr-FR" sz="1800" dirty="0">
              <a:solidFill>
                <a:srgbClr val="00B0F0"/>
              </a:solidFill>
            </a:endParaRPr>
          </a:p>
          <a:p>
            <a:pPr marL="0" indent="0">
              <a:buNone/>
            </a:pPr>
            <a:r>
              <a:rPr lang="en-US" sz="1800" dirty="0">
                <a:solidFill>
                  <a:srgbClr val="0070C0"/>
                </a:solidFill>
              </a:rPr>
              <a:t>const people = [</a:t>
            </a:r>
          </a:p>
          <a:p>
            <a:pPr marL="0" indent="0">
              <a:buNone/>
            </a:pPr>
            <a:r>
              <a:rPr lang="en-US" sz="1800" dirty="0">
                <a:solidFill>
                  <a:srgbClr val="0070C0"/>
                </a:solidFill>
              </a:rPr>
              <a:t>  {</a:t>
            </a:r>
          </a:p>
          <a:p>
            <a:pPr marL="0" indent="0">
              <a:buNone/>
            </a:pPr>
            <a:r>
              <a:rPr lang="en-US" sz="1800" dirty="0">
                <a:solidFill>
                  <a:srgbClr val="0070C0"/>
                </a:solidFill>
              </a:rPr>
              <a:t>    name: "Pedro",</a:t>
            </a:r>
          </a:p>
          <a:p>
            <a:pPr marL="0" indent="0">
              <a:buNone/>
            </a:pPr>
            <a:r>
              <a:rPr lang="en-US" sz="1800" dirty="0">
                <a:solidFill>
                  <a:srgbClr val="0070C0"/>
                </a:solidFill>
              </a:rPr>
              <a:t>    age: 25</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r>
              <a:rPr lang="en-US" sz="1800" dirty="0">
                <a:solidFill>
                  <a:srgbClr val="0070C0"/>
                </a:solidFill>
              </a:rPr>
              <a:t>    name: "Sara",</a:t>
            </a:r>
          </a:p>
          <a:p>
            <a:pPr marL="0" indent="0">
              <a:buNone/>
            </a:pPr>
            <a:r>
              <a:rPr lang="en-US" sz="1800" dirty="0">
                <a:solidFill>
                  <a:srgbClr val="0070C0"/>
                </a:solidFill>
              </a:rPr>
              <a:t>    age: 26</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r>
              <a:rPr lang="en-US" sz="1800" dirty="0">
                <a:solidFill>
                  <a:srgbClr val="0070C0"/>
                </a:solidFill>
              </a:rPr>
              <a:t>    name: "Maria",</a:t>
            </a:r>
          </a:p>
          <a:p>
            <a:pPr marL="0" indent="0">
              <a:buNone/>
            </a:pPr>
            <a:r>
              <a:rPr lang="en-US" sz="1800" dirty="0">
                <a:solidFill>
                  <a:srgbClr val="0070C0"/>
                </a:solidFill>
              </a:rPr>
              <a:t>    age: 27</a:t>
            </a:r>
          </a:p>
          <a:p>
            <a:pPr marL="0" indent="0">
              <a:buNone/>
            </a:pPr>
            <a:r>
              <a:rPr lang="en-US" sz="1800" dirty="0">
                <a:solidFill>
                  <a:srgbClr val="0070C0"/>
                </a:solidFill>
              </a:rPr>
              <a:t>  }</a:t>
            </a:r>
          </a:p>
          <a:p>
            <a:pPr marL="0" indent="0">
              <a:buNone/>
            </a:pPr>
            <a:r>
              <a:rPr lang="en-US" sz="1800" dirty="0">
                <a:solidFill>
                  <a:srgbClr val="0070C0"/>
                </a:solidFill>
              </a:rPr>
              <a:t>]</a:t>
            </a:r>
            <a:endParaRPr lang="fr-FR" sz="1800" dirty="0">
              <a:solidFill>
                <a:srgbClr val="0070C0"/>
              </a:solidFill>
            </a:endParaRPr>
          </a:p>
        </p:txBody>
      </p:sp>
    </p:spTree>
    <p:extLst>
      <p:ext uri="{BB962C8B-B14F-4D97-AF65-F5344CB8AC3E}">
        <p14:creationId xmlns:p14="http://schemas.microsoft.com/office/powerpoint/2010/main" val="286854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69BF6C1-F361-1E27-C369-B123EF7E97DA}"/>
              </a:ext>
            </a:extLst>
          </p:cNvPr>
          <p:cNvSpPr>
            <a:spLocks noGrp="1"/>
          </p:cNvSpPr>
          <p:nvPr>
            <p:ph idx="1"/>
          </p:nvPr>
        </p:nvSpPr>
        <p:spPr>
          <a:xfrm>
            <a:off x="838200" y="1825624"/>
            <a:ext cx="10422630" cy="4921405"/>
          </a:xfrm>
        </p:spPr>
        <p:txBody>
          <a:bodyPr>
            <a:normAutofit/>
          </a:bodyPr>
          <a:lstStyle/>
          <a:p>
            <a:pPr algn="l"/>
            <a:endParaRPr lang="fr-FR" sz="1800" b="0" i="0" u="none" strike="noStrike" baseline="0" dirty="0">
              <a:solidFill>
                <a:srgbClr val="000000"/>
              </a:solidFill>
              <a:latin typeface="Calibri" panose="020F0502020204030204" pitchFamily="34" charset="0"/>
            </a:endParaRPr>
          </a:p>
          <a:p>
            <a:pPr marL="0" indent="0">
              <a:buNone/>
            </a:pPr>
            <a:r>
              <a:rPr lang="fr-FR" sz="1800" i="0" u="none" strike="noStrike" baseline="0" dirty="0">
                <a:solidFill>
                  <a:srgbClr val="000000"/>
                </a:solidFill>
                <a:latin typeface="Calibri" panose="020F0502020204030204" pitchFamily="34" charset="0"/>
              </a:rPr>
              <a:t>On dit que le HTML, le CSS et le JavaScript sont des standards du web car les principaux navigateurs web (Google Chrome, Safari, Firefox, etc.) savent tous « lire » (ou « comprendre » ou « interpréter ») ces langages et les interprètent généralement de la même façon ce qui signifie qu’un même code va généralement produire le même résultat dans chaque navigateur.</a:t>
            </a:r>
          </a:p>
          <a:p>
            <a:pPr marL="0" indent="0">
              <a:buNone/>
            </a:pPr>
            <a:endParaRPr lang="fr-FR" sz="1800" i="0" u="none" strike="noStrike" baseline="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i="0" u="none" strike="noStrike" baseline="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i="0" u="none" strike="noStrike" baseline="0" dirty="0">
              <a:solidFill>
                <a:srgbClr val="000000"/>
              </a:solidFill>
              <a:latin typeface="Calibri" panose="020F0502020204030204" pitchFamily="34" charset="0"/>
            </a:endParaRPr>
          </a:p>
          <a:p>
            <a:pPr marL="0" indent="0">
              <a:buNone/>
            </a:pPr>
            <a:endParaRPr lang="fr-FR" sz="1800" b="0" i="0" u="none" strike="noStrike" baseline="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b="0" i="0" u="none" strike="noStrike" baseline="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b="0" i="0" u="none" strike="noStrike" baseline="0" dirty="0">
              <a:solidFill>
                <a:srgbClr val="000000"/>
              </a:solidFill>
              <a:latin typeface="Calibri" panose="020F0502020204030204" pitchFamily="34" charset="0"/>
            </a:endParaRPr>
          </a:p>
          <a:p>
            <a:pPr marL="0" indent="0">
              <a:buNone/>
            </a:pPr>
            <a:endParaRPr lang="fr-FR" sz="1800" dirty="0">
              <a:solidFill>
                <a:srgbClr val="000000"/>
              </a:solidFill>
              <a:latin typeface="Calibri" panose="020F0502020204030204" pitchFamily="34" charset="0"/>
            </a:endParaRPr>
          </a:p>
          <a:p>
            <a:pPr marL="0" indent="0">
              <a:buNone/>
            </a:pPr>
            <a:endParaRPr lang="fr-FR" sz="1800" b="0" i="0" u="none" strike="noStrike" baseline="0" dirty="0">
              <a:solidFill>
                <a:srgbClr val="000000"/>
              </a:solidFill>
              <a:latin typeface="Calibri" panose="020F0502020204030204" pitchFamily="34" charset="0"/>
            </a:endParaRPr>
          </a:p>
          <a:p>
            <a:pPr marL="0" indent="0">
              <a:buNone/>
            </a:pPr>
            <a:endParaRPr lang="fr-FR" sz="1800" b="0" i="0" u="none" strike="noStrike" baseline="0" dirty="0">
              <a:solidFill>
                <a:srgbClr val="000000"/>
              </a:solidFill>
              <a:latin typeface="Calibri" panose="020F0502020204030204" pitchFamily="34" charset="0"/>
            </a:endParaRPr>
          </a:p>
        </p:txBody>
      </p:sp>
      <p:graphicFrame>
        <p:nvGraphicFramePr>
          <p:cNvPr id="4" name="Tableau 3">
            <a:extLst>
              <a:ext uri="{FF2B5EF4-FFF2-40B4-BE49-F238E27FC236}">
                <a16:creationId xmlns:a16="http://schemas.microsoft.com/office/drawing/2014/main" id="{A9C26D19-46F6-08EF-8A05-249A61DE15C4}"/>
              </a:ext>
            </a:extLst>
          </p:cNvPr>
          <p:cNvGraphicFramePr>
            <a:graphicFrameLocks noGrp="1"/>
          </p:cNvGraphicFramePr>
          <p:nvPr>
            <p:extLst>
              <p:ext uri="{D42A27DB-BD31-4B8C-83A1-F6EECF244321}">
                <p14:modId xmlns:p14="http://schemas.microsoft.com/office/powerpoint/2010/main" val="4235039867"/>
              </p:ext>
            </p:extLst>
          </p:nvPr>
        </p:nvGraphicFramePr>
        <p:xfrm>
          <a:off x="931169" y="3701987"/>
          <a:ext cx="5283199" cy="2396971"/>
        </p:xfrm>
        <a:graphic>
          <a:graphicData uri="http://schemas.openxmlformats.org/drawingml/2006/table">
            <a:tbl>
              <a:tblPr firstRow="1" bandRow="1">
                <a:tableStyleId>{5C22544A-7EE6-4342-B048-85BDC9FD1C3A}</a:tableStyleId>
              </a:tblPr>
              <a:tblGrid>
                <a:gridCol w="5283199">
                  <a:extLst>
                    <a:ext uri="{9D8B030D-6E8A-4147-A177-3AD203B41FA5}">
                      <a16:colId xmlns:a16="http://schemas.microsoft.com/office/drawing/2014/main" val="3474006787"/>
                    </a:ext>
                  </a:extLst>
                </a:gridCol>
              </a:tblGrid>
              <a:tr h="2396971">
                <a:tc>
                  <a:txBody>
                    <a:bodyPr/>
                    <a:lstStyle/>
                    <a:p>
                      <a:r>
                        <a:rPr lang="fr-FR" sz="1800" b="0" i="0" u="none" strike="noStrike" kern="1200" baseline="0" dirty="0">
                          <a:solidFill>
                            <a:srgbClr val="FF0000"/>
                          </a:solidFill>
                          <a:latin typeface="+mn-lt"/>
                          <a:ea typeface="+mn-ea"/>
                          <a:cs typeface="+mn-cs"/>
                        </a:rPr>
                        <a:t>Html</a:t>
                      </a:r>
                    </a:p>
                    <a:p>
                      <a:r>
                        <a:rPr lang="fr-FR" sz="1800" b="0" i="0" u="none" strike="noStrike" kern="1200" baseline="0" dirty="0">
                          <a:solidFill>
                            <a:schemeClr val="lt1"/>
                          </a:solidFill>
                          <a:latin typeface="+mn-lt"/>
                          <a:ea typeface="+mn-ea"/>
                          <a:cs typeface="+mn-cs"/>
                        </a:rPr>
                        <a:t>Dynamisation des pages</a:t>
                      </a:r>
                    </a:p>
                    <a:p>
                      <a:r>
                        <a:rPr lang="fr-FR" sz="1800" b="0" i="0" u="none" strike="noStrike" kern="1200" baseline="0" dirty="0">
                          <a:solidFill>
                            <a:schemeClr val="lt1"/>
                          </a:solidFill>
                          <a:latin typeface="+mn-lt"/>
                          <a:ea typeface="+mn-ea"/>
                          <a:cs typeface="+mn-cs"/>
                        </a:rPr>
                        <a:t>- Affichage réactif aux mouvements de souris</a:t>
                      </a:r>
                    </a:p>
                    <a:p>
                      <a:r>
                        <a:rPr lang="fr-FR" sz="1800" b="0" i="0" u="none" strike="noStrike" kern="1200" baseline="0" dirty="0">
                          <a:solidFill>
                            <a:schemeClr val="lt1"/>
                          </a:solidFill>
                          <a:latin typeface="+mn-lt"/>
                          <a:ea typeface="+mn-ea"/>
                          <a:cs typeface="+mn-cs"/>
                        </a:rPr>
                        <a:t>- Menus déroulants</a:t>
                      </a:r>
                    </a:p>
                    <a:p>
                      <a:r>
                        <a:rPr lang="fr-FR" sz="1800" b="0" i="0" u="none" strike="noStrike" kern="1200" baseline="0" dirty="0">
                          <a:solidFill>
                            <a:schemeClr val="lt1"/>
                          </a:solidFill>
                          <a:latin typeface="+mn-lt"/>
                          <a:ea typeface="+mn-ea"/>
                          <a:cs typeface="+mn-cs"/>
                        </a:rPr>
                        <a:t>Pages personnalisées par rapport à l’environnement du visiteur.</a:t>
                      </a:r>
                    </a:p>
                    <a:p>
                      <a:r>
                        <a:rPr lang="fr-FR" sz="1800" b="0" i="0" u="none" strike="noStrike" kern="1200" baseline="0" dirty="0">
                          <a:solidFill>
                            <a:schemeClr val="lt1"/>
                          </a:solidFill>
                          <a:latin typeface="+mn-lt"/>
                          <a:ea typeface="+mn-ea"/>
                          <a:cs typeface="+mn-cs"/>
                        </a:rPr>
                        <a:t>- En fonction du navigateur</a:t>
                      </a:r>
                    </a:p>
                    <a:p>
                      <a:r>
                        <a:rPr lang="fr-FR" sz="1800" b="0" i="0" u="none" strike="noStrike" kern="1200" baseline="0" dirty="0">
                          <a:solidFill>
                            <a:schemeClr val="lt1"/>
                          </a:solidFill>
                          <a:latin typeface="+mn-lt"/>
                          <a:ea typeface="+mn-ea"/>
                          <a:cs typeface="+mn-cs"/>
                        </a:rPr>
                        <a:t>- En fonction des contraintes de Son écran</a:t>
                      </a:r>
                      <a:endParaRPr lang="fr-FR" dirty="0"/>
                    </a:p>
                  </a:txBody>
                  <a:tcPr/>
                </a:tc>
                <a:extLst>
                  <a:ext uri="{0D108BD9-81ED-4DB2-BD59-A6C34878D82A}">
                    <a16:rowId xmlns:a16="http://schemas.microsoft.com/office/drawing/2014/main" val="3529627506"/>
                  </a:ext>
                </a:extLst>
              </a:tr>
            </a:tbl>
          </a:graphicData>
        </a:graphic>
      </p:graphicFrame>
      <p:graphicFrame>
        <p:nvGraphicFramePr>
          <p:cNvPr id="7" name="Tableau 6">
            <a:extLst>
              <a:ext uri="{FF2B5EF4-FFF2-40B4-BE49-F238E27FC236}">
                <a16:creationId xmlns:a16="http://schemas.microsoft.com/office/drawing/2014/main" id="{7BC7F8C3-DD47-D100-FBF2-FD1CB28CDF21}"/>
              </a:ext>
            </a:extLst>
          </p:cNvPr>
          <p:cNvGraphicFramePr>
            <a:graphicFrameLocks noGrp="1"/>
          </p:cNvGraphicFramePr>
          <p:nvPr>
            <p:extLst>
              <p:ext uri="{D42A27DB-BD31-4B8C-83A1-F6EECF244321}">
                <p14:modId xmlns:p14="http://schemas.microsoft.com/office/powerpoint/2010/main" val="1619782777"/>
              </p:ext>
            </p:extLst>
          </p:nvPr>
        </p:nvGraphicFramePr>
        <p:xfrm>
          <a:off x="6413872" y="3691334"/>
          <a:ext cx="4846958" cy="2396971"/>
        </p:xfrm>
        <a:graphic>
          <a:graphicData uri="http://schemas.openxmlformats.org/drawingml/2006/table">
            <a:tbl>
              <a:tblPr firstRow="1" bandRow="1">
                <a:tableStyleId>{5C22544A-7EE6-4342-B048-85BDC9FD1C3A}</a:tableStyleId>
              </a:tblPr>
              <a:tblGrid>
                <a:gridCol w="4846958">
                  <a:extLst>
                    <a:ext uri="{9D8B030D-6E8A-4147-A177-3AD203B41FA5}">
                      <a16:colId xmlns:a16="http://schemas.microsoft.com/office/drawing/2014/main" val="3211172799"/>
                    </a:ext>
                  </a:extLst>
                </a:gridCol>
              </a:tblGrid>
              <a:tr h="2396971">
                <a:tc>
                  <a:txBody>
                    <a:bodyPr/>
                    <a:lstStyle/>
                    <a:p>
                      <a:r>
                        <a:rPr lang="fr-FR" sz="1800" b="1" i="0" u="none" strike="noStrike" kern="1200" baseline="0" dirty="0">
                          <a:solidFill>
                            <a:srgbClr val="FF0000"/>
                          </a:solidFill>
                          <a:latin typeface="+mn-lt"/>
                          <a:ea typeface="+mn-ea"/>
                          <a:cs typeface="+mn-cs"/>
                        </a:rPr>
                        <a:t>AJAX</a:t>
                      </a:r>
                    </a:p>
                    <a:p>
                      <a:r>
                        <a:rPr lang="fr-FR" sz="1800" b="0" i="0" u="none" strike="noStrike" kern="1200" baseline="0" dirty="0">
                          <a:solidFill>
                            <a:schemeClr val="lt1"/>
                          </a:solidFill>
                          <a:latin typeface="+mn-lt"/>
                          <a:ea typeface="+mn-ea"/>
                          <a:cs typeface="+mn-cs"/>
                        </a:rPr>
                        <a:t>- Pour des rechargements</a:t>
                      </a:r>
                    </a:p>
                    <a:p>
                      <a:r>
                        <a:rPr lang="fr-FR" sz="1800" b="0" i="0" u="none" strike="noStrike" kern="1200" baseline="0" dirty="0">
                          <a:solidFill>
                            <a:schemeClr val="lt1"/>
                          </a:solidFill>
                          <a:latin typeface="+mn-lt"/>
                          <a:ea typeface="+mn-ea"/>
                          <a:cs typeface="+mn-cs"/>
                        </a:rPr>
                        <a:t>Transparents et une mise à jour de</a:t>
                      </a:r>
                    </a:p>
                    <a:p>
                      <a:r>
                        <a:rPr lang="fr-FR" sz="1800" b="0" i="0" u="none" strike="noStrike" kern="1200" baseline="0" dirty="0">
                          <a:solidFill>
                            <a:schemeClr val="lt1"/>
                          </a:solidFill>
                          <a:latin typeface="+mn-lt"/>
                          <a:ea typeface="+mn-ea"/>
                          <a:cs typeface="+mn-cs"/>
                        </a:rPr>
                        <a:t>Fragments de page uniquement.</a:t>
                      </a:r>
                    </a:p>
                    <a:p>
                      <a:r>
                        <a:rPr lang="fr-FR" sz="1800" b="0" i="0" u="none" strike="noStrike" kern="1200" baseline="0" dirty="0">
                          <a:solidFill>
                            <a:schemeClr val="lt1"/>
                          </a:solidFill>
                          <a:latin typeface="+mn-lt"/>
                          <a:ea typeface="+mn-ea"/>
                          <a:cs typeface="+mn-cs"/>
                        </a:rPr>
                        <a:t>- Pour la validation des formulaires</a:t>
                      </a:r>
                    </a:p>
                    <a:p>
                      <a:r>
                        <a:rPr lang="fr-FR" sz="1800" b="0" i="0" u="none" strike="noStrike" kern="1200" baseline="0" dirty="0">
                          <a:solidFill>
                            <a:schemeClr val="lt1"/>
                          </a:solidFill>
                          <a:latin typeface="+mn-lt"/>
                          <a:ea typeface="+mn-ea"/>
                          <a:cs typeface="+mn-cs"/>
                        </a:rPr>
                        <a:t>Sans rechargement de la page.</a:t>
                      </a:r>
                      <a:endParaRPr lang="fr-FR" dirty="0"/>
                    </a:p>
                  </a:txBody>
                  <a:tcPr/>
                </a:tc>
                <a:extLst>
                  <a:ext uri="{0D108BD9-81ED-4DB2-BD59-A6C34878D82A}">
                    <a16:rowId xmlns:a16="http://schemas.microsoft.com/office/drawing/2014/main" val="89702053"/>
                  </a:ext>
                </a:extLst>
              </a:tr>
            </a:tbl>
          </a:graphicData>
        </a:graphic>
      </p:graphicFrame>
    </p:spTree>
    <p:extLst>
      <p:ext uri="{BB962C8B-B14F-4D97-AF65-F5344CB8AC3E}">
        <p14:creationId xmlns:p14="http://schemas.microsoft.com/office/powerpoint/2010/main" val="707919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750AC-19EA-4D7B-E4B0-D4E6FC0C21A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E625A577-3C03-313B-9908-7856640F7DC5}"/>
              </a:ext>
            </a:extLst>
          </p:cNvPr>
          <p:cNvSpPr>
            <a:spLocks noGrp="1"/>
          </p:cNvSpPr>
          <p:nvPr>
            <p:ph idx="1"/>
          </p:nvPr>
        </p:nvSpPr>
        <p:spPr/>
        <p:txBody>
          <a:bodyPr>
            <a:normAutofit/>
          </a:bodyPr>
          <a:lstStyle/>
          <a:p>
            <a:pPr marL="0" indent="0">
              <a:buNone/>
            </a:pPr>
            <a:r>
              <a:rPr lang="fr-FR" dirty="0"/>
              <a:t>Retourner un tableau avec le nom des différentes personnes en utilisant </a:t>
            </a:r>
            <a:r>
              <a:rPr lang="fr-FR" dirty="0" err="1">
                <a:solidFill>
                  <a:srgbClr val="00B0F0"/>
                </a:solidFill>
              </a:rPr>
              <a:t>map</a:t>
            </a:r>
            <a:r>
              <a:rPr lang="fr-FR" dirty="0">
                <a:solidFill>
                  <a:srgbClr val="00B0F0"/>
                </a:solidFill>
              </a:rPr>
              <a:t>()</a:t>
            </a:r>
            <a:r>
              <a:rPr lang="fr-FR" dirty="0"/>
              <a:t>.</a:t>
            </a:r>
          </a:p>
          <a:p>
            <a:pPr marL="0" indent="0">
              <a:buNone/>
            </a:pPr>
            <a:r>
              <a:rPr lang="fr-FR" dirty="0" err="1">
                <a:solidFill>
                  <a:srgbClr val="7030A0"/>
                </a:solidFill>
              </a:rPr>
              <a:t>Array.prototype.filter</a:t>
            </a:r>
            <a:r>
              <a:rPr lang="fr-FR" dirty="0">
                <a:solidFill>
                  <a:srgbClr val="7030A0"/>
                </a:solidFill>
              </a:rPr>
              <a:t>(callback(el, index, </a:t>
            </a:r>
            <a:r>
              <a:rPr lang="fr-FR" dirty="0" err="1">
                <a:solidFill>
                  <a:srgbClr val="7030A0"/>
                </a:solidFill>
              </a:rPr>
              <a:t>array</a:t>
            </a:r>
            <a:r>
              <a:rPr lang="fr-FR" dirty="0">
                <a:solidFill>
                  <a:srgbClr val="7030A0"/>
                </a:solidFill>
              </a:rPr>
              <a:t>))</a:t>
            </a:r>
          </a:p>
          <a:p>
            <a:pPr marL="0" indent="0">
              <a:buNone/>
            </a:pPr>
            <a:r>
              <a:rPr lang="fr-FR" dirty="0"/>
              <a:t>Valeur de retour : Un tableau contenant les éléments ayant passés le test du retour de la fonction callback. Si la fonction retourne </a:t>
            </a:r>
            <a:r>
              <a:rPr lang="fr-FR" dirty="0" err="1"/>
              <a:t>true</a:t>
            </a:r>
            <a:r>
              <a:rPr lang="fr-FR" dirty="0"/>
              <a:t>, on garde l'élément dans le tableau retourné, sinon on l'ignore.</a:t>
            </a:r>
          </a:p>
          <a:p>
            <a:pPr marL="0" indent="0">
              <a:buNone/>
            </a:pPr>
            <a:r>
              <a:rPr lang="fr-FR" dirty="0" err="1">
                <a:solidFill>
                  <a:srgbClr val="0070C0"/>
                </a:solidFill>
              </a:rPr>
              <a:t>const</a:t>
            </a:r>
            <a:r>
              <a:rPr lang="fr-FR" dirty="0">
                <a:solidFill>
                  <a:srgbClr val="0070C0"/>
                </a:solidFill>
              </a:rPr>
              <a:t> </a:t>
            </a:r>
            <a:r>
              <a:rPr lang="fr-FR" dirty="0" err="1">
                <a:solidFill>
                  <a:srgbClr val="0070C0"/>
                </a:solidFill>
              </a:rPr>
              <a:t>heights</a:t>
            </a:r>
            <a:r>
              <a:rPr lang="fr-FR" dirty="0">
                <a:solidFill>
                  <a:srgbClr val="0070C0"/>
                </a:solidFill>
              </a:rPr>
              <a:t> = [170,185,198,162,187,155,178,207,201,189].</a:t>
            </a:r>
          </a:p>
          <a:p>
            <a:pPr marL="0" indent="0">
              <a:buNone/>
            </a:pPr>
            <a:r>
              <a:rPr lang="fr-FR" dirty="0"/>
              <a:t>Retourne les </a:t>
            </a:r>
            <a:r>
              <a:rPr lang="fr-FR" dirty="0" err="1"/>
              <a:t>height</a:t>
            </a:r>
            <a:r>
              <a:rPr lang="fr-FR" dirty="0"/>
              <a:t> &gt; 180</a:t>
            </a:r>
          </a:p>
        </p:txBody>
      </p:sp>
    </p:spTree>
    <p:extLst>
      <p:ext uri="{BB962C8B-B14F-4D97-AF65-F5344CB8AC3E}">
        <p14:creationId xmlns:p14="http://schemas.microsoft.com/office/powerpoint/2010/main" val="2333552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750AC-19EA-4D7B-E4B0-D4E6FC0C21A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E625A577-3C03-313B-9908-7856640F7DC5}"/>
              </a:ext>
            </a:extLst>
          </p:cNvPr>
          <p:cNvSpPr>
            <a:spLocks noGrp="1"/>
          </p:cNvSpPr>
          <p:nvPr>
            <p:ph idx="1"/>
          </p:nvPr>
        </p:nvSpPr>
        <p:spPr/>
        <p:txBody>
          <a:bodyPr>
            <a:normAutofit/>
          </a:bodyPr>
          <a:lstStyle/>
          <a:p>
            <a:pPr marL="0" indent="0">
              <a:buNone/>
            </a:pPr>
            <a:r>
              <a:rPr lang="fr-FR" dirty="0" err="1">
                <a:solidFill>
                  <a:srgbClr val="7030A0"/>
                </a:solidFill>
              </a:rPr>
              <a:t>Array.prototype.reduce</a:t>
            </a:r>
            <a:r>
              <a:rPr lang="fr-FR" dirty="0">
                <a:solidFill>
                  <a:srgbClr val="7030A0"/>
                </a:solidFill>
              </a:rPr>
              <a:t>(callback(</a:t>
            </a:r>
            <a:r>
              <a:rPr lang="fr-FR" dirty="0" err="1">
                <a:solidFill>
                  <a:srgbClr val="7030A0"/>
                </a:solidFill>
              </a:rPr>
              <a:t>accumulator</a:t>
            </a:r>
            <a:r>
              <a:rPr lang="fr-FR" dirty="0">
                <a:solidFill>
                  <a:srgbClr val="7030A0"/>
                </a:solidFill>
              </a:rPr>
              <a:t>, </a:t>
            </a:r>
            <a:r>
              <a:rPr lang="fr-FR" dirty="0" err="1">
                <a:solidFill>
                  <a:srgbClr val="7030A0"/>
                </a:solidFill>
              </a:rPr>
              <a:t>currentValue</a:t>
            </a:r>
            <a:r>
              <a:rPr lang="fr-FR" dirty="0">
                <a:solidFill>
                  <a:srgbClr val="7030A0"/>
                </a:solidFill>
              </a:rPr>
              <a:t>, </a:t>
            </a:r>
            <a:r>
              <a:rPr lang="fr-FR" dirty="0" err="1">
                <a:solidFill>
                  <a:srgbClr val="7030A0"/>
                </a:solidFill>
              </a:rPr>
              <a:t>currentIndex</a:t>
            </a:r>
            <a:r>
              <a:rPr lang="fr-FR" dirty="0">
                <a:solidFill>
                  <a:srgbClr val="7030A0"/>
                </a:solidFill>
              </a:rPr>
              <a:t>, </a:t>
            </a:r>
            <a:r>
              <a:rPr lang="fr-FR" dirty="0" err="1">
                <a:solidFill>
                  <a:srgbClr val="7030A0"/>
                </a:solidFill>
              </a:rPr>
              <a:t>array</a:t>
            </a:r>
            <a:r>
              <a:rPr lang="fr-FR" dirty="0">
                <a:solidFill>
                  <a:srgbClr val="7030A0"/>
                </a:solidFill>
              </a:rPr>
              <a:t>), </a:t>
            </a:r>
            <a:r>
              <a:rPr lang="fr-FR" dirty="0" err="1">
                <a:solidFill>
                  <a:srgbClr val="7030A0"/>
                </a:solidFill>
              </a:rPr>
              <a:t>valeurInitiale</a:t>
            </a:r>
            <a:r>
              <a:rPr lang="fr-FR" dirty="0">
                <a:solidFill>
                  <a:srgbClr val="7030A0"/>
                </a:solidFill>
              </a:rPr>
              <a:t>)</a:t>
            </a:r>
          </a:p>
          <a:p>
            <a:pPr marL="0" indent="0">
              <a:buNone/>
            </a:pPr>
            <a:r>
              <a:rPr lang="fr-FR" dirty="0"/>
              <a:t>Accumule chaque valeur d'un tableau à une valeur initiale. Si une valeur initiale n'est pas fournie, le premier élément du tableau est utilisé. </a:t>
            </a:r>
          </a:p>
          <a:p>
            <a:pPr marL="0" indent="0">
              <a:buNone/>
            </a:pPr>
            <a:r>
              <a:rPr lang="fr-FR" dirty="0"/>
              <a:t>Exemples : Permet de faire des moyennes, d'accumuler des valeurs et de résoudre toutes sortes de problèmes.</a:t>
            </a:r>
          </a:p>
          <a:p>
            <a:pPr marL="0" indent="0">
              <a:buNone/>
            </a:pPr>
            <a:r>
              <a:rPr lang="fr-FR" dirty="0" err="1">
                <a:solidFill>
                  <a:srgbClr val="0070C0"/>
                </a:solidFill>
              </a:rPr>
              <a:t>const</a:t>
            </a:r>
            <a:r>
              <a:rPr lang="fr-FR" dirty="0">
                <a:solidFill>
                  <a:srgbClr val="0070C0"/>
                </a:solidFill>
              </a:rPr>
              <a:t> marks = [18,5,17,12,20,16,14].</a:t>
            </a:r>
          </a:p>
          <a:p>
            <a:pPr marL="0" indent="0">
              <a:buNone/>
            </a:pPr>
            <a:r>
              <a:rPr lang="fr-FR" dirty="0"/>
              <a:t>Avec le </a:t>
            </a:r>
            <a:r>
              <a:rPr lang="fr-FR" dirty="0" err="1">
                <a:solidFill>
                  <a:srgbClr val="0070C0"/>
                </a:solidFill>
              </a:rPr>
              <a:t>reduce</a:t>
            </a:r>
            <a:r>
              <a:rPr lang="fr-FR" dirty="0">
                <a:solidFill>
                  <a:srgbClr val="0070C0"/>
                </a:solidFill>
              </a:rPr>
              <a:t>() </a:t>
            </a:r>
            <a:r>
              <a:rPr lang="fr-FR" dirty="0"/>
              <a:t>faites la somme de marks et calcule la moyenne de marks.</a:t>
            </a:r>
          </a:p>
        </p:txBody>
      </p:sp>
    </p:spTree>
    <p:extLst>
      <p:ext uri="{BB962C8B-B14F-4D97-AF65-F5344CB8AC3E}">
        <p14:creationId xmlns:p14="http://schemas.microsoft.com/office/powerpoint/2010/main" val="1484363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750AC-19EA-4D7B-E4B0-D4E6FC0C21A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E625A577-3C03-313B-9908-7856640F7DC5}"/>
              </a:ext>
            </a:extLst>
          </p:cNvPr>
          <p:cNvSpPr>
            <a:spLocks noGrp="1"/>
          </p:cNvSpPr>
          <p:nvPr>
            <p:ph idx="1"/>
          </p:nvPr>
        </p:nvSpPr>
        <p:spPr/>
        <p:txBody>
          <a:bodyPr>
            <a:normAutofit/>
          </a:bodyPr>
          <a:lstStyle/>
          <a:p>
            <a:pPr marL="0" indent="0">
              <a:buNone/>
            </a:pPr>
            <a:r>
              <a:rPr lang="fr-FR" dirty="0" err="1">
                <a:solidFill>
                  <a:srgbClr val="7030A0"/>
                </a:solidFill>
              </a:rPr>
              <a:t>Array.prototype.sort</a:t>
            </a:r>
            <a:r>
              <a:rPr lang="fr-FR" dirty="0">
                <a:solidFill>
                  <a:srgbClr val="7030A0"/>
                </a:solidFill>
              </a:rPr>
              <a:t>(callback(</a:t>
            </a:r>
            <a:r>
              <a:rPr lang="fr-FR" dirty="0" err="1">
                <a:solidFill>
                  <a:srgbClr val="7030A0"/>
                </a:solidFill>
              </a:rPr>
              <a:t>firstEl</a:t>
            </a:r>
            <a:r>
              <a:rPr lang="fr-FR" dirty="0">
                <a:solidFill>
                  <a:srgbClr val="7030A0"/>
                </a:solidFill>
              </a:rPr>
              <a:t>, </a:t>
            </a:r>
            <a:r>
              <a:rPr lang="fr-FR" dirty="0" err="1">
                <a:solidFill>
                  <a:srgbClr val="7030A0"/>
                </a:solidFill>
              </a:rPr>
              <a:t>secondEl</a:t>
            </a:r>
            <a:r>
              <a:rPr lang="fr-FR" dirty="0">
                <a:solidFill>
                  <a:srgbClr val="7030A0"/>
                </a:solidFill>
              </a:rPr>
              <a:t>))</a:t>
            </a:r>
          </a:p>
          <a:p>
            <a:pPr marL="0" indent="0">
              <a:buNone/>
            </a:pPr>
            <a:r>
              <a:rPr lang="fr-FR" dirty="0"/>
              <a:t>Permet de trier des chaînes de caractères, des nombres, des objets, etc...Valeur de retour : Le même tableau trié.</a:t>
            </a:r>
          </a:p>
          <a:p>
            <a:pPr marL="0" indent="0">
              <a:buNone/>
            </a:pPr>
            <a:r>
              <a:rPr lang="en-US" dirty="0">
                <a:solidFill>
                  <a:srgbClr val="0070C0"/>
                </a:solidFill>
              </a:rPr>
              <a:t>const letters = ["</a:t>
            </a:r>
            <a:r>
              <a:rPr lang="en-US" dirty="0" err="1">
                <a:solidFill>
                  <a:srgbClr val="0070C0"/>
                </a:solidFill>
              </a:rPr>
              <a:t>z","b","a","d","e</a:t>
            </a:r>
            <a:r>
              <a:rPr lang="en-US" dirty="0">
                <a:solidFill>
                  <a:srgbClr val="0070C0"/>
                </a:solidFill>
              </a:rPr>
              <a:t>"];</a:t>
            </a:r>
          </a:p>
          <a:p>
            <a:pPr marL="0" indent="0">
              <a:buNone/>
            </a:pPr>
            <a:r>
              <a:rPr lang="en-US" dirty="0">
                <a:solidFill>
                  <a:srgbClr val="0070C0"/>
                </a:solidFill>
              </a:rPr>
              <a:t>const numbers = [10,55,2,250,500,85]</a:t>
            </a:r>
          </a:p>
          <a:p>
            <a:pPr marL="0" indent="0">
              <a:buNone/>
            </a:pPr>
            <a:r>
              <a:rPr lang="en-US" dirty="0" err="1"/>
              <a:t>Faites</a:t>
            </a:r>
            <a:r>
              <a:rPr lang="en-US" dirty="0"/>
              <a:t> un </a:t>
            </a:r>
            <a:r>
              <a:rPr lang="en-US" dirty="0" err="1"/>
              <a:t>trie</a:t>
            </a:r>
            <a:r>
              <a:rPr lang="en-US" dirty="0"/>
              <a:t> dans le tableau letters et numbers</a:t>
            </a:r>
          </a:p>
          <a:p>
            <a:pPr marL="0" indent="0">
              <a:buNone/>
            </a:pPr>
            <a:endParaRPr lang="fr-FR" dirty="0"/>
          </a:p>
        </p:txBody>
      </p:sp>
    </p:spTree>
    <p:extLst>
      <p:ext uri="{BB962C8B-B14F-4D97-AF65-F5344CB8AC3E}">
        <p14:creationId xmlns:p14="http://schemas.microsoft.com/office/powerpoint/2010/main" val="1661331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a:bodyPr>
          <a:lstStyle/>
          <a:p>
            <a:pPr marL="0" indent="0">
              <a:buNone/>
            </a:pPr>
            <a:r>
              <a:rPr lang="fr-FR" sz="2900" b="1" dirty="0">
                <a:solidFill>
                  <a:srgbClr val="FF0000"/>
                </a:solidFill>
              </a:rPr>
              <a:t>3 Recherches index</a:t>
            </a:r>
            <a:r>
              <a:rPr lang="fr-FR" sz="2900" dirty="0"/>
              <a:t>:</a:t>
            </a:r>
            <a:r>
              <a:rPr lang="fr-FR" sz="2000" dirty="0"/>
              <a:t> </a:t>
            </a:r>
            <a:r>
              <a:rPr lang="fr-FR" sz="1800" dirty="0"/>
              <a:t> Il existe beaucoup de méthodes utiles pour trouver un élément, son index ou sa présence dans un tableau.</a:t>
            </a:r>
          </a:p>
          <a:p>
            <a:pPr marL="0" indent="0">
              <a:buNone/>
            </a:pPr>
            <a:r>
              <a:rPr lang="fr-FR" sz="1800" dirty="0" err="1">
                <a:solidFill>
                  <a:srgbClr val="7030A0"/>
                </a:solidFill>
              </a:rPr>
              <a:t>Array.prototype.indexOf</a:t>
            </a:r>
            <a:r>
              <a:rPr lang="fr-FR" sz="1800" dirty="0">
                <a:solidFill>
                  <a:srgbClr val="7030A0"/>
                </a:solidFill>
              </a:rPr>
              <a:t>(value) // </a:t>
            </a:r>
            <a:r>
              <a:rPr lang="fr-FR" sz="1800" dirty="0"/>
              <a:t>Retourne l'index du premier élément qui correspond à l'argument.</a:t>
            </a:r>
          </a:p>
          <a:p>
            <a:pPr marL="0" indent="0">
              <a:buNone/>
            </a:pPr>
            <a:r>
              <a:rPr lang="en-US" sz="1800" dirty="0">
                <a:solidFill>
                  <a:srgbClr val="0070C0"/>
                </a:solidFill>
              </a:rPr>
              <a:t>const cats = ["Poppy", "Misty", "Luna", "Lily", "Titi"];</a:t>
            </a:r>
            <a:endParaRPr lang="fr-FR" sz="1800" dirty="0">
              <a:solidFill>
                <a:srgbClr val="0070C0"/>
              </a:solidFill>
            </a:endParaRPr>
          </a:p>
          <a:p>
            <a:pPr marL="0" indent="0">
              <a:buNone/>
            </a:pPr>
            <a:r>
              <a:rPr lang="fr-FR" sz="1800" dirty="0" err="1">
                <a:solidFill>
                  <a:srgbClr val="7030A0"/>
                </a:solidFill>
              </a:rPr>
              <a:t>Array.prototype.findIndex</a:t>
            </a:r>
            <a:r>
              <a:rPr lang="fr-FR" sz="1800" dirty="0">
                <a:solidFill>
                  <a:srgbClr val="7030A0"/>
                </a:solidFill>
              </a:rPr>
              <a:t>(callback(</a:t>
            </a:r>
            <a:r>
              <a:rPr lang="fr-FR" sz="1800" dirty="0" err="1">
                <a:solidFill>
                  <a:srgbClr val="7030A0"/>
                </a:solidFill>
              </a:rPr>
              <a:t>element</a:t>
            </a:r>
            <a:r>
              <a:rPr lang="fr-FR" sz="1800" dirty="0">
                <a:solidFill>
                  <a:srgbClr val="7030A0"/>
                </a:solidFill>
              </a:rPr>
              <a:t>, index, </a:t>
            </a:r>
            <a:r>
              <a:rPr lang="fr-FR" sz="1800" dirty="0" err="1">
                <a:solidFill>
                  <a:srgbClr val="7030A0"/>
                </a:solidFill>
              </a:rPr>
              <a:t>array</a:t>
            </a:r>
            <a:r>
              <a:rPr lang="fr-FR" sz="1800" dirty="0">
                <a:solidFill>
                  <a:srgbClr val="7030A0"/>
                </a:solidFill>
              </a:rPr>
              <a:t>)) </a:t>
            </a:r>
            <a:r>
              <a:rPr lang="fr-FR" sz="1800" dirty="0"/>
              <a:t>// Retourne l'index de l'élément qui, le premier, fait en sorte que la callback retourne </a:t>
            </a:r>
            <a:r>
              <a:rPr lang="fr-FR" sz="1800" dirty="0" err="1"/>
              <a:t>true</a:t>
            </a:r>
            <a:r>
              <a:rPr lang="fr-FR" sz="1800" dirty="0"/>
              <a:t>. Cette fonction ressemble a .</a:t>
            </a:r>
            <a:r>
              <a:rPr lang="fr-FR" sz="1800" dirty="0" err="1">
                <a:solidFill>
                  <a:srgbClr val="7030A0"/>
                </a:solidFill>
              </a:rPr>
              <a:t>indexOf</a:t>
            </a:r>
            <a:r>
              <a:rPr lang="fr-FR" sz="1800" dirty="0">
                <a:solidFill>
                  <a:srgbClr val="7030A0"/>
                </a:solidFill>
              </a:rPr>
              <a:t>(), </a:t>
            </a:r>
            <a:r>
              <a:rPr lang="fr-FR" sz="1800" dirty="0"/>
              <a:t>mais la possibilité d'utiliser une callback démultiplie les possibilités de recherche. Retourne  index d'un élément.</a:t>
            </a:r>
          </a:p>
          <a:p>
            <a:pPr marL="0" indent="0">
              <a:buNone/>
            </a:pPr>
            <a:r>
              <a:rPr lang="fr-FR" sz="1800" dirty="0"/>
              <a:t> </a:t>
            </a:r>
            <a:r>
              <a:rPr lang="fr-FR" sz="1800" dirty="0" err="1">
                <a:solidFill>
                  <a:srgbClr val="7030A0"/>
                </a:solidFill>
              </a:rPr>
              <a:t>Array.prototype.includes</a:t>
            </a:r>
            <a:r>
              <a:rPr lang="fr-FR" sz="1800" dirty="0">
                <a:solidFill>
                  <a:srgbClr val="7030A0"/>
                </a:solidFill>
              </a:rPr>
              <a:t>(value) </a:t>
            </a:r>
            <a:r>
              <a:rPr lang="fr-FR" sz="1800" dirty="0"/>
              <a:t>// Retourne </a:t>
            </a:r>
            <a:r>
              <a:rPr lang="fr-FR" sz="1800" dirty="0" err="1"/>
              <a:t>true</a:t>
            </a:r>
            <a:r>
              <a:rPr lang="fr-FR" sz="1800" dirty="0"/>
              <a:t> ou false en fonction de la présence de l'argument fourni</a:t>
            </a:r>
          </a:p>
          <a:p>
            <a:pPr marL="0" indent="0">
              <a:buNone/>
            </a:pPr>
            <a:r>
              <a:rPr lang="fr-FR" sz="1800" dirty="0" err="1">
                <a:solidFill>
                  <a:srgbClr val="7030A0"/>
                </a:solidFill>
              </a:rPr>
              <a:t>Array.prototype.concat</a:t>
            </a:r>
            <a:r>
              <a:rPr lang="fr-FR" sz="1800" dirty="0">
                <a:solidFill>
                  <a:srgbClr val="7030A0"/>
                </a:solidFill>
              </a:rPr>
              <a:t>(arr1,arr2,...) </a:t>
            </a:r>
            <a:r>
              <a:rPr lang="fr-FR" sz="1800" dirty="0"/>
              <a:t>// La méthode </a:t>
            </a:r>
            <a:r>
              <a:rPr lang="fr-FR" sz="1800" dirty="0" err="1">
                <a:solidFill>
                  <a:srgbClr val="7030A0"/>
                </a:solidFill>
              </a:rPr>
              <a:t>concat</a:t>
            </a:r>
            <a:r>
              <a:rPr lang="fr-FR" sz="1800" dirty="0"/>
              <a:t> permet de fusionner plusieurs tableaux dans un nouveau tableau qu'elle retourne. Valeur de retour: Un nouveau tableau contenant tous les tableaux fusionnés.</a:t>
            </a:r>
          </a:p>
          <a:p>
            <a:pPr marL="0" indent="0">
              <a:buNone/>
            </a:pPr>
            <a:r>
              <a:rPr lang="fr-FR" sz="1800" dirty="0" err="1">
                <a:solidFill>
                  <a:srgbClr val="7030A0"/>
                </a:solidFill>
              </a:rPr>
              <a:t>const</a:t>
            </a:r>
            <a:r>
              <a:rPr lang="fr-FR" sz="1800" dirty="0">
                <a:solidFill>
                  <a:srgbClr val="7030A0"/>
                </a:solidFill>
              </a:rPr>
              <a:t> </a:t>
            </a:r>
            <a:r>
              <a:rPr lang="fr-FR" sz="1800" dirty="0" err="1">
                <a:solidFill>
                  <a:srgbClr val="7030A0"/>
                </a:solidFill>
              </a:rPr>
              <a:t>mathMarks</a:t>
            </a:r>
            <a:r>
              <a:rPr lang="fr-FR" sz="1800" dirty="0">
                <a:solidFill>
                  <a:srgbClr val="7030A0"/>
                </a:solidFill>
              </a:rPr>
              <a:t> = [12,15,20]</a:t>
            </a:r>
          </a:p>
          <a:p>
            <a:pPr marL="0" indent="0">
              <a:buNone/>
            </a:pPr>
            <a:r>
              <a:rPr lang="fr-FR" sz="1800" dirty="0" err="1">
                <a:solidFill>
                  <a:srgbClr val="7030A0"/>
                </a:solidFill>
              </a:rPr>
              <a:t>const</a:t>
            </a:r>
            <a:r>
              <a:rPr lang="fr-FR" sz="1800" dirty="0">
                <a:solidFill>
                  <a:srgbClr val="7030A0"/>
                </a:solidFill>
              </a:rPr>
              <a:t> </a:t>
            </a:r>
            <a:r>
              <a:rPr lang="fr-FR" sz="1800" dirty="0" err="1">
                <a:solidFill>
                  <a:srgbClr val="7030A0"/>
                </a:solidFill>
              </a:rPr>
              <a:t>englishMarks</a:t>
            </a:r>
            <a:r>
              <a:rPr lang="fr-FR" sz="1800" dirty="0">
                <a:solidFill>
                  <a:srgbClr val="7030A0"/>
                </a:solidFill>
              </a:rPr>
              <a:t> = [16,10,17]</a:t>
            </a:r>
          </a:p>
          <a:p>
            <a:pPr marL="0" indent="0">
              <a:buNone/>
            </a:pPr>
            <a:r>
              <a:rPr lang="fr-FR" sz="1800" dirty="0"/>
              <a:t>Concaténer les de deux tableaux</a:t>
            </a:r>
          </a:p>
        </p:txBody>
      </p:sp>
    </p:spTree>
    <p:extLst>
      <p:ext uri="{BB962C8B-B14F-4D97-AF65-F5344CB8AC3E}">
        <p14:creationId xmlns:p14="http://schemas.microsoft.com/office/powerpoint/2010/main" val="3718300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900" b="1" dirty="0">
                <a:solidFill>
                  <a:srgbClr val="FF0000"/>
                </a:solidFill>
              </a:rPr>
              <a:t>3 Tableau multidimensionnel</a:t>
            </a:r>
            <a:r>
              <a:rPr lang="fr-FR" sz="2900" dirty="0"/>
              <a:t>:</a:t>
            </a:r>
            <a:r>
              <a:rPr lang="fr-FR" sz="2000" dirty="0"/>
              <a:t> </a:t>
            </a:r>
            <a:r>
              <a:rPr lang="fr-FR" sz="1800" dirty="0"/>
              <a:t> Un tableau multidimensionnel. Un tableau multidimensionnel à plusieurs niveaux.</a:t>
            </a:r>
          </a:p>
          <a:p>
            <a:pPr marL="0" indent="0">
              <a:buNone/>
            </a:pPr>
            <a:r>
              <a:rPr lang="fr-FR" sz="1800" dirty="0"/>
              <a:t>Exemple:  </a:t>
            </a:r>
            <a:r>
              <a:rPr lang="fr-FR" sz="1800" dirty="0" err="1">
                <a:solidFill>
                  <a:srgbClr val="7030A0"/>
                </a:solidFill>
              </a:rPr>
              <a:t>const</a:t>
            </a:r>
            <a:r>
              <a:rPr lang="fr-FR" sz="1800" dirty="0">
                <a:solidFill>
                  <a:srgbClr val="7030A0"/>
                </a:solidFill>
              </a:rPr>
              <a:t> couples = [["Tom","</a:t>
            </a:r>
            <a:r>
              <a:rPr lang="fr-FR" sz="1800" dirty="0" err="1">
                <a:solidFill>
                  <a:srgbClr val="7030A0"/>
                </a:solidFill>
              </a:rPr>
              <a:t>Lea</a:t>
            </a:r>
            <a:r>
              <a:rPr lang="fr-FR" sz="1800" dirty="0">
                <a:solidFill>
                  <a:srgbClr val="7030A0"/>
                </a:solidFill>
              </a:rPr>
              <a:t>"], ["Jack", "Sara"], ["Pedro", "Maria"]];</a:t>
            </a:r>
          </a:p>
          <a:p>
            <a:pPr marL="0" indent="0">
              <a:buNone/>
            </a:pPr>
            <a:r>
              <a:rPr lang="fr-FR" sz="1800" dirty="0"/>
              <a:t>On peut itérer à travers ce genre de tableau avec une double boucle for et for…of.</a:t>
            </a:r>
          </a:p>
          <a:p>
            <a:pPr marL="0" indent="0">
              <a:buNone/>
            </a:pPr>
            <a:r>
              <a:rPr lang="fr-FR" sz="2900" b="1" dirty="0">
                <a:solidFill>
                  <a:srgbClr val="FF0000"/>
                </a:solidFill>
              </a:rPr>
              <a:t>4 Les méthodes "split" et "</a:t>
            </a:r>
            <a:r>
              <a:rPr lang="fr-FR" sz="2900" b="1" dirty="0" err="1">
                <a:solidFill>
                  <a:srgbClr val="FF0000"/>
                </a:solidFill>
              </a:rPr>
              <a:t>join</a:t>
            </a:r>
            <a:r>
              <a:rPr lang="fr-FR" sz="2900" b="1" dirty="0">
                <a:solidFill>
                  <a:srgbClr val="FF0000"/>
                </a:solidFill>
              </a:rPr>
              <a:t>" :</a:t>
            </a:r>
            <a:endParaRPr lang="fr-FR" sz="2900" dirty="0"/>
          </a:p>
          <a:p>
            <a:pPr marL="0" indent="0">
              <a:buNone/>
            </a:pPr>
            <a:r>
              <a:rPr lang="fr-FR" sz="1800" dirty="0">
                <a:solidFill>
                  <a:srgbClr val="7030A0"/>
                </a:solidFill>
              </a:rPr>
              <a:t>.split(</a:t>
            </a:r>
            <a:r>
              <a:rPr lang="fr-FR" sz="1800" dirty="0" err="1">
                <a:solidFill>
                  <a:srgbClr val="7030A0"/>
                </a:solidFill>
              </a:rPr>
              <a:t>separator</a:t>
            </a:r>
            <a:r>
              <a:rPr lang="fr-FR" sz="1800" dirty="0">
                <a:solidFill>
                  <a:srgbClr val="7030A0"/>
                </a:solidFill>
              </a:rPr>
              <a:t>) </a:t>
            </a:r>
            <a:r>
              <a:rPr lang="fr-FR" sz="1800" dirty="0"/>
              <a:t>// Cette méthode permet de transformer une chaîne en tableau à partir d'un séparateur.</a:t>
            </a:r>
          </a:p>
          <a:p>
            <a:pPr marL="0" indent="0">
              <a:buNone/>
            </a:pPr>
            <a:r>
              <a:rPr lang="fr-FR" sz="1800" dirty="0">
                <a:solidFill>
                  <a:srgbClr val="0070C0"/>
                </a:solidFill>
              </a:rPr>
              <a:t>Exemple : let string = "abc </a:t>
            </a:r>
            <a:r>
              <a:rPr lang="fr-FR" sz="1800" dirty="0" err="1">
                <a:solidFill>
                  <a:srgbClr val="0070C0"/>
                </a:solidFill>
              </a:rPr>
              <a:t>def</a:t>
            </a:r>
            <a:r>
              <a:rPr lang="fr-FR" sz="1800" dirty="0">
                <a:solidFill>
                  <a:srgbClr val="0070C0"/>
                </a:solidFill>
              </a:rPr>
              <a:t> </a:t>
            </a:r>
            <a:r>
              <a:rPr lang="fr-FR" sz="1800" dirty="0" err="1">
                <a:solidFill>
                  <a:srgbClr val="0070C0"/>
                </a:solidFill>
              </a:rPr>
              <a:t>ijk</a:t>
            </a:r>
            <a:r>
              <a:rPr lang="fr-FR" sz="1800" dirty="0">
                <a:solidFill>
                  <a:srgbClr val="0070C0"/>
                </a:solidFill>
              </a:rPr>
              <a:t>" string .split("") devient ["</a:t>
            </a:r>
            <a:r>
              <a:rPr lang="fr-FR" sz="1800" dirty="0" err="1">
                <a:solidFill>
                  <a:srgbClr val="0070C0"/>
                </a:solidFill>
              </a:rPr>
              <a:t>a","b","c","d","e","f","i","j","k</a:t>
            </a:r>
            <a:r>
              <a:rPr lang="fr-FR" sz="1800" dirty="0">
                <a:solidFill>
                  <a:srgbClr val="0070C0"/>
                </a:solidFill>
              </a:rPr>
              <a:t>"]</a:t>
            </a:r>
          </a:p>
          <a:p>
            <a:pPr marL="0" indent="0">
              <a:buNone/>
            </a:pPr>
            <a:r>
              <a:rPr lang="fr-FR" sz="1800" dirty="0">
                <a:solidFill>
                  <a:srgbClr val="7030A0"/>
                </a:solidFill>
              </a:rPr>
              <a:t>.</a:t>
            </a:r>
            <a:r>
              <a:rPr lang="fr-FR" sz="1800" dirty="0" err="1">
                <a:solidFill>
                  <a:srgbClr val="7030A0"/>
                </a:solidFill>
              </a:rPr>
              <a:t>join</a:t>
            </a:r>
            <a:r>
              <a:rPr lang="fr-FR" sz="1800" dirty="0">
                <a:solidFill>
                  <a:srgbClr val="7030A0"/>
                </a:solidFill>
              </a:rPr>
              <a:t>(</a:t>
            </a:r>
            <a:r>
              <a:rPr lang="fr-FR" sz="1800" dirty="0" err="1">
                <a:solidFill>
                  <a:srgbClr val="7030A0"/>
                </a:solidFill>
              </a:rPr>
              <a:t>separator</a:t>
            </a:r>
            <a:r>
              <a:rPr lang="fr-FR" sz="1800" dirty="0">
                <a:solidFill>
                  <a:srgbClr val="7030A0"/>
                </a:solidFill>
              </a:rPr>
              <a:t>) </a:t>
            </a:r>
            <a:r>
              <a:rPr lang="fr-FR" sz="1800" dirty="0"/>
              <a:t>// Celle-ci fait l'inverse de .split(), elle transforme un tableau en chaîne.</a:t>
            </a:r>
          </a:p>
          <a:p>
            <a:pPr marL="0" indent="0">
              <a:buNone/>
            </a:pPr>
            <a:r>
              <a:rPr lang="fr-FR" sz="2900" b="1" dirty="0">
                <a:solidFill>
                  <a:srgbClr val="FF0000"/>
                </a:solidFill>
              </a:rPr>
              <a:t>4 Les méthodes "</a:t>
            </a:r>
            <a:r>
              <a:rPr lang="fr-FR" sz="2900" b="1" dirty="0" err="1">
                <a:solidFill>
                  <a:srgbClr val="FF0000"/>
                </a:solidFill>
              </a:rPr>
              <a:t>splice</a:t>
            </a:r>
            <a:r>
              <a:rPr lang="fr-FR" sz="2900" b="1" dirty="0">
                <a:solidFill>
                  <a:srgbClr val="FF0000"/>
                </a:solidFill>
              </a:rPr>
              <a:t>" et "slice" :</a:t>
            </a:r>
            <a:endParaRPr lang="fr-FR" sz="1800" dirty="0"/>
          </a:p>
          <a:p>
            <a:pPr marL="0" indent="0">
              <a:buNone/>
            </a:pPr>
            <a:r>
              <a:rPr lang="fr-FR" sz="1800" dirty="0" err="1">
                <a:solidFill>
                  <a:srgbClr val="7030A0"/>
                </a:solidFill>
              </a:rPr>
              <a:t>Array</a:t>
            </a:r>
            <a:r>
              <a:rPr lang="fr-FR" sz="1800" dirty="0">
                <a:solidFill>
                  <a:srgbClr val="7030A0"/>
                </a:solidFill>
              </a:rPr>
              <a:t>. </a:t>
            </a:r>
            <a:r>
              <a:rPr lang="fr-FR" sz="1800" dirty="0" err="1">
                <a:solidFill>
                  <a:srgbClr val="7030A0"/>
                </a:solidFill>
              </a:rPr>
              <a:t>prototype.splice</a:t>
            </a:r>
            <a:r>
              <a:rPr lang="fr-FR" sz="1800" dirty="0">
                <a:solidFill>
                  <a:srgbClr val="7030A0"/>
                </a:solidFill>
              </a:rPr>
              <a:t>(start, </a:t>
            </a:r>
            <a:r>
              <a:rPr lang="fr-FR" sz="1800" dirty="0" err="1">
                <a:solidFill>
                  <a:srgbClr val="7030A0"/>
                </a:solidFill>
              </a:rPr>
              <a:t>delecteCount</a:t>
            </a:r>
            <a:r>
              <a:rPr lang="fr-FR" sz="1800" dirty="0">
                <a:solidFill>
                  <a:srgbClr val="7030A0"/>
                </a:solidFill>
              </a:rPr>
              <a:t>, item1, item2, …) </a:t>
            </a:r>
            <a:r>
              <a:rPr lang="fr-FR" sz="1800" dirty="0"/>
              <a:t>// modifie le contenu d'un tableau en retirant des éléments et/ou en ajoutant de nouveaux éléments dans même le tableau. On peut ainsi vider ou remplacer une partie d'un tableau.</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ages</a:t>
            </a:r>
            <a:r>
              <a:rPr lang="fr-FR" sz="1800" dirty="0">
                <a:solidFill>
                  <a:srgbClr val="0070C0"/>
                </a:solidFill>
              </a:rPr>
              <a:t> = [10,20,30,50,90]</a:t>
            </a:r>
          </a:p>
          <a:p>
            <a:pPr marL="0" indent="0">
              <a:buNone/>
            </a:pPr>
            <a:r>
              <a:rPr lang="fr-FR" sz="1800" dirty="0" err="1">
                <a:solidFill>
                  <a:srgbClr val="0070C0"/>
                </a:solidFill>
              </a:rPr>
              <a:t>ages.splice</a:t>
            </a:r>
            <a:r>
              <a:rPr lang="fr-FR" sz="1800" dirty="0">
                <a:solidFill>
                  <a:srgbClr val="0070C0"/>
                </a:solidFill>
              </a:rPr>
              <a:t>(1,2);</a:t>
            </a:r>
          </a:p>
          <a:p>
            <a:pPr marL="0" indent="0">
              <a:buNone/>
            </a:pPr>
            <a:r>
              <a:rPr lang="fr-FR" sz="1800" dirty="0">
                <a:solidFill>
                  <a:srgbClr val="0070C0"/>
                </a:solidFill>
              </a:rPr>
              <a:t>console.log(</a:t>
            </a:r>
            <a:r>
              <a:rPr lang="fr-FR" sz="1800" dirty="0" err="1">
                <a:solidFill>
                  <a:srgbClr val="0070C0"/>
                </a:solidFill>
              </a:rPr>
              <a:t>ages</a:t>
            </a:r>
            <a:r>
              <a:rPr lang="fr-FR" sz="1800" dirty="0">
                <a:solidFill>
                  <a:srgbClr val="0070C0"/>
                </a:solidFill>
              </a:rPr>
              <a:t>);</a:t>
            </a:r>
          </a:p>
        </p:txBody>
      </p:sp>
    </p:spTree>
    <p:extLst>
      <p:ext uri="{BB962C8B-B14F-4D97-AF65-F5344CB8AC3E}">
        <p14:creationId xmlns:p14="http://schemas.microsoft.com/office/powerpoint/2010/main" val="360907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dirty="0" err="1">
                <a:solidFill>
                  <a:srgbClr val="7030A0"/>
                </a:solidFill>
              </a:rPr>
              <a:t>Array.prototype.slice</a:t>
            </a:r>
            <a:r>
              <a:rPr lang="fr-FR" sz="2400" dirty="0">
                <a:solidFill>
                  <a:srgbClr val="7030A0"/>
                </a:solidFill>
              </a:rPr>
              <a:t>(start, end) //</a:t>
            </a:r>
            <a:r>
              <a:rPr lang="fr-FR" sz="1800" dirty="0"/>
              <a:t>La méthode slice() renvoie un objet tableau, contenant une copie superficielle (</a:t>
            </a:r>
            <a:r>
              <a:rPr lang="fr-FR" sz="1800" dirty="0" err="1"/>
              <a:t>shallow</a:t>
            </a:r>
            <a:r>
              <a:rPr lang="fr-FR" sz="1800" dirty="0"/>
              <a:t> copy) d'une portion du tableau d'origine, la portion est définie par un indice de début et un indice de fin (exclus). Le tableau original ne sera pas modifié.</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ages</a:t>
            </a:r>
            <a:r>
              <a:rPr lang="fr-FR" sz="1800" dirty="0">
                <a:solidFill>
                  <a:srgbClr val="0070C0"/>
                </a:solidFill>
              </a:rPr>
              <a:t> = [10,20,30,50,90]</a:t>
            </a:r>
          </a:p>
          <a:p>
            <a:pPr marL="0" indent="0">
              <a:buNone/>
            </a:pPr>
            <a:r>
              <a:rPr lang="fr-FR" sz="1800" dirty="0">
                <a:solidFill>
                  <a:srgbClr val="0070C0"/>
                </a:solidFill>
              </a:rPr>
              <a:t>console.log(</a:t>
            </a:r>
            <a:r>
              <a:rPr lang="fr-FR" sz="1800" dirty="0" err="1">
                <a:solidFill>
                  <a:srgbClr val="0070C0"/>
                </a:solidFill>
              </a:rPr>
              <a:t>ages.slice</a:t>
            </a:r>
            <a:r>
              <a:rPr lang="fr-FR" sz="1800" dirty="0">
                <a:solidFill>
                  <a:srgbClr val="0070C0"/>
                </a:solidFill>
              </a:rPr>
              <a:t>(1,2));</a:t>
            </a:r>
          </a:p>
        </p:txBody>
      </p:sp>
    </p:spTree>
    <p:extLst>
      <p:ext uri="{BB962C8B-B14F-4D97-AF65-F5344CB8AC3E}">
        <p14:creationId xmlns:p14="http://schemas.microsoft.com/office/powerpoint/2010/main" val="3756615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25000" lnSpcReduction="20000"/>
          </a:bodyPr>
          <a:lstStyle/>
          <a:p>
            <a:pPr marL="0" indent="0">
              <a:buNone/>
            </a:pPr>
            <a:r>
              <a:rPr lang="fr-FR" sz="4000" b="1" dirty="0">
                <a:solidFill>
                  <a:srgbClr val="FF0000"/>
                </a:solidFill>
              </a:rPr>
              <a:t>1 Exercices</a:t>
            </a:r>
            <a:r>
              <a:rPr lang="fr-FR" sz="4000" dirty="0"/>
              <a:t>:</a:t>
            </a:r>
          </a:p>
          <a:p>
            <a:pPr marL="0" indent="0">
              <a:buNone/>
            </a:pPr>
            <a:r>
              <a:rPr lang="en-US" sz="2400" dirty="0"/>
              <a:t>const </a:t>
            </a:r>
            <a:r>
              <a:rPr lang="en-US" sz="2400" dirty="0" err="1"/>
              <a:t>concertRoom</a:t>
            </a:r>
            <a:r>
              <a:rPr lang="en-US" sz="2400" dirty="0"/>
              <a:t> = [</a:t>
            </a:r>
          </a:p>
          <a:p>
            <a:pPr marL="0" indent="0">
              <a:buNone/>
            </a:pPr>
            <a:r>
              <a:rPr lang="en-US" sz="2400" dirty="0"/>
              <a:t>    {</a:t>
            </a:r>
          </a:p>
          <a:p>
            <a:pPr marL="0" indent="0">
              <a:buNone/>
            </a:pPr>
            <a:r>
              <a:rPr lang="en-US" sz="2400" dirty="0"/>
              <a:t>        name: "Alexia",</a:t>
            </a:r>
          </a:p>
          <a:p>
            <a:pPr marL="0" indent="0">
              <a:buNone/>
            </a:pPr>
            <a:r>
              <a:rPr lang="en-US" sz="2400" dirty="0"/>
              <a:t>        age: 24</a:t>
            </a:r>
          </a:p>
          <a:p>
            <a:pPr marL="0" indent="0">
              <a:buNone/>
            </a:pPr>
            <a:r>
              <a:rPr lang="en-US" sz="2400" dirty="0"/>
              <a:t>    },</a:t>
            </a:r>
          </a:p>
          <a:p>
            <a:pPr marL="0" indent="0">
              <a:buNone/>
            </a:pPr>
            <a:r>
              <a:rPr lang="en-US" sz="2400" dirty="0"/>
              <a:t>    {</a:t>
            </a:r>
          </a:p>
          <a:p>
            <a:pPr marL="0" indent="0">
              <a:buNone/>
            </a:pPr>
            <a:r>
              <a:rPr lang="en-US" sz="2400" dirty="0"/>
              <a:t>        name: "Adam",</a:t>
            </a:r>
          </a:p>
          <a:p>
            <a:pPr marL="0" indent="0">
              <a:buNone/>
            </a:pPr>
            <a:r>
              <a:rPr lang="en-US" sz="2400" dirty="0"/>
              <a:t>        age: 21</a:t>
            </a:r>
          </a:p>
          <a:p>
            <a:pPr marL="0" indent="0">
              <a:buNone/>
            </a:pPr>
            <a:r>
              <a:rPr lang="en-US" sz="2400" dirty="0"/>
              <a:t>    },</a:t>
            </a:r>
          </a:p>
          <a:p>
            <a:pPr marL="0" indent="0">
              <a:buNone/>
            </a:pPr>
            <a:r>
              <a:rPr lang="en-US" sz="2400" dirty="0"/>
              <a:t>    {</a:t>
            </a:r>
          </a:p>
          <a:p>
            <a:pPr marL="0" indent="0">
              <a:buNone/>
            </a:pPr>
            <a:r>
              <a:rPr lang="en-US" sz="2400" dirty="0"/>
              <a:t>        name: "Victor",</a:t>
            </a:r>
          </a:p>
          <a:p>
            <a:pPr marL="0" indent="0">
              <a:buNone/>
            </a:pPr>
            <a:r>
              <a:rPr lang="en-US" sz="2400" dirty="0"/>
              <a:t>        age: 23</a:t>
            </a:r>
          </a:p>
          <a:p>
            <a:pPr marL="0" indent="0">
              <a:buNone/>
            </a:pPr>
            <a:r>
              <a:rPr lang="en-US" sz="2400" dirty="0"/>
              <a:t>    },</a:t>
            </a:r>
          </a:p>
          <a:p>
            <a:pPr marL="0" indent="0">
              <a:buNone/>
            </a:pPr>
            <a:r>
              <a:rPr lang="en-US" sz="2400" dirty="0"/>
              <a:t>    {</a:t>
            </a:r>
          </a:p>
          <a:p>
            <a:pPr marL="0" indent="0">
              <a:buNone/>
            </a:pPr>
            <a:r>
              <a:rPr lang="en-US" sz="2400" dirty="0"/>
              <a:t>        name: "Johanna",</a:t>
            </a:r>
          </a:p>
          <a:p>
            <a:pPr marL="0" indent="0">
              <a:buNone/>
            </a:pPr>
            <a:r>
              <a:rPr lang="en-US" sz="2400" dirty="0"/>
              <a:t>        age: 22</a:t>
            </a:r>
          </a:p>
          <a:p>
            <a:pPr marL="0" indent="0">
              <a:buNone/>
            </a:pPr>
            <a:r>
              <a:rPr lang="en-US" sz="2400" dirty="0"/>
              <a:t>    },</a:t>
            </a:r>
          </a:p>
          <a:p>
            <a:pPr marL="0" indent="0">
              <a:buNone/>
            </a:pPr>
            <a:r>
              <a:rPr lang="en-US" sz="2400" dirty="0"/>
              <a:t>    {</a:t>
            </a:r>
          </a:p>
          <a:p>
            <a:pPr marL="0" indent="0">
              <a:buNone/>
            </a:pPr>
            <a:r>
              <a:rPr lang="en-US" sz="2400" dirty="0"/>
              <a:t>        name: "Paul",</a:t>
            </a:r>
          </a:p>
          <a:p>
            <a:pPr marL="0" indent="0">
              <a:buNone/>
            </a:pPr>
            <a:r>
              <a:rPr lang="en-US" sz="2400" dirty="0"/>
              <a:t>        age: 19</a:t>
            </a:r>
          </a:p>
          <a:p>
            <a:pPr marL="0" indent="0">
              <a:buNone/>
            </a:pPr>
            <a:r>
              <a:rPr lang="en-US" sz="2400" dirty="0"/>
              <a:t>    },</a:t>
            </a:r>
          </a:p>
          <a:p>
            <a:pPr marL="0" indent="0">
              <a:buNone/>
            </a:pPr>
            <a:r>
              <a:rPr lang="en-US" sz="2400" dirty="0"/>
              <a:t>]</a:t>
            </a:r>
            <a:endParaRPr lang="fr-FR" sz="2400" dirty="0"/>
          </a:p>
        </p:txBody>
      </p:sp>
    </p:spTree>
    <p:extLst>
      <p:ext uri="{BB962C8B-B14F-4D97-AF65-F5344CB8AC3E}">
        <p14:creationId xmlns:p14="http://schemas.microsoft.com/office/powerpoint/2010/main" val="663916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64895"/>
            <a:ext cx="10515600" cy="4627980"/>
          </a:xfrm>
        </p:spPr>
        <p:txBody>
          <a:bodyPr>
            <a:normAutofit fontScale="32500" lnSpcReduction="20000"/>
          </a:bodyPr>
          <a:lstStyle/>
          <a:p>
            <a:pPr marL="0" indent="0">
              <a:buNone/>
            </a:pPr>
            <a:r>
              <a:rPr lang="fr-FR" sz="4000" b="1" dirty="0">
                <a:solidFill>
                  <a:srgbClr val="FF0000"/>
                </a:solidFill>
              </a:rPr>
              <a:t>1 Exercices</a:t>
            </a:r>
            <a:r>
              <a:rPr lang="fr-FR" sz="4000" dirty="0"/>
              <a:t>:</a:t>
            </a:r>
            <a:endParaRPr lang="fr-FR" sz="2400" dirty="0"/>
          </a:p>
          <a:p>
            <a:pPr marL="0" indent="0">
              <a:buNone/>
            </a:pPr>
            <a:r>
              <a:rPr lang="fr-FR" sz="3400" dirty="0">
                <a:solidFill>
                  <a:srgbClr val="7030A0"/>
                </a:solidFill>
              </a:rPr>
              <a:t>Concert: </a:t>
            </a:r>
            <a:r>
              <a:rPr lang="fr-FR" sz="3400" dirty="0"/>
              <a:t>Vous allez devoir effectuer plusieurs opérations sur un tableau représentant une "foule" assistant à un concert, à vous d'utiliser les bonnes méthodes associées.</a:t>
            </a:r>
          </a:p>
          <a:p>
            <a:pPr marL="0" indent="0">
              <a:buNone/>
            </a:pPr>
            <a:r>
              <a:rPr lang="fr-FR" sz="3400" dirty="0"/>
              <a:t>Tentez de résoudre les étapes ci-dessous une à une.</a:t>
            </a:r>
            <a:endParaRPr lang="fr-FR" sz="3400" dirty="0">
              <a:solidFill>
                <a:srgbClr val="00B0F0"/>
              </a:solidFill>
            </a:endParaRPr>
          </a:p>
          <a:p>
            <a:pPr marL="0" indent="0">
              <a:buNone/>
            </a:pPr>
            <a:r>
              <a:rPr lang="fr-FR" sz="3400" dirty="0">
                <a:solidFill>
                  <a:srgbClr val="0070C0"/>
                </a:solidFill>
              </a:rPr>
              <a:t>A. L'abonnement de Paul a expiré, vous devez l'exclure du concert.</a:t>
            </a:r>
          </a:p>
          <a:p>
            <a:pPr marL="0" indent="0">
              <a:buNone/>
            </a:pPr>
            <a:r>
              <a:rPr lang="fr-FR" sz="3400" dirty="0">
                <a:solidFill>
                  <a:srgbClr val="0070C0"/>
                </a:solidFill>
              </a:rPr>
              <a:t>B. Afin de mieux analyser votre base de données, triez les objets du tableau par rapport à leur âge dans l'ordre croissant.</a:t>
            </a:r>
          </a:p>
          <a:p>
            <a:pPr marL="0" indent="0">
              <a:buNone/>
            </a:pPr>
            <a:r>
              <a:rPr lang="fr-FR" sz="3400" dirty="0">
                <a:solidFill>
                  <a:srgbClr val="0070C0"/>
                </a:solidFill>
              </a:rPr>
              <a:t>C. Les deux premières personnes du tableau nouvellement trié, Adam et Johanna, veulent échanger leur place avec leur cousin Thomas et Clara. Remplacez les deux premiers éléments du tableau par : </a:t>
            </a:r>
          </a:p>
          <a:p>
            <a:pPr marL="0" indent="0">
              <a:buNone/>
            </a:pPr>
            <a:r>
              <a:rPr lang="fr-FR" sz="3400" dirty="0">
                <a:solidFill>
                  <a:srgbClr val="0070C0"/>
                </a:solidFill>
              </a:rPr>
              <a:t>    {</a:t>
            </a:r>
          </a:p>
          <a:p>
            <a:pPr marL="0" indent="0">
              <a:buNone/>
            </a:pPr>
            <a:r>
              <a:rPr lang="fr-FR" sz="3400" dirty="0">
                <a:solidFill>
                  <a:srgbClr val="0070C0"/>
                </a:solidFill>
              </a:rPr>
              <a:t>        </a:t>
            </a:r>
            <a:r>
              <a:rPr lang="fr-FR" sz="3400" dirty="0" err="1">
                <a:solidFill>
                  <a:srgbClr val="0070C0"/>
                </a:solidFill>
              </a:rPr>
              <a:t>name</a:t>
            </a:r>
            <a:r>
              <a:rPr lang="fr-FR" sz="3400" dirty="0">
                <a:solidFill>
                  <a:srgbClr val="0070C0"/>
                </a:solidFill>
              </a:rPr>
              <a:t>: "Thomas",</a:t>
            </a:r>
          </a:p>
          <a:p>
            <a:pPr marL="0" indent="0">
              <a:buNone/>
            </a:pPr>
            <a:r>
              <a:rPr lang="fr-FR" sz="3400" dirty="0">
                <a:solidFill>
                  <a:srgbClr val="0070C0"/>
                </a:solidFill>
              </a:rPr>
              <a:t>        </a:t>
            </a:r>
            <a:r>
              <a:rPr lang="fr-FR" sz="3400" dirty="0" err="1">
                <a:solidFill>
                  <a:srgbClr val="0070C0"/>
                </a:solidFill>
              </a:rPr>
              <a:t>age</a:t>
            </a:r>
            <a:r>
              <a:rPr lang="fr-FR" sz="3400" dirty="0">
                <a:solidFill>
                  <a:srgbClr val="0070C0"/>
                </a:solidFill>
              </a:rPr>
              <a:t>: 19</a:t>
            </a:r>
          </a:p>
          <a:p>
            <a:pPr marL="0" indent="0">
              <a:buNone/>
            </a:pPr>
            <a:r>
              <a:rPr lang="fr-FR" sz="3400" dirty="0">
                <a:solidFill>
                  <a:srgbClr val="0070C0"/>
                </a:solidFill>
              </a:rPr>
              <a:t>    },</a:t>
            </a:r>
          </a:p>
          <a:p>
            <a:pPr marL="0" indent="0">
              <a:buNone/>
            </a:pPr>
            <a:r>
              <a:rPr lang="fr-FR" sz="3400" dirty="0">
                <a:solidFill>
                  <a:srgbClr val="0070C0"/>
                </a:solidFill>
              </a:rPr>
              <a:t>    {</a:t>
            </a:r>
          </a:p>
          <a:p>
            <a:pPr marL="0" indent="0">
              <a:buNone/>
            </a:pPr>
            <a:r>
              <a:rPr lang="fr-FR" sz="3400" dirty="0">
                <a:solidFill>
                  <a:srgbClr val="0070C0"/>
                </a:solidFill>
              </a:rPr>
              <a:t>        </a:t>
            </a:r>
            <a:r>
              <a:rPr lang="fr-FR" sz="3400" dirty="0" err="1">
                <a:solidFill>
                  <a:srgbClr val="0070C0"/>
                </a:solidFill>
              </a:rPr>
              <a:t>name</a:t>
            </a:r>
            <a:r>
              <a:rPr lang="fr-FR" sz="3400" dirty="0">
                <a:solidFill>
                  <a:srgbClr val="0070C0"/>
                </a:solidFill>
              </a:rPr>
              <a:t>: "Clara",</a:t>
            </a:r>
          </a:p>
          <a:p>
            <a:pPr marL="0" indent="0">
              <a:buNone/>
            </a:pPr>
            <a:r>
              <a:rPr lang="fr-FR" sz="3400" dirty="0">
                <a:solidFill>
                  <a:srgbClr val="0070C0"/>
                </a:solidFill>
              </a:rPr>
              <a:t>        </a:t>
            </a:r>
            <a:r>
              <a:rPr lang="fr-FR" sz="3400" dirty="0" err="1">
                <a:solidFill>
                  <a:srgbClr val="0070C0"/>
                </a:solidFill>
              </a:rPr>
              <a:t>age</a:t>
            </a:r>
            <a:r>
              <a:rPr lang="fr-FR" sz="3400" dirty="0">
                <a:solidFill>
                  <a:srgbClr val="0070C0"/>
                </a:solidFill>
              </a:rPr>
              <a:t>: 21</a:t>
            </a:r>
          </a:p>
          <a:p>
            <a:pPr marL="0" indent="0">
              <a:buNone/>
            </a:pPr>
            <a:r>
              <a:rPr lang="fr-FR" sz="3400" dirty="0">
                <a:solidFill>
                  <a:srgbClr val="0070C0"/>
                </a:solidFill>
              </a:rPr>
              <a:t>    }</a:t>
            </a:r>
          </a:p>
          <a:p>
            <a:pPr marL="0" indent="0">
              <a:buNone/>
            </a:pPr>
            <a:r>
              <a:rPr lang="fr-FR" sz="3400" dirty="0">
                <a:solidFill>
                  <a:srgbClr val="0070C0"/>
                </a:solidFill>
              </a:rPr>
              <a:t>D. Le concert va commencer d'ici deux heures, envoyez dans la console un rappel à tous les participants sous cette forme : "Salut [</a:t>
            </a:r>
            <a:r>
              <a:rPr lang="fr-FR" sz="3400" dirty="0" err="1">
                <a:solidFill>
                  <a:srgbClr val="0070C0"/>
                </a:solidFill>
              </a:rPr>
              <a:t>name</a:t>
            </a:r>
            <a:r>
              <a:rPr lang="fr-FR" sz="3400" dirty="0">
                <a:solidFill>
                  <a:srgbClr val="0070C0"/>
                </a:solidFill>
              </a:rPr>
              <a:t>], le concert commencera d'ici deux heures !</a:t>
            </a:r>
          </a:p>
          <a:p>
            <a:pPr marL="0" indent="0">
              <a:buNone/>
            </a:pPr>
            <a:endParaRPr lang="fr-FR" sz="2900" dirty="0">
              <a:solidFill>
                <a:srgbClr val="00B0F0"/>
              </a:solidFill>
            </a:endParaRPr>
          </a:p>
        </p:txBody>
      </p:sp>
    </p:spTree>
    <p:extLst>
      <p:ext uri="{BB962C8B-B14F-4D97-AF65-F5344CB8AC3E}">
        <p14:creationId xmlns:p14="http://schemas.microsoft.com/office/powerpoint/2010/main" val="1636234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383632"/>
            <a:ext cx="10515600" cy="5445070"/>
          </a:xfrm>
        </p:spPr>
        <p:txBody>
          <a:bodyPr>
            <a:noAutofit/>
          </a:bodyPr>
          <a:lstStyle/>
          <a:p>
            <a:pPr marL="0" indent="0">
              <a:buNone/>
            </a:pPr>
            <a:r>
              <a:rPr lang="fr-FR" sz="700" b="1" dirty="0">
                <a:solidFill>
                  <a:srgbClr val="FF0000"/>
                </a:solidFill>
              </a:rPr>
              <a:t>2 Exercices</a:t>
            </a:r>
            <a:r>
              <a:rPr lang="fr-FR" sz="700" dirty="0"/>
              <a:t>:</a:t>
            </a:r>
          </a:p>
          <a:p>
            <a:pPr marL="0" indent="0">
              <a:buNone/>
            </a:pPr>
            <a:r>
              <a:rPr lang="fr-FR" sz="700" dirty="0" err="1">
                <a:solidFill>
                  <a:srgbClr val="7030A0"/>
                </a:solidFill>
              </a:rPr>
              <a:t>const</a:t>
            </a:r>
            <a:r>
              <a:rPr lang="fr-FR" sz="700" dirty="0">
                <a:solidFill>
                  <a:srgbClr val="7030A0"/>
                </a:solidFill>
              </a:rPr>
              <a:t> </a:t>
            </a:r>
            <a:r>
              <a:rPr lang="fr-FR" sz="700" dirty="0" err="1">
                <a:solidFill>
                  <a:srgbClr val="7030A0"/>
                </a:solidFill>
              </a:rPr>
              <a:t>companies</a:t>
            </a:r>
            <a:r>
              <a:rPr lang="fr-FR" sz="700" dirty="0">
                <a:solidFill>
                  <a:srgbClr val="7030A0"/>
                </a:solidFill>
              </a:rPr>
              <a:t> =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"Walmart",</a:t>
            </a:r>
          </a:p>
          <a:p>
            <a:pPr marL="0" indent="0">
              <a:buNone/>
            </a:pPr>
            <a:r>
              <a:rPr lang="fr-FR" sz="700" dirty="0">
                <a:solidFill>
                  <a:srgbClr val="7030A0"/>
                </a:solidFill>
              </a:rPr>
              <a:t>    revenue: 600</a:t>
            </a:r>
          </a:p>
          <a:p>
            <a:pPr marL="0" indent="0">
              <a:buNone/>
            </a:pPr>
            <a:r>
              <a:rPr lang="fr-FR" sz="700" dirty="0">
                <a:solidFill>
                  <a:srgbClr val="7030A0"/>
                </a:solidFill>
              </a:rPr>
              <a:t>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a:t>
            </a:r>
            <a:r>
              <a:rPr lang="fr-FR" sz="700" dirty="0" err="1">
                <a:solidFill>
                  <a:srgbClr val="7030A0"/>
                </a:solidFill>
              </a:rPr>
              <a:t>Saudi</a:t>
            </a:r>
            <a:r>
              <a:rPr lang="fr-FR" sz="700" dirty="0">
                <a:solidFill>
                  <a:srgbClr val="7030A0"/>
                </a:solidFill>
              </a:rPr>
              <a:t> </a:t>
            </a:r>
            <a:r>
              <a:rPr lang="fr-FR" sz="700" dirty="0" err="1">
                <a:solidFill>
                  <a:srgbClr val="7030A0"/>
                </a:solidFill>
              </a:rPr>
              <a:t>Aramco</a:t>
            </a:r>
            <a:r>
              <a:rPr lang="fr-FR" sz="700" dirty="0">
                <a:solidFill>
                  <a:srgbClr val="7030A0"/>
                </a:solidFill>
              </a:rPr>
              <a:t>",</a:t>
            </a:r>
          </a:p>
          <a:p>
            <a:pPr marL="0" indent="0">
              <a:buNone/>
            </a:pPr>
            <a:r>
              <a:rPr lang="fr-FR" sz="700" dirty="0">
                <a:solidFill>
                  <a:srgbClr val="7030A0"/>
                </a:solidFill>
              </a:rPr>
              <a:t>    revenue: 552</a:t>
            </a:r>
          </a:p>
          <a:p>
            <a:pPr marL="0" indent="0">
              <a:buNone/>
            </a:pPr>
            <a:r>
              <a:rPr lang="fr-FR" sz="700" dirty="0">
                <a:solidFill>
                  <a:srgbClr val="7030A0"/>
                </a:solidFill>
              </a:rPr>
              <a:t>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"Amazon",</a:t>
            </a:r>
          </a:p>
          <a:p>
            <a:pPr marL="0" indent="0">
              <a:buNone/>
            </a:pPr>
            <a:r>
              <a:rPr lang="fr-FR" sz="700" dirty="0">
                <a:solidFill>
                  <a:srgbClr val="7030A0"/>
                </a:solidFill>
              </a:rPr>
              <a:t>    revenue: 513</a:t>
            </a:r>
          </a:p>
          <a:p>
            <a:pPr marL="0" indent="0">
              <a:buNone/>
            </a:pPr>
            <a:r>
              <a:rPr lang="fr-FR" sz="700" dirty="0">
                <a:solidFill>
                  <a:srgbClr val="7030A0"/>
                </a:solidFill>
              </a:rPr>
              <a:t>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a:t>
            </a:r>
            <a:r>
              <a:rPr lang="fr-FR" sz="700" dirty="0" err="1">
                <a:solidFill>
                  <a:srgbClr val="7030A0"/>
                </a:solidFill>
              </a:rPr>
              <a:t>Sinopec</a:t>
            </a:r>
            <a:r>
              <a:rPr lang="fr-FR" sz="700" dirty="0">
                <a:solidFill>
                  <a:srgbClr val="7030A0"/>
                </a:solidFill>
              </a:rPr>
              <a:t>",</a:t>
            </a:r>
          </a:p>
          <a:p>
            <a:pPr marL="0" indent="0">
              <a:buNone/>
            </a:pPr>
            <a:r>
              <a:rPr lang="fr-FR" sz="700" dirty="0">
                <a:solidFill>
                  <a:srgbClr val="7030A0"/>
                </a:solidFill>
              </a:rPr>
              <a:t>    revenue: 480</a:t>
            </a:r>
          </a:p>
          <a:p>
            <a:pPr marL="0" indent="0">
              <a:buNone/>
            </a:pPr>
            <a:r>
              <a:rPr lang="fr-FR" sz="700" dirty="0">
                <a:solidFill>
                  <a:srgbClr val="7030A0"/>
                </a:solidFill>
              </a:rPr>
              <a:t>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a:t>
            </a:r>
            <a:r>
              <a:rPr lang="fr-FR" sz="700" dirty="0" err="1">
                <a:solidFill>
                  <a:srgbClr val="7030A0"/>
                </a:solidFill>
              </a:rPr>
              <a:t>PetroChina</a:t>
            </a:r>
            <a:r>
              <a:rPr lang="fr-FR" sz="700" dirty="0">
                <a:solidFill>
                  <a:srgbClr val="7030A0"/>
                </a:solidFill>
              </a:rPr>
              <a:t>",</a:t>
            </a:r>
          </a:p>
          <a:p>
            <a:pPr marL="0" indent="0">
              <a:buNone/>
            </a:pPr>
            <a:r>
              <a:rPr lang="fr-FR" sz="700" dirty="0">
                <a:solidFill>
                  <a:srgbClr val="7030A0"/>
                </a:solidFill>
              </a:rPr>
              <a:t>    revenue: 480</a:t>
            </a:r>
          </a:p>
          <a:p>
            <a:pPr marL="0" indent="0">
              <a:buNone/>
            </a:pPr>
            <a:r>
              <a:rPr lang="fr-FR" sz="700" dirty="0">
                <a:solidFill>
                  <a:srgbClr val="7030A0"/>
                </a:solidFill>
              </a:rPr>
              <a:t>  },</a:t>
            </a:r>
          </a:p>
          <a:p>
            <a:pPr marL="0" indent="0">
              <a:buNone/>
            </a:pPr>
            <a:r>
              <a:rPr lang="fr-FR" sz="700" dirty="0">
                <a:solidFill>
                  <a:srgbClr val="7030A0"/>
                </a:solidFill>
              </a:rPr>
              <a:t>  {</a:t>
            </a:r>
          </a:p>
          <a:p>
            <a:pPr marL="0" indent="0">
              <a:buNone/>
            </a:pPr>
            <a:r>
              <a:rPr lang="fr-FR" sz="700" dirty="0">
                <a:solidFill>
                  <a:srgbClr val="7030A0"/>
                </a:solidFill>
              </a:rPr>
              <a:t>    </a:t>
            </a:r>
            <a:r>
              <a:rPr lang="fr-FR" sz="700" dirty="0" err="1">
                <a:solidFill>
                  <a:srgbClr val="7030A0"/>
                </a:solidFill>
              </a:rPr>
              <a:t>name</a:t>
            </a:r>
            <a:r>
              <a:rPr lang="fr-FR" sz="700" dirty="0">
                <a:solidFill>
                  <a:srgbClr val="7030A0"/>
                </a:solidFill>
              </a:rPr>
              <a:t>: "Exxon Mobil",</a:t>
            </a:r>
          </a:p>
          <a:p>
            <a:pPr marL="0" indent="0">
              <a:buNone/>
            </a:pPr>
            <a:r>
              <a:rPr lang="fr-FR" sz="700" dirty="0">
                <a:solidFill>
                  <a:srgbClr val="7030A0"/>
                </a:solidFill>
              </a:rPr>
              <a:t>    revenue: 398</a:t>
            </a:r>
          </a:p>
          <a:p>
            <a:pPr marL="0" indent="0">
              <a:buNone/>
            </a:pPr>
            <a:r>
              <a:rPr lang="fr-FR" sz="700" dirty="0">
                <a:solidFill>
                  <a:srgbClr val="7030A0"/>
                </a:solidFill>
              </a:rPr>
              <a:t>  },</a:t>
            </a:r>
          </a:p>
          <a:p>
            <a:pPr marL="0" indent="0">
              <a:buNone/>
            </a:pPr>
            <a:r>
              <a:rPr lang="fr-FR" sz="700" dirty="0">
                <a:solidFill>
                  <a:srgbClr val="7030A0"/>
                </a:solidFill>
              </a:rPr>
              <a:t>]</a:t>
            </a:r>
            <a:endParaRPr lang="fr-FR" sz="700" dirty="0">
              <a:solidFill>
                <a:srgbClr val="00B0F0"/>
              </a:solidFill>
            </a:endParaRPr>
          </a:p>
        </p:txBody>
      </p:sp>
    </p:spTree>
    <p:extLst>
      <p:ext uri="{BB962C8B-B14F-4D97-AF65-F5344CB8AC3E}">
        <p14:creationId xmlns:p14="http://schemas.microsoft.com/office/powerpoint/2010/main" val="1396707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tableaux en détails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2 Exercices</a:t>
            </a:r>
            <a:r>
              <a:rPr lang="fr-FR" sz="2400" dirty="0"/>
              <a:t>:</a:t>
            </a:r>
          </a:p>
          <a:p>
            <a:pPr marL="0" indent="0">
              <a:buNone/>
            </a:pPr>
            <a:r>
              <a:rPr lang="fr-FR" sz="1800" dirty="0"/>
              <a:t>La méthode </a:t>
            </a:r>
            <a:r>
              <a:rPr lang="fr-FR" sz="1800" dirty="0">
                <a:solidFill>
                  <a:srgbClr val="7030A0"/>
                </a:solidFill>
              </a:rPr>
              <a:t>.</a:t>
            </a:r>
            <a:r>
              <a:rPr lang="fr-FR" sz="1800" dirty="0" err="1">
                <a:solidFill>
                  <a:srgbClr val="7030A0"/>
                </a:solidFill>
              </a:rPr>
              <a:t>filter</a:t>
            </a:r>
            <a:r>
              <a:rPr lang="fr-FR" sz="1800" dirty="0">
                <a:solidFill>
                  <a:srgbClr val="7030A0"/>
                </a:solidFill>
              </a:rPr>
              <a:t>() </a:t>
            </a:r>
            <a:r>
              <a:rPr lang="fr-FR" sz="1800" dirty="0"/>
              <a:t>est très importante à maîtriser, mais peut être assez complexe à appréhender au départ. Mettez votre chapeau de filtreur en chef et résolvez ces différents problèmes</a:t>
            </a:r>
          </a:p>
          <a:p>
            <a:pPr marL="0" indent="0">
              <a:buNone/>
            </a:pPr>
            <a:r>
              <a:rPr lang="fr-FR" dirty="0">
                <a:solidFill>
                  <a:srgbClr val="0070C0"/>
                </a:solidFill>
              </a:rPr>
              <a:t>A. </a:t>
            </a:r>
            <a:r>
              <a:rPr lang="fr-FR" sz="1800" dirty="0">
                <a:solidFill>
                  <a:srgbClr val="0070C0"/>
                </a:solidFill>
              </a:rPr>
              <a:t>Filtrez les entreprises dont le revenu annuel est supérieur à 500 milliards de dollars dans un nouveau tableau appelé "</a:t>
            </a:r>
            <a:r>
              <a:rPr lang="fr-FR" sz="1800" dirty="0" err="1">
                <a:solidFill>
                  <a:srgbClr val="0070C0"/>
                </a:solidFill>
              </a:rPr>
              <a:t>filteredCompanies</a:t>
            </a:r>
            <a:r>
              <a:rPr lang="fr-FR" sz="1800" dirty="0">
                <a:solidFill>
                  <a:srgbClr val="0070C0"/>
                </a:solidFill>
              </a:rPr>
              <a:t>" et retournez le dans la console. </a:t>
            </a:r>
          </a:p>
          <a:p>
            <a:pPr marL="0" indent="0">
              <a:buNone/>
            </a:pPr>
            <a:endParaRPr lang="fr-FR" sz="1800" dirty="0">
              <a:solidFill>
                <a:srgbClr val="0070C0"/>
              </a:solidFill>
            </a:endParaRPr>
          </a:p>
          <a:p>
            <a:pPr marL="0" indent="0">
              <a:buNone/>
            </a:pPr>
            <a:r>
              <a:rPr lang="fr-FR" sz="1800" dirty="0">
                <a:solidFill>
                  <a:srgbClr val="0070C0"/>
                </a:solidFill>
              </a:rPr>
              <a:t>B. Supprimez toutes les valeurs </a:t>
            </a:r>
            <a:r>
              <a:rPr lang="fr-FR" sz="1800" dirty="0" err="1">
                <a:solidFill>
                  <a:srgbClr val="0070C0"/>
                </a:solidFill>
              </a:rPr>
              <a:t>falsy</a:t>
            </a:r>
            <a:r>
              <a:rPr lang="fr-FR" sz="1800" dirty="0">
                <a:solidFill>
                  <a:srgbClr val="0070C0"/>
                </a:solidFill>
              </a:rPr>
              <a:t> du tableau "values" ci-dessous. Retournez dans la console un tableau "</a:t>
            </a:r>
            <a:r>
              <a:rPr lang="fr-FR" sz="1800" dirty="0" err="1">
                <a:solidFill>
                  <a:srgbClr val="0070C0"/>
                </a:solidFill>
              </a:rPr>
              <a:t>truthyValues</a:t>
            </a:r>
            <a:r>
              <a:rPr lang="fr-FR" sz="1800" dirty="0">
                <a:solidFill>
                  <a:srgbClr val="0070C0"/>
                </a:solidFill>
              </a:rPr>
              <a:t>" contenant les valeurs restantes.</a:t>
            </a:r>
          </a:p>
          <a:p>
            <a:pPr marL="0" indent="0">
              <a:buNone/>
            </a:pPr>
            <a:r>
              <a:rPr lang="en-US" sz="1800" dirty="0">
                <a:solidFill>
                  <a:srgbClr val="7030A0"/>
                </a:solidFill>
              </a:rPr>
              <a:t>const values = ["", undefined, "a", "a", 99, 0, true, false, 5, 5, 5];</a:t>
            </a:r>
          </a:p>
          <a:p>
            <a:pPr marL="0" indent="0">
              <a:buNone/>
            </a:pPr>
            <a:endParaRPr lang="en-US" sz="1800" dirty="0">
              <a:solidFill>
                <a:srgbClr val="7030A0"/>
              </a:solidFill>
            </a:endParaRPr>
          </a:p>
          <a:p>
            <a:pPr marL="0" indent="0">
              <a:buNone/>
            </a:pPr>
            <a:r>
              <a:rPr lang="fr-FR" dirty="0">
                <a:solidFill>
                  <a:srgbClr val="0070C0"/>
                </a:solidFill>
              </a:rPr>
              <a:t>C</a:t>
            </a:r>
            <a:r>
              <a:rPr lang="fr-FR" sz="1800" dirty="0">
                <a:solidFill>
                  <a:srgbClr val="0070C0"/>
                </a:solidFill>
              </a:rPr>
              <a:t>. Retournez un nouveau tableau "</a:t>
            </a:r>
            <a:r>
              <a:rPr lang="fr-FR" sz="1800" dirty="0" err="1">
                <a:solidFill>
                  <a:srgbClr val="0070C0"/>
                </a:solidFill>
              </a:rPr>
              <a:t>filteredNames</a:t>
            </a:r>
            <a:r>
              <a:rPr lang="fr-FR" sz="1800" dirty="0">
                <a:solidFill>
                  <a:srgbClr val="0070C0"/>
                </a:solidFill>
              </a:rPr>
              <a:t>" contenant seulement les prénoms commençant par la lettre A et ayant une longueur minimale de 5.</a:t>
            </a:r>
          </a:p>
          <a:p>
            <a:pPr marL="0" indent="0">
              <a:buNone/>
            </a:pPr>
            <a:r>
              <a:rPr lang="fr-FR" sz="1800" dirty="0" err="1">
                <a:solidFill>
                  <a:srgbClr val="7030A0"/>
                </a:solidFill>
              </a:rPr>
              <a:t>const</a:t>
            </a:r>
            <a:r>
              <a:rPr lang="fr-FR" sz="1800" dirty="0">
                <a:solidFill>
                  <a:srgbClr val="7030A0"/>
                </a:solidFill>
              </a:rPr>
              <a:t> </a:t>
            </a:r>
            <a:r>
              <a:rPr lang="fr-FR" sz="1800" dirty="0" err="1">
                <a:solidFill>
                  <a:srgbClr val="7030A0"/>
                </a:solidFill>
              </a:rPr>
              <a:t>names</a:t>
            </a:r>
            <a:r>
              <a:rPr lang="fr-FR" sz="1800" dirty="0">
                <a:solidFill>
                  <a:srgbClr val="7030A0"/>
                </a:solidFill>
              </a:rPr>
              <a:t> = ["Adrien", "Paul", "Victor", "Alexandre", "Aurélie", "Antoine"];</a:t>
            </a:r>
          </a:p>
        </p:txBody>
      </p:sp>
    </p:spTree>
    <p:extLst>
      <p:ext uri="{BB962C8B-B14F-4D97-AF65-F5344CB8AC3E}">
        <p14:creationId xmlns:p14="http://schemas.microsoft.com/office/powerpoint/2010/main" val="127368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3" name="Espace réservé du contenu 2">
            <a:extLst>
              <a:ext uri="{FF2B5EF4-FFF2-40B4-BE49-F238E27FC236}">
                <a16:creationId xmlns:a16="http://schemas.microsoft.com/office/drawing/2014/main" id="{869BF6C1-F361-1E27-C369-B123EF7E97DA}"/>
              </a:ext>
            </a:extLst>
          </p:cNvPr>
          <p:cNvSpPr>
            <a:spLocks noGrp="1"/>
          </p:cNvSpPr>
          <p:nvPr>
            <p:ph idx="1"/>
          </p:nvPr>
        </p:nvSpPr>
        <p:spPr>
          <a:xfrm>
            <a:off x="838200" y="1825624"/>
            <a:ext cx="10515600" cy="4832627"/>
          </a:xfrm>
        </p:spPr>
        <p:txBody>
          <a:bodyPr/>
          <a:lstStyle/>
          <a:p>
            <a:pPr marL="0" indent="0" algn="l">
              <a:buNone/>
            </a:pPr>
            <a:r>
              <a:rPr lang="fr-FR" sz="2000" b="1" i="0" u="none" strike="noStrike" baseline="0" dirty="0">
                <a:solidFill>
                  <a:srgbClr val="FF0000"/>
                </a:solidFill>
                <a:latin typeface="Calibri" panose="020F0502020204030204" pitchFamily="34" charset="0"/>
              </a:rPr>
              <a:t>E</a:t>
            </a:r>
            <a:r>
              <a:rPr lang="fr-FR" sz="2000" b="1" dirty="0">
                <a:solidFill>
                  <a:srgbClr val="FF0000"/>
                </a:solidFill>
                <a:latin typeface="Calibri" panose="020F0502020204030204" pitchFamily="34" charset="0"/>
              </a:rPr>
              <a:t>nvironnement de dev: </a:t>
            </a:r>
            <a:r>
              <a:rPr lang="fr-FR" sz="1800" dirty="0">
                <a:solidFill>
                  <a:srgbClr val="000000"/>
                </a:solidFill>
                <a:latin typeface="Calibri" panose="020F0502020204030204" pitchFamily="34" charset="0"/>
              </a:rPr>
              <a:t>Pour cette partie on va installer Visual Studio Code. Extension (</a:t>
            </a:r>
            <a:r>
              <a:rPr lang="fr-FR" sz="1800" dirty="0" err="1">
                <a:solidFill>
                  <a:srgbClr val="000000"/>
                </a:solidFill>
                <a:latin typeface="Calibri" panose="020F0502020204030204" pitchFamily="34" charset="0"/>
              </a:rPr>
              <a:t>Emmet</a:t>
            </a:r>
            <a:r>
              <a:rPr lang="fr-FR" sz="1800" dirty="0">
                <a:solidFill>
                  <a:srgbClr val="000000"/>
                </a:solidFill>
                <a:latin typeface="Calibri" panose="020F0502020204030204" pitchFamily="34" charset="0"/>
              </a:rPr>
              <a:t>, HTML CSS Support, live server, </a:t>
            </a:r>
            <a:r>
              <a:rPr lang="fr-FR" sz="1800" dirty="0" err="1">
                <a:solidFill>
                  <a:srgbClr val="000000"/>
                </a:solidFill>
                <a:latin typeface="Calibri" panose="020F0502020204030204" pitchFamily="34" charset="0"/>
              </a:rPr>
              <a:t>prettier</a:t>
            </a:r>
            <a:r>
              <a:rPr lang="fr-FR" sz="1800" dirty="0">
                <a:solidFill>
                  <a:srgbClr val="000000"/>
                </a:solidFill>
                <a:latin typeface="Calibri" panose="020F0502020204030204" pitchFamily="34" charset="0"/>
              </a:rPr>
              <a:t>) </a:t>
            </a:r>
          </a:p>
          <a:p>
            <a:pPr marL="0" indent="0" algn="l">
              <a:buNone/>
            </a:pPr>
            <a:r>
              <a:rPr lang="fr-FR" sz="1800" dirty="0">
                <a:solidFill>
                  <a:srgbClr val="000000"/>
                </a:solidFill>
                <a:latin typeface="Calibri" panose="020F0502020204030204" pitchFamily="34" charset="0"/>
              </a:rPr>
              <a:t>- Créer un dossier </a:t>
            </a:r>
            <a:r>
              <a:rPr lang="fr-FR" sz="1800" dirty="0">
                <a:solidFill>
                  <a:schemeClr val="accent2"/>
                </a:solidFill>
                <a:latin typeface="Calibri" panose="020F0502020204030204" pitchFamily="34" charset="0"/>
              </a:rPr>
              <a:t>cours-</a:t>
            </a:r>
            <a:r>
              <a:rPr lang="fr-FR" sz="1800" dirty="0" err="1">
                <a:solidFill>
                  <a:schemeClr val="accent2"/>
                </a:solidFill>
                <a:latin typeface="Calibri" panose="020F0502020204030204" pitchFamily="34" charset="0"/>
              </a:rPr>
              <a:t>js</a:t>
            </a:r>
            <a:r>
              <a:rPr lang="fr-FR" sz="1800" dirty="0">
                <a:solidFill>
                  <a:srgbClr val="000000"/>
                </a:solidFill>
                <a:latin typeface="Calibri" panose="020F0502020204030204" pitchFamily="34" charset="0"/>
              </a:rPr>
              <a:t> dans ce dossier on va créer un fichier </a:t>
            </a:r>
            <a:r>
              <a:rPr lang="fr-FR" sz="1800" dirty="0">
                <a:solidFill>
                  <a:schemeClr val="accent2"/>
                </a:solidFill>
                <a:latin typeface="Calibri" panose="020F0502020204030204" pitchFamily="34" charset="0"/>
              </a:rPr>
              <a:t>index.html </a:t>
            </a:r>
            <a:r>
              <a:rPr lang="fr-FR" sz="1800" dirty="0">
                <a:solidFill>
                  <a:srgbClr val="000000"/>
                </a:solidFill>
                <a:latin typeface="Calibri" panose="020F0502020204030204" pitchFamily="34" charset="0"/>
              </a:rPr>
              <a:t>et </a:t>
            </a:r>
            <a:r>
              <a:rPr lang="fr-FR" sz="1800" dirty="0">
                <a:solidFill>
                  <a:schemeClr val="accent2"/>
                </a:solidFill>
                <a:latin typeface="Calibri" panose="020F0502020204030204" pitchFamily="34" charset="0"/>
              </a:rPr>
              <a:t>script.js</a:t>
            </a:r>
            <a:r>
              <a:rPr lang="fr-FR" sz="1800" dirty="0">
                <a:solidFill>
                  <a:srgbClr val="000000"/>
                </a:solidFill>
                <a:latin typeface="Calibri" panose="020F0502020204030204" pitchFamily="34" charset="0"/>
              </a:rPr>
              <a:t>.</a:t>
            </a:r>
          </a:p>
          <a:p>
            <a:pPr marL="0" indent="0" algn="l">
              <a:buNone/>
            </a:pPr>
            <a:r>
              <a:rPr lang="fr-FR" sz="1800" b="0" i="0" u="none" strike="noStrike" baseline="0" dirty="0">
                <a:solidFill>
                  <a:srgbClr val="000000"/>
                </a:solidFill>
                <a:latin typeface="Calibri" panose="020F0502020204030204" pitchFamily="34" charset="0"/>
              </a:rPr>
              <a:t>	- Affichage </a:t>
            </a:r>
            <a:r>
              <a:rPr lang="fr-FR" sz="1800" dirty="0">
                <a:solidFill>
                  <a:srgbClr val="000000"/>
                </a:solidFill>
                <a:latin typeface="Calibri" panose="020F0502020204030204" pitchFamily="34" charset="0"/>
              </a:rPr>
              <a:t>de « </a:t>
            </a:r>
            <a:r>
              <a:rPr lang="fr-FR" sz="1800" dirty="0">
                <a:solidFill>
                  <a:schemeClr val="accent2"/>
                </a:solidFill>
                <a:latin typeface="Calibri" panose="020F0502020204030204" pitchFamily="34" charset="0"/>
              </a:rPr>
              <a:t>Hello Word </a:t>
            </a:r>
            <a:r>
              <a:rPr lang="fr-FR" sz="1800" dirty="0">
                <a:solidFill>
                  <a:srgbClr val="000000"/>
                </a:solidFill>
                <a:latin typeface="Calibri" panose="020F0502020204030204" pitchFamily="34" charset="0"/>
              </a:rPr>
              <a:t>» avec la méthode </a:t>
            </a:r>
            <a:r>
              <a:rPr lang="fr-FR" sz="1800" dirty="0">
                <a:solidFill>
                  <a:schemeClr val="accent2"/>
                </a:solidFill>
                <a:latin typeface="Calibri" panose="020F0502020204030204" pitchFamily="34" charset="0"/>
              </a:rPr>
              <a:t>alerte()</a:t>
            </a:r>
            <a:r>
              <a:rPr lang="fr-FR" sz="1800" dirty="0">
                <a:solidFill>
                  <a:srgbClr val="000000"/>
                </a:solidFill>
                <a:latin typeface="Calibri" panose="020F0502020204030204" pitchFamily="34" charset="0"/>
              </a:rPr>
              <a:t> ou  console.log(‘’ Hello Word! ’’)</a:t>
            </a:r>
          </a:p>
          <a:p>
            <a:pPr marL="0" indent="0">
              <a:buNone/>
            </a:pPr>
            <a:r>
              <a:rPr lang="fr-FR" sz="1800" b="0" i="0" u="none" strike="noStrike" baseline="0" dirty="0">
                <a:solidFill>
                  <a:srgbClr val="000000"/>
                </a:solidFill>
                <a:latin typeface="Calibri" panose="020F0502020204030204" pitchFamily="34" charset="0"/>
              </a:rPr>
              <a:t>Pour écrire du javascript dans votre fichier html vous devez le placer dans des balises script comme ceci : &lt;script&gt; &lt;/script&gt;</a:t>
            </a:r>
          </a:p>
          <a:p>
            <a:pPr marL="0" indent="0">
              <a:buNone/>
            </a:pPr>
            <a:r>
              <a:rPr lang="fr-FR" sz="1800" b="0" i="0" u="none" strike="noStrike" baseline="0" dirty="0">
                <a:solidFill>
                  <a:srgbClr val="000000"/>
                </a:solidFill>
                <a:latin typeface="Calibri" panose="020F0502020204030204" pitchFamily="34" charset="0"/>
              </a:rPr>
              <a:t>Pour écrire du javascript dans un fichier .</a:t>
            </a:r>
            <a:r>
              <a:rPr lang="fr-FR" sz="1800" b="0" i="0" u="none" strike="noStrike" baseline="0" dirty="0" err="1">
                <a:solidFill>
                  <a:srgbClr val="000000"/>
                </a:solidFill>
                <a:latin typeface="Calibri" panose="020F0502020204030204" pitchFamily="34" charset="0"/>
              </a:rPr>
              <a:t>js</a:t>
            </a:r>
            <a:r>
              <a:rPr lang="fr-FR" sz="1800" b="0" i="0" u="none" strike="noStrike" baseline="0" dirty="0">
                <a:solidFill>
                  <a:srgbClr val="000000"/>
                </a:solidFill>
                <a:latin typeface="Calibri" panose="020F0502020204030204" pitchFamily="34" charset="0"/>
              </a:rPr>
              <a:t> pour bien architecturer votre projet et séparé le javascript de votre html vous devez renseigner dans des balises script vide le chemin depuis votre fichier html à votre fichier .</a:t>
            </a:r>
            <a:r>
              <a:rPr lang="fr-FR" sz="1800" b="0" i="0" u="none" strike="noStrike" baseline="0" dirty="0" err="1">
                <a:solidFill>
                  <a:srgbClr val="000000"/>
                </a:solidFill>
                <a:latin typeface="Calibri" panose="020F0502020204030204" pitchFamily="34" charset="0"/>
              </a:rPr>
              <a:t>js</a:t>
            </a:r>
            <a:r>
              <a:rPr lang="fr-FR" sz="1800" b="0" i="0" u="none" strike="noStrike" baseline="0" dirty="0">
                <a:solidFill>
                  <a:srgbClr val="000000"/>
                </a:solidFill>
                <a:latin typeface="Calibri" panose="020F0502020204030204" pitchFamily="34" charset="0"/>
              </a:rPr>
              <a:t> avec l’attribut src comme ceci : // en supposant que mon fichier javascript se trouve dans un dossier </a:t>
            </a:r>
            <a:r>
              <a:rPr lang="fr-FR" sz="1800" b="0" i="0" u="none" strike="noStrike" baseline="0" dirty="0" err="1">
                <a:solidFill>
                  <a:srgbClr val="000000"/>
                </a:solidFill>
                <a:latin typeface="Calibri" panose="020F0502020204030204" pitchFamily="34" charset="0"/>
              </a:rPr>
              <a:t>js</a:t>
            </a:r>
            <a:r>
              <a:rPr lang="fr-FR" sz="1800" dirty="0">
                <a:solidFill>
                  <a:srgbClr val="000000"/>
                </a:solidFill>
                <a:latin typeface="Calibri" panose="020F0502020204030204" pitchFamily="34" charset="0"/>
              </a:rPr>
              <a:t> le même que mon fichier .html</a:t>
            </a:r>
            <a:endParaRPr lang="fr-FR" sz="1800" b="0" i="0" u="none" strike="noStrike" baseline="0" dirty="0">
              <a:solidFill>
                <a:srgbClr val="000000"/>
              </a:solidFill>
              <a:latin typeface="Calibri" panose="020F0502020204030204" pitchFamily="34" charset="0"/>
            </a:endParaRPr>
          </a:p>
          <a:p>
            <a:pPr marL="0" indent="0">
              <a:buNone/>
            </a:pPr>
            <a:r>
              <a:rPr lang="fr-FR" sz="1800" b="1" dirty="0">
                <a:solidFill>
                  <a:srgbClr val="000000"/>
                </a:solidFill>
                <a:latin typeface="Calibri" panose="020F0502020204030204" pitchFamily="34" charset="0"/>
              </a:rPr>
              <a:t>	</a:t>
            </a:r>
            <a:r>
              <a:rPr lang="fr-FR" sz="1800" b="1" i="0" u="none" strike="noStrike" baseline="0" dirty="0">
                <a:solidFill>
                  <a:schemeClr val="accent2"/>
                </a:solidFill>
                <a:latin typeface="Calibri" panose="020F0502020204030204" pitchFamily="34" charset="0"/>
              </a:rPr>
              <a:t>&lt;script src="monfichier.js"&gt;&lt;/script&gt;.</a:t>
            </a:r>
          </a:p>
          <a:p>
            <a:pPr marL="0" indent="0">
              <a:buNone/>
            </a:pPr>
            <a:endParaRPr lang="fr-FR" sz="1800" b="1" dirty="0">
              <a:solidFill>
                <a:schemeClr val="accent2"/>
              </a:solidFill>
              <a:latin typeface="Calibri" panose="020F0502020204030204" pitchFamily="34" charset="0"/>
            </a:endParaRPr>
          </a:p>
        </p:txBody>
      </p:sp>
      <p:pic>
        <p:nvPicPr>
          <p:cNvPr id="6" name="Image 5">
            <a:extLst>
              <a:ext uri="{FF2B5EF4-FFF2-40B4-BE49-F238E27FC236}">
                <a16:creationId xmlns:a16="http://schemas.microsoft.com/office/drawing/2014/main" id="{0568D791-8532-DA50-8D51-8D304FF26135}"/>
              </a:ext>
            </a:extLst>
          </p:cNvPr>
          <p:cNvPicPr>
            <a:picLocks noChangeAspect="1"/>
          </p:cNvPicPr>
          <p:nvPr/>
        </p:nvPicPr>
        <p:blipFill>
          <a:blip r:embed="rId2"/>
          <a:stretch>
            <a:fillRect/>
          </a:stretch>
        </p:blipFill>
        <p:spPr>
          <a:xfrm>
            <a:off x="5833821" y="4877408"/>
            <a:ext cx="5064334" cy="1927631"/>
          </a:xfrm>
          <a:prstGeom prst="rect">
            <a:avLst/>
          </a:prstGeom>
        </p:spPr>
      </p:pic>
    </p:spTree>
    <p:extLst>
      <p:ext uri="{BB962C8B-B14F-4D97-AF65-F5344CB8AC3E}">
        <p14:creationId xmlns:p14="http://schemas.microsoft.com/office/powerpoint/2010/main" val="32654722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2 Les méthodes des chaînes</a:t>
            </a:r>
            <a:r>
              <a:rPr lang="fr-FR" sz="2400" dirty="0"/>
              <a:t>: </a:t>
            </a:r>
            <a:r>
              <a:rPr lang="fr-FR" sz="1800" dirty="0"/>
              <a:t>Les chaînes représentent un type primitif, mais un évènement se produit lorsqu'on essaye d'utiliser une méthode ou une propriété associée à l'objet String, elles se font transformer en objet sous le capot.</a:t>
            </a:r>
          </a:p>
          <a:p>
            <a:pPr marL="0" indent="0">
              <a:buNone/>
            </a:pPr>
            <a:r>
              <a:rPr lang="fr-FR" sz="1800" dirty="0" err="1">
                <a:solidFill>
                  <a:srgbClr val="7030A0"/>
                </a:solidFill>
              </a:rPr>
              <a:t>String.prototype.includes</a:t>
            </a:r>
            <a:r>
              <a:rPr lang="fr-FR" sz="1800" dirty="0">
                <a:solidFill>
                  <a:srgbClr val="7030A0"/>
                </a:solidFill>
              </a:rPr>
              <a:t>(value) // </a:t>
            </a:r>
            <a:r>
              <a:rPr lang="fr-FR" sz="1800" dirty="0"/>
              <a:t>Retourne un booléen en fonction de la présence de l'argument dans la chaîne.</a:t>
            </a:r>
          </a:p>
          <a:p>
            <a:pPr marL="0" indent="0">
              <a:buNone/>
            </a:pPr>
            <a:r>
              <a:rPr lang="fr-FR" sz="1800" dirty="0" err="1">
                <a:solidFill>
                  <a:srgbClr val="0070C0"/>
                </a:solidFill>
              </a:rPr>
              <a:t>const</a:t>
            </a:r>
            <a:r>
              <a:rPr lang="fr-FR" sz="1800" dirty="0">
                <a:solidFill>
                  <a:srgbClr val="0070C0"/>
                </a:solidFill>
              </a:rPr>
              <a:t> str1 = "Le chat saute."</a:t>
            </a:r>
          </a:p>
          <a:p>
            <a:pPr marL="0" indent="0">
              <a:buNone/>
            </a:pPr>
            <a:r>
              <a:rPr lang="fr-FR" sz="1800" dirty="0">
                <a:solidFill>
                  <a:srgbClr val="0070C0"/>
                </a:solidFill>
              </a:rPr>
              <a:t>console.log(str1);</a:t>
            </a:r>
          </a:p>
          <a:p>
            <a:pPr marL="0" indent="0">
              <a:buNone/>
            </a:pPr>
            <a:r>
              <a:rPr lang="fr-FR" sz="1800" dirty="0">
                <a:solidFill>
                  <a:srgbClr val="0070C0"/>
                </a:solidFill>
              </a:rPr>
              <a:t>console.log(str1.length);</a:t>
            </a:r>
          </a:p>
          <a:p>
            <a:pPr marL="0" indent="0">
              <a:buNone/>
            </a:pPr>
            <a:r>
              <a:rPr lang="fr-FR" sz="1800" dirty="0">
                <a:solidFill>
                  <a:srgbClr val="0070C0"/>
                </a:solidFill>
              </a:rPr>
              <a:t>console.log(str1.includes("Le"));</a:t>
            </a:r>
          </a:p>
          <a:p>
            <a:pPr marL="0" indent="0">
              <a:buNone/>
            </a:pPr>
            <a:r>
              <a:rPr lang="fr-FR" sz="1800" dirty="0" err="1">
                <a:solidFill>
                  <a:srgbClr val="7030A0"/>
                </a:solidFill>
              </a:rPr>
              <a:t>String.prototype.indexOf</a:t>
            </a:r>
            <a:r>
              <a:rPr lang="fr-FR" sz="1800" dirty="0">
                <a:solidFill>
                  <a:srgbClr val="7030A0"/>
                </a:solidFill>
              </a:rPr>
              <a:t>(index) // </a:t>
            </a:r>
            <a:r>
              <a:rPr lang="fr-FR" sz="1800" dirty="0"/>
              <a:t>Retourne l'index de l'argument dans la chaîne.</a:t>
            </a:r>
          </a:p>
          <a:p>
            <a:pPr marL="0" indent="0">
              <a:buNone/>
            </a:pPr>
            <a:r>
              <a:rPr lang="fr-FR" sz="1800" dirty="0" err="1"/>
              <a:t>const</a:t>
            </a:r>
            <a:r>
              <a:rPr lang="fr-FR" sz="1800" dirty="0"/>
              <a:t> str1 = "Le chien aboie."</a:t>
            </a:r>
          </a:p>
          <a:p>
            <a:pPr marL="0" indent="0">
              <a:buNone/>
            </a:pPr>
            <a:r>
              <a:rPr lang="fr-FR" sz="1800" dirty="0"/>
              <a:t>console.log(str1.indexOf("e"));</a:t>
            </a:r>
          </a:p>
          <a:p>
            <a:pPr marL="0" indent="0">
              <a:buNone/>
            </a:pPr>
            <a:r>
              <a:rPr lang="fr-FR" sz="1800" dirty="0" err="1">
                <a:solidFill>
                  <a:srgbClr val="7030A0"/>
                </a:solidFill>
              </a:rPr>
              <a:t>String.prototype.slice</a:t>
            </a:r>
            <a:r>
              <a:rPr lang="fr-FR" sz="1800" dirty="0">
                <a:solidFill>
                  <a:srgbClr val="7030A0"/>
                </a:solidFill>
              </a:rPr>
              <a:t>([</a:t>
            </a:r>
            <a:r>
              <a:rPr lang="fr-FR" sz="1800" dirty="0" err="1">
                <a:solidFill>
                  <a:srgbClr val="7030A0"/>
                </a:solidFill>
              </a:rPr>
              <a:t>indexStart</a:t>
            </a:r>
            <a:r>
              <a:rPr lang="fr-FR" sz="1800" dirty="0">
                <a:solidFill>
                  <a:srgbClr val="7030A0"/>
                </a:solidFill>
              </a:rPr>
              <a:t>, </a:t>
            </a:r>
            <a:r>
              <a:rPr lang="fr-FR" sz="1800" dirty="0" err="1">
                <a:solidFill>
                  <a:srgbClr val="7030A0"/>
                </a:solidFill>
              </a:rPr>
              <a:t>indexEnd</a:t>
            </a:r>
            <a:r>
              <a:rPr lang="fr-FR" sz="1800" dirty="0">
                <a:solidFill>
                  <a:srgbClr val="7030A0"/>
                </a:solidFill>
              </a:rPr>
              <a:t>[) </a:t>
            </a:r>
            <a:r>
              <a:rPr lang="fr-FR" sz="1800" dirty="0"/>
              <a:t>// Découpe une partie d'une chaîne et la retourne. Similaire à la méthode slice() des tableaux. Valeur de retour: une nouvelle chaîne contenant l'extrait choisi.</a:t>
            </a:r>
          </a:p>
        </p:txBody>
      </p:sp>
    </p:spTree>
    <p:extLst>
      <p:ext uri="{BB962C8B-B14F-4D97-AF65-F5344CB8AC3E}">
        <p14:creationId xmlns:p14="http://schemas.microsoft.com/office/powerpoint/2010/main" val="2778713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1800" dirty="0" err="1">
                <a:solidFill>
                  <a:srgbClr val="0070C0"/>
                </a:solidFill>
              </a:rPr>
              <a:t>const</a:t>
            </a:r>
            <a:r>
              <a:rPr lang="fr-FR" sz="1800" dirty="0">
                <a:solidFill>
                  <a:srgbClr val="0070C0"/>
                </a:solidFill>
              </a:rPr>
              <a:t> str1 = "Le chien aboie."</a:t>
            </a:r>
          </a:p>
          <a:p>
            <a:pPr marL="0" indent="0">
              <a:buNone/>
            </a:pPr>
            <a:r>
              <a:rPr lang="fr-FR" sz="1800" dirty="0">
                <a:solidFill>
                  <a:srgbClr val="0070C0"/>
                </a:solidFill>
              </a:rPr>
              <a:t>console.log(str1.slice(1,4));</a:t>
            </a:r>
          </a:p>
          <a:p>
            <a:pPr marL="0" indent="0">
              <a:buNone/>
            </a:pPr>
            <a:r>
              <a:rPr lang="fr-FR" sz="1800" dirty="0" err="1">
                <a:solidFill>
                  <a:srgbClr val="7030A0"/>
                </a:solidFill>
              </a:rPr>
              <a:t>String.prototype.toLowerCase</a:t>
            </a:r>
            <a:r>
              <a:rPr lang="fr-FR" sz="1800" dirty="0">
                <a:solidFill>
                  <a:srgbClr val="7030A0"/>
                </a:solidFill>
              </a:rPr>
              <a:t>() et .</a:t>
            </a:r>
            <a:r>
              <a:rPr lang="fr-FR" sz="1800" dirty="0" err="1">
                <a:solidFill>
                  <a:srgbClr val="7030A0"/>
                </a:solidFill>
              </a:rPr>
              <a:t>toUppercase</a:t>
            </a:r>
            <a:r>
              <a:rPr lang="fr-FR" sz="1800" dirty="0">
                <a:solidFill>
                  <a:srgbClr val="7030A0"/>
                </a:solidFill>
              </a:rPr>
              <a:t>() </a:t>
            </a:r>
            <a:r>
              <a:rPr lang="fr-FR" sz="1800" dirty="0"/>
              <a:t>// Retourne la chaîne en majuscule ou en minuscule.</a:t>
            </a:r>
          </a:p>
          <a:p>
            <a:pPr marL="0" indent="0">
              <a:buNone/>
            </a:pPr>
            <a:r>
              <a:rPr lang="fr-FR" sz="1800" dirty="0" err="1"/>
              <a:t>const</a:t>
            </a:r>
            <a:r>
              <a:rPr lang="fr-FR" sz="1800" dirty="0"/>
              <a:t> str2 = "L'étudiant lit un livre."</a:t>
            </a:r>
          </a:p>
          <a:p>
            <a:pPr marL="0" indent="0">
              <a:buNone/>
            </a:pPr>
            <a:r>
              <a:rPr lang="fr-FR" sz="1800" dirty="0"/>
              <a:t>console.log(str2.toLowerCase());</a:t>
            </a:r>
          </a:p>
          <a:p>
            <a:pPr marL="0" indent="0">
              <a:buNone/>
            </a:pPr>
            <a:r>
              <a:rPr lang="fr-FR" sz="1800" dirty="0"/>
              <a:t>console.log(str2.toUpperCase());</a:t>
            </a:r>
          </a:p>
          <a:p>
            <a:pPr marL="0" indent="0">
              <a:buNone/>
            </a:pPr>
            <a:r>
              <a:rPr lang="fr-FR" sz="1800" dirty="0" err="1">
                <a:solidFill>
                  <a:srgbClr val="7030A0"/>
                </a:solidFill>
              </a:rPr>
              <a:t>String.prototype.trim</a:t>
            </a:r>
            <a:r>
              <a:rPr lang="fr-FR" sz="1800" dirty="0">
                <a:solidFill>
                  <a:srgbClr val="7030A0"/>
                </a:solidFill>
              </a:rPr>
              <a:t>() </a:t>
            </a:r>
            <a:r>
              <a:rPr lang="fr-FR" sz="1800" dirty="0"/>
              <a:t>//Enlève les espaces à l'avant et à l'arrière d'une chaîne. Il existe également .</a:t>
            </a:r>
            <a:r>
              <a:rPr lang="fr-FR" sz="1800" dirty="0" err="1">
                <a:solidFill>
                  <a:srgbClr val="7030A0"/>
                </a:solidFill>
              </a:rPr>
              <a:t>trimStart</a:t>
            </a:r>
            <a:r>
              <a:rPr lang="fr-FR" sz="1800" dirty="0">
                <a:solidFill>
                  <a:srgbClr val="7030A0"/>
                </a:solidFill>
              </a:rPr>
              <a:t>() </a:t>
            </a:r>
            <a:r>
              <a:rPr lang="fr-FR" sz="1800" dirty="0"/>
              <a:t>et </a:t>
            </a:r>
            <a:r>
              <a:rPr lang="fr-FR" sz="1800" dirty="0">
                <a:solidFill>
                  <a:srgbClr val="7030A0"/>
                </a:solidFill>
              </a:rPr>
              <a:t>.</a:t>
            </a:r>
            <a:r>
              <a:rPr lang="fr-FR" sz="1800" dirty="0" err="1">
                <a:solidFill>
                  <a:srgbClr val="7030A0"/>
                </a:solidFill>
              </a:rPr>
              <a:t>trimEnd</a:t>
            </a:r>
            <a:r>
              <a:rPr lang="fr-FR" sz="1800" dirty="0">
                <a:solidFill>
                  <a:srgbClr val="7030A0"/>
                </a:solidFill>
              </a:rPr>
              <a:t>() </a:t>
            </a:r>
            <a:r>
              <a:rPr lang="fr-FR" sz="1800" dirty="0"/>
              <a:t>si l'on veut seulement enlever les espaces du début ou de la fin.</a:t>
            </a:r>
          </a:p>
          <a:p>
            <a:pPr marL="0" indent="0">
              <a:buNone/>
            </a:pPr>
            <a:r>
              <a:rPr lang="fr-FR" sz="1800" dirty="0" err="1">
                <a:solidFill>
                  <a:srgbClr val="0070C0"/>
                </a:solidFill>
              </a:rPr>
              <a:t>const</a:t>
            </a:r>
            <a:r>
              <a:rPr lang="fr-FR" sz="1800" dirty="0">
                <a:solidFill>
                  <a:srgbClr val="0070C0"/>
                </a:solidFill>
              </a:rPr>
              <a:t> str2 = "    L'étudiant lit un livre. "</a:t>
            </a:r>
          </a:p>
          <a:p>
            <a:pPr marL="0" indent="0">
              <a:buNone/>
            </a:pPr>
            <a:r>
              <a:rPr lang="fr-FR" sz="1800" dirty="0">
                <a:solidFill>
                  <a:srgbClr val="0070C0"/>
                </a:solidFill>
              </a:rPr>
              <a:t>console.log(str2.trim());</a:t>
            </a:r>
          </a:p>
        </p:txBody>
      </p:sp>
    </p:spTree>
    <p:extLst>
      <p:ext uri="{BB962C8B-B14F-4D97-AF65-F5344CB8AC3E}">
        <p14:creationId xmlns:p14="http://schemas.microsoft.com/office/powerpoint/2010/main" val="1103721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a:solidFill>
                  <a:srgbClr val="FF0000"/>
                </a:solidFill>
              </a:rPr>
              <a:t>3 Les regex</a:t>
            </a:r>
            <a:r>
              <a:rPr lang="fr-FR" sz="2400" dirty="0"/>
              <a:t>: </a:t>
            </a:r>
            <a:r>
              <a:rPr lang="fr-FR" sz="1800" dirty="0"/>
              <a:t>Qu'est-ce qu'une </a:t>
            </a:r>
            <a:r>
              <a:rPr lang="fr-FR" sz="1800" dirty="0" err="1"/>
              <a:t>RegEx</a:t>
            </a:r>
            <a:r>
              <a:rPr lang="fr-FR" sz="1800" dirty="0"/>
              <a:t> ou </a:t>
            </a:r>
            <a:r>
              <a:rPr lang="fr-FR" sz="1800" dirty="0" err="1"/>
              <a:t>RegExp</a:t>
            </a:r>
            <a:r>
              <a:rPr lang="fr-FR" sz="1800" dirty="0"/>
              <a:t> ?</a:t>
            </a:r>
          </a:p>
          <a:p>
            <a:pPr marL="0" indent="0">
              <a:buNone/>
            </a:pPr>
            <a:r>
              <a:rPr lang="fr-FR" sz="1800" dirty="0"/>
              <a:t>Les expressions régulières (ou rationnelles) représentent des modèles de chaîne de caractères. Elles vont permettre de détecter la présence d'un certain modèle dans une chaîne, ou pas. On peut s'en servir pour valider un email, un numéro de téléphone, une adresse, ou simplement pour retrouver un mot dans un texte. </a:t>
            </a:r>
          </a:p>
          <a:p>
            <a:pPr marL="0" indent="0">
              <a:buNone/>
            </a:pPr>
            <a:r>
              <a:rPr lang="fr-FR" sz="1800" dirty="0"/>
              <a:t>On peut construire une regex de deux façons différentes.</a:t>
            </a:r>
          </a:p>
          <a:p>
            <a:pPr marL="0" indent="0">
              <a:buNone/>
            </a:pPr>
            <a:r>
              <a:rPr lang="fr-FR" sz="1800" dirty="0" err="1">
                <a:solidFill>
                  <a:srgbClr val="0070C0"/>
                </a:solidFill>
              </a:rPr>
              <a:t>const</a:t>
            </a:r>
            <a:r>
              <a:rPr lang="fr-FR" sz="1800" dirty="0">
                <a:solidFill>
                  <a:srgbClr val="0070C0"/>
                </a:solidFill>
              </a:rPr>
              <a:t> regex1 = new </a:t>
            </a:r>
            <a:r>
              <a:rPr lang="fr-FR" sz="1800" dirty="0" err="1">
                <a:solidFill>
                  <a:srgbClr val="0070C0"/>
                </a:solidFill>
              </a:rPr>
              <a:t>RegExp</a:t>
            </a:r>
            <a:r>
              <a:rPr lang="fr-FR" sz="1800" dirty="0">
                <a:solidFill>
                  <a:srgbClr val="0070C0"/>
                </a:solidFill>
              </a:rPr>
              <a:t>("/abc/")</a:t>
            </a:r>
          </a:p>
          <a:p>
            <a:pPr marL="0" indent="0">
              <a:buNone/>
            </a:pPr>
            <a:r>
              <a:rPr lang="fr-FR" sz="1800" dirty="0" err="1">
                <a:solidFill>
                  <a:srgbClr val="0070C0"/>
                </a:solidFill>
              </a:rPr>
              <a:t>const</a:t>
            </a:r>
            <a:r>
              <a:rPr lang="fr-FR" sz="1800" dirty="0">
                <a:solidFill>
                  <a:srgbClr val="0070C0"/>
                </a:solidFill>
              </a:rPr>
              <a:t> regex2 = /abc/  </a:t>
            </a:r>
          </a:p>
          <a:p>
            <a:pPr marL="0" indent="0">
              <a:buNone/>
            </a:pPr>
            <a:r>
              <a:rPr lang="fr-FR" sz="1800" dirty="0"/>
              <a:t>La seconde est plus populaire, mais ne peut utiliser d'expressions JS, donc à voir au cas par cas.</a:t>
            </a:r>
          </a:p>
          <a:p>
            <a:pPr marL="0" indent="0">
              <a:buNone/>
            </a:pPr>
            <a:r>
              <a:rPr lang="en-US" sz="1800" dirty="0">
                <a:solidFill>
                  <a:srgbClr val="0070C0"/>
                </a:solidFill>
              </a:rPr>
              <a:t>const regex1 = new </a:t>
            </a:r>
            <a:r>
              <a:rPr lang="en-US" sz="1800" dirty="0" err="1">
                <a:solidFill>
                  <a:srgbClr val="0070C0"/>
                </a:solidFill>
              </a:rPr>
              <a:t>RegExp</a:t>
            </a:r>
            <a:r>
              <a:rPr lang="en-US" sz="1800" dirty="0">
                <a:solidFill>
                  <a:srgbClr val="0070C0"/>
                </a:solidFill>
              </a:rPr>
              <a:t>("/</a:t>
            </a:r>
            <a:r>
              <a:rPr lang="en-US" sz="1800" dirty="0" err="1">
                <a:solidFill>
                  <a:srgbClr val="0070C0"/>
                </a:solidFill>
              </a:rPr>
              <a:t>abc</a:t>
            </a:r>
            <a:r>
              <a:rPr lang="en-US" sz="1800" dirty="0">
                <a:solidFill>
                  <a:srgbClr val="0070C0"/>
                </a:solidFill>
              </a:rPr>
              <a:t>/");</a:t>
            </a:r>
          </a:p>
          <a:p>
            <a:pPr marL="0" indent="0">
              <a:buNone/>
            </a:pPr>
            <a:r>
              <a:rPr lang="en-US" sz="1800" dirty="0">
                <a:solidFill>
                  <a:srgbClr val="0070C0"/>
                </a:solidFill>
              </a:rPr>
              <a:t>const regex2 = /</a:t>
            </a:r>
            <a:r>
              <a:rPr lang="en-US" sz="1800" dirty="0" err="1">
                <a:solidFill>
                  <a:srgbClr val="0070C0"/>
                </a:solidFill>
              </a:rPr>
              <a:t>abc</a:t>
            </a:r>
            <a:r>
              <a:rPr lang="en-US" sz="1800" dirty="0">
                <a:solidFill>
                  <a:srgbClr val="0070C0"/>
                </a:solidFill>
              </a:rPr>
              <a:t>/;</a:t>
            </a:r>
          </a:p>
          <a:p>
            <a:pPr marL="0" indent="0">
              <a:buNone/>
            </a:pPr>
            <a:r>
              <a:rPr lang="en-US" sz="1800" dirty="0">
                <a:solidFill>
                  <a:srgbClr val="0070C0"/>
                </a:solidFill>
              </a:rPr>
              <a:t>console.log(regex2.test("</a:t>
            </a:r>
            <a:r>
              <a:rPr lang="en-US" sz="1800" dirty="0" err="1">
                <a:solidFill>
                  <a:srgbClr val="0070C0"/>
                </a:solidFill>
              </a:rPr>
              <a:t>abc</a:t>
            </a:r>
            <a:r>
              <a:rPr lang="en-US" sz="1800" dirty="0">
                <a:solidFill>
                  <a:srgbClr val="0070C0"/>
                </a:solidFill>
              </a:rPr>
              <a:t>"));</a:t>
            </a:r>
          </a:p>
          <a:p>
            <a:pPr marL="0" indent="0">
              <a:buNone/>
            </a:pPr>
            <a:r>
              <a:rPr lang="en-US" sz="1800" dirty="0">
                <a:solidFill>
                  <a:srgbClr val="0070C0"/>
                </a:solidFill>
              </a:rPr>
              <a:t>console.log(regex2);</a:t>
            </a:r>
          </a:p>
          <a:p>
            <a:pPr marL="0" indent="0">
              <a:buNone/>
            </a:pPr>
            <a:r>
              <a:rPr lang="en-US" sz="1800" dirty="0" err="1">
                <a:solidFill>
                  <a:srgbClr val="0070C0"/>
                </a:solidFill>
              </a:rPr>
              <a:t>console.dir</a:t>
            </a:r>
            <a:r>
              <a:rPr lang="en-US" sz="1800" dirty="0">
                <a:solidFill>
                  <a:srgbClr val="0070C0"/>
                </a:solidFill>
              </a:rPr>
              <a:t>(regex2);</a:t>
            </a:r>
            <a:endParaRPr lang="fr-FR" sz="1800" dirty="0">
              <a:solidFill>
                <a:srgbClr val="0070C0"/>
              </a:solidFill>
            </a:endParaRPr>
          </a:p>
        </p:txBody>
      </p:sp>
    </p:spTree>
    <p:extLst>
      <p:ext uri="{BB962C8B-B14F-4D97-AF65-F5344CB8AC3E}">
        <p14:creationId xmlns:p14="http://schemas.microsoft.com/office/powerpoint/2010/main" val="2728814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400" b="1" dirty="0">
                <a:solidFill>
                  <a:srgbClr val="FF0000"/>
                </a:solidFill>
              </a:rPr>
              <a:t>3 Les regex</a:t>
            </a:r>
            <a:r>
              <a:rPr lang="fr-FR" sz="2400" dirty="0"/>
              <a:t>: </a:t>
            </a:r>
            <a:r>
              <a:rPr lang="fr-FR" sz="1800" dirty="0"/>
              <a:t>Les options (drapeaux). On peut rajouter des lettres à la fin d'une regex afin de lui rajouter des fonctionnalités supplémentaires.</a:t>
            </a:r>
          </a:p>
          <a:p>
            <a:pPr marL="0" indent="0">
              <a:buNone/>
            </a:pPr>
            <a:r>
              <a:rPr lang="fr-FR" sz="1800" dirty="0"/>
              <a:t>    A. </a:t>
            </a:r>
            <a:r>
              <a:rPr lang="fr-FR" sz="1800" dirty="0">
                <a:solidFill>
                  <a:srgbClr val="7030A0"/>
                </a:solidFill>
              </a:rPr>
              <a:t> /g =&gt; </a:t>
            </a:r>
            <a:r>
              <a:rPr lang="fr-FR" sz="1800" dirty="0"/>
              <a:t>la lettre g signifie qu'on teste la chaîne globalement, et qu'on ne s'arrête pas après la première correspondance. Cela ne va pas avoir d'effet sur certaines méthodes, mais la méthode </a:t>
            </a:r>
            <a:r>
              <a:rPr lang="fr-FR" sz="1800" dirty="0">
                <a:solidFill>
                  <a:srgbClr val="7030A0"/>
                </a:solidFill>
              </a:rPr>
              <a:t>match() </a:t>
            </a:r>
            <a:r>
              <a:rPr lang="fr-FR" sz="1800" dirty="0"/>
              <a:t>renverra par exemple l'ensemble des correspondances.</a:t>
            </a:r>
          </a:p>
          <a:p>
            <a:pPr marL="0" indent="0">
              <a:buNone/>
            </a:pPr>
            <a:r>
              <a:rPr lang="fr-FR" sz="1800" dirty="0"/>
              <a:t>    B. </a:t>
            </a:r>
            <a:r>
              <a:rPr lang="fr-FR" sz="1800" dirty="0">
                <a:solidFill>
                  <a:srgbClr val="7030A0"/>
                </a:solidFill>
              </a:rPr>
              <a:t>/i =&gt; </a:t>
            </a:r>
            <a:r>
              <a:rPr lang="fr-FR" sz="1800" dirty="0"/>
              <a:t>la recherche n'est pas sensible à la casse.</a:t>
            </a:r>
          </a:p>
          <a:p>
            <a:pPr marL="0" indent="0">
              <a:buNone/>
            </a:pPr>
            <a:r>
              <a:rPr lang="fr-FR" sz="1800" dirty="0">
                <a:solidFill>
                  <a:srgbClr val="7030A0"/>
                </a:solidFill>
              </a:rPr>
              <a:t>    /a/</a:t>
            </a:r>
            <a:r>
              <a:rPr lang="fr-FR" sz="1800" dirty="0" err="1">
                <a:solidFill>
                  <a:srgbClr val="7030A0"/>
                </a:solidFill>
              </a:rPr>
              <a:t>i.test</a:t>
            </a:r>
            <a:r>
              <a:rPr lang="fr-FR" sz="1800" dirty="0">
                <a:solidFill>
                  <a:srgbClr val="7030A0"/>
                </a:solidFill>
              </a:rPr>
              <a:t>("a") </a:t>
            </a:r>
            <a:r>
              <a:rPr lang="fr-FR" sz="1800" dirty="0"/>
              <a:t>// </a:t>
            </a:r>
            <a:r>
              <a:rPr lang="fr-FR" sz="1800" dirty="0" err="1"/>
              <a:t>true</a:t>
            </a:r>
            <a:endParaRPr lang="fr-FR" sz="1800" dirty="0"/>
          </a:p>
          <a:p>
            <a:pPr marL="0" indent="0">
              <a:buNone/>
            </a:pPr>
            <a:r>
              <a:rPr lang="fr-FR" sz="1800" dirty="0"/>
              <a:t>    </a:t>
            </a:r>
            <a:r>
              <a:rPr lang="fr-FR" sz="1800" dirty="0">
                <a:solidFill>
                  <a:srgbClr val="7030A0"/>
                </a:solidFill>
              </a:rPr>
              <a:t>/a/</a:t>
            </a:r>
            <a:r>
              <a:rPr lang="fr-FR" sz="1800" dirty="0" err="1">
                <a:solidFill>
                  <a:srgbClr val="7030A0"/>
                </a:solidFill>
              </a:rPr>
              <a:t>i.test</a:t>
            </a:r>
            <a:r>
              <a:rPr lang="fr-FR" sz="1800" dirty="0">
                <a:solidFill>
                  <a:srgbClr val="7030A0"/>
                </a:solidFill>
              </a:rPr>
              <a:t>("A") </a:t>
            </a:r>
            <a:r>
              <a:rPr lang="fr-FR" sz="1800" dirty="0"/>
              <a:t>// </a:t>
            </a:r>
            <a:r>
              <a:rPr lang="fr-FR" sz="1800" dirty="0" err="1"/>
              <a:t>true</a:t>
            </a:r>
            <a:r>
              <a:rPr lang="fr-FR" sz="1800" dirty="0"/>
              <a:t> etc...</a:t>
            </a:r>
          </a:p>
          <a:p>
            <a:pPr marL="0" indent="0">
              <a:buNone/>
            </a:pPr>
            <a:r>
              <a:rPr lang="fr-FR" sz="1800" dirty="0">
                <a:solidFill>
                  <a:srgbClr val="0070C0"/>
                </a:solidFill>
              </a:rPr>
              <a:t>console.log((/a/</a:t>
            </a:r>
            <a:r>
              <a:rPr lang="fr-FR" sz="1800" dirty="0" err="1">
                <a:solidFill>
                  <a:srgbClr val="0070C0"/>
                </a:solidFill>
              </a:rPr>
              <a:t>i.test</a:t>
            </a:r>
            <a:r>
              <a:rPr lang="fr-FR" sz="1800" dirty="0">
                <a:solidFill>
                  <a:srgbClr val="0070C0"/>
                </a:solidFill>
              </a:rPr>
              <a:t>("A")));</a:t>
            </a:r>
          </a:p>
          <a:p>
            <a:pPr marL="0" indent="0">
              <a:buNone/>
            </a:pPr>
            <a:r>
              <a:rPr lang="fr-FR" sz="1800" dirty="0">
                <a:solidFill>
                  <a:srgbClr val="0070C0"/>
                </a:solidFill>
              </a:rPr>
              <a:t>console.log("</a:t>
            </a:r>
            <a:r>
              <a:rPr lang="fr-FR" sz="1800" dirty="0" err="1">
                <a:solidFill>
                  <a:srgbClr val="0070C0"/>
                </a:solidFill>
              </a:rPr>
              <a:t>aaaa</a:t>
            </a:r>
            <a:r>
              <a:rPr lang="fr-FR" sz="1800" dirty="0">
                <a:solidFill>
                  <a:srgbClr val="0070C0"/>
                </a:solidFill>
              </a:rPr>
              <a:t>".match(/a/));</a:t>
            </a:r>
          </a:p>
          <a:p>
            <a:pPr marL="0" indent="0">
              <a:buNone/>
            </a:pPr>
            <a:r>
              <a:rPr lang="fr-FR" sz="1800" dirty="0">
                <a:solidFill>
                  <a:srgbClr val="0070C0"/>
                </a:solidFill>
              </a:rPr>
              <a:t>console.log("</a:t>
            </a:r>
            <a:r>
              <a:rPr lang="fr-FR" sz="1800" dirty="0" err="1">
                <a:solidFill>
                  <a:srgbClr val="0070C0"/>
                </a:solidFill>
              </a:rPr>
              <a:t>aaaa</a:t>
            </a:r>
            <a:r>
              <a:rPr lang="fr-FR" sz="1800" dirty="0">
                <a:solidFill>
                  <a:srgbClr val="0070C0"/>
                </a:solidFill>
              </a:rPr>
              <a:t>".match(/a/g));</a:t>
            </a:r>
          </a:p>
          <a:p>
            <a:pPr marL="0" indent="0">
              <a:buNone/>
            </a:pPr>
            <a:r>
              <a:rPr lang="fr-FR" sz="1800" dirty="0">
                <a:solidFill>
                  <a:srgbClr val="7030A0"/>
                </a:solidFill>
              </a:rPr>
              <a:t>"Classe de caractères" : </a:t>
            </a:r>
            <a:r>
              <a:rPr lang="fr-FR" sz="1800" dirty="0"/>
              <a:t>N'importe quel caractère de la liste entre les crochets. </a:t>
            </a:r>
          </a:p>
          <a:p>
            <a:pPr marL="0" indent="0">
              <a:buNone/>
            </a:pPr>
            <a:r>
              <a:rPr lang="fr-FR" sz="1800" dirty="0"/>
              <a:t>    </a:t>
            </a:r>
            <a:r>
              <a:rPr lang="fr-FR" sz="1800" dirty="0">
                <a:solidFill>
                  <a:srgbClr val="0070C0"/>
                </a:solidFill>
              </a:rPr>
              <a:t>/[a7y]/ </a:t>
            </a:r>
            <a:r>
              <a:rPr lang="fr-FR" sz="1800" dirty="0"/>
              <a:t>correspond à la première occurrence de a, ou 7, ou y.</a:t>
            </a:r>
          </a:p>
          <a:p>
            <a:pPr marL="0" indent="0">
              <a:buNone/>
            </a:pPr>
            <a:r>
              <a:rPr lang="fr-FR" sz="1800" dirty="0"/>
              <a:t>    </a:t>
            </a:r>
            <a:r>
              <a:rPr lang="fr-FR" sz="1800" dirty="0">
                <a:solidFill>
                  <a:srgbClr val="0070C0"/>
                </a:solidFill>
              </a:rPr>
              <a:t>/[e-l]/ </a:t>
            </a:r>
            <a:r>
              <a:rPr lang="fr-FR" sz="1800" dirty="0"/>
              <a:t>un caractère entre e et l compris.</a:t>
            </a:r>
          </a:p>
          <a:p>
            <a:pPr marL="0" indent="0">
              <a:buNone/>
            </a:pPr>
            <a:r>
              <a:rPr lang="fr-FR" sz="1800" dirty="0"/>
              <a:t>    </a:t>
            </a:r>
            <a:r>
              <a:rPr lang="fr-FR" sz="1800" dirty="0">
                <a:solidFill>
                  <a:srgbClr val="0070C0"/>
                </a:solidFill>
              </a:rPr>
              <a:t>/[2-4]/ </a:t>
            </a:r>
            <a:r>
              <a:rPr lang="fr-FR" sz="1800" dirty="0"/>
              <a:t>un caractère entre 2 et 4 compris.</a:t>
            </a:r>
            <a:endParaRPr lang="fr-FR" sz="1800" dirty="0">
              <a:solidFill>
                <a:srgbClr val="0070C0"/>
              </a:solidFill>
            </a:endParaRPr>
          </a:p>
        </p:txBody>
      </p:sp>
    </p:spTree>
    <p:extLst>
      <p:ext uri="{BB962C8B-B14F-4D97-AF65-F5344CB8AC3E}">
        <p14:creationId xmlns:p14="http://schemas.microsoft.com/office/powerpoint/2010/main" val="1063421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a:solidFill>
                  <a:srgbClr val="FF0000"/>
                </a:solidFill>
              </a:rPr>
              <a:t>3 Les regex</a:t>
            </a:r>
            <a:r>
              <a:rPr lang="fr-FR" sz="2400" dirty="0"/>
              <a:t>: </a:t>
            </a:r>
            <a:r>
              <a:rPr lang="fr-FR" sz="1800" dirty="0"/>
              <a:t>Il excise de des alternatives syntaxiques à ces classes qui permettent de créer une regex rapidement, mais il faut connaitre les symboles par cœur. </a:t>
            </a:r>
          </a:p>
          <a:p>
            <a:pPr marL="0" indent="0">
              <a:buNone/>
            </a:pPr>
            <a:r>
              <a:rPr lang="fr-FR" sz="1800" dirty="0">
                <a:solidFill>
                  <a:srgbClr val="0070C0"/>
                </a:solidFill>
              </a:rPr>
              <a:t>\w </a:t>
            </a:r>
            <a:r>
              <a:rPr lang="fr-FR" sz="1800" dirty="0"/>
              <a:t>Correspond à tous les chiffres, les lettres et les </a:t>
            </a:r>
            <a:r>
              <a:rPr lang="fr-FR" sz="1800" dirty="0" err="1"/>
              <a:t>underscores</a:t>
            </a:r>
            <a:r>
              <a:rPr lang="fr-FR" sz="1800" dirty="0"/>
              <a:t>, équivalent à </a:t>
            </a:r>
            <a:r>
              <a:rPr lang="fr-FR" sz="1800" dirty="0">
                <a:solidFill>
                  <a:srgbClr val="0070C0"/>
                </a:solidFill>
              </a:rPr>
              <a:t>[a-zA-Z0-9_];</a:t>
            </a:r>
          </a:p>
          <a:p>
            <a:pPr marL="0" indent="0">
              <a:buNone/>
            </a:pPr>
            <a:r>
              <a:rPr lang="fr-FR" sz="1800" dirty="0">
                <a:solidFill>
                  <a:srgbClr val="0070C0"/>
                </a:solidFill>
              </a:rPr>
              <a:t>\d </a:t>
            </a:r>
            <a:r>
              <a:rPr lang="fr-FR" sz="1800" dirty="0"/>
              <a:t>Correspond à un chiffre de 0 à 9, </a:t>
            </a:r>
            <a:r>
              <a:rPr lang="fr-FR" sz="1800" dirty="0" err="1"/>
              <a:t>équivavent</a:t>
            </a:r>
            <a:r>
              <a:rPr lang="fr-FR" sz="1800" dirty="0"/>
              <a:t> </a:t>
            </a:r>
            <a:r>
              <a:rPr lang="fr-FR" sz="1800" dirty="0">
                <a:solidFill>
                  <a:srgbClr val="0070C0"/>
                </a:solidFill>
              </a:rPr>
              <a:t>[0-9]</a:t>
            </a:r>
            <a:r>
              <a:rPr lang="fr-FR" sz="1800" dirty="0"/>
              <a:t>;</a:t>
            </a:r>
          </a:p>
          <a:p>
            <a:pPr marL="0" indent="0">
              <a:buNone/>
            </a:pPr>
            <a:r>
              <a:rPr lang="fr-FR" sz="1800" dirty="0">
                <a:solidFill>
                  <a:srgbClr val="0070C0"/>
                </a:solidFill>
              </a:rPr>
              <a:t>\s </a:t>
            </a:r>
            <a:r>
              <a:rPr lang="fr-FR" sz="1800" dirty="0"/>
              <a:t>Correspond à tous les sauts à la ligne.</a:t>
            </a:r>
          </a:p>
          <a:p>
            <a:pPr marL="0" indent="0">
              <a:buNone/>
            </a:pPr>
            <a:r>
              <a:rPr lang="fr-FR" sz="1800" dirty="0">
                <a:solidFill>
                  <a:srgbClr val="0070C0"/>
                </a:solidFill>
              </a:rPr>
              <a:t>. </a:t>
            </a:r>
            <a:r>
              <a:rPr lang="fr-FR" sz="1800" dirty="0"/>
              <a:t>  Le point seul, correspond à tous les caractères sauf un retour à la ligne. ex : /./</a:t>
            </a:r>
          </a:p>
          <a:p>
            <a:pPr marL="0" indent="0">
              <a:buNone/>
            </a:pPr>
            <a:r>
              <a:rPr lang="fr-FR" sz="1800" dirty="0">
                <a:solidFill>
                  <a:srgbClr val="0070C0"/>
                </a:solidFill>
              </a:rPr>
              <a:t>\r  </a:t>
            </a:r>
            <a:r>
              <a:rPr lang="fr-FR" sz="1800" dirty="0"/>
              <a:t>Correspond à un retour à la ligne quand du texte est déjà écrit (</a:t>
            </a:r>
            <a:r>
              <a:rPr lang="fr-FR" sz="1800" dirty="0" err="1"/>
              <a:t>carriage</a:t>
            </a:r>
            <a:r>
              <a:rPr lang="fr-FR" sz="1800" dirty="0"/>
              <a:t> return).</a:t>
            </a:r>
          </a:p>
          <a:p>
            <a:pPr marL="0" indent="0">
              <a:buNone/>
            </a:pPr>
            <a:r>
              <a:rPr lang="fr-FR" sz="1800" dirty="0">
                <a:solidFill>
                  <a:srgbClr val="0070C0"/>
                </a:solidFill>
              </a:rPr>
              <a:t>\n  </a:t>
            </a:r>
            <a:r>
              <a:rPr lang="fr-FR" sz="1800" dirty="0"/>
              <a:t>Correspond à une nouvelle ligne sans </a:t>
            </a:r>
            <a:r>
              <a:rPr lang="fr-FR" sz="1800" dirty="0" err="1"/>
              <a:t>carriage</a:t>
            </a:r>
            <a:r>
              <a:rPr lang="fr-FR" sz="1800" dirty="0"/>
              <a:t> return, comme quand on enchaîne plusieurs sauts de ligne sans rien écrire.</a:t>
            </a:r>
          </a:p>
          <a:p>
            <a:pPr marL="0" indent="0">
              <a:buNone/>
            </a:pPr>
            <a:r>
              <a:rPr lang="fr-FR" sz="1800" dirty="0">
                <a:solidFill>
                  <a:srgbClr val="0070C0"/>
                </a:solidFill>
              </a:rPr>
              <a:t>\t  </a:t>
            </a:r>
            <a:r>
              <a:rPr lang="fr-FR" sz="1800" dirty="0"/>
              <a:t>Correspond à un tab</a:t>
            </a:r>
          </a:p>
          <a:p>
            <a:pPr marL="0" indent="0">
              <a:buNone/>
            </a:pPr>
            <a:r>
              <a:rPr lang="fr-FR" sz="1800" dirty="0">
                <a:solidFill>
                  <a:srgbClr val="0070C0"/>
                </a:solidFill>
              </a:rPr>
              <a:t>\W  </a:t>
            </a:r>
            <a:r>
              <a:rPr lang="fr-FR" sz="1800" dirty="0"/>
              <a:t>Correspond à tout ce qui **n'est pas** une lettre, un chiffre ou un </a:t>
            </a:r>
            <a:r>
              <a:rPr lang="fr-FR" sz="1800" dirty="0" err="1"/>
              <a:t>underscore</a:t>
            </a:r>
            <a:r>
              <a:rPr lang="fr-FR" sz="1800" dirty="0"/>
              <a:t>, équivalent à </a:t>
            </a:r>
            <a:r>
              <a:rPr lang="fr-FR" sz="1800" dirty="0">
                <a:solidFill>
                  <a:srgbClr val="0070C0"/>
                </a:solidFill>
              </a:rPr>
              <a:t>[^a-zA-Z0-9_], </a:t>
            </a:r>
            <a:r>
              <a:rPr lang="fr-FR" sz="1800" dirty="0"/>
              <a:t>le ^ (seulement dans une classe) signifiant "tout ce qui n'est pas ce qui suit".</a:t>
            </a:r>
          </a:p>
          <a:p>
            <a:pPr marL="0" indent="0">
              <a:buNone/>
            </a:pPr>
            <a:r>
              <a:rPr lang="fr-FR" sz="1800" dirty="0">
                <a:solidFill>
                  <a:srgbClr val="0070C0"/>
                </a:solidFill>
              </a:rPr>
              <a:t>\D  </a:t>
            </a:r>
            <a:r>
              <a:rPr lang="fr-FR" sz="1800" dirty="0"/>
              <a:t>Tout ce qui n'est pas un digit, équivalent à </a:t>
            </a:r>
            <a:r>
              <a:rPr lang="fr-FR" sz="1800" dirty="0">
                <a:solidFill>
                  <a:srgbClr val="0070C0"/>
                </a:solidFill>
              </a:rPr>
              <a:t>[^0-9];</a:t>
            </a:r>
          </a:p>
          <a:p>
            <a:pPr marL="0" indent="0">
              <a:buNone/>
            </a:pPr>
            <a:r>
              <a:rPr lang="fr-FR" sz="1800" dirty="0">
                <a:solidFill>
                  <a:srgbClr val="0070C0"/>
                </a:solidFill>
              </a:rPr>
              <a:t>\</a:t>
            </a:r>
            <a:r>
              <a:rPr lang="fr-FR" sz="1800" dirty="0"/>
              <a:t> Correspond à tout ce qui n'est pas un retour à la ligne(tous les caractères).</a:t>
            </a:r>
          </a:p>
          <a:p>
            <a:pPr marL="0" indent="0">
              <a:buNone/>
            </a:pPr>
            <a:endParaRPr lang="fr-FR" sz="1800" dirty="0">
              <a:solidFill>
                <a:srgbClr val="0070C0"/>
              </a:solidFill>
            </a:endParaRPr>
          </a:p>
        </p:txBody>
      </p:sp>
    </p:spTree>
    <p:extLst>
      <p:ext uri="{BB962C8B-B14F-4D97-AF65-F5344CB8AC3E}">
        <p14:creationId xmlns:p14="http://schemas.microsoft.com/office/powerpoint/2010/main" val="2258303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400" b="1" dirty="0">
                <a:solidFill>
                  <a:srgbClr val="FF0000"/>
                </a:solidFill>
              </a:rPr>
              <a:t>3 Les regex</a:t>
            </a:r>
            <a:r>
              <a:rPr lang="fr-FR" sz="2400" dirty="0"/>
              <a:t>: </a:t>
            </a:r>
            <a:r>
              <a:rPr lang="fr-FR" sz="1800" dirty="0"/>
              <a:t>Ex:</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regextest</a:t>
            </a:r>
            <a:r>
              <a:rPr lang="fr-FR" sz="1800" dirty="0">
                <a:solidFill>
                  <a:srgbClr val="0070C0"/>
                </a:solidFill>
              </a:rPr>
              <a:t> = /[a-d]/;</a:t>
            </a:r>
          </a:p>
          <a:p>
            <a:pPr marL="0" indent="0">
              <a:buNone/>
            </a:pPr>
            <a:r>
              <a:rPr lang="fr-FR" sz="1800" dirty="0">
                <a:solidFill>
                  <a:srgbClr val="0070C0"/>
                </a:solidFill>
              </a:rPr>
              <a:t>console.log(</a:t>
            </a:r>
            <a:r>
              <a:rPr lang="fr-FR" sz="1800" dirty="0" err="1">
                <a:solidFill>
                  <a:srgbClr val="0070C0"/>
                </a:solidFill>
              </a:rPr>
              <a:t>regextest.test</a:t>
            </a:r>
            <a:r>
              <a:rPr lang="fr-FR" sz="1800" dirty="0">
                <a:solidFill>
                  <a:srgbClr val="0070C0"/>
                </a:solidFill>
              </a:rPr>
              <a:t>("c"));</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regextest1 = /[0-9]/;</a:t>
            </a:r>
          </a:p>
          <a:p>
            <a:pPr marL="0" indent="0">
              <a:buNone/>
            </a:pPr>
            <a:r>
              <a:rPr lang="fr-FR" sz="1800" dirty="0">
                <a:solidFill>
                  <a:srgbClr val="0070C0"/>
                </a:solidFill>
              </a:rPr>
              <a:t>//Où</a:t>
            </a:r>
          </a:p>
          <a:p>
            <a:pPr marL="0" indent="0">
              <a:buNone/>
            </a:pPr>
            <a:r>
              <a:rPr lang="fr-FR" sz="1800" dirty="0" err="1">
                <a:solidFill>
                  <a:srgbClr val="0070C0"/>
                </a:solidFill>
              </a:rPr>
              <a:t>const</a:t>
            </a:r>
            <a:r>
              <a:rPr lang="fr-FR" sz="1800" dirty="0">
                <a:solidFill>
                  <a:srgbClr val="0070C0"/>
                </a:solidFill>
              </a:rPr>
              <a:t> regextest1 = /\d/;</a:t>
            </a:r>
          </a:p>
          <a:p>
            <a:pPr marL="0" indent="0">
              <a:buNone/>
            </a:pPr>
            <a:r>
              <a:rPr lang="fr-FR" sz="1800" dirty="0">
                <a:solidFill>
                  <a:srgbClr val="0070C0"/>
                </a:solidFill>
              </a:rPr>
              <a:t>console.log(regextest1.test("6"))</a:t>
            </a:r>
            <a:r>
              <a:rPr lang="fr-FR" sz="1800" dirty="0"/>
              <a:t>;</a:t>
            </a:r>
          </a:p>
          <a:p>
            <a:pPr marL="0" indent="0">
              <a:buNone/>
            </a:pPr>
            <a:r>
              <a:rPr lang="fr-FR" sz="1800" dirty="0">
                <a:solidFill>
                  <a:srgbClr val="7030A0"/>
                </a:solidFill>
              </a:rPr>
              <a:t>Les caractères échappés.</a:t>
            </a:r>
            <a:endParaRPr lang="fr-FR" sz="1800" dirty="0"/>
          </a:p>
          <a:p>
            <a:pPr marL="0" indent="0">
              <a:buNone/>
            </a:pPr>
            <a:r>
              <a:rPr lang="fr-FR" sz="1800" dirty="0"/>
              <a:t>Que faire quand on recherche un caractère qui est déjà utilisé dans les symboles des regex ? Il faut l'échapper, c'est à dire mettre un </a:t>
            </a:r>
            <a:r>
              <a:rPr lang="fr-FR" sz="1800" dirty="0" err="1"/>
              <a:t>anti-slash</a:t>
            </a:r>
            <a:r>
              <a:rPr lang="fr-FR" sz="1800" dirty="0"/>
              <a:t> devant.</a:t>
            </a:r>
          </a:p>
          <a:p>
            <a:pPr marL="0" indent="0">
              <a:buNone/>
            </a:pPr>
            <a:r>
              <a:rPr lang="fr-FR" sz="1800" dirty="0">
                <a:solidFill>
                  <a:srgbClr val="7030A0"/>
                </a:solidFill>
              </a:rPr>
              <a:t>    \.  </a:t>
            </a:r>
            <a:r>
              <a:rPr lang="fr-FR" sz="1800" dirty="0"/>
              <a:t>pour rechercher un point</a:t>
            </a:r>
          </a:p>
          <a:p>
            <a:pPr marL="0" indent="0">
              <a:buNone/>
            </a:pPr>
            <a:r>
              <a:rPr lang="fr-FR" sz="1800" dirty="0"/>
              <a:t>    </a:t>
            </a:r>
            <a:r>
              <a:rPr lang="fr-FR" sz="1800" dirty="0">
                <a:solidFill>
                  <a:srgbClr val="7030A0"/>
                </a:solidFill>
              </a:rPr>
              <a:t>\\ </a:t>
            </a:r>
            <a:r>
              <a:rPr lang="fr-FR" sz="1800" dirty="0"/>
              <a:t> pour rechercher un antislash</a:t>
            </a:r>
          </a:p>
          <a:p>
            <a:pPr marL="0" indent="0">
              <a:buNone/>
            </a:pPr>
            <a:r>
              <a:rPr lang="fr-FR" sz="1800" dirty="0"/>
              <a:t>    Ou encore : </a:t>
            </a:r>
            <a:r>
              <a:rPr lang="fr-FR" sz="1800" dirty="0">
                <a:solidFill>
                  <a:srgbClr val="0070C0"/>
                </a:solidFill>
              </a:rPr>
              <a:t>\? \$ \+ \*</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escapedRegex</a:t>
            </a:r>
            <a:r>
              <a:rPr lang="fr-FR" sz="1800" dirty="0">
                <a:solidFill>
                  <a:srgbClr val="0070C0"/>
                </a:solidFill>
              </a:rPr>
              <a:t> = /\//;</a:t>
            </a:r>
          </a:p>
          <a:p>
            <a:pPr marL="0" indent="0">
              <a:buNone/>
            </a:pPr>
            <a:r>
              <a:rPr lang="fr-FR" sz="1800" dirty="0">
                <a:solidFill>
                  <a:srgbClr val="0070C0"/>
                </a:solidFill>
              </a:rPr>
              <a:t>console.log(</a:t>
            </a:r>
            <a:r>
              <a:rPr lang="fr-FR" sz="1800" dirty="0" err="1">
                <a:solidFill>
                  <a:srgbClr val="0070C0"/>
                </a:solidFill>
              </a:rPr>
              <a:t>escapedRegex.test</a:t>
            </a:r>
            <a:r>
              <a:rPr lang="fr-FR" sz="1800" dirty="0">
                <a:solidFill>
                  <a:srgbClr val="0070C0"/>
                </a:solidFill>
              </a:rPr>
              <a:t>("66666/9999"));</a:t>
            </a:r>
            <a:endParaRPr lang="fr-FR" sz="1800" dirty="0"/>
          </a:p>
          <a:p>
            <a:pPr marL="0" indent="0">
              <a:buNone/>
            </a:pPr>
            <a:endParaRPr lang="fr-FR" sz="1800" dirty="0">
              <a:solidFill>
                <a:srgbClr val="0070C0"/>
              </a:solidFill>
            </a:endParaRPr>
          </a:p>
        </p:txBody>
      </p:sp>
    </p:spTree>
    <p:extLst>
      <p:ext uri="{BB962C8B-B14F-4D97-AF65-F5344CB8AC3E}">
        <p14:creationId xmlns:p14="http://schemas.microsoft.com/office/powerpoint/2010/main" val="391141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4 Les méthodes utiles</a:t>
            </a:r>
            <a:r>
              <a:rPr lang="fr-FR" sz="2400" dirty="0"/>
              <a:t>: </a:t>
            </a:r>
            <a:r>
              <a:rPr lang="fr-FR" sz="1800" dirty="0"/>
              <a:t>Après avoir vu les différentes caractéristiques des expressions régulières, découvrons ensemble les méthodes qui les utilisent.</a:t>
            </a:r>
          </a:p>
          <a:p>
            <a:pPr marL="0" indent="0">
              <a:buNone/>
            </a:pPr>
            <a:r>
              <a:rPr lang="fr-FR" sz="1800" dirty="0" err="1">
                <a:solidFill>
                  <a:srgbClr val="7030A0"/>
                </a:solidFill>
              </a:rPr>
              <a:t>str.search</a:t>
            </a:r>
            <a:r>
              <a:rPr lang="fr-FR" sz="1800" dirty="0">
                <a:solidFill>
                  <a:srgbClr val="7030A0"/>
                </a:solidFill>
              </a:rPr>
              <a:t>(regex)//  </a:t>
            </a:r>
            <a:r>
              <a:rPr lang="fr-FR" sz="1800" dirty="0"/>
              <a:t>Retourne l'index de la première correspondance</a:t>
            </a:r>
          </a:p>
          <a:p>
            <a:pPr marL="0" indent="0">
              <a:buNone/>
            </a:pPr>
            <a:r>
              <a:rPr lang="fr-FR" sz="1800" dirty="0">
                <a:solidFill>
                  <a:srgbClr val="0070C0"/>
                </a:solidFill>
              </a:rPr>
              <a:t>console.log("En hiver, il fait froid".</a:t>
            </a:r>
            <a:r>
              <a:rPr lang="fr-FR" sz="1800" dirty="0" err="1">
                <a:solidFill>
                  <a:srgbClr val="0070C0"/>
                </a:solidFill>
              </a:rPr>
              <a:t>search</a:t>
            </a:r>
            <a:r>
              <a:rPr lang="fr-FR" sz="1800" dirty="0">
                <a:solidFill>
                  <a:srgbClr val="0070C0"/>
                </a:solidFill>
              </a:rPr>
              <a:t>(/hiver/))</a:t>
            </a:r>
          </a:p>
          <a:p>
            <a:pPr marL="0" indent="0">
              <a:buNone/>
            </a:pPr>
            <a:endParaRPr lang="fr-FR" sz="1800" dirty="0">
              <a:solidFill>
                <a:srgbClr val="0070C0"/>
              </a:solidFill>
            </a:endParaRPr>
          </a:p>
          <a:p>
            <a:pPr marL="0" indent="0">
              <a:buNone/>
            </a:pPr>
            <a:r>
              <a:rPr lang="fr-FR" sz="1800" dirty="0" err="1">
                <a:solidFill>
                  <a:srgbClr val="7030A0"/>
                </a:solidFill>
              </a:rPr>
              <a:t>str.replace</a:t>
            </a:r>
            <a:r>
              <a:rPr lang="fr-FR" sz="1800" dirty="0">
                <a:solidFill>
                  <a:srgbClr val="7030A0"/>
                </a:solidFill>
              </a:rPr>
              <a:t>(</a:t>
            </a:r>
            <a:r>
              <a:rPr lang="fr-FR" sz="1800" dirty="0" err="1">
                <a:solidFill>
                  <a:srgbClr val="7030A0"/>
                </a:solidFill>
              </a:rPr>
              <a:t>str</a:t>
            </a:r>
            <a:r>
              <a:rPr lang="fr-FR" sz="1800" dirty="0">
                <a:solidFill>
                  <a:srgbClr val="7030A0"/>
                </a:solidFill>
              </a:rPr>
              <a:t>/regex, </a:t>
            </a:r>
            <a:r>
              <a:rPr lang="fr-FR" sz="1800" dirty="0" err="1">
                <a:solidFill>
                  <a:srgbClr val="7030A0"/>
                </a:solidFill>
              </a:rPr>
              <a:t>str</a:t>
            </a:r>
            <a:r>
              <a:rPr lang="fr-FR" sz="1800" dirty="0">
                <a:solidFill>
                  <a:srgbClr val="7030A0"/>
                </a:solidFill>
              </a:rPr>
              <a:t>/</a:t>
            </a:r>
            <a:r>
              <a:rPr lang="fr-FR" sz="1800" dirty="0" err="1">
                <a:solidFill>
                  <a:srgbClr val="7030A0"/>
                </a:solidFill>
              </a:rPr>
              <a:t>function</a:t>
            </a:r>
            <a:r>
              <a:rPr lang="fr-FR" sz="1800" dirty="0">
                <a:solidFill>
                  <a:srgbClr val="7030A0"/>
                </a:solidFill>
              </a:rPr>
              <a:t>) </a:t>
            </a:r>
            <a:r>
              <a:rPr lang="fr-FR" sz="1800" dirty="0"/>
              <a:t>// Remplace la première occurrence du premier argument par le second argument. Le remplacement peut être globale ou unique, suivant le /g au niveau du regex.</a:t>
            </a:r>
          </a:p>
          <a:p>
            <a:pPr marL="0" indent="0">
              <a:buNone/>
            </a:pPr>
            <a:r>
              <a:rPr lang="fr-FR" sz="1800" dirty="0">
                <a:solidFill>
                  <a:srgbClr val="0070C0"/>
                </a:solidFill>
              </a:rPr>
              <a:t>console.log("Bo1nj1ou11r l1e m111onde".replace("1","")) // Remplace le premier "1" par le vide</a:t>
            </a:r>
          </a:p>
          <a:p>
            <a:pPr marL="0" indent="0">
              <a:buNone/>
            </a:pPr>
            <a:r>
              <a:rPr lang="fr-FR" sz="1800" dirty="0">
                <a:solidFill>
                  <a:srgbClr val="0070C0"/>
                </a:solidFill>
              </a:rPr>
              <a:t>console.log("Bo1nj1ou11r l1e m111onde".replace(/1/g,"")) // Bonjour le monde </a:t>
            </a:r>
          </a:p>
          <a:p>
            <a:pPr marL="0" indent="0">
              <a:buNone/>
            </a:pPr>
            <a:r>
              <a:rPr lang="fr-FR" sz="1800" dirty="0">
                <a:solidFill>
                  <a:srgbClr val="0070C0"/>
                </a:solidFill>
              </a:rPr>
              <a:t>console.log("J'adore les </a:t>
            </a:r>
            <a:r>
              <a:rPr lang="fr-FR" sz="1800" dirty="0" err="1">
                <a:solidFill>
                  <a:srgbClr val="0070C0"/>
                </a:solidFill>
              </a:rPr>
              <a:t>chiens".replace</a:t>
            </a:r>
            <a:r>
              <a:rPr lang="fr-FR" sz="1800" dirty="0">
                <a:solidFill>
                  <a:srgbClr val="0070C0"/>
                </a:solidFill>
              </a:rPr>
              <a:t>(/chiens/, "chat")) // Remplace chiens par chat</a:t>
            </a:r>
          </a:p>
          <a:p>
            <a:pPr marL="0" indent="0">
              <a:buNone/>
            </a:pPr>
            <a:endParaRPr lang="fr-FR" sz="1800" dirty="0">
              <a:solidFill>
                <a:srgbClr val="0070C0"/>
              </a:solidFill>
            </a:endParaRPr>
          </a:p>
          <a:p>
            <a:pPr marL="0" indent="0">
              <a:buNone/>
            </a:pPr>
            <a:r>
              <a:rPr lang="fr-FR" sz="1800" dirty="0" err="1">
                <a:solidFill>
                  <a:srgbClr val="7030A0"/>
                </a:solidFill>
              </a:rPr>
              <a:t>str.replaceAll</a:t>
            </a:r>
            <a:r>
              <a:rPr lang="fr-FR" sz="1800" dirty="0">
                <a:solidFill>
                  <a:srgbClr val="7030A0"/>
                </a:solidFill>
              </a:rPr>
              <a:t>(</a:t>
            </a:r>
            <a:r>
              <a:rPr lang="fr-FR" sz="1800" dirty="0" err="1">
                <a:solidFill>
                  <a:srgbClr val="7030A0"/>
                </a:solidFill>
              </a:rPr>
              <a:t>str</a:t>
            </a:r>
            <a:r>
              <a:rPr lang="fr-FR" sz="1800" dirty="0">
                <a:solidFill>
                  <a:srgbClr val="7030A0"/>
                </a:solidFill>
              </a:rPr>
              <a:t>/regex, </a:t>
            </a:r>
            <a:r>
              <a:rPr lang="fr-FR" sz="1800" dirty="0" err="1">
                <a:solidFill>
                  <a:srgbClr val="7030A0"/>
                </a:solidFill>
              </a:rPr>
              <a:t>str</a:t>
            </a:r>
            <a:r>
              <a:rPr lang="fr-FR" sz="1800" dirty="0">
                <a:solidFill>
                  <a:srgbClr val="7030A0"/>
                </a:solidFill>
              </a:rPr>
              <a:t>/</a:t>
            </a:r>
            <a:r>
              <a:rPr lang="fr-FR" sz="1800" dirty="0" err="1">
                <a:solidFill>
                  <a:srgbClr val="7030A0"/>
                </a:solidFill>
              </a:rPr>
              <a:t>func</a:t>
            </a:r>
            <a:r>
              <a:rPr lang="fr-FR" sz="1800" dirty="0">
                <a:solidFill>
                  <a:srgbClr val="7030A0"/>
                </a:solidFill>
              </a:rPr>
              <a:t>) </a:t>
            </a:r>
            <a:r>
              <a:rPr lang="fr-FR" sz="1800" dirty="0"/>
              <a:t>//  Remplace toutes les </a:t>
            </a:r>
            <a:r>
              <a:rPr lang="fr-FR" sz="1800" dirty="0" err="1"/>
              <a:t>occurences</a:t>
            </a:r>
            <a:r>
              <a:rPr lang="fr-FR" sz="1800" dirty="0"/>
              <a:t> représentées par le premier argument par la chaîne fournie en second argument.</a:t>
            </a:r>
          </a:p>
          <a:p>
            <a:pPr marL="0" indent="0">
              <a:buNone/>
            </a:pPr>
            <a:r>
              <a:rPr lang="en-US" sz="1800" dirty="0">
                <a:solidFill>
                  <a:srgbClr val="0070C0"/>
                </a:solidFill>
              </a:rPr>
              <a:t>console.log("55-55-55-55-55".replaceAll("55","11")) // '11-11-11-11-11'</a:t>
            </a:r>
            <a:endParaRPr lang="fr-FR" sz="1800" dirty="0">
              <a:solidFill>
                <a:srgbClr val="0070C0"/>
              </a:solidFill>
            </a:endParaRPr>
          </a:p>
        </p:txBody>
      </p:sp>
    </p:spTree>
    <p:extLst>
      <p:ext uri="{BB962C8B-B14F-4D97-AF65-F5344CB8AC3E}">
        <p14:creationId xmlns:p14="http://schemas.microsoft.com/office/powerpoint/2010/main" val="3888510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5 Outil pratique Regex101</a:t>
            </a:r>
            <a:r>
              <a:rPr lang="fr-FR" sz="2400" dirty="0"/>
              <a:t>: </a:t>
            </a:r>
            <a:r>
              <a:rPr lang="fr-FR" sz="1800" dirty="0"/>
              <a:t>O</a:t>
            </a:r>
            <a:endParaRPr lang="fr-FR" sz="1800" dirty="0">
              <a:solidFill>
                <a:srgbClr val="0070C0"/>
              </a:solidFill>
            </a:endParaRPr>
          </a:p>
        </p:txBody>
      </p:sp>
    </p:spTree>
    <p:extLst>
      <p:ext uri="{BB962C8B-B14F-4D97-AF65-F5344CB8AC3E}">
        <p14:creationId xmlns:p14="http://schemas.microsoft.com/office/powerpoint/2010/main" val="1294491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a:solidFill>
                  <a:srgbClr val="FF0000"/>
                </a:solidFill>
              </a:rPr>
              <a:t>Exercices chaînes de caractères</a:t>
            </a:r>
            <a:r>
              <a:rPr lang="fr-FR" sz="2400" dirty="0"/>
              <a:t>: </a:t>
            </a:r>
            <a:endParaRPr lang="fr-FR" sz="1800" dirty="0"/>
          </a:p>
          <a:p>
            <a:pPr marL="0" indent="0">
              <a:buNone/>
            </a:pPr>
            <a:r>
              <a:rPr lang="fr-FR" sz="1800" dirty="0"/>
              <a:t>1. Remplacez le mot chat par chien dans la chaîne qui suit.</a:t>
            </a:r>
          </a:p>
          <a:p>
            <a:pPr marL="0" indent="0">
              <a:buNone/>
            </a:pPr>
            <a:r>
              <a:rPr lang="fr-FR" sz="1800" dirty="0">
                <a:solidFill>
                  <a:srgbClr val="0070C0"/>
                </a:solidFill>
              </a:rPr>
              <a:t>let </a:t>
            </a:r>
            <a:r>
              <a:rPr lang="fr-FR" sz="1800" dirty="0" err="1">
                <a:solidFill>
                  <a:srgbClr val="0070C0"/>
                </a:solidFill>
              </a:rPr>
              <a:t>str</a:t>
            </a:r>
            <a:r>
              <a:rPr lang="fr-FR" sz="1800" dirty="0">
                <a:solidFill>
                  <a:srgbClr val="0070C0"/>
                </a:solidFill>
              </a:rPr>
              <a:t> = "Le chat est un animal carnivore." 	</a:t>
            </a:r>
          </a:p>
          <a:p>
            <a:pPr marL="0" indent="0">
              <a:buNone/>
            </a:pPr>
            <a:r>
              <a:rPr lang="fr-FR" sz="1800" dirty="0"/>
              <a:t>2. Retournez </a:t>
            </a:r>
            <a:r>
              <a:rPr lang="fr-FR" sz="1800" dirty="0" err="1"/>
              <a:t>true</a:t>
            </a:r>
            <a:r>
              <a:rPr lang="fr-FR" sz="1800" dirty="0"/>
              <a:t> dans la console si la chaîne suivante contient la chaîne "4578"</a:t>
            </a:r>
          </a:p>
          <a:p>
            <a:pPr marL="0" indent="0">
              <a:buNone/>
            </a:pPr>
            <a:r>
              <a:rPr lang="fr-FR" sz="1800" dirty="0" err="1">
                <a:solidFill>
                  <a:srgbClr val="0070C0"/>
                </a:solidFill>
              </a:rPr>
              <a:t>const</a:t>
            </a:r>
            <a:r>
              <a:rPr lang="fr-FR" sz="1800" dirty="0">
                <a:solidFill>
                  <a:srgbClr val="0070C0"/>
                </a:solidFill>
              </a:rPr>
              <a:t> str2 = "45124573121214578";</a:t>
            </a:r>
          </a:p>
          <a:p>
            <a:pPr marL="0" indent="0">
              <a:buNone/>
            </a:pPr>
            <a:r>
              <a:rPr lang="fr-FR" sz="1800" dirty="0"/>
              <a:t>3. Retournez l'index de l’occurrence de la première apparition de la lettre "c" dans la phrase suivante.</a:t>
            </a:r>
          </a:p>
          <a:p>
            <a:pPr marL="0" indent="0">
              <a:buNone/>
            </a:pPr>
            <a:r>
              <a:rPr lang="fr-FR" sz="1800" dirty="0" err="1">
                <a:solidFill>
                  <a:srgbClr val="0070C0"/>
                </a:solidFill>
              </a:rPr>
              <a:t>const</a:t>
            </a:r>
            <a:r>
              <a:rPr lang="fr-FR" sz="1800" dirty="0">
                <a:solidFill>
                  <a:srgbClr val="0070C0"/>
                </a:solidFill>
              </a:rPr>
              <a:t> str3 = "Le meilleur compagnon contre l'ennui est un bon livre."</a:t>
            </a:r>
          </a:p>
          <a:p>
            <a:pPr marL="0" indent="0">
              <a:buNone/>
            </a:pPr>
            <a:r>
              <a:rPr lang="fr-FR" sz="1800" dirty="0"/>
              <a:t>4. </a:t>
            </a:r>
          </a:p>
          <a:p>
            <a:pPr marL="0" indent="0">
              <a:buNone/>
            </a:pPr>
            <a:r>
              <a:rPr lang="fr-FR" sz="1800" dirty="0"/>
              <a:t>    A. Retournez str4 en majuscule dans la console.</a:t>
            </a:r>
          </a:p>
          <a:p>
            <a:pPr marL="0" indent="0">
              <a:buNone/>
            </a:pPr>
            <a:r>
              <a:rPr lang="fr-FR" sz="1800" dirty="0"/>
              <a:t>    B. Retournez str5 en minuscule dans la console.</a:t>
            </a:r>
          </a:p>
          <a:p>
            <a:pPr marL="0" indent="0">
              <a:buNone/>
            </a:pPr>
            <a:r>
              <a:rPr lang="en-US" sz="1800" dirty="0">
                <a:solidFill>
                  <a:schemeClr val="accent1"/>
                </a:solidFill>
              </a:rPr>
              <a:t>const str4 = "Hello world !";</a:t>
            </a:r>
          </a:p>
          <a:p>
            <a:pPr marL="0" indent="0">
              <a:buNone/>
            </a:pPr>
            <a:r>
              <a:rPr lang="en-US" sz="1800" dirty="0">
                <a:solidFill>
                  <a:schemeClr val="accent1"/>
                </a:solidFill>
              </a:rPr>
              <a:t>const str5 = "CHUUUUUUT";</a:t>
            </a:r>
            <a:endParaRPr lang="fr-FR" sz="1800" dirty="0">
              <a:solidFill>
                <a:schemeClr val="accent1"/>
              </a:solidFill>
            </a:endParaRPr>
          </a:p>
        </p:txBody>
      </p:sp>
    </p:spTree>
    <p:extLst>
      <p:ext uri="{BB962C8B-B14F-4D97-AF65-F5344CB8AC3E}">
        <p14:creationId xmlns:p14="http://schemas.microsoft.com/office/powerpoint/2010/main" val="535903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62500" lnSpcReduction="20000"/>
          </a:bodyPr>
          <a:lstStyle/>
          <a:p>
            <a:pPr marL="0" indent="0">
              <a:buNone/>
            </a:pPr>
            <a:r>
              <a:rPr lang="fr-FR" sz="2400" b="1" dirty="0">
                <a:solidFill>
                  <a:srgbClr val="FF0000"/>
                </a:solidFill>
              </a:rPr>
              <a:t>Corrections exercices chaînes de caractères</a:t>
            </a:r>
            <a:r>
              <a:rPr lang="fr-FR" sz="2400" dirty="0"/>
              <a:t>: </a:t>
            </a:r>
            <a:endParaRPr lang="fr-FR" sz="1800" dirty="0"/>
          </a:p>
          <a:p>
            <a:pPr marL="0" indent="0">
              <a:buNone/>
            </a:pPr>
            <a:r>
              <a:rPr lang="fr-FR" sz="1800" dirty="0"/>
              <a:t>// 1. Remplacez le mot chat par chien dans la chaîne qui suit.</a:t>
            </a:r>
          </a:p>
          <a:p>
            <a:pPr marL="0" indent="0">
              <a:buNone/>
            </a:pPr>
            <a:r>
              <a:rPr lang="fr-FR" sz="1800" dirty="0">
                <a:solidFill>
                  <a:schemeClr val="accent1"/>
                </a:solidFill>
              </a:rPr>
              <a:t>let </a:t>
            </a:r>
            <a:r>
              <a:rPr lang="fr-FR" sz="1800" dirty="0" err="1">
                <a:solidFill>
                  <a:schemeClr val="accent1"/>
                </a:solidFill>
              </a:rPr>
              <a:t>str</a:t>
            </a:r>
            <a:r>
              <a:rPr lang="fr-FR" sz="1800" dirty="0">
                <a:solidFill>
                  <a:schemeClr val="accent1"/>
                </a:solidFill>
              </a:rPr>
              <a:t> = "Le chat est un animal carnivore." 	</a:t>
            </a:r>
          </a:p>
          <a:p>
            <a:pPr marL="0" indent="0">
              <a:buNone/>
            </a:pPr>
            <a:r>
              <a:rPr lang="fr-FR" sz="1800" dirty="0" err="1">
                <a:solidFill>
                  <a:schemeClr val="accent1"/>
                </a:solidFill>
              </a:rPr>
              <a:t>str</a:t>
            </a:r>
            <a:r>
              <a:rPr lang="fr-FR" sz="1800" dirty="0">
                <a:solidFill>
                  <a:schemeClr val="accent1"/>
                </a:solidFill>
              </a:rPr>
              <a:t> = </a:t>
            </a:r>
            <a:r>
              <a:rPr lang="fr-FR" sz="1800" dirty="0" err="1">
                <a:solidFill>
                  <a:schemeClr val="accent1"/>
                </a:solidFill>
              </a:rPr>
              <a:t>str.replace</a:t>
            </a:r>
            <a:r>
              <a:rPr lang="fr-FR" sz="1800" dirty="0">
                <a:solidFill>
                  <a:schemeClr val="accent1"/>
                </a:solidFill>
              </a:rPr>
              <a:t>("chat", "chien");</a:t>
            </a:r>
          </a:p>
          <a:p>
            <a:pPr marL="0" indent="0">
              <a:buNone/>
            </a:pPr>
            <a:r>
              <a:rPr lang="fr-FR" sz="1800" dirty="0">
                <a:solidFill>
                  <a:schemeClr val="accent1"/>
                </a:solidFill>
              </a:rPr>
              <a:t>console.log(</a:t>
            </a:r>
            <a:r>
              <a:rPr lang="fr-FR" sz="1800" dirty="0" err="1">
                <a:solidFill>
                  <a:schemeClr val="accent1"/>
                </a:solidFill>
              </a:rPr>
              <a:t>str</a:t>
            </a:r>
            <a:r>
              <a:rPr lang="fr-FR" sz="1800" dirty="0">
                <a:solidFill>
                  <a:schemeClr val="accent1"/>
                </a:solidFill>
              </a:rPr>
              <a:t>); </a:t>
            </a:r>
          </a:p>
          <a:p>
            <a:pPr marL="0" indent="0">
              <a:buNone/>
            </a:pPr>
            <a:r>
              <a:rPr lang="fr-FR" sz="1800" dirty="0"/>
              <a:t>// 2. Retournez </a:t>
            </a:r>
            <a:r>
              <a:rPr lang="fr-FR" sz="1800" dirty="0" err="1"/>
              <a:t>true</a:t>
            </a:r>
            <a:r>
              <a:rPr lang="fr-FR" sz="1800" dirty="0"/>
              <a:t> dans la console si la chaîne suivante contient la chaîne "4578"</a:t>
            </a:r>
          </a:p>
          <a:p>
            <a:pPr marL="0" indent="0">
              <a:buNone/>
            </a:pPr>
            <a:r>
              <a:rPr lang="fr-FR" sz="1800" dirty="0" err="1">
                <a:solidFill>
                  <a:srgbClr val="0070C0"/>
                </a:solidFill>
              </a:rPr>
              <a:t>const</a:t>
            </a:r>
            <a:r>
              <a:rPr lang="fr-FR" sz="1800" dirty="0">
                <a:solidFill>
                  <a:srgbClr val="0070C0"/>
                </a:solidFill>
              </a:rPr>
              <a:t> str2 = "45124573121214578";</a:t>
            </a:r>
          </a:p>
          <a:p>
            <a:pPr marL="0" indent="0">
              <a:buNone/>
            </a:pPr>
            <a:r>
              <a:rPr lang="fr-FR" sz="1800" dirty="0">
                <a:solidFill>
                  <a:srgbClr val="0070C0"/>
                </a:solidFill>
              </a:rPr>
              <a:t>console.log(str2.includes("4578"));</a:t>
            </a:r>
          </a:p>
          <a:p>
            <a:pPr marL="0" indent="0">
              <a:buNone/>
            </a:pPr>
            <a:r>
              <a:rPr lang="fr-FR" sz="1800" dirty="0"/>
              <a:t>// 3. Retournez l'index de l’occurrence de la première apparition de la lettre "c" dans la phrase suivante.</a:t>
            </a:r>
          </a:p>
          <a:p>
            <a:pPr marL="0" indent="0">
              <a:buNone/>
            </a:pPr>
            <a:r>
              <a:rPr lang="fr-FR" sz="1800" dirty="0" err="1">
                <a:solidFill>
                  <a:srgbClr val="0070C0"/>
                </a:solidFill>
              </a:rPr>
              <a:t>const</a:t>
            </a:r>
            <a:r>
              <a:rPr lang="fr-FR" sz="1800" dirty="0">
                <a:solidFill>
                  <a:srgbClr val="0070C0"/>
                </a:solidFill>
              </a:rPr>
              <a:t> str3 = "Le meilleur compagnon contre l'ennui est un bon livre."</a:t>
            </a:r>
          </a:p>
          <a:p>
            <a:pPr marL="0" indent="0">
              <a:buNone/>
            </a:pPr>
            <a:r>
              <a:rPr lang="fr-FR" sz="1800" dirty="0">
                <a:solidFill>
                  <a:srgbClr val="0070C0"/>
                </a:solidFill>
              </a:rPr>
              <a:t>console.log(str3.indexOf("c"));</a:t>
            </a:r>
          </a:p>
          <a:p>
            <a:pPr marL="0" indent="0">
              <a:buNone/>
            </a:pPr>
            <a:r>
              <a:rPr lang="fr-FR" sz="1800" dirty="0"/>
              <a:t>/* 4. </a:t>
            </a:r>
          </a:p>
          <a:p>
            <a:pPr marL="0" indent="0">
              <a:buNone/>
            </a:pPr>
            <a:r>
              <a:rPr lang="fr-FR" sz="1800" dirty="0"/>
              <a:t>    A. Retournez str4 en majuscule dans la console.</a:t>
            </a:r>
          </a:p>
          <a:p>
            <a:pPr marL="0" indent="0">
              <a:buNone/>
            </a:pPr>
            <a:r>
              <a:rPr lang="fr-FR" sz="1800" dirty="0"/>
              <a:t>    B. Retournez str5 en minuscule dans la console. */</a:t>
            </a:r>
          </a:p>
          <a:p>
            <a:pPr marL="0" indent="0">
              <a:buNone/>
            </a:pPr>
            <a:r>
              <a:rPr lang="fr-FR" sz="1800" dirty="0" err="1">
                <a:solidFill>
                  <a:srgbClr val="0070C0"/>
                </a:solidFill>
              </a:rPr>
              <a:t>const</a:t>
            </a:r>
            <a:r>
              <a:rPr lang="fr-FR" sz="1800" dirty="0">
                <a:solidFill>
                  <a:srgbClr val="0070C0"/>
                </a:solidFill>
              </a:rPr>
              <a:t> str4 = "Hello world !";</a:t>
            </a:r>
          </a:p>
          <a:p>
            <a:pPr marL="0" indent="0">
              <a:buNone/>
            </a:pPr>
            <a:r>
              <a:rPr lang="fr-FR" sz="1800" dirty="0" err="1">
                <a:solidFill>
                  <a:srgbClr val="0070C0"/>
                </a:solidFill>
              </a:rPr>
              <a:t>const</a:t>
            </a:r>
            <a:r>
              <a:rPr lang="fr-FR" sz="1800" dirty="0">
                <a:solidFill>
                  <a:srgbClr val="0070C0"/>
                </a:solidFill>
              </a:rPr>
              <a:t> str5 = "CHUUUUUUT";</a:t>
            </a:r>
          </a:p>
          <a:p>
            <a:pPr marL="0" indent="0">
              <a:buNone/>
            </a:pPr>
            <a:r>
              <a:rPr lang="fr-FR" sz="1800" dirty="0">
                <a:solidFill>
                  <a:srgbClr val="0070C0"/>
                </a:solidFill>
              </a:rPr>
              <a:t>console.log(str4.toUpperCase());</a:t>
            </a:r>
          </a:p>
          <a:p>
            <a:pPr marL="0" indent="0">
              <a:buNone/>
            </a:pPr>
            <a:r>
              <a:rPr lang="fr-FR" sz="1800" dirty="0">
                <a:solidFill>
                  <a:srgbClr val="0070C0"/>
                </a:solidFill>
              </a:rPr>
              <a:t>console.log(str5.toLowerCase());</a:t>
            </a:r>
          </a:p>
        </p:txBody>
      </p:sp>
    </p:spTree>
    <p:extLst>
      <p:ext uri="{BB962C8B-B14F-4D97-AF65-F5344CB8AC3E}">
        <p14:creationId xmlns:p14="http://schemas.microsoft.com/office/powerpoint/2010/main" val="73271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3" name="Espace réservé du contenu 2">
            <a:extLst>
              <a:ext uri="{FF2B5EF4-FFF2-40B4-BE49-F238E27FC236}">
                <a16:creationId xmlns:a16="http://schemas.microsoft.com/office/drawing/2014/main" id="{869BF6C1-F361-1E27-C369-B123EF7E97DA}"/>
              </a:ext>
            </a:extLst>
          </p:cNvPr>
          <p:cNvSpPr>
            <a:spLocks noGrp="1"/>
          </p:cNvSpPr>
          <p:nvPr>
            <p:ph idx="1"/>
          </p:nvPr>
        </p:nvSpPr>
        <p:spPr>
          <a:xfrm>
            <a:off x="838200" y="1825624"/>
            <a:ext cx="10515600" cy="5032376"/>
          </a:xfrm>
        </p:spPr>
        <p:txBody>
          <a:bodyPr>
            <a:normAutofit/>
          </a:bodyPr>
          <a:lstStyle/>
          <a:p>
            <a:pPr marL="0" indent="0" algn="l">
              <a:buNone/>
            </a:pPr>
            <a:r>
              <a:rPr lang="fr-FR" sz="2000" b="1" i="0" u="none" strike="noStrike" baseline="0" dirty="0">
                <a:solidFill>
                  <a:srgbClr val="FF0000"/>
                </a:solidFill>
                <a:latin typeface="Calibri" panose="020F0502020204030204" pitchFamily="34" charset="0"/>
              </a:rPr>
              <a:t>1 - Les variables</a:t>
            </a:r>
            <a:r>
              <a:rPr lang="fr-FR" sz="2000" b="1" dirty="0">
                <a:solidFill>
                  <a:srgbClr val="FF0000"/>
                </a:solidFill>
                <a:latin typeface="Calibri" panose="020F0502020204030204" pitchFamily="34" charset="0"/>
              </a:rPr>
              <a:t>: </a:t>
            </a:r>
            <a:endParaRPr lang="fr-FR" sz="1800" b="1" i="0" u="none" strike="noStrike" baseline="0" dirty="0">
              <a:solidFill>
                <a:srgbClr val="FF0000"/>
              </a:solidFill>
              <a:latin typeface="Calibri" panose="020F0502020204030204" pitchFamily="34" charset="0"/>
            </a:endParaRPr>
          </a:p>
          <a:p>
            <a:pPr marL="0" indent="0">
              <a:buNone/>
            </a:pPr>
            <a:r>
              <a:rPr lang="fr-FR" sz="1800" i="0" u="none" strike="noStrike" baseline="0" dirty="0">
                <a:latin typeface="Calibri" panose="020F0502020204030204" pitchFamily="34" charset="0"/>
              </a:rPr>
              <a:t>Une variable est un conteneur qui peut contenir à peu près tout. Un nombre, une chaine de caractère, un tableau… on se rappellera que les nombre, chaine de caractères… sont des objets.</a:t>
            </a:r>
          </a:p>
          <a:p>
            <a:pPr marL="0" indent="0">
              <a:buNone/>
            </a:pPr>
            <a:r>
              <a:rPr lang="fr-FR" sz="1800" i="0" u="none" strike="noStrike" baseline="0" dirty="0">
                <a:latin typeface="Calibri" panose="020F0502020204030204" pitchFamily="34" charset="0"/>
              </a:rPr>
              <a:t>Il existe deux façons de déclarer une variable en </a:t>
            </a:r>
            <a:r>
              <a:rPr lang="fr-FR" sz="1800" i="0" u="none" strike="noStrike" baseline="0" dirty="0" err="1">
                <a:latin typeface="Calibri" panose="020F0502020204030204" pitchFamily="34" charset="0"/>
              </a:rPr>
              <a:t>js</a:t>
            </a:r>
            <a:r>
              <a:rPr lang="fr-FR" sz="1800" i="0" u="none" strike="noStrike" baseline="0" dirty="0">
                <a:latin typeface="Calibri" panose="020F0502020204030204" pitchFamily="34" charset="0"/>
              </a:rPr>
              <a:t>. Vous pouvez directement donner un nom à une variable et une valeur ou précéder le nom de la variable par var comme ceci:</a:t>
            </a:r>
          </a:p>
          <a:p>
            <a:pPr marL="0" indent="0">
              <a:buNone/>
            </a:pPr>
            <a:r>
              <a:rPr lang="fr-FR" sz="1800" i="0" u="none" strike="noStrike" baseline="0" dirty="0">
                <a:latin typeface="Calibri" panose="020F0502020204030204" pitchFamily="34" charset="0"/>
              </a:rPr>
              <a:t>	</a:t>
            </a:r>
            <a:r>
              <a:rPr lang="fr-FR" sz="1800" i="0" u="none" strike="noStrike" baseline="0" dirty="0">
                <a:solidFill>
                  <a:schemeClr val="accent2"/>
                </a:solidFill>
                <a:latin typeface="Calibri" panose="020F0502020204030204" pitchFamily="34" charset="0"/>
              </a:rPr>
              <a:t>let</a:t>
            </a:r>
            <a:r>
              <a:rPr lang="fr-FR" sz="1800" i="0" u="none" strike="noStrike" baseline="0" dirty="0">
                <a:latin typeface="Calibri" panose="020F0502020204030204" pitchFamily="34" charset="0"/>
              </a:rPr>
              <a:t> </a:t>
            </a:r>
            <a:r>
              <a:rPr lang="fr-FR" sz="1800" dirty="0" err="1">
                <a:latin typeface="Calibri" panose="020F0502020204030204" pitchFamily="34" charset="0"/>
              </a:rPr>
              <a:t>fastName</a:t>
            </a:r>
            <a:r>
              <a:rPr lang="fr-FR" sz="1800" i="0" u="none" strike="noStrike" baseline="0" dirty="0">
                <a:latin typeface="Calibri" panose="020F0502020204030204" pitchFamily="34" charset="0"/>
              </a:rPr>
              <a:t> = ‘’Thomas’’;</a:t>
            </a:r>
          </a:p>
          <a:p>
            <a:pPr marL="0" indent="0">
              <a:buNone/>
            </a:pPr>
            <a:r>
              <a:rPr lang="fr-FR" sz="1800" i="0" u="none" strike="noStrike" baseline="0" dirty="0">
                <a:latin typeface="Calibri" panose="020F0502020204030204" pitchFamily="34" charset="0"/>
              </a:rPr>
              <a:t>	</a:t>
            </a:r>
            <a:r>
              <a:rPr lang="fr-FR" sz="1800" i="0" u="none" strike="noStrike" baseline="0" dirty="0" err="1">
                <a:solidFill>
                  <a:schemeClr val="accent2"/>
                </a:solidFill>
                <a:latin typeface="Calibri" panose="020F0502020204030204" pitchFamily="34" charset="0"/>
              </a:rPr>
              <a:t>const</a:t>
            </a:r>
            <a:r>
              <a:rPr lang="fr-FR" sz="1800" i="0" u="none" strike="noStrike" baseline="0" dirty="0">
                <a:latin typeface="Calibri" panose="020F0502020204030204" pitchFamily="34" charset="0"/>
              </a:rPr>
              <a:t> </a:t>
            </a:r>
            <a:r>
              <a:rPr lang="fr-FR" sz="1800" i="0" u="none" strike="noStrike" baseline="0" dirty="0" err="1">
                <a:latin typeface="Calibri" panose="020F0502020204030204" pitchFamily="34" charset="0"/>
              </a:rPr>
              <a:t>firstName</a:t>
            </a:r>
            <a:r>
              <a:rPr lang="fr-FR" sz="1800" i="0" u="none" strike="noStrike" baseline="0" dirty="0">
                <a:latin typeface="Calibri" panose="020F0502020204030204" pitchFamily="34" charset="0"/>
              </a:rPr>
              <a:t> = </a:t>
            </a:r>
            <a:r>
              <a:rPr lang="fr-FR" sz="1800" dirty="0">
                <a:latin typeface="Calibri" panose="020F0502020204030204" pitchFamily="34" charset="0"/>
              </a:rPr>
              <a:t>‘’Caro ’’</a:t>
            </a:r>
            <a:r>
              <a:rPr lang="fr-FR" sz="1800" i="0" u="none" strike="noStrike" baseline="0" dirty="0">
                <a:latin typeface="Calibri" panose="020F0502020204030204" pitchFamily="34" charset="0"/>
              </a:rPr>
              <a:t>;</a:t>
            </a:r>
          </a:p>
          <a:p>
            <a:pPr marL="0" indent="0">
              <a:buNone/>
            </a:pPr>
            <a:r>
              <a:rPr lang="fr-FR" sz="1800" dirty="0">
                <a:latin typeface="Calibri" panose="020F0502020204030204" pitchFamily="34" charset="0"/>
              </a:rPr>
              <a:t>	</a:t>
            </a:r>
            <a:r>
              <a:rPr lang="fr-FR" sz="1800" dirty="0">
                <a:solidFill>
                  <a:schemeClr val="accent2"/>
                </a:solidFill>
                <a:latin typeface="Calibri" panose="020F0502020204030204" pitchFamily="34" charset="0"/>
              </a:rPr>
              <a:t>var</a:t>
            </a:r>
            <a:r>
              <a:rPr lang="fr-FR" sz="1800" dirty="0">
                <a:latin typeface="Calibri" panose="020F0502020204030204" pitchFamily="34" charset="0"/>
              </a:rPr>
              <a:t> </a:t>
            </a:r>
            <a:r>
              <a:rPr lang="fr-FR" sz="1800" dirty="0" err="1">
                <a:latin typeface="Calibri" panose="020F0502020204030204" pitchFamily="34" charset="0"/>
              </a:rPr>
              <a:t>num</a:t>
            </a:r>
            <a:r>
              <a:rPr lang="fr-FR" sz="1800" dirty="0">
                <a:latin typeface="Calibri" panose="020F0502020204030204" pitchFamily="34" charset="0"/>
              </a:rPr>
              <a:t> = 10</a:t>
            </a:r>
            <a:endParaRPr lang="fr-FR" sz="1800" i="0" u="none" strike="noStrike" baseline="0" dirty="0">
              <a:latin typeface="Calibri" panose="020F0502020204030204" pitchFamily="34" charset="0"/>
            </a:endParaRPr>
          </a:p>
          <a:p>
            <a:pPr marL="0" indent="0">
              <a:buNone/>
            </a:pPr>
            <a:r>
              <a:rPr lang="fr-FR" sz="1800" i="0" u="none" strike="noStrike" baseline="0" dirty="0">
                <a:latin typeface="Calibri" panose="020F0502020204030204" pitchFamily="34" charset="0"/>
              </a:rPr>
              <a:t>Les noms des variables réserver (</a:t>
            </a:r>
            <a:r>
              <a:rPr lang="fr-FR" sz="1800" i="0" u="none" strike="noStrike" baseline="0" dirty="0" err="1">
                <a:latin typeface="Calibri" panose="020F0502020204030204" pitchFamily="34" charset="0"/>
              </a:rPr>
              <a:t>function</a:t>
            </a:r>
            <a:r>
              <a:rPr lang="fr-FR" sz="1800" dirty="0">
                <a:latin typeface="Calibri" panose="020F0502020204030204" pitchFamily="34" charset="0"/>
              </a:rPr>
              <a:t>, </a:t>
            </a:r>
            <a:r>
              <a:rPr lang="fr-FR" sz="1800" dirty="0" err="1">
                <a:latin typeface="Calibri" panose="020F0502020204030204" pitchFamily="34" charset="0"/>
              </a:rPr>
              <a:t>name</a:t>
            </a:r>
            <a:r>
              <a:rPr lang="fr-FR" sz="1800" dirty="0">
                <a:latin typeface="Calibri" panose="020F0502020204030204" pitchFamily="34" charset="0"/>
              </a:rPr>
              <a:t>, 9999variable).</a:t>
            </a:r>
          </a:p>
          <a:p>
            <a:pPr marL="0" indent="0">
              <a:buNone/>
            </a:pPr>
            <a:r>
              <a:rPr lang="fr-FR" sz="1800" b="1" dirty="0">
                <a:solidFill>
                  <a:schemeClr val="accent2"/>
                </a:solidFill>
                <a:latin typeface="Calibri" panose="020F0502020204030204" pitchFamily="34" charset="0"/>
              </a:rPr>
              <a:t>Règle sur la portée de variables : </a:t>
            </a:r>
          </a:p>
          <a:p>
            <a:pPr marL="0" indent="0">
              <a:buNone/>
            </a:pPr>
            <a:r>
              <a:rPr lang="fr-FR" sz="1800" i="0" u="none" strike="noStrike" baseline="0" dirty="0">
                <a:solidFill>
                  <a:srgbClr val="000000"/>
                </a:solidFill>
                <a:latin typeface="Calibri" panose="020F0502020204030204" pitchFamily="34" charset="0"/>
              </a:rPr>
              <a:t>Javascript a deux types de portées : globale et locale. Si vous déclarez une variable en dehors d'une définition de fonction, il s'agit d'une variable globale et sa valeur est accessible et modifiable dans tout le programme. Si vous déclarez une variable au sein d'une définition de fonction, il s'agit d'une variable locale. Elle est créée et détruite chaque fois que la fonction est exécutée ; en dehors de cette fonction, aucun code ne peut y accéder.</a:t>
            </a:r>
          </a:p>
          <a:p>
            <a:pPr marL="0" indent="0">
              <a:buNone/>
            </a:pPr>
            <a:endParaRPr lang="fr-FR" sz="1600" i="0" u="none" strike="noStrike" baseline="0" dirty="0">
              <a:solidFill>
                <a:srgbClr val="000000"/>
              </a:solidFill>
              <a:latin typeface="Calibri" panose="020F0502020204030204" pitchFamily="34" charset="0"/>
            </a:endParaRPr>
          </a:p>
        </p:txBody>
      </p:sp>
      <p:pic>
        <p:nvPicPr>
          <p:cNvPr id="5" name="Image 4">
            <a:extLst>
              <a:ext uri="{FF2B5EF4-FFF2-40B4-BE49-F238E27FC236}">
                <a16:creationId xmlns:a16="http://schemas.microsoft.com/office/drawing/2014/main" id="{C9E0D340-01F6-B473-A4D1-D1DF95A164A2}"/>
              </a:ext>
            </a:extLst>
          </p:cNvPr>
          <p:cNvPicPr>
            <a:picLocks noChangeAspect="1"/>
          </p:cNvPicPr>
          <p:nvPr/>
        </p:nvPicPr>
        <p:blipFill>
          <a:blip r:embed="rId2"/>
          <a:stretch>
            <a:fillRect/>
          </a:stretch>
        </p:blipFill>
        <p:spPr>
          <a:xfrm>
            <a:off x="8179674" y="3659630"/>
            <a:ext cx="3435527" cy="1511378"/>
          </a:xfrm>
          <a:prstGeom prst="rect">
            <a:avLst/>
          </a:prstGeom>
        </p:spPr>
      </p:pic>
    </p:spTree>
    <p:extLst>
      <p:ext uri="{BB962C8B-B14F-4D97-AF65-F5344CB8AC3E}">
        <p14:creationId xmlns:p14="http://schemas.microsoft.com/office/powerpoint/2010/main" val="482009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62500" lnSpcReduction="20000"/>
          </a:bodyPr>
          <a:lstStyle/>
          <a:p>
            <a:pPr marL="0" indent="0">
              <a:buNone/>
            </a:pPr>
            <a:r>
              <a:rPr lang="fr-FR" sz="2400" b="1" dirty="0">
                <a:solidFill>
                  <a:srgbClr val="FF0000"/>
                </a:solidFill>
              </a:rPr>
              <a:t>Exercices sur Regex</a:t>
            </a:r>
            <a:r>
              <a:rPr lang="fr-FR" sz="2400" dirty="0"/>
              <a:t>: </a:t>
            </a:r>
            <a:endParaRPr lang="fr-FR" sz="1800" dirty="0"/>
          </a:p>
          <a:p>
            <a:pPr marL="0" indent="0">
              <a:buNone/>
            </a:pPr>
            <a:r>
              <a:rPr lang="fr-FR" sz="1800" dirty="0"/>
              <a:t>1. Retournez </a:t>
            </a:r>
            <a:r>
              <a:rPr lang="fr-FR" sz="1800" dirty="0" err="1"/>
              <a:t>true</a:t>
            </a:r>
            <a:r>
              <a:rPr lang="fr-FR" sz="1800" dirty="0"/>
              <a:t> dans la console si la chaîne "bouquet" est présente au moins une fois. Vous utiliserez la méthode .test() pour parvenir à vos fins.</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str</a:t>
            </a:r>
            <a:r>
              <a:rPr lang="fr-FR" sz="1800" dirty="0">
                <a:solidFill>
                  <a:schemeClr val="accent1"/>
                </a:solidFill>
              </a:rPr>
              <a:t> = "Poésie et musique sont les suprêmes, délices des choses. Elles sont le bouquet de toutes les connaissances."</a:t>
            </a:r>
          </a:p>
          <a:p>
            <a:pPr marL="0" indent="0">
              <a:buNone/>
            </a:pPr>
            <a:r>
              <a:rPr lang="fr-FR" sz="1800" dirty="0"/>
              <a:t>2. Utilisez la méthode .match() pour retourner toutes les occurrences de la lettre "a" de la phrase suivante dans la console.</a:t>
            </a:r>
          </a:p>
          <a:p>
            <a:pPr marL="0" indent="0">
              <a:buNone/>
            </a:pPr>
            <a:r>
              <a:rPr lang="fr-FR" sz="1800" dirty="0" err="1">
                <a:solidFill>
                  <a:schemeClr val="accent1"/>
                </a:solidFill>
              </a:rPr>
              <a:t>const</a:t>
            </a:r>
            <a:r>
              <a:rPr lang="fr-FR" sz="1800" dirty="0">
                <a:solidFill>
                  <a:schemeClr val="accent1"/>
                </a:solidFill>
              </a:rPr>
              <a:t> str2 = "La </a:t>
            </a:r>
            <a:r>
              <a:rPr lang="fr-FR" sz="1800" dirty="0" err="1">
                <a:solidFill>
                  <a:schemeClr val="accent1"/>
                </a:solidFill>
              </a:rPr>
              <a:t>vita</a:t>
            </a:r>
            <a:r>
              <a:rPr lang="fr-FR" sz="1800" dirty="0">
                <a:solidFill>
                  <a:schemeClr val="accent1"/>
                </a:solidFill>
              </a:rPr>
              <a:t> è </a:t>
            </a:r>
            <a:r>
              <a:rPr lang="fr-FR" sz="1800" dirty="0" err="1">
                <a:solidFill>
                  <a:schemeClr val="accent1"/>
                </a:solidFill>
              </a:rPr>
              <a:t>bella</a:t>
            </a:r>
            <a:r>
              <a:rPr lang="fr-FR" sz="1800" dirty="0">
                <a:solidFill>
                  <a:schemeClr val="accent1"/>
                </a:solidFill>
              </a:rPr>
              <a:t> </a:t>
            </a:r>
            <a:r>
              <a:rPr lang="fr-FR" sz="1800" dirty="0" err="1">
                <a:solidFill>
                  <a:schemeClr val="accent1"/>
                </a:solidFill>
              </a:rPr>
              <a:t>amici</a:t>
            </a:r>
            <a:r>
              <a:rPr lang="fr-FR" sz="1800" dirty="0">
                <a:solidFill>
                  <a:schemeClr val="accent1"/>
                </a:solidFill>
              </a:rPr>
              <a:t> </a:t>
            </a:r>
            <a:r>
              <a:rPr lang="fr-FR" sz="1800" dirty="0" err="1">
                <a:solidFill>
                  <a:schemeClr val="accent1"/>
                </a:solidFill>
              </a:rPr>
              <a:t>miei</a:t>
            </a:r>
            <a:r>
              <a:rPr lang="fr-FR" sz="1800" dirty="0">
                <a:solidFill>
                  <a:schemeClr val="accent1"/>
                </a:solidFill>
              </a:rPr>
              <a:t>";</a:t>
            </a:r>
          </a:p>
          <a:p>
            <a:pPr marL="0" indent="0">
              <a:buNone/>
            </a:pPr>
            <a:r>
              <a:rPr lang="fr-FR" sz="1800" dirty="0"/>
              <a:t>3. Retournez </a:t>
            </a:r>
            <a:r>
              <a:rPr lang="fr-FR" sz="1800" dirty="0" err="1"/>
              <a:t>true</a:t>
            </a:r>
            <a:r>
              <a:rPr lang="fr-FR" sz="1800" dirty="0"/>
              <a:t> dans la console si le caractère "5" est enchaîné entre deux à quatre fois dans une chaîne. Testez-les toutes une par une.</a:t>
            </a:r>
          </a:p>
          <a:p>
            <a:pPr marL="0" indent="0">
              <a:buNone/>
            </a:pPr>
            <a:r>
              <a:rPr lang="fr-FR" sz="1800" dirty="0" err="1">
                <a:solidFill>
                  <a:schemeClr val="accent1"/>
                </a:solidFill>
              </a:rPr>
              <a:t>const</a:t>
            </a:r>
            <a:r>
              <a:rPr lang="fr-FR" sz="1800" dirty="0">
                <a:solidFill>
                  <a:schemeClr val="accent1"/>
                </a:solidFill>
              </a:rPr>
              <a:t> str3 = "0542485599"</a:t>
            </a:r>
          </a:p>
          <a:p>
            <a:pPr marL="0" indent="0">
              <a:buNone/>
            </a:pPr>
            <a:r>
              <a:rPr lang="fr-FR" sz="1800" dirty="0" err="1">
                <a:solidFill>
                  <a:schemeClr val="accent1"/>
                </a:solidFill>
              </a:rPr>
              <a:t>const</a:t>
            </a:r>
            <a:r>
              <a:rPr lang="fr-FR" sz="1800" dirty="0">
                <a:solidFill>
                  <a:schemeClr val="accent1"/>
                </a:solidFill>
              </a:rPr>
              <a:t> str4 = "0555585599"</a:t>
            </a:r>
          </a:p>
          <a:p>
            <a:pPr marL="0" indent="0">
              <a:buNone/>
            </a:pPr>
            <a:r>
              <a:rPr lang="fr-FR" sz="1800" dirty="0" err="1">
                <a:solidFill>
                  <a:schemeClr val="accent1"/>
                </a:solidFill>
              </a:rPr>
              <a:t>const</a:t>
            </a:r>
            <a:r>
              <a:rPr lang="fr-FR" sz="1800" dirty="0">
                <a:solidFill>
                  <a:schemeClr val="accent1"/>
                </a:solidFill>
              </a:rPr>
              <a:t> str5 = "0505050505"</a:t>
            </a:r>
          </a:p>
          <a:p>
            <a:pPr marL="0" indent="0">
              <a:buNone/>
            </a:pPr>
            <a:r>
              <a:rPr lang="fr-FR" sz="1800" dirty="0"/>
              <a:t>4.</a:t>
            </a:r>
          </a:p>
          <a:p>
            <a:pPr marL="0" indent="0">
              <a:buNone/>
            </a:pPr>
            <a:r>
              <a:rPr lang="fr-FR" sz="1800" dirty="0"/>
              <a:t>    A. Retournez, dans la console, toutes les occurrences des caractères représentant des chiffres dans la chaîne suivante.</a:t>
            </a:r>
          </a:p>
          <a:p>
            <a:pPr marL="0" indent="0">
              <a:buNone/>
            </a:pPr>
            <a:r>
              <a:rPr lang="fr-FR" sz="1800" dirty="0"/>
              <a:t>    B. Dans un second temps, retournez la chaîne "nettoyée" de tous les chiffres qu'elle contient.</a:t>
            </a:r>
          </a:p>
          <a:p>
            <a:pPr marL="0" indent="0">
              <a:buNone/>
            </a:pPr>
            <a:r>
              <a:rPr lang="fr-FR" sz="1800" dirty="0" err="1">
                <a:solidFill>
                  <a:schemeClr val="accent1"/>
                </a:solidFill>
              </a:rPr>
              <a:t>const</a:t>
            </a:r>
            <a:r>
              <a:rPr lang="fr-FR" sz="1800" dirty="0">
                <a:solidFill>
                  <a:schemeClr val="accent1"/>
                </a:solidFill>
              </a:rPr>
              <a:t> str6 = "Une4 bonne bala1de dan1245s les bois n478ous permet de q548uitter l'atmosphère anxiogène de la ville."</a:t>
            </a:r>
          </a:p>
          <a:p>
            <a:pPr marL="0" indent="0">
              <a:buNone/>
            </a:pPr>
            <a:r>
              <a:rPr lang="fr-FR" sz="1800" dirty="0"/>
              <a:t>5. Retournez </a:t>
            </a:r>
            <a:r>
              <a:rPr lang="fr-FR" sz="1800" dirty="0" err="1"/>
              <a:t>true</a:t>
            </a:r>
            <a:r>
              <a:rPr lang="fr-FR" sz="1800" dirty="0"/>
              <a:t> dans la console si la chaîne suivante contient la lettre "w" entre 0 et 1 fois suivie des caractères "</a:t>
            </a:r>
            <a:r>
              <a:rPr lang="fr-FR" sz="1800" dirty="0" err="1"/>
              <a:t>za</a:t>
            </a:r>
            <a:r>
              <a:rPr lang="fr-FR" sz="1800" dirty="0"/>
              <a:t>" deux fois.</a:t>
            </a:r>
          </a:p>
          <a:p>
            <a:pPr marL="0" indent="0">
              <a:buNone/>
            </a:pPr>
            <a:r>
              <a:rPr lang="fr-FR" sz="1800" dirty="0" err="1">
                <a:solidFill>
                  <a:schemeClr val="accent1"/>
                </a:solidFill>
              </a:rPr>
              <a:t>const</a:t>
            </a:r>
            <a:r>
              <a:rPr lang="fr-FR" sz="1800" dirty="0">
                <a:solidFill>
                  <a:schemeClr val="accent1"/>
                </a:solidFill>
              </a:rPr>
              <a:t> str7 = "zzz </a:t>
            </a:r>
            <a:r>
              <a:rPr lang="fr-FR" sz="1800" dirty="0" err="1">
                <a:solidFill>
                  <a:schemeClr val="accent1"/>
                </a:solidFill>
              </a:rPr>
              <a:t>wzaza</a:t>
            </a:r>
            <a:r>
              <a:rPr lang="fr-FR" sz="1800" dirty="0">
                <a:solidFill>
                  <a:schemeClr val="accent1"/>
                </a:solidFill>
              </a:rPr>
              <a:t> zzz"</a:t>
            </a:r>
          </a:p>
          <a:p>
            <a:pPr marL="0" indent="0">
              <a:buNone/>
            </a:pPr>
            <a:r>
              <a:rPr lang="fr-FR" sz="1800" dirty="0"/>
              <a:t>6. Retournez le nombre d’occurrences de "Sara" ou "Paul" ou "Pedro" de la chaîne suivante dans la console.</a:t>
            </a:r>
          </a:p>
          <a:p>
            <a:pPr marL="0" indent="0">
              <a:buNone/>
            </a:pPr>
            <a:r>
              <a:rPr lang="fr-FR" sz="1800" dirty="0" err="1">
                <a:solidFill>
                  <a:schemeClr val="accent1"/>
                </a:solidFill>
              </a:rPr>
              <a:t>const</a:t>
            </a:r>
            <a:r>
              <a:rPr lang="fr-FR" sz="1800" dirty="0">
                <a:solidFill>
                  <a:schemeClr val="accent1"/>
                </a:solidFill>
              </a:rPr>
              <a:t> str8 = "Tom Joe Paul </a:t>
            </a:r>
            <a:r>
              <a:rPr lang="fr-FR" sz="1800" dirty="0" err="1">
                <a:solidFill>
                  <a:schemeClr val="accent1"/>
                </a:solidFill>
              </a:rPr>
              <a:t>Paul</a:t>
            </a:r>
            <a:r>
              <a:rPr lang="fr-FR" sz="1800" dirty="0">
                <a:solidFill>
                  <a:schemeClr val="accent1"/>
                </a:solidFill>
              </a:rPr>
              <a:t> </a:t>
            </a:r>
            <a:r>
              <a:rPr lang="fr-FR" sz="1800" dirty="0" err="1">
                <a:solidFill>
                  <a:schemeClr val="accent1"/>
                </a:solidFill>
              </a:rPr>
              <a:t>Paul</a:t>
            </a:r>
            <a:r>
              <a:rPr lang="fr-FR" sz="1800" dirty="0">
                <a:solidFill>
                  <a:schemeClr val="accent1"/>
                </a:solidFill>
              </a:rPr>
              <a:t> Lucie Pedro Gabriella Marie Bastien Sara";</a:t>
            </a:r>
          </a:p>
          <a:p>
            <a:pPr marL="0" indent="0">
              <a:buNone/>
            </a:pPr>
            <a:endParaRPr lang="fr-FR" sz="1800" dirty="0">
              <a:solidFill>
                <a:schemeClr val="accent1"/>
              </a:solidFill>
            </a:endParaRPr>
          </a:p>
          <a:p>
            <a:pPr marL="0" indent="0">
              <a:buNone/>
            </a:pPr>
            <a:endParaRPr lang="fr-FR" sz="1800" dirty="0">
              <a:solidFill>
                <a:schemeClr val="accent1"/>
              </a:solidFill>
            </a:endParaRPr>
          </a:p>
        </p:txBody>
      </p:sp>
    </p:spTree>
    <p:extLst>
      <p:ext uri="{BB962C8B-B14F-4D97-AF65-F5344CB8AC3E}">
        <p14:creationId xmlns:p14="http://schemas.microsoft.com/office/powerpoint/2010/main" val="3306733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7500" lnSpcReduction="20000"/>
          </a:bodyPr>
          <a:lstStyle/>
          <a:p>
            <a:pPr marL="0" indent="0">
              <a:buNone/>
            </a:pPr>
            <a:r>
              <a:rPr lang="fr-FR" sz="2400" b="1" dirty="0">
                <a:solidFill>
                  <a:srgbClr val="FF0000"/>
                </a:solidFill>
              </a:rPr>
              <a:t>Correction des exercices sur Regex</a:t>
            </a:r>
            <a:r>
              <a:rPr lang="fr-FR" sz="2400" dirty="0"/>
              <a:t>: </a:t>
            </a:r>
            <a:endParaRPr lang="fr-FR" sz="1800" dirty="0"/>
          </a:p>
          <a:p>
            <a:pPr marL="0" indent="0">
              <a:buNone/>
            </a:pPr>
            <a:r>
              <a:rPr lang="fr-FR" sz="1800" dirty="0"/>
              <a:t>/* </a:t>
            </a:r>
          </a:p>
          <a:p>
            <a:pPr marL="0" indent="0">
              <a:buNone/>
            </a:pPr>
            <a:r>
              <a:rPr lang="fr-FR" sz="1800" dirty="0"/>
              <a:t>    1. Retournez </a:t>
            </a:r>
            <a:r>
              <a:rPr lang="fr-FR" sz="1800" dirty="0" err="1"/>
              <a:t>true</a:t>
            </a:r>
            <a:r>
              <a:rPr lang="fr-FR" sz="1800" dirty="0"/>
              <a:t> dans la console si la chaîne "bouquet" est présente au moins une fois.</a:t>
            </a:r>
          </a:p>
          <a:p>
            <a:pPr marL="0" indent="0">
              <a:buNone/>
            </a:pPr>
            <a:r>
              <a:rPr lang="fr-FR" sz="1800" dirty="0"/>
              <a:t>    Vous utiliserez la méthode .test() pour parvenir à vos fins.</a:t>
            </a:r>
          </a:p>
          <a:p>
            <a:pPr marL="0" indent="0">
              <a:buNone/>
            </a:pPr>
            <a:r>
              <a:rPr lang="fr-FR" sz="1800" dirty="0"/>
              <a:t>*/</a:t>
            </a:r>
          </a:p>
          <a:p>
            <a:pPr marL="0" indent="0">
              <a:buNone/>
            </a:pPr>
            <a:r>
              <a:rPr lang="fr-FR" sz="1800" dirty="0" err="1">
                <a:solidFill>
                  <a:schemeClr val="accent1"/>
                </a:solidFill>
              </a:rPr>
              <a:t>const</a:t>
            </a:r>
            <a:r>
              <a:rPr lang="fr-FR" sz="1800" dirty="0">
                <a:solidFill>
                  <a:schemeClr val="accent1"/>
                </a:solidFill>
              </a:rPr>
              <a:t> </a:t>
            </a:r>
            <a:r>
              <a:rPr lang="fr-FR" sz="1800" dirty="0" err="1">
                <a:solidFill>
                  <a:schemeClr val="accent1"/>
                </a:solidFill>
              </a:rPr>
              <a:t>str</a:t>
            </a:r>
            <a:r>
              <a:rPr lang="fr-FR" sz="1800" dirty="0">
                <a:solidFill>
                  <a:schemeClr val="accent1"/>
                </a:solidFill>
              </a:rPr>
              <a:t> = "Poésie et musique sont les suprêmes, délices des choses. Elles sont le bouquet de toutes les connaissances."</a:t>
            </a:r>
          </a:p>
          <a:p>
            <a:pPr marL="0" indent="0">
              <a:buNone/>
            </a:pPr>
            <a:r>
              <a:rPr lang="fr-FR" sz="1800" dirty="0">
                <a:solidFill>
                  <a:schemeClr val="accent1"/>
                </a:solidFill>
              </a:rPr>
              <a:t>console.log(/bouquet/.test(</a:t>
            </a:r>
            <a:r>
              <a:rPr lang="fr-FR" sz="1800" dirty="0" err="1">
                <a:solidFill>
                  <a:schemeClr val="accent1"/>
                </a:solidFill>
              </a:rPr>
              <a:t>str</a:t>
            </a:r>
            <a:r>
              <a:rPr lang="fr-FR" sz="1800" dirty="0">
                <a:solidFill>
                  <a:schemeClr val="accent1"/>
                </a:solidFill>
              </a:rPr>
              <a:t>));</a:t>
            </a:r>
          </a:p>
          <a:p>
            <a:pPr marL="0" indent="0">
              <a:buNone/>
            </a:pPr>
            <a:r>
              <a:rPr lang="fr-FR" sz="1800" dirty="0"/>
              <a:t>// 2. Utilisez la méthode .match() pour retourner toutes les </a:t>
            </a:r>
            <a:r>
              <a:rPr lang="fr-FR" sz="1800" dirty="0" err="1"/>
              <a:t>occurences</a:t>
            </a:r>
            <a:r>
              <a:rPr lang="fr-FR" sz="1800" dirty="0"/>
              <a:t> de la lettre "a" de la phrase suivante dans la console.</a:t>
            </a:r>
          </a:p>
          <a:p>
            <a:pPr marL="0" indent="0">
              <a:buNone/>
            </a:pPr>
            <a:r>
              <a:rPr lang="fr-FR" sz="1800" dirty="0" err="1">
                <a:solidFill>
                  <a:schemeClr val="accent1"/>
                </a:solidFill>
              </a:rPr>
              <a:t>const</a:t>
            </a:r>
            <a:r>
              <a:rPr lang="fr-FR" sz="1800" dirty="0">
                <a:solidFill>
                  <a:schemeClr val="accent1"/>
                </a:solidFill>
              </a:rPr>
              <a:t> str2 = "La </a:t>
            </a:r>
            <a:r>
              <a:rPr lang="fr-FR" sz="1800" dirty="0" err="1">
                <a:solidFill>
                  <a:schemeClr val="accent1"/>
                </a:solidFill>
              </a:rPr>
              <a:t>vita</a:t>
            </a:r>
            <a:r>
              <a:rPr lang="fr-FR" sz="1800" dirty="0">
                <a:solidFill>
                  <a:schemeClr val="accent1"/>
                </a:solidFill>
              </a:rPr>
              <a:t> è </a:t>
            </a:r>
            <a:r>
              <a:rPr lang="fr-FR" sz="1800" dirty="0" err="1">
                <a:solidFill>
                  <a:schemeClr val="accent1"/>
                </a:solidFill>
              </a:rPr>
              <a:t>bella</a:t>
            </a:r>
            <a:r>
              <a:rPr lang="fr-FR" sz="1800" dirty="0">
                <a:solidFill>
                  <a:schemeClr val="accent1"/>
                </a:solidFill>
              </a:rPr>
              <a:t> </a:t>
            </a:r>
            <a:r>
              <a:rPr lang="fr-FR" sz="1800" dirty="0" err="1">
                <a:solidFill>
                  <a:schemeClr val="accent1"/>
                </a:solidFill>
              </a:rPr>
              <a:t>amici</a:t>
            </a:r>
            <a:r>
              <a:rPr lang="fr-FR" sz="1800" dirty="0">
                <a:solidFill>
                  <a:schemeClr val="accent1"/>
                </a:solidFill>
              </a:rPr>
              <a:t> </a:t>
            </a:r>
            <a:r>
              <a:rPr lang="fr-FR" sz="1800" dirty="0" err="1">
                <a:solidFill>
                  <a:schemeClr val="accent1"/>
                </a:solidFill>
              </a:rPr>
              <a:t>miei</a:t>
            </a:r>
            <a:r>
              <a:rPr lang="fr-FR" sz="1800" dirty="0">
                <a:solidFill>
                  <a:schemeClr val="accent1"/>
                </a:solidFill>
              </a:rPr>
              <a:t>";</a:t>
            </a:r>
          </a:p>
          <a:p>
            <a:pPr marL="0" indent="0">
              <a:buNone/>
            </a:pPr>
            <a:r>
              <a:rPr lang="fr-FR" sz="1800" dirty="0">
                <a:solidFill>
                  <a:schemeClr val="accent1"/>
                </a:solidFill>
              </a:rPr>
              <a:t>console.log(str2.match(/a/g));</a:t>
            </a:r>
          </a:p>
          <a:p>
            <a:pPr marL="0" indent="0">
              <a:buNone/>
            </a:pPr>
            <a:r>
              <a:rPr lang="fr-FR" sz="1800" dirty="0">
                <a:solidFill>
                  <a:schemeClr val="accent1"/>
                </a:solidFill>
              </a:rPr>
              <a:t>console.log(str2.match(/[a]/g)); // ici résultats similaires, mais ici liste alors qu'au dessus "mot" tel quel.</a:t>
            </a:r>
          </a:p>
          <a:p>
            <a:pPr marL="0" indent="0">
              <a:buNone/>
            </a:pPr>
            <a:r>
              <a:rPr lang="fr-FR" sz="1800" dirty="0"/>
              <a:t>/* </a:t>
            </a:r>
          </a:p>
          <a:p>
            <a:pPr marL="0" indent="0">
              <a:buNone/>
            </a:pPr>
            <a:r>
              <a:rPr lang="fr-FR" sz="1800" dirty="0"/>
              <a:t>    3. Retournez </a:t>
            </a:r>
            <a:r>
              <a:rPr lang="fr-FR" sz="1800" dirty="0" err="1"/>
              <a:t>true</a:t>
            </a:r>
            <a:r>
              <a:rPr lang="fr-FR" sz="1800" dirty="0"/>
              <a:t> dans la console si le caractère "5" est enchaîné entre deux à quatre fois dans une chaîne.</a:t>
            </a:r>
          </a:p>
          <a:p>
            <a:pPr marL="0" indent="0">
              <a:buNone/>
            </a:pPr>
            <a:r>
              <a:rPr lang="fr-FR" sz="1800" dirty="0"/>
              <a:t>    Testez-les toutes une par une.</a:t>
            </a:r>
          </a:p>
          <a:p>
            <a:pPr marL="0" indent="0">
              <a:buNone/>
            </a:pPr>
            <a:r>
              <a:rPr lang="fr-FR" sz="1800" dirty="0"/>
              <a:t>*/</a:t>
            </a:r>
          </a:p>
          <a:p>
            <a:pPr marL="0" indent="0">
              <a:buNone/>
            </a:pPr>
            <a:r>
              <a:rPr lang="fr-FR" sz="1800" dirty="0" err="1">
                <a:solidFill>
                  <a:schemeClr val="accent1"/>
                </a:solidFill>
              </a:rPr>
              <a:t>const</a:t>
            </a:r>
            <a:r>
              <a:rPr lang="fr-FR" sz="1800" dirty="0">
                <a:solidFill>
                  <a:schemeClr val="accent1"/>
                </a:solidFill>
              </a:rPr>
              <a:t> str3 = "0542485599"</a:t>
            </a:r>
          </a:p>
          <a:p>
            <a:pPr marL="0" indent="0">
              <a:buNone/>
            </a:pPr>
            <a:r>
              <a:rPr lang="fr-FR" sz="1800" dirty="0">
                <a:solidFill>
                  <a:schemeClr val="accent1"/>
                </a:solidFill>
              </a:rPr>
              <a:t>console.log(/5{2,4}/.test(str3));</a:t>
            </a:r>
          </a:p>
          <a:p>
            <a:pPr marL="0" indent="0">
              <a:buNone/>
            </a:pPr>
            <a:r>
              <a:rPr lang="fr-FR" sz="1800" dirty="0" err="1">
                <a:solidFill>
                  <a:schemeClr val="accent1"/>
                </a:solidFill>
              </a:rPr>
              <a:t>const</a:t>
            </a:r>
            <a:r>
              <a:rPr lang="fr-FR" sz="1800" dirty="0">
                <a:solidFill>
                  <a:schemeClr val="accent1"/>
                </a:solidFill>
              </a:rPr>
              <a:t> str4 = "0555585599"</a:t>
            </a:r>
          </a:p>
          <a:p>
            <a:pPr marL="0" indent="0">
              <a:buNone/>
            </a:pPr>
            <a:r>
              <a:rPr lang="fr-FR" sz="1800" dirty="0">
                <a:solidFill>
                  <a:schemeClr val="accent1"/>
                </a:solidFill>
              </a:rPr>
              <a:t>console.log(/5{2,4}/.test(str4));</a:t>
            </a:r>
          </a:p>
          <a:p>
            <a:pPr marL="0" indent="0">
              <a:buNone/>
            </a:pPr>
            <a:r>
              <a:rPr lang="fr-FR" sz="1800" dirty="0" err="1">
                <a:solidFill>
                  <a:schemeClr val="accent1"/>
                </a:solidFill>
              </a:rPr>
              <a:t>const</a:t>
            </a:r>
            <a:r>
              <a:rPr lang="fr-FR" sz="1800" dirty="0">
                <a:solidFill>
                  <a:schemeClr val="accent1"/>
                </a:solidFill>
              </a:rPr>
              <a:t> str5 = "0505050505"</a:t>
            </a:r>
          </a:p>
          <a:p>
            <a:pPr marL="0" indent="0">
              <a:buNone/>
            </a:pPr>
            <a:r>
              <a:rPr lang="fr-FR" sz="1800" dirty="0">
                <a:solidFill>
                  <a:schemeClr val="accent1"/>
                </a:solidFill>
              </a:rPr>
              <a:t>console.log(/5{2,4}/.test(str5));</a:t>
            </a:r>
          </a:p>
          <a:p>
            <a:pPr marL="0" indent="0">
              <a:buNone/>
            </a:pPr>
            <a:endParaRPr lang="fr-FR" sz="1800" dirty="0">
              <a:solidFill>
                <a:schemeClr val="accent1"/>
              </a:solidFill>
            </a:endParaRPr>
          </a:p>
        </p:txBody>
      </p:sp>
    </p:spTree>
    <p:extLst>
      <p:ext uri="{BB962C8B-B14F-4D97-AF65-F5344CB8AC3E}">
        <p14:creationId xmlns:p14="http://schemas.microsoft.com/office/powerpoint/2010/main" val="4248796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chaines de caractères en détails </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7500" lnSpcReduction="20000"/>
          </a:bodyPr>
          <a:lstStyle/>
          <a:p>
            <a:pPr marL="0" indent="0">
              <a:buNone/>
            </a:pPr>
            <a:r>
              <a:rPr lang="fr-FR" sz="2400" b="1" dirty="0">
                <a:solidFill>
                  <a:srgbClr val="FF0000"/>
                </a:solidFill>
              </a:rPr>
              <a:t>Correction des exercices sur Regex</a:t>
            </a:r>
            <a:r>
              <a:rPr lang="fr-FR" sz="2400" dirty="0"/>
              <a:t>: </a:t>
            </a:r>
            <a:endParaRPr lang="fr-FR" sz="1800" dirty="0"/>
          </a:p>
          <a:p>
            <a:pPr marL="0" indent="0">
              <a:buNone/>
            </a:pPr>
            <a:r>
              <a:rPr lang="fr-FR" sz="1800" dirty="0"/>
              <a:t>/* </a:t>
            </a:r>
          </a:p>
          <a:p>
            <a:pPr marL="0" indent="0">
              <a:buNone/>
            </a:pPr>
            <a:r>
              <a:rPr lang="fr-FR" sz="1800" dirty="0"/>
              <a:t>    4.</a:t>
            </a:r>
          </a:p>
          <a:p>
            <a:pPr marL="0" indent="0">
              <a:buNone/>
            </a:pPr>
            <a:r>
              <a:rPr lang="fr-FR" sz="1800" dirty="0"/>
              <a:t>    A. Retournez toutes les occurrences de caractères représentant des chiffres dans la console en analysant les chaînes suivantes.</a:t>
            </a:r>
          </a:p>
          <a:p>
            <a:pPr marL="0" indent="0">
              <a:buNone/>
            </a:pPr>
            <a:r>
              <a:rPr lang="fr-FR" sz="1800" dirty="0"/>
              <a:t>    B. Dans un second temps, retournez la chaîne "nettoyée" de tous les chiffres qu'elle contient.</a:t>
            </a:r>
          </a:p>
          <a:p>
            <a:pPr marL="0" indent="0">
              <a:buNone/>
            </a:pPr>
            <a:r>
              <a:rPr lang="fr-FR" sz="1800" dirty="0"/>
              <a:t>*/</a:t>
            </a:r>
          </a:p>
          <a:p>
            <a:pPr marL="0" indent="0">
              <a:buNone/>
            </a:pPr>
            <a:endParaRPr lang="fr-FR" sz="1800" dirty="0">
              <a:solidFill>
                <a:schemeClr val="accent1"/>
              </a:solidFill>
            </a:endParaRPr>
          </a:p>
          <a:p>
            <a:pPr marL="0" indent="0">
              <a:buNone/>
            </a:pPr>
            <a:r>
              <a:rPr lang="fr-FR" sz="1800" dirty="0" err="1">
                <a:solidFill>
                  <a:schemeClr val="accent1"/>
                </a:solidFill>
              </a:rPr>
              <a:t>const</a:t>
            </a:r>
            <a:r>
              <a:rPr lang="fr-FR" sz="1800" dirty="0">
                <a:solidFill>
                  <a:schemeClr val="accent1"/>
                </a:solidFill>
              </a:rPr>
              <a:t> str6 = "Une4 bonne bala1de dan1245s les bois n478ous permet de q548uitter l'atmosphère anxiogène de la ville."</a:t>
            </a:r>
          </a:p>
          <a:p>
            <a:pPr marL="0" indent="0">
              <a:buNone/>
            </a:pPr>
            <a:r>
              <a:rPr lang="fr-FR" sz="1800" dirty="0">
                <a:solidFill>
                  <a:schemeClr val="accent1"/>
                </a:solidFill>
              </a:rPr>
              <a:t>console.log(str6.match(/[0-9]/g))</a:t>
            </a:r>
          </a:p>
          <a:p>
            <a:pPr marL="0" indent="0">
              <a:buNone/>
            </a:pPr>
            <a:r>
              <a:rPr lang="fr-FR" sz="1800" dirty="0">
                <a:solidFill>
                  <a:schemeClr val="accent1"/>
                </a:solidFill>
              </a:rPr>
              <a:t>console.log(str6.match(/\d/g))</a:t>
            </a:r>
          </a:p>
          <a:p>
            <a:pPr marL="0" indent="0">
              <a:buNone/>
            </a:pPr>
            <a:r>
              <a:rPr lang="fr-FR" sz="1800" dirty="0">
                <a:solidFill>
                  <a:schemeClr val="accent1"/>
                </a:solidFill>
              </a:rPr>
              <a:t>console.log(str6.replace(/\d/g, ""));</a:t>
            </a:r>
          </a:p>
          <a:p>
            <a:pPr marL="0" indent="0">
              <a:buNone/>
            </a:pPr>
            <a:endParaRPr lang="fr-FR" sz="1800" dirty="0">
              <a:solidFill>
                <a:schemeClr val="accent1"/>
              </a:solidFill>
            </a:endParaRPr>
          </a:p>
          <a:p>
            <a:pPr marL="0" indent="0">
              <a:buNone/>
            </a:pPr>
            <a:r>
              <a:rPr lang="fr-FR" sz="1800" dirty="0"/>
              <a:t>// 4. Retournez </a:t>
            </a:r>
            <a:r>
              <a:rPr lang="fr-FR" sz="1800" dirty="0" err="1"/>
              <a:t>true</a:t>
            </a:r>
            <a:r>
              <a:rPr lang="fr-FR" sz="1800" dirty="0"/>
              <a:t> dans la console si la chaîne suivante contient la lettre "w" entre 0 et 1 suivie de caractères "</a:t>
            </a:r>
            <a:r>
              <a:rPr lang="fr-FR" sz="1800" dirty="0" err="1"/>
              <a:t>za</a:t>
            </a:r>
            <a:r>
              <a:rPr lang="fr-FR" sz="1800" dirty="0"/>
              <a:t>" deux fois.</a:t>
            </a:r>
          </a:p>
          <a:p>
            <a:pPr marL="0" indent="0">
              <a:buNone/>
            </a:pPr>
            <a:endParaRPr lang="fr-FR" sz="1800" dirty="0">
              <a:solidFill>
                <a:schemeClr val="accent1"/>
              </a:solidFill>
            </a:endParaRPr>
          </a:p>
          <a:p>
            <a:pPr marL="0" indent="0">
              <a:buNone/>
            </a:pPr>
            <a:r>
              <a:rPr lang="fr-FR" sz="1800" dirty="0" err="1">
                <a:solidFill>
                  <a:schemeClr val="accent1"/>
                </a:solidFill>
              </a:rPr>
              <a:t>const</a:t>
            </a:r>
            <a:r>
              <a:rPr lang="fr-FR" sz="1800" dirty="0">
                <a:solidFill>
                  <a:schemeClr val="accent1"/>
                </a:solidFill>
              </a:rPr>
              <a:t> str7 = "zzz </a:t>
            </a:r>
            <a:r>
              <a:rPr lang="fr-FR" sz="1800" dirty="0" err="1">
                <a:solidFill>
                  <a:schemeClr val="accent1"/>
                </a:solidFill>
              </a:rPr>
              <a:t>wzaza</a:t>
            </a:r>
            <a:r>
              <a:rPr lang="fr-FR" sz="1800" dirty="0">
                <a:solidFill>
                  <a:schemeClr val="accent1"/>
                </a:solidFill>
              </a:rPr>
              <a:t> zzz"</a:t>
            </a:r>
          </a:p>
          <a:p>
            <a:pPr marL="0" indent="0">
              <a:buNone/>
            </a:pPr>
            <a:r>
              <a:rPr lang="fr-FR" sz="1800" dirty="0">
                <a:solidFill>
                  <a:schemeClr val="accent1"/>
                </a:solidFill>
              </a:rPr>
              <a:t>console.log(/w?(</a:t>
            </a:r>
            <a:r>
              <a:rPr lang="fr-FR" sz="1800" dirty="0" err="1">
                <a:solidFill>
                  <a:schemeClr val="accent1"/>
                </a:solidFill>
              </a:rPr>
              <a:t>za</a:t>
            </a:r>
            <a:r>
              <a:rPr lang="fr-FR" sz="1800" dirty="0">
                <a:solidFill>
                  <a:schemeClr val="accent1"/>
                </a:solidFill>
              </a:rPr>
              <a:t>){2}/.test(str7));</a:t>
            </a:r>
          </a:p>
          <a:p>
            <a:pPr marL="0" indent="0">
              <a:buNone/>
            </a:pPr>
            <a:endParaRPr lang="fr-FR" sz="1800" dirty="0">
              <a:solidFill>
                <a:schemeClr val="accent1"/>
              </a:solidFill>
            </a:endParaRPr>
          </a:p>
          <a:p>
            <a:pPr marL="0" indent="0">
              <a:buNone/>
            </a:pPr>
            <a:r>
              <a:rPr lang="fr-FR" sz="1800" dirty="0"/>
              <a:t>// 5. Retournez le nombre d'</a:t>
            </a:r>
            <a:r>
              <a:rPr lang="fr-FR" sz="1800" dirty="0" err="1"/>
              <a:t>occurences</a:t>
            </a:r>
            <a:r>
              <a:rPr lang="fr-FR" sz="1800" dirty="0"/>
              <a:t> de "Sara" ou "Paul" ou "Pedro" de la chaîne suivante dans la console.</a:t>
            </a:r>
          </a:p>
          <a:p>
            <a:pPr marL="0" indent="0">
              <a:buNone/>
            </a:pPr>
            <a:endParaRPr lang="fr-FR" sz="1800" dirty="0">
              <a:solidFill>
                <a:schemeClr val="accent1"/>
              </a:solidFill>
            </a:endParaRPr>
          </a:p>
          <a:p>
            <a:pPr marL="0" indent="0">
              <a:buNone/>
            </a:pPr>
            <a:r>
              <a:rPr lang="fr-FR" sz="1800" dirty="0" err="1">
                <a:solidFill>
                  <a:schemeClr val="accent1"/>
                </a:solidFill>
              </a:rPr>
              <a:t>const</a:t>
            </a:r>
            <a:r>
              <a:rPr lang="fr-FR" sz="1800" dirty="0">
                <a:solidFill>
                  <a:schemeClr val="accent1"/>
                </a:solidFill>
              </a:rPr>
              <a:t> str8 = "Tom Joe Paul </a:t>
            </a:r>
            <a:r>
              <a:rPr lang="fr-FR" sz="1800" dirty="0" err="1">
                <a:solidFill>
                  <a:schemeClr val="accent1"/>
                </a:solidFill>
              </a:rPr>
              <a:t>Paul</a:t>
            </a:r>
            <a:r>
              <a:rPr lang="fr-FR" sz="1800" dirty="0">
                <a:solidFill>
                  <a:schemeClr val="accent1"/>
                </a:solidFill>
              </a:rPr>
              <a:t> </a:t>
            </a:r>
            <a:r>
              <a:rPr lang="fr-FR" sz="1800" dirty="0" err="1">
                <a:solidFill>
                  <a:schemeClr val="accent1"/>
                </a:solidFill>
              </a:rPr>
              <a:t>Paul</a:t>
            </a:r>
            <a:r>
              <a:rPr lang="fr-FR" sz="1800" dirty="0">
                <a:solidFill>
                  <a:schemeClr val="accent1"/>
                </a:solidFill>
              </a:rPr>
              <a:t> Lucie Pedro Gabriella Marie Bastien Sara";</a:t>
            </a:r>
          </a:p>
          <a:p>
            <a:pPr marL="0" indent="0">
              <a:buNone/>
            </a:pPr>
            <a:r>
              <a:rPr lang="fr-FR" sz="1800" dirty="0">
                <a:solidFill>
                  <a:schemeClr val="accent1"/>
                </a:solidFill>
              </a:rPr>
              <a:t>console.log(str8.match(/</a:t>
            </a:r>
            <a:r>
              <a:rPr lang="fr-FR" sz="1800" dirty="0" err="1">
                <a:solidFill>
                  <a:schemeClr val="accent1"/>
                </a:solidFill>
              </a:rPr>
              <a:t>Sara|Paul|Pedro</a:t>
            </a:r>
            <a:r>
              <a:rPr lang="fr-FR" sz="1800" dirty="0">
                <a:solidFill>
                  <a:schemeClr val="accent1"/>
                </a:solidFill>
              </a:rPr>
              <a:t>/g));</a:t>
            </a:r>
          </a:p>
          <a:p>
            <a:pPr marL="0" indent="0">
              <a:buNone/>
            </a:pPr>
            <a:endParaRPr lang="fr-FR" sz="1800" dirty="0">
              <a:solidFill>
                <a:schemeClr val="accent1"/>
              </a:solidFill>
            </a:endParaRPr>
          </a:p>
        </p:txBody>
      </p:sp>
    </p:spTree>
    <p:extLst>
      <p:ext uri="{BB962C8B-B14F-4D97-AF65-F5344CB8AC3E}">
        <p14:creationId xmlns:p14="http://schemas.microsoft.com/office/powerpoint/2010/main" val="2423168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Les dates</a:t>
            </a:r>
            <a:r>
              <a:rPr lang="fr-FR" sz="2400" dirty="0"/>
              <a:t>: </a:t>
            </a:r>
            <a:r>
              <a:rPr lang="fr-FR" sz="1800" dirty="0"/>
              <a:t>En JavaScript, on peut construire un objet date à l'aide du constructeur Date().</a:t>
            </a:r>
          </a:p>
          <a:p>
            <a:pPr marL="342900" indent="-342900">
              <a:buAutoNum type="arabicPeriod"/>
            </a:pPr>
            <a:r>
              <a:rPr lang="fr-FR" sz="1800" dirty="0" err="1">
                <a:solidFill>
                  <a:srgbClr val="7030A0"/>
                </a:solidFill>
              </a:rPr>
              <a:t>Date.prototype.getDate</a:t>
            </a:r>
            <a:r>
              <a:rPr lang="fr-FR" sz="1800" dirty="0">
                <a:solidFill>
                  <a:srgbClr val="7030A0"/>
                </a:solidFill>
              </a:rPr>
              <a:t>/Day/</a:t>
            </a:r>
            <a:r>
              <a:rPr lang="fr-FR" sz="1800" dirty="0" err="1">
                <a:solidFill>
                  <a:srgbClr val="7030A0"/>
                </a:solidFill>
              </a:rPr>
              <a:t>FullYear</a:t>
            </a:r>
            <a:r>
              <a:rPr lang="fr-FR" sz="1800" dirty="0">
                <a:solidFill>
                  <a:srgbClr val="7030A0"/>
                </a:solidFill>
              </a:rPr>
              <a:t>/</a:t>
            </a:r>
            <a:r>
              <a:rPr lang="fr-FR" sz="1800" dirty="0" err="1">
                <a:solidFill>
                  <a:srgbClr val="7030A0"/>
                </a:solidFill>
              </a:rPr>
              <a:t>Hours</a:t>
            </a:r>
            <a:r>
              <a:rPr lang="fr-FR" sz="1800" dirty="0">
                <a:solidFill>
                  <a:srgbClr val="7030A0"/>
                </a:solidFill>
              </a:rPr>
              <a:t>/Millisecondes/Minutes/</a:t>
            </a:r>
            <a:r>
              <a:rPr lang="fr-FR" sz="1800" dirty="0" err="1">
                <a:solidFill>
                  <a:srgbClr val="7030A0"/>
                </a:solidFill>
              </a:rPr>
              <a:t>Month</a:t>
            </a:r>
            <a:r>
              <a:rPr lang="fr-FR" sz="1800" dirty="0">
                <a:solidFill>
                  <a:srgbClr val="7030A0"/>
                </a:solidFill>
              </a:rPr>
              <a:t>/Seconds() </a:t>
            </a:r>
            <a:r>
              <a:rPr lang="fr-FR" sz="1800" dirty="0"/>
              <a:t>//Retourne le jour, l'heure, l'année, les minutes, </a:t>
            </a:r>
            <a:r>
              <a:rPr lang="fr-FR" sz="1800" dirty="0" err="1"/>
              <a:t>etc</a:t>
            </a:r>
            <a:r>
              <a:rPr lang="fr-FR" sz="1800" dirty="0"/>
              <a:t> ... en fonction de la méthode utilisée.</a:t>
            </a:r>
          </a:p>
          <a:p>
            <a:pPr marL="0" indent="0">
              <a:buNone/>
            </a:pPr>
            <a:r>
              <a:rPr lang="fr-FR" sz="1800" dirty="0">
                <a:solidFill>
                  <a:srgbClr val="0070C0"/>
                </a:solidFill>
              </a:rPr>
              <a:t>let date = new Date();</a:t>
            </a:r>
          </a:p>
          <a:p>
            <a:pPr marL="0" indent="0">
              <a:buNone/>
            </a:pPr>
            <a:r>
              <a:rPr lang="fr-FR" sz="1800" dirty="0" err="1">
                <a:solidFill>
                  <a:srgbClr val="0070C0"/>
                </a:solidFill>
              </a:rPr>
              <a:t>console.dir</a:t>
            </a:r>
            <a:r>
              <a:rPr lang="fr-FR" sz="1800" dirty="0">
                <a:solidFill>
                  <a:srgbClr val="0070C0"/>
                </a:solidFill>
              </a:rPr>
              <a:t>(date);</a:t>
            </a:r>
          </a:p>
          <a:p>
            <a:pPr marL="0" indent="0">
              <a:buNone/>
            </a:pPr>
            <a:r>
              <a:rPr lang="fr-FR" sz="1800" dirty="0">
                <a:solidFill>
                  <a:srgbClr val="0070C0"/>
                </a:solidFill>
              </a:rPr>
              <a:t>console.log(</a:t>
            </a:r>
            <a:r>
              <a:rPr lang="fr-FR" sz="1800" dirty="0" err="1">
                <a:solidFill>
                  <a:srgbClr val="0070C0"/>
                </a:solidFill>
              </a:rPr>
              <a:t>date.getDate</a:t>
            </a:r>
            <a:r>
              <a:rPr lang="fr-FR" sz="1800" dirty="0">
                <a:solidFill>
                  <a:srgbClr val="0070C0"/>
                </a:solidFill>
              </a:rPr>
              <a:t>());</a:t>
            </a:r>
          </a:p>
          <a:p>
            <a:pPr marL="0" indent="0">
              <a:buNone/>
            </a:pPr>
            <a:r>
              <a:rPr lang="fr-FR" sz="1800" dirty="0">
                <a:solidFill>
                  <a:srgbClr val="0070C0"/>
                </a:solidFill>
              </a:rPr>
              <a:t>console.log(</a:t>
            </a:r>
            <a:r>
              <a:rPr lang="fr-FR" sz="1800" dirty="0" err="1">
                <a:solidFill>
                  <a:srgbClr val="0070C0"/>
                </a:solidFill>
              </a:rPr>
              <a:t>date.getFullYear</a:t>
            </a:r>
            <a:r>
              <a:rPr lang="fr-FR" sz="1800" dirty="0">
                <a:solidFill>
                  <a:srgbClr val="0070C0"/>
                </a:solidFill>
              </a:rPr>
              <a:t>());</a:t>
            </a:r>
          </a:p>
          <a:p>
            <a:pPr marL="0" indent="0">
              <a:buNone/>
            </a:pPr>
            <a:r>
              <a:rPr lang="fr-FR" sz="1800" dirty="0">
                <a:solidFill>
                  <a:srgbClr val="0070C0"/>
                </a:solidFill>
              </a:rPr>
              <a:t>console.log(</a:t>
            </a:r>
            <a:r>
              <a:rPr lang="fr-FR" sz="1800" dirty="0" err="1">
                <a:solidFill>
                  <a:srgbClr val="0070C0"/>
                </a:solidFill>
              </a:rPr>
              <a:t>date.getMinutes</a:t>
            </a:r>
            <a:r>
              <a:rPr lang="fr-FR" sz="1800" dirty="0">
                <a:solidFill>
                  <a:srgbClr val="0070C0"/>
                </a:solidFill>
              </a:rPr>
              <a:t>());</a:t>
            </a:r>
          </a:p>
          <a:p>
            <a:pPr marL="0" indent="0">
              <a:buNone/>
            </a:pPr>
            <a:r>
              <a:rPr lang="fr-FR" sz="1800" dirty="0">
                <a:solidFill>
                  <a:srgbClr val="0070C0"/>
                </a:solidFill>
              </a:rPr>
              <a:t>console.log(</a:t>
            </a:r>
            <a:r>
              <a:rPr lang="fr-FR" sz="1800" dirty="0" err="1">
                <a:solidFill>
                  <a:srgbClr val="0070C0"/>
                </a:solidFill>
              </a:rPr>
              <a:t>date.getSeconds</a:t>
            </a:r>
            <a:r>
              <a:rPr lang="fr-FR" sz="1800" dirty="0">
                <a:solidFill>
                  <a:srgbClr val="0070C0"/>
                </a:solidFill>
              </a:rPr>
              <a:t>());</a:t>
            </a:r>
          </a:p>
          <a:p>
            <a:pPr marL="0" indent="0">
              <a:buNone/>
            </a:pPr>
            <a:r>
              <a:rPr lang="fr-FR" sz="1800" dirty="0">
                <a:solidFill>
                  <a:srgbClr val="0070C0"/>
                </a:solidFill>
              </a:rPr>
              <a:t>console.log(</a:t>
            </a:r>
            <a:r>
              <a:rPr lang="fr-FR" sz="1800" dirty="0" err="1">
                <a:solidFill>
                  <a:srgbClr val="0070C0"/>
                </a:solidFill>
              </a:rPr>
              <a:t>date.getHours</a:t>
            </a:r>
            <a:r>
              <a:rPr lang="fr-FR" sz="1800" dirty="0">
                <a:solidFill>
                  <a:srgbClr val="0070C0"/>
                </a:solidFill>
              </a:rPr>
              <a:t>()); </a:t>
            </a:r>
          </a:p>
          <a:p>
            <a:pPr marL="0" indent="0">
              <a:buNone/>
            </a:pPr>
            <a:r>
              <a:rPr lang="fr-FR" sz="1800" dirty="0">
                <a:solidFill>
                  <a:srgbClr val="7030A0"/>
                </a:solidFill>
              </a:rPr>
              <a:t>2. </a:t>
            </a:r>
            <a:r>
              <a:rPr lang="fr-FR" sz="1800" dirty="0" err="1">
                <a:solidFill>
                  <a:srgbClr val="7030A0"/>
                </a:solidFill>
              </a:rPr>
              <a:t>Date.now</a:t>
            </a:r>
            <a:r>
              <a:rPr lang="fr-FR" sz="1800" dirty="0">
                <a:solidFill>
                  <a:srgbClr val="7030A0"/>
                </a:solidFill>
              </a:rPr>
              <a:t>() </a:t>
            </a:r>
            <a:r>
              <a:rPr lang="fr-FR" sz="1800" dirty="0"/>
              <a:t>// Retourne le nombre de millisecondes écoulées depuis le 1er janvier 1970. C'est une date arbitraire qui a été choisie pour faciliter les calculs.</a:t>
            </a:r>
          </a:p>
          <a:p>
            <a:pPr marL="0" indent="0">
              <a:buNone/>
            </a:pPr>
            <a:r>
              <a:rPr lang="en-US" sz="1800" dirty="0">
                <a:solidFill>
                  <a:srgbClr val="0070C0"/>
                </a:solidFill>
              </a:rPr>
              <a:t>let date = </a:t>
            </a:r>
            <a:r>
              <a:rPr lang="en-US" sz="1800" dirty="0" err="1">
                <a:solidFill>
                  <a:srgbClr val="0070C0"/>
                </a:solidFill>
              </a:rPr>
              <a:t>Date.now</a:t>
            </a:r>
            <a:r>
              <a:rPr lang="en-US" sz="1800" dirty="0">
                <a:solidFill>
                  <a:srgbClr val="0070C0"/>
                </a:solidFill>
              </a:rPr>
              <a:t>();</a:t>
            </a:r>
          </a:p>
          <a:p>
            <a:pPr marL="0" indent="0">
              <a:buNone/>
            </a:pPr>
            <a:r>
              <a:rPr lang="en-US" sz="1800" dirty="0">
                <a:solidFill>
                  <a:srgbClr val="0070C0"/>
                </a:solidFill>
              </a:rPr>
              <a:t>console.log(date);</a:t>
            </a:r>
            <a:endParaRPr lang="fr-FR" sz="1800" dirty="0">
              <a:solidFill>
                <a:srgbClr val="7030A0"/>
              </a:solidFill>
            </a:endParaRPr>
          </a:p>
        </p:txBody>
      </p:sp>
    </p:spTree>
    <p:extLst>
      <p:ext uri="{BB962C8B-B14F-4D97-AF65-F5344CB8AC3E}">
        <p14:creationId xmlns:p14="http://schemas.microsoft.com/office/powerpoint/2010/main" val="1013924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dates</a:t>
            </a:r>
            <a:r>
              <a:rPr lang="fr-FR" sz="2400" dirty="0"/>
              <a:t>: </a:t>
            </a:r>
          </a:p>
          <a:p>
            <a:pPr marL="0" indent="0">
              <a:buNone/>
            </a:pPr>
            <a:r>
              <a:rPr lang="fr-FR" sz="1800" dirty="0">
                <a:solidFill>
                  <a:srgbClr val="7030A0"/>
                </a:solidFill>
              </a:rPr>
              <a:t>3. Modifier une date avec </a:t>
            </a:r>
            <a:r>
              <a:rPr lang="fr-FR" sz="1800" dirty="0" err="1">
                <a:solidFill>
                  <a:srgbClr val="7030A0"/>
                </a:solidFill>
              </a:rPr>
              <a:t>Date.prototype.setHours</a:t>
            </a:r>
            <a:r>
              <a:rPr lang="fr-FR" sz="1800" dirty="0">
                <a:solidFill>
                  <a:srgbClr val="7030A0"/>
                </a:solidFill>
              </a:rPr>
              <a:t>/Minutes/Secondes() </a:t>
            </a:r>
            <a:r>
              <a:rPr lang="fr-FR" sz="1800" dirty="0" err="1">
                <a:solidFill>
                  <a:srgbClr val="7030A0"/>
                </a:solidFill>
              </a:rPr>
              <a:t>etc</a:t>
            </a:r>
            <a:r>
              <a:rPr lang="fr-FR" sz="1800" dirty="0">
                <a:solidFill>
                  <a:srgbClr val="7030A0"/>
                </a:solidFill>
              </a:rPr>
              <a:t> ...</a:t>
            </a:r>
          </a:p>
          <a:p>
            <a:pPr marL="0" indent="0">
              <a:buNone/>
            </a:pPr>
            <a:r>
              <a:rPr lang="fr-FR" sz="1800" dirty="0">
                <a:solidFill>
                  <a:schemeClr val="accent1"/>
                </a:solidFill>
              </a:rPr>
              <a:t> </a:t>
            </a:r>
            <a:r>
              <a:rPr lang="en-US" sz="1800" dirty="0">
                <a:solidFill>
                  <a:schemeClr val="accent1"/>
                </a:solidFill>
              </a:rPr>
              <a:t>date = new Date;</a:t>
            </a:r>
          </a:p>
          <a:p>
            <a:pPr marL="0" indent="0">
              <a:buNone/>
            </a:pPr>
            <a:r>
              <a:rPr lang="en-US" sz="1800" dirty="0" err="1">
                <a:solidFill>
                  <a:schemeClr val="accent1"/>
                </a:solidFill>
              </a:rPr>
              <a:t>date.setHours</a:t>
            </a:r>
            <a:r>
              <a:rPr lang="en-US" sz="1800" dirty="0">
                <a:solidFill>
                  <a:schemeClr val="accent1"/>
                </a:solidFill>
              </a:rPr>
              <a:t>(3)</a:t>
            </a:r>
          </a:p>
          <a:p>
            <a:pPr marL="0" indent="0">
              <a:buNone/>
            </a:pPr>
            <a:r>
              <a:rPr lang="en-US" sz="1800" dirty="0" err="1">
                <a:solidFill>
                  <a:schemeClr val="accent1"/>
                </a:solidFill>
              </a:rPr>
              <a:t>date.setMinutes</a:t>
            </a:r>
            <a:r>
              <a:rPr lang="en-US" sz="1800" dirty="0">
                <a:solidFill>
                  <a:schemeClr val="accent1"/>
                </a:solidFill>
              </a:rPr>
              <a:t>(15)</a:t>
            </a:r>
          </a:p>
          <a:p>
            <a:pPr marL="0" indent="0">
              <a:buNone/>
            </a:pPr>
            <a:r>
              <a:rPr lang="en-US" sz="1800" dirty="0" err="1">
                <a:solidFill>
                  <a:schemeClr val="accent1"/>
                </a:solidFill>
              </a:rPr>
              <a:t>date.setFullYear</a:t>
            </a:r>
            <a:r>
              <a:rPr lang="en-US" sz="1800" dirty="0">
                <a:solidFill>
                  <a:schemeClr val="accent1"/>
                </a:solidFill>
              </a:rPr>
              <a:t>(2080)</a:t>
            </a:r>
          </a:p>
          <a:p>
            <a:pPr marL="0" indent="0">
              <a:buNone/>
            </a:pPr>
            <a:r>
              <a:rPr lang="en-US" sz="1800" dirty="0">
                <a:solidFill>
                  <a:schemeClr val="accent1"/>
                </a:solidFill>
              </a:rPr>
              <a:t>console.log(date);</a:t>
            </a:r>
            <a:endParaRPr lang="fr-FR" sz="1800" dirty="0">
              <a:solidFill>
                <a:schemeClr val="accent1"/>
              </a:solidFill>
            </a:endParaRPr>
          </a:p>
          <a:p>
            <a:pPr marL="0" indent="0">
              <a:buNone/>
            </a:pPr>
            <a:r>
              <a:rPr lang="fr-FR" sz="1800" dirty="0">
                <a:solidFill>
                  <a:srgbClr val="7030A0"/>
                </a:solidFill>
              </a:rPr>
              <a:t>4. On peut directement faire des calculs avec les objets Date. La valeur en millisecondes de ces dates sera utilisée. On peut également accéder à cette valeur avec </a:t>
            </a:r>
            <a:r>
              <a:rPr lang="fr-FR" sz="1800" dirty="0" err="1">
                <a:solidFill>
                  <a:srgbClr val="7030A0"/>
                </a:solidFill>
              </a:rPr>
              <a:t>Date.prototype.valueOf</a:t>
            </a:r>
            <a:r>
              <a:rPr lang="fr-FR" sz="1800" dirty="0">
                <a:solidFill>
                  <a:srgbClr val="7030A0"/>
                </a:solidFill>
              </a:rPr>
              <a:t>().</a:t>
            </a:r>
          </a:p>
          <a:p>
            <a:pPr marL="0" indent="0">
              <a:buNone/>
            </a:pPr>
            <a:r>
              <a:rPr lang="en-US" sz="1800" dirty="0">
                <a:solidFill>
                  <a:schemeClr val="accent1"/>
                </a:solidFill>
              </a:rPr>
              <a:t>console.log(new Date(1989, 5, 12))</a:t>
            </a:r>
          </a:p>
          <a:p>
            <a:pPr marL="0" indent="0">
              <a:buNone/>
            </a:pPr>
            <a:r>
              <a:rPr lang="en-US" sz="1800" dirty="0">
                <a:solidFill>
                  <a:schemeClr val="accent1"/>
                </a:solidFill>
              </a:rPr>
              <a:t>console.log(new Date(2000, 6, 10))</a:t>
            </a:r>
          </a:p>
          <a:p>
            <a:pPr marL="0" indent="0">
              <a:buNone/>
            </a:pPr>
            <a:r>
              <a:rPr lang="en-US" sz="1800" dirty="0">
                <a:solidFill>
                  <a:schemeClr val="accent1"/>
                </a:solidFill>
              </a:rPr>
              <a:t>console.log(new Date(2000, 6, 10) - new Date(1989, 5, 12));</a:t>
            </a:r>
            <a:endParaRPr lang="fr-FR" sz="1800" dirty="0">
              <a:solidFill>
                <a:schemeClr val="accent1"/>
              </a:solidFill>
            </a:endParaRPr>
          </a:p>
          <a:p>
            <a:pPr marL="0" indent="0">
              <a:buNone/>
            </a:pPr>
            <a:endParaRPr lang="fr-FR" sz="1800" dirty="0">
              <a:solidFill>
                <a:srgbClr val="7030A0"/>
              </a:solidFill>
            </a:endParaRPr>
          </a:p>
        </p:txBody>
      </p:sp>
    </p:spTree>
    <p:extLst>
      <p:ext uri="{BB962C8B-B14F-4D97-AF65-F5344CB8AC3E}">
        <p14:creationId xmlns:p14="http://schemas.microsoft.com/office/powerpoint/2010/main" val="2027359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Exercices</a:t>
            </a:r>
            <a:r>
              <a:rPr lang="fr-FR" sz="2400" dirty="0"/>
              <a:t>: </a:t>
            </a:r>
            <a:endParaRPr lang="fr-FR" sz="1800" dirty="0">
              <a:solidFill>
                <a:schemeClr val="accent1"/>
              </a:solidFill>
            </a:endParaRPr>
          </a:p>
          <a:p>
            <a:pPr marL="0" indent="0">
              <a:buNone/>
            </a:pPr>
            <a:r>
              <a:rPr lang="fr-FR" sz="1800" dirty="0">
                <a:solidFill>
                  <a:srgbClr val="7030A0"/>
                </a:solidFill>
              </a:rPr>
              <a:t>1. Nombre de jours entre deux dates.</a:t>
            </a:r>
          </a:p>
          <a:p>
            <a:pPr marL="0" indent="0">
              <a:buNone/>
            </a:pPr>
            <a:r>
              <a:rPr lang="fr-FR" sz="1800" dirty="0"/>
              <a:t>Créez une fonction </a:t>
            </a:r>
            <a:r>
              <a:rPr lang="fr-FR" sz="1800" dirty="0" err="1"/>
              <a:t>daysBetweenDates</a:t>
            </a:r>
            <a:r>
              <a:rPr lang="fr-FR" sz="1800" dirty="0"/>
              <a:t>(</a:t>
            </a:r>
            <a:r>
              <a:rPr lang="fr-FR" sz="1800" dirty="0" err="1"/>
              <a:t>firstDate</a:t>
            </a:r>
            <a:r>
              <a:rPr lang="fr-FR" sz="1800" dirty="0"/>
              <a:t>, </a:t>
            </a:r>
            <a:r>
              <a:rPr lang="fr-FR" sz="1800" dirty="0" err="1"/>
              <a:t>secondDate</a:t>
            </a:r>
            <a:r>
              <a:rPr lang="fr-FR" sz="1800" dirty="0"/>
              <a:t>) qui retourne le nombre de jours passés entre deux dates données.</a:t>
            </a:r>
            <a:endParaRPr lang="fr-FR" sz="1800" dirty="0">
              <a:solidFill>
                <a:schemeClr val="accent1"/>
              </a:solidFill>
            </a:endParaRPr>
          </a:p>
          <a:p>
            <a:pPr marL="0" indent="0">
              <a:buNone/>
            </a:pPr>
            <a:r>
              <a:rPr lang="fr-FR" sz="1800" dirty="0">
                <a:solidFill>
                  <a:schemeClr val="accent1"/>
                </a:solidFill>
              </a:rPr>
              <a:t>    ex : </a:t>
            </a:r>
            <a:r>
              <a:rPr lang="fr-FR" sz="1800" dirty="0" err="1">
                <a:solidFill>
                  <a:schemeClr val="accent1"/>
                </a:solidFill>
              </a:rPr>
              <a:t>daysBetweenDates</a:t>
            </a:r>
            <a:r>
              <a:rPr lang="fr-FR" sz="1800" dirty="0">
                <a:solidFill>
                  <a:schemeClr val="accent1"/>
                </a:solidFill>
              </a:rPr>
              <a:t>(new Data(2021,0,13), new Date(2021,0,22)) // 9</a:t>
            </a:r>
          </a:p>
          <a:p>
            <a:pPr marL="0" indent="0">
              <a:buNone/>
            </a:pPr>
            <a:r>
              <a:rPr lang="fr-FR" sz="1800" dirty="0" err="1">
                <a:solidFill>
                  <a:schemeClr val="accent1"/>
                </a:solidFill>
              </a:rPr>
              <a:t>function</a:t>
            </a:r>
            <a:r>
              <a:rPr lang="fr-FR" sz="1800" dirty="0">
                <a:solidFill>
                  <a:schemeClr val="accent1"/>
                </a:solidFill>
              </a:rPr>
              <a:t> </a:t>
            </a:r>
            <a:r>
              <a:rPr lang="fr-FR" sz="1800" dirty="0" err="1">
                <a:solidFill>
                  <a:schemeClr val="accent1"/>
                </a:solidFill>
              </a:rPr>
              <a:t>daysBetweenDates</a:t>
            </a:r>
            <a:r>
              <a:rPr lang="fr-FR" sz="1800" dirty="0">
                <a:solidFill>
                  <a:schemeClr val="accent1"/>
                </a:solidFill>
              </a:rPr>
              <a:t>(</a:t>
            </a:r>
            <a:r>
              <a:rPr lang="fr-FR" sz="1800" dirty="0" err="1">
                <a:solidFill>
                  <a:schemeClr val="accent1"/>
                </a:solidFill>
              </a:rPr>
              <a:t>firstDate</a:t>
            </a:r>
            <a:r>
              <a:rPr lang="fr-FR" sz="1800" dirty="0">
                <a:solidFill>
                  <a:schemeClr val="accent1"/>
                </a:solidFill>
              </a:rPr>
              <a:t>, </a:t>
            </a:r>
            <a:r>
              <a:rPr lang="fr-FR" sz="1800" dirty="0" err="1">
                <a:solidFill>
                  <a:schemeClr val="accent1"/>
                </a:solidFill>
              </a:rPr>
              <a:t>secondDate</a:t>
            </a:r>
            <a:r>
              <a:rPr lang="fr-FR" sz="1800" dirty="0">
                <a:solidFill>
                  <a:schemeClr val="accent1"/>
                </a:solidFill>
              </a:rPr>
              <a:t>){</a:t>
            </a:r>
          </a:p>
          <a:p>
            <a:pPr marL="0" indent="0">
              <a:buNone/>
            </a:pPr>
            <a:r>
              <a:rPr lang="fr-FR" sz="1800" dirty="0">
                <a:solidFill>
                  <a:schemeClr val="accent1"/>
                </a:solidFill>
              </a:rPr>
              <a:t>}</a:t>
            </a:r>
          </a:p>
          <a:p>
            <a:pPr marL="0" indent="0">
              <a:buNone/>
            </a:pPr>
            <a:r>
              <a:rPr lang="fr-FR" sz="1800" dirty="0">
                <a:solidFill>
                  <a:schemeClr val="accent1"/>
                </a:solidFill>
              </a:rPr>
              <a:t>console.log(</a:t>
            </a:r>
            <a:r>
              <a:rPr lang="fr-FR" sz="1800" dirty="0" err="1">
                <a:solidFill>
                  <a:schemeClr val="accent1"/>
                </a:solidFill>
              </a:rPr>
              <a:t>daysBetweenDates</a:t>
            </a:r>
            <a:r>
              <a:rPr lang="fr-FR" sz="1800" dirty="0">
                <a:solidFill>
                  <a:schemeClr val="accent1"/>
                </a:solidFill>
              </a:rPr>
              <a:t>(new Date(2021,0,13), new Date(2021,0,22)))</a:t>
            </a:r>
            <a:endParaRPr lang="fr-FR" sz="1800" dirty="0">
              <a:solidFill>
                <a:srgbClr val="7030A0"/>
              </a:solidFill>
            </a:endParaRPr>
          </a:p>
        </p:txBody>
      </p:sp>
    </p:spTree>
    <p:extLst>
      <p:ext uri="{BB962C8B-B14F-4D97-AF65-F5344CB8AC3E}">
        <p14:creationId xmlns:p14="http://schemas.microsoft.com/office/powerpoint/2010/main" val="111590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Exercices</a:t>
            </a:r>
            <a:r>
              <a:rPr lang="fr-FR" sz="2400" dirty="0"/>
              <a:t>: </a:t>
            </a:r>
            <a:endParaRPr lang="fr-FR" sz="1800" dirty="0">
              <a:solidFill>
                <a:schemeClr val="accent1"/>
              </a:solidFill>
            </a:endParaRPr>
          </a:p>
          <a:p>
            <a:pPr marL="0" indent="0">
              <a:buNone/>
            </a:pPr>
            <a:r>
              <a:rPr lang="fr-FR" sz="1800" dirty="0">
                <a:solidFill>
                  <a:srgbClr val="7030A0"/>
                </a:solidFill>
              </a:rPr>
              <a:t>	1. Nombre de jours entre deux dates.</a:t>
            </a:r>
          </a:p>
          <a:p>
            <a:pPr marL="0" indent="0">
              <a:buNone/>
            </a:pPr>
            <a:r>
              <a:rPr lang="fr-FR" sz="1800" dirty="0"/>
              <a:t>Créez une fonction </a:t>
            </a:r>
            <a:r>
              <a:rPr lang="fr-FR" sz="1800" dirty="0" err="1"/>
              <a:t>daysBetweenDates</a:t>
            </a:r>
            <a:r>
              <a:rPr lang="fr-FR" sz="1800" dirty="0"/>
              <a:t>(</a:t>
            </a:r>
            <a:r>
              <a:rPr lang="fr-FR" sz="1800" dirty="0" err="1"/>
              <a:t>firstDate</a:t>
            </a:r>
            <a:r>
              <a:rPr lang="fr-FR" sz="1800" dirty="0"/>
              <a:t>, </a:t>
            </a:r>
            <a:r>
              <a:rPr lang="fr-FR" sz="1800" dirty="0" err="1"/>
              <a:t>secondDate</a:t>
            </a:r>
            <a:r>
              <a:rPr lang="fr-FR" sz="1800" dirty="0"/>
              <a:t>) qui retourne le nombre de jours passés entre deux dates données.</a:t>
            </a:r>
            <a:endParaRPr lang="fr-FR" sz="1800" dirty="0">
              <a:solidFill>
                <a:schemeClr val="accent1"/>
              </a:solidFill>
            </a:endParaRPr>
          </a:p>
          <a:p>
            <a:pPr marL="0" indent="0">
              <a:buNone/>
            </a:pPr>
            <a:r>
              <a:rPr lang="fr-FR" sz="1800" dirty="0">
                <a:solidFill>
                  <a:schemeClr val="accent1"/>
                </a:solidFill>
              </a:rPr>
              <a:t>    ex : </a:t>
            </a:r>
            <a:r>
              <a:rPr lang="fr-FR" sz="1800" dirty="0" err="1">
                <a:solidFill>
                  <a:schemeClr val="accent1"/>
                </a:solidFill>
              </a:rPr>
              <a:t>daysBetweenDates</a:t>
            </a:r>
            <a:r>
              <a:rPr lang="fr-FR" sz="1800" dirty="0">
                <a:solidFill>
                  <a:schemeClr val="accent1"/>
                </a:solidFill>
              </a:rPr>
              <a:t>(new Data(2021,0,13), new Date(2021,0,22)) // 9</a:t>
            </a:r>
          </a:p>
          <a:p>
            <a:pPr marL="0" indent="0">
              <a:buNone/>
            </a:pPr>
            <a:r>
              <a:rPr lang="fr-FR" sz="1800" dirty="0" err="1">
                <a:solidFill>
                  <a:schemeClr val="accent1"/>
                </a:solidFill>
              </a:rPr>
              <a:t>function</a:t>
            </a:r>
            <a:r>
              <a:rPr lang="fr-FR" sz="1800" dirty="0">
                <a:solidFill>
                  <a:schemeClr val="accent1"/>
                </a:solidFill>
              </a:rPr>
              <a:t> </a:t>
            </a:r>
            <a:r>
              <a:rPr lang="fr-FR" sz="1800" dirty="0" err="1">
                <a:solidFill>
                  <a:schemeClr val="accent1"/>
                </a:solidFill>
              </a:rPr>
              <a:t>daysBetweenDates</a:t>
            </a:r>
            <a:r>
              <a:rPr lang="fr-FR" sz="1800" dirty="0">
                <a:solidFill>
                  <a:schemeClr val="accent1"/>
                </a:solidFill>
              </a:rPr>
              <a:t>(</a:t>
            </a:r>
            <a:r>
              <a:rPr lang="fr-FR" sz="1800" dirty="0" err="1">
                <a:solidFill>
                  <a:schemeClr val="accent1"/>
                </a:solidFill>
              </a:rPr>
              <a:t>firstDate</a:t>
            </a:r>
            <a:r>
              <a:rPr lang="fr-FR" sz="1800" dirty="0">
                <a:solidFill>
                  <a:schemeClr val="accent1"/>
                </a:solidFill>
              </a:rPr>
              <a:t>, </a:t>
            </a:r>
            <a:r>
              <a:rPr lang="fr-FR" sz="1800" dirty="0" err="1">
                <a:solidFill>
                  <a:schemeClr val="accent1"/>
                </a:solidFill>
              </a:rPr>
              <a:t>secondDate</a:t>
            </a:r>
            <a:r>
              <a:rPr lang="fr-FR" sz="1800" dirty="0">
                <a:solidFill>
                  <a:schemeClr val="accent1"/>
                </a:solidFill>
              </a:rPr>
              <a:t>){</a:t>
            </a:r>
          </a:p>
          <a:p>
            <a:pPr marL="0" indent="0">
              <a:buNone/>
            </a:pPr>
            <a:r>
              <a:rPr lang="fr-FR" sz="1800" dirty="0">
                <a:solidFill>
                  <a:schemeClr val="accent1"/>
                </a:solidFill>
              </a:rPr>
              <a:t>}</a:t>
            </a:r>
          </a:p>
          <a:p>
            <a:pPr marL="0" indent="0">
              <a:buNone/>
            </a:pPr>
            <a:r>
              <a:rPr lang="fr-FR" sz="1800" dirty="0">
                <a:solidFill>
                  <a:schemeClr val="accent1"/>
                </a:solidFill>
              </a:rPr>
              <a:t>console.log(</a:t>
            </a:r>
            <a:r>
              <a:rPr lang="fr-FR" sz="1800" dirty="0" err="1">
                <a:solidFill>
                  <a:schemeClr val="accent1"/>
                </a:solidFill>
              </a:rPr>
              <a:t>daysBetweenDates</a:t>
            </a:r>
            <a:r>
              <a:rPr lang="fr-FR" sz="1800" dirty="0">
                <a:solidFill>
                  <a:schemeClr val="accent1"/>
                </a:solidFill>
              </a:rPr>
              <a:t>(new Date(2021,0,13), new Date(2021,0,22)))</a:t>
            </a:r>
            <a:endParaRPr lang="fr-FR" sz="1800" dirty="0">
              <a:solidFill>
                <a:srgbClr val="7030A0"/>
              </a:solidFill>
            </a:endParaRPr>
          </a:p>
        </p:txBody>
      </p:sp>
    </p:spTree>
    <p:extLst>
      <p:ext uri="{BB962C8B-B14F-4D97-AF65-F5344CB8AC3E}">
        <p14:creationId xmlns:p14="http://schemas.microsoft.com/office/powerpoint/2010/main" val="3728707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a:solidFill>
                  <a:srgbClr val="FF0000"/>
                </a:solidFill>
              </a:rPr>
              <a:t>Exercices</a:t>
            </a:r>
            <a:r>
              <a:rPr lang="fr-FR" sz="2400" dirty="0"/>
              <a:t>: </a:t>
            </a:r>
            <a:endParaRPr lang="fr-FR" sz="1800" dirty="0">
              <a:solidFill>
                <a:srgbClr val="7030A0"/>
              </a:solidFill>
            </a:endParaRPr>
          </a:p>
          <a:p>
            <a:pPr marL="0" indent="0">
              <a:buNone/>
            </a:pPr>
            <a:r>
              <a:rPr lang="fr-FR" sz="1800" dirty="0">
                <a:solidFill>
                  <a:srgbClr val="7030A0"/>
                </a:solidFill>
              </a:rPr>
              <a:t>	2. Est-ce qu'une date se trouve entre un intervalle de deux autres dates ?</a:t>
            </a:r>
          </a:p>
          <a:p>
            <a:pPr marL="0" indent="0">
              <a:buNone/>
            </a:pPr>
            <a:r>
              <a:rPr lang="fr-FR" sz="1800" dirty="0"/>
              <a:t>Créez la fonction </a:t>
            </a:r>
            <a:r>
              <a:rPr lang="fr-FR" sz="1800" dirty="0" err="1"/>
              <a:t>daysBetweenDates</a:t>
            </a:r>
            <a:r>
              <a:rPr lang="fr-FR" sz="1800" dirty="0"/>
              <a:t>(</a:t>
            </a:r>
            <a:r>
              <a:rPr lang="fr-FR" sz="1800" dirty="0" err="1"/>
              <a:t>begin</a:t>
            </a:r>
            <a:r>
              <a:rPr lang="fr-FR" sz="1800" dirty="0"/>
              <a:t>, end, test) qui retourne un booléen en fonction de la présence du troisième paramètre dans l'intervalle formé par les deux premiers.</a:t>
            </a:r>
          </a:p>
          <a:p>
            <a:pPr marL="0" indent="0">
              <a:buNone/>
            </a:pPr>
            <a:r>
              <a:rPr lang="fr-FR" sz="1800" dirty="0" err="1">
                <a:solidFill>
                  <a:srgbClr val="7030A0"/>
                </a:solidFill>
              </a:rPr>
              <a:t>function</a:t>
            </a:r>
            <a:r>
              <a:rPr lang="fr-FR" sz="1800" dirty="0">
                <a:solidFill>
                  <a:srgbClr val="7030A0"/>
                </a:solidFill>
              </a:rPr>
              <a:t> </a:t>
            </a:r>
            <a:r>
              <a:rPr lang="fr-FR" sz="1800" dirty="0" err="1">
                <a:solidFill>
                  <a:srgbClr val="7030A0"/>
                </a:solidFill>
              </a:rPr>
              <a:t>isBetweenDates</a:t>
            </a:r>
            <a:r>
              <a:rPr lang="fr-FR" sz="1800" dirty="0">
                <a:solidFill>
                  <a:srgbClr val="7030A0"/>
                </a:solidFill>
              </a:rPr>
              <a:t>(</a:t>
            </a:r>
            <a:r>
              <a:rPr lang="fr-FR" sz="1800" dirty="0" err="1">
                <a:solidFill>
                  <a:srgbClr val="7030A0"/>
                </a:solidFill>
              </a:rPr>
              <a:t>begin</a:t>
            </a:r>
            <a:r>
              <a:rPr lang="fr-FR" sz="1800" dirty="0">
                <a:solidFill>
                  <a:srgbClr val="7030A0"/>
                </a:solidFill>
              </a:rPr>
              <a:t>, end, test) {</a:t>
            </a:r>
          </a:p>
          <a:p>
            <a:pPr marL="0" indent="0">
              <a:buNone/>
            </a:pPr>
            <a:r>
              <a:rPr lang="fr-FR" sz="1800" dirty="0">
                <a:solidFill>
                  <a:srgbClr val="7030A0"/>
                </a:solidFill>
              </a:rPr>
              <a:t>}</a:t>
            </a:r>
          </a:p>
          <a:p>
            <a:pPr marL="0" indent="0">
              <a:buNone/>
            </a:pPr>
            <a:r>
              <a:rPr lang="fr-FR" sz="1800" dirty="0">
                <a:solidFill>
                  <a:srgbClr val="7030A0"/>
                </a:solidFill>
              </a:rPr>
              <a:t>console.log(</a:t>
            </a:r>
          </a:p>
          <a:p>
            <a:pPr marL="0" indent="0">
              <a:buNone/>
            </a:pPr>
            <a:r>
              <a:rPr lang="fr-FR" sz="1800" dirty="0">
                <a:solidFill>
                  <a:srgbClr val="7030A0"/>
                </a:solidFill>
              </a:rPr>
              <a:t>  </a:t>
            </a:r>
            <a:r>
              <a:rPr lang="fr-FR" sz="1800" dirty="0" err="1">
                <a:solidFill>
                  <a:srgbClr val="7030A0"/>
                </a:solidFill>
              </a:rPr>
              <a:t>isBetweenDates</a:t>
            </a:r>
            <a:r>
              <a:rPr lang="fr-FR" sz="1800" dirty="0">
                <a:solidFill>
                  <a:srgbClr val="7030A0"/>
                </a:solidFill>
              </a:rPr>
              <a:t>(</a:t>
            </a:r>
          </a:p>
          <a:p>
            <a:pPr marL="0" indent="0">
              <a:buNone/>
            </a:pPr>
            <a:r>
              <a:rPr lang="fr-FR" sz="1800" dirty="0">
                <a:solidFill>
                  <a:srgbClr val="7030A0"/>
                </a:solidFill>
              </a:rPr>
              <a:t>    new Date(10, 9, 2004),</a:t>
            </a:r>
          </a:p>
          <a:p>
            <a:pPr marL="0" indent="0">
              <a:buNone/>
            </a:pPr>
            <a:r>
              <a:rPr lang="fr-FR" sz="1800" dirty="0">
                <a:solidFill>
                  <a:srgbClr val="7030A0"/>
                </a:solidFill>
              </a:rPr>
              <a:t>    new Date(20, 9, 2004),</a:t>
            </a:r>
          </a:p>
          <a:p>
            <a:pPr marL="0" indent="0">
              <a:buNone/>
            </a:pPr>
            <a:r>
              <a:rPr lang="fr-FR" sz="1800" dirty="0">
                <a:solidFill>
                  <a:srgbClr val="7030A0"/>
                </a:solidFill>
              </a:rPr>
              <a:t>    new Date(14, 9, 2004)</a:t>
            </a:r>
          </a:p>
          <a:p>
            <a:pPr marL="0" indent="0">
              <a:buNone/>
            </a:pPr>
            <a:r>
              <a:rPr lang="fr-FR" sz="1800" dirty="0">
                <a:solidFill>
                  <a:srgbClr val="7030A0"/>
                </a:solidFill>
              </a:rPr>
              <a:t>  )</a:t>
            </a:r>
          </a:p>
          <a:p>
            <a:pPr marL="0" indent="0">
              <a:buNone/>
            </a:pPr>
            <a:r>
              <a:rPr lang="fr-FR" sz="1800" dirty="0">
                <a:solidFill>
                  <a:srgbClr val="7030A0"/>
                </a:solidFill>
              </a:rPr>
              <a:t>)</a:t>
            </a:r>
          </a:p>
        </p:txBody>
      </p:sp>
    </p:spTree>
    <p:extLst>
      <p:ext uri="{BB962C8B-B14F-4D97-AF65-F5344CB8AC3E}">
        <p14:creationId xmlns:p14="http://schemas.microsoft.com/office/powerpoint/2010/main" val="2727706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a:t>
            </a:r>
            <a:r>
              <a:rPr lang="fr-FR" dirty="0">
                <a:solidFill>
                  <a:srgbClr val="00B050"/>
                </a:solidFill>
              </a:rPr>
              <a:t>Les Dates</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55000" lnSpcReduction="20000"/>
          </a:bodyPr>
          <a:lstStyle/>
          <a:p>
            <a:pPr marL="0" indent="0">
              <a:buNone/>
            </a:pPr>
            <a:r>
              <a:rPr lang="fr-FR" sz="2400" b="1" dirty="0">
                <a:solidFill>
                  <a:srgbClr val="FF0000"/>
                </a:solidFill>
              </a:rPr>
              <a:t>Correction exercice</a:t>
            </a:r>
            <a:r>
              <a:rPr lang="fr-FR" sz="2400" dirty="0"/>
              <a:t>: </a:t>
            </a:r>
            <a:endParaRPr lang="fr-FR" sz="1800" dirty="0">
              <a:solidFill>
                <a:schemeClr val="accent1"/>
              </a:solidFill>
            </a:endParaRPr>
          </a:p>
          <a:p>
            <a:pPr marL="0" indent="0">
              <a:buNone/>
            </a:pPr>
            <a:r>
              <a:rPr lang="fr-FR" sz="1900" dirty="0">
                <a:solidFill>
                  <a:srgbClr val="7030A0"/>
                </a:solidFill>
              </a:rPr>
              <a:t>	1. Nombre de jours entre deux dates. </a:t>
            </a:r>
          </a:p>
          <a:p>
            <a:pPr marL="0" indent="0">
              <a:buNone/>
            </a:pPr>
            <a:r>
              <a:rPr lang="en-US" sz="1900" dirty="0">
                <a:solidFill>
                  <a:srgbClr val="0070C0"/>
                </a:solidFill>
              </a:rPr>
              <a:t>// </a:t>
            </a:r>
            <a:r>
              <a:rPr lang="en-US" sz="1900" dirty="0" err="1">
                <a:solidFill>
                  <a:srgbClr val="0070C0"/>
                </a:solidFill>
              </a:rPr>
              <a:t>daysBetweenDates</a:t>
            </a:r>
            <a:r>
              <a:rPr lang="en-US" sz="1900" dirty="0">
                <a:solidFill>
                  <a:srgbClr val="0070C0"/>
                </a:solidFill>
              </a:rPr>
              <a:t>(new Data(2021,0,13), new Date(2021,0,22)) // 9</a:t>
            </a:r>
          </a:p>
          <a:p>
            <a:pPr marL="0" indent="0">
              <a:buNone/>
            </a:pPr>
            <a:r>
              <a:rPr lang="en-US" sz="1900" dirty="0">
                <a:solidFill>
                  <a:srgbClr val="0070C0"/>
                </a:solidFill>
              </a:rPr>
              <a:t>function </a:t>
            </a:r>
            <a:r>
              <a:rPr lang="en-US" sz="1900" dirty="0" err="1">
                <a:solidFill>
                  <a:srgbClr val="0070C0"/>
                </a:solidFill>
              </a:rPr>
              <a:t>daysBetweenDates</a:t>
            </a:r>
            <a:r>
              <a:rPr lang="en-US" sz="1900" dirty="0">
                <a:solidFill>
                  <a:srgbClr val="0070C0"/>
                </a:solidFill>
              </a:rPr>
              <a:t>(</a:t>
            </a:r>
            <a:r>
              <a:rPr lang="en-US" sz="1900" dirty="0" err="1">
                <a:solidFill>
                  <a:srgbClr val="0070C0"/>
                </a:solidFill>
              </a:rPr>
              <a:t>firstDate</a:t>
            </a:r>
            <a:r>
              <a:rPr lang="en-US" sz="1900" dirty="0">
                <a:solidFill>
                  <a:srgbClr val="0070C0"/>
                </a:solidFill>
              </a:rPr>
              <a:t>, </a:t>
            </a:r>
            <a:r>
              <a:rPr lang="en-US" sz="1900" dirty="0" err="1">
                <a:solidFill>
                  <a:srgbClr val="0070C0"/>
                </a:solidFill>
              </a:rPr>
              <a:t>secondDate</a:t>
            </a:r>
            <a:r>
              <a:rPr lang="en-US" sz="1900" dirty="0">
                <a:solidFill>
                  <a:srgbClr val="0070C0"/>
                </a:solidFill>
              </a:rPr>
              <a:t>){</a:t>
            </a:r>
          </a:p>
          <a:p>
            <a:pPr marL="0" indent="0">
              <a:buNone/>
            </a:pPr>
            <a:r>
              <a:rPr lang="en-US" sz="1900" dirty="0">
                <a:solidFill>
                  <a:srgbClr val="0070C0"/>
                </a:solidFill>
              </a:rPr>
              <a:t>    return (</a:t>
            </a:r>
            <a:r>
              <a:rPr lang="en-US" sz="1900" dirty="0" err="1">
                <a:solidFill>
                  <a:srgbClr val="0070C0"/>
                </a:solidFill>
              </a:rPr>
              <a:t>secondDate</a:t>
            </a:r>
            <a:r>
              <a:rPr lang="en-US" sz="1900" dirty="0">
                <a:solidFill>
                  <a:srgbClr val="0070C0"/>
                </a:solidFill>
              </a:rPr>
              <a:t> - </a:t>
            </a:r>
            <a:r>
              <a:rPr lang="en-US" sz="1900" dirty="0" err="1">
                <a:solidFill>
                  <a:srgbClr val="0070C0"/>
                </a:solidFill>
              </a:rPr>
              <a:t>firstDate</a:t>
            </a:r>
            <a:r>
              <a:rPr lang="en-US" sz="1900" dirty="0">
                <a:solidFill>
                  <a:srgbClr val="0070C0"/>
                </a:solidFill>
              </a:rPr>
              <a:t>) / (24 * 60 * 60 * 1000)</a:t>
            </a:r>
          </a:p>
          <a:p>
            <a:pPr marL="0" indent="0">
              <a:buNone/>
            </a:pPr>
            <a:r>
              <a:rPr lang="en-US" sz="1900" dirty="0">
                <a:solidFill>
                  <a:srgbClr val="0070C0"/>
                </a:solidFill>
              </a:rPr>
              <a:t>}</a:t>
            </a:r>
          </a:p>
          <a:p>
            <a:pPr marL="0" indent="0">
              <a:buNone/>
            </a:pPr>
            <a:r>
              <a:rPr lang="en-US" sz="1900" dirty="0">
                <a:solidFill>
                  <a:srgbClr val="0070C0"/>
                </a:solidFill>
              </a:rPr>
              <a:t>// 24 * 60 * 60 * 1000</a:t>
            </a:r>
          </a:p>
          <a:p>
            <a:pPr marL="0" indent="0">
              <a:buNone/>
            </a:pPr>
            <a:r>
              <a:rPr lang="en-US" sz="1900" dirty="0">
                <a:solidFill>
                  <a:srgbClr val="0070C0"/>
                </a:solidFill>
              </a:rPr>
              <a:t>console.log(</a:t>
            </a:r>
            <a:r>
              <a:rPr lang="en-US" sz="1900" dirty="0" err="1">
                <a:solidFill>
                  <a:srgbClr val="0070C0"/>
                </a:solidFill>
              </a:rPr>
              <a:t>daysBetweenDates</a:t>
            </a:r>
            <a:r>
              <a:rPr lang="en-US" sz="1900" dirty="0">
                <a:solidFill>
                  <a:srgbClr val="0070C0"/>
                </a:solidFill>
              </a:rPr>
              <a:t>(new Date(2021,0,13), new Date(2021,0,22)))</a:t>
            </a:r>
          </a:p>
          <a:p>
            <a:pPr marL="0" indent="0">
              <a:buNone/>
            </a:pPr>
            <a:r>
              <a:rPr lang="fr-FR" sz="1900" dirty="0">
                <a:solidFill>
                  <a:srgbClr val="7030A0"/>
                </a:solidFill>
              </a:rPr>
              <a:t>	2. Est-ce qu'une date se trouve entre un intervalle de deux autres dates ?</a:t>
            </a:r>
            <a:endParaRPr lang="en-US" sz="1900" dirty="0">
              <a:solidFill>
                <a:srgbClr val="0070C0"/>
              </a:solidFill>
            </a:endParaRPr>
          </a:p>
          <a:p>
            <a:pPr marL="0" indent="0">
              <a:buNone/>
            </a:pPr>
            <a:r>
              <a:rPr lang="en-US" sz="1900" dirty="0">
                <a:solidFill>
                  <a:srgbClr val="0070C0"/>
                </a:solidFill>
              </a:rPr>
              <a:t>function </a:t>
            </a:r>
            <a:r>
              <a:rPr lang="en-US" sz="1900" dirty="0" err="1">
                <a:solidFill>
                  <a:srgbClr val="0070C0"/>
                </a:solidFill>
              </a:rPr>
              <a:t>isBetweenDates</a:t>
            </a:r>
            <a:r>
              <a:rPr lang="en-US" sz="1900" dirty="0">
                <a:solidFill>
                  <a:srgbClr val="0070C0"/>
                </a:solidFill>
              </a:rPr>
              <a:t>(begin, end, test) {</a:t>
            </a:r>
          </a:p>
          <a:p>
            <a:pPr marL="0" indent="0">
              <a:buNone/>
            </a:pPr>
            <a:r>
              <a:rPr lang="en-US" sz="1900" dirty="0">
                <a:solidFill>
                  <a:srgbClr val="0070C0"/>
                </a:solidFill>
              </a:rPr>
              <a:t>    return test &gt; begin &amp;&amp; test &lt; end</a:t>
            </a:r>
          </a:p>
          <a:p>
            <a:pPr marL="0" indent="0">
              <a:buNone/>
            </a:pPr>
            <a:r>
              <a:rPr lang="en-US" sz="1900" dirty="0">
                <a:solidFill>
                  <a:srgbClr val="0070C0"/>
                </a:solidFill>
              </a:rPr>
              <a:t>}</a:t>
            </a:r>
          </a:p>
          <a:p>
            <a:pPr marL="0" indent="0">
              <a:buNone/>
            </a:pPr>
            <a:r>
              <a:rPr lang="en-US" sz="1900" dirty="0">
                <a:solidFill>
                  <a:srgbClr val="0070C0"/>
                </a:solidFill>
              </a:rPr>
              <a:t>console.log(</a:t>
            </a:r>
          </a:p>
          <a:p>
            <a:pPr marL="0" indent="0">
              <a:buNone/>
            </a:pPr>
            <a:r>
              <a:rPr lang="en-US" sz="1900" dirty="0">
                <a:solidFill>
                  <a:srgbClr val="0070C0"/>
                </a:solidFill>
              </a:rPr>
              <a:t>  </a:t>
            </a:r>
            <a:r>
              <a:rPr lang="en-US" sz="1900" dirty="0" err="1">
                <a:solidFill>
                  <a:srgbClr val="0070C0"/>
                </a:solidFill>
              </a:rPr>
              <a:t>isBetweenDates</a:t>
            </a:r>
            <a:r>
              <a:rPr lang="en-US" sz="1900" dirty="0">
                <a:solidFill>
                  <a:srgbClr val="0070C0"/>
                </a:solidFill>
              </a:rPr>
              <a:t>(</a:t>
            </a:r>
          </a:p>
          <a:p>
            <a:pPr marL="0" indent="0">
              <a:buNone/>
            </a:pPr>
            <a:r>
              <a:rPr lang="en-US" sz="1900" dirty="0">
                <a:solidFill>
                  <a:srgbClr val="0070C0"/>
                </a:solidFill>
              </a:rPr>
              <a:t>    new Date(10, 9, 2004),</a:t>
            </a:r>
          </a:p>
          <a:p>
            <a:pPr marL="0" indent="0">
              <a:buNone/>
            </a:pPr>
            <a:r>
              <a:rPr lang="en-US" sz="1900" dirty="0">
                <a:solidFill>
                  <a:srgbClr val="0070C0"/>
                </a:solidFill>
              </a:rPr>
              <a:t>    new Date(20, 9, 2004),</a:t>
            </a:r>
          </a:p>
          <a:p>
            <a:pPr marL="0" indent="0">
              <a:buNone/>
            </a:pPr>
            <a:r>
              <a:rPr lang="en-US" sz="1900" dirty="0">
                <a:solidFill>
                  <a:srgbClr val="0070C0"/>
                </a:solidFill>
              </a:rPr>
              <a:t>    new Date(14, 9, 2004)</a:t>
            </a:r>
          </a:p>
          <a:p>
            <a:pPr marL="0" indent="0">
              <a:buNone/>
            </a:pPr>
            <a:r>
              <a:rPr lang="en-US" sz="1900" dirty="0">
                <a:solidFill>
                  <a:srgbClr val="0070C0"/>
                </a:solidFill>
              </a:rPr>
              <a:t>  )</a:t>
            </a:r>
          </a:p>
          <a:p>
            <a:pPr marL="0" indent="0">
              <a:buNone/>
            </a:pPr>
            <a:r>
              <a:rPr lang="en-US" sz="1900" dirty="0">
                <a:solidFill>
                  <a:srgbClr val="0070C0"/>
                </a:solidFill>
              </a:rPr>
              <a:t>)</a:t>
            </a:r>
            <a:endParaRPr lang="fr-FR" sz="1900" dirty="0">
              <a:solidFill>
                <a:srgbClr val="0070C0"/>
              </a:solidFill>
            </a:endParaRPr>
          </a:p>
        </p:txBody>
      </p:sp>
    </p:spTree>
    <p:extLst>
      <p:ext uri="{BB962C8B-B14F-4D97-AF65-F5344CB8AC3E}">
        <p14:creationId xmlns:p14="http://schemas.microsoft.com/office/powerpoint/2010/main" val="3581439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DOM (</a:t>
            </a:r>
            <a:r>
              <a:rPr lang="fr-FR" sz="2400" b="1" dirty="0" err="1">
                <a:solidFill>
                  <a:srgbClr val="FF0000"/>
                </a:solidFill>
              </a:rPr>
              <a:t>Selection</a:t>
            </a:r>
            <a:r>
              <a:rPr lang="fr-FR" sz="2400" b="1" dirty="0">
                <a:solidFill>
                  <a:srgbClr val="FF0000"/>
                </a:solidFill>
              </a:rPr>
              <a:t>): </a:t>
            </a:r>
          </a:p>
          <a:p>
            <a:pPr marL="0" indent="0">
              <a:buNone/>
            </a:pPr>
            <a:r>
              <a:rPr lang="fr-FR" sz="2000" dirty="0"/>
              <a:t>Le DOM (Document Object Model) est une API qui représente et interagit avec tous types de documents HTML ou XML. Le DOM est un modèle de document chargé dans le navigateur. La représentation du document est un arbre nodal. Chaque nœud représente une partie du document (par exemple, un élément, une chaîne de caractères ou un commentaire).Les méthodes de sélection sont disponibles via l'objet document, mais aussi via tous les objets représentant des éléments.</a:t>
            </a:r>
          </a:p>
          <a:p>
            <a:pPr marL="0" indent="0">
              <a:buNone/>
            </a:pPr>
            <a:r>
              <a:rPr lang="fr-FR" sz="2000" dirty="0"/>
              <a:t>	</a:t>
            </a:r>
            <a:r>
              <a:rPr lang="fr-FR" sz="2000" dirty="0">
                <a:solidFill>
                  <a:srgbClr val="7030A0"/>
                </a:solidFill>
              </a:rPr>
              <a:t>1 </a:t>
            </a:r>
            <a:r>
              <a:rPr lang="fr-FR" sz="2000" dirty="0" err="1">
                <a:solidFill>
                  <a:srgbClr val="7030A0"/>
                </a:solidFill>
              </a:rPr>
              <a:t>document|element.querySelector</a:t>
            </a:r>
            <a:r>
              <a:rPr lang="fr-FR" sz="2000" dirty="0">
                <a:solidFill>
                  <a:srgbClr val="7030A0"/>
                </a:solidFill>
              </a:rPr>
              <a:t>(</a:t>
            </a:r>
            <a:r>
              <a:rPr lang="fr-FR" sz="2000" dirty="0" err="1">
                <a:solidFill>
                  <a:srgbClr val="7030A0"/>
                </a:solidFill>
              </a:rPr>
              <a:t>selecteurCSS</a:t>
            </a:r>
            <a:r>
              <a:rPr lang="fr-FR" sz="2000" dirty="0">
                <a:solidFill>
                  <a:srgbClr val="7030A0"/>
                </a:solidFill>
              </a:rPr>
              <a:t>)</a:t>
            </a:r>
            <a:r>
              <a:rPr lang="fr-FR" sz="2000" dirty="0"/>
              <a:t>    </a:t>
            </a:r>
          </a:p>
          <a:p>
            <a:pPr marL="0" indent="0">
              <a:buNone/>
            </a:pPr>
            <a:r>
              <a:rPr lang="fr-FR" sz="2000" dirty="0"/>
              <a:t>Méthode "récente" qui sélectionne un élément facilement, à l'aide de n'importe quel sélecteur, (h1, #main-title, .</a:t>
            </a:r>
            <a:r>
              <a:rPr lang="fr-FR" sz="2000" dirty="0" err="1"/>
              <a:t>title</a:t>
            </a:r>
            <a:r>
              <a:rPr lang="fr-FR" sz="2000" dirty="0"/>
              <a:t>, html body h1, </a:t>
            </a:r>
            <a:r>
              <a:rPr lang="fr-FR" sz="2000" dirty="0" err="1"/>
              <a:t>etc</a:t>
            </a:r>
            <a:r>
              <a:rPr lang="fr-FR" sz="2000" dirty="0"/>
              <a:t> ...). Retourne un objet représentant le premier élément trouvé.</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mainTitle</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("h1");</a:t>
            </a:r>
          </a:p>
          <a:p>
            <a:pPr marL="0" indent="0">
              <a:buNone/>
            </a:pPr>
            <a:r>
              <a:rPr lang="fr-FR" sz="2000" dirty="0" err="1">
                <a:solidFill>
                  <a:srgbClr val="0070C0"/>
                </a:solidFill>
              </a:rPr>
              <a:t>mainTitle.style.backgroundColor</a:t>
            </a:r>
            <a:r>
              <a:rPr lang="fr-FR" sz="2000" dirty="0">
                <a:solidFill>
                  <a:srgbClr val="0070C0"/>
                </a:solidFill>
              </a:rPr>
              <a:t> = "</a:t>
            </a:r>
            <a:r>
              <a:rPr lang="fr-FR" sz="2000" dirty="0" err="1">
                <a:solidFill>
                  <a:srgbClr val="0070C0"/>
                </a:solidFill>
              </a:rPr>
              <a:t>yellow</a:t>
            </a:r>
            <a:r>
              <a:rPr lang="fr-FR" sz="2000" dirty="0">
                <a:solidFill>
                  <a:srgbClr val="0070C0"/>
                </a:solidFill>
              </a:rPr>
              <a:t>" </a:t>
            </a:r>
          </a:p>
          <a:p>
            <a:pPr marL="0" indent="0">
              <a:buNone/>
            </a:pPr>
            <a:r>
              <a:rPr lang="fr-FR" sz="2000" dirty="0" err="1">
                <a:solidFill>
                  <a:srgbClr val="0070C0"/>
                </a:solidFill>
              </a:rPr>
              <a:t>mainTitle.style.fontSize</a:t>
            </a:r>
            <a:r>
              <a:rPr lang="fr-FR" sz="2000" dirty="0">
                <a:solidFill>
                  <a:srgbClr val="0070C0"/>
                </a:solidFill>
              </a:rPr>
              <a:t> = "20px"</a:t>
            </a:r>
          </a:p>
          <a:p>
            <a:pPr marL="0" indent="0">
              <a:buNone/>
            </a:pPr>
            <a:r>
              <a:rPr lang="fr-FR" sz="2000" dirty="0">
                <a:solidFill>
                  <a:srgbClr val="0070C0"/>
                </a:solidFill>
              </a:rPr>
              <a:t>console.log(</a:t>
            </a:r>
            <a:r>
              <a:rPr lang="fr-FR" sz="2000" dirty="0" err="1">
                <a:solidFill>
                  <a:srgbClr val="0070C0"/>
                </a:solidFill>
              </a:rPr>
              <a:t>mainTitle</a:t>
            </a:r>
            <a:r>
              <a:rPr lang="fr-FR" sz="2000" dirty="0">
                <a:solidFill>
                  <a:srgbClr val="0070C0"/>
                </a:solidFill>
              </a:rPr>
              <a:t>);</a:t>
            </a:r>
          </a:p>
          <a:p>
            <a:pPr marL="0" indent="0">
              <a:buNone/>
            </a:pPr>
            <a:endParaRPr lang="fr-FR" sz="2000" dirty="0">
              <a:solidFill>
                <a:schemeClr val="accent1"/>
              </a:solidFill>
            </a:endParaRPr>
          </a:p>
          <a:p>
            <a:pPr marL="0" indent="0">
              <a:buNone/>
            </a:pPr>
            <a:endParaRPr lang="fr-FR" sz="1900" dirty="0">
              <a:solidFill>
                <a:srgbClr val="0070C0"/>
              </a:solidFill>
            </a:endParaRPr>
          </a:p>
        </p:txBody>
      </p:sp>
    </p:spTree>
    <p:extLst>
      <p:ext uri="{BB962C8B-B14F-4D97-AF65-F5344CB8AC3E}">
        <p14:creationId xmlns:p14="http://schemas.microsoft.com/office/powerpoint/2010/main" val="13963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5"/>
            <a:ext cx="10515600" cy="4924496"/>
          </a:xfrm>
        </p:spPr>
        <p:txBody>
          <a:bodyPr>
            <a:normAutofit fontScale="92500"/>
          </a:bodyPr>
          <a:lstStyle/>
          <a:p>
            <a:pPr marL="0" indent="0">
              <a:buNone/>
            </a:pPr>
            <a:r>
              <a:rPr lang="fr-FR" sz="2000" b="1" dirty="0">
                <a:solidFill>
                  <a:srgbClr val="FF0000"/>
                </a:solidFill>
              </a:rPr>
              <a:t>2 - Les Types : </a:t>
            </a:r>
            <a:r>
              <a:rPr lang="fr-FR" sz="1800" dirty="0"/>
              <a:t>En JavaScript, il existe plusieurs types permettant de manipuler des valeurs avec des comportements et des caractéristiques différents.</a:t>
            </a:r>
          </a:p>
          <a:p>
            <a:pPr marL="0" indent="0">
              <a:buNone/>
            </a:pPr>
            <a:endParaRPr lang="fr-FR" sz="1800" dirty="0"/>
          </a:p>
          <a:p>
            <a:pPr marL="0" indent="0">
              <a:buNone/>
            </a:pPr>
            <a:r>
              <a:rPr lang="fr-FR" sz="1800" b="1" dirty="0">
                <a:solidFill>
                  <a:schemeClr val="accent2"/>
                </a:solidFill>
              </a:rPr>
              <a:t>NUMBER</a:t>
            </a:r>
            <a:r>
              <a:rPr lang="fr-FR" sz="1800" dirty="0"/>
              <a:t> : Le type nombre représente un nombre entier ou à virgule entre 9007199254740991 et 9007199254740992. Au-delà de ces nombres, les calculs ne sont plus fiables et nous pouvons utiliser un nouveau type </a:t>
            </a:r>
            <a:r>
              <a:rPr lang="fr-FR" sz="1800" dirty="0" err="1"/>
              <a:t>bigInt</a:t>
            </a:r>
            <a:r>
              <a:rPr lang="fr-FR" sz="1800" dirty="0"/>
              <a:t>. </a:t>
            </a:r>
            <a:r>
              <a:rPr lang="fr-FR" sz="1800" b="1" dirty="0">
                <a:solidFill>
                  <a:schemeClr val="accent5"/>
                </a:solidFill>
              </a:rPr>
              <a:t>Ex: </a:t>
            </a:r>
            <a:r>
              <a:rPr lang="fr-FR" sz="1800" b="1" dirty="0" err="1">
                <a:solidFill>
                  <a:schemeClr val="accent5"/>
                </a:solidFill>
              </a:rPr>
              <a:t>age</a:t>
            </a:r>
            <a:r>
              <a:rPr lang="fr-FR" sz="1800" b="1" dirty="0">
                <a:solidFill>
                  <a:schemeClr val="accent5"/>
                </a:solidFill>
              </a:rPr>
              <a:t> = 20; </a:t>
            </a:r>
          </a:p>
          <a:p>
            <a:pPr marL="0" indent="0">
              <a:buNone/>
            </a:pPr>
            <a:r>
              <a:rPr lang="fr-FR" sz="1800" b="1" dirty="0">
                <a:solidFill>
                  <a:schemeClr val="accent2"/>
                </a:solidFill>
              </a:rPr>
              <a:t>STRING</a:t>
            </a:r>
            <a:r>
              <a:rPr lang="fr-FR" sz="1800" dirty="0"/>
              <a:t> : Le type représentant des chaînes de caractères. On peut utiliser la longueur de la chaîne grâce à </a:t>
            </a:r>
            <a:r>
              <a:rPr lang="fr-FR" sz="1800" dirty="0" err="1"/>
              <a:t>length</a:t>
            </a:r>
            <a:r>
              <a:rPr lang="fr-FR" sz="1800" dirty="0"/>
              <a:t>. On peut accéder à une lettre avec la </a:t>
            </a:r>
            <a:r>
              <a:rPr lang="fr-FR" sz="1800" dirty="0" err="1"/>
              <a:t>bracket</a:t>
            </a:r>
            <a:r>
              <a:rPr lang="fr-FR" sz="1800" dirty="0"/>
              <a:t> notation. </a:t>
            </a:r>
            <a:r>
              <a:rPr lang="fr-FR" sz="1800" b="1" dirty="0">
                <a:solidFill>
                  <a:schemeClr val="accent5"/>
                </a:solidFill>
              </a:rPr>
              <a:t>Ex : </a:t>
            </a:r>
            <a:r>
              <a:rPr lang="fr-FR" sz="1800" b="1" dirty="0" err="1">
                <a:solidFill>
                  <a:schemeClr val="accent5"/>
                </a:solidFill>
              </a:rPr>
              <a:t>userName</a:t>
            </a:r>
            <a:r>
              <a:rPr lang="fr-FR" sz="1800" b="1" dirty="0">
                <a:solidFill>
                  <a:schemeClr val="accent5"/>
                </a:solidFill>
              </a:rPr>
              <a:t> = ‘’Thomas ’’</a:t>
            </a:r>
          </a:p>
          <a:p>
            <a:pPr marL="0" indent="0">
              <a:buNone/>
            </a:pPr>
            <a:r>
              <a:rPr lang="fr-FR" sz="1800" b="1" dirty="0">
                <a:solidFill>
                  <a:schemeClr val="accent2"/>
                </a:solidFill>
              </a:rPr>
              <a:t>BOOLEAN</a:t>
            </a:r>
            <a:r>
              <a:rPr lang="fr-FR" sz="1800" dirty="0"/>
              <a:t> : Un type représentant une valeur vraie(</a:t>
            </a:r>
            <a:r>
              <a:rPr lang="fr-FR" sz="1800" dirty="0" err="1"/>
              <a:t>true</a:t>
            </a:r>
            <a:r>
              <a:rPr lang="fr-FR" sz="1800" dirty="0"/>
              <a:t>) ou fausse(false). </a:t>
            </a:r>
            <a:r>
              <a:rPr lang="fr-FR" sz="1800" b="1" dirty="0">
                <a:solidFill>
                  <a:schemeClr val="accent5"/>
                </a:solidFill>
              </a:rPr>
              <a:t>Ex : </a:t>
            </a:r>
            <a:r>
              <a:rPr lang="fr-FR" sz="1800" b="1" dirty="0" err="1">
                <a:solidFill>
                  <a:schemeClr val="accent5"/>
                </a:solidFill>
              </a:rPr>
              <a:t>isMajeur</a:t>
            </a:r>
            <a:r>
              <a:rPr lang="fr-FR" sz="1800" b="1" dirty="0">
                <a:solidFill>
                  <a:schemeClr val="accent5"/>
                </a:solidFill>
              </a:rPr>
              <a:t> = false</a:t>
            </a:r>
          </a:p>
          <a:p>
            <a:pPr marL="0" indent="0">
              <a:buNone/>
            </a:pPr>
            <a:r>
              <a:rPr lang="fr-FR" sz="1800" b="1" dirty="0">
                <a:solidFill>
                  <a:schemeClr val="accent2"/>
                </a:solidFill>
              </a:rPr>
              <a:t>UNDEFINED</a:t>
            </a:r>
            <a:r>
              <a:rPr lang="fr-FR" sz="1800" dirty="0"/>
              <a:t> : Le type représentant une valeur non-définie, typiquement quand une variable n'a pas encore reçu de valeurs.</a:t>
            </a:r>
          </a:p>
          <a:p>
            <a:pPr marL="0" indent="0">
              <a:buNone/>
            </a:pPr>
            <a:r>
              <a:rPr lang="fr-FR" sz="1800" b="1" dirty="0">
                <a:solidFill>
                  <a:schemeClr val="accent2"/>
                </a:solidFill>
              </a:rPr>
              <a:t>NULL</a:t>
            </a:r>
            <a:r>
              <a:rPr lang="fr-FR" sz="1800" dirty="0"/>
              <a:t> : Ce type représente une valeur qui n'existe pas, typiquement quand on essaye d’utiliser une variable non créée.</a:t>
            </a:r>
          </a:p>
          <a:p>
            <a:pPr marL="0" indent="0">
              <a:buNone/>
            </a:pPr>
            <a:r>
              <a:rPr lang="fr-FR" sz="1800" b="1" dirty="0">
                <a:solidFill>
                  <a:schemeClr val="accent2"/>
                </a:solidFill>
              </a:rPr>
              <a:t>BIGINT</a:t>
            </a:r>
            <a:r>
              <a:rPr lang="fr-FR" sz="1800" dirty="0"/>
              <a:t> : Ce type représente des nombres très grands. Il a été rajouté récemment pour palier à des problèmes assez rares. </a:t>
            </a:r>
            <a:r>
              <a:rPr lang="fr-FR" sz="1800" b="1" dirty="0">
                <a:solidFill>
                  <a:schemeClr val="accent5"/>
                </a:solidFill>
              </a:rPr>
              <a:t>Ex: console.log(</a:t>
            </a:r>
            <a:r>
              <a:rPr lang="fr-FR" sz="1800" b="1" dirty="0" err="1">
                <a:solidFill>
                  <a:schemeClr val="accent5"/>
                </a:solidFill>
              </a:rPr>
              <a:t>typeof</a:t>
            </a:r>
            <a:r>
              <a:rPr lang="fr-FR" sz="1800" b="1" dirty="0">
                <a:solidFill>
                  <a:schemeClr val="accent5"/>
                </a:solidFill>
              </a:rPr>
              <a:t> 9999999999999999999999999n);.</a:t>
            </a:r>
          </a:p>
          <a:p>
            <a:pPr marL="0" indent="0">
              <a:buNone/>
            </a:pPr>
            <a:endParaRPr lang="fr-FR" sz="1800" dirty="0"/>
          </a:p>
        </p:txBody>
      </p:sp>
    </p:spTree>
    <p:extLst>
      <p:ext uri="{BB962C8B-B14F-4D97-AF65-F5344CB8AC3E}">
        <p14:creationId xmlns:p14="http://schemas.microsoft.com/office/powerpoint/2010/main" val="1693637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DOM (</a:t>
            </a:r>
            <a:r>
              <a:rPr lang="fr-FR" sz="2400" b="1" dirty="0" err="1">
                <a:solidFill>
                  <a:srgbClr val="FF0000"/>
                </a:solidFill>
              </a:rPr>
              <a:t>Selection</a:t>
            </a:r>
            <a:r>
              <a:rPr lang="fr-FR" sz="2400" b="1" dirty="0">
                <a:solidFill>
                  <a:srgbClr val="FF0000"/>
                </a:solidFill>
              </a:rPr>
              <a:t>):  </a:t>
            </a:r>
          </a:p>
          <a:p>
            <a:pPr marL="0" indent="0">
              <a:buNone/>
            </a:pPr>
            <a:r>
              <a:rPr lang="fr-FR" sz="2000" dirty="0">
                <a:solidFill>
                  <a:srgbClr val="0070C0"/>
                </a:solidFill>
              </a:rPr>
              <a:t>	</a:t>
            </a:r>
            <a:r>
              <a:rPr lang="fr-FR" sz="2000" dirty="0">
                <a:solidFill>
                  <a:srgbClr val="7030A0"/>
                </a:solidFill>
              </a:rPr>
              <a:t>2 </a:t>
            </a:r>
            <a:r>
              <a:rPr lang="fr-FR" sz="2000" dirty="0" err="1">
                <a:solidFill>
                  <a:srgbClr val="7030A0"/>
                </a:solidFill>
              </a:rPr>
              <a:t>document|element.querySelectorAll</a:t>
            </a:r>
            <a:r>
              <a:rPr lang="fr-FR" sz="2000" dirty="0">
                <a:solidFill>
                  <a:srgbClr val="7030A0"/>
                </a:solidFill>
              </a:rPr>
              <a:t>(</a:t>
            </a:r>
            <a:r>
              <a:rPr lang="fr-FR" sz="2000" dirty="0" err="1">
                <a:solidFill>
                  <a:srgbClr val="7030A0"/>
                </a:solidFill>
              </a:rPr>
              <a:t>selecteurCSS</a:t>
            </a:r>
            <a:r>
              <a:rPr lang="fr-FR" sz="2000" dirty="0">
                <a:solidFill>
                  <a:srgbClr val="7030A0"/>
                </a:solidFill>
              </a:rPr>
              <a:t>)    </a:t>
            </a:r>
          </a:p>
          <a:p>
            <a:pPr marL="0" indent="0">
              <a:buNone/>
            </a:pPr>
            <a:r>
              <a:rPr lang="fr-FR" sz="2000" dirty="0"/>
              <a:t>Méthode "récente" permettant de sélectionner plusieurs </a:t>
            </a:r>
            <a:r>
              <a:rPr lang="fr-FR" sz="2000" dirty="0" err="1"/>
              <a:t>noeuds</a:t>
            </a:r>
            <a:r>
              <a:rPr lang="fr-FR" sz="2000" dirty="0"/>
              <a:t> du DOM. Un </a:t>
            </a:r>
            <a:r>
              <a:rPr lang="fr-FR" sz="2000" dirty="0" err="1"/>
              <a:t>noeud</a:t>
            </a:r>
            <a:r>
              <a:rPr lang="fr-FR" sz="2000" dirty="0"/>
              <a:t> de DOM peut être du texte, un commentaire, ou encore un élément. Retourne une </a:t>
            </a:r>
            <a:r>
              <a:rPr lang="fr-FR" sz="2000" dirty="0" err="1"/>
              <a:t>nodelist</a:t>
            </a:r>
            <a:r>
              <a:rPr lang="fr-FR" sz="2000" dirty="0"/>
              <a:t> statique. Le fait qu'elle soit statique signifie qu'elle ne réagit pas à des changements ultérieurs sur les éléments qu'elle contient, elle reste toujours la même</a:t>
            </a:r>
            <a:r>
              <a:rPr lang="fr-FR" sz="2000" dirty="0">
                <a:solidFill>
                  <a:srgbClr val="0070C0"/>
                </a:solidFill>
              </a:rPr>
              <a:t>.</a:t>
            </a:r>
          </a:p>
          <a:p>
            <a:pPr marL="0" indent="0">
              <a:buNone/>
            </a:pPr>
            <a:r>
              <a:rPr lang="fr-FR" sz="2000" dirty="0">
                <a:solidFill>
                  <a:srgbClr val="0070C0"/>
                </a:solidFill>
              </a:rPr>
              <a:t> </a:t>
            </a:r>
            <a:r>
              <a:rPr lang="fr-FR" sz="2000" dirty="0" err="1">
                <a:solidFill>
                  <a:srgbClr val="0070C0"/>
                </a:solidFill>
              </a:rPr>
              <a:t>const</a:t>
            </a:r>
            <a:r>
              <a:rPr lang="fr-FR" sz="2000" dirty="0">
                <a:solidFill>
                  <a:srgbClr val="0070C0"/>
                </a:solidFill>
              </a:rPr>
              <a:t> </a:t>
            </a:r>
            <a:r>
              <a:rPr lang="fr-FR" sz="2000" dirty="0" err="1">
                <a:solidFill>
                  <a:srgbClr val="0070C0"/>
                </a:solidFill>
              </a:rPr>
              <a:t>listElem</a:t>
            </a:r>
            <a:r>
              <a:rPr lang="fr-FR" sz="2000" dirty="0">
                <a:solidFill>
                  <a:srgbClr val="0070C0"/>
                </a:solidFill>
              </a:rPr>
              <a:t> = </a:t>
            </a:r>
            <a:r>
              <a:rPr lang="fr-FR" sz="2000" dirty="0" err="1">
                <a:solidFill>
                  <a:srgbClr val="0070C0"/>
                </a:solidFill>
              </a:rPr>
              <a:t>document.querySelectorAll</a:t>
            </a:r>
            <a:r>
              <a:rPr lang="fr-FR" sz="2000" dirty="0">
                <a:solidFill>
                  <a:srgbClr val="0070C0"/>
                </a:solidFill>
              </a:rPr>
              <a:t>("</a:t>
            </a:r>
            <a:r>
              <a:rPr lang="fr-FR" sz="2000" dirty="0" err="1">
                <a:solidFill>
                  <a:srgbClr val="0070C0"/>
                </a:solidFill>
              </a:rPr>
              <a:t>ul</a:t>
            </a:r>
            <a:r>
              <a:rPr lang="fr-FR" sz="2000" dirty="0">
                <a:solidFill>
                  <a:srgbClr val="0070C0"/>
                </a:solidFill>
              </a:rPr>
              <a:t> li")</a:t>
            </a:r>
          </a:p>
          <a:p>
            <a:pPr marL="0" indent="0">
              <a:buNone/>
            </a:pPr>
            <a:r>
              <a:rPr lang="fr-FR" sz="2000" dirty="0">
                <a:solidFill>
                  <a:srgbClr val="0070C0"/>
                </a:solidFill>
              </a:rPr>
              <a:t>console.log(</a:t>
            </a:r>
            <a:r>
              <a:rPr lang="fr-FR" sz="2000" dirty="0" err="1">
                <a:solidFill>
                  <a:srgbClr val="0070C0"/>
                </a:solidFill>
              </a:rPr>
              <a:t>listElem</a:t>
            </a:r>
            <a:r>
              <a:rPr lang="fr-FR" sz="2000" dirty="0">
                <a:solidFill>
                  <a:srgbClr val="0070C0"/>
                </a:solidFill>
              </a:rPr>
              <a:t>);</a:t>
            </a:r>
          </a:p>
          <a:p>
            <a:pPr marL="0" indent="0">
              <a:buNone/>
            </a:pPr>
            <a:r>
              <a:rPr lang="fr-FR" sz="2000" dirty="0" err="1">
                <a:solidFill>
                  <a:srgbClr val="0070C0"/>
                </a:solidFill>
              </a:rPr>
              <a:t>listElem.forEach</a:t>
            </a:r>
            <a:r>
              <a:rPr lang="fr-FR" sz="2000" dirty="0">
                <a:solidFill>
                  <a:srgbClr val="0070C0"/>
                </a:solidFill>
              </a:rPr>
              <a:t>(el =&gt; </a:t>
            </a:r>
            <a:r>
              <a:rPr lang="fr-FR" sz="2000" dirty="0" err="1">
                <a:solidFill>
                  <a:srgbClr val="0070C0"/>
                </a:solidFill>
              </a:rPr>
              <a:t>el.textContent</a:t>
            </a:r>
            <a:r>
              <a:rPr lang="fr-FR" sz="2000" dirty="0">
                <a:solidFill>
                  <a:srgbClr val="0070C0"/>
                </a:solidFill>
              </a:rPr>
              <a:t> = "new </a:t>
            </a:r>
            <a:r>
              <a:rPr lang="fr-FR" sz="2000" dirty="0" err="1">
                <a:solidFill>
                  <a:srgbClr val="0070C0"/>
                </a:solidFill>
              </a:rPr>
              <a:t>text</a:t>
            </a:r>
            <a:r>
              <a:rPr lang="fr-FR" sz="2000" dirty="0">
                <a:solidFill>
                  <a:srgbClr val="0070C0"/>
                </a:solidFill>
              </a:rPr>
              <a:t>")</a:t>
            </a:r>
          </a:p>
          <a:p>
            <a:pPr marL="0" indent="0">
              <a:buNone/>
            </a:pPr>
            <a:r>
              <a:rPr lang="fr-FR" sz="2000" dirty="0">
                <a:solidFill>
                  <a:srgbClr val="0070C0"/>
                </a:solidFill>
              </a:rPr>
              <a:t>	</a:t>
            </a:r>
            <a:r>
              <a:rPr lang="fr-FR" sz="2000" dirty="0">
                <a:solidFill>
                  <a:srgbClr val="7030A0"/>
                </a:solidFill>
              </a:rPr>
              <a:t>3 .</a:t>
            </a:r>
            <a:r>
              <a:rPr lang="fr-FR" sz="2000" dirty="0" err="1">
                <a:solidFill>
                  <a:srgbClr val="7030A0"/>
                </a:solidFill>
              </a:rPr>
              <a:t>getElementsByClassName</a:t>
            </a:r>
            <a:r>
              <a:rPr lang="fr-FR" sz="2000" dirty="0">
                <a:solidFill>
                  <a:srgbClr val="7030A0"/>
                </a:solidFill>
              </a:rPr>
              <a:t>(</a:t>
            </a:r>
            <a:r>
              <a:rPr lang="fr-FR" sz="2000" dirty="0" err="1">
                <a:solidFill>
                  <a:srgbClr val="7030A0"/>
                </a:solidFill>
              </a:rPr>
              <a:t>strClassName</a:t>
            </a:r>
            <a:r>
              <a:rPr lang="fr-FR" sz="2000" dirty="0">
                <a:solidFill>
                  <a:srgbClr val="7030A0"/>
                </a:solidFill>
              </a:rPr>
              <a:t>)        </a:t>
            </a:r>
          </a:p>
          <a:p>
            <a:pPr marL="0" indent="0">
              <a:buNone/>
            </a:pPr>
            <a:r>
              <a:rPr lang="fr-FR" sz="2000" dirty="0"/>
              <a:t>Retourne une </a:t>
            </a:r>
            <a:r>
              <a:rPr lang="fr-FR" sz="2000" dirty="0" err="1"/>
              <a:t>HTMLCollection</a:t>
            </a:r>
            <a:r>
              <a:rPr lang="fr-FR" sz="2000" dirty="0"/>
              <a:t> "live", qui réagit donc aux potentiels changements arrivants aux éléments qu'elle contient. </a:t>
            </a:r>
            <a:endParaRPr lang="fr-FR" sz="2000" dirty="0">
              <a:solidFill>
                <a:srgbClr val="0070C0"/>
              </a:solidFill>
            </a:endParaRPr>
          </a:p>
          <a:p>
            <a:pPr marL="0" indent="0">
              <a:buNone/>
            </a:pPr>
            <a:r>
              <a:rPr lang="en-US" sz="2000" dirty="0">
                <a:solidFill>
                  <a:schemeClr val="accent1"/>
                </a:solidFill>
              </a:rPr>
              <a:t>const </a:t>
            </a:r>
            <a:r>
              <a:rPr lang="en-US" sz="2000" dirty="0" err="1">
                <a:solidFill>
                  <a:schemeClr val="accent1"/>
                </a:solidFill>
              </a:rPr>
              <a:t>getElemClass</a:t>
            </a:r>
            <a:r>
              <a:rPr lang="en-US" sz="2000" dirty="0">
                <a:solidFill>
                  <a:schemeClr val="accent1"/>
                </a:solidFill>
              </a:rPr>
              <a:t> = </a:t>
            </a:r>
            <a:r>
              <a:rPr lang="en-US" sz="2000" dirty="0" err="1">
                <a:solidFill>
                  <a:schemeClr val="accent1"/>
                </a:solidFill>
              </a:rPr>
              <a:t>document.getElementsByClassName</a:t>
            </a:r>
            <a:r>
              <a:rPr lang="en-US" sz="2000" dirty="0">
                <a:solidFill>
                  <a:schemeClr val="accent1"/>
                </a:solidFill>
              </a:rPr>
              <a:t>("list-item")</a:t>
            </a:r>
          </a:p>
          <a:p>
            <a:pPr marL="0" indent="0">
              <a:buNone/>
            </a:pPr>
            <a:r>
              <a:rPr lang="en-US" sz="2000" dirty="0">
                <a:solidFill>
                  <a:schemeClr val="accent1"/>
                </a:solidFill>
              </a:rPr>
              <a:t>console.log(</a:t>
            </a:r>
            <a:r>
              <a:rPr lang="en-US" sz="2000" dirty="0" err="1">
                <a:solidFill>
                  <a:schemeClr val="accent1"/>
                </a:solidFill>
              </a:rPr>
              <a:t>getElemClass</a:t>
            </a:r>
            <a:r>
              <a:rPr lang="en-US" sz="2000" dirty="0">
                <a:solidFill>
                  <a:schemeClr val="accent1"/>
                </a:solidFill>
              </a:rPr>
              <a:t>);</a:t>
            </a:r>
            <a:endParaRPr lang="fr-FR" sz="2000" dirty="0">
              <a:solidFill>
                <a:schemeClr val="accent1"/>
              </a:solidFill>
            </a:endParaRPr>
          </a:p>
          <a:p>
            <a:pPr marL="0" indent="0">
              <a:buNone/>
            </a:pPr>
            <a:endParaRPr lang="fr-FR" sz="1900" dirty="0">
              <a:solidFill>
                <a:srgbClr val="0070C0"/>
              </a:solidFill>
            </a:endParaRPr>
          </a:p>
        </p:txBody>
      </p:sp>
    </p:spTree>
    <p:extLst>
      <p:ext uri="{BB962C8B-B14F-4D97-AF65-F5344CB8AC3E}">
        <p14:creationId xmlns:p14="http://schemas.microsoft.com/office/powerpoint/2010/main" val="589986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DOM (</a:t>
            </a:r>
            <a:r>
              <a:rPr lang="fr-FR" sz="2400" b="1" dirty="0" err="1">
                <a:solidFill>
                  <a:srgbClr val="FF0000"/>
                </a:solidFill>
              </a:rPr>
              <a:t>Selection</a:t>
            </a:r>
            <a:r>
              <a:rPr lang="fr-FR" sz="2400" b="1" dirty="0">
                <a:solidFill>
                  <a:srgbClr val="FF0000"/>
                </a:solidFill>
              </a:rPr>
              <a:t>):  </a:t>
            </a:r>
          </a:p>
          <a:p>
            <a:pPr marL="0" indent="0">
              <a:buNone/>
            </a:pPr>
            <a:r>
              <a:rPr lang="fr-FR" sz="2000" dirty="0">
                <a:solidFill>
                  <a:srgbClr val="0070C0"/>
                </a:solidFill>
              </a:rPr>
              <a:t>	</a:t>
            </a:r>
            <a:r>
              <a:rPr lang="fr-FR" sz="2000" dirty="0">
                <a:solidFill>
                  <a:srgbClr val="7030A0"/>
                </a:solidFill>
              </a:rPr>
              <a:t>4 </a:t>
            </a:r>
            <a:r>
              <a:rPr lang="fr-FR" sz="2000" dirty="0" err="1">
                <a:solidFill>
                  <a:srgbClr val="7030A0"/>
                </a:solidFill>
              </a:rPr>
              <a:t>document.getElementById</a:t>
            </a:r>
            <a:r>
              <a:rPr lang="fr-FR" sz="2000" dirty="0">
                <a:solidFill>
                  <a:srgbClr val="7030A0"/>
                </a:solidFill>
              </a:rPr>
              <a:t>(</a:t>
            </a:r>
            <a:r>
              <a:rPr lang="fr-FR" sz="2000" dirty="0" err="1">
                <a:solidFill>
                  <a:srgbClr val="7030A0"/>
                </a:solidFill>
              </a:rPr>
              <a:t>strID</a:t>
            </a:r>
            <a:r>
              <a:rPr lang="fr-FR" sz="2000" dirty="0">
                <a:solidFill>
                  <a:srgbClr val="7030A0"/>
                </a:solidFill>
              </a:rPr>
              <a:t>)        </a:t>
            </a:r>
          </a:p>
          <a:p>
            <a:pPr marL="0" indent="0">
              <a:buNone/>
            </a:pPr>
            <a:r>
              <a:rPr lang="fr-FR" sz="2000" dirty="0"/>
              <a:t>Retourne un objet élément en fonction de l'ID passé en argument. Cette méthode est seulement accessible via l'objet document, pas sur les éléments.</a:t>
            </a:r>
          </a:p>
          <a:p>
            <a:pPr marL="0" indent="0">
              <a:buNone/>
            </a:pPr>
            <a:r>
              <a:rPr lang="fr-FR" sz="2000" dirty="0" err="1">
                <a:solidFill>
                  <a:schemeClr val="accent1"/>
                </a:solidFill>
              </a:rPr>
              <a:t>const</a:t>
            </a:r>
            <a:r>
              <a:rPr lang="fr-FR" sz="2000" dirty="0">
                <a:solidFill>
                  <a:schemeClr val="accent1"/>
                </a:solidFill>
              </a:rPr>
              <a:t> </a:t>
            </a:r>
            <a:r>
              <a:rPr lang="fr-FR" sz="2000" dirty="0" err="1">
                <a:solidFill>
                  <a:schemeClr val="accent1"/>
                </a:solidFill>
              </a:rPr>
              <a:t>getElemById</a:t>
            </a:r>
            <a:r>
              <a:rPr lang="fr-FR" sz="2000" dirty="0">
                <a:solidFill>
                  <a:schemeClr val="accent1"/>
                </a:solidFill>
              </a:rPr>
              <a:t> = </a:t>
            </a:r>
            <a:r>
              <a:rPr lang="fr-FR" sz="2000" dirty="0" err="1">
                <a:solidFill>
                  <a:schemeClr val="accent1"/>
                </a:solidFill>
              </a:rPr>
              <a:t>document.getElementById</a:t>
            </a:r>
            <a:r>
              <a:rPr lang="fr-FR" sz="2000" dirty="0">
                <a:solidFill>
                  <a:schemeClr val="accent1"/>
                </a:solidFill>
              </a:rPr>
              <a:t>("main-</a:t>
            </a:r>
            <a:r>
              <a:rPr lang="fr-FR" sz="2000" dirty="0" err="1">
                <a:solidFill>
                  <a:schemeClr val="accent1"/>
                </a:solidFill>
              </a:rPr>
              <a:t>title</a:t>
            </a:r>
            <a:r>
              <a:rPr lang="fr-FR" sz="2000" dirty="0">
                <a:solidFill>
                  <a:schemeClr val="accent1"/>
                </a:solidFill>
              </a:rPr>
              <a:t>");</a:t>
            </a:r>
          </a:p>
          <a:p>
            <a:pPr marL="0" indent="0">
              <a:buNone/>
            </a:pPr>
            <a:r>
              <a:rPr lang="fr-FR" sz="2000" dirty="0">
                <a:solidFill>
                  <a:schemeClr val="accent1"/>
                </a:solidFill>
              </a:rPr>
              <a:t>console.log(</a:t>
            </a:r>
            <a:r>
              <a:rPr lang="fr-FR" sz="2000" dirty="0" err="1">
                <a:solidFill>
                  <a:schemeClr val="accent1"/>
                </a:solidFill>
              </a:rPr>
              <a:t>getElemById</a:t>
            </a:r>
            <a:r>
              <a:rPr lang="fr-FR" sz="2000" dirty="0">
                <a:solidFill>
                  <a:schemeClr val="accent1"/>
                </a:solidFill>
              </a:rPr>
              <a:t>);</a:t>
            </a:r>
          </a:p>
          <a:p>
            <a:pPr marL="0" indent="0">
              <a:buNone/>
            </a:pPr>
            <a:r>
              <a:rPr lang="fr-FR" sz="2000" dirty="0">
                <a:solidFill>
                  <a:schemeClr val="accent1"/>
                </a:solidFill>
              </a:rPr>
              <a:t> 	</a:t>
            </a:r>
            <a:r>
              <a:rPr lang="fr-FR" sz="2000" dirty="0">
                <a:solidFill>
                  <a:srgbClr val="7030A0"/>
                </a:solidFill>
              </a:rPr>
              <a:t>5 </a:t>
            </a:r>
            <a:r>
              <a:rPr lang="fr-FR" sz="2000" dirty="0" err="1">
                <a:solidFill>
                  <a:srgbClr val="7030A0"/>
                </a:solidFill>
              </a:rPr>
              <a:t>document.getElementsByTagName</a:t>
            </a:r>
            <a:r>
              <a:rPr lang="fr-FR" sz="2000" dirty="0">
                <a:solidFill>
                  <a:srgbClr val="7030A0"/>
                </a:solidFill>
              </a:rPr>
              <a:t>(</a:t>
            </a:r>
            <a:r>
              <a:rPr lang="fr-FR" sz="2000" dirty="0" err="1">
                <a:solidFill>
                  <a:srgbClr val="7030A0"/>
                </a:solidFill>
              </a:rPr>
              <a:t>strTag</a:t>
            </a:r>
            <a:r>
              <a:rPr lang="fr-FR" sz="2000" dirty="0">
                <a:solidFill>
                  <a:srgbClr val="7030A0"/>
                </a:solidFill>
              </a:rPr>
              <a:t>)        </a:t>
            </a:r>
          </a:p>
          <a:p>
            <a:pPr marL="0" indent="0">
              <a:buNone/>
            </a:pPr>
            <a:r>
              <a:rPr lang="fr-FR" sz="2000" dirty="0"/>
              <a:t>N'accepte qu'un élément en argument, pas de sélecteur contenant plusieurs éléments. Retourne une </a:t>
            </a:r>
            <a:r>
              <a:rPr lang="fr-FR" sz="2000" dirty="0" err="1"/>
              <a:t>HTMLCollection</a:t>
            </a:r>
            <a:r>
              <a:rPr lang="fr-FR" sz="2000" dirty="0"/>
              <a:t>.</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getElemByTagName</a:t>
            </a:r>
            <a:r>
              <a:rPr lang="fr-FR" sz="2000" dirty="0">
                <a:solidFill>
                  <a:srgbClr val="0070C0"/>
                </a:solidFill>
              </a:rPr>
              <a:t> = </a:t>
            </a:r>
            <a:r>
              <a:rPr lang="fr-FR" sz="2000" dirty="0" err="1">
                <a:solidFill>
                  <a:srgbClr val="0070C0"/>
                </a:solidFill>
              </a:rPr>
              <a:t>document.getElementsByTagName</a:t>
            </a:r>
            <a:r>
              <a:rPr lang="fr-FR" sz="2000" dirty="0">
                <a:solidFill>
                  <a:srgbClr val="0070C0"/>
                </a:solidFill>
              </a:rPr>
              <a:t>("input");</a:t>
            </a:r>
          </a:p>
          <a:p>
            <a:pPr marL="0" indent="0">
              <a:buNone/>
            </a:pPr>
            <a:r>
              <a:rPr lang="fr-FR" sz="2000" dirty="0">
                <a:solidFill>
                  <a:srgbClr val="0070C0"/>
                </a:solidFill>
              </a:rPr>
              <a:t>console.log(</a:t>
            </a:r>
            <a:r>
              <a:rPr lang="fr-FR" sz="2000" dirty="0" err="1">
                <a:solidFill>
                  <a:srgbClr val="0070C0"/>
                </a:solidFill>
              </a:rPr>
              <a:t>getElemByTagName</a:t>
            </a:r>
            <a:r>
              <a:rPr lang="fr-FR" sz="2000" dirty="0">
                <a:solidFill>
                  <a:srgbClr val="0070C0"/>
                </a:solidFill>
              </a:rPr>
              <a:t>);</a:t>
            </a:r>
          </a:p>
        </p:txBody>
      </p:sp>
    </p:spTree>
    <p:extLst>
      <p:ext uri="{BB962C8B-B14F-4D97-AF65-F5344CB8AC3E}">
        <p14:creationId xmlns:p14="http://schemas.microsoft.com/office/powerpoint/2010/main" val="1649422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7500" lnSpcReduction="20000"/>
          </a:bodyPr>
          <a:lstStyle/>
          <a:p>
            <a:pPr marL="0" indent="0">
              <a:buNone/>
            </a:pPr>
            <a:r>
              <a:rPr lang="fr-FR" sz="2400" b="1" dirty="0">
                <a:solidFill>
                  <a:srgbClr val="FF0000"/>
                </a:solidFill>
              </a:rPr>
              <a:t>Propriétés enfants parents:  </a:t>
            </a:r>
          </a:p>
          <a:p>
            <a:pPr marL="0" indent="0">
              <a:buNone/>
            </a:pPr>
            <a:r>
              <a:rPr lang="fr-FR" sz="2000" dirty="0">
                <a:solidFill>
                  <a:srgbClr val="0070C0"/>
                </a:solidFill>
              </a:rPr>
              <a:t>	</a:t>
            </a:r>
            <a:r>
              <a:rPr lang="fr-FR" sz="2000" dirty="0">
                <a:solidFill>
                  <a:srgbClr val="7030A0"/>
                </a:solidFill>
              </a:rPr>
              <a:t>4 </a:t>
            </a:r>
            <a:r>
              <a:rPr lang="fr-FR" sz="2000" dirty="0" err="1">
                <a:solidFill>
                  <a:srgbClr val="7030A0"/>
                </a:solidFill>
              </a:rPr>
              <a:t>document.getElementById</a:t>
            </a:r>
            <a:r>
              <a:rPr lang="fr-FR" sz="2000" dirty="0">
                <a:solidFill>
                  <a:srgbClr val="7030A0"/>
                </a:solidFill>
              </a:rPr>
              <a:t>(</a:t>
            </a:r>
            <a:r>
              <a:rPr lang="fr-FR" sz="2000" dirty="0" err="1">
                <a:solidFill>
                  <a:srgbClr val="7030A0"/>
                </a:solidFill>
              </a:rPr>
              <a:t>strID</a:t>
            </a:r>
            <a:r>
              <a:rPr lang="fr-FR" sz="2000" dirty="0">
                <a:solidFill>
                  <a:srgbClr val="7030A0"/>
                </a:solidFill>
              </a:rPr>
              <a:t>)        </a:t>
            </a:r>
          </a:p>
          <a:p>
            <a:pPr marL="0" indent="0">
              <a:buNone/>
            </a:pPr>
            <a:r>
              <a:rPr lang="fr-FR" sz="2000" dirty="0"/>
              <a:t>Retourne un objet élément en fonction de l'ID passé en argument. Cette méthode est seulement accessible via l'objet document, pas sur les éléments.</a:t>
            </a:r>
            <a:r>
              <a:rPr lang="fr-FR" sz="2000" dirty="0">
                <a:solidFill>
                  <a:srgbClr val="0070C0"/>
                </a:solidFill>
              </a:rPr>
              <a:t> </a:t>
            </a:r>
          </a:p>
          <a:p>
            <a:pPr marL="0" indent="0">
              <a:buNone/>
            </a:pPr>
            <a:r>
              <a:rPr lang="fr-FR" sz="2000" dirty="0">
                <a:solidFill>
                  <a:srgbClr val="0070C0"/>
                </a:solidFill>
              </a:rPr>
              <a:t>    Les éléments imbriqués de notre page HTML deviennent des objets imbriqués du DOM après analyse d'un navigateur.</a:t>
            </a:r>
          </a:p>
          <a:p>
            <a:pPr marL="0" indent="0">
              <a:buNone/>
            </a:pPr>
            <a:r>
              <a:rPr lang="fr-FR" sz="2000" dirty="0">
                <a:solidFill>
                  <a:srgbClr val="0070C0"/>
                </a:solidFill>
              </a:rPr>
              <a:t>    &lt;div&gt;</a:t>
            </a:r>
          </a:p>
          <a:p>
            <a:pPr marL="0" indent="0">
              <a:buNone/>
            </a:pPr>
            <a:r>
              <a:rPr lang="fr-FR" sz="2000" dirty="0">
                <a:solidFill>
                  <a:srgbClr val="0070C0"/>
                </a:solidFill>
              </a:rPr>
              <a:t>        &lt;p&gt;Hello&lt;/p&gt;</a:t>
            </a:r>
          </a:p>
          <a:p>
            <a:pPr marL="0" indent="0">
              <a:buNone/>
            </a:pPr>
            <a:r>
              <a:rPr lang="fr-FR" sz="2000" dirty="0">
                <a:solidFill>
                  <a:srgbClr val="0070C0"/>
                </a:solidFill>
              </a:rPr>
              <a:t>    &lt;/div&gt;</a:t>
            </a:r>
          </a:p>
          <a:p>
            <a:pPr marL="0" indent="0">
              <a:buNone/>
            </a:pPr>
            <a:r>
              <a:rPr lang="fr-FR" sz="2000" dirty="0">
                <a:solidFill>
                  <a:srgbClr val="0070C0"/>
                </a:solidFill>
              </a:rPr>
              <a:t>    =&gt;</a:t>
            </a:r>
          </a:p>
          <a:p>
            <a:pPr marL="0" indent="0">
              <a:buNone/>
            </a:pPr>
            <a:r>
              <a:rPr lang="fr-FR" sz="2000" dirty="0">
                <a:solidFill>
                  <a:srgbClr val="0070C0"/>
                </a:solidFill>
              </a:rPr>
              <a:t>    {</a:t>
            </a:r>
          </a:p>
          <a:p>
            <a:pPr marL="0" indent="0">
              <a:buNone/>
            </a:pPr>
            <a:r>
              <a:rPr lang="fr-FR" sz="2000" dirty="0">
                <a:solidFill>
                  <a:srgbClr val="0070C0"/>
                </a:solidFill>
              </a:rPr>
              <a:t>        tag: "div",</a:t>
            </a:r>
          </a:p>
          <a:p>
            <a:pPr marL="0" indent="0">
              <a:buNone/>
            </a:pPr>
            <a:r>
              <a:rPr lang="fr-FR" sz="2000" dirty="0">
                <a:solidFill>
                  <a:srgbClr val="0070C0"/>
                </a:solidFill>
              </a:rPr>
              <a:t>        content: "",</a:t>
            </a:r>
          </a:p>
          <a:p>
            <a:pPr marL="0" indent="0">
              <a:buNone/>
            </a:pPr>
            <a:r>
              <a:rPr lang="fr-FR" sz="2000" dirty="0">
                <a:solidFill>
                  <a:srgbClr val="0070C0"/>
                </a:solidFill>
              </a:rPr>
              <a:t>        </a:t>
            </a:r>
            <a:r>
              <a:rPr lang="fr-FR" sz="2000" dirty="0" err="1">
                <a:solidFill>
                  <a:srgbClr val="0070C0"/>
                </a:solidFill>
              </a:rPr>
              <a:t>children</a:t>
            </a:r>
            <a:r>
              <a:rPr lang="fr-FR" sz="2000" dirty="0">
                <a:solidFill>
                  <a:srgbClr val="0070C0"/>
                </a:solidFill>
              </a:rPr>
              <a:t>: [</a:t>
            </a:r>
          </a:p>
          <a:p>
            <a:pPr marL="0" indent="0">
              <a:buNone/>
            </a:pPr>
            <a:r>
              <a:rPr lang="fr-FR" sz="2000" dirty="0">
                <a:solidFill>
                  <a:srgbClr val="0070C0"/>
                </a:solidFill>
              </a:rPr>
              <a:t>            {</a:t>
            </a:r>
          </a:p>
          <a:p>
            <a:pPr marL="0" indent="0">
              <a:buNone/>
            </a:pPr>
            <a:r>
              <a:rPr lang="fr-FR" sz="2000" dirty="0">
                <a:solidFill>
                  <a:srgbClr val="0070C0"/>
                </a:solidFill>
              </a:rPr>
              <a:t>                tag: "p",</a:t>
            </a:r>
          </a:p>
          <a:p>
            <a:pPr marL="0" indent="0">
              <a:buNone/>
            </a:pPr>
            <a:r>
              <a:rPr lang="fr-FR" sz="2000" dirty="0">
                <a:solidFill>
                  <a:srgbClr val="0070C0"/>
                </a:solidFill>
              </a:rPr>
              <a:t>                content: "Hello"</a:t>
            </a:r>
          </a:p>
          <a:p>
            <a:pPr marL="0" indent="0">
              <a:buNone/>
            </a:pPr>
            <a:r>
              <a:rPr lang="fr-FR" sz="2000" dirty="0">
                <a:solidFill>
                  <a:srgbClr val="0070C0"/>
                </a:solidFill>
              </a:rPr>
              <a:t>            },</a:t>
            </a:r>
          </a:p>
          <a:p>
            <a:pPr marL="0" indent="0">
              <a:buNone/>
            </a:pPr>
            <a:r>
              <a:rPr lang="fr-FR" sz="2000" dirty="0">
                <a:solidFill>
                  <a:srgbClr val="0070C0"/>
                </a:solidFill>
              </a:rPr>
              <a:t>        ]</a:t>
            </a:r>
          </a:p>
          <a:p>
            <a:pPr marL="0" indent="0">
              <a:buNone/>
            </a:pPr>
            <a:r>
              <a:rPr lang="fr-FR" sz="2000" dirty="0">
                <a:solidFill>
                  <a:srgbClr val="0070C0"/>
                </a:solidFill>
              </a:rPr>
              <a:t>    }</a:t>
            </a:r>
          </a:p>
          <a:p>
            <a:pPr marL="0" indent="0">
              <a:buNone/>
            </a:pPr>
            <a:r>
              <a:rPr lang="fr-FR" sz="2000" dirty="0">
                <a:solidFill>
                  <a:srgbClr val="0070C0"/>
                </a:solidFill>
              </a:rPr>
              <a:t>    </a:t>
            </a:r>
            <a:r>
              <a:rPr lang="fr-FR" sz="2000" dirty="0">
                <a:solidFill>
                  <a:schemeClr val="tx1"/>
                </a:solidFill>
              </a:rPr>
              <a:t>// Ceci est une image pour vous aider à comprendre, ça ne représente pas les propriétés exactes utilisées.</a:t>
            </a:r>
          </a:p>
          <a:p>
            <a:pPr marL="0" indent="0">
              <a:buNone/>
            </a:pPr>
            <a:r>
              <a:rPr lang="fr-FR" sz="2000" dirty="0">
                <a:solidFill>
                  <a:schemeClr val="tx1"/>
                </a:solidFill>
              </a:rPr>
              <a:t>    Découvrons les propriétés pratiques liées aux relations parents / enfants.</a:t>
            </a:r>
          </a:p>
        </p:txBody>
      </p:sp>
    </p:spTree>
    <p:extLst>
      <p:ext uri="{BB962C8B-B14F-4D97-AF65-F5344CB8AC3E}">
        <p14:creationId xmlns:p14="http://schemas.microsoft.com/office/powerpoint/2010/main" val="297356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Propriétés enfants parents:  </a:t>
            </a:r>
          </a:p>
          <a:p>
            <a:pPr marL="0" indent="0">
              <a:buNone/>
            </a:pPr>
            <a:r>
              <a:rPr lang="fr-FR" sz="2000" dirty="0">
                <a:solidFill>
                  <a:srgbClr val="0070C0"/>
                </a:solidFill>
              </a:rPr>
              <a:t>	</a:t>
            </a:r>
            <a:r>
              <a:rPr lang="fr-FR" sz="2000" dirty="0">
                <a:solidFill>
                  <a:srgbClr val="7030A0"/>
                </a:solidFill>
              </a:rPr>
              <a:t>Exemples :</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card</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a:t>
            </a:r>
            <a:r>
              <a:rPr lang="fr-FR" sz="2000" dirty="0" err="1">
                <a:solidFill>
                  <a:srgbClr val="0070C0"/>
                </a:solidFill>
              </a:rPr>
              <a:t>card</a:t>
            </a:r>
            <a:r>
              <a:rPr lang="fr-FR" sz="2000" dirty="0">
                <a:solidFill>
                  <a:srgbClr val="0070C0"/>
                </a:solidFill>
              </a:rPr>
              <a:t>")</a:t>
            </a:r>
          </a:p>
          <a:p>
            <a:pPr marL="0" indent="0">
              <a:buNone/>
            </a:pPr>
            <a:r>
              <a:rPr lang="fr-FR" sz="2000" dirty="0">
                <a:solidFill>
                  <a:srgbClr val="0070C0"/>
                </a:solidFill>
              </a:rPr>
              <a:t>console.log(</a:t>
            </a:r>
            <a:r>
              <a:rPr lang="fr-FR" sz="2000" dirty="0" err="1">
                <a:solidFill>
                  <a:srgbClr val="0070C0"/>
                </a:solidFill>
              </a:rPr>
              <a:t>card.childNodes</a:t>
            </a:r>
            <a:r>
              <a:rPr lang="fr-FR" sz="2000" dirty="0">
                <a:solidFill>
                  <a:srgbClr val="0070C0"/>
                </a:solidFill>
              </a:rPr>
              <a:t>);</a:t>
            </a:r>
          </a:p>
          <a:p>
            <a:pPr marL="0" indent="0">
              <a:buNone/>
            </a:pPr>
            <a:r>
              <a:rPr lang="fr-FR" sz="2000" dirty="0">
                <a:solidFill>
                  <a:srgbClr val="0070C0"/>
                </a:solidFill>
              </a:rPr>
              <a:t>console.log(</a:t>
            </a:r>
            <a:r>
              <a:rPr lang="fr-FR" sz="2000" dirty="0" err="1">
                <a:solidFill>
                  <a:srgbClr val="0070C0"/>
                </a:solidFill>
              </a:rPr>
              <a:t>card.children</a:t>
            </a:r>
            <a:r>
              <a:rPr lang="fr-FR" sz="2000" dirty="0">
                <a:solidFill>
                  <a:srgbClr val="0070C0"/>
                </a:solidFill>
              </a:rPr>
              <a:t>); </a:t>
            </a:r>
          </a:p>
          <a:p>
            <a:pPr marL="0" indent="0">
              <a:buNone/>
            </a:pPr>
            <a:r>
              <a:rPr lang="fr-FR" sz="2000" dirty="0">
                <a:solidFill>
                  <a:srgbClr val="0070C0"/>
                </a:solidFill>
              </a:rPr>
              <a:t>console.log(</a:t>
            </a:r>
            <a:r>
              <a:rPr lang="fr-FR" sz="2000" dirty="0" err="1">
                <a:solidFill>
                  <a:srgbClr val="0070C0"/>
                </a:solidFill>
              </a:rPr>
              <a:t>card.firstChild</a:t>
            </a:r>
            <a:r>
              <a:rPr lang="fr-FR" sz="2000" dirty="0">
                <a:solidFill>
                  <a:srgbClr val="0070C0"/>
                </a:solidFill>
              </a:rPr>
              <a:t>); // le premier nœud</a:t>
            </a:r>
          </a:p>
          <a:p>
            <a:pPr marL="0" indent="0">
              <a:buNone/>
            </a:pPr>
            <a:r>
              <a:rPr lang="fr-FR" sz="2000" dirty="0">
                <a:solidFill>
                  <a:srgbClr val="0070C0"/>
                </a:solidFill>
              </a:rPr>
              <a:t>console.log(</a:t>
            </a:r>
            <a:r>
              <a:rPr lang="fr-FR" sz="2000" dirty="0" err="1">
                <a:solidFill>
                  <a:srgbClr val="0070C0"/>
                </a:solidFill>
              </a:rPr>
              <a:t>card.firstElementChild</a:t>
            </a:r>
            <a:r>
              <a:rPr lang="fr-FR" sz="2000" dirty="0">
                <a:solidFill>
                  <a:srgbClr val="0070C0"/>
                </a:solidFill>
              </a:rPr>
              <a:t>); // le premier élément HTML</a:t>
            </a:r>
          </a:p>
          <a:p>
            <a:pPr marL="0" indent="0">
              <a:buNone/>
            </a:pPr>
            <a:r>
              <a:rPr lang="fr-FR" sz="2000" dirty="0">
                <a:solidFill>
                  <a:srgbClr val="0070C0"/>
                </a:solidFill>
              </a:rPr>
              <a:t>console.log(</a:t>
            </a:r>
            <a:r>
              <a:rPr lang="fr-FR" sz="2000" dirty="0" err="1">
                <a:solidFill>
                  <a:srgbClr val="0070C0"/>
                </a:solidFill>
              </a:rPr>
              <a:t>card.lastChild</a:t>
            </a:r>
            <a:r>
              <a:rPr lang="fr-FR" sz="2000" dirty="0">
                <a:solidFill>
                  <a:srgbClr val="0070C0"/>
                </a:solidFill>
              </a:rPr>
              <a:t>); // le dernier nœud</a:t>
            </a:r>
          </a:p>
          <a:p>
            <a:pPr marL="0" indent="0">
              <a:buNone/>
            </a:pPr>
            <a:r>
              <a:rPr lang="fr-FR" sz="2000" dirty="0">
                <a:solidFill>
                  <a:srgbClr val="0070C0"/>
                </a:solidFill>
              </a:rPr>
              <a:t>console.log(</a:t>
            </a:r>
            <a:r>
              <a:rPr lang="fr-FR" sz="2000" dirty="0" err="1">
                <a:solidFill>
                  <a:srgbClr val="0070C0"/>
                </a:solidFill>
              </a:rPr>
              <a:t>card.lastElementChild</a:t>
            </a:r>
            <a:r>
              <a:rPr lang="fr-FR" sz="2000" dirty="0">
                <a:solidFill>
                  <a:srgbClr val="0070C0"/>
                </a:solidFill>
              </a:rPr>
              <a:t>); // dernier élément</a:t>
            </a:r>
          </a:p>
          <a:p>
            <a:pPr marL="0" indent="0">
              <a:buNone/>
            </a:pPr>
            <a:r>
              <a:rPr lang="fr-FR" sz="2000" dirty="0">
                <a:solidFill>
                  <a:srgbClr val="0070C0"/>
                </a:solidFill>
              </a:rPr>
              <a:t>console.log(</a:t>
            </a:r>
            <a:r>
              <a:rPr lang="fr-FR" sz="2000" dirty="0" err="1">
                <a:solidFill>
                  <a:srgbClr val="0070C0"/>
                </a:solidFill>
              </a:rPr>
              <a:t>card.parentElement</a:t>
            </a:r>
            <a:r>
              <a:rPr lang="fr-FR" sz="2000" dirty="0">
                <a:solidFill>
                  <a:srgbClr val="0070C0"/>
                </a:solidFill>
              </a:rPr>
              <a:t>); // sélectionne le nœud du parent</a:t>
            </a:r>
          </a:p>
          <a:p>
            <a:pPr marL="0" indent="0">
              <a:buNone/>
            </a:pPr>
            <a:r>
              <a:rPr lang="fr-FR" sz="2000" dirty="0">
                <a:solidFill>
                  <a:srgbClr val="0070C0"/>
                </a:solidFill>
              </a:rPr>
              <a:t>console.log(</a:t>
            </a:r>
            <a:r>
              <a:rPr lang="fr-FR" sz="2000" dirty="0" err="1">
                <a:solidFill>
                  <a:srgbClr val="0070C0"/>
                </a:solidFill>
              </a:rPr>
              <a:t>card.parentNode</a:t>
            </a:r>
            <a:r>
              <a:rPr lang="fr-FR" sz="2000" dirty="0">
                <a:solidFill>
                  <a:srgbClr val="0070C0"/>
                </a:solidFill>
              </a:rPr>
              <a:t>); // sélectionne le parent du </a:t>
            </a:r>
            <a:r>
              <a:rPr lang="fr-FR" sz="2000" dirty="0" err="1">
                <a:solidFill>
                  <a:srgbClr val="0070C0"/>
                </a:solidFill>
              </a:rPr>
              <a:t>card</a:t>
            </a:r>
            <a:endParaRPr lang="fr-FR" sz="2000" dirty="0">
              <a:solidFill>
                <a:srgbClr val="0070C0"/>
              </a:solidFill>
            </a:endParaRPr>
          </a:p>
        </p:txBody>
      </p:sp>
    </p:spTree>
    <p:extLst>
      <p:ext uri="{BB962C8B-B14F-4D97-AF65-F5344CB8AC3E}">
        <p14:creationId xmlns:p14="http://schemas.microsoft.com/office/powerpoint/2010/main" val="766310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10000"/>
          </a:bodyPr>
          <a:lstStyle/>
          <a:p>
            <a:pPr marL="0" indent="0">
              <a:buNone/>
            </a:pPr>
            <a:r>
              <a:rPr lang="fr-FR" sz="2400" b="1" dirty="0">
                <a:solidFill>
                  <a:srgbClr val="FF0000"/>
                </a:solidFill>
              </a:rPr>
              <a:t>Les différences avec </a:t>
            </a:r>
            <a:r>
              <a:rPr lang="fr-FR" sz="2400" b="1" dirty="0" err="1">
                <a:solidFill>
                  <a:srgbClr val="FF0000"/>
                </a:solidFill>
              </a:rPr>
              <a:t>innerText</a:t>
            </a:r>
            <a:r>
              <a:rPr lang="fr-FR" sz="2400" b="1" dirty="0">
                <a:solidFill>
                  <a:srgbClr val="FF0000"/>
                </a:solidFill>
              </a:rPr>
              <a:t>, </a:t>
            </a:r>
            <a:r>
              <a:rPr lang="fr-FR" sz="2400" b="1" dirty="0" err="1">
                <a:solidFill>
                  <a:srgbClr val="FF0000"/>
                </a:solidFill>
              </a:rPr>
              <a:t>textContent</a:t>
            </a:r>
            <a:r>
              <a:rPr lang="fr-FR" sz="2400" b="1" dirty="0">
                <a:solidFill>
                  <a:srgbClr val="FF0000"/>
                </a:solidFill>
              </a:rPr>
              <a:t>, </a:t>
            </a:r>
            <a:r>
              <a:rPr lang="fr-FR" sz="2400" b="1" dirty="0" err="1">
                <a:solidFill>
                  <a:srgbClr val="FF0000"/>
                </a:solidFill>
              </a:rPr>
              <a:t>innerHTML</a:t>
            </a:r>
            <a:r>
              <a:rPr lang="fr-FR" sz="2400" b="1" dirty="0">
                <a:solidFill>
                  <a:srgbClr val="FF0000"/>
                </a:solidFill>
              </a:rPr>
              <a:t> :  </a:t>
            </a:r>
          </a:p>
          <a:p>
            <a:pPr marL="0" indent="0">
              <a:buNone/>
            </a:pPr>
            <a:r>
              <a:rPr lang="fr-FR" sz="2000" dirty="0"/>
              <a:t>Ces trois propriétés pratiques se ressemblent, mais il faut bien comprendre leurs différences.</a:t>
            </a:r>
          </a:p>
          <a:p>
            <a:pPr marL="0" indent="0">
              <a:buNone/>
            </a:pPr>
            <a:r>
              <a:rPr lang="fr-FR" sz="2000" dirty="0">
                <a:solidFill>
                  <a:srgbClr val="0070C0"/>
                </a:solidFill>
              </a:rPr>
              <a:t>	</a:t>
            </a:r>
            <a:r>
              <a:rPr lang="fr-FR" sz="2000" dirty="0" err="1">
                <a:solidFill>
                  <a:srgbClr val="7030A0"/>
                </a:solidFill>
              </a:rPr>
              <a:t>Element</a:t>
            </a:r>
            <a:r>
              <a:rPr lang="fr-FR" sz="2000" dirty="0">
                <a:solidFill>
                  <a:srgbClr val="7030A0"/>
                </a:solidFill>
              </a:rPr>
              <a:t> : </a:t>
            </a:r>
            <a:r>
              <a:rPr lang="fr-FR" sz="2000" dirty="0" err="1">
                <a:solidFill>
                  <a:srgbClr val="7030A0"/>
                </a:solidFill>
              </a:rPr>
              <a:t>innerHTML</a:t>
            </a:r>
            <a:r>
              <a:rPr lang="fr-FR" sz="2000" dirty="0">
                <a:solidFill>
                  <a:srgbClr val="7030A0"/>
                </a:solidFill>
              </a:rPr>
              <a:t> = string</a:t>
            </a:r>
          </a:p>
          <a:p>
            <a:pPr marL="0" indent="0">
              <a:buNone/>
            </a:pPr>
            <a:r>
              <a:rPr lang="fr-FR" sz="2000" dirty="0"/>
              <a:t>Transforme la chaîne de caractères fournis en éléments HTML si la syntaxe est respectée. Rajoute du texte au contenu d'un élément si la chaîne fournie n'est pas au format HTML. Cette propriété comporte des risques si elle est mal utilisée. Nous en parlerons un peu plus tard.</a:t>
            </a:r>
          </a:p>
          <a:p>
            <a:pPr marL="0" indent="0">
              <a:buNone/>
            </a:pPr>
            <a:r>
              <a:rPr lang="fr-FR" sz="2000" dirty="0"/>
              <a:t>// Retourne le contenu interne de container.</a:t>
            </a:r>
          </a:p>
          <a:p>
            <a:pPr marL="0" indent="0">
              <a:buNone/>
            </a:pPr>
            <a:r>
              <a:rPr lang="fr-FR" sz="2000" dirty="0" err="1">
                <a:solidFill>
                  <a:srgbClr val="0070C0"/>
                </a:solidFill>
              </a:rPr>
              <a:t>const</a:t>
            </a:r>
            <a:r>
              <a:rPr lang="fr-FR" sz="2000" dirty="0">
                <a:solidFill>
                  <a:srgbClr val="0070C0"/>
                </a:solidFill>
              </a:rPr>
              <a:t> container = </a:t>
            </a:r>
            <a:r>
              <a:rPr lang="fr-FR" sz="2000" dirty="0" err="1">
                <a:solidFill>
                  <a:srgbClr val="0070C0"/>
                </a:solidFill>
              </a:rPr>
              <a:t>document.querySelector</a:t>
            </a:r>
            <a:r>
              <a:rPr lang="fr-FR" sz="2000" dirty="0">
                <a:solidFill>
                  <a:srgbClr val="0070C0"/>
                </a:solidFill>
              </a:rPr>
              <a:t>(".container")</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title</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("h1")</a:t>
            </a:r>
          </a:p>
          <a:p>
            <a:pPr marL="0" indent="0">
              <a:buNone/>
            </a:pPr>
            <a:r>
              <a:rPr lang="fr-FR" sz="2000" dirty="0"/>
              <a:t>// Rajoute un élément HMTL dans l'élément container.</a:t>
            </a:r>
            <a:endParaRPr lang="fr-FR" sz="2000" dirty="0">
              <a:solidFill>
                <a:srgbClr val="0070C0"/>
              </a:solidFill>
            </a:endParaRPr>
          </a:p>
          <a:p>
            <a:pPr marL="0" indent="0">
              <a:buNone/>
            </a:pPr>
            <a:r>
              <a:rPr lang="fr-FR" sz="2000" dirty="0" err="1">
                <a:solidFill>
                  <a:srgbClr val="0070C0"/>
                </a:solidFill>
              </a:rPr>
              <a:t>container.innerHTML</a:t>
            </a:r>
            <a:r>
              <a:rPr lang="fr-FR" sz="2000" dirty="0">
                <a:solidFill>
                  <a:srgbClr val="0070C0"/>
                </a:solidFill>
              </a:rPr>
              <a:t> = "&lt;input type='</a:t>
            </a:r>
            <a:r>
              <a:rPr lang="fr-FR" sz="2000" dirty="0" err="1">
                <a:solidFill>
                  <a:srgbClr val="0070C0"/>
                </a:solidFill>
              </a:rPr>
              <a:t>text</a:t>
            </a:r>
            <a:r>
              <a:rPr lang="fr-FR" sz="2000" dirty="0">
                <a:solidFill>
                  <a:srgbClr val="0070C0"/>
                </a:solidFill>
              </a:rPr>
              <a:t>'/&gt;" </a:t>
            </a:r>
          </a:p>
          <a:p>
            <a:pPr marL="0" indent="0">
              <a:buNone/>
            </a:pPr>
            <a:r>
              <a:rPr lang="fr-FR" sz="2000" dirty="0"/>
              <a:t>// Retourne le contenu interne de container.</a:t>
            </a:r>
            <a:endParaRPr lang="fr-FR" sz="2000" dirty="0">
              <a:solidFill>
                <a:srgbClr val="0070C0"/>
              </a:solidFill>
            </a:endParaRPr>
          </a:p>
          <a:p>
            <a:pPr marL="0" indent="0">
              <a:buNone/>
            </a:pPr>
            <a:r>
              <a:rPr lang="fr-FR" sz="2000" dirty="0" err="1">
                <a:solidFill>
                  <a:srgbClr val="0070C0"/>
                </a:solidFill>
              </a:rPr>
              <a:t>title.innerHTML</a:t>
            </a:r>
            <a:r>
              <a:rPr lang="fr-FR" sz="2000" dirty="0">
                <a:solidFill>
                  <a:srgbClr val="0070C0"/>
                </a:solidFill>
              </a:rPr>
              <a:t> = "New </a:t>
            </a:r>
            <a:r>
              <a:rPr lang="fr-FR" sz="2000" dirty="0" err="1">
                <a:solidFill>
                  <a:srgbClr val="0070C0"/>
                </a:solidFill>
              </a:rPr>
              <a:t>Text</a:t>
            </a:r>
            <a:r>
              <a:rPr lang="fr-FR" sz="2000" dirty="0">
                <a:solidFill>
                  <a:srgbClr val="0070C0"/>
                </a:solidFill>
              </a:rPr>
              <a:t>"</a:t>
            </a:r>
          </a:p>
        </p:txBody>
      </p:sp>
    </p:spTree>
    <p:extLst>
      <p:ext uri="{BB962C8B-B14F-4D97-AF65-F5344CB8AC3E}">
        <p14:creationId xmlns:p14="http://schemas.microsoft.com/office/powerpoint/2010/main" val="262797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différences avec </a:t>
            </a:r>
            <a:r>
              <a:rPr lang="fr-FR" sz="2400" b="1" dirty="0" err="1">
                <a:solidFill>
                  <a:srgbClr val="FF0000"/>
                </a:solidFill>
              </a:rPr>
              <a:t>innerText</a:t>
            </a:r>
            <a:r>
              <a:rPr lang="fr-FR" sz="2400" b="1" dirty="0">
                <a:solidFill>
                  <a:srgbClr val="FF0000"/>
                </a:solidFill>
              </a:rPr>
              <a:t>, </a:t>
            </a:r>
            <a:r>
              <a:rPr lang="fr-FR" sz="2400" b="1" dirty="0" err="1">
                <a:solidFill>
                  <a:srgbClr val="FF0000"/>
                </a:solidFill>
              </a:rPr>
              <a:t>textContent</a:t>
            </a:r>
            <a:r>
              <a:rPr lang="fr-FR" sz="2400" b="1" dirty="0">
                <a:solidFill>
                  <a:srgbClr val="FF0000"/>
                </a:solidFill>
              </a:rPr>
              <a:t>, </a:t>
            </a:r>
            <a:r>
              <a:rPr lang="fr-FR" sz="2400" b="1" dirty="0" err="1">
                <a:solidFill>
                  <a:srgbClr val="FF0000"/>
                </a:solidFill>
              </a:rPr>
              <a:t>innerHTML</a:t>
            </a:r>
            <a:r>
              <a:rPr lang="fr-FR" sz="2400" b="1" dirty="0">
                <a:solidFill>
                  <a:srgbClr val="FF0000"/>
                </a:solidFill>
              </a:rPr>
              <a:t> :  </a:t>
            </a:r>
          </a:p>
          <a:p>
            <a:pPr marL="0" indent="0">
              <a:buNone/>
            </a:pPr>
            <a:r>
              <a:rPr lang="fr-FR" sz="2000" dirty="0"/>
              <a:t>Ces trois propriétés pratiques se ressemblent, mais il faut bien comprendre leurs différences.</a:t>
            </a:r>
          </a:p>
          <a:p>
            <a:pPr marL="0" indent="0">
              <a:buNone/>
            </a:pPr>
            <a:r>
              <a:rPr lang="fr-FR" sz="2000" dirty="0">
                <a:solidFill>
                  <a:srgbClr val="0070C0"/>
                </a:solidFill>
              </a:rPr>
              <a:t>	</a:t>
            </a:r>
            <a:r>
              <a:rPr lang="fr-FR" sz="2000" dirty="0" err="1">
                <a:solidFill>
                  <a:srgbClr val="7030A0"/>
                </a:solidFill>
              </a:rPr>
              <a:t>Element</a:t>
            </a:r>
            <a:r>
              <a:rPr lang="fr-FR" sz="2000" dirty="0">
                <a:solidFill>
                  <a:srgbClr val="7030A0"/>
                </a:solidFill>
              </a:rPr>
              <a:t> : </a:t>
            </a:r>
            <a:r>
              <a:rPr lang="fr-FR" sz="2000" dirty="0" err="1">
                <a:solidFill>
                  <a:srgbClr val="7030A0"/>
                </a:solidFill>
              </a:rPr>
              <a:t>textContent</a:t>
            </a:r>
            <a:endParaRPr lang="fr-FR" sz="2000" dirty="0">
              <a:solidFill>
                <a:srgbClr val="7030A0"/>
              </a:solidFill>
            </a:endParaRPr>
          </a:p>
          <a:p>
            <a:pPr marL="0" indent="0">
              <a:buNone/>
            </a:pPr>
            <a:r>
              <a:rPr lang="fr-FR" sz="2000" dirty="0"/>
              <a:t>Retourne ou modifie le texte à l'intérieur d'un élément. Retournera également le contenu en "</a:t>
            </a:r>
            <a:r>
              <a:rPr lang="fr-FR" sz="2000" dirty="0" err="1"/>
              <a:t>visibility</a:t>
            </a:r>
            <a:r>
              <a:rPr lang="fr-FR" sz="2000" dirty="0"/>
              <a:t>: </a:t>
            </a:r>
            <a:r>
              <a:rPr lang="fr-FR" sz="2000" dirty="0" err="1"/>
              <a:t>hidden</a:t>
            </a:r>
            <a:r>
              <a:rPr lang="fr-FR" sz="2000" dirty="0"/>
              <a:t>;", contrairement à </a:t>
            </a:r>
            <a:r>
              <a:rPr lang="fr-FR" sz="2000" dirty="0" err="1"/>
              <a:t>innerText</a:t>
            </a:r>
            <a:r>
              <a:rPr lang="fr-FR" sz="2000" dirty="0"/>
              <a:t>.</a:t>
            </a:r>
          </a:p>
          <a:p>
            <a:pPr marL="0" indent="0">
              <a:buNone/>
            </a:pPr>
            <a:r>
              <a:rPr lang="fr-FR" sz="2000" dirty="0" err="1">
                <a:solidFill>
                  <a:srgbClr val="0070C0"/>
                </a:solidFill>
              </a:rPr>
              <a:t>const</a:t>
            </a:r>
            <a:r>
              <a:rPr lang="fr-FR" sz="2000" dirty="0">
                <a:solidFill>
                  <a:srgbClr val="0070C0"/>
                </a:solidFill>
              </a:rPr>
              <a:t> container = </a:t>
            </a:r>
            <a:r>
              <a:rPr lang="fr-FR" sz="2000" dirty="0" err="1">
                <a:solidFill>
                  <a:srgbClr val="0070C0"/>
                </a:solidFill>
              </a:rPr>
              <a:t>document.querySelector</a:t>
            </a:r>
            <a:r>
              <a:rPr lang="fr-FR" sz="2000" dirty="0">
                <a:solidFill>
                  <a:srgbClr val="0070C0"/>
                </a:solidFill>
              </a:rPr>
              <a:t>(".container")</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title</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("h1")</a:t>
            </a:r>
          </a:p>
          <a:p>
            <a:pPr marL="0" indent="0">
              <a:buNone/>
            </a:pPr>
            <a:r>
              <a:rPr lang="fr-FR" sz="2000" dirty="0">
                <a:solidFill>
                  <a:srgbClr val="0070C0"/>
                </a:solidFill>
              </a:rPr>
              <a:t>console.log(</a:t>
            </a:r>
            <a:r>
              <a:rPr lang="fr-FR" sz="2000" dirty="0" err="1">
                <a:solidFill>
                  <a:srgbClr val="0070C0"/>
                </a:solidFill>
              </a:rPr>
              <a:t>container.textContent</a:t>
            </a:r>
            <a:r>
              <a:rPr lang="fr-FR" sz="2000" dirty="0">
                <a:solidFill>
                  <a:srgbClr val="0070C0"/>
                </a:solidFill>
              </a:rPr>
              <a:t>); // On voit les textes cachés</a:t>
            </a:r>
          </a:p>
          <a:p>
            <a:pPr marL="0" indent="0">
              <a:buNone/>
            </a:pPr>
            <a:r>
              <a:rPr lang="fr-FR" sz="2000" dirty="0" err="1">
                <a:solidFill>
                  <a:srgbClr val="0070C0"/>
                </a:solidFill>
              </a:rPr>
              <a:t>container.textContent</a:t>
            </a:r>
            <a:r>
              <a:rPr lang="fr-FR" sz="2000" dirty="0">
                <a:solidFill>
                  <a:srgbClr val="0070C0"/>
                </a:solidFill>
              </a:rPr>
              <a:t> = "Hello Word";</a:t>
            </a:r>
          </a:p>
        </p:txBody>
      </p:sp>
    </p:spTree>
    <p:extLst>
      <p:ext uri="{BB962C8B-B14F-4D97-AF65-F5344CB8AC3E}">
        <p14:creationId xmlns:p14="http://schemas.microsoft.com/office/powerpoint/2010/main" val="1095747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différences avec </a:t>
            </a:r>
            <a:r>
              <a:rPr lang="fr-FR" sz="2400" b="1" dirty="0" err="1">
                <a:solidFill>
                  <a:srgbClr val="FF0000"/>
                </a:solidFill>
              </a:rPr>
              <a:t>innerText</a:t>
            </a:r>
            <a:r>
              <a:rPr lang="fr-FR" sz="2400" b="1" dirty="0">
                <a:solidFill>
                  <a:srgbClr val="FF0000"/>
                </a:solidFill>
              </a:rPr>
              <a:t>, </a:t>
            </a:r>
            <a:r>
              <a:rPr lang="fr-FR" sz="2400" b="1" dirty="0" err="1">
                <a:solidFill>
                  <a:srgbClr val="FF0000"/>
                </a:solidFill>
              </a:rPr>
              <a:t>textContent</a:t>
            </a:r>
            <a:r>
              <a:rPr lang="fr-FR" sz="2400" b="1" dirty="0">
                <a:solidFill>
                  <a:srgbClr val="FF0000"/>
                </a:solidFill>
              </a:rPr>
              <a:t>, </a:t>
            </a:r>
            <a:r>
              <a:rPr lang="fr-FR" sz="2400" b="1" dirty="0" err="1">
                <a:solidFill>
                  <a:srgbClr val="FF0000"/>
                </a:solidFill>
              </a:rPr>
              <a:t>innerHTML</a:t>
            </a:r>
            <a:r>
              <a:rPr lang="fr-FR" sz="2400" b="1" dirty="0">
                <a:solidFill>
                  <a:srgbClr val="FF0000"/>
                </a:solidFill>
              </a:rPr>
              <a:t> :  </a:t>
            </a:r>
          </a:p>
          <a:p>
            <a:pPr marL="0" indent="0">
              <a:buNone/>
            </a:pPr>
            <a:r>
              <a:rPr lang="fr-FR" sz="2000" dirty="0" err="1">
                <a:solidFill>
                  <a:srgbClr val="7030A0"/>
                </a:solidFill>
              </a:rPr>
              <a:t>textContent</a:t>
            </a:r>
            <a:r>
              <a:rPr lang="fr-FR" sz="2000" dirty="0">
                <a:solidFill>
                  <a:srgbClr val="7030A0"/>
                </a:solidFill>
              </a:rPr>
              <a:t> vs </a:t>
            </a:r>
            <a:r>
              <a:rPr lang="fr-FR" sz="2000" dirty="0" err="1">
                <a:solidFill>
                  <a:srgbClr val="7030A0"/>
                </a:solidFill>
              </a:rPr>
              <a:t>innerText</a:t>
            </a:r>
            <a:endParaRPr lang="fr-FR" sz="2000" dirty="0">
              <a:solidFill>
                <a:srgbClr val="7030A0"/>
              </a:solidFill>
            </a:endParaRPr>
          </a:p>
          <a:p>
            <a:pPr marL="0" indent="0">
              <a:buNone/>
            </a:pPr>
            <a:r>
              <a:rPr lang="fr-FR" sz="2000" dirty="0"/>
              <a:t>Une petite guerre existe pour savoir s'il faut utiliser </a:t>
            </a:r>
            <a:r>
              <a:rPr lang="fr-FR" sz="2000" dirty="0" err="1"/>
              <a:t>textContent</a:t>
            </a:r>
            <a:r>
              <a:rPr lang="fr-FR" sz="2000" dirty="0"/>
              <a:t> ou </a:t>
            </a:r>
            <a:r>
              <a:rPr lang="fr-FR" sz="2000" dirty="0" err="1"/>
              <a:t>innerText</a:t>
            </a:r>
            <a:r>
              <a:rPr lang="fr-FR" sz="2000" dirty="0"/>
              <a:t>. Il y a certes, certaines différences entre les deux, mais vous pouvez la plupart du temps les utiliser de manière interchangeable.</a:t>
            </a:r>
          </a:p>
          <a:p>
            <a:pPr marL="0" indent="0">
              <a:buNone/>
            </a:pPr>
            <a:r>
              <a:rPr lang="fr-FR" sz="2000" dirty="0"/>
              <a:t>Je vous conseille d'utiliser </a:t>
            </a:r>
            <a:r>
              <a:rPr lang="fr-FR" sz="2000" dirty="0" err="1"/>
              <a:t>textContent</a:t>
            </a:r>
            <a:r>
              <a:rPr lang="fr-FR" sz="2000" dirty="0"/>
              <a:t> qui est en général plus acceptée.</a:t>
            </a:r>
            <a:endParaRPr lang="fr-FR" sz="2000" dirty="0">
              <a:solidFill>
                <a:srgbClr val="0070C0"/>
              </a:solidFill>
            </a:endParaRPr>
          </a:p>
        </p:txBody>
      </p:sp>
    </p:spTree>
    <p:extLst>
      <p:ext uri="{BB962C8B-B14F-4D97-AF65-F5344CB8AC3E}">
        <p14:creationId xmlns:p14="http://schemas.microsoft.com/office/powerpoint/2010/main" val="15781487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différences avec </a:t>
            </a:r>
            <a:r>
              <a:rPr lang="fr-FR" sz="2400" b="1" dirty="0" err="1">
                <a:solidFill>
                  <a:srgbClr val="FF0000"/>
                </a:solidFill>
              </a:rPr>
              <a:t>innerText</a:t>
            </a:r>
            <a:r>
              <a:rPr lang="fr-FR" sz="2400" b="1" dirty="0">
                <a:solidFill>
                  <a:srgbClr val="FF0000"/>
                </a:solidFill>
              </a:rPr>
              <a:t>, </a:t>
            </a:r>
            <a:r>
              <a:rPr lang="fr-FR" sz="2400" b="1" dirty="0" err="1">
                <a:solidFill>
                  <a:srgbClr val="FF0000"/>
                </a:solidFill>
              </a:rPr>
              <a:t>textContent</a:t>
            </a:r>
            <a:r>
              <a:rPr lang="fr-FR" sz="2400" b="1" dirty="0">
                <a:solidFill>
                  <a:srgbClr val="FF0000"/>
                </a:solidFill>
              </a:rPr>
              <a:t>, </a:t>
            </a:r>
            <a:r>
              <a:rPr lang="fr-FR" sz="2400" b="1" dirty="0" err="1">
                <a:solidFill>
                  <a:srgbClr val="FF0000"/>
                </a:solidFill>
              </a:rPr>
              <a:t>innerHTML</a:t>
            </a:r>
            <a:r>
              <a:rPr lang="fr-FR" sz="2400" b="1" dirty="0">
                <a:solidFill>
                  <a:srgbClr val="FF0000"/>
                </a:solidFill>
              </a:rPr>
              <a:t> :  </a:t>
            </a:r>
          </a:p>
          <a:p>
            <a:pPr marL="0" indent="0">
              <a:buNone/>
            </a:pPr>
            <a:r>
              <a:rPr lang="fr-FR" sz="2000" dirty="0" err="1">
                <a:solidFill>
                  <a:srgbClr val="7030A0"/>
                </a:solidFill>
              </a:rPr>
              <a:t>textContent</a:t>
            </a:r>
            <a:r>
              <a:rPr lang="fr-FR" sz="2000" dirty="0">
                <a:solidFill>
                  <a:srgbClr val="7030A0"/>
                </a:solidFill>
              </a:rPr>
              <a:t> vs </a:t>
            </a:r>
            <a:r>
              <a:rPr lang="fr-FR" sz="2000" dirty="0" err="1">
                <a:solidFill>
                  <a:srgbClr val="7030A0"/>
                </a:solidFill>
              </a:rPr>
              <a:t>innerText</a:t>
            </a:r>
            <a:endParaRPr lang="fr-FR" sz="2000" dirty="0">
              <a:solidFill>
                <a:srgbClr val="7030A0"/>
              </a:solidFill>
            </a:endParaRPr>
          </a:p>
          <a:p>
            <a:pPr marL="0" indent="0">
              <a:buNone/>
            </a:pPr>
            <a:r>
              <a:rPr lang="fr-FR" sz="2000" dirty="0"/>
              <a:t>Une petite guerre existe pour savoir s'il faut utiliser </a:t>
            </a:r>
            <a:r>
              <a:rPr lang="fr-FR" sz="2000" dirty="0" err="1"/>
              <a:t>textContent</a:t>
            </a:r>
            <a:r>
              <a:rPr lang="fr-FR" sz="2000" dirty="0"/>
              <a:t> ou </a:t>
            </a:r>
            <a:r>
              <a:rPr lang="fr-FR" sz="2000" dirty="0" err="1"/>
              <a:t>innerText</a:t>
            </a:r>
            <a:r>
              <a:rPr lang="fr-FR" sz="2000" dirty="0"/>
              <a:t>. Il y a certes, certaines différences entre les deux, mais vous pouvez la plupart du temps les utiliser de manière interchangeable.</a:t>
            </a:r>
          </a:p>
          <a:p>
            <a:pPr marL="0" indent="0">
              <a:buNone/>
            </a:pPr>
            <a:r>
              <a:rPr lang="fr-FR" sz="2000" dirty="0"/>
              <a:t>Je vous conseille d'utiliser </a:t>
            </a:r>
            <a:r>
              <a:rPr lang="fr-FR" sz="2000" dirty="0" err="1"/>
              <a:t>textContent</a:t>
            </a:r>
            <a:r>
              <a:rPr lang="fr-FR" sz="2000" dirty="0"/>
              <a:t> qui est en général plus acceptée.</a:t>
            </a:r>
            <a:endParaRPr lang="fr-FR" sz="2000" dirty="0">
              <a:solidFill>
                <a:srgbClr val="0070C0"/>
              </a:solidFill>
            </a:endParaRPr>
          </a:p>
        </p:txBody>
      </p:sp>
    </p:spTree>
    <p:extLst>
      <p:ext uri="{BB962C8B-B14F-4D97-AF65-F5344CB8AC3E}">
        <p14:creationId xmlns:p14="http://schemas.microsoft.com/office/powerpoint/2010/main" val="20168333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55000" lnSpcReduction="20000"/>
          </a:bodyPr>
          <a:lstStyle/>
          <a:p>
            <a:pPr marL="0" indent="0">
              <a:buNone/>
            </a:pPr>
            <a:r>
              <a:rPr lang="fr-FR" sz="2400" b="1" dirty="0">
                <a:solidFill>
                  <a:srgbClr val="FF0000"/>
                </a:solidFill>
              </a:rPr>
              <a:t>Les attributs en JS :  </a:t>
            </a:r>
          </a:p>
          <a:p>
            <a:pPr marL="0" indent="0">
              <a:buNone/>
            </a:pPr>
            <a:r>
              <a:rPr lang="fr-FR" sz="2000" dirty="0"/>
              <a:t>Il est assez courant de vouloir changer la valeur de l'attribut d'un élément en JavaScript, comme </a:t>
            </a:r>
            <a:r>
              <a:rPr lang="fr-FR" sz="2000" dirty="0">
                <a:solidFill>
                  <a:srgbClr val="0070C0"/>
                </a:solidFill>
              </a:rPr>
              <a:t>"src", "class", "</a:t>
            </a:r>
            <a:r>
              <a:rPr lang="fr-FR" sz="2000" dirty="0" err="1">
                <a:solidFill>
                  <a:srgbClr val="0070C0"/>
                </a:solidFill>
              </a:rPr>
              <a:t>lang</a:t>
            </a:r>
            <a:r>
              <a:rPr lang="fr-FR" sz="2000" dirty="0">
                <a:solidFill>
                  <a:srgbClr val="0070C0"/>
                </a:solidFill>
              </a:rPr>
              <a:t>", "</a:t>
            </a:r>
            <a:r>
              <a:rPr lang="fr-FR" sz="2000" dirty="0" err="1">
                <a:solidFill>
                  <a:srgbClr val="0070C0"/>
                </a:solidFill>
              </a:rPr>
              <a:t>name</a:t>
            </a:r>
            <a:r>
              <a:rPr lang="fr-FR" sz="2000" dirty="0">
                <a:solidFill>
                  <a:srgbClr val="0070C0"/>
                </a:solidFill>
              </a:rPr>
              <a:t>", "type" </a:t>
            </a:r>
            <a:r>
              <a:rPr lang="fr-FR" sz="2000" dirty="0"/>
              <a:t>etc...   Lorsque le DOM est créé à partir des fichiers fournis au navigateur, quasiment chaque attribut devient une propriété d'un objet représentant un élément.</a:t>
            </a:r>
          </a:p>
          <a:p>
            <a:pPr marL="0" indent="0">
              <a:buNone/>
            </a:pPr>
            <a:r>
              <a:rPr lang="fr-FR" sz="2000" dirty="0"/>
              <a:t>Seuls les attributs non-standards ne sont pas implémentés en tant que propriété.  Ces attributs non-standards seront manipulables via certaines méthodes..</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kittyImg</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a:t>
            </a:r>
            <a:r>
              <a:rPr lang="fr-FR" sz="2000" dirty="0" err="1">
                <a:solidFill>
                  <a:srgbClr val="0070C0"/>
                </a:solidFill>
              </a:rPr>
              <a:t>img</a:t>
            </a:r>
            <a:r>
              <a:rPr lang="fr-FR" sz="2000" dirty="0">
                <a:solidFill>
                  <a:srgbClr val="0070C0"/>
                </a:solidFill>
              </a:rPr>
              <a:t>");</a:t>
            </a:r>
          </a:p>
          <a:p>
            <a:pPr marL="0" indent="0">
              <a:buNone/>
            </a:pPr>
            <a:r>
              <a:rPr lang="fr-FR" sz="2000" dirty="0">
                <a:solidFill>
                  <a:srgbClr val="0070C0"/>
                </a:solidFill>
              </a:rPr>
              <a:t>console.log(</a:t>
            </a:r>
            <a:r>
              <a:rPr lang="fr-FR" sz="2000" dirty="0" err="1">
                <a:solidFill>
                  <a:srgbClr val="0070C0"/>
                </a:solidFill>
              </a:rPr>
              <a:t>kittyImg.src</a:t>
            </a:r>
            <a:r>
              <a:rPr lang="fr-FR" sz="2000" dirty="0">
                <a:solidFill>
                  <a:srgbClr val="0070C0"/>
                </a:solidFill>
              </a:rPr>
              <a:t>);</a:t>
            </a:r>
          </a:p>
          <a:p>
            <a:pPr marL="0" indent="0">
              <a:buNone/>
            </a:pPr>
            <a:r>
              <a:rPr lang="fr-FR" sz="2000" dirty="0">
                <a:solidFill>
                  <a:srgbClr val="0070C0"/>
                </a:solidFill>
              </a:rPr>
              <a:t>console.log(</a:t>
            </a:r>
            <a:r>
              <a:rPr lang="fr-FR" sz="2000" dirty="0" err="1">
                <a:solidFill>
                  <a:srgbClr val="0070C0"/>
                </a:solidFill>
              </a:rPr>
              <a:t>kittyImg.alt</a:t>
            </a:r>
            <a:r>
              <a:rPr lang="fr-FR" sz="2000" dirty="0">
                <a:solidFill>
                  <a:srgbClr val="0070C0"/>
                </a:solidFill>
              </a:rPr>
              <a:t>);</a:t>
            </a:r>
          </a:p>
          <a:p>
            <a:pPr marL="0" indent="0">
              <a:buNone/>
            </a:pPr>
            <a:r>
              <a:rPr lang="fr-FR" sz="2000" dirty="0" err="1">
                <a:solidFill>
                  <a:srgbClr val="0070C0"/>
                </a:solidFill>
              </a:rPr>
              <a:t>kittyImg.className</a:t>
            </a:r>
            <a:r>
              <a:rPr lang="fr-FR" sz="2000" dirty="0">
                <a:solidFill>
                  <a:srgbClr val="0070C0"/>
                </a:solidFill>
              </a:rPr>
              <a:t> = "</a:t>
            </a:r>
            <a:r>
              <a:rPr lang="fr-FR" sz="2000" dirty="0" err="1">
                <a:solidFill>
                  <a:srgbClr val="0070C0"/>
                </a:solidFill>
              </a:rPr>
              <a:t>kitty-img</a:t>
            </a:r>
            <a:r>
              <a:rPr lang="fr-FR" sz="2000" dirty="0">
                <a:solidFill>
                  <a:srgbClr val="0070C0"/>
                </a:solidFill>
              </a:rPr>
              <a:t> "</a:t>
            </a:r>
          </a:p>
          <a:p>
            <a:pPr marL="0" indent="0">
              <a:buNone/>
            </a:pPr>
            <a:r>
              <a:rPr lang="fr-FR" sz="2000" dirty="0">
                <a:solidFill>
                  <a:srgbClr val="0070C0"/>
                </a:solidFill>
              </a:rPr>
              <a:t>	</a:t>
            </a:r>
            <a:r>
              <a:rPr lang="fr-FR" sz="2000" dirty="0">
                <a:solidFill>
                  <a:srgbClr val="7030A0"/>
                </a:solidFill>
              </a:rPr>
              <a:t>1. </a:t>
            </a:r>
            <a:r>
              <a:rPr lang="fr-FR" sz="2000" dirty="0" err="1">
                <a:solidFill>
                  <a:srgbClr val="7030A0"/>
                </a:solidFill>
              </a:rPr>
              <a:t>Element</a:t>
            </a:r>
            <a:r>
              <a:rPr lang="fr-FR" sz="2000" dirty="0">
                <a:solidFill>
                  <a:srgbClr val="7030A0"/>
                </a:solidFill>
              </a:rPr>
              <a:t> : </a:t>
            </a:r>
            <a:r>
              <a:rPr lang="fr-FR" sz="2000" dirty="0" err="1">
                <a:solidFill>
                  <a:srgbClr val="7030A0"/>
                </a:solidFill>
              </a:rPr>
              <a:t>attributes</a:t>
            </a:r>
            <a:endParaRPr lang="fr-FR" sz="2000" dirty="0">
              <a:solidFill>
                <a:srgbClr val="7030A0"/>
              </a:solidFill>
            </a:endParaRPr>
          </a:p>
          <a:p>
            <a:pPr marL="0" indent="0">
              <a:buNone/>
            </a:pPr>
            <a:r>
              <a:rPr lang="fr-FR" sz="2000" dirty="0"/>
              <a:t>Retourne une collection live (</a:t>
            </a:r>
            <a:r>
              <a:rPr lang="fr-FR" sz="2000" dirty="0" err="1">
                <a:solidFill>
                  <a:srgbClr val="0070C0"/>
                </a:solidFill>
              </a:rPr>
              <a:t>NamedNodeMap</a:t>
            </a:r>
            <a:r>
              <a:rPr lang="fr-FR" sz="2000" dirty="0"/>
              <a:t>) de tous les attributs d'un élément. Chaque attribut de cette liste est un objet contenant des informations sur l'attribut en question. On peut utiliser ce genre de liste itérable avec for...of ou les transformer en tableau avec [...</a:t>
            </a:r>
            <a:r>
              <a:rPr lang="fr-FR" sz="2000" dirty="0" err="1"/>
              <a:t>nodemap</a:t>
            </a:r>
            <a:r>
              <a:rPr lang="fr-FR" sz="2000" dirty="0"/>
              <a:t>], accédant  ainsi aux méthodes pratiques des tableaux.</a:t>
            </a:r>
          </a:p>
          <a:p>
            <a:pPr marL="0" indent="0">
              <a:buNone/>
            </a:pPr>
            <a:endParaRPr lang="en-US" sz="2000" dirty="0"/>
          </a:p>
          <a:p>
            <a:pPr marL="0" indent="0">
              <a:buNone/>
            </a:pPr>
            <a:r>
              <a:rPr lang="en-US" sz="2000" dirty="0">
                <a:solidFill>
                  <a:srgbClr val="0070C0"/>
                </a:solidFill>
              </a:rPr>
              <a:t>const </a:t>
            </a:r>
            <a:r>
              <a:rPr lang="en-US" sz="2000" dirty="0" err="1">
                <a:solidFill>
                  <a:srgbClr val="0070C0"/>
                </a:solidFill>
              </a:rPr>
              <a:t>kittyAttributes</a:t>
            </a:r>
            <a:r>
              <a:rPr lang="en-US" sz="2000" dirty="0">
                <a:solidFill>
                  <a:srgbClr val="0070C0"/>
                </a:solidFill>
              </a:rPr>
              <a:t> = </a:t>
            </a:r>
            <a:r>
              <a:rPr lang="en-US" sz="2000" dirty="0" err="1">
                <a:solidFill>
                  <a:srgbClr val="0070C0"/>
                </a:solidFill>
              </a:rPr>
              <a:t>kittyImg.attributes</a:t>
            </a:r>
            <a:endParaRPr lang="en-US" sz="2000" dirty="0">
              <a:solidFill>
                <a:srgbClr val="0070C0"/>
              </a:solidFill>
            </a:endParaRPr>
          </a:p>
          <a:p>
            <a:pPr marL="0" indent="0">
              <a:buNone/>
            </a:pPr>
            <a:r>
              <a:rPr lang="en-US" sz="2000" dirty="0">
                <a:solidFill>
                  <a:srgbClr val="0070C0"/>
                </a:solidFill>
              </a:rPr>
              <a:t>console.log(</a:t>
            </a:r>
            <a:r>
              <a:rPr lang="en-US" sz="2000" dirty="0" err="1">
                <a:solidFill>
                  <a:srgbClr val="0070C0"/>
                </a:solidFill>
              </a:rPr>
              <a:t>kittyAttributes</a:t>
            </a:r>
            <a:r>
              <a:rPr lang="en-US" sz="2000" dirty="0">
                <a:solidFill>
                  <a:srgbClr val="0070C0"/>
                </a:solidFill>
              </a:rPr>
              <a:t>);</a:t>
            </a:r>
          </a:p>
          <a:p>
            <a:pPr marL="0" indent="0">
              <a:buNone/>
            </a:pPr>
            <a:r>
              <a:rPr lang="en-US" sz="2000" dirty="0">
                <a:solidFill>
                  <a:srgbClr val="0070C0"/>
                </a:solidFill>
              </a:rPr>
              <a:t>for (const </a:t>
            </a:r>
            <a:r>
              <a:rPr lang="en-US" sz="2000" dirty="0" err="1">
                <a:solidFill>
                  <a:srgbClr val="0070C0"/>
                </a:solidFill>
              </a:rPr>
              <a:t>attr</a:t>
            </a:r>
            <a:r>
              <a:rPr lang="en-US" sz="2000" dirty="0">
                <a:solidFill>
                  <a:srgbClr val="0070C0"/>
                </a:solidFill>
              </a:rPr>
              <a:t> of </a:t>
            </a:r>
            <a:r>
              <a:rPr lang="en-US" sz="2000" dirty="0" err="1">
                <a:solidFill>
                  <a:srgbClr val="0070C0"/>
                </a:solidFill>
              </a:rPr>
              <a:t>kittyAttributes</a:t>
            </a:r>
            <a:r>
              <a:rPr lang="en-US" sz="2000" dirty="0">
                <a:solidFill>
                  <a:srgbClr val="0070C0"/>
                </a:solidFill>
              </a:rPr>
              <a:t>) {</a:t>
            </a:r>
          </a:p>
          <a:p>
            <a:pPr marL="0" indent="0">
              <a:buNone/>
            </a:pPr>
            <a:r>
              <a:rPr lang="en-US" sz="2000" dirty="0">
                <a:solidFill>
                  <a:srgbClr val="0070C0"/>
                </a:solidFill>
              </a:rPr>
              <a:t>    console.log(</a:t>
            </a:r>
            <a:r>
              <a:rPr lang="en-US" sz="2000" dirty="0" err="1">
                <a:solidFill>
                  <a:srgbClr val="0070C0"/>
                </a:solidFill>
              </a:rPr>
              <a:t>attr</a:t>
            </a:r>
            <a:r>
              <a:rPr lang="en-US" sz="2000" dirty="0">
                <a:solidFill>
                  <a:srgbClr val="0070C0"/>
                </a:solidFill>
              </a:rPr>
              <a:t>);</a:t>
            </a:r>
          </a:p>
          <a:p>
            <a:pPr marL="0" indent="0">
              <a:buNone/>
            </a:pPr>
            <a:r>
              <a:rPr lang="en-US" sz="2000" dirty="0">
                <a:solidFill>
                  <a:srgbClr val="0070C0"/>
                </a:solidFill>
              </a:rPr>
              <a:t>}</a:t>
            </a:r>
          </a:p>
        </p:txBody>
      </p:sp>
    </p:spTree>
    <p:extLst>
      <p:ext uri="{BB962C8B-B14F-4D97-AF65-F5344CB8AC3E}">
        <p14:creationId xmlns:p14="http://schemas.microsoft.com/office/powerpoint/2010/main" val="22765474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attributs en JS :  </a:t>
            </a:r>
          </a:p>
          <a:p>
            <a:pPr marL="0" indent="0">
              <a:buNone/>
            </a:pPr>
            <a:r>
              <a:rPr lang="fr-FR" sz="2000" dirty="0"/>
              <a:t>	</a:t>
            </a:r>
            <a:r>
              <a:rPr lang="fr-FR" sz="2000" dirty="0">
                <a:solidFill>
                  <a:srgbClr val="7030A0"/>
                </a:solidFill>
              </a:rPr>
              <a:t>2. Autres propriétés des attributs.</a:t>
            </a:r>
          </a:p>
          <a:p>
            <a:pPr marL="0" indent="0">
              <a:buNone/>
            </a:pPr>
            <a:r>
              <a:rPr lang="fr-FR" sz="2000" dirty="0" err="1">
                <a:solidFill>
                  <a:srgbClr val="FF0000"/>
                </a:solidFill>
              </a:rPr>
              <a:t>Element</a:t>
            </a:r>
            <a:r>
              <a:rPr lang="fr-FR" sz="2000" dirty="0">
                <a:solidFill>
                  <a:srgbClr val="FF0000"/>
                </a:solidFill>
              </a:rPr>
              <a:t> : </a:t>
            </a:r>
            <a:r>
              <a:rPr lang="fr-FR" sz="2000" dirty="0" err="1">
                <a:solidFill>
                  <a:srgbClr val="FF0000"/>
                </a:solidFill>
              </a:rPr>
              <a:t>hasAttribute</a:t>
            </a:r>
            <a:r>
              <a:rPr lang="fr-FR" sz="2000" dirty="0">
                <a:solidFill>
                  <a:srgbClr val="FF0000"/>
                </a:solidFill>
              </a:rPr>
              <a:t>(</a:t>
            </a:r>
            <a:r>
              <a:rPr lang="fr-FR" sz="2000" dirty="0" err="1">
                <a:solidFill>
                  <a:srgbClr val="FF0000"/>
                </a:solidFill>
              </a:rPr>
              <a:t>strAttrName</a:t>
            </a:r>
            <a:r>
              <a:rPr lang="fr-FR" sz="2000" dirty="0">
                <a:solidFill>
                  <a:srgbClr val="FF0000"/>
                </a:solidFill>
              </a:rPr>
              <a:t>) </a:t>
            </a:r>
            <a:r>
              <a:rPr lang="fr-FR" sz="2000" dirty="0"/>
              <a:t>// Renvoie </a:t>
            </a:r>
            <a:r>
              <a:rPr lang="fr-FR" sz="2000" dirty="0" err="1"/>
              <a:t>true</a:t>
            </a:r>
            <a:r>
              <a:rPr lang="fr-FR" sz="2000" dirty="0"/>
              <a:t> ou false en fonction de la présence d'un attribut.</a:t>
            </a:r>
          </a:p>
          <a:p>
            <a:pPr marL="0" indent="0">
              <a:buNone/>
            </a:pPr>
            <a:r>
              <a:rPr lang="fr-FR" sz="2000" dirty="0">
                <a:solidFill>
                  <a:srgbClr val="0070C0"/>
                </a:solidFill>
              </a:rPr>
              <a:t>console.log(</a:t>
            </a:r>
            <a:r>
              <a:rPr lang="fr-FR" sz="2000" dirty="0" err="1">
                <a:solidFill>
                  <a:srgbClr val="0070C0"/>
                </a:solidFill>
              </a:rPr>
              <a:t>kittyImg.hasAttribute</a:t>
            </a:r>
            <a:r>
              <a:rPr lang="fr-FR" sz="2000" dirty="0">
                <a:solidFill>
                  <a:srgbClr val="0070C0"/>
                </a:solidFill>
              </a:rPr>
              <a:t>("src"));</a:t>
            </a:r>
          </a:p>
          <a:p>
            <a:pPr marL="0" indent="0">
              <a:buNone/>
            </a:pPr>
            <a:r>
              <a:rPr lang="fr-FR" sz="2000" dirty="0" err="1">
                <a:solidFill>
                  <a:srgbClr val="FF0000"/>
                </a:solidFill>
              </a:rPr>
              <a:t>Element</a:t>
            </a:r>
            <a:r>
              <a:rPr lang="fr-FR" sz="2000" dirty="0">
                <a:solidFill>
                  <a:srgbClr val="FF0000"/>
                </a:solidFill>
              </a:rPr>
              <a:t> : </a:t>
            </a:r>
            <a:r>
              <a:rPr lang="fr-FR" sz="2000" dirty="0" err="1">
                <a:solidFill>
                  <a:srgbClr val="FF0000"/>
                </a:solidFill>
              </a:rPr>
              <a:t>removeAttribute</a:t>
            </a:r>
            <a:r>
              <a:rPr lang="fr-FR" sz="2000" dirty="0">
                <a:solidFill>
                  <a:srgbClr val="FF0000"/>
                </a:solidFill>
              </a:rPr>
              <a:t>(</a:t>
            </a:r>
            <a:r>
              <a:rPr lang="fr-FR" sz="2000" dirty="0" err="1">
                <a:solidFill>
                  <a:srgbClr val="FF0000"/>
                </a:solidFill>
              </a:rPr>
              <a:t>strAttrName</a:t>
            </a:r>
            <a:r>
              <a:rPr lang="fr-FR" sz="2000" dirty="0">
                <a:solidFill>
                  <a:srgbClr val="FF0000"/>
                </a:solidFill>
              </a:rPr>
              <a:t>) </a:t>
            </a:r>
            <a:r>
              <a:rPr lang="fr-FR" sz="2000" dirty="0"/>
              <a:t>// Supprime un attribut.</a:t>
            </a:r>
          </a:p>
          <a:p>
            <a:pPr marL="0" indent="0">
              <a:buNone/>
            </a:pPr>
            <a:r>
              <a:rPr lang="it-IT" sz="2000" dirty="0">
                <a:solidFill>
                  <a:srgbClr val="0070C0"/>
                </a:solidFill>
              </a:rPr>
              <a:t>console.log(kittyImg.removeAttribute("src"));</a:t>
            </a:r>
            <a:endParaRPr lang="fr-FR" sz="2000" dirty="0">
              <a:solidFill>
                <a:srgbClr val="0070C0"/>
              </a:solidFill>
            </a:endParaRPr>
          </a:p>
          <a:p>
            <a:pPr marL="0" indent="0">
              <a:buNone/>
            </a:pPr>
            <a:r>
              <a:rPr lang="fr-FR" sz="2000" dirty="0" err="1">
                <a:solidFill>
                  <a:srgbClr val="FF0000"/>
                </a:solidFill>
              </a:rPr>
              <a:t>Element</a:t>
            </a:r>
            <a:r>
              <a:rPr lang="fr-FR" sz="2000" dirty="0">
                <a:solidFill>
                  <a:srgbClr val="FF0000"/>
                </a:solidFill>
              </a:rPr>
              <a:t> : </a:t>
            </a:r>
            <a:r>
              <a:rPr lang="fr-FR" sz="2000" dirty="0" err="1">
                <a:solidFill>
                  <a:srgbClr val="FF0000"/>
                </a:solidFill>
              </a:rPr>
              <a:t>toggleAttribute</a:t>
            </a:r>
            <a:r>
              <a:rPr lang="fr-FR" sz="2000" dirty="0">
                <a:solidFill>
                  <a:srgbClr val="FF0000"/>
                </a:solidFill>
              </a:rPr>
              <a:t>(</a:t>
            </a:r>
            <a:r>
              <a:rPr lang="fr-FR" sz="2000" dirty="0" err="1">
                <a:solidFill>
                  <a:srgbClr val="FF0000"/>
                </a:solidFill>
              </a:rPr>
              <a:t>strAttrName</a:t>
            </a:r>
            <a:r>
              <a:rPr lang="fr-FR" sz="2000" dirty="0">
                <a:solidFill>
                  <a:srgbClr val="FF0000"/>
                </a:solidFill>
              </a:rPr>
              <a:t>) </a:t>
            </a:r>
            <a:r>
              <a:rPr lang="fr-FR" sz="2000" dirty="0"/>
              <a:t>// Supprime un attribut s'il est présent, le rajoute s'il ne l'est pas.</a:t>
            </a:r>
          </a:p>
          <a:p>
            <a:pPr marL="0" indent="0">
              <a:buNone/>
            </a:pPr>
            <a:r>
              <a:rPr lang="en-US" sz="2000" dirty="0" err="1">
                <a:solidFill>
                  <a:srgbClr val="0070C0"/>
                </a:solidFill>
              </a:rPr>
              <a:t>document.querySelector</a:t>
            </a:r>
            <a:r>
              <a:rPr lang="en-US" sz="2000" dirty="0">
                <a:solidFill>
                  <a:srgbClr val="0070C0"/>
                </a:solidFill>
              </a:rPr>
              <a:t>("input").</a:t>
            </a:r>
            <a:r>
              <a:rPr lang="en-US" sz="2000" dirty="0" err="1">
                <a:solidFill>
                  <a:srgbClr val="0070C0"/>
                </a:solidFill>
              </a:rPr>
              <a:t>toggleAttribute</a:t>
            </a:r>
            <a:r>
              <a:rPr lang="en-US" sz="2000" dirty="0">
                <a:solidFill>
                  <a:srgbClr val="0070C0"/>
                </a:solidFill>
              </a:rPr>
              <a:t>("disabled")</a:t>
            </a:r>
            <a:endParaRPr lang="fr-FR" sz="2000" dirty="0">
              <a:solidFill>
                <a:srgbClr val="0070C0"/>
              </a:solidFill>
            </a:endParaRPr>
          </a:p>
          <a:p>
            <a:pPr marL="0" indent="0">
              <a:buNone/>
            </a:pPr>
            <a:endParaRPr lang="fr-FR" sz="2000" dirty="0"/>
          </a:p>
        </p:txBody>
      </p:sp>
    </p:spTree>
    <p:extLst>
      <p:ext uri="{BB962C8B-B14F-4D97-AF65-F5344CB8AC3E}">
        <p14:creationId xmlns:p14="http://schemas.microsoft.com/office/powerpoint/2010/main" val="67431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5"/>
            <a:ext cx="10515600" cy="5032375"/>
          </a:xfrm>
        </p:spPr>
        <p:txBody>
          <a:bodyPr>
            <a:normAutofit fontScale="85000" lnSpcReduction="20000"/>
          </a:bodyPr>
          <a:lstStyle/>
          <a:p>
            <a:pPr marL="0" indent="0">
              <a:buNone/>
            </a:pPr>
            <a:r>
              <a:rPr lang="fr-FR" sz="1800" b="1" dirty="0">
                <a:solidFill>
                  <a:schemeClr val="accent2"/>
                </a:solidFill>
              </a:rPr>
              <a:t>SYMBOL</a:t>
            </a:r>
            <a:r>
              <a:rPr lang="fr-FR" sz="1800" dirty="0">
                <a:solidFill>
                  <a:schemeClr val="accent2"/>
                </a:solidFill>
              </a:rPr>
              <a:t> </a:t>
            </a:r>
            <a:r>
              <a:rPr lang="fr-FR" sz="1800" dirty="0"/>
              <a:t>: Un symbole est un identifiant unique qui permet d’éviter des collisions entre des valeurs similaires. ce stade de votre apprentissage, il ne vous sert à rien de vous pencher dessus.</a:t>
            </a:r>
          </a:p>
          <a:p>
            <a:pPr marL="0" indent="0">
              <a:buNone/>
            </a:pPr>
            <a:r>
              <a:rPr lang="fr-FR" sz="1800" b="1" dirty="0">
                <a:solidFill>
                  <a:schemeClr val="accent2"/>
                </a:solidFill>
              </a:rPr>
              <a:t>OBJECT : </a:t>
            </a:r>
            <a:r>
              <a:rPr lang="fr-FR" sz="1800" dirty="0"/>
              <a:t>Un objet est un container de propriétés représentant des valeurs. On appelle une propriété "méthode" lorsque sa valeur est une fonction. C'est un type très important, qu'il faut maîtriser et qui représente une grande partie du fonctionnement du langage JavaScript.</a:t>
            </a:r>
          </a:p>
          <a:p>
            <a:pPr marL="0" indent="0">
              <a:buNone/>
            </a:pPr>
            <a:r>
              <a:rPr lang="fr-FR" sz="1800" b="1" dirty="0">
                <a:solidFill>
                  <a:schemeClr val="accent5"/>
                </a:solidFill>
              </a:rPr>
              <a:t>Ex: </a:t>
            </a:r>
            <a:r>
              <a:rPr lang="en-US" sz="1800" b="1" dirty="0">
                <a:solidFill>
                  <a:schemeClr val="accent5"/>
                </a:solidFill>
              </a:rPr>
              <a:t>const country = {</a:t>
            </a:r>
          </a:p>
          <a:p>
            <a:pPr marL="0" indent="0">
              <a:buNone/>
            </a:pPr>
            <a:r>
              <a:rPr lang="en-US" sz="1800" b="1" dirty="0">
                <a:solidFill>
                  <a:schemeClr val="accent5"/>
                </a:solidFill>
              </a:rPr>
              <a:t>    name : "Canada"</a:t>
            </a:r>
          </a:p>
          <a:p>
            <a:pPr marL="0" indent="0">
              <a:buNone/>
            </a:pPr>
            <a:r>
              <a:rPr lang="en-US" sz="1800" b="1" dirty="0">
                <a:solidFill>
                  <a:schemeClr val="accent5"/>
                </a:solidFill>
              </a:rPr>
              <a:t>}</a:t>
            </a:r>
          </a:p>
          <a:p>
            <a:pPr marL="0" indent="0">
              <a:buNone/>
            </a:pPr>
            <a:r>
              <a:rPr lang="en-US" sz="1800" b="1" dirty="0">
                <a:solidFill>
                  <a:schemeClr val="accent5"/>
                </a:solidFill>
              </a:rPr>
              <a:t>console.log(country.name);</a:t>
            </a:r>
            <a:endParaRPr lang="fr-FR" sz="1800" b="1" dirty="0">
              <a:solidFill>
                <a:schemeClr val="accent5"/>
              </a:solidFill>
            </a:endParaRPr>
          </a:p>
          <a:p>
            <a:pPr marL="0" indent="0">
              <a:buNone/>
            </a:pPr>
            <a:r>
              <a:rPr lang="fr-FR" sz="1800" b="1" dirty="0">
                <a:solidFill>
                  <a:schemeClr val="accent2"/>
                </a:solidFill>
              </a:rPr>
              <a:t>FUNCTION</a:t>
            </a:r>
            <a:r>
              <a:rPr lang="fr-FR" sz="1800" dirty="0"/>
              <a:t> : Les fonctions sont ... des objets ! Même si </a:t>
            </a:r>
            <a:r>
              <a:rPr lang="fr-FR" sz="1800" dirty="0" err="1"/>
              <a:t>typeof</a:t>
            </a:r>
            <a:r>
              <a:rPr lang="fr-FR" sz="1800" dirty="0"/>
              <a:t> nous donne le "type" </a:t>
            </a:r>
            <a:r>
              <a:rPr lang="fr-FR" sz="1800" dirty="0" err="1"/>
              <a:t>function</a:t>
            </a:r>
            <a:r>
              <a:rPr lang="fr-FR" sz="1800" dirty="0"/>
              <a:t>, ce sont bien des objets exécutables. Nous verrons le fonctionnement des fonctions en détail dans ce cours, regardons simplement un exemple classique.</a:t>
            </a:r>
          </a:p>
          <a:p>
            <a:pPr marL="0" indent="0">
              <a:buNone/>
            </a:pPr>
            <a:r>
              <a:rPr lang="en-US" sz="1800" b="1" dirty="0">
                <a:solidFill>
                  <a:schemeClr val="accent5"/>
                </a:solidFill>
              </a:rPr>
              <a:t>Ex : function add (</a:t>
            </a:r>
            <a:r>
              <a:rPr lang="en-US" sz="1800" b="1" dirty="0" err="1">
                <a:solidFill>
                  <a:schemeClr val="accent5"/>
                </a:solidFill>
              </a:rPr>
              <a:t>a,b</a:t>
            </a:r>
            <a:r>
              <a:rPr lang="en-US" sz="1800" b="1" dirty="0">
                <a:solidFill>
                  <a:schemeClr val="accent5"/>
                </a:solidFill>
              </a:rPr>
              <a:t>) {</a:t>
            </a:r>
          </a:p>
          <a:p>
            <a:pPr marL="0" indent="0">
              <a:buNone/>
            </a:pPr>
            <a:r>
              <a:rPr lang="en-US" sz="1800" b="1" dirty="0">
                <a:solidFill>
                  <a:schemeClr val="accent5"/>
                </a:solidFill>
              </a:rPr>
              <a:t>    return a + b</a:t>
            </a:r>
          </a:p>
          <a:p>
            <a:pPr marL="0" indent="0">
              <a:buNone/>
            </a:pPr>
            <a:r>
              <a:rPr lang="en-US" sz="1800" b="1" dirty="0">
                <a:solidFill>
                  <a:schemeClr val="accent5"/>
                </a:solidFill>
              </a:rPr>
              <a:t>}</a:t>
            </a:r>
          </a:p>
          <a:p>
            <a:pPr marL="0" indent="0">
              <a:buNone/>
            </a:pPr>
            <a:r>
              <a:rPr lang="fr-FR" sz="1800" b="1" dirty="0">
                <a:solidFill>
                  <a:schemeClr val="accent5"/>
                </a:solidFill>
              </a:rPr>
              <a:t>console.log("La somme de a + b = " + </a:t>
            </a:r>
            <a:r>
              <a:rPr lang="fr-FR" sz="1800" b="1" dirty="0" err="1">
                <a:solidFill>
                  <a:schemeClr val="accent5"/>
                </a:solidFill>
              </a:rPr>
              <a:t>add</a:t>
            </a:r>
            <a:r>
              <a:rPr lang="fr-FR" sz="1800" b="1" dirty="0">
                <a:solidFill>
                  <a:schemeClr val="accent5"/>
                </a:solidFill>
              </a:rPr>
              <a:t>(10,10));</a:t>
            </a:r>
          </a:p>
          <a:p>
            <a:pPr marL="0" indent="0">
              <a:buNone/>
            </a:pPr>
            <a:r>
              <a:rPr lang="fr-FR" sz="1800" b="1" dirty="0">
                <a:solidFill>
                  <a:schemeClr val="accent2"/>
                </a:solidFill>
              </a:rPr>
              <a:t>ARRAY</a:t>
            </a:r>
            <a:r>
              <a:rPr lang="fr-FR" sz="1800" dirty="0"/>
              <a:t> : Les tableaux sont ... également des objets ! Mais alors, pourquoi les avoir créés ? Afin d'exploiter certaines propriétés et méthodes très pratiques, propres aux tableaux, comme la propriété </a:t>
            </a:r>
            <a:r>
              <a:rPr lang="fr-FR" sz="1800" dirty="0" err="1"/>
              <a:t>length</a:t>
            </a:r>
            <a:r>
              <a:rPr lang="fr-FR" sz="1800" dirty="0"/>
              <a:t>, ou les méthodes .</a:t>
            </a:r>
            <a:r>
              <a:rPr lang="fr-FR" sz="1800" dirty="0" err="1"/>
              <a:t>map</a:t>
            </a:r>
            <a:r>
              <a:rPr lang="fr-FR" sz="1800" dirty="0"/>
              <a:t>(), .</a:t>
            </a:r>
            <a:r>
              <a:rPr lang="fr-FR" sz="1800" dirty="0" err="1"/>
              <a:t>filter</a:t>
            </a:r>
            <a:r>
              <a:rPr lang="fr-FR" sz="1800" dirty="0"/>
              <a:t>(), </a:t>
            </a:r>
            <a:r>
              <a:rPr lang="fr-FR" sz="1800" dirty="0" err="1"/>
              <a:t>etc</a:t>
            </a:r>
            <a:r>
              <a:rPr lang="fr-FR" sz="1800" dirty="0"/>
              <a:t> ...Nous reviendrons également très en détail sur les tableaux.</a:t>
            </a:r>
          </a:p>
        </p:txBody>
      </p:sp>
    </p:spTree>
    <p:extLst>
      <p:ext uri="{BB962C8B-B14F-4D97-AF65-F5344CB8AC3E}">
        <p14:creationId xmlns:p14="http://schemas.microsoft.com/office/powerpoint/2010/main" val="764900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2400" b="1" dirty="0">
                <a:solidFill>
                  <a:srgbClr val="FF0000"/>
                </a:solidFill>
              </a:rPr>
              <a:t>Ajout des éléments dans le DOM:  </a:t>
            </a:r>
            <a:r>
              <a:rPr lang="fr-FR" sz="1800" dirty="0"/>
              <a:t>Il est très courant de vouloir créer des éléments en JavaScript. Découvrons ensemble la façon de faire classique.</a:t>
            </a:r>
            <a:endParaRPr lang="fr-FR" sz="2400" b="1" dirty="0">
              <a:solidFill>
                <a:srgbClr val="FF0000"/>
              </a:solidFill>
            </a:endParaRPr>
          </a:p>
          <a:p>
            <a:pPr marL="0" indent="0">
              <a:buNone/>
            </a:pPr>
            <a:r>
              <a:rPr lang="fr-FR" sz="2000" dirty="0">
                <a:solidFill>
                  <a:srgbClr val="7030A0"/>
                </a:solidFill>
              </a:rPr>
              <a:t>1 Document : </a:t>
            </a:r>
            <a:r>
              <a:rPr lang="fr-FR" sz="2000" dirty="0" err="1">
                <a:solidFill>
                  <a:srgbClr val="7030A0"/>
                </a:solidFill>
              </a:rPr>
              <a:t>createElement</a:t>
            </a:r>
            <a:r>
              <a:rPr lang="fr-FR" sz="2000" dirty="0">
                <a:solidFill>
                  <a:srgbClr val="7030A0"/>
                </a:solidFill>
              </a:rPr>
              <a:t>(</a:t>
            </a:r>
            <a:r>
              <a:rPr lang="fr-FR" sz="2000" dirty="0" err="1">
                <a:solidFill>
                  <a:srgbClr val="7030A0"/>
                </a:solidFill>
              </a:rPr>
              <a:t>tagName</a:t>
            </a:r>
            <a:r>
              <a:rPr lang="fr-FR" sz="2000" dirty="0">
                <a:solidFill>
                  <a:srgbClr val="7030A0"/>
                </a:solidFill>
              </a:rPr>
              <a:t>)  </a:t>
            </a:r>
            <a:r>
              <a:rPr lang="fr-FR" sz="2000" dirty="0"/>
              <a:t>// Créer un objet </a:t>
            </a:r>
            <a:r>
              <a:rPr lang="fr-FR" sz="2000" dirty="0" err="1"/>
              <a:t>Element</a:t>
            </a:r>
            <a:r>
              <a:rPr lang="fr-FR" sz="2000" dirty="0"/>
              <a:t> en fonction de l'argument de type string fourni.</a:t>
            </a:r>
            <a:endParaRPr lang="fr-FR" sz="2000" dirty="0">
              <a:solidFill>
                <a:srgbClr val="0070C0"/>
              </a:solidFill>
            </a:endParaRPr>
          </a:p>
          <a:p>
            <a:pPr marL="0" indent="0">
              <a:buNone/>
            </a:pPr>
            <a:r>
              <a:rPr lang="fr-FR" sz="2000" dirty="0">
                <a:solidFill>
                  <a:srgbClr val="7030A0"/>
                </a:solidFill>
              </a:rPr>
              <a:t>2. Node : </a:t>
            </a:r>
            <a:r>
              <a:rPr lang="fr-FR" sz="2000" dirty="0" err="1">
                <a:solidFill>
                  <a:srgbClr val="7030A0"/>
                </a:solidFill>
              </a:rPr>
              <a:t>appendChild</a:t>
            </a:r>
            <a:r>
              <a:rPr lang="fr-FR" sz="2000" dirty="0">
                <a:solidFill>
                  <a:srgbClr val="7030A0"/>
                </a:solidFill>
              </a:rPr>
              <a:t>(</a:t>
            </a:r>
            <a:r>
              <a:rPr lang="fr-FR" sz="2000" dirty="0" err="1">
                <a:solidFill>
                  <a:srgbClr val="7030A0"/>
                </a:solidFill>
              </a:rPr>
              <a:t>child</a:t>
            </a:r>
            <a:r>
              <a:rPr lang="fr-FR" sz="2000" dirty="0">
                <a:solidFill>
                  <a:srgbClr val="7030A0"/>
                </a:solidFill>
              </a:rPr>
              <a:t>) </a:t>
            </a:r>
            <a:r>
              <a:rPr lang="fr-FR" sz="2000" dirty="0"/>
              <a:t>// Rajoute un </a:t>
            </a:r>
            <a:r>
              <a:rPr lang="fr-FR" sz="2000" dirty="0" err="1"/>
              <a:t>noeud</a:t>
            </a:r>
            <a:r>
              <a:rPr lang="fr-FR" sz="2000" dirty="0"/>
              <a:t> enfant à la fin de la liste d'enfants de l'élément appelant.</a:t>
            </a:r>
          </a:p>
          <a:p>
            <a:pPr marL="0" indent="0">
              <a:buNone/>
            </a:pPr>
            <a:r>
              <a:rPr lang="fr-FR" sz="2000" dirty="0">
                <a:solidFill>
                  <a:srgbClr val="7030A0"/>
                </a:solidFill>
              </a:rPr>
              <a:t>3. </a:t>
            </a:r>
            <a:r>
              <a:rPr lang="fr-FR" sz="2000" dirty="0" err="1">
                <a:solidFill>
                  <a:srgbClr val="7030A0"/>
                </a:solidFill>
              </a:rPr>
              <a:t>EventTarget</a:t>
            </a:r>
            <a:r>
              <a:rPr lang="fr-FR" sz="2000" dirty="0">
                <a:solidFill>
                  <a:srgbClr val="7030A0"/>
                </a:solidFill>
              </a:rPr>
              <a:t> : </a:t>
            </a:r>
            <a:r>
              <a:rPr lang="fr-FR" sz="2000" dirty="0" err="1">
                <a:solidFill>
                  <a:srgbClr val="7030A0"/>
                </a:solidFill>
              </a:rPr>
              <a:t>addEventListener</a:t>
            </a:r>
            <a:r>
              <a:rPr lang="fr-FR" sz="2000" dirty="0">
                <a:solidFill>
                  <a:srgbClr val="7030A0"/>
                </a:solidFill>
              </a:rPr>
              <a:t>(</a:t>
            </a:r>
            <a:r>
              <a:rPr lang="fr-FR" sz="2000" dirty="0" err="1">
                <a:solidFill>
                  <a:srgbClr val="7030A0"/>
                </a:solidFill>
              </a:rPr>
              <a:t>event</a:t>
            </a:r>
            <a:r>
              <a:rPr lang="fr-FR" sz="2000" dirty="0">
                <a:solidFill>
                  <a:srgbClr val="7030A0"/>
                </a:solidFill>
              </a:rPr>
              <a:t>, callback)</a:t>
            </a:r>
          </a:p>
          <a:p>
            <a:pPr marL="0" indent="0">
              <a:buNone/>
            </a:pPr>
            <a:r>
              <a:rPr lang="fr-FR" sz="2000" dirty="0"/>
              <a:t>Rajoute un écouteur d’évènement à un élément, nous reviendrons très en détail sur cette méthode plus tard.</a:t>
            </a:r>
          </a:p>
          <a:p>
            <a:pPr marL="0" indent="0">
              <a:buNone/>
            </a:pPr>
            <a:endParaRPr lang="fr-FR" sz="2000" dirty="0">
              <a:solidFill>
                <a:srgbClr val="0070C0"/>
              </a:solidFill>
            </a:endParaRP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addLisBtn</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a:t>
            </a:r>
            <a:r>
              <a:rPr lang="fr-FR" sz="2000" dirty="0" err="1">
                <a:solidFill>
                  <a:srgbClr val="0070C0"/>
                </a:solidFill>
              </a:rPr>
              <a:t>create-btn</a:t>
            </a:r>
            <a:r>
              <a:rPr lang="fr-FR" sz="2000" dirty="0">
                <a:solidFill>
                  <a:srgbClr val="0070C0"/>
                </a:solidFill>
              </a:rPr>
              <a:t>");</a:t>
            </a:r>
          </a:p>
          <a:p>
            <a:pPr marL="0" indent="0">
              <a:buNone/>
            </a:pPr>
            <a:r>
              <a:rPr lang="fr-FR" sz="2000" dirty="0" err="1">
                <a:solidFill>
                  <a:srgbClr val="0070C0"/>
                </a:solidFill>
              </a:rPr>
              <a:t>const</a:t>
            </a:r>
            <a:r>
              <a:rPr lang="fr-FR" sz="2000" dirty="0">
                <a:solidFill>
                  <a:srgbClr val="0070C0"/>
                </a:solidFill>
              </a:rPr>
              <a:t> </a:t>
            </a:r>
            <a:r>
              <a:rPr lang="fr-FR" sz="2000" dirty="0" err="1">
                <a:solidFill>
                  <a:srgbClr val="0070C0"/>
                </a:solidFill>
              </a:rPr>
              <a:t>list</a:t>
            </a:r>
            <a:r>
              <a:rPr lang="fr-FR" sz="2000" dirty="0">
                <a:solidFill>
                  <a:srgbClr val="0070C0"/>
                </a:solidFill>
              </a:rPr>
              <a:t> = </a:t>
            </a:r>
            <a:r>
              <a:rPr lang="fr-FR" sz="2000" dirty="0" err="1">
                <a:solidFill>
                  <a:srgbClr val="0070C0"/>
                </a:solidFill>
              </a:rPr>
              <a:t>document.querySelector</a:t>
            </a:r>
            <a:r>
              <a:rPr lang="fr-FR" sz="2000" dirty="0">
                <a:solidFill>
                  <a:srgbClr val="0070C0"/>
                </a:solidFill>
              </a:rPr>
              <a:t>(".</a:t>
            </a:r>
            <a:r>
              <a:rPr lang="fr-FR" sz="2000" dirty="0" err="1">
                <a:solidFill>
                  <a:srgbClr val="0070C0"/>
                </a:solidFill>
              </a:rPr>
              <a:t>list</a:t>
            </a:r>
            <a:r>
              <a:rPr lang="fr-FR" sz="2000" dirty="0">
                <a:solidFill>
                  <a:srgbClr val="0070C0"/>
                </a:solidFill>
              </a:rPr>
              <a:t>");</a:t>
            </a:r>
          </a:p>
          <a:p>
            <a:pPr marL="0" indent="0">
              <a:buNone/>
            </a:pPr>
            <a:r>
              <a:rPr lang="fr-FR" sz="2000" dirty="0" err="1">
                <a:solidFill>
                  <a:srgbClr val="0070C0"/>
                </a:solidFill>
              </a:rPr>
              <a:t>addLisBtn.addEventListener</a:t>
            </a:r>
            <a:r>
              <a:rPr lang="fr-FR" sz="2000" dirty="0">
                <a:solidFill>
                  <a:srgbClr val="0070C0"/>
                </a:solidFill>
              </a:rPr>
              <a:t>("click", </a:t>
            </a:r>
            <a:r>
              <a:rPr lang="fr-FR" sz="2000" dirty="0" err="1">
                <a:solidFill>
                  <a:srgbClr val="0070C0"/>
                </a:solidFill>
              </a:rPr>
              <a:t>handleClick</a:t>
            </a:r>
            <a:r>
              <a:rPr lang="fr-FR" sz="2000" dirty="0">
                <a:solidFill>
                  <a:srgbClr val="0070C0"/>
                </a:solidFill>
              </a:rPr>
              <a:t>);</a:t>
            </a:r>
          </a:p>
          <a:p>
            <a:pPr marL="0" indent="0">
              <a:buNone/>
            </a:pPr>
            <a:r>
              <a:rPr lang="fr-FR" sz="2000" dirty="0" err="1">
                <a:solidFill>
                  <a:srgbClr val="0070C0"/>
                </a:solidFill>
              </a:rPr>
              <a:t>function</a:t>
            </a:r>
            <a:r>
              <a:rPr lang="fr-FR" sz="2000" dirty="0">
                <a:solidFill>
                  <a:srgbClr val="0070C0"/>
                </a:solidFill>
              </a:rPr>
              <a:t> </a:t>
            </a:r>
            <a:r>
              <a:rPr lang="fr-FR" sz="2000" dirty="0" err="1">
                <a:solidFill>
                  <a:srgbClr val="0070C0"/>
                </a:solidFill>
              </a:rPr>
              <a:t>handleClick</a:t>
            </a:r>
            <a:r>
              <a:rPr lang="fr-FR" sz="2000" dirty="0">
                <a:solidFill>
                  <a:srgbClr val="0070C0"/>
                </a:solidFill>
              </a:rPr>
              <a:t>() {</a:t>
            </a:r>
          </a:p>
          <a:p>
            <a:pPr marL="0" indent="0">
              <a:buNone/>
            </a:pPr>
            <a:r>
              <a:rPr lang="fr-FR" sz="2000" dirty="0" err="1">
                <a:solidFill>
                  <a:srgbClr val="0070C0"/>
                </a:solidFill>
              </a:rPr>
              <a:t>const</a:t>
            </a:r>
            <a:r>
              <a:rPr lang="fr-FR" sz="2000" dirty="0">
                <a:solidFill>
                  <a:srgbClr val="0070C0"/>
                </a:solidFill>
              </a:rPr>
              <a:t> li = </a:t>
            </a:r>
            <a:r>
              <a:rPr lang="fr-FR" sz="2000" dirty="0" err="1">
                <a:solidFill>
                  <a:srgbClr val="0070C0"/>
                </a:solidFill>
              </a:rPr>
              <a:t>document.createElement</a:t>
            </a:r>
            <a:r>
              <a:rPr lang="fr-FR" sz="2000" dirty="0">
                <a:solidFill>
                  <a:srgbClr val="0070C0"/>
                </a:solidFill>
              </a:rPr>
              <a:t>("li");</a:t>
            </a:r>
          </a:p>
          <a:p>
            <a:pPr marL="0" indent="0">
              <a:buNone/>
            </a:pPr>
            <a:r>
              <a:rPr lang="fr-FR" sz="2000" dirty="0" err="1">
                <a:solidFill>
                  <a:srgbClr val="0070C0"/>
                </a:solidFill>
              </a:rPr>
              <a:t>li.textContent</a:t>
            </a:r>
            <a:r>
              <a:rPr lang="fr-FR" sz="2000" dirty="0">
                <a:solidFill>
                  <a:srgbClr val="0070C0"/>
                </a:solidFill>
              </a:rPr>
              <a:t> = "Hello World";</a:t>
            </a:r>
          </a:p>
          <a:p>
            <a:pPr marL="0" indent="0">
              <a:buNone/>
            </a:pPr>
            <a:r>
              <a:rPr lang="fr-FR" sz="2000" dirty="0" err="1">
                <a:solidFill>
                  <a:srgbClr val="0070C0"/>
                </a:solidFill>
              </a:rPr>
              <a:t>list.appendChild</a:t>
            </a:r>
            <a:r>
              <a:rPr lang="fr-FR" sz="2000" dirty="0">
                <a:solidFill>
                  <a:srgbClr val="0070C0"/>
                </a:solidFill>
              </a:rPr>
              <a:t>(li);</a:t>
            </a:r>
          </a:p>
          <a:p>
            <a:pPr marL="0" indent="0">
              <a:buNone/>
            </a:pPr>
            <a:r>
              <a:rPr lang="fr-FR" sz="2000" dirty="0">
                <a:solidFill>
                  <a:srgbClr val="0070C0"/>
                </a:solidFill>
              </a:rPr>
              <a:t>}</a:t>
            </a:r>
          </a:p>
          <a:p>
            <a:pPr marL="0" indent="0">
              <a:buNone/>
            </a:pPr>
            <a:endParaRPr lang="fr-FR" sz="2000" dirty="0">
              <a:solidFill>
                <a:srgbClr val="0070C0"/>
              </a:solidFill>
            </a:endParaRPr>
          </a:p>
        </p:txBody>
      </p:sp>
    </p:spTree>
    <p:extLst>
      <p:ext uri="{BB962C8B-B14F-4D97-AF65-F5344CB8AC3E}">
        <p14:creationId xmlns:p14="http://schemas.microsoft.com/office/powerpoint/2010/main" val="29103899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32500" lnSpcReduction="20000"/>
          </a:bodyPr>
          <a:lstStyle/>
          <a:p>
            <a:pPr marL="0" indent="0">
              <a:buNone/>
            </a:pPr>
            <a:r>
              <a:rPr lang="fr-FR" sz="2400" b="1" dirty="0">
                <a:solidFill>
                  <a:srgbClr val="FF0000"/>
                </a:solidFill>
              </a:rPr>
              <a:t>Création du contenu avec </a:t>
            </a:r>
            <a:r>
              <a:rPr lang="fr-FR" sz="2400" dirty="0">
                <a:solidFill>
                  <a:srgbClr val="FF0000"/>
                </a:solidFill>
              </a:rPr>
              <a:t>"</a:t>
            </a:r>
            <a:r>
              <a:rPr lang="fr-FR" sz="2400" b="1" dirty="0" err="1">
                <a:solidFill>
                  <a:srgbClr val="FF0000"/>
                </a:solidFill>
              </a:rPr>
              <a:t>template</a:t>
            </a:r>
            <a:r>
              <a:rPr lang="fr-FR" sz="2400" b="1" dirty="0">
                <a:solidFill>
                  <a:srgbClr val="FF0000"/>
                </a:solidFill>
              </a:rPr>
              <a:t> </a:t>
            </a:r>
            <a:r>
              <a:rPr lang="fr-FR" sz="2400" b="1" dirty="0" err="1">
                <a:solidFill>
                  <a:srgbClr val="FF0000"/>
                </a:solidFill>
              </a:rPr>
              <a:t>iterals</a:t>
            </a:r>
            <a:r>
              <a:rPr lang="fr-FR" sz="2400" dirty="0">
                <a:solidFill>
                  <a:srgbClr val="FF0000"/>
                </a:solidFill>
              </a:rPr>
              <a:t>"</a:t>
            </a:r>
            <a:r>
              <a:rPr lang="fr-FR" sz="2400" b="1" dirty="0">
                <a:solidFill>
                  <a:srgbClr val="FF0000"/>
                </a:solidFill>
              </a:rPr>
              <a:t>: </a:t>
            </a:r>
            <a:endParaRPr lang="fr-FR" sz="1800" dirty="0"/>
          </a:p>
          <a:p>
            <a:pPr marL="0" indent="0">
              <a:buNone/>
            </a:pPr>
            <a:r>
              <a:rPr lang="fr-FR" sz="1800" dirty="0"/>
              <a:t>    </a:t>
            </a:r>
            <a:r>
              <a:rPr lang="fr-FR" sz="1800" dirty="0">
                <a:solidFill>
                  <a:srgbClr val="7030A0"/>
                </a:solidFill>
              </a:rPr>
              <a:t>1. Insérer du contenu avec les </a:t>
            </a:r>
            <a:r>
              <a:rPr lang="fr-FR" sz="1800" dirty="0" err="1">
                <a:solidFill>
                  <a:srgbClr val="7030A0"/>
                </a:solidFill>
              </a:rPr>
              <a:t>backticks</a:t>
            </a:r>
            <a:r>
              <a:rPr lang="fr-FR" sz="1800" dirty="0">
                <a:solidFill>
                  <a:srgbClr val="7030A0"/>
                </a:solidFill>
              </a:rPr>
              <a:t> </a:t>
            </a:r>
          </a:p>
          <a:p>
            <a:pPr marL="0" indent="0">
              <a:buNone/>
            </a:pPr>
            <a:r>
              <a:rPr lang="fr-FR" sz="1800" dirty="0"/>
              <a:t>Avec les </a:t>
            </a:r>
            <a:r>
              <a:rPr lang="fr-FR" sz="1800" dirty="0" err="1"/>
              <a:t>template</a:t>
            </a:r>
            <a:r>
              <a:rPr lang="fr-FR" sz="1800" dirty="0"/>
              <a:t> </a:t>
            </a:r>
            <a:r>
              <a:rPr lang="fr-FR" sz="1800" dirty="0" err="1"/>
              <a:t>literals</a:t>
            </a:r>
            <a:r>
              <a:rPr lang="fr-FR" sz="1800" dirty="0"/>
              <a:t> (les </a:t>
            </a:r>
            <a:r>
              <a:rPr lang="fr-FR" sz="1800" dirty="0" err="1"/>
              <a:t>backticks</a:t>
            </a:r>
            <a:r>
              <a:rPr lang="fr-FR" sz="1800" dirty="0"/>
              <a:t>``), nous pouvons intégrer des expressions JavaScript dans une chaîne de caractères. Cela peut se révéler très pratique pour créer du contenu, mais attention aux problèmes de sécurité.</a:t>
            </a:r>
          </a:p>
          <a:p>
            <a:pPr marL="0" indent="0">
              <a:buNone/>
            </a:pPr>
            <a:r>
              <a:rPr lang="fr-FR" sz="1800" dirty="0" err="1"/>
              <a:t>const</a:t>
            </a:r>
            <a:r>
              <a:rPr lang="fr-FR" sz="1800" dirty="0"/>
              <a:t> </a:t>
            </a:r>
            <a:r>
              <a:rPr lang="fr-FR" sz="1800" dirty="0" err="1"/>
              <a:t>list</a:t>
            </a:r>
            <a:r>
              <a:rPr lang="fr-FR" sz="1800" dirty="0"/>
              <a:t> = </a:t>
            </a:r>
            <a:r>
              <a:rPr lang="fr-FR" sz="1800" dirty="0" err="1"/>
              <a:t>document.querySelector</a:t>
            </a:r>
            <a:r>
              <a:rPr lang="fr-FR" sz="1800" dirty="0"/>
              <a:t>(".</a:t>
            </a:r>
            <a:r>
              <a:rPr lang="fr-FR" sz="1800" dirty="0" err="1"/>
              <a:t>list</a:t>
            </a:r>
            <a:r>
              <a:rPr lang="fr-FR" sz="1800" dirty="0"/>
              <a:t>");</a:t>
            </a:r>
          </a:p>
          <a:p>
            <a:pPr marL="0" indent="0">
              <a:buNone/>
            </a:pPr>
            <a:r>
              <a:rPr lang="fr-FR" sz="1800" dirty="0"/>
              <a:t>    </a:t>
            </a:r>
            <a:r>
              <a:rPr lang="fr-FR" sz="1800" dirty="0" err="1"/>
              <a:t>const</a:t>
            </a:r>
            <a:r>
              <a:rPr lang="fr-FR" sz="1800" dirty="0"/>
              <a:t> data = [</a:t>
            </a:r>
          </a:p>
          <a:p>
            <a:pPr marL="0" indent="0">
              <a:buNone/>
            </a:pPr>
            <a:r>
              <a:rPr lang="fr-FR" sz="1800" dirty="0"/>
              <a:t>      {</a:t>
            </a:r>
          </a:p>
          <a:p>
            <a:pPr marL="0" indent="0">
              <a:buNone/>
            </a:pPr>
            <a:r>
              <a:rPr lang="fr-FR" sz="1800" dirty="0"/>
              <a:t>        </a:t>
            </a:r>
            <a:r>
              <a:rPr lang="fr-FR" sz="1800" dirty="0" err="1"/>
              <a:t>title</a:t>
            </a:r>
            <a:r>
              <a:rPr lang="fr-FR" sz="1800" dirty="0"/>
              <a:t>: "Lorem ipsum",</a:t>
            </a:r>
          </a:p>
          <a:p>
            <a:pPr marL="0" indent="0">
              <a:buNone/>
            </a:pPr>
            <a:r>
              <a:rPr lang="fr-FR" sz="1800" dirty="0"/>
              <a:t>        </a:t>
            </a:r>
            <a:r>
              <a:rPr lang="fr-FR" sz="1800" dirty="0" err="1"/>
              <a:t>symbol</a:t>
            </a:r>
            <a:r>
              <a:rPr lang="fr-FR" sz="1800" dirty="0"/>
              <a:t>: "☘️",</a:t>
            </a:r>
          </a:p>
          <a:p>
            <a:pPr marL="0" indent="0">
              <a:buNone/>
            </a:pPr>
            <a:r>
              <a:rPr lang="fr-FR" sz="1800" dirty="0"/>
              <a:t>        content: "Lorem ipsum, </a:t>
            </a:r>
            <a:r>
              <a:rPr lang="fr-FR" sz="1800" dirty="0" err="1"/>
              <a:t>dolor</a:t>
            </a:r>
            <a:r>
              <a:rPr lang="fr-FR" sz="1800" dirty="0"/>
              <a:t> </a:t>
            </a:r>
            <a:r>
              <a:rPr lang="fr-FR" sz="1800" dirty="0" err="1"/>
              <a:t>sit</a:t>
            </a:r>
            <a:r>
              <a:rPr lang="fr-FR" sz="1800" dirty="0"/>
              <a:t> </a:t>
            </a:r>
            <a:r>
              <a:rPr lang="fr-FR" sz="1800" dirty="0" err="1"/>
              <a:t>amet</a:t>
            </a:r>
            <a:r>
              <a:rPr lang="fr-FR" sz="1800" dirty="0"/>
              <a:t> </a:t>
            </a:r>
            <a:r>
              <a:rPr lang="fr-FR" sz="1800" dirty="0" err="1"/>
              <a:t>consectetur</a:t>
            </a:r>
            <a:r>
              <a:rPr lang="fr-FR" sz="1800" dirty="0"/>
              <a:t> </a:t>
            </a:r>
            <a:r>
              <a:rPr lang="fr-FR" sz="1800" dirty="0" err="1"/>
              <a:t>adipisicing</a:t>
            </a:r>
            <a:r>
              <a:rPr lang="fr-FR" sz="1800" dirty="0"/>
              <a:t> </a:t>
            </a:r>
            <a:r>
              <a:rPr lang="fr-FR" sz="1800" dirty="0" err="1"/>
              <a:t>elit</a:t>
            </a:r>
            <a:r>
              <a:rPr lang="fr-FR" sz="1800" dirty="0"/>
              <a:t>. </a:t>
            </a:r>
            <a:r>
              <a:rPr lang="fr-FR" sz="1800" dirty="0" err="1"/>
              <a:t>Earum</a:t>
            </a:r>
            <a:r>
              <a:rPr lang="fr-FR" sz="1800" dirty="0"/>
              <a:t> </a:t>
            </a:r>
            <a:r>
              <a:rPr lang="fr-FR" sz="1800" dirty="0" err="1"/>
              <a:t>fugiat</a:t>
            </a:r>
            <a:r>
              <a:rPr lang="fr-FR" sz="1800" dirty="0"/>
              <a:t>, minima, </a:t>
            </a:r>
            <a:r>
              <a:rPr lang="fr-FR" sz="1800" dirty="0" err="1"/>
              <a:t>iure</a:t>
            </a:r>
            <a:r>
              <a:rPr lang="fr-FR" sz="1800" dirty="0"/>
              <a:t> rem quia vitae ab </a:t>
            </a:r>
            <a:r>
              <a:rPr lang="fr-FR" sz="1800" dirty="0" err="1"/>
              <a:t>voluptatem</a:t>
            </a:r>
            <a:r>
              <a:rPr lang="fr-FR" sz="1800" dirty="0"/>
              <a:t> </a:t>
            </a:r>
            <a:r>
              <a:rPr lang="fr-FR" sz="1800" dirty="0" err="1"/>
              <a:t>natus</a:t>
            </a:r>
            <a:r>
              <a:rPr lang="fr-FR" sz="1800" dirty="0"/>
              <a:t> </a:t>
            </a:r>
            <a:r>
              <a:rPr lang="fr-FR" sz="1800" dirty="0" err="1"/>
              <a:t>nesciunt</a:t>
            </a:r>
            <a:r>
              <a:rPr lang="fr-FR" sz="1800" dirty="0"/>
              <a:t> </a:t>
            </a:r>
            <a:r>
              <a:rPr lang="fr-FR" sz="1800" dirty="0" err="1"/>
              <a:t>eligendi</a:t>
            </a:r>
            <a:r>
              <a:rPr lang="fr-FR" sz="1800" dirty="0"/>
              <a:t> </a:t>
            </a:r>
            <a:r>
              <a:rPr lang="fr-FR" sz="1800" dirty="0" err="1"/>
              <a:t>excepturi</a:t>
            </a:r>
            <a:r>
              <a:rPr lang="fr-FR" sz="1800" dirty="0"/>
              <a:t> </a:t>
            </a:r>
            <a:r>
              <a:rPr lang="fr-FR" sz="1800" dirty="0" err="1"/>
              <a:t>possimus</a:t>
            </a:r>
            <a:r>
              <a:rPr lang="fr-FR" sz="1800" dirty="0"/>
              <a:t> </a:t>
            </a:r>
            <a:r>
              <a:rPr lang="fr-FR" sz="1800" dirty="0" err="1"/>
              <a:t>nemo</a:t>
            </a:r>
            <a:r>
              <a:rPr lang="fr-FR" sz="1800" dirty="0"/>
              <a:t> </a:t>
            </a:r>
            <a:r>
              <a:rPr lang="fr-FR" sz="1800" dirty="0" err="1"/>
              <a:t>consequatur</a:t>
            </a:r>
            <a:r>
              <a:rPr lang="fr-FR" sz="1800" dirty="0"/>
              <a:t> ut?"</a:t>
            </a:r>
          </a:p>
          <a:p>
            <a:pPr marL="0" indent="0">
              <a:buNone/>
            </a:pPr>
            <a:r>
              <a:rPr lang="fr-FR" sz="1800" dirty="0"/>
              <a:t>      },</a:t>
            </a:r>
          </a:p>
          <a:p>
            <a:pPr marL="0" indent="0">
              <a:buNone/>
            </a:pPr>
            <a:r>
              <a:rPr lang="fr-FR" sz="1800" dirty="0"/>
              <a:t>      {</a:t>
            </a:r>
          </a:p>
          <a:p>
            <a:pPr marL="0" indent="0">
              <a:buNone/>
            </a:pPr>
            <a:r>
              <a:rPr lang="fr-FR" sz="1800" dirty="0"/>
              <a:t>        </a:t>
            </a:r>
            <a:r>
              <a:rPr lang="fr-FR" sz="1800" dirty="0" err="1"/>
              <a:t>title</a:t>
            </a:r>
            <a:r>
              <a:rPr lang="fr-FR" sz="1800" dirty="0"/>
              <a:t>: "Lorem ipsum",</a:t>
            </a:r>
          </a:p>
          <a:p>
            <a:pPr marL="0" indent="0">
              <a:buNone/>
            </a:pPr>
            <a:r>
              <a:rPr lang="fr-FR" sz="1800" dirty="0"/>
              <a:t>        </a:t>
            </a:r>
            <a:r>
              <a:rPr lang="fr-FR" sz="1800" dirty="0" err="1"/>
              <a:t>symbol</a:t>
            </a:r>
            <a:r>
              <a:rPr lang="fr-FR" sz="1800" dirty="0"/>
              <a:t>: "🌱",</a:t>
            </a:r>
          </a:p>
          <a:p>
            <a:pPr marL="0" indent="0">
              <a:buNone/>
            </a:pPr>
            <a:r>
              <a:rPr lang="fr-FR" sz="1800" dirty="0"/>
              <a:t>        content: "Lorem ipsum, </a:t>
            </a:r>
            <a:r>
              <a:rPr lang="fr-FR" sz="1800" dirty="0" err="1"/>
              <a:t>dolor</a:t>
            </a:r>
            <a:r>
              <a:rPr lang="fr-FR" sz="1800" dirty="0"/>
              <a:t> </a:t>
            </a:r>
            <a:r>
              <a:rPr lang="fr-FR" sz="1800" dirty="0" err="1"/>
              <a:t>sit</a:t>
            </a:r>
            <a:r>
              <a:rPr lang="fr-FR" sz="1800" dirty="0"/>
              <a:t> </a:t>
            </a:r>
            <a:r>
              <a:rPr lang="fr-FR" sz="1800" dirty="0" err="1"/>
              <a:t>amet</a:t>
            </a:r>
            <a:r>
              <a:rPr lang="fr-FR" sz="1800" dirty="0"/>
              <a:t> </a:t>
            </a:r>
            <a:r>
              <a:rPr lang="fr-FR" sz="1800" dirty="0" err="1"/>
              <a:t>consectetur</a:t>
            </a:r>
            <a:r>
              <a:rPr lang="fr-FR" sz="1800" dirty="0"/>
              <a:t> </a:t>
            </a:r>
            <a:r>
              <a:rPr lang="fr-FR" sz="1800" dirty="0" err="1"/>
              <a:t>adipisicing</a:t>
            </a:r>
            <a:r>
              <a:rPr lang="fr-FR" sz="1800" dirty="0"/>
              <a:t> </a:t>
            </a:r>
            <a:r>
              <a:rPr lang="fr-FR" sz="1800" dirty="0" err="1"/>
              <a:t>elit</a:t>
            </a:r>
            <a:r>
              <a:rPr lang="fr-FR" sz="1800" dirty="0"/>
              <a:t>. </a:t>
            </a:r>
            <a:r>
              <a:rPr lang="fr-FR" sz="1800" dirty="0" err="1"/>
              <a:t>Earum</a:t>
            </a:r>
            <a:r>
              <a:rPr lang="fr-FR" sz="1800" dirty="0"/>
              <a:t> </a:t>
            </a:r>
            <a:r>
              <a:rPr lang="fr-FR" sz="1800" dirty="0" err="1"/>
              <a:t>fugiat</a:t>
            </a:r>
            <a:r>
              <a:rPr lang="fr-FR" sz="1800" dirty="0"/>
              <a:t>, minima, </a:t>
            </a:r>
            <a:r>
              <a:rPr lang="fr-FR" sz="1800" dirty="0" err="1"/>
              <a:t>iure</a:t>
            </a:r>
            <a:r>
              <a:rPr lang="fr-FR" sz="1800" dirty="0"/>
              <a:t> rem quia vitae ab </a:t>
            </a:r>
            <a:r>
              <a:rPr lang="fr-FR" sz="1800" dirty="0" err="1"/>
              <a:t>voluptatem</a:t>
            </a:r>
            <a:r>
              <a:rPr lang="fr-FR" sz="1800" dirty="0"/>
              <a:t> </a:t>
            </a:r>
            <a:r>
              <a:rPr lang="fr-FR" sz="1800" dirty="0" err="1"/>
              <a:t>natus</a:t>
            </a:r>
            <a:r>
              <a:rPr lang="fr-FR" sz="1800" dirty="0"/>
              <a:t> </a:t>
            </a:r>
            <a:r>
              <a:rPr lang="fr-FR" sz="1800" dirty="0" err="1"/>
              <a:t>nesciunt</a:t>
            </a:r>
            <a:r>
              <a:rPr lang="fr-FR" sz="1800" dirty="0"/>
              <a:t> </a:t>
            </a:r>
            <a:r>
              <a:rPr lang="fr-FR" sz="1800" dirty="0" err="1"/>
              <a:t>eligendi</a:t>
            </a:r>
            <a:r>
              <a:rPr lang="fr-FR" sz="1800" dirty="0"/>
              <a:t> </a:t>
            </a:r>
            <a:r>
              <a:rPr lang="fr-FR" sz="1800" dirty="0" err="1"/>
              <a:t>excepturi</a:t>
            </a:r>
            <a:r>
              <a:rPr lang="fr-FR" sz="1800" dirty="0"/>
              <a:t> </a:t>
            </a:r>
            <a:r>
              <a:rPr lang="fr-FR" sz="1800" dirty="0" err="1"/>
              <a:t>possimus</a:t>
            </a:r>
            <a:r>
              <a:rPr lang="fr-FR" sz="1800" dirty="0"/>
              <a:t> </a:t>
            </a:r>
            <a:r>
              <a:rPr lang="fr-FR" sz="1800" dirty="0" err="1"/>
              <a:t>nemo</a:t>
            </a:r>
            <a:r>
              <a:rPr lang="fr-FR" sz="1800" dirty="0"/>
              <a:t> </a:t>
            </a:r>
            <a:r>
              <a:rPr lang="fr-FR" sz="1800" dirty="0" err="1"/>
              <a:t>consequatur</a:t>
            </a:r>
            <a:r>
              <a:rPr lang="fr-FR" sz="1800" dirty="0"/>
              <a:t> ut?"</a:t>
            </a:r>
          </a:p>
          <a:p>
            <a:pPr marL="0" indent="0">
              <a:buNone/>
            </a:pPr>
            <a:r>
              <a:rPr lang="fr-FR" sz="1800" dirty="0"/>
              <a:t>      },</a:t>
            </a:r>
          </a:p>
          <a:p>
            <a:pPr marL="0" indent="0">
              <a:buNone/>
            </a:pPr>
            <a:r>
              <a:rPr lang="fr-FR" sz="1800" dirty="0"/>
              <a:t>      {</a:t>
            </a:r>
          </a:p>
          <a:p>
            <a:pPr marL="0" indent="0">
              <a:buNone/>
            </a:pPr>
            <a:r>
              <a:rPr lang="fr-FR" sz="1800" dirty="0"/>
              <a:t>        </a:t>
            </a:r>
            <a:r>
              <a:rPr lang="fr-FR" sz="1800" dirty="0" err="1"/>
              <a:t>title</a:t>
            </a:r>
            <a:r>
              <a:rPr lang="fr-FR" sz="1800" dirty="0"/>
              <a:t>: "Lorem ipsum",</a:t>
            </a:r>
          </a:p>
          <a:p>
            <a:pPr marL="0" indent="0">
              <a:buNone/>
            </a:pPr>
            <a:r>
              <a:rPr lang="fr-FR" sz="1800" dirty="0"/>
              <a:t>        </a:t>
            </a:r>
            <a:r>
              <a:rPr lang="fr-FR" sz="1800" dirty="0" err="1"/>
              <a:t>symbol</a:t>
            </a:r>
            <a:r>
              <a:rPr lang="fr-FR" sz="1800" dirty="0"/>
              <a:t>: "🍏",</a:t>
            </a:r>
          </a:p>
          <a:p>
            <a:pPr marL="0" indent="0">
              <a:buNone/>
            </a:pPr>
            <a:r>
              <a:rPr lang="fr-FR" sz="1800" dirty="0"/>
              <a:t>        content: "Lorem ipsum, </a:t>
            </a:r>
            <a:r>
              <a:rPr lang="fr-FR" sz="1800" dirty="0" err="1"/>
              <a:t>dolor</a:t>
            </a:r>
            <a:r>
              <a:rPr lang="fr-FR" sz="1800" dirty="0"/>
              <a:t> </a:t>
            </a:r>
            <a:r>
              <a:rPr lang="fr-FR" sz="1800" dirty="0" err="1"/>
              <a:t>sit</a:t>
            </a:r>
            <a:r>
              <a:rPr lang="fr-FR" sz="1800" dirty="0"/>
              <a:t> </a:t>
            </a:r>
            <a:r>
              <a:rPr lang="fr-FR" sz="1800" dirty="0" err="1"/>
              <a:t>amet</a:t>
            </a:r>
            <a:r>
              <a:rPr lang="fr-FR" sz="1800" dirty="0"/>
              <a:t> </a:t>
            </a:r>
            <a:r>
              <a:rPr lang="fr-FR" sz="1800" dirty="0" err="1"/>
              <a:t>consectetur</a:t>
            </a:r>
            <a:r>
              <a:rPr lang="fr-FR" sz="1800" dirty="0"/>
              <a:t> </a:t>
            </a:r>
            <a:r>
              <a:rPr lang="fr-FR" sz="1800" dirty="0" err="1"/>
              <a:t>adipisicing</a:t>
            </a:r>
            <a:r>
              <a:rPr lang="fr-FR" sz="1800" dirty="0"/>
              <a:t> </a:t>
            </a:r>
            <a:r>
              <a:rPr lang="fr-FR" sz="1800" dirty="0" err="1"/>
              <a:t>elit</a:t>
            </a:r>
            <a:r>
              <a:rPr lang="fr-FR" sz="1800" dirty="0"/>
              <a:t>. </a:t>
            </a:r>
            <a:r>
              <a:rPr lang="fr-FR" sz="1800" dirty="0" err="1"/>
              <a:t>Earum</a:t>
            </a:r>
            <a:r>
              <a:rPr lang="fr-FR" sz="1800" dirty="0"/>
              <a:t> </a:t>
            </a:r>
            <a:r>
              <a:rPr lang="fr-FR" sz="1800" dirty="0" err="1"/>
              <a:t>fugiat</a:t>
            </a:r>
            <a:r>
              <a:rPr lang="fr-FR" sz="1800" dirty="0"/>
              <a:t>, minima, </a:t>
            </a:r>
            <a:r>
              <a:rPr lang="fr-FR" sz="1800" dirty="0" err="1"/>
              <a:t>iure</a:t>
            </a:r>
            <a:r>
              <a:rPr lang="fr-FR" sz="1800" dirty="0"/>
              <a:t> rem quia vitae ab </a:t>
            </a:r>
            <a:r>
              <a:rPr lang="fr-FR" sz="1800" dirty="0" err="1"/>
              <a:t>voluptatem</a:t>
            </a:r>
            <a:r>
              <a:rPr lang="fr-FR" sz="1800" dirty="0"/>
              <a:t> </a:t>
            </a:r>
            <a:r>
              <a:rPr lang="fr-FR" sz="1800" dirty="0" err="1"/>
              <a:t>natus</a:t>
            </a:r>
            <a:r>
              <a:rPr lang="fr-FR" sz="1800" dirty="0"/>
              <a:t> </a:t>
            </a:r>
            <a:r>
              <a:rPr lang="fr-FR" sz="1800" dirty="0" err="1"/>
              <a:t>nesciunt</a:t>
            </a:r>
            <a:r>
              <a:rPr lang="fr-FR" sz="1800" dirty="0"/>
              <a:t> </a:t>
            </a:r>
            <a:r>
              <a:rPr lang="fr-FR" sz="1800" dirty="0" err="1"/>
              <a:t>eligendi</a:t>
            </a:r>
            <a:r>
              <a:rPr lang="fr-FR" sz="1800" dirty="0"/>
              <a:t> </a:t>
            </a:r>
            <a:r>
              <a:rPr lang="fr-FR" sz="1800" dirty="0" err="1"/>
              <a:t>excepturi</a:t>
            </a:r>
            <a:r>
              <a:rPr lang="fr-FR" sz="1800" dirty="0"/>
              <a:t> </a:t>
            </a:r>
            <a:r>
              <a:rPr lang="fr-FR" sz="1800" dirty="0" err="1"/>
              <a:t>possimus</a:t>
            </a:r>
            <a:r>
              <a:rPr lang="fr-FR" sz="1800" dirty="0"/>
              <a:t> </a:t>
            </a:r>
            <a:r>
              <a:rPr lang="fr-FR" sz="1800" dirty="0" err="1"/>
              <a:t>nemo</a:t>
            </a:r>
            <a:r>
              <a:rPr lang="fr-FR" sz="1800" dirty="0"/>
              <a:t> </a:t>
            </a:r>
            <a:r>
              <a:rPr lang="fr-FR" sz="1800" dirty="0" err="1"/>
              <a:t>consequatur</a:t>
            </a:r>
            <a:r>
              <a:rPr lang="fr-FR" sz="1800" dirty="0"/>
              <a:t> ut?"</a:t>
            </a:r>
          </a:p>
          <a:p>
            <a:pPr marL="0" indent="0">
              <a:buNone/>
            </a:pPr>
            <a:r>
              <a:rPr lang="fr-FR" sz="1800" dirty="0"/>
              <a:t>      },</a:t>
            </a:r>
          </a:p>
          <a:p>
            <a:pPr marL="0" indent="0">
              <a:buNone/>
            </a:pPr>
            <a:r>
              <a:rPr lang="fr-FR" sz="1800" dirty="0"/>
              <a:t>      {</a:t>
            </a:r>
          </a:p>
          <a:p>
            <a:pPr marL="0" indent="0">
              <a:buNone/>
            </a:pPr>
            <a:r>
              <a:rPr lang="fr-FR" sz="1800" dirty="0"/>
              <a:t>        </a:t>
            </a:r>
            <a:r>
              <a:rPr lang="fr-FR" sz="1800" dirty="0" err="1"/>
              <a:t>title</a:t>
            </a:r>
            <a:r>
              <a:rPr lang="fr-FR" sz="1800" dirty="0"/>
              <a:t>: "Lorem ipsum",</a:t>
            </a:r>
          </a:p>
          <a:p>
            <a:pPr marL="0" indent="0">
              <a:buNone/>
            </a:pPr>
            <a:r>
              <a:rPr lang="fr-FR" sz="1800" dirty="0"/>
              <a:t>        </a:t>
            </a:r>
            <a:r>
              <a:rPr lang="fr-FR" sz="1800" dirty="0" err="1"/>
              <a:t>symbol</a:t>
            </a:r>
            <a:r>
              <a:rPr lang="fr-FR" sz="1800" dirty="0"/>
              <a:t>: "📗",</a:t>
            </a:r>
          </a:p>
          <a:p>
            <a:pPr marL="0" indent="0">
              <a:buNone/>
            </a:pPr>
            <a:r>
              <a:rPr lang="fr-FR" sz="1800" dirty="0"/>
              <a:t>        content: `&lt;</a:t>
            </a:r>
            <a:r>
              <a:rPr lang="fr-FR" sz="1800" dirty="0" err="1"/>
              <a:t>img</a:t>
            </a:r>
            <a:r>
              <a:rPr lang="fr-FR" sz="1800" dirty="0"/>
              <a:t> src='1' </a:t>
            </a:r>
            <a:r>
              <a:rPr lang="fr-FR" sz="1800" dirty="0" err="1"/>
              <a:t>onerror</a:t>
            </a:r>
            <a:r>
              <a:rPr lang="fr-FR" sz="1800" dirty="0"/>
              <a:t>='console.log("Code malicieux")'&gt;`</a:t>
            </a:r>
          </a:p>
          <a:p>
            <a:pPr marL="0" indent="0">
              <a:buNone/>
            </a:pPr>
            <a:r>
              <a:rPr lang="fr-FR" sz="1800" dirty="0"/>
              <a:t>      }]</a:t>
            </a:r>
          </a:p>
        </p:txBody>
      </p:sp>
    </p:spTree>
    <p:extLst>
      <p:ext uri="{BB962C8B-B14F-4D97-AF65-F5344CB8AC3E}">
        <p14:creationId xmlns:p14="http://schemas.microsoft.com/office/powerpoint/2010/main" val="1051253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Création du contenu avec </a:t>
            </a:r>
            <a:r>
              <a:rPr lang="fr-FR" sz="2400" dirty="0">
                <a:solidFill>
                  <a:srgbClr val="FF0000"/>
                </a:solidFill>
              </a:rPr>
              <a:t>"</a:t>
            </a:r>
            <a:r>
              <a:rPr lang="fr-FR" sz="2400" b="1" dirty="0" err="1">
                <a:solidFill>
                  <a:srgbClr val="FF0000"/>
                </a:solidFill>
              </a:rPr>
              <a:t>template</a:t>
            </a:r>
            <a:r>
              <a:rPr lang="fr-FR" sz="2400" b="1" dirty="0">
                <a:solidFill>
                  <a:srgbClr val="FF0000"/>
                </a:solidFill>
              </a:rPr>
              <a:t> </a:t>
            </a:r>
            <a:r>
              <a:rPr lang="fr-FR" sz="2400" b="1" dirty="0" err="1">
                <a:solidFill>
                  <a:srgbClr val="FF0000"/>
                </a:solidFill>
              </a:rPr>
              <a:t>iterals</a:t>
            </a:r>
            <a:r>
              <a:rPr lang="fr-FR" sz="2400" dirty="0">
                <a:solidFill>
                  <a:srgbClr val="FF0000"/>
                </a:solidFill>
              </a:rPr>
              <a:t>"</a:t>
            </a:r>
            <a:r>
              <a:rPr lang="fr-FR" sz="2400" b="1" dirty="0">
                <a:solidFill>
                  <a:srgbClr val="FF0000"/>
                </a:solidFill>
              </a:rPr>
              <a:t>: </a:t>
            </a:r>
            <a:endParaRPr lang="fr-FR" sz="1800" dirty="0"/>
          </a:p>
          <a:p>
            <a:pPr marL="0" indent="0">
              <a:buNone/>
            </a:pPr>
            <a:r>
              <a:rPr lang="fr-FR" sz="1800" dirty="0"/>
              <a:t>    </a:t>
            </a:r>
            <a:r>
              <a:rPr lang="fr-FR" sz="1800" dirty="0">
                <a:solidFill>
                  <a:srgbClr val="7030A0"/>
                </a:solidFill>
              </a:rPr>
              <a:t>1. Insérer du contenu avec les </a:t>
            </a:r>
            <a:r>
              <a:rPr lang="fr-FR" sz="1800" dirty="0" err="1">
                <a:solidFill>
                  <a:srgbClr val="7030A0"/>
                </a:solidFill>
              </a:rPr>
              <a:t>backticks</a:t>
            </a:r>
            <a:r>
              <a:rPr lang="fr-FR" sz="1800" dirty="0">
                <a:solidFill>
                  <a:srgbClr val="7030A0"/>
                </a:solidFill>
              </a:rPr>
              <a:t> </a:t>
            </a:r>
          </a:p>
          <a:p>
            <a:pPr marL="0" indent="0">
              <a:buNone/>
            </a:pPr>
            <a:r>
              <a:rPr lang="fr-FR" sz="1800" dirty="0" err="1">
                <a:solidFill>
                  <a:srgbClr val="0070C0"/>
                </a:solidFill>
              </a:rPr>
              <a:t>data.forEach</a:t>
            </a:r>
            <a:r>
              <a:rPr lang="fr-FR" sz="1800" dirty="0">
                <a:solidFill>
                  <a:srgbClr val="0070C0"/>
                </a:solidFill>
              </a:rPr>
              <a:t>(data =&gt; {</a:t>
            </a:r>
          </a:p>
          <a:p>
            <a:pPr marL="0" indent="0">
              <a:buNone/>
            </a:pPr>
            <a:r>
              <a:rPr lang="fr-FR" sz="1800" dirty="0">
                <a:solidFill>
                  <a:srgbClr val="0070C0"/>
                </a:solidFill>
              </a:rPr>
              <a:t>    </a:t>
            </a:r>
            <a:r>
              <a:rPr lang="fr-FR" sz="1800" dirty="0" err="1">
                <a:solidFill>
                  <a:srgbClr val="0070C0"/>
                </a:solidFill>
              </a:rPr>
              <a:t>const</a:t>
            </a:r>
            <a:r>
              <a:rPr lang="fr-FR" sz="1800" dirty="0">
                <a:solidFill>
                  <a:srgbClr val="0070C0"/>
                </a:solidFill>
              </a:rPr>
              <a:t> li = </a:t>
            </a:r>
            <a:r>
              <a:rPr lang="fr-FR" sz="1800" dirty="0" err="1">
                <a:solidFill>
                  <a:srgbClr val="0070C0"/>
                </a:solidFill>
              </a:rPr>
              <a:t>document.createElement</a:t>
            </a:r>
            <a:r>
              <a:rPr lang="fr-FR" sz="1800" dirty="0">
                <a:solidFill>
                  <a:srgbClr val="0070C0"/>
                </a:solidFill>
              </a:rPr>
              <a:t>("li")</a:t>
            </a:r>
          </a:p>
          <a:p>
            <a:pPr marL="0" indent="0">
              <a:buNone/>
            </a:pPr>
            <a:r>
              <a:rPr lang="fr-FR" sz="1800" dirty="0">
                <a:solidFill>
                  <a:srgbClr val="0070C0"/>
                </a:solidFill>
              </a:rPr>
              <a:t>    </a:t>
            </a:r>
            <a:r>
              <a:rPr lang="fr-FR" sz="1800" dirty="0" err="1">
                <a:solidFill>
                  <a:srgbClr val="0070C0"/>
                </a:solidFill>
              </a:rPr>
              <a:t>li.innerHTML</a:t>
            </a:r>
            <a:r>
              <a:rPr lang="fr-FR" sz="1800" dirty="0">
                <a:solidFill>
                  <a:srgbClr val="0070C0"/>
                </a:solidFill>
              </a:rPr>
              <a:t> = `</a:t>
            </a:r>
          </a:p>
          <a:p>
            <a:pPr marL="0" indent="0">
              <a:buNone/>
            </a:pPr>
            <a:r>
              <a:rPr lang="fr-FR" sz="1800" dirty="0">
                <a:solidFill>
                  <a:srgbClr val="0070C0"/>
                </a:solidFill>
              </a:rPr>
              <a:t>    &lt;h2&gt;${</a:t>
            </a:r>
            <a:r>
              <a:rPr lang="fr-FR" sz="1800" dirty="0" err="1">
                <a:solidFill>
                  <a:srgbClr val="0070C0"/>
                </a:solidFill>
              </a:rPr>
              <a:t>data.title</a:t>
            </a:r>
            <a:r>
              <a:rPr lang="fr-FR" sz="1800" dirty="0">
                <a:solidFill>
                  <a:srgbClr val="0070C0"/>
                </a:solidFill>
              </a:rPr>
              <a:t>} ${</a:t>
            </a:r>
            <a:r>
              <a:rPr lang="fr-FR" sz="1800" dirty="0" err="1">
                <a:solidFill>
                  <a:srgbClr val="0070C0"/>
                </a:solidFill>
              </a:rPr>
              <a:t>data.symbol</a:t>
            </a:r>
            <a:r>
              <a:rPr lang="fr-FR" sz="1800" dirty="0">
                <a:solidFill>
                  <a:srgbClr val="0070C0"/>
                </a:solidFill>
              </a:rPr>
              <a:t>}&lt;/h2&gt;</a:t>
            </a:r>
          </a:p>
          <a:p>
            <a:pPr marL="0" indent="0">
              <a:buNone/>
            </a:pPr>
            <a:r>
              <a:rPr lang="fr-FR" sz="1800" dirty="0">
                <a:solidFill>
                  <a:srgbClr val="0070C0"/>
                </a:solidFill>
              </a:rPr>
              <a:t>    &lt;p&gt;${</a:t>
            </a:r>
            <a:r>
              <a:rPr lang="fr-FR" sz="1800" dirty="0" err="1">
                <a:solidFill>
                  <a:srgbClr val="0070C0"/>
                </a:solidFill>
              </a:rPr>
              <a:t>data.content</a:t>
            </a:r>
            <a:r>
              <a:rPr lang="fr-FR" sz="1800" dirty="0">
                <a:solidFill>
                  <a:srgbClr val="0070C0"/>
                </a:solidFill>
              </a:rPr>
              <a:t>}&lt;/p&gt;</a:t>
            </a:r>
          </a:p>
          <a:p>
            <a:pPr marL="0" indent="0">
              <a:buNone/>
            </a:pPr>
            <a:r>
              <a:rPr lang="fr-FR" sz="1800" dirty="0">
                <a:solidFill>
                  <a:srgbClr val="0070C0"/>
                </a:solidFill>
              </a:rPr>
              <a:t>    `</a:t>
            </a:r>
          </a:p>
          <a:p>
            <a:pPr marL="0" indent="0">
              <a:buNone/>
            </a:pPr>
            <a:r>
              <a:rPr lang="fr-FR" sz="1800" dirty="0">
                <a:solidFill>
                  <a:srgbClr val="0070C0"/>
                </a:solidFill>
              </a:rPr>
              <a:t>    </a:t>
            </a:r>
            <a:r>
              <a:rPr lang="fr-FR" sz="1800" dirty="0" err="1">
                <a:solidFill>
                  <a:srgbClr val="0070C0"/>
                </a:solidFill>
              </a:rPr>
              <a:t>list.appendChild</a:t>
            </a:r>
            <a:r>
              <a:rPr lang="fr-FR" sz="1800" dirty="0">
                <a:solidFill>
                  <a:srgbClr val="0070C0"/>
                </a:solidFill>
              </a:rPr>
              <a:t>(li)</a:t>
            </a:r>
          </a:p>
          <a:p>
            <a:pPr marL="0" indent="0">
              <a:buNone/>
            </a:pPr>
            <a:r>
              <a:rPr lang="fr-FR" sz="1800" dirty="0">
                <a:solidFill>
                  <a:srgbClr val="0070C0"/>
                </a:solidFill>
              </a:rPr>
              <a:t>})</a:t>
            </a:r>
          </a:p>
        </p:txBody>
      </p:sp>
    </p:spTree>
    <p:extLst>
      <p:ext uri="{BB962C8B-B14F-4D97-AF65-F5344CB8AC3E}">
        <p14:creationId xmlns:p14="http://schemas.microsoft.com/office/powerpoint/2010/main" val="8133109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Ajout du contenu avec les </a:t>
            </a:r>
            <a:r>
              <a:rPr lang="fr-FR" sz="2400" b="1" dirty="0" err="1">
                <a:solidFill>
                  <a:srgbClr val="FF0000"/>
                </a:solidFill>
              </a:rPr>
              <a:t>fragements</a:t>
            </a:r>
            <a:r>
              <a:rPr lang="fr-FR" sz="2400" b="1" dirty="0">
                <a:solidFill>
                  <a:srgbClr val="FF0000"/>
                </a:solidFill>
              </a:rPr>
              <a:t>: </a:t>
            </a:r>
            <a:endParaRPr lang="fr-FR" sz="1800" dirty="0"/>
          </a:p>
          <a:p>
            <a:pPr marL="0" indent="0">
              <a:buNone/>
            </a:pPr>
            <a:r>
              <a:rPr lang="fr-FR" sz="1800" dirty="0">
                <a:solidFill>
                  <a:srgbClr val="0070C0"/>
                </a:solidFill>
              </a:rPr>
              <a:t>	</a:t>
            </a:r>
            <a:r>
              <a:rPr lang="fr-FR" sz="1800" dirty="0">
                <a:solidFill>
                  <a:srgbClr val="7030A0"/>
                </a:solidFill>
              </a:rPr>
              <a:t>1. Utiliser un fragment avec Document : </a:t>
            </a:r>
            <a:r>
              <a:rPr lang="fr-FR" sz="1800" dirty="0" err="1">
                <a:solidFill>
                  <a:srgbClr val="7030A0"/>
                </a:solidFill>
              </a:rPr>
              <a:t>createDocumentFragment</a:t>
            </a:r>
            <a:r>
              <a:rPr lang="fr-FR" sz="1800" dirty="0">
                <a:solidFill>
                  <a:srgbClr val="7030A0"/>
                </a:solidFill>
              </a:rPr>
              <a:t>()</a:t>
            </a:r>
          </a:p>
          <a:p>
            <a:pPr marL="0" indent="0">
              <a:buNone/>
            </a:pPr>
            <a:r>
              <a:rPr lang="fr-FR" sz="1800" dirty="0"/>
              <a:t>Les fragments permettent de rajouter du contenu sans créer un container pour rien. Les éléments contenus dans le fragment se rajoutent tout simplement dans l'élément souhaité.</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title</a:t>
            </a:r>
            <a:r>
              <a:rPr lang="fr-FR" sz="1800" dirty="0">
                <a:solidFill>
                  <a:srgbClr val="0070C0"/>
                </a:solidFill>
              </a:rPr>
              <a:t> = "Hello </a:t>
            </a:r>
            <a:r>
              <a:rPr lang="fr-FR" sz="1800" dirty="0" err="1">
                <a:solidFill>
                  <a:srgbClr val="0070C0"/>
                </a:solidFill>
              </a:rPr>
              <a:t>word</a:t>
            </a:r>
            <a:r>
              <a:rPr lang="fr-FR" sz="1800" dirty="0">
                <a:solidFill>
                  <a:srgbClr val="0070C0"/>
                </a:solidFill>
              </a:rPr>
              <a:t>";</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frangment</a:t>
            </a:r>
            <a:r>
              <a:rPr lang="fr-FR" sz="1800" dirty="0">
                <a:solidFill>
                  <a:srgbClr val="0070C0"/>
                </a:solidFill>
              </a:rPr>
              <a:t> = </a:t>
            </a:r>
            <a:r>
              <a:rPr lang="fr-FR" sz="1800" dirty="0" err="1">
                <a:solidFill>
                  <a:srgbClr val="0070C0"/>
                </a:solidFill>
              </a:rPr>
              <a:t>document.createDocumentFragment</a:t>
            </a:r>
            <a:r>
              <a:rPr lang="fr-FR" sz="1800" dirty="0">
                <a:solidFill>
                  <a:srgbClr val="0070C0"/>
                </a:solidFill>
              </a:rPr>
              <a:t>()</a:t>
            </a:r>
          </a:p>
          <a:p>
            <a:pPr marL="0" indent="0">
              <a:buNone/>
            </a:pPr>
            <a:r>
              <a:rPr lang="fr-FR" sz="1800" dirty="0" err="1">
                <a:solidFill>
                  <a:srgbClr val="0070C0"/>
                </a:solidFill>
              </a:rPr>
              <a:t>const</a:t>
            </a:r>
            <a:r>
              <a:rPr lang="fr-FR" sz="1800" dirty="0">
                <a:solidFill>
                  <a:srgbClr val="0070C0"/>
                </a:solidFill>
              </a:rPr>
              <a:t> h1 = </a:t>
            </a:r>
            <a:r>
              <a:rPr lang="fr-FR" sz="1800" dirty="0" err="1">
                <a:solidFill>
                  <a:srgbClr val="0070C0"/>
                </a:solidFill>
              </a:rPr>
              <a:t>document.createElement</a:t>
            </a:r>
            <a:r>
              <a:rPr lang="fr-FR" sz="1800" dirty="0">
                <a:solidFill>
                  <a:srgbClr val="0070C0"/>
                </a:solidFill>
              </a:rPr>
              <a:t>("h1");</a:t>
            </a:r>
          </a:p>
          <a:p>
            <a:pPr marL="0" indent="0">
              <a:buNone/>
            </a:pPr>
            <a:r>
              <a:rPr lang="fr-FR" sz="1800" dirty="0">
                <a:solidFill>
                  <a:srgbClr val="0070C0"/>
                </a:solidFill>
              </a:rPr>
              <a:t>h1.textContent = </a:t>
            </a:r>
            <a:r>
              <a:rPr lang="fr-FR" sz="1800" dirty="0" err="1">
                <a:solidFill>
                  <a:srgbClr val="0070C0"/>
                </a:solidFill>
              </a:rPr>
              <a:t>title</a:t>
            </a:r>
            <a:r>
              <a:rPr lang="fr-FR" sz="1800" dirty="0">
                <a:solidFill>
                  <a:srgbClr val="0070C0"/>
                </a:solidFill>
              </a:rPr>
              <a:t>;</a:t>
            </a:r>
          </a:p>
          <a:p>
            <a:pPr marL="0" indent="0">
              <a:buNone/>
            </a:pPr>
            <a:r>
              <a:rPr lang="fr-FR" sz="1800" dirty="0" err="1">
                <a:solidFill>
                  <a:srgbClr val="0070C0"/>
                </a:solidFill>
              </a:rPr>
              <a:t>frangment.appendChild</a:t>
            </a:r>
            <a:r>
              <a:rPr lang="fr-FR" sz="1800" dirty="0">
                <a:solidFill>
                  <a:srgbClr val="0070C0"/>
                </a:solidFill>
              </a:rPr>
              <a:t>(h1)</a:t>
            </a:r>
          </a:p>
          <a:p>
            <a:pPr marL="0" indent="0">
              <a:buNone/>
            </a:pPr>
            <a:r>
              <a:rPr lang="fr-FR" sz="1800" dirty="0" err="1">
                <a:solidFill>
                  <a:srgbClr val="0070C0"/>
                </a:solidFill>
              </a:rPr>
              <a:t>document.body.appendChild</a:t>
            </a:r>
            <a:r>
              <a:rPr lang="fr-FR" sz="1800" dirty="0">
                <a:solidFill>
                  <a:srgbClr val="0070C0"/>
                </a:solidFill>
              </a:rPr>
              <a:t>(</a:t>
            </a:r>
            <a:r>
              <a:rPr lang="fr-FR" sz="1800" dirty="0" err="1">
                <a:solidFill>
                  <a:srgbClr val="0070C0"/>
                </a:solidFill>
              </a:rPr>
              <a:t>frangment</a:t>
            </a:r>
            <a:r>
              <a:rPr lang="fr-FR" sz="1800" dirty="0">
                <a:solidFill>
                  <a:srgbClr val="0070C0"/>
                </a:solidFill>
              </a:rPr>
              <a:t>)</a:t>
            </a:r>
            <a:r>
              <a:rPr lang="fr-FR" sz="1800" dirty="0"/>
              <a:t>;</a:t>
            </a:r>
          </a:p>
        </p:txBody>
      </p:sp>
    </p:spTree>
    <p:extLst>
      <p:ext uri="{BB962C8B-B14F-4D97-AF65-F5344CB8AC3E}">
        <p14:creationId xmlns:p14="http://schemas.microsoft.com/office/powerpoint/2010/main" val="890523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2400" b="1" dirty="0">
                <a:solidFill>
                  <a:srgbClr val="FF0000"/>
                </a:solidFill>
              </a:rPr>
              <a:t>Suppression d’un </a:t>
            </a:r>
            <a:r>
              <a:rPr lang="fr-FR" sz="2400" b="1" dirty="0" err="1">
                <a:solidFill>
                  <a:srgbClr val="FF0000"/>
                </a:solidFill>
              </a:rPr>
              <a:t>element</a:t>
            </a:r>
            <a:r>
              <a:rPr lang="fr-FR" sz="2400" b="1" dirty="0">
                <a:solidFill>
                  <a:srgbClr val="FF0000"/>
                </a:solidFill>
              </a:rPr>
              <a:t>: </a:t>
            </a:r>
            <a:endParaRPr lang="fr-FR" sz="1800" dirty="0"/>
          </a:p>
          <a:p>
            <a:pPr marL="342900" indent="-342900">
              <a:buAutoNum type="arabicPeriod"/>
            </a:pPr>
            <a:r>
              <a:rPr lang="fr-FR" sz="1800" dirty="0" err="1">
                <a:solidFill>
                  <a:srgbClr val="7030A0"/>
                </a:solidFill>
              </a:rPr>
              <a:t>Element</a:t>
            </a:r>
            <a:r>
              <a:rPr lang="fr-FR" sz="1800" dirty="0">
                <a:solidFill>
                  <a:srgbClr val="7030A0"/>
                </a:solidFill>
              </a:rPr>
              <a:t> : </a:t>
            </a:r>
            <a:r>
              <a:rPr lang="fr-FR" sz="1800" dirty="0" err="1">
                <a:solidFill>
                  <a:srgbClr val="7030A0"/>
                </a:solidFill>
              </a:rPr>
              <a:t>remove</a:t>
            </a:r>
            <a:r>
              <a:rPr lang="fr-FR" sz="1800" dirty="0">
                <a:solidFill>
                  <a:srgbClr val="7030A0"/>
                </a:solidFill>
              </a:rPr>
              <a:t>()  </a:t>
            </a:r>
            <a:r>
              <a:rPr lang="fr-FR" sz="1800" dirty="0"/>
              <a:t>// Supprime un élément du DOM</a:t>
            </a:r>
            <a:r>
              <a:rPr lang="fr-FR" sz="1800" dirty="0">
                <a:solidFill>
                  <a:srgbClr val="7030A0"/>
                </a:solidFill>
              </a:rPr>
              <a:t>.</a:t>
            </a:r>
          </a:p>
          <a:p>
            <a:pPr marL="0" indent="0">
              <a:buNone/>
            </a:pPr>
            <a:r>
              <a:rPr lang="fr-FR" sz="1800" dirty="0" err="1">
                <a:solidFill>
                  <a:srgbClr val="0070C0"/>
                </a:solidFill>
              </a:rPr>
              <a:t>document.querySelector</a:t>
            </a:r>
            <a:r>
              <a:rPr lang="fr-FR" sz="1800" dirty="0">
                <a:solidFill>
                  <a:srgbClr val="0070C0"/>
                </a:solidFill>
              </a:rPr>
              <a:t>("h1").</a:t>
            </a:r>
            <a:r>
              <a:rPr lang="fr-FR" sz="1800" dirty="0" err="1">
                <a:solidFill>
                  <a:srgbClr val="0070C0"/>
                </a:solidFill>
              </a:rPr>
              <a:t>remove</a:t>
            </a:r>
            <a:r>
              <a:rPr lang="fr-FR" sz="1800" dirty="0">
                <a:solidFill>
                  <a:srgbClr val="0070C0"/>
                </a:solidFill>
              </a:rPr>
              <a:t>();</a:t>
            </a:r>
          </a:p>
          <a:p>
            <a:pPr marL="0" indent="0">
              <a:buNone/>
            </a:pPr>
            <a:r>
              <a:rPr lang="fr-FR" sz="1800" dirty="0">
                <a:solidFill>
                  <a:srgbClr val="7030A0"/>
                </a:solidFill>
              </a:rPr>
              <a:t>2. </a:t>
            </a:r>
            <a:r>
              <a:rPr lang="fr-FR" sz="1800" dirty="0" err="1">
                <a:solidFill>
                  <a:srgbClr val="7030A0"/>
                </a:solidFill>
              </a:rPr>
              <a:t>Element</a:t>
            </a:r>
            <a:r>
              <a:rPr lang="fr-FR" sz="1800" dirty="0">
                <a:solidFill>
                  <a:srgbClr val="7030A0"/>
                </a:solidFill>
              </a:rPr>
              <a:t> : </a:t>
            </a:r>
            <a:r>
              <a:rPr lang="fr-FR" sz="1800" dirty="0" err="1">
                <a:solidFill>
                  <a:srgbClr val="7030A0"/>
                </a:solidFill>
              </a:rPr>
              <a:t>removeChild</a:t>
            </a:r>
            <a:r>
              <a:rPr lang="fr-FR" sz="1800" dirty="0">
                <a:solidFill>
                  <a:srgbClr val="7030A0"/>
                </a:solidFill>
              </a:rPr>
              <a:t>(</a:t>
            </a:r>
            <a:r>
              <a:rPr lang="fr-FR" sz="1800" dirty="0" err="1">
                <a:solidFill>
                  <a:srgbClr val="7030A0"/>
                </a:solidFill>
              </a:rPr>
              <a:t>childNodeToRemove</a:t>
            </a:r>
            <a:r>
              <a:rPr lang="fr-FR" sz="1800" dirty="0">
                <a:solidFill>
                  <a:srgbClr val="7030A0"/>
                </a:solidFill>
              </a:rPr>
              <a:t>) </a:t>
            </a:r>
            <a:r>
              <a:rPr lang="fr-FR" sz="1800" dirty="0"/>
              <a:t>// Supprime un élément enfant de l'élément appelant du DOM.</a:t>
            </a:r>
          </a:p>
          <a:p>
            <a:pPr marL="0" indent="0">
              <a:buNone/>
            </a:pPr>
            <a:r>
              <a:rPr lang="pt-BR" sz="1800" dirty="0"/>
              <a:t>document.body.removeChild(document.querySelector("h2"));</a:t>
            </a:r>
            <a:endParaRPr lang="fr-FR" sz="1800" dirty="0"/>
          </a:p>
          <a:p>
            <a:pPr marL="0" indent="0">
              <a:buNone/>
            </a:pPr>
            <a:r>
              <a:rPr lang="fr-FR" sz="1800" dirty="0">
                <a:solidFill>
                  <a:srgbClr val="7030A0"/>
                </a:solidFill>
              </a:rPr>
              <a:t>3. </a:t>
            </a:r>
            <a:r>
              <a:rPr lang="fr-FR" sz="1800" dirty="0" err="1">
                <a:solidFill>
                  <a:srgbClr val="7030A0"/>
                </a:solidFill>
              </a:rPr>
              <a:t>Element</a:t>
            </a:r>
            <a:r>
              <a:rPr lang="fr-FR" sz="1800" dirty="0">
                <a:solidFill>
                  <a:srgbClr val="7030A0"/>
                </a:solidFill>
              </a:rPr>
              <a:t> : </a:t>
            </a:r>
            <a:r>
              <a:rPr lang="fr-FR" sz="1800" dirty="0" err="1">
                <a:solidFill>
                  <a:srgbClr val="7030A0"/>
                </a:solidFill>
              </a:rPr>
              <a:t>textContent</a:t>
            </a:r>
            <a:r>
              <a:rPr lang="fr-FR" sz="1800" dirty="0">
                <a:solidFill>
                  <a:srgbClr val="7030A0"/>
                </a:solidFill>
              </a:rPr>
              <a:t> = ""; </a:t>
            </a:r>
            <a:r>
              <a:rPr lang="fr-FR" sz="1800" dirty="0"/>
              <a:t>// Supprime tout le contenu d'un élément en le remplaçant par une chaîne vide (rien).</a:t>
            </a:r>
          </a:p>
          <a:p>
            <a:pPr marL="0" indent="0">
              <a:buNone/>
            </a:pPr>
            <a:r>
              <a:rPr lang="fr-FR" sz="1800" dirty="0" err="1">
                <a:solidFill>
                  <a:srgbClr val="0070C0"/>
                </a:solidFill>
              </a:rPr>
              <a:t>document.body.textContent</a:t>
            </a:r>
            <a:r>
              <a:rPr lang="fr-FR" sz="1800" dirty="0">
                <a:solidFill>
                  <a:srgbClr val="0070C0"/>
                </a:solidFill>
              </a:rPr>
              <a:t> = ""</a:t>
            </a:r>
          </a:p>
          <a:p>
            <a:pPr marL="0" indent="0">
              <a:buNone/>
            </a:pPr>
            <a:r>
              <a:rPr lang="fr-FR" sz="1800" dirty="0">
                <a:solidFill>
                  <a:srgbClr val="7030A0"/>
                </a:solidFill>
              </a:rPr>
              <a:t>4. </a:t>
            </a:r>
            <a:r>
              <a:rPr lang="fr-FR" sz="1800" dirty="0" err="1">
                <a:solidFill>
                  <a:srgbClr val="7030A0"/>
                </a:solidFill>
              </a:rPr>
              <a:t>Element</a:t>
            </a:r>
            <a:r>
              <a:rPr lang="fr-FR" sz="1800" dirty="0">
                <a:solidFill>
                  <a:srgbClr val="7030A0"/>
                </a:solidFill>
              </a:rPr>
              <a:t> : </a:t>
            </a:r>
            <a:r>
              <a:rPr lang="fr-FR" sz="1800" dirty="0" err="1">
                <a:solidFill>
                  <a:srgbClr val="7030A0"/>
                </a:solidFill>
              </a:rPr>
              <a:t>replaceChildren</a:t>
            </a:r>
            <a:r>
              <a:rPr lang="fr-FR" sz="1800" dirty="0">
                <a:solidFill>
                  <a:srgbClr val="7030A0"/>
                </a:solidFill>
              </a:rPr>
              <a:t>(</a:t>
            </a:r>
            <a:r>
              <a:rPr lang="fr-FR" sz="1800" dirty="0" err="1">
                <a:solidFill>
                  <a:srgbClr val="7030A0"/>
                </a:solidFill>
              </a:rPr>
              <a:t>elementsToAdd</a:t>
            </a:r>
            <a:r>
              <a:rPr lang="fr-FR" sz="1800" dirty="0">
                <a:solidFill>
                  <a:srgbClr val="7030A0"/>
                </a:solidFill>
              </a:rPr>
              <a:t>) </a:t>
            </a:r>
            <a:r>
              <a:rPr lang="fr-FR" sz="1800" dirty="0"/>
              <a:t>// Remplace le contenu de l'élément appelant par le ou les arguments fournis. Accepte des chaînes ou des </a:t>
            </a:r>
            <a:r>
              <a:rPr lang="fr-FR" sz="1800" dirty="0" err="1"/>
              <a:t>noeuds</a:t>
            </a:r>
            <a:r>
              <a:rPr lang="fr-FR" sz="1800" dirty="0"/>
              <a:t> en argument.</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paragraph</a:t>
            </a:r>
            <a:r>
              <a:rPr lang="fr-FR" sz="1800" dirty="0">
                <a:solidFill>
                  <a:srgbClr val="0070C0"/>
                </a:solidFill>
              </a:rPr>
              <a:t> = </a:t>
            </a:r>
            <a:r>
              <a:rPr lang="fr-FR" sz="1800" dirty="0" err="1">
                <a:solidFill>
                  <a:srgbClr val="0070C0"/>
                </a:solidFill>
              </a:rPr>
              <a:t>document.createElement</a:t>
            </a:r>
            <a:r>
              <a:rPr lang="fr-FR" sz="1800" dirty="0">
                <a:solidFill>
                  <a:srgbClr val="0070C0"/>
                </a:solidFill>
              </a:rPr>
              <a:t>("p")</a:t>
            </a:r>
          </a:p>
          <a:p>
            <a:pPr marL="0" indent="0">
              <a:buNone/>
            </a:pPr>
            <a:r>
              <a:rPr lang="fr-FR" sz="1800" dirty="0" err="1">
                <a:solidFill>
                  <a:srgbClr val="0070C0"/>
                </a:solidFill>
              </a:rPr>
              <a:t>paragraph.textContent</a:t>
            </a:r>
            <a:r>
              <a:rPr lang="fr-FR" sz="1800" dirty="0">
                <a:solidFill>
                  <a:srgbClr val="0070C0"/>
                </a:solidFill>
              </a:rPr>
              <a:t> = "Nouveau </a:t>
            </a:r>
            <a:r>
              <a:rPr lang="fr-FR" sz="1800" dirty="0" err="1">
                <a:solidFill>
                  <a:srgbClr val="0070C0"/>
                </a:solidFill>
              </a:rPr>
              <a:t>text</a:t>
            </a:r>
            <a:r>
              <a:rPr lang="fr-FR" sz="1800" dirty="0">
                <a:solidFill>
                  <a:srgbClr val="0070C0"/>
                </a:solidFill>
              </a:rPr>
              <a:t>"</a:t>
            </a:r>
          </a:p>
          <a:p>
            <a:pPr marL="0" indent="0">
              <a:buNone/>
            </a:pPr>
            <a:r>
              <a:rPr lang="fr-FR" sz="1800" dirty="0" err="1">
                <a:solidFill>
                  <a:srgbClr val="0070C0"/>
                </a:solidFill>
              </a:rPr>
              <a:t>document.body.replaceChildren</a:t>
            </a:r>
            <a:r>
              <a:rPr lang="fr-FR" sz="1800" dirty="0">
                <a:solidFill>
                  <a:srgbClr val="0070C0"/>
                </a:solidFill>
              </a:rPr>
              <a:t>(</a:t>
            </a:r>
            <a:r>
              <a:rPr lang="fr-FR" sz="1800" dirty="0" err="1">
                <a:solidFill>
                  <a:srgbClr val="0070C0"/>
                </a:solidFill>
              </a:rPr>
              <a:t>paragraph</a:t>
            </a:r>
            <a:r>
              <a:rPr lang="fr-FR" sz="1800" dirty="0">
                <a:solidFill>
                  <a:srgbClr val="0070C0"/>
                </a:solidFill>
              </a:rPr>
              <a:t>)</a:t>
            </a:r>
          </a:p>
          <a:p>
            <a:pPr marL="0" indent="0">
              <a:buNone/>
            </a:pPr>
            <a:r>
              <a:rPr lang="fr-FR" sz="1800" dirty="0">
                <a:solidFill>
                  <a:srgbClr val="7030A0"/>
                </a:solidFill>
              </a:rPr>
              <a:t>5. </a:t>
            </a:r>
            <a:r>
              <a:rPr lang="fr-FR" sz="1800" dirty="0" err="1">
                <a:solidFill>
                  <a:srgbClr val="7030A0"/>
                </a:solidFill>
              </a:rPr>
              <a:t>Element</a:t>
            </a:r>
            <a:r>
              <a:rPr lang="fr-FR" sz="1800" dirty="0">
                <a:solidFill>
                  <a:srgbClr val="7030A0"/>
                </a:solidFill>
              </a:rPr>
              <a:t> : </a:t>
            </a:r>
            <a:r>
              <a:rPr lang="fr-FR" sz="1800" dirty="0" err="1">
                <a:solidFill>
                  <a:srgbClr val="7030A0"/>
                </a:solidFill>
              </a:rPr>
              <a:t>replaceChild</a:t>
            </a:r>
            <a:r>
              <a:rPr lang="fr-FR" sz="1800" dirty="0">
                <a:solidFill>
                  <a:srgbClr val="7030A0"/>
                </a:solidFill>
              </a:rPr>
              <a:t>(</a:t>
            </a:r>
            <a:r>
              <a:rPr lang="fr-FR" sz="1800" dirty="0" err="1">
                <a:solidFill>
                  <a:srgbClr val="7030A0"/>
                </a:solidFill>
              </a:rPr>
              <a:t>newChild,oldChild</a:t>
            </a:r>
            <a:r>
              <a:rPr lang="fr-FR" sz="1800" dirty="0">
                <a:solidFill>
                  <a:srgbClr val="7030A0"/>
                </a:solidFill>
              </a:rPr>
              <a:t>) </a:t>
            </a:r>
            <a:r>
              <a:rPr lang="fr-FR" sz="1800" dirty="0"/>
              <a:t>// Remplace un enfant représenté par le premier paramètre par le second.</a:t>
            </a:r>
          </a:p>
          <a:p>
            <a:pPr marL="0" indent="0">
              <a:buNone/>
            </a:pPr>
            <a:r>
              <a:rPr lang="fr-FR" sz="1800" dirty="0" err="1">
                <a:solidFill>
                  <a:srgbClr val="0070C0"/>
                </a:solidFill>
              </a:rPr>
              <a:t>const</a:t>
            </a:r>
            <a:r>
              <a:rPr lang="fr-FR" sz="1800" dirty="0">
                <a:solidFill>
                  <a:srgbClr val="0070C0"/>
                </a:solidFill>
              </a:rPr>
              <a:t> paragraph2 = </a:t>
            </a:r>
            <a:r>
              <a:rPr lang="fr-FR" sz="1800" dirty="0" err="1">
                <a:solidFill>
                  <a:srgbClr val="0070C0"/>
                </a:solidFill>
              </a:rPr>
              <a:t>document.createElement</a:t>
            </a:r>
            <a:r>
              <a:rPr lang="fr-FR" sz="1800" dirty="0">
                <a:solidFill>
                  <a:srgbClr val="0070C0"/>
                </a:solidFill>
              </a:rPr>
              <a:t>("p")</a:t>
            </a:r>
          </a:p>
          <a:p>
            <a:pPr marL="0" indent="0">
              <a:buNone/>
            </a:pPr>
            <a:r>
              <a:rPr lang="fr-FR" sz="1800" dirty="0">
                <a:solidFill>
                  <a:srgbClr val="0070C0"/>
                </a:solidFill>
              </a:rPr>
              <a:t>paragraph2.textContent = "</a:t>
            </a:r>
            <a:r>
              <a:rPr lang="fr-FR" sz="1800" dirty="0" err="1">
                <a:solidFill>
                  <a:srgbClr val="0070C0"/>
                </a:solidFill>
              </a:rPr>
              <a:t>Tdeuxième</a:t>
            </a:r>
            <a:r>
              <a:rPr lang="fr-FR" sz="1800" dirty="0">
                <a:solidFill>
                  <a:srgbClr val="0070C0"/>
                </a:solidFill>
              </a:rPr>
              <a:t> paragraphe"</a:t>
            </a:r>
          </a:p>
          <a:p>
            <a:pPr marL="0" indent="0">
              <a:buNone/>
            </a:pPr>
            <a:r>
              <a:rPr lang="fr-FR" sz="1800" dirty="0" err="1">
                <a:solidFill>
                  <a:srgbClr val="0070C0"/>
                </a:solidFill>
              </a:rPr>
              <a:t>document.body.replaceChildren</a:t>
            </a:r>
            <a:r>
              <a:rPr lang="fr-FR" sz="1800" dirty="0">
                <a:solidFill>
                  <a:srgbClr val="0070C0"/>
                </a:solidFill>
              </a:rPr>
              <a:t>(paragraph2)</a:t>
            </a:r>
          </a:p>
        </p:txBody>
      </p:sp>
    </p:spTree>
    <p:extLst>
      <p:ext uri="{BB962C8B-B14F-4D97-AF65-F5344CB8AC3E}">
        <p14:creationId xmlns:p14="http://schemas.microsoft.com/office/powerpoint/2010/main" val="1506689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Obtenir les positions et dimension: </a:t>
            </a:r>
            <a:endParaRPr lang="fr-FR" sz="1800" b="1" dirty="0">
              <a:solidFill>
                <a:srgbClr val="FF0000"/>
              </a:solidFill>
            </a:endParaRPr>
          </a:p>
          <a:p>
            <a:pPr marL="0" indent="0">
              <a:buNone/>
            </a:pPr>
            <a:r>
              <a:rPr lang="fr-FR" sz="1800" dirty="0"/>
              <a:t>Il est très courant de vouloir connaître les positions d'un élément par rapport aux différents bords de la fenêtre. Il est aussi courant de vouloir connaître ses dimensions. Découvrons quelques méthodes et propriétés utiles afin d'obtenir ces informations.</a:t>
            </a:r>
          </a:p>
          <a:p>
            <a:pPr marL="0" indent="0">
              <a:buNone/>
            </a:pPr>
            <a:r>
              <a:rPr lang="fr-FR" sz="1800" dirty="0">
                <a:solidFill>
                  <a:srgbClr val="7030A0"/>
                </a:solidFill>
              </a:rPr>
              <a:t>	1. </a:t>
            </a:r>
            <a:r>
              <a:rPr lang="fr-FR" sz="1800" dirty="0" err="1">
                <a:solidFill>
                  <a:srgbClr val="7030A0"/>
                </a:solidFill>
              </a:rPr>
              <a:t>Element</a:t>
            </a:r>
            <a:r>
              <a:rPr lang="fr-FR" sz="1800" dirty="0">
                <a:solidFill>
                  <a:srgbClr val="7030A0"/>
                </a:solidFill>
              </a:rPr>
              <a:t> : </a:t>
            </a:r>
            <a:r>
              <a:rPr lang="fr-FR" sz="1800" dirty="0" err="1">
                <a:solidFill>
                  <a:srgbClr val="7030A0"/>
                </a:solidFill>
              </a:rPr>
              <a:t>getBoundingClientRect</a:t>
            </a:r>
            <a:r>
              <a:rPr lang="fr-FR" sz="1800" dirty="0">
                <a:solidFill>
                  <a:srgbClr val="7030A0"/>
                </a:solidFill>
              </a:rPr>
              <a:t>()</a:t>
            </a:r>
          </a:p>
          <a:p>
            <a:pPr marL="0" indent="0">
              <a:buNone/>
            </a:pPr>
            <a:r>
              <a:rPr lang="fr-FR" sz="1800" dirty="0"/>
              <a:t>Retourne un objet contenant les dimensions d'un élément et sa position par rapport au </a:t>
            </a:r>
            <a:r>
              <a:rPr lang="fr-FR" sz="1800" dirty="0" err="1"/>
              <a:t>viewport</a:t>
            </a:r>
            <a:r>
              <a:rPr lang="fr-FR" sz="1800" dirty="0"/>
              <a:t>, c'est à dire la fenêtre globale ou la zone d'affichage. Attention, le </a:t>
            </a:r>
            <a:r>
              <a:rPr lang="fr-FR" sz="1800" dirty="0" err="1"/>
              <a:t>viewport</a:t>
            </a:r>
            <a:r>
              <a:rPr lang="fr-FR" sz="1800" dirty="0"/>
              <a:t> n'est pas tout le temps le haut de la page, notamment si on a déjà scrollé. Ce sera toujours le haut de la fenêtre visible.</a:t>
            </a:r>
          </a:p>
          <a:p>
            <a:pPr marL="0" indent="0">
              <a:buNone/>
            </a:pPr>
            <a:r>
              <a:rPr lang="fr-FR" sz="1800" dirty="0" err="1">
                <a:solidFill>
                  <a:srgbClr val="0070C0"/>
                </a:solidFill>
              </a:rPr>
              <a:t>const</a:t>
            </a:r>
            <a:r>
              <a:rPr lang="fr-FR" sz="1800" dirty="0">
                <a:solidFill>
                  <a:srgbClr val="0070C0"/>
                </a:solidFill>
              </a:rPr>
              <a:t> box = </a:t>
            </a:r>
            <a:r>
              <a:rPr lang="fr-FR" sz="1800" dirty="0" err="1">
                <a:solidFill>
                  <a:srgbClr val="0070C0"/>
                </a:solidFill>
              </a:rPr>
              <a:t>document.querySelector</a:t>
            </a:r>
            <a:r>
              <a:rPr lang="fr-FR" sz="1800" dirty="0">
                <a:solidFill>
                  <a:srgbClr val="0070C0"/>
                </a:solidFill>
              </a:rPr>
              <a:t>(".box");</a:t>
            </a:r>
          </a:p>
          <a:p>
            <a:pPr marL="0" indent="0">
              <a:buNone/>
            </a:pPr>
            <a:r>
              <a:rPr lang="fr-FR" sz="1800" dirty="0">
                <a:solidFill>
                  <a:srgbClr val="0070C0"/>
                </a:solidFill>
              </a:rPr>
              <a:t>console.log(</a:t>
            </a:r>
            <a:r>
              <a:rPr lang="fr-FR" sz="1800" dirty="0" err="1">
                <a:solidFill>
                  <a:srgbClr val="0070C0"/>
                </a:solidFill>
              </a:rPr>
              <a:t>box.getBoundingClientRect</a:t>
            </a:r>
            <a:r>
              <a:rPr lang="fr-FR" sz="1800" dirty="0">
                <a:solidFill>
                  <a:srgbClr val="0070C0"/>
                </a:solidFill>
              </a:rPr>
              <a:t>());</a:t>
            </a:r>
          </a:p>
        </p:txBody>
      </p:sp>
    </p:spTree>
    <p:extLst>
      <p:ext uri="{BB962C8B-B14F-4D97-AF65-F5344CB8AC3E}">
        <p14:creationId xmlns:p14="http://schemas.microsoft.com/office/powerpoint/2010/main" val="28735758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Exercice sur le DOM: </a:t>
            </a:r>
          </a:p>
          <a:p>
            <a:pPr marL="0" indent="0">
              <a:buNone/>
            </a:pPr>
            <a:r>
              <a:rPr lang="fr-FR" sz="2400" dirty="0">
                <a:solidFill>
                  <a:srgbClr val="7030A0"/>
                </a:solidFill>
              </a:rPr>
              <a:t>Exercice 1</a:t>
            </a:r>
            <a:endParaRPr lang="fr-FR" sz="1800" dirty="0">
              <a:solidFill>
                <a:srgbClr val="7030A0"/>
              </a:solidFill>
            </a:endParaRPr>
          </a:p>
          <a:p>
            <a:pPr marL="0" indent="0">
              <a:buNone/>
            </a:pPr>
            <a:r>
              <a:rPr lang="fr-FR" sz="1800" dirty="0"/>
              <a:t>1. Sélectionnez et changez la couleur du &lt;h1&gt; en "</a:t>
            </a:r>
            <a:r>
              <a:rPr lang="fr-FR" sz="1800" dirty="0" err="1"/>
              <a:t>plum</a:t>
            </a:r>
            <a:r>
              <a:rPr lang="fr-FR" sz="1800" dirty="0"/>
              <a:t>" en JavaScript.</a:t>
            </a:r>
          </a:p>
          <a:p>
            <a:pPr marL="0" indent="0">
              <a:buNone/>
            </a:pPr>
            <a:r>
              <a:rPr lang="fr-FR" sz="1800" dirty="0"/>
              <a:t>2. Sélectionnez le paragraphe sous le titre à l'aide de son ID. Deux façons de faire sont possibles.</a:t>
            </a:r>
          </a:p>
          <a:p>
            <a:pPr marL="0" indent="0">
              <a:buNone/>
            </a:pPr>
            <a:r>
              <a:rPr lang="fr-FR" sz="1800" dirty="0"/>
              <a:t>3. Loggez le texte du troisième &lt;li&gt; dans la console.</a:t>
            </a:r>
          </a:p>
          <a:p>
            <a:pPr marL="0" indent="0">
              <a:buNone/>
            </a:pPr>
            <a:r>
              <a:rPr lang="fr-FR" sz="1800" dirty="0"/>
              <a:t>4. Loggez le contenu de l'attribut "src" de l'image dans la console.</a:t>
            </a:r>
          </a:p>
          <a:p>
            <a:pPr marL="0" indent="0">
              <a:buNone/>
            </a:pPr>
            <a:r>
              <a:rPr lang="fr-FR" sz="1800" dirty="0"/>
              <a:t>5. Rajoutez un &lt;li&gt; contenant le texte "Nouveau LI !" à la liste. </a:t>
            </a:r>
          </a:p>
          <a:p>
            <a:pPr marL="0" indent="0">
              <a:buNone/>
            </a:pPr>
            <a:r>
              <a:rPr lang="fr-FR" sz="1800" dirty="0">
                <a:solidFill>
                  <a:srgbClr val="7030A0"/>
                </a:solidFill>
              </a:rPr>
              <a:t>Exercice 2</a:t>
            </a:r>
          </a:p>
          <a:p>
            <a:pPr marL="0" indent="0">
              <a:buNone/>
            </a:pPr>
            <a:r>
              <a:rPr lang="fr-FR" sz="1800" dirty="0"/>
              <a:t>1. Écrivez une fonction </a:t>
            </a:r>
            <a:r>
              <a:rPr lang="fr-FR" sz="1800" dirty="0" err="1"/>
              <a:t>fillList</a:t>
            </a:r>
            <a:r>
              <a:rPr lang="fr-FR" sz="1800" dirty="0"/>
              <a:t>(</a:t>
            </a:r>
            <a:r>
              <a:rPr lang="fr-FR" sz="1800" dirty="0" err="1"/>
              <a:t>list</a:t>
            </a:r>
            <a:r>
              <a:rPr lang="fr-FR" sz="1800" dirty="0"/>
              <a:t>, data) qui transforme les données data en &lt;li&gt;. Un &lt;li&gt; par objet doit être créé. Chaque &lt;li&gt; contiendra un &lt;p&gt; avec le contenu de la propriété .content et un autre &lt;p&gt; avec le contenu de la propriété .</a:t>
            </a:r>
            <a:r>
              <a:rPr lang="fr-FR" sz="1800" dirty="0" err="1"/>
              <a:t>category</a:t>
            </a:r>
            <a:r>
              <a:rPr lang="fr-FR" sz="1800" dirty="0"/>
              <a:t>. Ajoutez ensuite chaque &lt;li&gt; dans la liste &lt;</a:t>
            </a:r>
            <a:r>
              <a:rPr lang="fr-FR" sz="1800" dirty="0" err="1"/>
              <a:t>ul</a:t>
            </a:r>
            <a:r>
              <a:rPr lang="fr-FR" sz="1800" dirty="0"/>
              <a:t>&gt;</a:t>
            </a:r>
          </a:p>
          <a:p>
            <a:pPr marL="0" indent="0">
              <a:buNone/>
            </a:pPr>
            <a:r>
              <a:rPr lang="fr-FR" sz="1800" dirty="0"/>
              <a:t>2. Supprimez maintenant le premier et dernier élément de la liste.</a:t>
            </a:r>
          </a:p>
        </p:txBody>
      </p:sp>
    </p:spTree>
    <p:extLst>
      <p:ext uri="{BB962C8B-B14F-4D97-AF65-F5344CB8AC3E}">
        <p14:creationId xmlns:p14="http://schemas.microsoft.com/office/powerpoint/2010/main" val="36886813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5: Document-Object-Model</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32500" lnSpcReduction="20000"/>
          </a:bodyPr>
          <a:lstStyle/>
          <a:p>
            <a:pPr marL="0" indent="0">
              <a:buNone/>
            </a:pPr>
            <a:r>
              <a:rPr lang="fr-FR" sz="2400" b="1" dirty="0">
                <a:solidFill>
                  <a:srgbClr val="FF0000"/>
                </a:solidFill>
              </a:rPr>
              <a:t>Exercice sur le DOM: </a:t>
            </a:r>
          </a:p>
          <a:p>
            <a:pPr marL="0" indent="0">
              <a:buNone/>
            </a:pPr>
            <a:r>
              <a:rPr lang="fr-FR" sz="2400" dirty="0">
                <a:solidFill>
                  <a:srgbClr val="7030A0"/>
                </a:solidFill>
              </a:rPr>
              <a:t>Exercice 1</a:t>
            </a:r>
            <a:endParaRPr lang="fr-FR" sz="1800" dirty="0">
              <a:solidFill>
                <a:srgbClr val="7030A0"/>
              </a:solidFill>
            </a:endParaRPr>
          </a:p>
          <a:p>
            <a:pPr marL="0" indent="0">
              <a:buNone/>
            </a:pPr>
            <a:r>
              <a:rPr lang="fr-FR" sz="1800" dirty="0" err="1"/>
              <a:t>const</a:t>
            </a:r>
            <a:r>
              <a:rPr lang="fr-FR" sz="1800" dirty="0"/>
              <a:t> data = [</a:t>
            </a:r>
          </a:p>
          <a:p>
            <a:pPr marL="0" indent="0">
              <a:buNone/>
            </a:pPr>
            <a:r>
              <a:rPr lang="fr-FR" sz="1800" dirty="0"/>
              <a:t>    {</a:t>
            </a:r>
          </a:p>
          <a:p>
            <a:pPr marL="0" indent="0">
              <a:buNone/>
            </a:pPr>
            <a:r>
              <a:rPr lang="fr-FR" sz="1800" dirty="0"/>
              <a:t>        content: "Lait",</a:t>
            </a:r>
          </a:p>
          <a:p>
            <a:pPr marL="0" indent="0">
              <a:buNone/>
            </a:pPr>
            <a:r>
              <a:rPr lang="fr-FR" sz="1800" dirty="0"/>
              <a:t>        </a:t>
            </a:r>
            <a:r>
              <a:rPr lang="fr-FR" sz="1800" dirty="0" err="1"/>
              <a:t>category</a:t>
            </a:r>
            <a:r>
              <a:rPr lang="fr-FR" sz="1800" dirty="0"/>
              <a:t>: "</a:t>
            </a:r>
            <a:r>
              <a:rPr lang="fr-FR" sz="1800" dirty="0" err="1"/>
              <a:t>Diary</a:t>
            </a:r>
            <a:r>
              <a:rPr lang="fr-FR" sz="1800" dirty="0"/>
              <a:t>"</a:t>
            </a:r>
          </a:p>
          <a:p>
            <a:pPr marL="0" indent="0">
              <a:buNone/>
            </a:pPr>
            <a:r>
              <a:rPr lang="fr-FR" sz="1800" dirty="0"/>
              <a:t>    },</a:t>
            </a:r>
          </a:p>
          <a:p>
            <a:pPr marL="0" indent="0">
              <a:buNone/>
            </a:pPr>
            <a:r>
              <a:rPr lang="fr-FR" sz="1800" dirty="0"/>
              <a:t>    {</a:t>
            </a:r>
          </a:p>
          <a:p>
            <a:pPr marL="0" indent="0">
              <a:buNone/>
            </a:pPr>
            <a:r>
              <a:rPr lang="fr-FR" sz="1800" dirty="0"/>
              <a:t>        content: "Fromage",</a:t>
            </a:r>
          </a:p>
          <a:p>
            <a:pPr marL="0" indent="0">
              <a:buNone/>
            </a:pPr>
            <a:r>
              <a:rPr lang="fr-FR" sz="1800" dirty="0"/>
              <a:t>        </a:t>
            </a:r>
            <a:r>
              <a:rPr lang="fr-FR" sz="1800" dirty="0" err="1"/>
              <a:t>category</a:t>
            </a:r>
            <a:r>
              <a:rPr lang="fr-FR" sz="1800" dirty="0"/>
              <a:t>: "</a:t>
            </a:r>
            <a:r>
              <a:rPr lang="fr-FR" sz="1800" dirty="0" err="1"/>
              <a:t>Diary</a:t>
            </a:r>
            <a:r>
              <a:rPr lang="fr-FR" sz="1800" dirty="0"/>
              <a:t>"</a:t>
            </a:r>
          </a:p>
          <a:p>
            <a:pPr marL="0" indent="0">
              <a:buNone/>
            </a:pPr>
            <a:r>
              <a:rPr lang="fr-FR" sz="1800" dirty="0"/>
              <a:t>    },</a:t>
            </a:r>
          </a:p>
          <a:p>
            <a:pPr marL="0" indent="0">
              <a:buNone/>
            </a:pPr>
            <a:r>
              <a:rPr lang="fr-FR" sz="1800" dirty="0"/>
              <a:t>    {</a:t>
            </a:r>
          </a:p>
          <a:p>
            <a:pPr marL="0" indent="0">
              <a:buNone/>
            </a:pPr>
            <a:r>
              <a:rPr lang="fr-FR" sz="1800" dirty="0"/>
              <a:t>        content: "Savon",</a:t>
            </a:r>
          </a:p>
          <a:p>
            <a:pPr marL="0" indent="0">
              <a:buNone/>
            </a:pPr>
            <a:r>
              <a:rPr lang="fr-FR" sz="1800" dirty="0"/>
              <a:t>        </a:t>
            </a:r>
            <a:r>
              <a:rPr lang="fr-FR" sz="1800" dirty="0" err="1"/>
              <a:t>category</a:t>
            </a:r>
            <a:r>
              <a:rPr lang="fr-FR" sz="1800" dirty="0"/>
              <a:t>: "</a:t>
            </a:r>
            <a:r>
              <a:rPr lang="fr-FR" sz="1800" dirty="0" err="1"/>
              <a:t>Wellness</a:t>
            </a:r>
            <a:r>
              <a:rPr lang="fr-FR" sz="1800" dirty="0"/>
              <a:t>"</a:t>
            </a:r>
          </a:p>
          <a:p>
            <a:pPr marL="0" indent="0">
              <a:buNone/>
            </a:pPr>
            <a:r>
              <a:rPr lang="fr-FR" sz="1800" dirty="0"/>
              <a:t>    },</a:t>
            </a:r>
          </a:p>
          <a:p>
            <a:pPr marL="0" indent="0">
              <a:buNone/>
            </a:pPr>
            <a:r>
              <a:rPr lang="fr-FR" sz="1800" dirty="0"/>
              <a:t>    {</a:t>
            </a:r>
          </a:p>
          <a:p>
            <a:pPr marL="0" indent="0">
              <a:buNone/>
            </a:pPr>
            <a:r>
              <a:rPr lang="fr-FR" sz="1800" dirty="0"/>
              <a:t>        content: "Pommes",</a:t>
            </a:r>
          </a:p>
          <a:p>
            <a:pPr marL="0" indent="0">
              <a:buNone/>
            </a:pPr>
            <a:r>
              <a:rPr lang="fr-FR" sz="1800" dirty="0"/>
              <a:t>        </a:t>
            </a:r>
            <a:r>
              <a:rPr lang="fr-FR" sz="1800" dirty="0" err="1"/>
              <a:t>category</a:t>
            </a:r>
            <a:r>
              <a:rPr lang="fr-FR" sz="1800" dirty="0"/>
              <a:t>: "Fruits"</a:t>
            </a:r>
          </a:p>
          <a:p>
            <a:pPr marL="0" indent="0">
              <a:buNone/>
            </a:pPr>
            <a:r>
              <a:rPr lang="fr-FR" sz="1800" dirty="0"/>
              <a:t>    },</a:t>
            </a:r>
          </a:p>
          <a:p>
            <a:pPr marL="0" indent="0">
              <a:buNone/>
            </a:pPr>
            <a:r>
              <a:rPr lang="fr-FR" sz="1800" dirty="0"/>
              <a:t>    {</a:t>
            </a:r>
          </a:p>
          <a:p>
            <a:pPr marL="0" indent="0">
              <a:buNone/>
            </a:pPr>
            <a:r>
              <a:rPr lang="fr-FR" sz="1800" dirty="0"/>
              <a:t>        content: "Poulet",</a:t>
            </a:r>
          </a:p>
          <a:p>
            <a:pPr marL="0" indent="0">
              <a:buNone/>
            </a:pPr>
            <a:r>
              <a:rPr lang="fr-FR" sz="1800" dirty="0"/>
              <a:t>        </a:t>
            </a:r>
            <a:r>
              <a:rPr lang="fr-FR" sz="1800" dirty="0" err="1"/>
              <a:t>category</a:t>
            </a:r>
            <a:r>
              <a:rPr lang="fr-FR" sz="1800" dirty="0"/>
              <a:t>: "</a:t>
            </a:r>
            <a:r>
              <a:rPr lang="fr-FR" sz="1800" dirty="0" err="1"/>
              <a:t>Meat</a:t>
            </a:r>
            <a:r>
              <a:rPr lang="fr-FR" sz="1800" dirty="0"/>
              <a:t>"</a:t>
            </a:r>
          </a:p>
          <a:p>
            <a:pPr marL="0" indent="0">
              <a:buNone/>
            </a:pPr>
            <a:r>
              <a:rPr lang="fr-FR" sz="1800" dirty="0"/>
              <a:t>    },</a:t>
            </a:r>
          </a:p>
          <a:p>
            <a:pPr marL="0" indent="0">
              <a:buNone/>
            </a:pPr>
            <a:r>
              <a:rPr lang="fr-FR" sz="1800" dirty="0"/>
              <a:t>]</a:t>
            </a:r>
          </a:p>
        </p:txBody>
      </p:sp>
    </p:spTree>
    <p:extLst>
      <p:ext uri="{BB962C8B-B14F-4D97-AF65-F5344CB8AC3E}">
        <p14:creationId xmlns:p14="http://schemas.microsoft.com/office/powerpoint/2010/main" val="22979642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7500" lnSpcReduction="20000"/>
          </a:bodyPr>
          <a:lstStyle/>
          <a:p>
            <a:pPr marL="0" indent="0">
              <a:buNone/>
            </a:pPr>
            <a:r>
              <a:rPr lang="fr-FR" sz="2400" b="1" dirty="0">
                <a:solidFill>
                  <a:srgbClr val="FF0000"/>
                </a:solidFill>
              </a:rPr>
              <a:t>Comment écouter un évènement: </a:t>
            </a:r>
          </a:p>
          <a:p>
            <a:pPr marL="0" indent="0">
              <a:buNone/>
            </a:pPr>
            <a:r>
              <a:rPr lang="fr-FR" sz="1800" dirty="0"/>
              <a:t>Les événements sont au </a:t>
            </a:r>
            <a:r>
              <a:rPr lang="fr-FR" sz="1800" dirty="0" err="1"/>
              <a:t>coeur</a:t>
            </a:r>
            <a:r>
              <a:rPr lang="fr-FR" sz="1800" dirty="0"/>
              <a:t> du JavaScript côté navigateur, ils permettent de répondre à des actions effectuées par les utilisateurs.</a:t>
            </a:r>
          </a:p>
          <a:p>
            <a:pPr marL="0" indent="0">
              <a:buNone/>
            </a:pPr>
            <a:r>
              <a:rPr lang="fr-FR" sz="1800" dirty="0"/>
              <a:t>	</a:t>
            </a:r>
            <a:r>
              <a:rPr lang="fr-FR" sz="1800" dirty="0">
                <a:solidFill>
                  <a:srgbClr val="7030A0"/>
                </a:solidFill>
              </a:rPr>
              <a:t>1. </a:t>
            </a:r>
            <a:r>
              <a:rPr lang="fr-FR" sz="1800" dirty="0" err="1">
                <a:solidFill>
                  <a:srgbClr val="7030A0"/>
                </a:solidFill>
              </a:rPr>
              <a:t>addEventListener</a:t>
            </a:r>
            <a:r>
              <a:rPr lang="fr-FR" sz="1800" dirty="0">
                <a:solidFill>
                  <a:srgbClr val="7030A0"/>
                </a:solidFill>
              </a:rPr>
              <a:t>(</a:t>
            </a:r>
            <a:r>
              <a:rPr lang="fr-FR" sz="1800" dirty="0" err="1">
                <a:solidFill>
                  <a:srgbClr val="7030A0"/>
                </a:solidFill>
              </a:rPr>
              <a:t>event</a:t>
            </a:r>
            <a:r>
              <a:rPr lang="fr-FR" sz="1800" dirty="0">
                <a:solidFill>
                  <a:srgbClr val="7030A0"/>
                </a:solidFill>
              </a:rPr>
              <a:t>, callback, option) </a:t>
            </a:r>
          </a:p>
          <a:p>
            <a:pPr marL="0" indent="0">
              <a:buNone/>
            </a:pPr>
            <a:r>
              <a:rPr lang="fr-FR" sz="1800" dirty="0"/>
              <a:t>Elle permet d'être à l'écoute d'un </a:t>
            </a:r>
            <a:r>
              <a:rPr lang="fr-FR" sz="1800" dirty="0" err="1"/>
              <a:t>évenement</a:t>
            </a:r>
            <a:r>
              <a:rPr lang="fr-FR" sz="1800" dirty="0"/>
              <a:t> particulier sur un élément, c'est à dire de déclencher une fonction callback quand un évènement a été déclenché sur un </a:t>
            </a:r>
            <a:r>
              <a:rPr lang="fr-FR" sz="1800" dirty="0" err="1"/>
              <a:t>élément.L'objet</a:t>
            </a:r>
            <a:r>
              <a:rPr lang="fr-FR" sz="1800" dirty="0"/>
              <a:t> d'évènement. Un objet d'évènement contenant des informations de ce dernier est TOUJOURS passé en argument à la fonction callback que vous définissez dans </a:t>
            </a:r>
            <a:r>
              <a:rPr lang="fr-FR" sz="1800" dirty="0" err="1"/>
              <a:t>addEventListener</a:t>
            </a:r>
            <a:r>
              <a:rPr lang="fr-FR" sz="1800" dirty="0"/>
              <a:t>(). À vous de voir si vous voulez l'utiliser, ou pas.</a:t>
            </a:r>
          </a:p>
          <a:p>
            <a:pPr marL="0" indent="0">
              <a:buNone/>
            </a:pPr>
            <a:r>
              <a:rPr lang="en-US" sz="1800" dirty="0">
                <a:solidFill>
                  <a:srgbClr val="0070C0"/>
                </a:solidFill>
              </a:rPr>
              <a:t>const </a:t>
            </a:r>
            <a:r>
              <a:rPr lang="en-US" sz="1800" dirty="0" err="1">
                <a:solidFill>
                  <a:srgbClr val="0070C0"/>
                </a:solidFill>
              </a:rPr>
              <a:t>btn</a:t>
            </a:r>
            <a:r>
              <a:rPr lang="en-US" sz="1800" dirty="0">
                <a:solidFill>
                  <a:srgbClr val="0070C0"/>
                </a:solidFill>
              </a:rPr>
              <a:t> = </a:t>
            </a:r>
            <a:r>
              <a:rPr lang="en-US" sz="1800" dirty="0" err="1">
                <a:solidFill>
                  <a:srgbClr val="0070C0"/>
                </a:solidFill>
              </a:rPr>
              <a:t>document.querySelector</a:t>
            </a:r>
            <a:r>
              <a:rPr lang="en-US" sz="1800" dirty="0">
                <a:solidFill>
                  <a:srgbClr val="0070C0"/>
                </a:solidFill>
              </a:rPr>
              <a:t>(".</a:t>
            </a:r>
            <a:r>
              <a:rPr lang="en-US" sz="1800" dirty="0" err="1">
                <a:solidFill>
                  <a:srgbClr val="0070C0"/>
                </a:solidFill>
              </a:rPr>
              <a:t>btn</a:t>
            </a:r>
            <a:r>
              <a:rPr lang="en-US" sz="1800" dirty="0">
                <a:solidFill>
                  <a:srgbClr val="0070C0"/>
                </a:solidFill>
              </a:rPr>
              <a:t>")</a:t>
            </a:r>
          </a:p>
          <a:p>
            <a:pPr marL="0" indent="0">
              <a:buNone/>
            </a:pPr>
            <a:r>
              <a:rPr lang="en-US" sz="1800" dirty="0" err="1">
                <a:solidFill>
                  <a:srgbClr val="0070C0"/>
                </a:solidFill>
              </a:rPr>
              <a:t>btn.addEventListener</a:t>
            </a:r>
            <a:r>
              <a:rPr lang="en-US" sz="1800" dirty="0">
                <a:solidFill>
                  <a:srgbClr val="0070C0"/>
                </a:solidFill>
              </a:rPr>
              <a:t>("click", </a:t>
            </a:r>
            <a:r>
              <a:rPr lang="en-US" sz="1800" dirty="0" err="1">
                <a:solidFill>
                  <a:srgbClr val="0070C0"/>
                </a:solidFill>
              </a:rPr>
              <a:t>handleClick</a:t>
            </a:r>
            <a:r>
              <a:rPr lang="en-US" sz="1800" dirty="0">
                <a:solidFill>
                  <a:srgbClr val="0070C0"/>
                </a:solidFill>
              </a:rPr>
              <a:t>)</a:t>
            </a:r>
          </a:p>
          <a:p>
            <a:pPr marL="0" indent="0">
              <a:buNone/>
            </a:pPr>
            <a:r>
              <a:rPr lang="en-US" sz="1800" dirty="0">
                <a:solidFill>
                  <a:srgbClr val="0070C0"/>
                </a:solidFill>
              </a:rPr>
              <a:t>function </a:t>
            </a:r>
            <a:r>
              <a:rPr lang="en-US" sz="1800" dirty="0" err="1">
                <a:solidFill>
                  <a:srgbClr val="0070C0"/>
                </a:solidFill>
              </a:rPr>
              <a:t>handleClick</a:t>
            </a:r>
            <a:r>
              <a:rPr lang="en-US" sz="1800" dirty="0">
                <a:solidFill>
                  <a:srgbClr val="0070C0"/>
                </a:solidFill>
              </a:rPr>
              <a:t> () {</a:t>
            </a:r>
          </a:p>
          <a:p>
            <a:pPr marL="0" indent="0">
              <a:buNone/>
            </a:pPr>
            <a:r>
              <a:rPr lang="en-US" sz="1800" dirty="0">
                <a:solidFill>
                  <a:srgbClr val="0070C0"/>
                </a:solidFill>
              </a:rPr>
              <a:t>    console.log("Clicked")</a:t>
            </a:r>
          </a:p>
          <a:p>
            <a:pPr marL="0" indent="0">
              <a:buNone/>
            </a:pPr>
            <a:r>
              <a:rPr lang="en-US" sz="1800" dirty="0">
                <a:solidFill>
                  <a:srgbClr val="0070C0"/>
                </a:solidFill>
              </a:rPr>
              <a:t>}</a:t>
            </a:r>
            <a:endParaRPr lang="fr-FR" sz="1800" dirty="0">
              <a:solidFill>
                <a:srgbClr val="0070C0"/>
              </a:solidFill>
            </a:endParaRPr>
          </a:p>
          <a:p>
            <a:pPr marL="0" indent="0">
              <a:buNone/>
            </a:pPr>
            <a:r>
              <a:rPr lang="fr-FR" sz="1800" dirty="0"/>
              <a:t>	</a:t>
            </a:r>
            <a:r>
              <a:rPr lang="fr-FR" sz="1800" dirty="0">
                <a:solidFill>
                  <a:srgbClr val="7030A0"/>
                </a:solidFill>
              </a:rPr>
              <a:t>2.removeEventListener(type, </a:t>
            </a:r>
            <a:r>
              <a:rPr lang="fr-FR" sz="1800" dirty="0" err="1">
                <a:solidFill>
                  <a:srgbClr val="7030A0"/>
                </a:solidFill>
              </a:rPr>
              <a:t>callbackListener</a:t>
            </a:r>
            <a:r>
              <a:rPr lang="fr-FR" sz="1800" dirty="0">
                <a:solidFill>
                  <a:srgbClr val="7030A0"/>
                </a:solidFill>
              </a:rPr>
              <a:t>)</a:t>
            </a:r>
          </a:p>
          <a:p>
            <a:pPr marL="0" indent="0">
              <a:buNone/>
            </a:pPr>
            <a:r>
              <a:rPr lang="fr-FR" sz="1800" dirty="0"/>
              <a:t>Enlève un écouteur d'évènement d'un certain élément. Cela permet, dans certains cas, d'alléger le fonctionnement d'une application et d'avoir de meilleures performances.</a:t>
            </a:r>
          </a:p>
          <a:p>
            <a:pPr marL="0" indent="0">
              <a:buNone/>
            </a:pPr>
            <a:r>
              <a:rPr lang="fr-FR" sz="1800" dirty="0"/>
              <a:t>Attention, on ne peut qu'enlever des écouteurs d'évènements rajoutés avec la méthode </a:t>
            </a:r>
            <a:r>
              <a:rPr lang="fr-FR" sz="1800" dirty="0" err="1"/>
              <a:t>addEventListnerner</a:t>
            </a:r>
            <a:r>
              <a:rPr lang="fr-FR" sz="1800" dirty="0"/>
              <a:t> ET lorsque on a passé une fonction nommée et pas une fonction anonyme.</a:t>
            </a:r>
          </a:p>
          <a:p>
            <a:pPr marL="0" indent="0">
              <a:buNone/>
            </a:pPr>
            <a:r>
              <a:rPr lang="fr-FR" sz="1800" dirty="0"/>
              <a:t>Déclarer un écouteur d'évènement en ligne.</a:t>
            </a:r>
          </a:p>
          <a:p>
            <a:pPr marL="0" indent="0">
              <a:buNone/>
            </a:pPr>
            <a:r>
              <a:rPr lang="fr-FR" sz="1800" dirty="0" err="1">
                <a:solidFill>
                  <a:srgbClr val="0070C0"/>
                </a:solidFill>
              </a:rPr>
              <a:t>btn.removeEventListener</a:t>
            </a:r>
            <a:r>
              <a:rPr lang="fr-FR" sz="1800" dirty="0">
                <a:solidFill>
                  <a:srgbClr val="0070C0"/>
                </a:solidFill>
              </a:rPr>
              <a:t>("click", </a:t>
            </a:r>
            <a:r>
              <a:rPr lang="fr-FR" sz="1800" dirty="0" err="1">
                <a:solidFill>
                  <a:srgbClr val="0070C0"/>
                </a:solidFill>
              </a:rPr>
              <a:t>handleClick</a:t>
            </a:r>
            <a:r>
              <a:rPr lang="fr-FR" sz="1800" dirty="0">
                <a:solidFill>
                  <a:srgbClr val="0070C0"/>
                </a:solidFill>
              </a:rPr>
              <a:t>)</a:t>
            </a:r>
          </a:p>
          <a:p>
            <a:pPr marL="0" indent="0">
              <a:buNone/>
            </a:pPr>
            <a:r>
              <a:rPr lang="fr-FR" sz="1800" dirty="0"/>
              <a:t>    	</a:t>
            </a:r>
            <a:r>
              <a:rPr lang="fr-FR" sz="1800" dirty="0">
                <a:solidFill>
                  <a:srgbClr val="7030A0"/>
                </a:solidFill>
              </a:rPr>
              <a:t>3. </a:t>
            </a:r>
            <a:r>
              <a:rPr lang="fr-FR" sz="1800" dirty="0" err="1">
                <a:solidFill>
                  <a:srgbClr val="7030A0"/>
                </a:solidFill>
              </a:rPr>
              <a:t>Element.onclick</a:t>
            </a:r>
            <a:r>
              <a:rPr lang="fr-FR" sz="1800" dirty="0">
                <a:solidFill>
                  <a:srgbClr val="7030A0"/>
                </a:solidFill>
              </a:rPr>
              <a:t> = </a:t>
            </a:r>
            <a:r>
              <a:rPr lang="fr-FR" sz="1800" dirty="0" err="1">
                <a:solidFill>
                  <a:srgbClr val="7030A0"/>
                </a:solidFill>
              </a:rPr>
              <a:t>EventListenerCallback</a:t>
            </a:r>
            <a:r>
              <a:rPr lang="fr-FR" sz="1800" dirty="0">
                <a:solidFill>
                  <a:srgbClr val="7030A0"/>
                </a:solidFill>
              </a:rPr>
              <a:t>;</a:t>
            </a:r>
          </a:p>
          <a:p>
            <a:pPr marL="0" indent="0">
              <a:buNone/>
            </a:pPr>
            <a:r>
              <a:rPr lang="fr-FR" sz="1800" dirty="0"/>
              <a:t>    Trois gros désavantages de cette technique :</a:t>
            </a:r>
          </a:p>
          <a:p>
            <a:pPr marL="0" indent="0">
              <a:buNone/>
            </a:pPr>
            <a:r>
              <a:rPr lang="fr-FR" sz="1800" dirty="0"/>
              <a:t>    - On ne peut pas rajouter plusieurs </a:t>
            </a:r>
            <a:r>
              <a:rPr lang="fr-FR" sz="1800" dirty="0" err="1"/>
              <a:t>event</a:t>
            </a:r>
            <a:r>
              <a:rPr lang="fr-FR" sz="1800" dirty="0"/>
              <a:t> </a:t>
            </a:r>
            <a:r>
              <a:rPr lang="fr-FR" sz="1800" dirty="0" err="1"/>
              <a:t>listeners</a:t>
            </a:r>
            <a:r>
              <a:rPr lang="fr-FR" sz="1800" dirty="0"/>
              <a:t> sur le même élément avec cette technique</a:t>
            </a:r>
          </a:p>
          <a:p>
            <a:pPr marL="0" indent="0">
              <a:buNone/>
            </a:pPr>
            <a:r>
              <a:rPr lang="fr-FR" sz="1800" dirty="0"/>
              <a:t>    - On ne peut pas les enlever</a:t>
            </a:r>
          </a:p>
          <a:p>
            <a:pPr marL="0" indent="0">
              <a:buNone/>
            </a:pPr>
            <a:r>
              <a:rPr lang="fr-FR" sz="1800" dirty="0"/>
              <a:t>    - On ne peut pas utiliser les paramètres supplémentaires d'</a:t>
            </a:r>
            <a:r>
              <a:rPr lang="fr-FR" sz="1800" dirty="0" err="1"/>
              <a:t>addEventListeners</a:t>
            </a:r>
            <a:r>
              <a:rPr lang="fr-FR" sz="1800" dirty="0"/>
              <a:t>() Rajouter des évènements en HTML.</a:t>
            </a:r>
          </a:p>
          <a:p>
            <a:pPr marL="0" indent="0">
              <a:buNone/>
            </a:pPr>
            <a:r>
              <a:rPr lang="fr-FR" sz="1800" dirty="0" err="1">
                <a:solidFill>
                  <a:srgbClr val="0070C0"/>
                </a:solidFill>
              </a:rPr>
              <a:t>btn.onclick</a:t>
            </a:r>
            <a:r>
              <a:rPr lang="fr-FR" sz="1800" dirty="0">
                <a:solidFill>
                  <a:srgbClr val="0070C0"/>
                </a:solidFill>
              </a:rPr>
              <a:t> = </a:t>
            </a:r>
            <a:r>
              <a:rPr lang="fr-FR" sz="1800" dirty="0" err="1">
                <a:solidFill>
                  <a:srgbClr val="0070C0"/>
                </a:solidFill>
              </a:rPr>
              <a:t>handleClick</a:t>
            </a:r>
            <a:endParaRPr lang="fr-FR" sz="1800" dirty="0">
              <a:solidFill>
                <a:srgbClr val="0070C0"/>
              </a:solidFill>
            </a:endParaRPr>
          </a:p>
          <a:p>
            <a:pPr marL="0" indent="0">
              <a:buNone/>
            </a:pPr>
            <a:endParaRPr lang="fr-FR" sz="1800" dirty="0"/>
          </a:p>
          <a:p>
            <a:pPr marL="0" indent="0">
              <a:buNone/>
            </a:pPr>
            <a:endParaRPr lang="fr-FR" sz="1800" dirty="0"/>
          </a:p>
        </p:txBody>
      </p:sp>
    </p:spTree>
    <p:extLst>
      <p:ext uri="{BB962C8B-B14F-4D97-AF65-F5344CB8AC3E}">
        <p14:creationId xmlns:p14="http://schemas.microsoft.com/office/powerpoint/2010/main" val="1727080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32500" lnSpcReduction="20000"/>
          </a:bodyPr>
          <a:lstStyle/>
          <a:p>
            <a:pPr marL="0" indent="0">
              <a:buNone/>
            </a:pPr>
            <a:r>
              <a:rPr lang="fr-FR" sz="2400" b="1" dirty="0">
                <a:solidFill>
                  <a:srgbClr val="FF0000"/>
                </a:solidFill>
              </a:rPr>
              <a:t>Propagation des évènements: </a:t>
            </a:r>
          </a:p>
          <a:p>
            <a:pPr marL="0" indent="0">
              <a:buNone/>
            </a:pPr>
            <a:r>
              <a:rPr lang="fr-FR" sz="2300" dirty="0"/>
              <a:t>Lorsqu'un évènement est déclenché sur un élément du DOM, cet évènement en question va remonter l'arbre du DOM jusqu'à l'objet </a:t>
            </a:r>
            <a:r>
              <a:rPr lang="fr-FR" sz="2300" dirty="0" err="1">
                <a:solidFill>
                  <a:srgbClr val="7030A0"/>
                </a:solidFill>
              </a:rPr>
              <a:t>window</a:t>
            </a:r>
            <a:r>
              <a:rPr lang="fr-FR" sz="2300" dirty="0"/>
              <a:t>.</a:t>
            </a:r>
          </a:p>
          <a:p>
            <a:pPr marL="0" indent="0">
              <a:buNone/>
            </a:pPr>
            <a:r>
              <a:rPr lang="fr-FR" sz="2300" dirty="0"/>
              <a:t>On appelle ça le </a:t>
            </a:r>
            <a:r>
              <a:rPr lang="fr-FR" sz="2300" dirty="0">
                <a:solidFill>
                  <a:srgbClr val="7030A0"/>
                </a:solidFill>
              </a:rPr>
              <a:t>"</a:t>
            </a:r>
            <a:r>
              <a:rPr lang="fr-FR" sz="2300" dirty="0" err="1">
                <a:solidFill>
                  <a:srgbClr val="7030A0"/>
                </a:solidFill>
              </a:rPr>
              <a:t>bubbling</a:t>
            </a:r>
            <a:r>
              <a:rPr lang="fr-FR" sz="2300" dirty="0">
                <a:solidFill>
                  <a:srgbClr val="7030A0"/>
                </a:solidFill>
              </a:rPr>
              <a:t>" </a:t>
            </a:r>
            <a:r>
              <a:rPr lang="fr-FR" sz="2300" dirty="0"/>
              <a:t>ou bouillonnement en Français. Sur son passage, il va exécuter tous les écouteurs d'évènement qui écoutent cet évènement en question. S'il déclenche un autre écouteur d'évènement sur son passage, l'objet d'évènement qui lui sera passé représentera la cible qui a reçu cet évènement.</a:t>
            </a:r>
          </a:p>
          <a:p>
            <a:pPr marL="0" indent="0">
              <a:buNone/>
            </a:pPr>
            <a:endParaRPr lang="fr-FR" sz="2300" dirty="0"/>
          </a:p>
          <a:p>
            <a:pPr marL="0" indent="0">
              <a:buNone/>
            </a:pPr>
            <a:r>
              <a:rPr lang="fr-FR" sz="2300" dirty="0" err="1">
                <a:solidFill>
                  <a:srgbClr val="0070C0"/>
                </a:solidFill>
              </a:rPr>
              <a:t>const</a:t>
            </a:r>
            <a:r>
              <a:rPr lang="fr-FR" sz="2300" dirty="0">
                <a:solidFill>
                  <a:srgbClr val="0070C0"/>
                </a:solidFill>
              </a:rPr>
              <a:t> contenair1 = </a:t>
            </a:r>
            <a:r>
              <a:rPr lang="fr-FR" sz="2300" dirty="0" err="1">
                <a:solidFill>
                  <a:srgbClr val="0070C0"/>
                </a:solidFill>
              </a:rPr>
              <a:t>document.querySelector</a:t>
            </a:r>
            <a:r>
              <a:rPr lang="fr-FR" sz="2300" dirty="0">
                <a:solidFill>
                  <a:srgbClr val="0070C0"/>
                </a:solidFill>
              </a:rPr>
              <a:t>(".container-1")</a:t>
            </a:r>
          </a:p>
          <a:p>
            <a:pPr marL="0" indent="0">
              <a:buNone/>
            </a:pPr>
            <a:r>
              <a:rPr lang="fr-FR" sz="2300" dirty="0" err="1">
                <a:solidFill>
                  <a:srgbClr val="0070C0"/>
                </a:solidFill>
              </a:rPr>
              <a:t>const</a:t>
            </a:r>
            <a:r>
              <a:rPr lang="fr-FR" sz="2300" dirty="0">
                <a:solidFill>
                  <a:srgbClr val="0070C0"/>
                </a:solidFill>
              </a:rPr>
              <a:t> contenair2 = </a:t>
            </a:r>
            <a:r>
              <a:rPr lang="fr-FR" sz="2300" dirty="0" err="1">
                <a:solidFill>
                  <a:srgbClr val="0070C0"/>
                </a:solidFill>
              </a:rPr>
              <a:t>document.querySelector</a:t>
            </a:r>
            <a:r>
              <a:rPr lang="fr-FR" sz="2300" dirty="0">
                <a:solidFill>
                  <a:srgbClr val="0070C0"/>
                </a:solidFill>
              </a:rPr>
              <a:t>(".container-2")</a:t>
            </a:r>
          </a:p>
          <a:p>
            <a:pPr marL="0" indent="0">
              <a:buNone/>
            </a:pPr>
            <a:r>
              <a:rPr lang="fr-FR" sz="2300" dirty="0" err="1">
                <a:solidFill>
                  <a:srgbClr val="0070C0"/>
                </a:solidFill>
              </a:rPr>
              <a:t>const</a:t>
            </a:r>
            <a:r>
              <a:rPr lang="fr-FR" sz="2300" dirty="0">
                <a:solidFill>
                  <a:srgbClr val="0070C0"/>
                </a:solidFill>
              </a:rPr>
              <a:t> contenair3 = </a:t>
            </a:r>
            <a:r>
              <a:rPr lang="fr-FR" sz="2300" dirty="0" err="1">
                <a:solidFill>
                  <a:srgbClr val="0070C0"/>
                </a:solidFill>
              </a:rPr>
              <a:t>document.querySelector</a:t>
            </a:r>
            <a:r>
              <a:rPr lang="fr-FR" sz="2300" dirty="0">
                <a:solidFill>
                  <a:srgbClr val="0070C0"/>
                </a:solidFill>
              </a:rPr>
              <a:t>(".container-3")</a:t>
            </a:r>
          </a:p>
          <a:p>
            <a:pPr marL="0" indent="0">
              <a:buNone/>
            </a:pPr>
            <a:r>
              <a:rPr lang="fr-FR" sz="2300" dirty="0">
                <a:solidFill>
                  <a:srgbClr val="0070C0"/>
                </a:solidFill>
              </a:rPr>
              <a:t>contenair1.addEventListener("click", handlerClick1)</a:t>
            </a:r>
          </a:p>
          <a:p>
            <a:pPr marL="0" indent="0">
              <a:buNone/>
            </a:pPr>
            <a:r>
              <a:rPr lang="fr-FR" sz="2300" dirty="0" err="1">
                <a:solidFill>
                  <a:srgbClr val="0070C0"/>
                </a:solidFill>
              </a:rPr>
              <a:t>function</a:t>
            </a:r>
            <a:r>
              <a:rPr lang="fr-FR" sz="2300" dirty="0">
                <a:solidFill>
                  <a:srgbClr val="0070C0"/>
                </a:solidFill>
              </a:rPr>
              <a:t> handlerClick1(e) {</a:t>
            </a:r>
          </a:p>
          <a:p>
            <a:pPr marL="0" indent="0">
              <a:buNone/>
            </a:pPr>
            <a:r>
              <a:rPr lang="fr-FR" sz="2300" dirty="0">
                <a:solidFill>
                  <a:srgbClr val="0070C0"/>
                </a:solidFill>
              </a:rPr>
              <a:t>    console.log(</a:t>
            </a:r>
            <a:r>
              <a:rPr lang="fr-FR" sz="2300" dirty="0" err="1">
                <a:solidFill>
                  <a:srgbClr val="0070C0"/>
                </a:solidFill>
              </a:rPr>
              <a:t>e.target</a:t>
            </a:r>
            <a:r>
              <a:rPr lang="fr-FR" sz="2300" dirty="0">
                <a:solidFill>
                  <a:srgbClr val="0070C0"/>
                </a:solidFill>
              </a:rPr>
              <a:t>, "CONTAINER 1");</a:t>
            </a:r>
          </a:p>
          <a:p>
            <a:pPr marL="0" indent="0">
              <a:buNone/>
            </a:pPr>
            <a:r>
              <a:rPr lang="fr-FR" sz="2300" dirty="0">
                <a:solidFill>
                  <a:srgbClr val="0070C0"/>
                </a:solidFill>
              </a:rPr>
              <a:t>}</a:t>
            </a:r>
          </a:p>
          <a:p>
            <a:pPr marL="0" indent="0">
              <a:buNone/>
            </a:pPr>
            <a:r>
              <a:rPr lang="fr-FR" sz="2300" dirty="0">
                <a:solidFill>
                  <a:srgbClr val="0070C0"/>
                </a:solidFill>
              </a:rPr>
              <a:t>contenair2.addEventListener("click", handlerClick2)</a:t>
            </a:r>
          </a:p>
          <a:p>
            <a:pPr marL="0" indent="0">
              <a:buNone/>
            </a:pPr>
            <a:endParaRPr lang="fr-FR" sz="2300" dirty="0">
              <a:solidFill>
                <a:srgbClr val="0070C0"/>
              </a:solidFill>
            </a:endParaRPr>
          </a:p>
          <a:p>
            <a:pPr marL="0" indent="0">
              <a:buNone/>
            </a:pPr>
            <a:r>
              <a:rPr lang="fr-FR" sz="2300" dirty="0" err="1">
                <a:solidFill>
                  <a:srgbClr val="0070C0"/>
                </a:solidFill>
              </a:rPr>
              <a:t>function</a:t>
            </a:r>
            <a:r>
              <a:rPr lang="fr-FR" sz="2300" dirty="0">
                <a:solidFill>
                  <a:srgbClr val="0070C0"/>
                </a:solidFill>
              </a:rPr>
              <a:t> handlerClick2(e) {</a:t>
            </a:r>
          </a:p>
          <a:p>
            <a:pPr marL="0" indent="0">
              <a:buNone/>
            </a:pPr>
            <a:r>
              <a:rPr lang="fr-FR" sz="2300" dirty="0">
                <a:solidFill>
                  <a:srgbClr val="0070C0"/>
                </a:solidFill>
              </a:rPr>
              <a:t>    console.log(</a:t>
            </a:r>
            <a:r>
              <a:rPr lang="fr-FR" sz="2300" dirty="0" err="1">
                <a:solidFill>
                  <a:srgbClr val="0070C0"/>
                </a:solidFill>
              </a:rPr>
              <a:t>e.target</a:t>
            </a:r>
            <a:r>
              <a:rPr lang="fr-FR" sz="2300" dirty="0">
                <a:solidFill>
                  <a:srgbClr val="0070C0"/>
                </a:solidFill>
              </a:rPr>
              <a:t>, "CONTAINER 2");</a:t>
            </a:r>
          </a:p>
          <a:p>
            <a:pPr marL="0" indent="0">
              <a:buNone/>
            </a:pPr>
            <a:r>
              <a:rPr lang="fr-FR" sz="2300" dirty="0">
                <a:solidFill>
                  <a:srgbClr val="0070C0"/>
                </a:solidFill>
              </a:rPr>
              <a:t>}</a:t>
            </a:r>
          </a:p>
          <a:p>
            <a:pPr marL="0" indent="0">
              <a:buNone/>
            </a:pPr>
            <a:r>
              <a:rPr lang="fr-FR" sz="2300" dirty="0">
                <a:solidFill>
                  <a:srgbClr val="0070C0"/>
                </a:solidFill>
              </a:rPr>
              <a:t>contenair3.addEventListener("click", handlerClick3)</a:t>
            </a:r>
          </a:p>
          <a:p>
            <a:pPr marL="0" indent="0">
              <a:buNone/>
            </a:pPr>
            <a:r>
              <a:rPr lang="fr-FR" sz="2300" dirty="0" err="1">
                <a:solidFill>
                  <a:srgbClr val="0070C0"/>
                </a:solidFill>
              </a:rPr>
              <a:t>function</a:t>
            </a:r>
            <a:r>
              <a:rPr lang="fr-FR" sz="2300" dirty="0">
                <a:solidFill>
                  <a:srgbClr val="0070C0"/>
                </a:solidFill>
              </a:rPr>
              <a:t> handlerClick3(e) {</a:t>
            </a:r>
          </a:p>
          <a:p>
            <a:pPr marL="0" indent="0">
              <a:buNone/>
            </a:pPr>
            <a:r>
              <a:rPr lang="fr-FR" sz="2300" dirty="0">
                <a:solidFill>
                  <a:srgbClr val="0070C0"/>
                </a:solidFill>
              </a:rPr>
              <a:t>// Pour stopper la propagation</a:t>
            </a:r>
          </a:p>
          <a:p>
            <a:pPr marL="0" indent="0">
              <a:buNone/>
            </a:pPr>
            <a:r>
              <a:rPr lang="fr-FR" sz="2300" dirty="0">
                <a:solidFill>
                  <a:srgbClr val="0070C0"/>
                </a:solidFill>
              </a:rPr>
              <a:t>  //  </a:t>
            </a:r>
            <a:r>
              <a:rPr lang="fr-FR" sz="2300" dirty="0" err="1">
                <a:solidFill>
                  <a:srgbClr val="0070C0"/>
                </a:solidFill>
              </a:rPr>
              <a:t>e.stopPropagation</a:t>
            </a:r>
            <a:r>
              <a:rPr lang="fr-FR" sz="2300" dirty="0">
                <a:solidFill>
                  <a:srgbClr val="0070C0"/>
                </a:solidFill>
              </a:rPr>
              <a:t>()</a:t>
            </a:r>
          </a:p>
          <a:p>
            <a:pPr marL="0" indent="0">
              <a:buNone/>
            </a:pPr>
            <a:r>
              <a:rPr lang="fr-FR" sz="2300" dirty="0">
                <a:solidFill>
                  <a:srgbClr val="0070C0"/>
                </a:solidFill>
              </a:rPr>
              <a:t>    console.log(</a:t>
            </a:r>
            <a:r>
              <a:rPr lang="fr-FR" sz="2300" dirty="0" err="1">
                <a:solidFill>
                  <a:srgbClr val="0070C0"/>
                </a:solidFill>
              </a:rPr>
              <a:t>e.target</a:t>
            </a:r>
            <a:r>
              <a:rPr lang="fr-FR" sz="2300" dirty="0">
                <a:solidFill>
                  <a:srgbClr val="0070C0"/>
                </a:solidFill>
              </a:rPr>
              <a:t>, "CONTAINER 3");</a:t>
            </a:r>
          </a:p>
          <a:p>
            <a:pPr marL="0" indent="0">
              <a:buNone/>
            </a:pP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13407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1: </a:t>
            </a:r>
            <a:r>
              <a:rPr lang="fr-FR" dirty="0">
                <a:solidFill>
                  <a:srgbClr val="00B050"/>
                </a:solidFill>
              </a:rPr>
              <a:t>Les Bases du JavaScript</a:t>
            </a: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4868138"/>
          </a:xfrm>
        </p:spPr>
        <p:txBody>
          <a:bodyPr>
            <a:normAutofit fontScale="55000" lnSpcReduction="20000"/>
          </a:bodyPr>
          <a:lstStyle/>
          <a:p>
            <a:pPr marL="0" indent="0">
              <a:buNone/>
            </a:pPr>
            <a:r>
              <a:rPr lang="en-US" sz="1800" dirty="0">
                <a:solidFill>
                  <a:srgbClr val="0070C0"/>
                </a:solidFill>
              </a:rPr>
              <a:t>Ex : const countries = [‘’Bamako’’, ‘’Paris’’, “</a:t>
            </a:r>
            <a:r>
              <a:rPr lang="en-US" sz="1800" dirty="0" err="1">
                <a:solidFill>
                  <a:srgbClr val="0070C0"/>
                </a:solidFill>
              </a:rPr>
              <a:t>Japon</a:t>
            </a:r>
            <a:r>
              <a:rPr lang="en-US" sz="1800" dirty="0">
                <a:solidFill>
                  <a:srgbClr val="0070C0"/>
                </a:solidFill>
              </a:rPr>
              <a:t>”, ‘’chine”]</a:t>
            </a:r>
          </a:p>
          <a:p>
            <a:pPr marL="0" indent="0">
              <a:buNone/>
            </a:pPr>
            <a:r>
              <a:rPr lang="en-US" sz="1800" dirty="0">
                <a:solidFill>
                  <a:srgbClr val="0070C0"/>
                </a:solidFill>
              </a:rPr>
              <a:t>Console.log(“Le premier payer dans le tableau </a:t>
            </a:r>
            <a:r>
              <a:rPr lang="en-US" sz="1800" dirty="0" err="1">
                <a:solidFill>
                  <a:srgbClr val="0070C0"/>
                </a:solidFill>
              </a:rPr>
              <a:t>est</a:t>
            </a:r>
            <a:r>
              <a:rPr lang="en-US" sz="1800" dirty="0">
                <a:solidFill>
                  <a:srgbClr val="0070C0"/>
                </a:solidFill>
              </a:rPr>
              <a:t> = “ +  countries[0];)</a:t>
            </a:r>
          </a:p>
          <a:p>
            <a:pPr marL="0" indent="0">
              <a:buNone/>
            </a:pPr>
            <a:r>
              <a:rPr lang="en-US" sz="1800" dirty="0" err="1">
                <a:solidFill>
                  <a:srgbClr val="0070C0"/>
                </a:solidFill>
              </a:rPr>
              <a:t>countries.forEach</a:t>
            </a:r>
            <a:r>
              <a:rPr lang="en-US" sz="1800" dirty="0">
                <a:solidFill>
                  <a:srgbClr val="0070C0"/>
                </a:solidFill>
              </a:rPr>
              <a:t>(country =&gt; console.log(country));</a:t>
            </a:r>
          </a:p>
          <a:p>
            <a:pPr marL="0" indent="0">
              <a:buNone/>
            </a:pPr>
            <a:r>
              <a:rPr lang="fr-FR" sz="2000" b="1" dirty="0">
                <a:solidFill>
                  <a:srgbClr val="FF0000"/>
                </a:solidFill>
              </a:rPr>
              <a:t>3 – Les commentaires :</a:t>
            </a:r>
            <a:endParaRPr lang="fr-FR" sz="1800" dirty="0"/>
          </a:p>
          <a:p>
            <a:pPr marL="0" indent="0">
              <a:buNone/>
            </a:pPr>
            <a:r>
              <a:rPr lang="fr-FR" sz="1800" dirty="0"/>
              <a:t>// Les commentaires sur une ligne</a:t>
            </a:r>
          </a:p>
          <a:p>
            <a:pPr marL="0" indent="0">
              <a:buNone/>
            </a:pPr>
            <a:r>
              <a:rPr lang="fr-FR" sz="1800" dirty="0"/>
              <a:t>/* Les commentaires sur plusieurs lignes */</a:t>
            </a:r>
          </a:p>
          <a:p>
            <a:pPr marL="0" indent="0">
              <a:buNone/>
            </a:pPr>
            <a:r>
              <a:rPr lang="fr-FR" sz="1800" dirty="0"/>
              <a:t>Raccourcis clavier</a:t>
            </a:r>
          </a:p>
          <a:p>
            <a:pPr marL="0" indent="0">
              <a:buNone/>
            </a:pPr>
            <a:r>
              <a:rPr lang="fr-FR" sz="1800" dirty="0"/>
              <a:t>// ctrl + : pour commenter en une ligne.</a:t>
            </a:r>
          </a:p>
          <a:p>
            <a:pPr marL="0" indent="0">
              <a:buNone/>
            </a:pPr>
            <a:r>
              <a:rPr lang="fr-FR" sz="1800" dirty="0"/>
              <a:t>// shift + alt + A pour commenter sur plusieurs lignes.</a:t>
            </a:r>
          </a:p>
          <a:p>
            <a:pPr marL="0" indent="0">
              <a:buNone/>
            </a:pPr>
            <a:r>
              <a:rPr lang="fr-FR" sz="2000" b="1" dirty="0">
                <a:solidFill>
                  <a:srgbClr val="FF0000"/>
                </a:solidFill>
              </a:rPr>
              <a:t>4 – Les expression et instructions </a:t>
            </a:r>
            <a:r>
              <a:rPr lang="fr-FR" sz="1800" dirty="0"/>
              <a:t>: </a:t>
            </a:r>
          </a:p>
          <a:p>
            <a:pPr marL="0" indent="0">
              <a:buNone/>
            </a:pPr>
            <a:r>
              <a:rPr lang="fr-FR" sz="1800" dirty="0"/>
              <a:t>Une expression est une unité de code valide qui est résolue en une valeur(</a:t>
            </a:r>
            <a:r>
              <a:rPr lang="fr-FR" sz="1800" dirty="0" err="1"/>
              <a:t>number</a:t>
            </a:r>
            <a:r>
              <a:rPr lang="fr-FR" sz="1800" dirty="0"/>
              <a:t>, string, </a:t>
            </a:r>
            <a:r>
              <a:rPr lang="fr-FR" sz="1800" dirty="0" err="1"/>
              <a:t>boolean</a:t>
            </a:r>
            <a:r>
              <a:rPr lang="fr-FR" sz="1800" dirty="0"/>
              <a:t>, </a:t>
            </a:r>
            <a:r>
              <a:rPr lang="fr-FR" sz="1800" dirty="0" err="1"/>
              <a:t>object</a:t>
            </a:r>
            <a:r>
              <a:rPr lang="fr-FR" sz="1800" dirty="0"/>
              <a:t>, etc...) par votre ordinateur. Une expression peut être un calcul, une comparaison ou un simple morceau de code "abc".</a:t>
            </a:r>
          </a:p>
          <a:p>
            <a:pPr marL="0" indent="0">
              <a:buNone/>
            </a:pPr>
            <a:r>
              <a:rPr lang="fr-FR" sz="1800" dirty="0"/>
              <a:t>    </a:t>
            </a:r>
            <a:r>
              <a:rPr lang="fr-FR" sz="1800" dirty="0">
                <a:solidFill>
                  <a:srgbClr val="0070C0"/>
                </a:solidFill>
              </a:rPr>
              <a:t>80 + 60</a:t>
            </a:r>
            <a:r>
              <a:rPr lang="fr-FR" sz="1800" dirty="0"/>
              <a:t>       // Calcul évalué à 140 </a:t>
            </a:r>
          </a:p>
          <a:p>
            <a:pPr marL="0" indent="0">
              <a:buNone/>
            </a:pPr>
            <a:r>
              <a:rPr lang="fr-FR" sz="1800" dirty="0">
                <a:solidFill>
                  <a:srgbClr val="0070C0"/>
                </a:solidFill>
              </a:rPr>
              <a:t>    50 === 50     </a:t>
            </a:r>
            <a:r>
              <a:rPr lang="fr-FR" sz="1800" dirty="0"/>
              <a:t>// cette comparaison(expression) retourne </a:t>
            </a:r>
            <a:r>
              <a:rPr lang="fr-FR" sz="1800" dirty="0" err="1"/>
              <a:t>true</a:t>
            </a:r>
            <a:endParaRPr lang="fr-FR" sz="1800" dirty="0"/>
          </a:p>
          <a:p>
            <a:pPr marL="0" indent="0">
              <a:buNone/>
            </a:pPr>
            <a:r>
              <a:rPr lang="fr-FR" sz="1800" dirty="0">
                <a:solidFill>
                  <a:srgbClr val="0070C0"/>
                </a:solidFill>
              </a:rPr>
              <a:t>    "abc"         </a:t>
            </a:r>
            <a:r>
              <a:rPr lang="fr-FR" sz="1800" dirty="0"/>
              <a:t>// Code évalué par votre machine en "abc"(chaîne de caractères)</a:t>
            </a:r>
          </a:p>
          <a:p>
            <a:pPr marL="0" indent="0">
              <a:buNone/>
            </a:pPr>
            <a:r>
              <a:rPr lang="fr-FR" sz="1800" dirty="0"/>
              <a:t>Si vous pouvez le console.log(), c'est une expression. Sinon ça retourne une erreur, c'est une instruction.</a:t>
            </a:r>
          </a:p>
          <a:p>
            <a:pPr marL="0" indent="0">
              <a:buNone/>
            </a:pPr>
            <a:r>
              <a:rPr lang="fr-FR" sz="1800" dirty="0"/>
              <a:t>Une instruction (</a:t>
            </a:r>
            <a:r>
              <a:rPr lang="fr-FR" sz="1800" dirty="0" err="1"/>
              <a:t>statement</a:t>
            </a:r>
            <a:r>
              <a:rPr lang="fr-FR" sz="1800" dirty="0"/>
              <a:t>), est une action que doit réaliser la machine qui exécute le code en question. </a:t>
            </a:r>
          </a:p>
          <a:p>
            <a:pPr marL="0" indent="0">
              <a:buNone/>
            </a:pPr>
            <a:r>
              <a:rPr lang="fr-FR" sz="1800" dirty="0"/>
              <a:t>Il existe différents types d'instructions.</a:t>
            </a:r>
          </a:p>
          <a:p>
            <a:pPr marL="0" indent="0">
              <a:buNone/>
            </a:pPr>
            <a:r>
              <a:rPr lang="fr-FR" sz="1800" dirty="0"/>
              <a:t>Les instructions de contrôle de flux :</a:t>
            </a:r>
          </a:p>
          <a:p>
            <a:pPr marL="0" indent="0">
              <a:buNone/>
            </a:pPr>
            <a:r>
              <a:rPr lang="fr-FR" sz="1800" dirty="0"/>
              <a:t>if...</a:t>
            </a:r>
            <a:r>
              <a:rPr lang="fr-FR" sz="1800" dirty="0" err="1"/>
              <a:t>else</a:t>
            </a:r>
            <a:r>
              <a:rPr lang="fr-FR" sz="1800" dirty="0"/>
              <a:t>, switch, </a:t>
            </a:r>
            <a:r>
              <a:rPr lang="fr-FR" sz="1800" dirty="0" err="1"/>
              <a:t>try</a:t>
            </a:r>
            <a:r>
              <a:rPr lang="fr-FR" sz="1800" dirty="0"/>
              <a:t>...catch</a:t>
            </a:r>
          </a:p>
        </p:txBody>
      </p:sp>
    </p:spTree>
    <p:extLst>
      <p:ext uri="{BB962C8B-B14F-4D97-AF65-F5344CB8AC3E}">
        <p14:creationId xmlns:p14="http://schemas.microsoft.com/office/powerpoint/2010/main" val="3977486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40000" lnSpcReduction="20000"/>
          </a:bodyPr>
          <a:lstStyle/>
          <a:p>
            <a:pPr marL="0" indent="0">
              <a:buNone/>
            </a:pPr>
            <a:r>
              <a:rPr lang="fr-FR" sz="2400" b="1" dirty="0">
                <a:solidFill>
                  <a:srgbClr val="FF0000"/>
                </a:solidFill>
              </a:rPr>
              <a:t>Délégation des évènements: </a:t>
            </a:r>
          </a:p>
          <a:p>
            <a:pPr marL="0" indent="0">
              <a:buNone/>
            </a:pPr>
            <a:r>
              <a:rPr lang="fr-FR" sz="2300" dirty="0"/>
              <a:t>L'</a:t>
            </a:r>
            <a:r>
              <a:rPr lang="fr-FR" sz="2300" dirty="0" err="1"/>
              <a:t>event</a:t>
            </a:r>
            <a:r>
              <a:rPr lang="fr-FR" sz="2300" dirty="0"/>
              <a:t> délégation permet d'avoir un code plus propre et de moins surcharger le navigateur d'écouteurs d'évènement.</a:t>
            </a:r>
          </a:p>
          <a:p>
            <a:pPr marL="0" indent="0">
              <a:buNone/>
            </a:pPr>
            <a:r>
              <a:rPr lang="fr-FR" sz="2300" dirty="0">
                <a:solidFill>
                  <a:srgbClr val="0070C0"/>
                </a:solidFill>
              </a:rPr>
              <a:t>// Exemple 1 plus complexe car plus réplétif </a:t>
            </a:r>
          </a:p>
          <a:p>
            <a:pPr marL="0" indent="0">
              <a:buNone/>
            </a:pPr>
            <a:r>
              <a:rPr lang="fr-FR" sz="2300" dirty="0" err="1">
                <a:solidFill>
                  <a:srgbClr val="0070C0"/>
                </a:solidFill>
              </a:rPr>
              <a:t>const</a:t>
            </a:r>
            <a:r>
              <a:rPr lang="fr-FR" sz="2300" dirty="0">
                <a:solidFill>
                  <a:srgbClr val="0070C0"/>
                </a:solidFill>
              </a:rPr>
              <a:t> </a:t>
            </a:r>
            <a:r>
              <a:rPr lang="fr-FR" sz="2300" dirty="0" err="1">
                <a:solidFill>
                  <a:srgbClr val="0070C0"/>
                </a:solidFill>
              </a:rPr>
              <a:t>cells</a:t>
            </a:r>
            <a:r>
              <a:rPr lang="fr-FR" sz="2300" dirty="0">
                <a:solidFill>
                  <a:srgbClr val="0070C0"/>
                </a:solidFill>
              </a:rPr>
              <a:t> = </a:t>
            </a:r>
            <a:r>
              <a:rPr lang="fr-FR" sz="2300" dirty="0" err="1">
                <a:solidFill>
                  <a:srgbClr val="0070C0"/>
                </a:solidFill>
              </a:rPr>
              <a:t>document.querySelectorAll</a:t>
            </a:r>
            <a:r>
              <a:rPr lang="fr-FR" sz="2300" dirty="0">
                <a:solidFill>
                  <a:srgbClr val="0070C0"/>
                </a:solidFill>
              </a:rPr>
              <a:t>(".</a:t>
            </a:r>
            <a:r>
              <a:rPr lang="fr-FR" sz="2300" dirty="0" err="1">
                <a:solidFill>
                  <a:srgbClr val="0070C0"/>
                </a:solidFill>
              </a:rPr>
              <a:t>cell</a:t>
            </a:r>
            <a:r>
              <a:rPr lang="fr-FR" sz="2300" dirty="0">
                <a:solidFill>
                  <a:srgbClr val="0070C0"/>
                </a:solidFill>
              </a:rPr>
              <a:t>")</a:t>
            </a:r>
          </a:p>
          <a:p>
            <a:pPr marL="0" indent="0">
              <a:buNone/>
            </a:pPr>
            <a:r>
              <a:rPr lang="fr-FR" sz="2300" dirty="0" err="1">
                <a:solidFill>
                  <a:srgbClr val="0070C0"/>
                </a:solidFill>
              </a:rPr>
              <a:t>const</a:t>
            </a:r>
            <a:r>
              <a:rPr lang="fr-FR" sz="2300" dirty="0">
                <a:solidFill>
                  <a:srgbClr val="0070C0"/>
                </a:solidFill>
              </a:rPr>
              <a:t> </a:t>
            </a:r>
            <a:r>
              <a:rPr lang="fr-FR" sz="2300" dirty="0" err="1">
                <a:solidFill>
                  <a:srgbClr val="0070C0"/>
                </a:solidFill>
              </a:rPr>
              <a:t>textInfo</a:t>
            </a:r>
            <a:r>
              <a:rPr lang="fr-FR" sz="2300" dirty="0">
                <a:solidFill>
                  <a:srgbClr val="0070C0"/>
                </a:solidFill>
              </a:rPr>
              <a:t> = </a:t>
            </a:r>
            <a:r>
              <a:rPr lang="fr-FR" sz="2300" dirty="0" err="1">
                <a:solidFill>
                  <a:srgbClr val="0070C0"/>
                </a:solidFill>
              </a:rPr>
              <a:t>document.querySelector</a:t>
            </a:r>
            <a:r>
              <a:rPr lang="fr-FR" sz="2300" dirty="0">
                <a:solidFill>
                  <a:srgbClr val="0070C0"/>
                </a:solidFill>
              </a:rPr>
              <a:t>(".txt-info")</a:t>
            </a:r>
          </a:p>
          <a:p>
            <a:pPr marL="0" indent="0">
              <a:buNone/>
            </a:pPr>
            <a:r>
              <a:rPr lang="fr-FR" sz="2300" dirty="0" err="1">
                <a:solidFill>
                  <a:srgbClr val="0070C0"/>
                </a:solidFill>
              </a:rPr>
              <a:t>cells.forEach</a:t>
            </a:r>
            <a:r>
              <a:rPr lang="fr-FR" sz="2300" dirty="0">
                <a:solidFill>
                  <a:srgbClr val="0070C0"/>
                </a:solidFill>
              </a:rPr>
              <a:t>(</a:t>
            </a:r>
            <a:r>
              <a:rPr lang="fr-FR" sz="2300" dirty="0" err="1">
                <a:solidFill>
                  <a:srgbClr val="0070C0"/>
                </a:solidFill>
              </a:rPr>
              <a:t>cell</a:t>
            </a:r>
            <a:r>
              <a:rPr lang="fr-FR" sz="2300" dirty="0">
                <a:solidFill>
                  <a:srgbClr val="0070C0"/>
                </a:solidFill>
              </a:rPr>
              <a:t> =&gt; </a:t>
            </a:r>
            <a:r>
              <a:rPr lang="fr-FR" sz="2300" dirty="0" err="1">
                <a:solidFill>
                  <a:srgbClr val="0070C0"/>
                </a:solidFill>
              </a:rPr>
              <a:t>cell.addEventListener</a:t>
            </a:r>
            <a:r>
              <a:rPr lang="fr-FR" sz="2300" dirty="0">
                <a:solidFill>
                  <a:srgbClr val="0070C0"/>
                </a:solidFill>
              </a:rPr>
              <a:t>("click", </a:t>
            </a:r>
            <a:r>
              <a:rPr lang="fr-FR" sz="2300" dirty="0" err="1">
                <a:solidFill>
                  <a:srgbClr val="0070C0"/>
                </a:solidFill>
              </a:rPr>
              <a:t>handleCellClick</a:t>
            </a:r>
            <a:r>
              <a:rPr lang="fr-FR" sz="2300" dirty="0">
                <a:solidFill>
                  <a:srgbClr val="0070C0"/>
                </a:solidFill>
              </a:rPr>
              <a:t>));</a:t>
            </a:r>
          </a:p>
          <a:p>
            <a:pPr marL="0" indent="0">
              <a:buNone/>
            </a:pPr>
            <a:r>
              <a:rPr lang="fr-FR" sz="2300" dirty="0" err="1">
                <a:solidFill>
                  <a:srgbClr val="0070C0"/>
                </a:solidFill>
              </a:rPr>
              <a:t>function</a:t>
            </a:r>
            <a:r>
              <a:rPr lang="fr-FR" sz="2300" dirty="0">
                <a:solidFill>
                  <a:srgbClr val="0070C0"/>
                </a:solidFill>
              </a:rPr>
              <a:t> </a:t>
            </a:r>
            <a:r>
              <a:rPr lang="fr-FR" sz="2300" dirty="0" err="1">
                <a:solidFill>
                  <a:srgbClr val="0070C0"/>
                </a:solidFill>
              </a:rPr>
              <a:t>handleCellClick</a:t>
            </a:r>
            <a:r>
              <a:rPr lang="fr-FR" sz="2300" dirty="0">
                <a:solidFill>
                  <a:srgbClr val="0070C0"/>
                </a:solidFill>
              </a:rPr>
              <a:t> (e) {</a:t>
            </a:r>
          </a:p>
          <a:p>
            <a:pPr marL="0" indent="0">
              <a:buNone/>
            </a:pPr>
            <a:r>
              <a:rPr lang="fr-FR" sz="2300" dirty="0">
                <a:solidFill>
                  <a:srgbClr val="0070C0"/>
                </a:solidFill>
              </a:rPr>
              <a:t>    console.log(</a:t>
            </a:r>
            <a:r>
              <a:rPr lang="fr-FR" sz="2300" dirty="0" err="1">
                <a:solidFill>
                  <a:srgbClr val="0070C0"/>
                </a:solidFill>
              </a:rPr>
              <a:t>e.target</a:t>
            </a:r>
            <a:r>
              <a:rPr lang="fr-FR" sz="2300" dirty="0">
                <a:solidFill>
                  <a:srgbClr val="0070C0"/>
                </a:solidFill>
              </a:rPr>
              <a:t>);</a:t>
            </a:r>
          </a:p>
          <a:p>
            <a:pPr marL="0" indent="0">
              <a:buNone/>
            </a:pPr>
            <a:r>
              <a:rPr lang="fr-FR" sz="2300" dirty="0">
                <a:solidFill>
                  <a:srgbClr val="0070C0"/>
                </a:solidFill>
              </a:rPr>
              <a:t>    </a:t>
            </a:r>
            <a:r>
              <a:rPr lang="fr-FR" sz="2300" dirty="0" err="1">
                <a:solidFill>
                  <a:srgbClr val="0070C0"/>
                </a:solidFill>
              </a:rPr>
              <a:t>textInfo.textContent</a:t>
            </a:r>
            <a:r>
              <a:rPr lang="fr-FR" sz="2300" dirty="0">
                <a:solidFill>
                  <a:srgbClr val="0070C0"/>
                </a:solidFill>
              </a:rPr>
              <a:t> = </a:t>
            </a:r>
            <a:r>
              <a:rPr lang="fr-FR" sz="2300" dirty="0" err="1">
                <a:solidFill>
                  <a:srgbClr val="0070C0"/>
                </a:solidFill>
              </a:rPr>
              <a:t>e.target.textContent</a:t>
            </a:r>
            <a:endParaRPr lang="fr-FR" sz="2300" dirty="0">
              <a:solidFill>
                <a:srgbClr val="0070C0"/>
              </a:solidFill>
            </a:endParaRPr>
          </a:p>
          <a:p>
            <a:pPr marL="0" indent="0">
              <a:buNone/>
            </a:pPr>
            <a:r>
              <a:rPr lang="fr-FR" sz="2300" dirty="0">
                <a:solidFill>
                  <a:srgbClr val="0070C0"/>
                </a:solidFill>
              </a:rPr>
              <a:t>}</a:t>
            </a:r>
          </a:p>
          <a:p>
            <a:pPr marL="0" indent="0">
              <a:buNone/>
            </a:pPr>
            <a:r>
              <a:rPr lang="fr-FR" sz="2300" dirty="0">
                <a:solidFill>
                  <a:srgbClr val="0070C0"/>
                </a:solidFill>
              </a:rPr>
              <a:t>// Exemple 2 de plus flexible</a:t>
            </a:r>
          </a:p>
          <a:p>
            <a:pPr marL="0" indent="0">
              <a:buNone/>
            </a:pPr>
            <a:r>
              <a:rPr lang="fr-FR" sz="2300" dirty="0" err="1">
                <a:solidFill>
                  <a:srgbClr val="0070C0"/>
                </a:solidFill>
              </a:rPr>
              <a:t>const</a:t>
            </a:r>
            <a:r>
              <a:rPr lang="fr-FR" sz="2300" dirty="0">
                <a:solidFill>
                  <a:srgbClr val="0070C0"/>
                </a:solidFill>
              </a:rPr>
              <a:t> </a:t>
            </a:r>
            <a:r>
              <a:rPr lang="fr-FR" sz="2300" dirty="0" err="1">
                <a:solidFill>
                  <a:srgbClr val="0070C0"/>
                </a:solidFill>
              </a:rPr>
              <a:t>grid</a:t>
            </a:r>
            <a:r>
              <a:rPr lang="fr-FR" sz="2300" dirty="0">
                <a:solidFill>
                  <a:srgbClr val="0070C0"/>
                </a:solidFill>
              </a:rPr>
              <a:t> = </a:t>
            </a:r>
            <a:r>
              <a:rPr lang="fr-FR" sz="2300" dirty="0" err="1">
                <a:solidFill>
                  <a:srgbClr val="0070C0"/>
                </a:solidFill>
              </a:rPr>
              <a:t>document.querySelector</a:t>
            </a:r>
            <a:r>
              <a:rPr lang="fr-FR" sz="2300" dirty="0">
                <a:solidFill>
                  <a:srgbClr val="0070C0"/>
                </a:solidFill>
              </a:rPr>
              <a:t>(".</a:t>
            </a:r>
            <a:r>
              <a:rPr lang="fr-FR" sz="2300" dirty="0" err="1">
                <a:solidFill>
                  <a:srgbClr val="0070C0"/>
                </a:solidFill>
              </a:rPr>
              <a:t>grid</a:t>
            </a:r>
            <a:r>
              <a:rPr lang="fr-FR" sz="2300" dirty="0">
                <a:solidFill>
                  <a:srgbClr val="0070C0"/>
                </a:solidFill>
              </a:rPr>
              <a:t>")</a:t>
            </a:r>
          </a:p>
          <a:p>
            <a:pPr marL="0" indent="0">
              <a:buNone/>
            </a:pPr>
            <a:r>
              <a:rPr lang="fr-FR" sz="2300" dirty="0" err="1">
                <a:solidFill>
                  <a:srgbClr val="0070C0"/>
                </a:solidFill>
              </a:rPr>
              <a:t>const</a:t>
            </a:r>
            <a:r>
              <a:rPr lang="fr-FR" sz="2300" dirty="0">
                <a:solidFill>
                  <a:srgbClr val="0070C0"/>
                </a:solidFill>
              </a:rPr>
              <a:t> </a:t>
            </a:r>
            <a:r>
              <a:rPr lang="fr-FR" sz="2300" dirty="0" err="1">
                <a:solidFill>
                  <a:srgbClr val="0070C0"/>
                </a:solidFill>
              </a:rPr>
              <a:t>textInfo</a:t>
            </a:r>
            <a:r>
              <a:rPr lang="fr-FR" sz="2300" dirty="0">
                <a:solidFill>
                  <a:srgbClr val="0070C0"/>
                </a:solidFill>
              </a:rPr>
              <a:t> = </a:t>
            </a:r>
            <a:r>
              <a:rPr lang="fr-FR" sz="2300" dirty="0" err="1">
                <a:solidFill>
                  <a:srgbClr val="0070C0"/>
                </a:solidFill>
              </a:rPr>
              <a:t>document.querySelector</a:t>
            </a:r>
            <a:r>
              <a:rPr lang="fr-FR" sz="2300" dirty="0">
                <a:solidFill>
                  <a:srgbClr val="0070C0"/>
                </a:solidFill>
              </a:rPr>
              <a:t>(".txt-info")</a:t>
            </a:r>
          </a:p>
          <a:p>
            <a:pPr marL="0" indent="0">
              <a:buNone/>
            </a:pPr>
            <a:r>
              <a:rPr lang="fr-FR" sz="2300" dirty="0" err="1">
                <a:solidFill>
                  <a:srgbClr val="0070C0"/>
                </a:solidFill>
              </a:rPr>
              <a:t>grid.addEventListener</a:t>
            </a:r>
            <a:r>
              <a:rPr lang="fr-FR" sz="2300" dirty="0">
                <a:solidFill>
                  <a:srgbClr val="0070C0"/>
                </a:solidFill>
              </a:rPr>
              <a:t>("click", </a:t>
            </a:r>
            <a:r>
              <a:rPr lang="fr-FR" sz="2300" dirty="0" err="1">
                <a:solidFill>
                  <a:srgbClr val="0070C0"/>
                </a:solidFill>
              </a:rPr>
              <a:t>handlegridClick</a:t>
            </a:r>
            <a:r>
              <a:rPr lang="fr-FR" sz="2300" dirty="0">
                <a:solidFill>
                  <a:srgbClr val="0070C0"/>
                </a:solidFill>
              </a:rPr>
              <a:t>)</a:t>
            </a:r>
          </a:p>
          <a:p>
            <a:pPr marL="0" indent="0">
              <a:buNone/>
            </a:pPr>
            <a:r>
              <a:rPr lang="fr-FR" sz="2300" dirty="0" err="1">
                <a:solidFill>
                  <a:srgbClr val="0070C0"/>
                </a:solidFill>
              </a:rPr>
              <a:t>function</a:t>
            </a:r>
            <a:r>
              <a:rPr lang="fr-FR" sz="2300" dirty="0">
                <a:solidFill>
                  <a:srgbClr val="0070C0"/>
                </a:solidFill>
              </a:rPr>
              <a:t> </a:t>
            </a:r>
            <a:r>
              <a:rPr lang="fr-FR" sz="2300" dirty="0" err="1">
                <a:solidFill>
                  <a:srgbClr val="0070C0"/>
                </a:solidFill>
              </a:rPr>
              <a:t>handlegridClick</a:t>
            </a:r>
            <a:r>
              <a:rPr lang="fr-FR" sz="2300" dirty="0">
                <a:solidFill>
                  <a:srgbClr val="0070C0"/>
                </a:solidFill>
              </a:rPr>
              <a:t> (e) {</a:t>
            </a:r>
          </a:p>
          <a:p>
            <a:pPr marL="0" indent="0">
              <a:buNone/>
            </a:pPr>
            <a:r>
              <a:rPr lang="fr-FR" sz="2300" dirty="0">
                <a:solidFill>
                  <a:srgbClr val="0070C0"/>
                </a:solidFill>
              </a:rPr>
              <a:t>    console.log(</a:t>
            </a:r>
            <a:r>
              <a:rPr lang="fr-FR" sz="2300" dirty="0" err="1">
                <a:solidFill>
                  <a:srgbClr val="0070C0"/>
                </a:solidFill>
              </a:rPr>
              <a:t>e.target</a:t>
            </a:r>
            <a:r>
              <a:rPr lang="fr-FR" sz="2300" dirty="0">
                <a:solidFill>
                  <a:srgbClr val="0070C0"/>
                </a:solidFill>
              </a:rPr>
              <a:t>);</a:t>
            </a:r>
          </a:p>
          <a:p>
            <a:pPr marL="0" indent="0">
              <a:buNone/>
            </a:pPr>
            <a:r>
              <a:rPr lang="fr-FR" sz="2300" dirty="0">
                <a:solidFill>
                  <a:srgbClr val="0070C0"/>
                </a:solidFill>
              </a:rPr>
              <a:t>    if (</a:t>
            </a:r>
            <a:r>
              <a:rPr lang="fr-FR" sz="2300" dirty="0" err="1">
                <a:solidFill>
                  <a:srgbClr val="0070C0"/>
                </a:solidFill>
              </a:rPr>
              <a:t>e.target.classList.contains</a:t>
            </a:r>
            <a:r>
              <a:rPr lang="fr-FR" sz="2300" dirty="0">
                <a:solidFill>
                  <a:srgbClr val="0070C0"/>
                </a:solidFill>
              </a:rPr>
              <a:t>("</a:t>
            </a:r>
            <a:r>
              <a:rPr lang="fr-FR" sz="2300" dirty="0" err="1">
                <a:solidFill>
                  <a:srgbClr val="0070C0"/>
                </a:solidFill>
              </a:rPr>
              <a:t>cell</a:t>
            </a:r>
            <a:r>
              <a:rPr lang="fr-FR" sz="2300" dirty="0">
                <a:solidFill>
                  <a:srgbClr val="0070C0"/>
                </a:solidFill>
              </a:rPr>
              <a:t>")) {        </a:t>
            </a:r>
          </a:p>
          <a:p>
            <a:pPr marL="0" indent="0">
              <a:buNone/>
            </a:pPr>
            <a:r>
              <a:rPr lang="fr-FR" sz="2300" dirty="0">
                <a:solidFill>
                  <a:srgbClr val="0070C0"/>
                </a:solidFill>
              </a:rPr>
              <a:t>        </a:t>
            </a:r>
            <a:r>
              <a:rPr lang="fr-FR" sz="2300" dirty="0" err="1">
                <a:solidFill>
                  <a:srgbClr val="0070C0"/>
                </a:solidFill>
              </a:rPr>
              <a:t>textInfo.textContent</a:t>
            </a:r>
            <a:r>
              <a:rPr lang="fr-FR" sz="2300" dirty="0">
                <a:solidFill>
                  <a:srgbClr val="0070C0"/>
                </a:solidFill>
              </a:rPr>
              <a:t> = </a:t>
            </a:r>
            <a:r>
              <a:rPr lang="fr-FR" sz="2300" dirty="0" err="1">
                <a:solidFill>
                  <a:srgbClr val="0070C0"/>
                </a:solidFill>
              </a:rPr>
              <a:t>e.target.textContent</a:t>
            </a:r>
            <a:endParaRPr lang="fr-FR" sz="2300" dirty="0">
              <a:solidFill>
                <a:srgbClr val="0070C0"/>
              </a:solidFill>
            </a:endParaRPr>
          </a:p>
          <a:p>
            <a:pPr marL="0" indent="0">
              <a:buNone/>
            </a:pPr>
            <a:r>
              <a:rPr lang="fr-FR" sz="2300" dirty="0">
                <a:solidFill>
                  <a:srgbClr val="0070C0"/>
                </a:solidFill>
              </a:rPr>
              <a:t>    }</a:t>
            </a:r>
          </a:p>
          <a:p>
            <a:pPr marL="0" indent="0">
              <a:buNone/>
            </a:pPr>
            <a:r>
              <a:rPr lang="fr-FR" sz="2300" dirty="0">
                <a:solidFill>
                  <a:srgbClr val="0070C0"/>
                </a:solidFill>
              </a:rPr>
              <a:t>}</a:t>
            </a:r>
            <a:endParaRPr lang="fr-FR" sz="2300" dirty="0"/>
          </a:p>
          <a:p>
            <a:pPr marL="0" indent="0">
              <a:buNone/>
            </a:pPr>
            <a:endParaRPr lang="fr-FR" sz="1800" dirty="0"/>
          </a:p>
        </p:txBody>
      </p:sp>
    </p:spTree>
    <p:extLst>
      <p:ext uri="{BB962C8B-B14F-4D97-AF65-F5344CB8AC3E}">
        <p14:creationId xmlns:p14="http://schemas.microsoft.com/office/powerpoint/2010/main" val="22877122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0000" lnSpcReduction="20000"/>
          </a:bodyPr>
          <a:lstStyle/>
          <a:p>
            <a:pPr marL="0" indent="0">
              <a:buNone/>
            </a:pPr>
            <a:r>
              <a:rPr lang="fr-FR" sz="2400" b="1" dirty="0">
                <a:solidFill>
                  <a:srgbClr val="FF0000"/>
                </a:solidFill>
              </a:rPr>
              <a:t>Les évènements souris: </a:t>
            </a:r>
          </a:p>
          <a:p>
            <a:pPr marL="0" indent="0">
              <a:buNone/>
            </a:pPr>
            <a:r>
              <a:rPr lang="fr-FR" sz="2300" dirty="0"/>
              <a:t>Voici les évènements de pointage : </a:t>
            </a:r>
            <a:r>
              <a:rPr lang="fr-FR" sz="2300" dirty="0">
                <a:solidFill>
                  <a:srgbClr val="7030A0"/>
                </a:solidFill>
              </a:rPr>
              <a:t>click, </a:t>
            </a:r>
            <a:r>
              <a:rPr lang="fr-FR" sz="2300" dirty="0" err="1">
                <a:solidFill>
                  <a:srgbClr val="7030A0"/>
                </a:solidFill>
              </a:rPr>
              <a:t>dblclick</a:t>
            </a:r>
            <a:r>
              <a:rPr lang="fr-FR" sz="2300" dirty="0">
                <a:solidFill>
                  <a:srgbClr val="7030A0"/>
                </a:solidFill>
              </a:rPr>
              <a:t>, </a:t>
            </a:r>
            <a:r>
              <a:rPr lang="fr-FR" sz="2300" dirty="0" err="1">
                <a:solidFill>
                  <a:srgbClr val="7030A0"/>
                </a:solidFill>
              </a:rPr>
              <a:t>mouseup</a:t>
            </a:r>
            <a:r>
              <a:rPr lang="fr-FR" sz="2300" dirty="0">
                <a:solidFill>
                  <a:srgbClr val="7030A0"/>
                </a:solidFill>
              </a:rPr>
              <a:t>, </a:t>
            </a:r>
            <a:r>
              <a:rPr lang="fr-FR" sz="2300" dirty="0" err="1">
                <a:solidFill>
                  <a:srgbClr val="7030A0"/>
                </a:solidFill>
              </a:rPr>
              <a:t>mousedown</a:t>
            </a:r>
            <a:r>
              <a:rPr lang="fr-FR" sz="2300" dirty="0"/>
              <a:t>. L'objet d'évènement fourni à la callback nous donnera donc des informations spécifiques au pointage.</a:t>
            </a:r>
          </a:p>
          <a:p>
            <a:pPr marL="0" indent="0">
              <a:buNone/>
            </a:pPr>
            <a:endParaRPr lang="fr-FR" sz="2300" dirty="0"/>
          </a:p>
          <a:p>
            <a:pPr marL="0" indent="0">
              <a:buNone/>
            </a:pPr>
            <a:r>
              <a:rPr lang="fr-FR" sz="2300" dirty="0" err="1">
                <a:solidFill>
                  <a:srgbClr val="0070C0"/>
                </a:solidFill>
              </a:rPr>
              <a:t>document.addEventListener</a:t>
            </a:r>
            <a:r>
              <a:rPr lang="fr-FR" sz="2300" dirty="0">
                <a:solidFill>
                  <a:srgbClr val="0070C0"/>
                </a:solidFill>
              </a:rPr>
              <a:t>("click", </a:t>
            </a:r>
            <a:r>
              <a:rPr lang="fr-FR" sz="2300" dirty="0" err="1">
                <a:solidFill>
                  <a:srgbClr val="0070C0"/>
                </a:solidFill>
              </a:rPr>
              <a:t>handleClick</a:t>
            </a:r>
            <a:r>
              <a:rPr lang="fr-FR" sz="2300" dirty="0">
                <a:solidFill>
                  <a:srgbClr val="0070C0"/>
                </a:solidFill>
              </a:rPr>
              <a:t>)</a:t>
            </a:r>
          </a:p>
          <a:p>
            <a:pPr marL="0" indent="0">
              <a:buNone/>
            </a:pPr>
            <a:r>
              <a:rPr lang="fr-FR" sz="2300" dirty="0">
                <a:solidFill>
                  <a:srgbClr val="0070C0"/>
                </a:solidFill>
              </a:rPr>
              <a:t>// </a:t>
            </a:r>
            <a:r>
              <a:rPr lang="fr-FR" sz="2300" dirty="0" err="1">
                <a:solidFill>
                  <a:srgbClr val="0070C0"/>
                </a:solidFill>
              </a:rPr>
              <a:t>document.addEventListener</a:t>
            </a:r>
            <a:r>
              <a:rPr lang="fr-FR" sz="2300" dirty="0">
                <a:solidFill>
                  <a:srgbClr val="0070C0"/>
                </a:solidFill>
              </a:rPr>
              <a:t>("</a:t>
            </a:r>
            <a:r>
              <a:rPr lang="fr-FR" sz="2300" dirty="0" err="1">
                <a:solidFill>
                  <a:srgbClr val="0070C0"/>
                </a:solidFill>
              </a:rPr>
              <a:t>dblclick</a:t>
            </a:r>
            <a:r>
              <a:rPr lang="fr-FR" sz="2300" dirty="0">
                <a:solidFill>
                  <a:srgbClr val="0070C0"/>
                </a:solidFill>
              </a:rPr>
              <a:t>", </a:t>
            </a:r>
            <a:r>
              <a:rPr lang="fr-FR" sz="2300" dirty="0" err="1">
                <a:solidFill>
                  <a:srgbClr val="0070C0"/>
                </a:solidFill>
              </a:rPr>
              <a:t>handleClick</a:t>
            </a:r>
            <a:r>
              <a:rPr lang="fr-FR" sz="2300" dirty="0">
                <a:solidFill>
                  <a:srgbClr val="0070C0"/>
                </a:solidFill>
              </a:rPr>
              <a:t>)</a:t>
            </a:r>
          </a:p>
          <a:p>
            <a:pPr marL="0" indent="0">
              <a:buNone/>
            </a:pPr>
            <a:r>
              <a:rPr lang="fr-FR" sz="2300" dirty="0">
                <a:solidFill>
                  <a:srgbClr val="0070C0"/>
                </a:solidFill>
              </a:rPr>
              <a:t>// </a:t>
            </a:r>
            <a:r>
              <a:rPr lang="fr-FR" sz="2300" dirty="0" err="1">
                <a:solidFill>
                  <a:srgbClr val="0070C0"/>
                </a:solidFill>
              </a:rPr>
              <a:t>document.addEventListener</a:t>
            </a:r>
            <a:r>
              <a:rPr lang="fr-FR" sz="2300" dirty="0">
                <a:solidFill>
                  <a:srgbClr val="0070C0"/>
                </a:solidFill>
              </a:rPr>
              <a:t>("</a:t>
            </a:r>
            <a:r>
              <a:rPr lang="fr-FR" sz="2300" dirty="0" err="1">
                <a:solidFill>
                  <a:srgbClr val="0070C0"/>
                </a:solidFill>
              </a:rPr>
              <a:t>mouseup</a:t>
            </a:r>
            <a:r>
              <a:rPr lang="fr-FR" sz="2300" dirty="0">
                <a:solidFill>
                  <a:srgbClr val="0070C0"/>
                </a:solidFill>
              </a:rPr>
              <a:t>", </a:t>
            </a:r>
            <a:r>
              <a:rPr lang="fr-FR" sz="2300" dirty="0" err="1">
                <a:solidFill>
                  <a:srgbClr val="0070C0"/>
                </a:solidFill>
              </a:rPr>
              <a:t>handleClick</a:t>
            </a:r>
            <a:r>
              <a:rPr lang="fr-FR" sz="2300" dirty="0">
                <a:solidFill>
                  <a:srgbClr val="0070C0"/>
                </a:solidFill>
              </a:rPr>
              <a:t>)</a:t>
            </a:r>
          </a:p>
          <a:p>
            <a:pPr marL="0" indent="0">
              <a:buNone/>
            </a:pPr>
            <a:r>
              <a:rPr lang="fr-FR" sz="2300" dirty="0">
                <a:solidFill>
                  <a:srgbClr val="0070C0"/>
                </a:solidFill>
              </a:rPr>
              <a:t>// </a:t>
            </a:r>
            <a:r>
              <a:rPr lang="fr-FR" sz="2300" dirty="0" err="1">
                <a:solidFill>
                  <a:srgbClr val="0070C0"/>
                </a:solidFill>
              </a:rPr>
              <a:t>document.addEventListener</a:t>
            </a:r>
            <a:r>
              <a:rPr lang="fr-FR" sz="2300" dirty="0">
                <a:solidFill>
                  <a:srgbClr val="0070C0"/>
                </a:solidFill>
              </a:rPr>
              <a:t>("</a:t>
            </a:r>
            <a:r>
              <a:rPr lang="fr-FR" sz="2300" dirty="0" err="1">
                <a:solidFill>
                  <a:srgbClr val="0070C0"/>
                </a:solidFill>
              </a:rPr>
              <a:t>mousedown</a:t>
            </a:r>
            <a:r>
              <a:rPr lang="fr-FR" sz="2300" dirty="0">
                <a:solidFill>
                  <a:srgbClr val="0070C0"/>
                </a:solidFill>
              </a:rPr>
              <a:t>", </a:t>
            </a:r>
            <a:r>
              <a:rPr lang="fr-FR" sz="2300" dirty="0" err="1">
                <a:solidFill>
                  <a:srgbClr val="0070C0"/>
                </a:solidFill>
              </a:rPr>
              <a:t>handleClick</a:t>
            </a:r>
            <a:r>
              <a:rPr lang="fr-FR" sz="2300" dirty="0">
                <a:solidFill>
                  <a:srgbClr val="0070C0"/>
                </a:solidFill>
              </a:rPr>
              <a:t>)</a:t>
            </a:r>
          </a:p>
          <a:p>
            <a:pPr marL="0" indent="0">
              <a:buNone/>
            </a:pPr>
            <a:endParaRPr lang="fr-FR" sz="2300" dirty="0">
              <a:solidFill>
                <a:srgbClr val="0070C0"/>
              </a:solidFill>
            </a:endParaRPr>
          </a:p>
          <a:p>
            <a:pPr marL="0" indent="0">
              <a:buNone/>
            </a:pPr>
            <a:r>
              <a:rPr lang="fr-FR" sz="2300" dirty="0" err="1">
                <a:solidFill>
                  <a:srgbClr val="0070C0"/>
                </a:solidFill>
              </a:rPr>
              <a:t>function</a:t>
            </a:r>
            <a:r>
              <a:rPr lang="fr-FR" sz="2300" dirty="0">
                <a:solidFill>
                  <a:srgbClr val="0070C0"/>
                </a:solidFill>
              </a:rPr>
              <a:t> </a:t>
            </a:r>
            <a:r>
              <a:rPr lang="fr-FR" sz="2300" dirty="0" err="1">
                <a:solidFill>
                  <a:srgbClr val="0070C0"/>
                </a:solidFill>
              </a:rPr>
              <a:t>handleClick</a:t>
            </a:r>
            <a:r>
              <a:rPr lang="fr-FR" sz="2300" dirty="0">
                <a:solidFill>
                  <a:srgbClr val="0070C0"/>
                </a:solidFill>
              </a:rPr>
              <a:t>(e) {</a:t>
            </a:r>
          </a:p>
          <a:p>
            <a:pPr marL="0" indent="0">
              <a:buNone/>
            </a:pPr>
            <a:r>
              <a:rPr lang="fr-FR" sz="2300" dirty="0">
                <a:solidFill>
                  <a:srgbClr val="0070C0"/>
                </a:solidFill>
              </a:rPr>
              <a:t>    console.log(e);</a:t>
            </a:r>
          </a:p>
          <a:p>
            <a:pPr marL="0" indent="0">
              <a:buNone/>
            </a:pPr>
            <a:r>
              <a:rPr lang="fr-FR" sz="2300" dirty="0">
                <a:solidFill>
                  <a:srgbClr val="0070C0"/>
                </a:solidFill>
              </a:rPr>
              <a:t>    </a:t>
            </a:r>
            <a:r>
              <a:rPr lang="fr-FR" sz="2300" dirty="0" err="1">
                <a:solidFill>
                  <a:srgbClr val="0070C0"/>
                </a:solidFill>
              </a:rPr>
              <a:t>document.querySelector</a:t>
            </a:r>
            <a:r>
              <a:rPr lang="fr-FR" sz="2300" dirty="0">
                <a:solidFill>
                  <a:srgbClr val="0070C0"/>
                </a:solidFill>
              </a:rPr>
              <a:t>(".clic-info").</a:t>
            </a:r>
            <a:r>
              <a:rPr lang="fr-FR" sz="2300" dirty="0" err="1">
                <a:solidFill>
                  <a:srgbClr val="0070C0"/>
                </a:solidFill>
              </a:rPr>
              <a:t>textContent</a:t>
            </a:r>
            <a:r>
              <a:rPr lang="fr-FR" sz="2300" dirty="0">
                <a:solidFill>
                  <a:srgbClr val="0070C0"/>
                </a:solidFill>
              </a:rPr>
              <a:t> = `Event : </a:t>
            </a:r>
          </a:p>
          <a:p>
            <a:pPr marL="0" indent="0">
              <a:buNone/>
            </a:pPr>
            <a:r>
              <a:rPr lang="fr-FR" sz="2300" dirty="0">
                <a:solidFill>
                  <a:srgbClr val="0070C0"/>
                </a:solidFill>
              </a:rPr>
              <a:t>    ${</a:t>
            </a:r>
            <a:r>
              <a:rPr lang="fr-FR" sz="2300" dirty="0" err="1">
                <a:solidFill>
                  <a:srgbClr val="0070C0"/>
                </a:solidFill>
              </a:rPr>
              <a:t>e.type</a:t>
            </a:r>
            <a:r>
              <a:rPr lang="fr-FR" sz="2300" dirty="0">
                <a:solidFill>
                  <a:srgbClr val="0070C0"/>
                </a:solidFill>
              </a:rPr>
              <a:t>}, X : ${</a:t>
            </a:r>
            <a:r>
              <a:rPr lang="fr-FR" sz="2300" dirty="0" err="1">
                <a:solidFill>
                  <a:srgbClr val="0070C0"/>
                </a:solidFill>
              </a:rPr>
              <a:t>e.pageX</a:t>
            </a:r>
            <a:r>
              <a:rPr lang="fr-FR" sz="2300" dirty="0">
                <a:solidFill>
                  <a:srgbClr val="0070C0"/>
                </a:solidFill>
              </a:rPr>
              <a:t>}, Y : ${</a:t>
            </a:r>
            <a:r>
              <a:rPr lang="fr-FR" sz="2300" dirty="0" err="1">
                <a:solidFill>
                  <a:srgbClr val="0070C0"/>
                </a:solidFill>
              </a:rPr>
              <a:t>e.pageY</a:t>
            </a:r>
            <a:r>
              <a:rPr lang="fr-FR" sz="2300" dirty="0">
                <a:solidFill>
                  <a:srgbClr val="0070C0"/>
                </a:solidFill>
              </a:rPr>
              <a:t>}</a:t>
            </a:r>
          </a:p>
          <a:p>
            <a:pPr marL="0" indent="0">
              <a:buNone/>
            </a:pPr>
            <a:r>
              <a:rPr lang="fr-FR" sz="2300" dirty="0">
                <a:solidFill>
                  <a:srgbClr val="0070C0"/>
                </a:solidFill>
              </a:rPr>
              <a:t>    `</a:t>
            </a:r>
          </a:p>
          <a:p>
            <a:pPr marL="0" indent="0">
              <a:buNone/>
            </a:pPr>
            <a:r>
              <a:rPr lang="fr-FR" sz="2300" dirty="0">
                <a:solidFill>
                  <a:srgbClr val="0070C0"/>
                </a:solidFill>
              </a:rPr>
              <a:t>}</a:t>
            </a:r>
            <a:r>
              <a:rPr lang="fr-FR" sz="2300" dirty="0"/>
              <a:t> </a:t>
            </a:r>
            <a:endParaRPr lang="fr-FR" sz="1800" dirty="0"/>
          </a:p>
        </p:txBody>
      </p:sp>
    </p:spTree>
    <p:extLst>
      <p:ext uri="{BB962C8B-B14F-4D97-AF65-F5344CB8AC3E}">
        <p14:creationId xmlns:p14="http://schemas.microsoft.com/office/powerpoint/2010/main" val="2691022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évènements souris: </a:t>
            </a:r>
          </a:p>
          <a:p>
            <a:pPr marL="0" indent="0">
              <a:buNone/>
            </a:pPr>
            <a:r>
              <a:rPr lang="fr-FR" sz="1800" dirty="0"/>
              <a:t>Il existe également d'autres </a:t>
            </a:r>
            <a:r>
              <a:rPr lang="fr-FR" sz="1800" dirty="0" err="1"/>
              <a:t>évenements</a:t>
            </a:r>
            <a:r>
              <a:rPr lang="fr-FR" sz="1800" dirty="0"/>
              <a:t> en rapport avec la souris, sans le clic. Notamment : </a:t>
            </a:r>
            <a:r>
              <a:rPr lang="fr-FR" sz="1800" dirty="0" err="1">
                <a:solidFill>
                  <a:srgbClr val="7030A0"/>
                </a:solidFill>
              </a:rPr>
              <a:t>mouseover</a:t>
            </a:r>
            <a:r>
              <a:rPr lang="fr-FR" sz="1800" dirty="0">
                <a:solidFill>
                  <a:srgbClr val="7030A0"/>
                </a:solidFill>
              </a:rPr>
              <a:t>, </a:t>
            </a:r>
            <a:r>
              <a:rPr lang="fr-FR" sz="1800" dirty="0" err="1">
                <a:solidFill>
                  <a:srgbClr val="7030A0"/>
                </a:solidFill>
              </a:rPr>
              <a:t>mousemove</a:t>
            </a:r>
            <a:r>
              <a:rPr lang="fr-FR" sz="1800" dirty="0">
                <a:solidFill>
                  <a:srgbClr val="7030A0"/>
                </a:solidFill>
              </a:rPr>
              <a:t>, </a:t>
            </a:r>
            <a:r>
              <a:rPr lang="fr-FR" sz="1800" dirty="0" err="1">
                <a:solidFill>
                  <a:srgbClr val="7030A0"/>
                </a:solidFill>
              </a:rPr>
              <a:t>mouseout</a:t>
            </a:r>
            <a:r>
              <a:rPr lang="fr-FR" sz="1800" dirty="0">
                <a:solidFill>
                  <a:srgbClr val="7030A0"/>
                </a:solidFill>
              </a:rPr>
              <a:t>, </a:t>
            </a:r>
            <a:r>
              <a:rPr lang="fr-FR" sz="1800" dirty="0" err="1">
                <a:solidFill>
                  <a:srgbClr val="7030A0"/>
                </a:solidFill>
              </a:rPr>
              <a:t>mouseenter</a:t>
            </a:r>
            <a:r>
              <a:rPr lang="fr-FR" sz="1800" dirty="0">
                <a:solidFill>
                  <a:srgbClr val="7030A0"/>
                </a:solidFill>
              </a:rPr>
              <a:t>, </a:t>
            </a:r>
            <a:r>
              <a:rPr lang="fr-FR" sz="1800" dirty="0" err="1">
                <a:solidFill>
                  <a:srgbClr val="7030A0"/>
                </a:solidFill>
              </a:rPr>
              <a:t>mouseleave</a:t>
            </a:r>
            <a:r>
              <a:rPr lang="fr-FR" sz="1800" dirty="0">
                <a:solidFill>
                  <a:srgbClr val="7030A0"/>
                </a:solidFill>
              </a:rPr>
              <a:t>, </a:t>
            </a:r>
            <a:r>
              <a:rPr lang="fr-FR" sz="1800" dirty="0" err="1">
                <a:solidFill>
                  <a:srgbClr val="7030A0"/>
                </a:solidFill>
              </a:rPr>
              <a:t>wheel</a:t>
            </a:r>
            <a:endParaRPr lang="fr-FR" sz="1800" dirty="0">
              <a:solidFill>
                <a:srgbClr val="7030A0"/>
              </a:solidFill>
            </a:endParaRPr>
          </a:p>
          <a:p>
            <a:pPr marL="0" indent="0">
              <a:buNone/>
            </a:pPr>
            <a:r>
              <a:rPr lang="fr-FR" sz="1800" dirty="0" err="1">
                <a:solidFill>
                  <a:srgbClr val="0070C0"/>
                </a:solidFill>
              </a:rPr>
              <a:t>const</a:t>
            </a:r>
            <a:r>
              <a:rPr lang="fr-FR" sz="1800" dirty="0">
                <a:solidFill>
                  <a:srgbClr val="0070C0"/>
                </a:solidFill>
              </a:rPr>
              <a:t> box = </a:t>
            </a:r>
            <a:r>
              <a:rPr lang="fr-FR" sz="1800" dirty="0" err="1">
                <a:solidFill>
                  <a:srgbClr val="0070C0"/>
                </a:solidFill>
              </a:rPr>
              <a:t>document.querySelector</a:t>
            </a:r>
            <a:r>
              <a:rPr lang="fr-FR" sz="1800" dirty="0">
                <a:solidFill>
                  <a:srgbClr val="0070C0"/>
                </a:solidFill>
              </a:rPr>
              <a:t>(".box")</a:t>
            </a:r>
          </a:p>
          <a:p>
            <a:pPr marL="0" indent="0">
              <a:buNone/>
            </a:pP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mousemove</a:t>
            </a:r>
            <a:r>
              <a:rPr lang="fr-FR" sz="1800" dirty="0">
                <a:solidFill>
                  <a:srgbClr val="0070C0"/>
                </a:solidFill>
              </a:rPr>
              <a:t>", () =&gt; console.log("</a:t>
            </a:r>
            <a:r>
              <a:rPr lang="fr-FR" sz="1800" dirty="0" err="1">
                <a:solidFill>
                  <a:srgbClr val="0070C0"/>
                </a:solidFill>
              </a:rPr>
              <a:t>Mousemove</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mouseover</a:t>
            </a:r>
            <a:r>
              <a:rPr lang="fr-FR" sz="1800" dirty="0">
                <a:solidFill>
                  <a:srgbClr val="0070C0"/>
                </a:solidFill>
              </a:rPr>
              <a:t>", () =&gt; console.log("</a:t>
            </a:r>
            <a:r>
              <a:rPr lang="fr-FR" sz="1800" dirty="0" err="1">
                <a:solidFill>
                  <a:srgbClr val="0070C0"/>
                </a:solidFill>
              </a:rPr>
              <a:t>mouseover</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mouseout</a:t>
            </a:r>
            <a:r>
              <a:rPr lang="fr-FR" sz="1800" dirty="0">
                <a:solidFill>
                  <a:srgbClr val="0070C0"/>
                </a:solidFill>
              </a:rPr>
              <a:t>", () =&gt; console.log("</a:t>
            </a:r>
            <a:r>
              <a:rPr lang="fr-FR" sz="1800" dirty="0" err="1">
                <a:solidFill>
                  <a:srgbClr val="0070C0"/>
                </a:solidFill>
              </a:rPr>
              <a:t>mouseout</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mouseenter</a:t>
            </a:r>
            <a:r>
              <a:rPr lang="fr-FR" sz="1800" dirty="0">
                <a:solidFill>
                  <a:srgbClr val="0070C0"/>
                </a:solidFill>
              </a:rPr>
              <a:t>", () =&gt; console.log("</a:t>
            </a:r>
            <a:r>
              <a:rPr lang="fr-FR" sz="1800" dirty="0" err="1">
                <a:solidFill>
                  <a:srgbClr val="0070C0"/>
                </a:solidFill>
              </a:rPr>
              <a:t>mouseenter</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mouseleave</a:t>
            </a:r>
            <a:r>
              <a:rPr lang="fr-FR" sz="1800" dirty="0">
                <a:solidFill>
                  <a:srgbClr val="0070C0"/>
                </a:solidFill>
              </a:rPr>
              <a:t>", () =&gt; console.log("</a:t>
            </a:r>
            <a:r>
              <a:rPr lang="fr-FR" sz="1800" dirty="0" err="1">
                <a:solidFill>
                  <a:srgbClr val="0070C0"/>
                </a:solidFill>
              </a:rPr>
              <a:t>mouseleave</a:t>
            </a:r>
            <a:r>
              <a:rPr lang="fr-FR" sz="1800" dirty="0">
                <a:solidFill>
                  <a:srgbClr val="0070C0"/>
                </a:solidFill>
              </a:rPr>
              <a:t>"));</a:t>
            </a:r>
          </a:p>
          <a:p>
            <a:pPr marL="0" indent="0">
              <a:buNone/>
            </a:pPr>
            <a:r>
              <a:rPr lang="fr-FR" sz="1800" dirty="0">
                <a:solidFill>
                  <a:srgbClr val="0070C0"/>
                </a:solidFill>
              </a:rPr>
              <a:t>// </a:t>
            </a:r>
            <a:r>
              <a:rPr lang="fr-FR" sz="1800" dirty="0" err="1">
                <a:solidFill>
                  <a:srgbClr val="0070C0"/>
                </a:solidFill>
              </a:rPr>
              <a:t>box.addEventListener</a:t>
            </a:r>
            <a:r>
              <a:rPr lang="fr-FR" sz="1800" dirty="0">
                <a:solidFill>
                  <a:srgbClr val="0070C0"/>
                </a:solidFill>
              </a:rPr>
              <a:t>("</a:t>
            </a:r>
            <a:r>
              <a:rPr lang="fr-FR" sz="1800" dirty="0" err="1">
                <a:solidFill>
                  <a:srgbClr val="0070C0"/>
                </a:solidFill>
              </a:rPr>
              <a:t>wheel</a:t>
            </a:r>
            <a:r>
              <a:rPr lang="fr-FR" sz="1800" dirty="0">
                <a:solidFill>
                  <a:srgbClr val="0070C0"/>
                </a:solidFill>
              </a:rPr>
              <a:t>", () =&gt; console.log("</a:t>
            </a:r>
            <a:r>
              <a:rPr lang="fr-FR" sz="1800" dirty="0" err="1">
                <a:solidFill>
                  <a:srgbClr val="0070C0"/>
                </a:solidFill>
              </a:rPr>
              <a:t>wheel</a:t>
            </a: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2849126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85000" lnSpcReduction="20000"/>
          </a:bodyPr>
          <a:lstStyle/>
          <a:p>
            <a:pPr marL="0" indent="0">
              <a:buNone/>
            </a:pPr>
            <a:r>
              <a:rPr lang="fr-FR" sz="2400" b="1" dirty="0">
                <a:solidFill>
                  <a:srgbClr val="FF0000"/>
                </a:solidFill>
              </a:rPr>
              <a:t>Class </a:t>
            </a:r>
            <a:r>
              <a:rPr lang="fr-FR" sz="2400" b="1" dirty="0" err="1">
                <a:solidFill>
                  <a:srgbClr val="FF0000"/>
                </a:solidFill>
              </a:rPr>
              <a:t>toggle</a:t>
            </a:r>
            <a:r>
              <a:rPr lang="fr-FR" sz="2400" b="1" dirty="0">
                <a:solidFill>
                  <a:srgbClr val="FF0000"/>
                </a:solidFill>
              </a:rPr>
              <a:t>: </a:t>
            </a:r>
          </a:p>
          <a:p>
            <a:pPr marL="0" indent="0">
              <a:buNone/>
            </a:pPr>
            <a:r>
              <a:rPr lang="fr-FR" sz="1800" dirty="0"/>
              <a:t>Une des actions les plus courantes avec les évènements est de faire un "</a:t>
            </a:r>
            <a:r>
              <a:rPr lang="fr-FR" sz="1800" dirty="0">
                <a:solidFill>
                  <a:srgbClr val="7030A0"/>
                </a:solidFill>
              </a:rPr>
              <a:t>class </a:t>
            </a:r>
            <a:r>
              <a:rPr lang="fr-FR" sz="1800" dirty="0" err="1">
                <a:solidFill>
                  <a:srgbClr val="7030A0"/>
                </a:solidFill>
              </a:rPr>
              <a:t>toggle</a:t>
            </a:r>
            <a:r>
              <a:rPr lang="fr-FR" sz="1800" dirty="0"/>
              <a:t>", c'est à dire un changement de classe html.  Le fait de changer une classe permet tout simplement d'altérer le style d'un élément en question. C'est la porte ouverte à une infinité d'animations et d'interactions possibles.</a:t>
            </a:r>
          </a:p>
          <a:p>
            <a:pPr marL="0" indent="0">
              <a:buNone/>
            </a:pPr>
            <a:r>
              <a:rPr lang="fr-FR" sz="1800" dirty="0" err="1">
                <a:solidFill>
                  <a:srgbClr val="0070C0"/>
                </a:solidFill>
              </a:rPr>
              <a:t>const</a:t>
            </a:r>
            <a:r>
              <a:rPr lang="fr-FR" sz="1800" dirty="0">
                <a:solidFill>
                  <a:srgbClr val="0070C0"/>
                </a:solidFill>
              </a:rPr>
              <a:t> box = </a:t>
            </a:r>
            <a:r>
              <a:rPr lang="fr-FR" sz="1800" dirty="0" err="1">
                <a:solidFill>
                  <a:srgbClr val="0070C0"/>
                </a:solidFill>
              </a:rPr>
              <a:t>document.querySelector</a:t>
            </a:r>
            <a:r>
              <a:rPr lang="fr-FR" sz="1800" dirty="0">
                <a:solidFill>
                  <a:srgbClr val="0070C0"/>
                </a:solidFill>
              </a:rPr>
              <a:t>(".box")</a:t>
            </a:r>
          </a:p>
          <a:p>
            <a:pPr marL="0" indent="0">
              <a:buNone/>
            </a:pPr>
            <a:r>
              <a:rPr lang="fr-FR" sz="1800" dirty="0" err="1">
                <a:solidFill>
                  <a:srgbClr val="0070C0"/>
                </a:solidFill>
              </a:rPr>
              <a:t>box.addEventListener</a:t>
            </a:r>
            <a:r>
              <a:rPr lang="fr-FR" sz="1800" dirty="0">
                <a:solidFill>
                  <a:srgbClr val="0070C0"/>
                </a:solidFill>
              </a:rPr>
              <a:t>("click", </a:t>
            </a:r>
            <a:r>
              <a:rPr lang="fr-FR" sz="1800" dirty="0" err="1">
                <a:solidFill>
                  <a:srgbClr val="0070C0"/>
                </a:solidFill>
              </a:rPr>
              <a:t>toggleAnimation</a:t>
            </a:r>
            <a:r>
              <a:rPr lang="fr-FR" sz="1800" dirty="0">
                <a:solidFill>
                  <a:srgbClr val="0070C0"/>
                </a:solidFill>
              </a:rPr>
              <a:t>)</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toggleAnimation</a:t>
            </a:r>
            <a:r>
              <a:rPr lang="fr-FR" sz="1800" dirty="0">
                <a:solidFill>
                  <a:srgbClr val="0070C0"/>
                </a:solidFill>
              </a:rPr>
              <a:t>(e) {</a:t>
            </a:r>
          </a:p>
          <a:p>
            <a:pPr marL="0" indent="0">
              <a:buNone/>
            </a:pPr>
            <a:r>
              <a:rPr lang="fr-FR" sz="1800" dirty="0">
                <a:solidFill>
                  <a:srgbClr val="0070C0"/>
                </a:solidFill>
              </a:rPr>
              <a:t>    </a:t>
            </a:r>
            <a:r>
              <a:rPr lang="fr-FR" sz="1800" dirty="0" err="1">
                <a:solidFill>
                  <a:srgbClr val="0070C0"/>
                </a:solidFill>
              </a:rPr>
              <a:t>e.target.classList.toggle</a:t>
            </a:r>
            <a:r>
              <a:rPr lang="fr-FR" sz="1800" dirty="0">
                <a:solidFill>
                  <a:srgbClr val="0070C0"/>
                </a:solidFill>
              </a:rPr>
              <a:t>("active")</a:t>
            </a:r>
          </a:p>
          <a:p>
            <a:pPr marL="0" indent="0">
              <a:buNone/>
            </a:pPr>
            <a:r>
              <a:rPr lang="fr-FR" sz="1800" dirty="0">
                <a:solidFill>
                  <a:srgbClr val="0070C0"/>
                </a:solidFill>
              </a:rPr>
              <a:t>}</a:t>
            </a:r>
          </a:p>
          <a:p>
            <a:pPr marL="0" indent="0">
              <a:buNone/>
            </a:pPr>
            <a:r>
              <a:rPr lang="fr-FR" sz="1800" dirty="0"/>
              <a:t>L'API "</a:t>
            </a:r>
            <a:r>
              <a:rPr lang="fr-FR" sz="1800" dirty="0" err="1">
                <a:solidFill>
                  <a:srgbClr val="7030A0"/>
                </a:solidFill>
              </a:rPr>
              <a:t>classList</a:t>
            </a:r>
            <a:r>
              <a:rPr lang="fr-FR" sz="1800" dirty="0"/>
              <a:t>" est disponible sur tous les éléments du DOM. C'est un ensemble de méthodes pratiques concernant les classes. </a:t>
            </a:r>
          </a:p>
          <a:p>
            <a:pPr marL="0" indent="0">
              <a:buNone/>
            </a:pPr>
            <a:r>
              <a:rPr lang="fr-FR" sz="1800" dirty="0"/>
              <a:t>  Il existe : </a:t>
            </a:r>
          </a:p>
          <a:p>
            <a:pPr marL="0" indent="0">
              <a:buNone/>
            </a:pPr>
            <a:r>
              <a:rPr lang="fr-FR" sz="1800" dirty="0"/>
              <a:t>  - </a:t>
            </a:r>
            <a:r>
              <a:rPr lang="fr-FR" sz="1800" dirty="0" err="1"/>
              <a:t>add</a:t>
            </a:r>
            <a:r>
              <a:rPr lang="fr-FR" sz="1800" dirty="0"/>
              <a:t>(classe)</a:t>
            </a:r>
          </a:p>
          <a:p>
            <a:pPr marL="0" indent="0">
              <a:buNone/>
            </a:pPr>
            <a:r>
              <a:rPr lang="fr-FR" sz="1800" dirty="0"/>
              <a:t>  - </a:t>
            </a:r>
            <a:r>
              <a:rPr lang="fr-FR" sz="1800" dirty="0" err="1"/>
              <a:t>remove</a:t>
            </a:r>
            <a:r>
              <a:rPr lang="fr-FR" sz="1800" dirty="0"/>
              <a:t>(classe)</a:t>
            </a:r>
          </a:p>
          <a:p>
            <a:pPr marL="0" indent="0">
              <a:buNone/>
            </a:pPr>
            <a:r>
              <a:rPr lang="fr-FR" sz="1800" dirty="0"/>
              <a:t>  - </a:t>
            </a:r>
            <a:r>
              <a:rPr lang="fr-FR" sz="1800" dirty="0" err="1"/>
              <a:t>toggle</a:t>
            </a:r>
            <a:r>
              <a:rPr lang="fr-FR" sz="1800" dirty="0"/>
              <a:t>(classe) // classe supprimée si présente, rajoutée si absente</a:t>
            </a:r>
          </a:p>
          <a:p>
            <a:pPr marL="0" indent="0">
              <a:buNone/>
            </a:pPr>
            <a:r>
              <a:rPr lang="fr-FR" sz="1800" dirty="0"/>
              <a:t>  - replace(</a:t>
            </a:r>
            <a:r>
              <a:rPr lang="fr-FR" sz="1800" dirty="0" err="1"/>
              <a:t>classeÀRemplacer</a:t>
            </a:r>
            <a:r>
              <a:rPr lang="fr-FR" sz="1800" dirty="0"/>
              <a:t>, </a:t>
            </a:r>
            <a:r>
              <a:rPr lang="fr-FR" sz="1800" dirty="0" err="1"/>
              <a:t>classeÀRajouter</a:t>
            </a:r>
            <a:r>
              <a:rPr lang="fr-FR" sz="1800" dirty="0"/>
              <a:t>)</a:t>
            </a:r>
          </a:p>
          <a:p>
            <a:pPr marL="0" indent="0">
              <a:buNone/>
            </a:pPr>
            <a:r>
              <a:rPr lang="fr-FR" sz="1800" dirty="0"/>
              <a:t>  On peut aussi changer une classe en utilisant la propriété .</a:t>
            </a:r>
            <a:r>
              <a:rPr lang="fr-FR" sz="1800" dirty="0" err="1"/>
              <a:t>className</a:t>
            </a:r>
            <a:r>
              <a:rPr lang="fr-FR" sz="1800" dirty="0"/>
              <a:t> des éléments du DOM.</a:t>
            </a:r>
          </a:p>
        </p:txBody>
      </p:sp>
    </p:spTree>
    <p:extLst>
      <p:ext uri="{BB962C8B-B14F-4D97-AF65-F5344CB8AC3E}">
        <p14:creationId xmlns:p14="http://schemas.microsoft.com/office/powerpoint/2010/main" val="16556010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évènements clavier: </a:t>
            </a:r>
          </a:p>
          <a:p>
            <a:pPr marL="0" indent="0">
              <a:buNone/>
            </a:pPr>
            <a:r>
              <a:rPr lang="fr-FR" sz="1800" dirty="0"/>
              <a:t>Les évènements de clavier peuvent nous permettre de connaître les touches pressées, ce qui peut être très utile dans de nombreux cas.</a:t>
            </a:r>
          </a:p>
          <a:p>
            <a:pPr marL="0" indent="0">
              <a:buNone/>
            </a:pPr>
            <a:endParaRPr lang="fr-FR" sz="1800" dirty="0"/>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keyboardInfo</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(".keyboard-info")</a:t>
            </a:r>
          </a:p>
          <a:p>
            <a:pPr marL="0" indent="0">
              <a:buNone/>
            </a:pPr>
            <a:r>
              <a:rPr lang="fr-FR" sz="1800" dirty="0" err="1">
                <a:solidFill>
                  <a:srgbClr val="0070C0"/>
                </a:solidFill>
              </a:rPr>
              <a:t>document.addEventListener</a:t>
            </a:r>
            <a:r>
              <a:rPr lang="fr-FR" sz="1800" dirty="0">
                <a:solidFill>
                  <a:srgbClr val="0070C0"/>
                </a:solidFill>
              </a:rPr>
              <a:t>("</a:t>
            </a:r>
            <a:r>
              <a:rPr lang="fr-FR" sz="1800" dirty="0" err="1">
                <a:solidFill>
                  <a:srgbClr val="0070C0"/>
                </a:solidFill>
              </a:rPr>
              <a:t>keydown</a:t>
            </a:r>
            <a:r>
              <a:rPr lang="fr-FR" sz="1800" dirty="0">
                <a:solidFill>
                  <a:srgbClr val="0070C0"/>
                </a:solidFill>
              </a:rPr>
              <a:t>", </a:t>
            </a:r>
            <a:r>
              <a:rPr lang="fr-FR" sz="1800" dirty="0" err="1">
                <a:solidFill>
                  <a:srgbClr val="0070C0"/>
                </a:solidFill>
              </a:rPr>
              <a:t>handleKey</a:t>
            </a:r>
            <a:r>
              <a:rPr lang="fr-FR" sz="1800" dirty="0">
                <a:solidFill>
                  <a:srgbClr val="0070C0"/>
                </a:solidFill>
              </a:rPr>
              <a:t>)</a:t>
            </a:r>
          </a:p>
          <a:p>
            <a:pPr marL="0" indent="0">
              <a:buNone/>
            </a:pPr>
            <a:r>
              <a:rPr lang="fr-FR" sz="1800" dirty="0">
                <a:solidFill>
                  <a:srgbClr val="0070C0"/>
                </a:solidFill>
              </a:rPr>
              <a:t>//</a:t>
            </a:r>
            <a:r>
              <a:rPr lang="fr-FR" sz="1800" dirty="0" err="1">
                <a:solidFill>
                  <a:srgbClr val="0070C0"/>
                </a:solidFill>
              </a:rPr>
              <a:t>document.addEventListener</a:t>
            </a:r>
            <a:r>
              <a:rPr lang="fr-FR" sz="1800" dirty="0">
                <a:solidFill>
                  <a:srgbClr val="0070C0"/>
                </a:solidFill>
              </a:rPr>
              <a:t>("</a:t>
            </a:r>
            <a:r>
              <a:rPr lang="fr-FR" sz="1800" dirty="0" err="1">
                <a:solidFill>
                  <a:srgbClr val="0070C0"/>
                </a:solidFill>
              </a:rPr>
              <a:t>keyup</a:t>
            </a:r>
            <a:r>
              <a:rPr lang="fr-FR" sz="1800" dirty="0">
                <a:solidFill>
                  <a:srgbClr val="0070C0"/>
                </a:solidFill>
              </a:rPr>
              <a:t>", </a:t>
            </a:r>
            <a:r>
              <a:rPr lang="fr-FR" sz="1800" dirty="0" err="1">
                <a:solidFill>
                  <a:srgbClr val="0070C0"/>
                </a:solidFill>
              </a:rPr>
              <a:t>handleKey</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handleKey</a:t>
            </a:r>
            <a:r>
              <a:rPr lang="fr-FR" sz="1800" dirty="0">
                <a:solidFill>
                  <a:srgbClr val="0070C0"/>
                </a:solidFill>
              </a:rPr>
              <a:t>(e) {</a:t>
            </a:r>
          </a:p>
          <a:p>
            <a:pPr marL="0" indent="0">
              <a:buNone/>
            </a:pPr>
            <a:r>
              <a:rPr lang="fr-FR" sz="1800" dirty="0">
                <a:solidFill>
                  <a:srgbClr val="0070C0"/>
                </a:solidFill>
              </a:rPr>
              <a:t>    console.log(e);</a:t>
            </a:r>
          </a:p>
          <a:p>
            <a:pPr marL="0" indent="0">
              <a:buNone/>
            </a:pPr>
            <a:r>
              <a:rPr lang="fr-FR" sz="1800" dirty="0">
                <a:solidFill>
                  <a:srgbClr val="0070C0"/>
                </a:solidFill>
              </a:rPr>
              <a:t>    </a:t>
            </a:r>
            <a:r>
              <a:rPr lang="fr-FR" sz="1800" dirty="0" err="1">
                <a:solidFill>
                  <a:srgbClr val="0070C0"/>
                </a:solidFill>
              </a:rPr>
              <a:t>keyboardInfo.textContent</a:t>
            </a:r>
            <a:r>
              <a:rPr lang="fr-FR" sz="1800" dirty="0">
                <a:solidFill>
                  <a:srgbClr val="0070C0"/>
                </a:solidFill>
              </a:rPr>
              <a:t> = `${</a:t>
            </a:r>
            <a:r>
              <a:rPr lang="fr-FR" sz="1800" dirty="0" err="1">
                <a:solidFill>
                  <a:srgbClr val="0070C0"/>
                </a:solidFill>
              </a:rPr>
              <a:t>e.key</a:t>
            </a:r>
            <a:r>
              <a:rPr lang="fr-FR" sz="1800" dirty="0">
                <a:solidFill>
                  <a:srgbClr val="0070C0"/>
                </a:solidFill>
              </a:rPr>
              <a:t>}`</a:t>
            </a:r>
          </a:p>
          <a:p>
            <a:pPr marL="0" indent="0">
              <a:buNone/>
            </a:pP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3422531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77500" lnSpcReduction="20000"/>
          </a:bodyPr>
          <a:lstStyle/>
          <a:p>
            <a:pPr marL="0" indent="0">
              <a:buNone/>
            </a:pPr>
            <a:r>
              <a:rPr lang="fr-FR" sz="2400" b="1" dirty="0">
                <a:solidFill>
                  <a:srgbClr val="FF0000"/>
                </a:solidFill>
              </a:rPr>
              <a:t>Les évènements de formulaire: </a:t>
            </a:r>
          </a:p>
          <a:p>
            <a:pPr marL="0" indent="0">
              <a:buNone/>
            </a:pPr>
            <a:r>
              <a:rPr lang="fr-FR" sz="1800" dirty="0"/>
              <a:t>Les formulaires sont des éléments importants du web. Ils possèdent beaucoup d'évènements qu'il faut maitriser en JavaScript.</a:t>
            </a:r>
          </a:p>
          <a:p>
            <a:pPr marL="0" indent="0">
              <a:buNone/>
            </a:pPr>
            <a:r>
              <a:rPr lang="fr-FR" sz="1800" dirty="0"/>
              <a:t>Notez que les formulaires ont beaucoup de potentielles utilités.</a:t>
            </a:r>
          </a:p>
          <a:p>
            <a:pPr marL="0" indent="0">
              <a:buNone/>
            </a:pPr>
            <a:r>
              <a:rPr lang="fr-FR" sz="1800" dirty="0"/>
              <a:t>On peut évidemment s'en servir afin d'envoyer des données vers un serveur.  Mais on peut aussi très bien les utiliser uniquement côté Front, comme pour pas mal de générateurs CSS par exemple.</a:t>
            </a:r>
          </a:p>
          <a:p>
            <a:pPr marL="0" indent="0">
              <a:buNone/>
            </a:pPr>
            <a:r>
              <a:rPr lang="fr-FR" sz="1800" dirty="0">
                <a:hlinkClick r:id="rId2"/>
              </a:rPr>
              <a:t>https://neumorphism.io/#e0e0e0</a:t>
            </a:r>
            <a:endParaRPr lang="fr-FR" sz="1800" dirty="0"/>
          </a:p>
          <a:p>
            <a:pPr marL="0" indent="0">
              <a:buNone/>
            </a:pPr>
            <a:r>
              <a:rPr lang="fr-FR" sz="1800" dirty="0"/>
              <a:t>	</a:t>
            </a:r>
            <a:r>
              <a:rPr lang="fr-FR" sz="1800" dirty="0">
                <a:solidFill>
                  <a:srgbClr val="7030A0"/>
                </a:solidFill>
              </a:rPr>
              <a:t>1. </a:t>
            </a:r>
            <a:r>
              <a:rPr lang="fr-FR" sz="1800" dirty="0" err="1">
                <a:solidFill>
                  <a:srgbClr val="7030A0"/>
                </a:solidFill>
              </a:rPr>
              <a:t>submit</a:t>
            </a:r>
            <a:r>
              <a:rPr lang="fr-FR" sz="1800" dirty="0">
                <a:solidFill>
                  <a:srgbClr val="7030A0"/>
                </a:solidFill>
              </a:rPr>
              <a:t> </a:t>
            </a:r>
            <a:r>
              <a:rPr lang="fr-FR" sz="1800" dirty="0"/>
              <a:t>Un écouteur d'évènement se déclenche par défaut pour celui-ci dès qu'on clique sur un bouton qui se trouve dans un formulaire. Il provoque un rafraîchissement de la page car il essaye d'envoyer les données sur la même page si on ne spécifie aucun attribut à l'élément </a:t>
            </a:r>
            <a:r>
              <a:rPr lang="fr-FR" sz="1800" dirty="0" err="1"/>
              <a:t>form</a:t>
            </a:r>
            <a:r>
              <a:rPr lang="fr-FR" sz="1800" dirty="0"/>
              <a:t>.</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form</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a:t>
            </a:r>
            <a:r>
              <a:rPr lang="fr-FR" sz="1800" dirty="0" err="1">
                <a:solidFill>
                  <a:srgbClr val="0070C0"/>
                </a:solidFill>
              </a:rPr>
              <a:t>form</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err="1">
                <a:solidFill>
                  <a:srgbClr val="0070C0"/>
                </a:solidFill>
              </a:rPr>
              <a:t>form.addEventListener</a:t>
            </a:r>
            <a:r>
              <a:rPr lang="fr-FR" sz="1800" dirty="0">
                <a:solidFill>
                  <a:srgbClr val="0070C0"/>
                </a:solidFill>
              </a:rPr>
              <a:t>("</a:t>
            </a:r>
            <a:r>
              <a:rPr lang="fr-FR" sz="1800" dirty="0" err="1">
                <a:solidFill>
                  <a:srgbClr val="0070C0"/>
                </a:solidFill>
              </a:rPr>
              <a:t>submit</a:t>
            </a:r>
            <a:r>
              <a:rPr lang="fr-FR" sz="1800" dirty="0">
                <a:solidFill>
                  <a:srgbClr val="0070C0"/>
                </a:solidFill>
              </a:rPr>
              <a:t>", </a:t>
            </a:r>
            <a:r>
              <a:rPr lang="fr-FR" sz="1800" dirty="0" err="1">
                <a:solidFill>
                  <a:srgbClr val="0070C0"/>
                </a:solidFill>
              </a:rPr>
              <a:t>handleSubmit</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handleSubmit</a:t>
            </a:r>
            <a:r>
              <a:rPr lang="fr-FR" sz="1800" dirty="0">
                <a:solidFill>
                  <a:srgbClr val="0070C0"/>
                </a:solidFill>
              </a:rPr>
              <a:t>(e) {</a:t>
            </a:r>
          </a:p>
          <a:p>
            <a:pPr marL="0" indent="0">
              <a:buNone/>
            </a:pPr>
            <a:r>
              <a:rPr lang="fr-FR" sz="1800" dirty="0">
                <a:solidFill>
                  <a:srgbClr val="0070C0"/>
                </a:solidFill>
              </a:rPr>
              <a:t>    </a:t>
            </a:r>
            <a:r>
              <a:rPr lang="fr-FR" sz="1800" dirty="0" err="1">
                <a:solidFill>
                  <a:srgbClr val="0070C0"/>
                </a:solidFill>
              </a:rPr>
              <a:t>e.preventDefault</a:t>
            </a:r>
            <a:r>
              <a:rPr lang="fr-FR" sz="1800" dirty="0">
                <a:solidFill>
                  <a:srgbClr val="0070C0"/>
                </a:solidFill>
              </a:rPr>
              <a:t>()</a:t>
            </a:r>
          </a:p>
          <a:p>
            <a:pPr marL="0" indent="0">
              <a:buNone/>
            </a:pPr>
            <a:r>
              <a:rPr lang="fr-FR" sz="1800" dirty="0">
                <a:solidFill>
                  <a:srgbClr val="0070C0"/>
                </a:solidFill>
              </a:rPr>
              <a:t>    console.log(" </a:t>
            </a:r>
            <a:r>
              <a:rPr lang="fr-FR" sz="1800" dirty="0" err="1">
                <a:solidFill>
                  <a:srgbClr val="0070C0"/>
                </a:solidFill>
              </a:rPr>
              <a:t>form</a:t>
            </a:r>
            <a:r>
              <a:rPr lang="fr-FR" sz="1800" dirty="0">
                <a:solidFill>
                  <a:srgbClr val="0070C0"/>
                </a:solidFill>
              </a:rPr>
              <a:t> </a:t>
            </a:r>
            <a:r>
              <a:rPr lang="fr-FR" sz="1800" dirty="0" err="1">
                <a:solidFill>
                  <a:srgbClr val="0070C0"/>
                </a:solidFill>
              </a:rPr>
              <a:t>Submit</a:t>
            </a:r>
            <a:r>
              <a:rPr lang="fr-FR" sz="1800" dirty="0">
                <a:solidFill>
                  <a:srgbClr val="0070C0"/>
                </a:solidFill>
              </a:rPr>
              <a:t>");</a:t>
            </a:r>
          </a:p>
          <a:p>
            <a:pPr marL="0" indent="0">
              <a:buNone/>
            </a:pPr>
            <a:r>
              <a:rPr lang="fr-FR" sz="1800" dirty="0">
                <a:solidFill>
                  <a:srgbClr val="0070C0"/>
                </a:solidFill>
              </a:rPr>
              <a:t>}</a:t>
            </a:r>
          </a:p>
        </p:txBody>
      </p:sp>
    </p:spTree>
    <p:extLst>
      <p:ext uri="{BB962C8B-B14F-4D97-AF65-F5344CB8AC3E}">
        <p14:creationId xmlns:p14="http://schemas.microsoft.com/office/powerpoint/2010/main" val="40775330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lnSpcReduction="10000"/>
          </a:bodyPr>
          <a:lstStyle/>
          <a:p>
            <a:pPr marL="0" indent="0">
              <a:buNone/>
            </a:pPr>
            <a:r>
              <a:rPr lang="fr-FR" sz="2400" b="1" dirty="0">
                <a:solidFill>
                  <a:srgbClr val="FF0000"/>
                </a:solidFill>
              </a:rPr>
              <a:t>Les évènements de formulaire: </a:t>
            </a:r>
          </a:p>
          <a:p>
            <a:pPr marL="0" indent="0">
              <a:buNone/>
            </a:pPr>
            <a:r>
              <a:rPr lang="fr-FR" sz="1800" dirty="0"/>
              <a:t>	</a:t>
            </a:r>
            <a:r>
              <a:rPr lang="fr-FR" sz="1800" dirty="0">
                <a:solidFill>
                  <a:srgbClr val="7030A0"/>
                </a:solidFill>
              </a:rPr>
              <a:t>1. input </a:t>
            </a:r>
            <a:r>
              <a:rPr lang="fr-FR" sz="1800" dirty="0"/>
              <a:t>Cet évènement se déclenche à chaque fois qu'il y a un changement dans un input. Pratique pour faire de la validation de données côté Front. (animation, UX, etc...)</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nameInput</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a:t>
            </a:r>
            <a:r>
              <a:rPr lang="fr-FR" sz="1800" dirty="0" err="1">
                <a:solidFill>
                  <a:srgbClr val="0070C0"/>
                </a:solidFill>
              </a:rPr>
              <a:t>name</a:t>
            </a:r>
            <a:r>
              <a:rPr lang="fr-FR" sz="1800" dirty="0">
                <a:solidFill>
                  <a:srgbClr val="0070C0"/>
                </a:solidFill>
              </a:rPr>
              <a:t>")</a:t>
            </a:r>
          </a:p>
          <a:p>
            <a:pPr marL="0" indent="0">
              <a:buNone/>
            </a:pPr>
            <a:r>
              <a:rPr lang="fr-FR" sz="1800" dirty="0" err="1">
                <a:solidFill>
                  <a:srgbClr val="0070C0"/>
                </a:solidFill>
              </a:rPr>
              <a:t>nameInput.addEventListener</a:t>
            </a:r>
            <a:r>
              <a:rPr lang="fr-FR" sz="1800" dirty="0">
                <a:solidFill>
                  <a:srgbClr val="0070C0"/>
                </a:solidFill>
              </a:rPr>
              <a:t>("input", </a:t>
            </a:r>
            <a:r>
              <a:rPr lang="fr-FR" sz="1800" dirty="0" err="1">
                <a:solidFill>
                  <a:srgbClr val="0070C0"/>
                </a:solidFill>
              </a:rPr>
              <a:t>handleInput</a:t>
            </a:r>
            <a:r>
              <a:rPr lang="fr-FR" sz="1800" dirty="0">
                <a:solidFill>
                  <a:srgbClr val="0070C0"/>
                </a:solidFill>
              </a:rPr>
              <a:t>)</a:t>
            </a:r>
          </a:p>
          <a:p>
            <a:pPr marL="0" indent="0">
              <a:buNone/>
            </a:pPr>
            <a:r>
              <a:rPr lang="fr-FR" sz="1800" dirty="0" err="1">
                <a:solidFill>
                  <a:srgbClr val="0070C0"/>
                </a:solidFill>
              </a:rPr>
              <a:t>function</a:t>
            </a:r>
            <a:r>
              <a:rPr lang="fr-FR" sz="1800" dirty="0">
                <a:solidFill>
                  <a:srgbClr val="0070C0"/>
                </a:solidFill>
              </a:rPr>
              <a:t> </a:t>
            </a:r>
            <a:r>
              <a:rPr lang="fr-FR" sz="1800" dirty="0" err="1">
                <a:solidFill>
                  <a:srgbClr val="0070C0"/>
                </a:solidFill>
              </a:rPr>
              <a:t>handleInput</a:t>
            </a:r>
            <a:r>
              <a:rPr lang="fr-FR" sz="1800" dirty="0">
                <a:solidFill>
                  <a:srgbClr val="0070C0"/>
                </a:solidFill>
              </a:rPr>
              <a:t>(e){</a:t>
            </a:r>
          </a:p>
          <a:p>
            <a:pPr marL="0" indent="0">
              <a:buNone/>
            </a:pPr>
            <a:r>
              <a:rPr lang="fr-FR" sz="1800" dirty="0">
                <a:solidFill>
                  <a:srgbClr val="0070C0"/>
                </a:solidFill>
              </a:rPr>
              <a:t>    console.log(</a:t>
            </a:r>
            <a:r>
              <a:rPr lang="fr-FR" sz="1800" dirty="0" err="1">
                <a:solidFill>
                  <a:srgbClr val="0070C0"/>
                </a:solidFill>
              </a:rPr>
              <a:t>e.target.value</a:t>
            </a:r>
            <a:r>
              <a:rPr lang="fr-FR" sz="1800" dirty="0">
                <a:solidFill>
                  <a:srgbClr val="0070C0"/>
                </a:solidFill>
              </a:rPr>
              <a:t>);</a:t>
            </a:r>
          </a:p>
          <a:p>
            <a:pPr marL="0" indent="0">
              <a:buNone/>
            </a:pPr>
            <a:r>
              <a:rPr lang="fr-FR" sz="1800" dirty="0">
                <a:solidFill>
                  <a:srgbClr val="0070C0"/>
                </a:solidFill>
              </a:rPr>
              <a:t>}</a:t>
            </a:r>
          </a:p>
          <a:p>
            <a:pPr marL="0" indent="0">
              <a:buNone/>
            </a:pPr>
            <a:r>
              <a:rPr lang="fr-FR" sz="1800" dirty="0">
                <a:solidFill>
                  <a:srgbClr val="0070C0"/>
                </a:solidFill>
              </a:rPr>
              <a:t>	</a:t>
            </a:r>
            <a:r>
              <a:rPr lang="fr-FR" sz="1800" dirty="0">
                <a:solidFill>
                  <a:srgbClr val="7030A0"/>
                </a:solidFill>
              </a:rPr>
              <a:t>3. change </a:t>
            </a:r>
            <a:r>
              <a:rPr lang="fr-FR" sz="1800" dirty="0"/>
              <a:t>Cet évènement ressemble à input mais ne se déclenche que lorsque un input perd le focus.</a:t>
            </a:r>
          </a:p>
          <a:p>
            <a:pPr marL="0" indent="0">
              <a:buNone/>
            </a:pPr>
            <a:r>
              <a:rPr lang="fr-FR" sz="1800" dirty="0"/>
              <a:t>Pour les inputs </a:t>
            </a:r>
            <a:r>
              <a:rPr lang="fr-FR" sz="1800" dirty="0" err="1"/>
              <a:t>checkbox</a:t>
            </a:r>
            <a:r>
              <a:rPr lang="fr-FR" sz="1800" dirty="0"/>
              <a:t> ou radio, l'effet est identique.</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nameInput</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a:t>
            </a:r>
            <a:r>
              <a:rPr lang="fr-FR" sz="1800" dirty="0" err="1">
                <a:solidFill>
                  <a:srgbClr val="0070C0"/>
                </a:solidFill>
              </a:rPr>
              <a:t>name</a:t>
            </a:r>
            <a:r>
              <a:rPr lang="fr-FR" sz="1800" dirty="0">
                <a:solidFill>
                  <a:srgbClr val="0070C0"/>
                </a:solidFill>
              </a:rPr>
              <a:t>")</a:t>
            </a:r>
          </a:p>
          <a:p>
            <a:pPr marL="0" indent="0">
              <a:buNone/>
            </a:pPr>
            <a:r>
              <a:rPr lang="fr-FR" sz="1800" dirty="0" err="1">
                <a:solidFill>
                  <a:srgbClr val="0070C0"/>
                </a:solidFill>
              </a:rPr>
              <a:t>nameInput.addEventListener</a:t>
            </a:r>
            <a:r>
              <a:rPr lang="fr-FR" sz="1800" dirty="0">
                <a:solidFill>
                  <a:srgbClr val="0070C0"/>
                </a:solidFill>
              </a:rPr>
              <a:t>("change", () =&gt; console.log("</a:t>
            </a:r>
            <a:r>
              <a:rPr lang="fr-FR" sz="1800" dirty="0" err="1">
                <a:solidFill>
                  <a:srgbClr val="0070C0"/>
                </a:solidFill>
              </a:rPr>
              <a:t>Lost</a:t>
            </a:r>
            <a:r>
              <a:rPr lang="fr-FR" sz="1800" dirty="0">
                <a:solidFill>
                  <a:srgbClr val="0070C0"/>
                </a:solidFill>
              </a:rPr>
              <a:t> focus"))</a:t>
            </a:r>
          </a:p>
        </p:txBody>
      </p:sp>
    </p:spTree>
    <p:extLst>
      <p:ext uri="{BB962C8B-B14F-4D97-AF65-F5344CB8AC3E}">
        <p14:creationId xmlns:p14="http://schemas.microsoft.com/office/powerpoint/2010/main" val="2736860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a:bodyPr>
          <a:lstStyle/>
          <a:p>
            <a:pPr marL="0" indent="0">
              <a:buNone/>
            </a:pPr>
            <a:r>
              <a:rPr lang="fr-FR" sz="2400" b="1" dirty="0">
                <a:solidFill>
                  <a:srgbClr val="FF0000"/>
                </a:solidFill>
              </a:rPr>
              <a:t>Les évènements de formulaire: </a:t>
            </a:r>
          </a:p>
          <a:p>
            <a:pPr marL="0" indent="0">
              <a:buNone/>
            </a:pPr>
            <a:r>
              <a:rPr lang="fr-FR" sz="1800" dirty="0"/>
              <a:t>	</a:t>
            </a:r>
            <a:r>
              <a:rPr lang="fr-FR" sz="1800" dirty="0">
                <a:solidFill>
                  <a:srgbClr val="7030A0"/>
                </a:solidFill>
              </a:rPr>
              <a:t>1. </a:t>
            </a:r>
            <a:r>
              <a:rPr lang="fr-FR" sz="1800" dirty="0" err="1">
                <a:solidFill>
                  <a:srgbClr val="7030A0"/>
                </a:solidFill>
              </a:rPr>
              <a:t>invalid</a:t>
            </a:r>
            <a:r>
              <a:rPr lang="fr-FR" sz="1800" dirty="0">
                <a:solidFill>
                  <a:srgbClr val="7030A0"/>
                </a:solidFill>
              </a:rPr>
              <a:t> </a:t>
            </a:r>
            <a:r>
              <a:rPr lang="fr-FR" sz="1800" dirty="0"/>
              <a:t>Celui-ci permet de déclencher le gestionnaire d'évènement quand on essaye d'envoyer un formulaire qui contient des potentielles erreurs.</a:t>
            </a:r>
          </a:p>
          <a:p>
            <a:pPr marL="0" indent="0">
              <a:buNone/>
            </a:pPr>
            <a:r>
              <a:rPr lang="en-US" sz="1800" dirty="0">
                <a:solidFill>
                  <a:srgbClr val="0070C0"/>
                </a:solidFill>
              </a:rPr>
              <a:t>const </a:t>
            </a:r>
            <a:r>
              <a:rPr lang="en-US" sz="1800" dirty="0" err="1">
                <a:solidFill>
                  <a:srgbClr val="0070C0"/>
                </a:solidFill>
              </a:rPr>
              <a:t>eamilInput</a:t>
            </a:r>
            <a:r>
              <a:rPr lang="en-US" sz="1800" dirty="0">
                <a:solidFill>
                  <a:srgbClr val="0070C0"/>
                </a:solidFill>
              </a:rPr>
              <a:t> = </a:t>
            </a:r>
            <a:r>
              <a:rPr lang="en-US" sz="1800" dirty="0" err="1">
                <a:solidFill>
                  <a:srgbClr val="0070C0"/>
                </a:solidFill>
              </a:rPr>
              <a:t>document.querySelector</a:t>
            </a:r>
            <a:r>
              <a:rPr lang="en-US" sz="1800" dirty="0">
                <a:solidFill>
                  <a:srgbClr val="0070C0"/>
                </a:solidFill>
              </a:rPr>
              <a:t>("#email")</a:t>
            </a:r>
          </a:p>
          <a:p>
            <a:pPr marL="0" indent="0">
              <a:buNone/>
            </a:pPr>
            <a:r>
              <a:rPr lang="en-US" sz="1800" dirty="0" err="1">
                <a:solidFill>
                  <a:srgbClr val="0070C0"/>
                </a:solidFill>
              </a:rPr>
              <a:t>eamilInput.addEventListener</a:t>
            </a:r>
            <a:r>
              <a:rPr lang="en-US" sz="1800" dirty="0">
                <a:solidFill>
                  <a:srgbClr val="0070C0"/>
                </a:solidFill>
              </a:rPr>
              <a:t>("invalid", () =&gt; console.log("mail invalid"))</a:t>
            </a:r>
          </a:p>
          <a:p>
            <a:pPr marL="0" indent="0">
              <a:buNone/>
            </a:pPr>
            <a:r>
              <a:rPr lang="fr-FR" sz="1800" dirty="0">
                <a:solidFill>
                  <a:srgbClr val="7030A0"/>
                </a:solidFill>
              </a:rPr>
              <a:t>	1. focus et </a:t>
            </a:r>
            <a:r>
              <a:rPr lang="fr-FR" sz="1800" dirty="0" err="1">
                <a:solidFill>
                  <a:srgbClr val="7030A0"/>
                </a:solidFill>
              </a:rPr>
              <a:t>blur</a:t>
            </a:r>
            <a:r>
              <a:rPr lang="fr-FR" sz="1800" dirty="0">
                <a:solidFill>
                  <a:srgbClr val="7030A0"/>
                </a:solidFill>
              </a:rPr>
              <a:t>. </a:t>
            </a:r>
            <a:r>
              <a:rPr lang="fr-FR" sz="1800" dirty="0"/>
              <a:t>L'évènement focus est déclenché quand un élément reçoit le focus, comme lorsqu'on clique sur un input. L'évènement </a:t>
            </a:r>
            <a:r>
              <a:rPr lang="fr-FR" sz="1800" dirty="0" err="1"/>
              <a:t>blur</a:t>
            </a:r>
            <a:r>
              <a:rPr lang="fr-FR" sz="1800" dirty="0"/>
              <a:t> est déclenché lorsqu'un élément perd le focus, comme lorsqu'on clique ailleurs.</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nameInput</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a:t>
            </a:r>
            <a:r>
              <a:rPr lang="fr-FR" sz="1800" dirty="0" err="1">
                <a:solidFill>
                  <a:srgbClr val="0070C0"/>
                </a:solidFill>
              </a:rPr>
              <a:t>name</a:t>
            </a:r>
            <a:r>
              <a:rPr lang="fr-FR" sz="1800" dirty="0">
                <a:solidFill>
                  <a:srgbClr val="0070C0"/>
                </a:solidFill>
              </a:rPr>
              <a:t>")</a:t>
            </a:r>
          </a:p>
          <a:p>
            <a:pPr marL="0" indent="0">
              <a:buNone/>
            </a:pPr>
            <a:r>
              <a:rPr lang="fr-FR" sz="1800" dirty="0" err="1">
                <a:solidFill>
                  <a:srgbClr val="0070C0"/>
                </a:solidFill>
              </a:rPr>
              <a:t>nameInput.addEventListener</a:t>
            </a:r>
            <a:r>
              <a:rPr lang="fr-FR" sz="1800" dirty="0">
                <a:solidFill>
                  <a:srgbClr val="0070C0"/>
                </a:solidFill>
              </a:rPr>
              <a:t>("focus", () =&gt; console.log("FOCUS!!"))</a:t>
            </a:r>
          </a:p>
          <a:p>
            <a:pPr marL="0" indent="0">
              <a:buNone/>
            </a:pPr>
            <a:r>
              <a:rPr lang="fr-FR" sz="1800" dirty="0" err="1">
                <a:solidFill>
                  <a:srgbClr val="0070C0"/>
                </a:solidFill>
              </a:rPr>
              <a:t>nameInput.addEventListener</a:t>
            </a:r>
            <a:r>
              <a:rPr lang="fr-FR" sz="1800" dirty="0">
                <a:solidFill>
                  <a:srgbClr val="0070C0"/>
                </a:solidFill>
              </a:rPr>
              <a:t>("</a:t>
            </a:r>
            <a:r>
              <a:rPr lang="fr-FR" sz="1800" dirty="0" err="1">
                <a:solidFill>
                  <a:srgbClr val="0070C0"/>
                </a:solidFill>
              </a:rPr>
              <a:t>blur</a:t>
            </a:r>
            <a:r>
              <a:rPr lang="fr-FR" sz="1800" dirty="0">
                <a:solidFill>
                  <a:srgbClr val="0070C0"/>
                </a:solidFill>
              </a:rPr>
              <a:t>", () =&gt; console.log("</a:t>
            </a:r>
            <a:r>
              <a:rPr lang="fr-FR" sz="1800" dirty="0" err="1">
                <a:solidFill>
                  <a:srgbClr val="0070C0"/>
                </a:solidFill>
              </a:rPr>
              <a:t>Lost</a:t>
            </a:r>
            <a:r>
              <a:rPr lang="fr-FR" sz="1800" dirty="0">
                <a:solidFill>
                  <a:srgbClr val="0070C0"/>
                </a:solidFill>
              </a:rPr>
              <a:t> FOCUS!!"))</a:t>
            </a:r>
          </a:p>
        </p:txBody>
      </p:sp>
    </p:spTree>
    <p:extLst>
      <p:ext uri="{BB962C8B-B14F-4D97-AF65-F5344CB8AC3E}">
        <p14:creationId xmlns:p14="http://schemas.microsoft.com/office/powerpoint/2010/main" val="19193179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62500" lnSpcReduction="20000"/>
          </a:bodyPr>
          <a:lstStyle/>
          <a:p>
            <a:pPr marL="0" indent="0">
              <a:buNone/>
            </a:pPr>
            <a:r>
              <a:rPr lang="fr-FR" sz="2400" b="1" dirty="0">
                <a:solidFill>
                  <a:srgbClr val="FF0000"/>
                </a:solidFill>
              </a:rPr>
              <a:t>Les évènements médias: </a:t>
            </a:r>
          </a:p>
          <a:p>
            <a:pPr marL="0" indent="0">
              <a:buNone/>
            </a:pPr>
            <a:r>
              <a:rPr lang="fr-FR" sz="1800" dirty="0"/>
              <a:t>On peut intégrer de la musique et des vidéos à l'aide des éléments &lt;audio&gt; et &lt;</a:t>
            </a:r>
            <a:r>
              <a:rPr lang="fr-FR" sz="1800" dirty="0" err="1"/>
              <a:t>video</a:t>
            </a:r>
            <a:r>
              <a:rPr lang="fr-FR" sz="1800" dirty="0"/>
              <a:t>&gt;. Ces </a:t>
            </a:r>
            <a:r>
              <a:rPr lang="fr-FR" sz="1800" dirty="0" err="1"/>
              <a:t>élèments</a:t>
            </a:r>
            <a:r>
              <a:rPr lang="fr-FR" sz="1800" dirty="0"/>
              <a:t> peuvent réagir à énormément d'évènements en rapport avec ces éléments. Découvrons ensemble : </a:t>
            </a:r>
            <a:r>
              <a:rPr lang="fr-FR" sz="1800" dirty="0">
                <a:solidFill>
                  <a:srgbClr val="7030A0"/>
                </a:solidFill>
              </a:rPr>
              <a:t>pause, </a:t>
            </a:r>
            <a:r>
              <a:rPr lang="fr-FR" sz="1800" dirty="0" err="1">
                <a:solidFill>
                  <a:srgbClr val="7030A0"/>
                </a:solidFill>
              </a:rPr>
              <a:t>play</a:t>
            </a:r>
            <a:r>
              <a:rPr lang="fr-FR" sz="1800" dirty="0">
                <a:solidFill>
                  <a:srgbClr val="7030A0"/>
                </a:solidFill>
              </a:rPr>
              <a:t>, </a:t>
            </a:r>
            <a:r>
              <a:rPr lang="fr-FR" sz="1800" dirty="0" err="1">
                <a:solidFill>
                  <a:srgbClr val="7030A0"/>
                </a:solidFill>
              </a:rPr>
              <a:t>loadeddata</a:t>
            </a:r>
            <a:r>
              <a:rPr lang="fr-FR" sz="1800" dirty="0">
                <a:solidFill>
                  <a:srgbClr val="7030A0"/>
                </a:solidFill>
              </a:rPr>
              <a:t>, </a:t>
            </a:r>
            <a:r>
              <a:rPr lang="fr-FR" sz="1800" dirty="0" err="1">
                <a:solidFill>
                  <a:srgbClr val="7030A0"/>
                </a:solidFill>
              </a:rPr>
              <a:t>timeupdate</a:t>
            </a:r>
            <a:r>
              <a:rPr lang="fr-FR" sz="1800" dirty="0">
                <a:solidFill>
                  <a:srgbClr val="7030A0"/>
                </a:solidFill>
              </a:rPr>
              <a:t>, </a:t>
            </a:r>
            <a:r>
              <a:rPr lang="fr-FR" sz="1800" dirty="0" err="1">
                <a:solidFill>
                  <a:srgbClr val="7030A0"/>
                </a:solidFill>
              </a:rPr>
              <a:t>volumechange</a:t>
            </a:r>
            <a:r>
              <a:rPr lang="fr-FR" sz="1800" dirty="0"/>
              <a:t>, etc...</a:t>
            </a:r>
          </a:p>
          <a:p>
            <a:pPr marL="0" indent="0">
              <a:buNone/>
            </a:pPr>
            <a:r>
              <a:rPr lang="fr-FR" sz="1800" dirty="0" err="1">
                <a:solidFill>
                  <a:srgbClr val="0070C0"/>
                </a:solidFill>
              </a:rPr>
              <a:t>const</a:t>
            </a:r>
            <a:r>
              <a:rPr lang="fr-FR" sz="1800" dirty="0">
                <a:solidFill>
                  <a:srgbClr val="0070C0"/>
                </a:solidFill>
              </a:rPr>
              <a:t> </a:t>
            </a:r>
            <a:r>
              <a:rPr lang="fr-FR" sz="1800" dirty="0" err="1">
                <a:solidFill>
                  <a:srgbClr val="0070C0"/>
                </a:solidFill>
              </a:rPr>
              <a:t>video</a:t>
            </a:r>
            <a:r>
              <a:rPr lang="fr-FR" sz="1800" dirty="0">
                <a:solidFill>
                  <a:srgbClr val="0070C0"/>
                </a:solidFill>
              </a:rPr>
              <a:t> = </a:t>
            </a:r>
            <a:r>
              <a:rPr lang="fr-FR" sz="1800" dirty="0" err="1">
                <a:solidFill>
                  <a:srgbClr val="0070C0"/>
                </a:solidFill>
              </a:rPr>
              <a:t>document.querySelector</a:t>
            </a:r>
            <a:r>
              <a:rPr lang="fr-FR" sz="1800" dirty="0">
                <a:solidFill>
                  <a:srgbClr val="0070C0"/>
                </a:solidFill>
              </a:rPr>
              <a:t>("</a:t>
            </a:r>
            <a:r>
              <a:rPr lang="fr-FR" sz="1800" dirty="0" err="1">
                <a:solidFill>
                  <a:srgbClr val="0070C0"/>
                </a:solidFill>
              </a:rPr>
              <a:t>video</a:t>
            </a:r>
            <a:r>
              <a:rPr lang="fr-FR" sz="1800" dirty="0">
                <a:solidFill>
                  <a:srgbClr val="0070C0"/>
                </a:solidFill>
              </a:rPr>
              <a:t>")</a:t>
            </a:r>
          </a:p>
          <a:p>
            <a:pPr marL="0" indent="0">
              <a:buNone/>
            </a:pPr>
            <a:endParaRPr lang="fr-FR" sz="1800" dirty="0">
              <a:solidFill>
                <a:srgbClr val="0070C0"/>
              </a:solidFill>
            </a:endParaRPr>
          </a:p>
          <a:p>
            <a:pPr marL="0" indent="0">
              <a:buNone/>
            </a:pPr>
            <a:r>
              <a:rPr lang="fr-FR" sz="1800" dirty="0" err="1">
                <a:solidFill>
                  <a:srgbClr val="0070C0"/>
                </a:solidFill>
              </a:rPr>
              <a:t>video.addEventListener</a:t>
            </a:r>
            <a:r>
              <a:rPr lang="fr-FR" sz="1800" dirty="0">
                <a:solidFill>
                  <a:srgbClr val="0070C0"/>
                </a:solidFill>
              </a:rPr>
              <a:t>("</a:t>
            </a:r>
            <a:r>
              <a:rPr lang="fr-FR" sz="1800" dirty="0" err="1">
                <a:solidFill>
                  <a:srgbClr val="0070C0"/>
                </a:solidFill>
              </a:rPr>
              <a:t>loadedata</a:t>
            </a:r>
            <a:r>
              <a:rPr lang="fr-FR" sz="1800" dirty="0">
                <a:solidFill>
                  <a:srgbClr val="0070C0"/>
                </a:solidFill>
              </a:rPr>
              <a:t>", () =&gt; console.log("Data </a:t>
            </a:r>
            <a:r>
              <a:rPr lang="fr-FR" sz="1800" dirty="0" err="1">
                <a:solidFill>
                  <a:srgbClr val="0070C0"/>
                </a:solidFill>
              </a:rPr>
              <a:t>loaded</a:t>
            </a:r>
            <a:r>
              <a:rPr lang="fr-FR" sz="1800" dirty="0">
                <a:solidFill>
                  <a:srgbClr val="0070C0"/>
                </a:solidFill>
              </a:rPr>
              <a:t>"))</a:t>
            </a:r>
          </a:p>
          <a:p>
            <a:pPr marL="0" indent="0">
              <a:buNone/>
            </a:pPr>
            <a:r>
              <a:rPr lang="fr-FR" sz="1800" dirty="0" err="1">
                <a:solidFill>
                  <a:srgbClr val="0070C0"/>
                </a:solidFill>
              </a:rPr>
              <a:t>video.addEventListener</a:t>
            </a:r>
            <a:r>
              <a:rPr lang="fr-FR" sz="1800" dirty="0">
                <a:solidFill>
                  <a:srgbClr val="0070C0"/>
                </a:solidFill>
              </a:rPr>
              <a:t>("</a:t>
            </a:r>
            <a:r>
              <a:rPr lang="fr-FR" sz="1800" dirty="0" err="1">
                <a:solidFill>
                  <a:srgbClr val="0070C0"/>
                </a:solidFill>
              </a:rPr>
              <a:t>play</a:t>
            </a:r>
            <a:r>
              <a:rPr lang="fr-FR" sz="1800" dirty="0">
                <a:solidFill>
                  <a:srgbClr val="0070C0"/>
                </a:solidFill>
              </a:rPr>
              <a:t>", () =&gt; console.log("Data </a:t>
            </a:r>
            <a:r>
              <a:rPr lang="fr-FR" sz="1800" dirty="0" err="1">
                <a:solidFill>
                  <a:srgbClr val="0070C0"/>
                </a:solidFill>
              </a:rPr>
              <a:t>play</a:t>
            </a:r>
            <a:r>
              <a:rPr lang="fr-FR" sz="1800" dirty="0">
                <a:solidFill>
                  <a:srgbClr val="0070C0"/>
                </a:solidFill>
              </a:rPr>
              <a:t>"))</a:t>
            </a:r>
          </a:p>
          <a:p>
            <a:pPr marL="0" indent="0">
              <a:buNone/>
            </a:pPr>
            <a:r>
              <a:rPr lang="fr-FR" sz="1800" dirty="0" err="1">
                <a:solidFill>
                  <a:srgbClr val="0070C0"/>
                </a:solidFill>
              </a:rPr>
              <a:t>video.addEventListener</a:t>
            </a:r>
            <a:r>
              <a:rPr lang="fr-FR" sz="1800" dirty="0">
                <a:solidFill>
                  <a:srgbClr val="0070C0"/>
                </a:solidFill>
              </a:rPr>
              <a:t>("pause", () =&gt; console.log("Data pause"))</a:t>
            </a:r>
          </a:p>
          <a:p>
            <a:pPr marL="0" indent="0">
              <a:buNone/>
            </a:pPr>
            <a:r>
              <a:rPr lang="fr-FR" sz="1800" dirty="0" err="1">
                <a:solidFill>
                  <a:srgbClr val="0070C0"/>
                </a:solidFill>
              </a:rPr>
              <a:t>video.addEventListener</a:t>
            </a:r>
            <a:r>
              <a:rPr lang="fr-FR" sz="1800" dirty="0">
                <a:solidFill>
                  <a:srgbClr val="0070C0"/>
                </a:solidFill>
              </a:rPr>
              <a:t>("</a:t>
            </a:r>
            <a:r>
              <a:rPr lang="fr-FR" sz="1800" dirty="0" err="1">
                <a:solidFill>
                  <a:srgbClr val="0070C0"/>
                </a:solidFill>
              </a:rPr>
              <a:t>timeupdate</a:t>
            </a:r>
            <a:r>
              <a:rPr lang="fr-FR" sz="1800" dirty="0">
                <a:solidFill>
                  <a:srgbClr val="0070C0"/>
                </a:solidFill>
              </a:rPr>
              <a:t>", () =&gt; console.log("Data </a:t>
            </a:r>
            <a:r>
              <a:rPr lang="fr-FR" sz="1800" dirty="0" err="1">
                <a:solidFill>
                  <a:srgbClr val="0070C0"/>
                </a:solidFill>
              </a:rPr>
              <a:t>timeupdate</a:t>
            </a:r>
            <a:r>
              <a:rPr lang="fr-FR" sz="1800" dirty="0">
                <a:solidFill>
                  <a:srgbClr val="0070C0"/>
                </a:solidFill>
              </a:rPr>
              <a:t>"))</a:t>
            </a:r>
          </a:p>
          <a:p>
            <a:pPr marL="0" indent="0">
              <a:buNone/>
            </a:pPr>
            <a:r>
              <a:rPr lang="fr-FR" sz="1800" dirty="0" err="1">
                <a:solidFill>
                  <a:srgbClr val="0070C0"/>
                </a:solidFill>
              </a:rPr>
              <a:t>video.addEventListener</a:t>
            </a:r>
            <a:r>
              <a:rPr lang="fr-FR" sz="1800" dirty="0">
                <a:solidFill>
                  <a:srgbClr val="0070C0"/>
                </a:solidFill>
              </a:rPr>
              <a:t>("</a:t>
            </a:r>
            <a:r>
              <a:rPr lang="fr-FR" sz="1800" dirty="0" err="1">
                <a:solidFill>
                  <a:srgbClr val="0070C0"/>
                </a:solidFill>
              </a:rPr>
              <a:t>volumechange</a:t>
            </a:r>
            <a:r>
              <a:rPr lang="fr-FR" sz="1800" dirty="0">
                <a:solidFill>
                  <a:srgbClr val="0070C0"/>
                </a:solidFill>
              </a:rPr>
              <a:t>", () =&gt; console.log("Data </a:t>
            </a:r>
            <a:r>
              <a:rPr lang="fr-FR" sz="1800" dirty="0" err="1">
                <a:solidFill>
                  <a:srgbClr val="0070C0"/>
                </a:solidFill>
              </a:rPr>
              <a:t>volumechange</a:t>
            </a:r>
            <a:r>
              <a:rPr lang="fr-FR" sz="1800" dirty="0">
                <a:solidFill>
                  <a:srgbClr val="0070C0"/>
                </a:solidFill>
              </a:rPr>
              <a:t>")) </a:t>
            </a:r>
          </a:p>
          <a:p>
            <a:pPr marL="0" indent="0">
              <a:buNone/>
            </a:pPr>
            <a:endParaRPr lang="fr-FR" sz="1800" dirty="0"/>
          </a:p>
          <a:p>
            <a:pPr marL="0" indent="0">
              <a:buNone/>
            </a:pPr>
            <a:r>
              <a:rPr lang="fr-FR" sz="1800" dirty="0">
                <a:solidFill>
                  <a:srgbClr val="7030A0"/>
                </a:solidFill>
              </a:rPr>
              <a:t>Même combat pour l'élément &lt;audio&gt;.</a:t>
            </a:r>
          </a:p>
          <a:p>
            <a:pPr marL="0" indent="0">
              <a:buNone/>
            </a:pPr>
            <a:r>
              <a:rPr lang="fr-FR" sz="1800" dirty="0" err="1">
                <a:solidFill>
                  <a:srgbClr val="0070C0"/>
                </a:solidFill>
              </a:rPr>
              <a:t>const</a:t>
            </a:r>
            <a:r>
              <a:rPr lang="fr-FR" sz="1800" dirty="0">
                <a:solidFill>
                  <a:srgbClr val="0070C0"/>
                </a:solidFill>
              </a:rPr>
              <a:t> audio = </a:t>
            </a:r>
            <a:r>
              <a:rPr lang="fr-FR" sz="1800" dirty="0" err="1">
                <a:solidFill>
                  <a:srgbClr val="0070C0"/>
                </a:solidFill>
              </a:rPr>
              <a:t>document.querySelector</a:t>
            </a:r>
            <a:r>
              <a:rPr lang="fr-FR" sz="1800" dirty="0">
                <a:solidFill>
                  <a:srgbClr val="0070C0"/>
                </a:solidFill>
              </a:rPr>
              <a:t>("audio")</a:t>
            </a:r>
          </a:p>
          <a:p>
            <a:pPr marL="0" indent="0">
              <a:buNone/>
            </a:pPr>
            <a:endParaRPr lang="fr-FR" sz="1800" dirty="0">
              <a:solidFill>
                <a:srgbClr val="0070C0"/>
              </a:solidFill>
            </a:endParaRPr>
          </a:p>
          <a:p>
            <a:pPr marL="0" indent="0">
              <a:buNone/>
            </a:pPr>
            <a:r>
              <a:rPr lang="fr-FR" sz="1800" dirty="0" err="1">
                <a:solidFill>
                  <a:srgbClr val="0070C0"/>
                </a:solidFill>
              </a:rPr>
              <a:t>audio.addEventListener</a:t>
            </a:r>
            <a:r>
              <a:rPr lang="fr-FR" sz="1800" dirty="0">
                <a:solidFill>
                  <a:srgbClr val="0070C0"/>
                </a:solidFill>
              </a:rPr>
              <a:t>("</a:t>
            </a:r>
            <a:r>
              <a:rPr lang="fr-FR" sz="1800" dirty="0" err="1">
                <a:solidFill>
                  <a:srgbClr val="0070C0"/>
                </a:solidFill>
              </a:rPr>
              <a:t>loadedata</a:t>
            </a:r>
            <a:r>
              <a:rPr lang="fr-FR" sz="1800" dirty="0">
                <a:solidFill>
                  <a:srgbClr val="0070C0"/>
                </a:solidFill>
              </a:rPr>
              <a:t>", () =&gt; console.log("Data </a:t>
            </a:r>
            <a:r>
              <a:rPr lang="fr-FR" sz="1800" dirty="0" err="1">
                <a:solidFill>
                  <a:srgbClr val="0070C0"/>
                </a:solidFill>
              </a:rPr>
              <a:t>loaded</a:t>
            </a:r>
            <a:r>
              <a:rPr lang="fr-FR" sz="1800" dirty="0">
                <a:solidFill>
                  <a:srgbClr val="0070C0"/>
                </a:solidFill>
              </a:rPr>
              <a:t>"))</a:t>
            </a:r>
          </a:p>
          <a:p>
            <a:pPr marL="0" indent="0">
              <a:buNone/>
            </a:pPr>
            <a:r>
              <a:rPr lang="fr-FR" sz="1800" dirty="0" err="1">
                <a:solidFill>
                  <a:srgbClr val="0070C0"/>
                </a:solidFill>
              </a:rPr>
              <a:t>audio.addEventListener</a:t>
            </a:r>
            <a:r>
              <a:rPr lang="fr-FR" sz="1800" dirty="0">
                <a:solidFill>
                  <a:srgbClr val="0070C0"/>
                </a:solidFill>
              </a:rPr>
              <a:t>("</a:t>
            </a:r>
            <a:r>
              <a:rPr lang="fr-FR" sz="1800" dirty="0" err="1">
                <a:solidFill>
                  <a:srgbClr val="0070C0"/>
                </a:solidFill>
              </a:rPr>
              <a:t>play</a:t>
            </a:r>
            <a:r>
              <a:rPr lang="fr-FR" sz="1800" dirty="0">
                <a:solidFill>
                  <a:srgbClr val="0070C0"/>
                </a:solidFill>
              </a:rPr>
              <a:t>", () =&gt; console.log("Data </a:t>
            </a:r>
            <a:r>
              <a:rPr lang="fr-FR" sz="1800" dirty="0" err="1">
                <a:solidFill>
                  <a:srgbClr val="0070C0"/>
                </a:solidFill>
              </a:rPr>
              <a:t>play</a:t>
            </a:r>
            <a:r>
              <a:rPr lang="fr-FR" sz="1800" dirty="0">
                <a:solidFill>
                  <a:srgbClr val="0070C0"/>
                </a:solidFill>
              </a:rPr>
              <a:t>"))</a:t>
            </a:r>
          </a:p>
          <a:p>
            <a:pPr marL="0" indent="0">
              <a:buNone/>
            </a:pPr>
            <a:r>
              <a:rPr lang="fr-FR" sz="1800" dirty="0" err="1">
                <a:solidFill>
                  <a:srgbClr val="0070C0"/>
                </a:solidFill>
              </a:rPr>
              <a:t>audio.addEventListener</a:t>
            </a:r>
            <a:r>
              <a:rPr lang="fr-FR" sz="1800" dirty="0">
                <a:solidFill>
                  <a:srgbClr val="0070C0"/>
                </a:solidFill>
              </a:rPr>
              <a:t>("pause", () =&gt; console.log("Data pause"))</a:t>
            </a:r>
          </a:p>
          <a:p>
            <a:pPr marL="0" indent="0">
              <a:buNone/>
            </a:pPr>
            <a:r>
              <a:rPr lang="fr-FR" sz="1800" dirty="0" err="1">
                <a:solidFill>
                  <a:srgbClr val="0070C0"/>
                </a:solidFill>
              </a:rPr>
              <a:t>audio.addEventListener</a:t>
            </a:r>
            <a:r>
              <a:rPr lang="fr-FR" sz="1800" dirty="0">
                <a:solidFill>
                  <a:srgbClr val="0070C0"/>
                </a:solidFill>
              </a:rPr>
              <a:t>("</a:t>
            </a:r>
            <a:r>
              <a:rPr lang="fr-FR" sz="1800" dirty="0" err="1">
                <a:solidFill>
                  <a:srgbClr val="0070C0"/>
                </a:solidFill>
              </a:rPr>
              <a:t>timeupdate</a:t>
            </a:r>
            <a:r>
              <a:rPr lang="fr-FR" sz="1800" dirty="0">
                <a:solidFill>
                  <a:srgbClr val="0070C0"/>
                </a:solidFill>
              </a:rPr>
              <a:t>", () =&gt; console.log("Data </a:t>
            </a:r>
            <a:r>
              <a:rPr lang="fr-FR" sz="1800" dirty="0" err="1">
                <a:solidFill>
                  <a:srgbClr val="0070C0"/>
                </a:solidFill>
              </a:rPr>
              <a:t>timeupdate</a:t>
            </a:r>
            <a:r>
              <a:rPr lang="fr-FR" sz="1800" dirty="0">
                <a:solidFill>
                  <a:srgbClr val="0070C0"/>
                </a:solidFill>
              </a:rPr>
              <a:t>"))</a:t>
            </a:r>
          </a:p>
          <a:p>
            <a:pPr marL="0" indent="0">
              <a:buNone/>
            </a:pPr>
            <a:r>
              <a:rPr lang="fr-FR" sz="1800" dirty="0" err="1">
                <a:solidFill>
                  <a:srgbClr val="0070C0"/>
                </a:solidFill>
              </a:rPr>
              <a:t>audio.addEventListener</a:t>
            </a:r>
            <a:r>
              <a:rPr lang="fr-FR" sz="1800" dirty="0">
                <a:solidFill>
                  <a:srgbClr val="0070C0"/>
                </a:solidFill>
              </a:rPr>
              <a:t>("</a:t>
            </a:r>
            <a:r>
              <a:rPr lang="fr-FR" sz="1800" dirty="0" err="1">
                <a:solidFill>
                  <a:srgbClr val="0070C0"/>
                </a:solidFill>
              </a:rPr>
              <a:t>volumechange</a:t>
            </a:r>
            <a:r>
              <a:rPr lang="fr-FR" sz="1800" dirty="0">
                <a:solidFill>
                  <a:srgbClr val="0070C0"/>
                </a:solidFill>
              </a:rPr>
              <a:t>", () =&gt; console.log("Data </a:t>
            </a:r>
            <a:r>
              <a:rPr lang="fr-FR" sz="1800" dirty="0" err="1">
                <a:solidFill>
                  <a:srgbClr val="0070C0"/>
                </a:solidFill>
              </a:rPr>
              <a:t>volumechange</a:t>
            </a:r>
            <a:r>
              <a:rPr lang="fr-FR" sz="1800" dirty="0">
                <a:solidFill>
                  <a:srgbClr val="0070C0"/>
                </a:solidFill>
              </a:rPr>
              <a:t>"))</a:t>
            </a:r>
          </a:p>
          <a:p>
            <a:pPr marL="0" indent="0">
              <a:buNone/>
            </a:pPr>
            <a:endParaRPr lang="fr-FR" sz="1800" dirty="0"/>
          </a:p>
        </p:txBody>
      </p:sp>
    </p:spTree>
    <p:extLst>
      <p:ext uri="{BB962C8B-B14F-4D97-AF65-F5344CB8AC3E}">
        <p14:creationId xmlns:p14="http://schemas.microsoft.com/office/powerpoint/2010/main" val="11022598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AACD2-75C3-E9D5-8A9C-EA33B39A367A}"/>
              </a:ext>
            </a:extLst>
          </p:cNvPr>
          <p:cNvSpPr>
            <a:spLocks noGrp="1"/>
          </p:cNvSpPr>
          <p:nvPr>
            <p:ph type="title"/>
          </p:nvPr>
        </p:nvSpPr>
        <p:spPr/>
        <p:txBody>
          <a:bodyPr/>
          <a:lstStyle/>
          <a:p>
            <a:r>
              <a:rPr lang="fr-FR" b="1" dirty="0">
                <a:solidFill>
                  <a:srgbClr val="00B050"/>
                </a:solidFill>
              </a:rPr>
              <a:t>Chapitre 6: Les évènements</a:t>
            </a:r>
            <a:endParaRPr lang="fr-FR" dirty="0">
              <a:solidFill>
                <a:srgbClr val="00B050"/>
              </a:solidFill>
            </a:endParaRPr>
          </a:p>
        </p:txBody>
      </p:sp>
      <p:sp>
        <p:nvSpPr>
          <p:cNvPr id="7" name="Espace réservé du contenu 6">
            <a:extLst>
              <a:ext uri="{FF2B5EF4-FFF2-40B4-BE49-F238E27FC236}">
                <a16:creationId xmlns:a16="http://schemas.microsoft.com/office/drawing/2014/main" id="{0BF8681D-CB20-50CF-0F18-8655E5FCF17E}"/>
              </a:ext>
            </a:extLst>
          </p:cNvPr>
          <p:cNvSpPr>
            <a:spLocks noGrp="1"/>
          </p:cNvSpPr>
          <p:nvPr>
            <p:ph idx="1"/>
          </p:nvPr>
        </p:nvSpPr>
        <p:spPr>
          <a:xfrm>
            <a:off x="838200" y="1825626"/>
            <a:ext cx="10515600" cy="5003076"/>
          </a:xfrm>
        </p:spPr>
        <p:txBody>
          <a:bodyPr>
            <a:normAutofit fontScale="92500" lnSpcReduction="20000"/>
          </a:bodyPr>
          <a:lstStyle/>
          <a:p>
            <a:pPr marL="0" indent="0">
              <a:buNone/>
            </a:pPr>
            <a:r>
              <a:rPr lang="fr-FR" sz="2400" b="1" dirty="0">
                <a:solidFill>
                  <a:srgbClr val="FF0000"/>
                </a:solidFill>
              </a:rPr>
              <a:t>Les évènements </a:t>
            </a:r>
            <a:r>
              <a:rPr lang="fr-FR" sz="2400" dirty="0">
                <a:solidFill>
                  <a:srgbClr val="FF0000"/>
                </a:solidFill>
              </a:rPr>
              <a:t>"</a:t>
            </a:r>
            <a:r>
              <a:rPr lang="fr-FR" sz="2400" b="1" dirty="0" err="1">
                <a:solidFill>
                  <a:srgbClr val="FF0000"/>
                </a:solidFill>
              </a:rPr>
              <a:t>tousch</a:t>
            </a:r>
            <a:r>
              <a:rPr lang="fr-FR" sz="2400" b="1" dirty="0">
                <a:solidFill>
                  <a:srgbClr val="FF0000"/>
                </a:solidFill>
              </a:rPr>
              <a:t> </a:t>
            </a:r>
            <a:r>
              <a:rPr lang="fr-FR" sz="2400" b="1" dirty="0" err="1">
                <a:solidFill>
                  <a:srgbClr val="FF0000"/>
                </a:solidFill>
              </a:rPr>
              <a:t>events</a:t>
            </a:r>
            <a:r>
              <a:rPr lang="fr-FR" sz="2400" dirty="0">
                <a:solidFill>
                  <a:srgbClr val="FF0000"/>
                </a:solidFill>
              </a:rPr>
              <a:t>"</a:t>
            </a:r>
            <a:r>
              <a:rPr lang="fr-FR" sz="2400" b="1" dirty="0">
                <a:solidFill>
                  <a:srgbClr val="FF0000"/>
                </a:solidFill>
              </a:rPr>
              <a:t>: </a:t>
            </a:r>
          </a:p>
          <a:p>
            <a:pPr marL="0" indent="0">
              <a:buNone/>
            </a:pPr>
            <a:r>
              <a:rPr lang="fr-FR" sz="1800" dirty="0"/>
              <a:t>Les "</a:t>
            </a:r>
            <a:r>
              <a:rPr lang="fr-FR" sz="1800" dirty="0" err="1"/>
              <a:t>touch</a:t>
            </a:r>
            <a:r>
              <a:rPr lang="fr-FR" sz="1800" dirty="0"/>
              <a:t> </a:t>
            </a:r>
            <a:r>
              <a:rPr lang="fr-FR" sz="1800" dirty="0" err="1"/>
              <a:t>events</a:t>
            </a:r>
            <a:r>
              <a:rPr lang="fr-FR" sz="1800" dirty="0"/>
              <a:t>" permettent de prendre en compte le "clic" d'un doigt sur un écran tactile.</a:t>
            </a:r>
          </a:p>
          <a:p>
            <a:pPr marL="0" indent="0">
              <a:buNone/>
            </a:pPr>
            <a:endParaRPr lang="fr-FR" sz="1800" dirty="0"/>
          </a:p>
          <a:p>
            <a:pPr marL="0" indent="0">
              <a:buNone/>
            </a:pPr>
            <a:r>
              <a:rPr lang="en-US" sz="1800" dirty="0" err="1">
                <a:solidFill>
                  <a:srgbClr val="0070C0"/>
                </a:solidFill>
              </a:rPr>
              <a:t>document.addEventListener</a:t>
            </a:r>
            <a:r>
              <a:rPr lang="en-US" sz="1800" dirty="0">
                <a:solidFill>
                  <a:srgbClr val="0070C0"/>
                </a:solidFill>
              </a:rPr>
              <a:t>("</a:t>
            </a:r>
            <a:r>
              <a:rPr lang="en-US" sz="1800" dirty="0" err="1">
                <a:solidFill>
                  <a:srgbClr val="0070C0"/>
                </a:solidFill>
              </a:rPr>
              <a:t>touchstart</a:t>
            </a:r>
            <a:r>
              <a:rPr lang="en-US" sz="1800" dirty="0">
                <a:solidFill>
                  <a:srgbClr val="0070C0"/>
                </a:solidFill>
              </a:rPr>
              <a:t>", () =&gt; console.log("Touch start"))</a:t>
            </a:r>
          </a:p>
          <a:p>
            <a:pPr marL="0" indent="0">
              <a:buNone/>
            </a:pPr>
            <a:r>
              <a:rPr lang="en-US" sz="1800" dirty="0" err="1">
                <a:solidFill>
                  <a:srgbClr val="0070C0"/>
                </a:solidFill>
              </a:rPr>
              <a:t>document.addEventListener</a:t>
            </a:r>
            <a:r>
              <a:rPr lang="en-US" sz="1800" dirty="0">
                <a:solidFill>
                  <a:srgbClr val="0070C0"/>
                </a:solidFill>
              </a:rPr>
              <a:t>("</a:t>
            </a:r>
            <a:r>
              <a:rPr lang="en-US" sz="1800" dirty="0" err="1">
                <a:solidFill>
                  <a:srgbClr val="0070C0"/>
                </a:solidFill>
              </a:rPr>
              <a:t>touchend</a:t>
            </a:r>
            <a:r>
              <a:rPr lang="en-US" sz="1800" dirty="0">
                <a:solidFill>
                  <a:srgbClr val="0070C0"/>
                </a:solidFill>
              </a:rPr>
              <a:t>", () =&gt; console.log("Touch end"))</a:t>
            </a:r>
          </a:p>
          <a:p>
            <a:pPr marL="0" indent="0">
              <a:buNone/>
            </a:pPr>
            <a:r>
              <a:rPr lang="en-US" sz="1800" dirty="0" err="1">
                <a:solidFill>
                  <a:srgbClr val="0070C0"/>
                </a:solidFill>
              </a:rPr>
              <a:t>document.addEventListener</a:t>
            </a:r>
            <a:r>
              <a:rPr lang="en-US" sz="1800" dirty="0">
                <a:solidFill>
                  <a:srgbClr val="0070C0"/>
                </a:solidFill>
              </a:rPr>
              <a:t>("</a:t>
            </a:r>
            <a:r>
              <a:rPr lang="en-US" sz="1800" dirty="0" err="1">
                <a:solidFill>
                  <a:srgbClr val="0070C0"/>
                </a:solidFill>
              </a:rPr>
              <a:t>touchmove</a:t>
            </a:r>
            <a:r>
              <a:rPr lang="en-US" sz="1800" dirty="0">
                <a:solidFill>
                  <a:srgbClr val="0070C0"/>
                </a:solidFill>
              </a:rPr>
              <a:t>", () =&gt; console.log("Touch move"))</a:t>
            </a:r>
          </a:p>
          <a:p>
            <a:pPr marL="0" indent="0">
              <a:buNone/>
            </a:pPr>
            <a:endParaRPr lang="en-US" sz="1800" dirty="0">
              <a:solidFill>
                <a:srgbClr val="0070C0"/>
              </a:solidFill>
            </a:endParaRPr>
          </a:p>
          <a:p>
            <a:pPr marL="0" indent="0">
              <a:buNone/>
            </a:pPr>
            <a:r>
              <a:rPr lang="fr-FR" sz="2400" b="1" dirty="0">
                <a:solidFill>
                  <a:srgbClr val="FF0000"/>
                </a:solidFill>
              </a:rPr>
              <a:t>Les évènements de transitions et animations: </a:t>
            </a:r>
          </a:p>
          <a:p>
            <a:pPr marL="0" indent="0">
              <a:buNone/>
            </a:pPr>
            <a:r>
              <a:rPr lang="fr-FR" sz="1800" dirty="0"/>
              <a:t>Il existe des évènements utiles avec les animations et les transitions. Transitions : </a:t>
            </a:r>
            <a:r>
              <a:rPr lang="fr-FR" sz="1800" dirty="0" err="1">
                <a:solidFill>
                  <a:srgbClr val="7030A0"/>
                </a:solidFill>
              </a:rPr>
              <a:t>transitionend</a:t>
            </a:r>
            <a:r>
              <a:rPr lang="fr-FR" sz="1800" dirty="0">
                <a:solidFill>
                  <a:srgbClr val="7030A0"/>
                </a:solidFill>
              </a:rPr>
              <a:t>, </a:t>
            </a:r>
            <a:r>
              <a:rPr lang="fr-FR" sz="1800" dirty="0" err="1">
                <a:solidFill>
                  <a:srgbClr val="7030A0"/>
                </a:solidFill>
              </a:rPr>
              <a:t>transitioncancel</a:t>
            </a:r>
            <a:r>
              <a:rPr lang="fr-FR" sz="1800" dirty="0">
                <a:solidFill>
                  <a:srgbClr val="7030A0"/>
                </a:solidFill>
              </a:rPr>
              <a:t>, </a:t>
            </a:r>
            <a:r>
              <a:rPr lang="fr-FR" sz="1800" dirty="0" err="1">
                <a:solidFill>
                  <a:srgbClr val="7030A0"/>
                </a:solidFill>
              </a:rPr>
              <a:t>transitionend</a:t>
            </a:r>
            <a:r>
              <a:rPr lang="fr-FR" sz="1800" dirty="0">
                <a:solidFill>
                  <a:srgbClr val="7030A0"/>
                </a:solidFill>
              </a:rPr>
              <a:t>, </a:t>
            </a:r>
            <a:r>
              <a:rPr lang="fr-FR" sz="1800" dirty="0" err="1">
                <a:solidFill>
                  <a:srgbClr val="7030A0"/>
                </a:solidFill>
              </a:rPr>
              <a:t>transitionrun</a:t>
            </a:r>
            <a:r>
              <a:rPr lang="fr-FR" sz="1800" dirty="0">
                <a:solidFill>
                  <a:srgbClr val="7030A0"/>
                </a:solidFill>
              </a:rPr>
              <a:t>, </a:t>
            </a:r>
            <a:r>
              <a:rPr lang="fr-FR" sz="1800" dirty="0" err="1">
                <a:solidFill>
                  <a:srgbClr val="7030A0"/>
                </a:solidFill>
              </a:rPr>
              <a:t>transitionstart</a:t>
            </a:r>
            <a:endParaRPr lang="fr-FR" sz="1800" dirty="0">
              <a:solidFill>
                <a:srgbClr val="7030A0"/>
              </a:solidFill>
            </a:endParaRPr>
          </a:p>
          <a:p>
            <a:pPr marL="0" indent="0">
              <a:buNone/>
            </a:pPr>
            <a:r>
              <a:rPr lang="fr-FR" sz="1800" dirty="0"/>
              <a:t>    Animation : </a:t>
            </a:r>
            <a:r>
              <a:rPr lang="fr-FR" sz="1800" dirty="0" err="1"/>
              <a:t>animationstart</a:t>
            </a:r>
            <a:r>
              <a:rPr lang="fr-FR" sz="1800" dirty="0"/>
              <a:t>, </a:t>
            </a:r>
            <a:r>
              <a:rPr lang="fr-FR" sz="1800" dirty="0" err="1"/>
              <a:t>animationend</a:t>
            </a:r>
            <a:endParaRPr lang="fr-FR" sz="1800" dirty="0"/>
          </a:p>
          <a:p>
            <a:pPr marL="0" indent="0">
              <a:buNone/>
            </a:pPr>
            <a:r>
              <a:rPr lang="en-US" sz="1800" dirty="0">
                <a:solidFill>
                  <a:srgbClr val="0070C0"/>
                </a:solidFill>
              </a:rPr>
              <a:t>const box = </a:t>
            </a:r>
            <a:r>
              <a:rPr lang="en-US" sz="1800" dirty="0" err="1">
                <a:solidFill>
                  <a:srgbClr val="0070C0"/>
                </a:solidFill>
              </a:rPr>
              <a:t>document.querySelector</a:t>
            </a:r>
            <a:r>
              <a:rPr lang="en-US" sz="1800" dirty="0">
                <a:solidFill>
                  <a:srgbClr val="0070C0"/>
                </a:solidFill>
              </a:rPr>
              <a:t>(".box")</a:t>
            </a:r>
          </a:p>
          <a:p>
            <a:pPr marL="0" indent="0">
              <a:buNone/>
            </a:pPr>
            <a:r>
              <a:rPr lang="en-US" sz="1800" dirty="0" err="1">
                <a:solidFill>
                  <a:srgbClr val="0070C0"/>
                </a:solidFill>
              </a:rPr>
              <a:t>box.addEventListener</a:t>
            </a:r>
            <a:r>
              <a:rPr lang="en-US" sz="1800" dirty="0">
                <a:solidFill>
                  <a:srgbClr val="0070C0"/>
                </a:solidFill>
              </a:rPr>
              <a:t>("</a:t>
            </a:r>
            <a:r>
              <a:rPr lang="en-US" sz="1800" dirty="0" err="1">
                <a:solidFill>
                  <a:srgbClr val="0070C0"/>
                </a:solidFill>
              </a:rPr>
              <a:t>transitionstart</a:t>
            </a:r>
            <a:r>
              <a:rPr lang="en-US" sz="1800" dirty="0">
                <a:solidFill>
                  <a:srgbClr val="0070C0"/>
                </a:solidFill>
              </a:rPr>
              <a:t>", () =&gt; console.log("</a:t>
            </a:r>
            <a:r>
              <a:rPr lang="en-US" sz="1800" dirty="0" err="1">
                <a:solidFill>
                  <a:srgbClr val="0070C0"/>
                </a:solidFill>
              </a:rPr>
              <a:t>transitionstart</a:t>
            </a:r>
            <a:r>
              <a:rPr lang="en-US" sz="1800" dirty="0">
                <a:solidFill>
                  <a:srgbClr val="0070C0"/>
                </a:solidFill>
              </a:rPr>
              <a:t>"))</a:t>
            </a:r>
          </a:p>
          <a:p>
            <a:pPr marL="0" indent="0">
              <a:buNone/>
            </a:pPr>
            <a:r>
              <a:rPr lang="en-US" sz="1800" dirty="0" err="1">
                <a:solidFill>
                  <a:srgbClr val="0070C0"/>
                </a:solidFill>
              </a:rPr>
              <a:t>box.addEventListener</a:t>
            </a:r>
            <a:r>
              <a:rPr lang="en-US" sz="1800" dirty="0">
                <a:solidFill>
                  <a:srgbClr val="0070C0"/>
                </a:solidFill>
              </a:rPr>
              <a:t>("</a:t>
            </a:r>
            <a:r>
              <a:rPr lang="en-US" sz="1800" dirty="0" err="1">
                <a:solidFill>
                  <a:srgbClr val="0070C0"/>
                </a:solidFill>
              </a:rPr>
              <a:t>transitionend</a:t>
            </a:r>
            <a:r>
              <a:rPr lang="en-US" sz="1800" dirty="0">
                <a:solidFill>
                  <a:srgbClr val="0070C0"/>
                </a:solidFill>
              </a:rPr>
              <a:t>", () =&gt; console.log("</a:t>
            </a:r>
            <a:r>
              <a:rPr lang="en-US" sz="1800" dirty="0" err="1">
                <a:solidFill>
                  <a:srgbClr val="0070C0"/>
                </a:solidFill>
              </a:rPr>
              <a:t>transitionsend</a:t>
            </a:r>
            <a:r>
              <a:rPr lang="en-US" sz="1800" dirty="0">
                <a:solidFill>
                  <a:srgbClr val="0070C0"/>
                </a:solidFill>
              </a:rPr>
              <a:t>"))</a:t>
            </a:r>
            <a:endParaRPr lang="fr-FR" sz="1800" dirty="0">
              <a:solidFill>
                <a:srgbClr val="0070C0"/>
              </a:solidFill>
            </a:endParaRPr>
          </a:p>
          <a:p>
            <a:pPr marL="0" indent="0">
              <a:buNone/>
            </a:pPr>
            <a:endParaRPr lang="fr-FR" sz="1800" dirty="0"/>
          </a:p>
        </p:txBody>
      </p:sp>
    </p:spTree>
    <p:extLst>
      <p:ext uri="{BB962C8B-B14F-4D97-AF65-F5344CB8AC3E}">
        <p14:creationId xmlns:p14="http://schemas.microsoft.com/office/powerpoint/2010/main" val="114957354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0C42D996B14428C14274B1DF45827" ma:contentTypeVersion="14" ma:contentTypeDescription="Crée un document." ma:contentTypeScope="" ma:versionID="c6abd69e18fea5e4db87c27ffd755da3">
  <xsd:schema xmlns:xsd="http://www.w3.org/2001/XMLSchema" xmlns:xs="http://www.w3.org/2001/XMLSchema" xmlns:p="http://schemas.microsoft.com/office/2006/metadata/properties" xmlns:ns2="b24aa209-ea1e-49df-a424-8f3d4dff211f" xmlns:ns3="46886bdd-fbd3-4bd0-92b0-ce86d7a5b860" targetNamespace="http://schemas.microsoft.com/office/2006/metadata/properties" ma:root="true" ma:fieldsID="2e0c361b4f03832cb36642f5ac90a3db" ns2:_="" ns3:_="">
    <xsd:import namespace="b24aa209-ea1e-49df-a424-8f3d4dff211f"/>
    <xsd:import namespace="46886bdd-fbd3-4bd0-92b0-ce86d7a5b86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aa209-ea1e-49df-a424-8f3d4dff21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d4b6e4fd-4af2-4f07-b7d1-18266e58562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886bdd-fbd3-4bd0-92b0-ce86d7a5b86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5e387a6-8940-4774-95a5-a3dd301e7aed}" ma:internalName="TaxCatchAll" ma:showField="CatchAllData" ma:web="46886bdd-fbd3-4bd0-92b0-ce86d7a5b86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ABA2F2-04D0-42B0-BE80-0CBF1E4BBE31}"/>
</file>

<file path=customXml/itemProps2.xml><?xml version="1.0" encoding="utf-8"?>
<ds:datastoreItem xmlns:ds="http://schemas.openxmlformats.org/officeDocument/2006/customXml" ds:itemID="{ED8F36EA-8985-48CE-94CB-5D3B43676715}"/>
</file>

<file path=docProps/app.xml><?xml version="1.0" encoding="utf-8"?>
<Properties xmlns="http://schemas.openxmlformats.org/officeDocument/2006/extended-properties" xmlns:vt="http://schemas.openxmlformats.org/officeDocument/2006/docPropsVTypes">
  <Template>Facet</Template>
  <TotalTime>35137</TotalTime>
  <Words>16705</Words>
  <Application>Microsoft Office PowerPoint</Application>
  <PresentationFormat>Grand écran</PresentationFormat>
  <Paragraphs>1599</Paragraphs>
  <Slides>121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121</vt:i4>
      </vt:variant>
    </vt:vector>
  </HeadingPairs>
  <TitlesOfParts>
    <vt:vector size="127" baseType="lpstr">
      <vt:lpstr>Arial</vt:lpstr>
      <vt:lpstr>Calibri</vt:lpstr>
      <vt:lpstr>Trebuchet MS</vt:lpstr>
      <vt:lpstr>ui-monospace</vt:lpstr>
      <vt:lpstr>Wingdings 3</vt:lpstr>
      <vt:lpstr>Facette</vt:lpstr>
      <vt:lpstr>Cours JS </vt:lpstr>
      <vt:lpstr>Présentation PowerPoint</vt:lpstr>
      <vt:lpstr>Présentation PowerPoint</vt:lpstr>
      <vt:lpstr>Présentation PowerPoint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1: Les Bases du javaScript</vt:lpstr>
      <vt:lpstr>Chapitre 2: Les instructions</vt:lpstr>
      <vt:lpstr>Chapitre 2: Les instructions</vt:lpstr>
      <vt:lpstr>Chapitre 2: Les instructions</vt:lpstr>
      <vt:lpstr>Chapitre 2: Les instructions</vt:lpstr>
      <vt:lpstr>Chapitre 2: Les instructions</vt:lpstr>
      <vt:lpstr>Chapitre 2: Les instructions</vt:lpstr>
      <vt:lpstr>Chapitre 2: Les instructions</vt:lpstr>
      <vt:lpstr>Chapitre 2: Les instructions</vt:lpstr>
      <vt:lpstr>Chapitre 2: Les instructions</vt:lpstr>
      <vt:lpstr>Chapitre 2: Les instructions</vt:lpstr>
      <vt:lpstr>Chapitre 2: Les instructions</vt:lpstr>
      <vt:lpstr>Chapitre 3: Les fonctions dans les détails</vt:lpstr>
      <vt:lpstr>Chapitre 3: Les fonctions dans les détails</vt:lpstr>
      <vt:lpstr>Chapitre 3: Les fonctions dans les détails</vt:lpstr>
      <vt:lpstr>Chapitre 4: Les Objets dans les détails</vt:lpstr>
      <vt:lpstr>Chapitre 4: Les Objets dans les détails</vt:lpstr>
      <vt:lpstr>Chapitre 4: Les Objets dans les détails</vt:lpstr>
      <vt:lpstr>Chapitre 4: Les Objets dans les détails</vt:lpstr>
      <vt:lpstr>Chapitre 4: Les Objets dans les détails</vt:lpstr>
      <vt:lpstr>Chapitre 5: Les tableaux en détails</vt:lpstr>
      <vt:lpstr>Chapitre 5: Les tableaux en détails</vt:lpstr>
      <vt:lpstr>Chapitre 5: Les tableaux en détails</vt:lpstr>
      <vt:lpstr>Présentation PowerPoint</vt:lpstr>
      <vt:lpstr>Présentation PowerPoint</vt:lpstr>
      <vt:lpstr>Présentation PowerPoint</vt:lpstr>
      <vt:lpstr>Chapitre 5: Les tableaux en détails</vt:lpstr>
      <vt:lpstr>Chapitre 5: Les tableaux en détails</vt:lpstr>
      <vt:lpstr>Chapitre 5: Les tableaux en détails</vt:lpstr>
      <vt:lpstr>Chapitre 5: Les tableaux en détails</vt:lpstr>
      <vt:lpstr>Chapitre 5: Les tableaux en détails</vt:lpstr>
      <vt:lpstr>Chapitre 5: Les tableaux en détails</vt:lpstr>
      <vt:lpstr>Chapitre 5: Les tableaux en détails</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chaines de caractères en détails </vt:lpstr>
      <vt:lpstr>Chapitre 5: Les Dates</vt:lpstr>
      <vt:lpstr>Chapitre 5: Les Dates</vt:lpstr>
      <vt:lpstr>Chapitre 5: Les Dates</vt:lpstr>
      <vt:lpstr>Chapitre 5: Les Dates</vt:lpstr>
      <vt:lpstr>Chapitre 5: Les Dates</vt:lpstr>
      <vt:lpstr>Chapitre 5: Les Dates</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5: Document-Object-Model</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Chapitre 6: Les évènements</vt:lpstr>
      <vt:lpstr>Projets pratiques</vt:lpstr>
      <vt:lpstr>Projets pratiques</vt:lpstr>
      <vt:lpstr>Projets pratiques</vt:lpstr>
      <vt:lpstr>Projets pratiques</vt:lpstr>
      <vt:lpstr>Projets pratiques</vt:lpstr>
      <vt:lpstr>Projets pratiques</vt:lpstr>
      <vt:lpstr>Chapitre 7: JavaScript asynchrone</vt:lpstr>
      <vt:lpstr>Chapitre 7: JavaScript asynchrone</vt:lpstr>
      <vt:lpstr>Chapitre 7: JavaScript asynchrone</vt:lpstr>
      <vt:lpstr>Chapitre 7: JavaScript asynchrone</vt:lpstr>
      <vt:lpstr>Chapitre 7: JavaScript asynchrone</vt:lpstr>
      <vt:lpstr>Chapitre 7: JavaScript asynchrone</vt:lpstr>
      <vt:lpstr>Chapitre 7: JavaScript asynchrone</vt:lpstr>
      <vt:lpstr>Chapitre 7: JavaScript asynchrone</vt:lpstr>
      <vt:lpstr>Chapitre 7: JavaScript asynchrone</vt:lpstr>
      <vt:lpstr>Chapitre 7: JavaScript asynchrone</vt:lpstr>
      <vt:lpstr>Chapitre 8: Les prototypes et classes</vt:lpstr>
      <vt:lpstr>Chapitre 8: Les prototypes et classes</vt:lpstr>
      <vt:lpstr>Chapitre 8: Les prototypes et classes</vt:lpstr>
      <vt:lpstr>Chapitre 8: Les prototypes et classes</vt:lpstr>
      <vt:lpstr>Chapitre 8: Les prototypes et classes</vt:lpstr>
    </vt:vector>
  </TitlesOfParts>
  <Company>Veolia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JS</dc:title>
  <dc:creator>Bandiougou BOUARE</dc:creator>
  <cp:lastModifiedBy>Bandiougou BOUARE</cp:lastModifiedBy>
  <cp:revision>117</cp:revision>
  <dcterms:created xsi:type="dcterms:W3CDTF">2024-01-26T13:01:50Z</dcterms:created>
  <dcterms:modified xsi:type="dcterms:W3CDTF">2024-02-22T22:29:29Z</dcterms:modified>
</cp:coreProperties>
</file>