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Clustering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What is clustering?</a:t>
            </a:r>
            <a:endParaRPr sz="3600"/>
          </a:p>
          <a:p>
            <a:pPr lvl="0">
              <a:defRPr sz="1800"/>
            </a:pPr>
            <a:r>
              <a:rPr sz="3600"/>
              <a:t>Def: Grouping a set of objects in such a way that objects in the same group are more similar to each other than to those in other groups (wiki)</a:t>
            </a:r>
            <a:endParaRPr sz="3600"/>
          </a:p>
          <a:p>
            <a:pPr lvl="0">
              <a:defRPr sz="1800"/>
            </a:pPr>
            <a:r>
              <a:rPr sz="3600"/>
              <a:t>Each group is called a cluster</a:t>
            </a:r>
            <a:endParaRPr sz="3600"/>
          </a:p>
          <a:p>
            <a:pPr lvl="0">
              <a:defRPr sz="1800"/>
            </a:pPr>
            <a:r>
              <a:rPr sz="3600"/>
              <a:t>Clustering algorithms need a similarity metric!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Similarity Metric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000"/>
              <a:t>For us, data points are code submissions</a:t>
            </a:r>
            <a:endParaRPr sz="3000"/>
          </a:p>
          <a:p>
            <a:pPr lvl="0">
              <a:defRPr sz="1800"/>
            </a:pPr>
            <a:r>
              <a:rPr sz="3000"/>
              <a:t>Common Metric: Tree Edit Distance (TED) between Abstract Syntax Trees (ASTs)</a:t>
            </a:r>
            <a:endParaRPr sz="3000"/>
          </a:p>
          <a:p>
            <a:pPr lvl="0">
              <a:defRPr sz="1800"/>
            </a:pPr>
            <a:r>
              <a:rPr sz="3000"/>
              <a:t>Tree Edit Distance is defined as the minimum cost sequence of node edit operations that transforms one tree into the other</a:t>
            </a:r>
            <a:endParaRPr sz="3000"/>
          </a:p>
          <a:p>
            <a:pPr lvl="0">
              <a:defRPr sz="1800"/>
            </a:pPr>
            <a:r>
              <a:rPr sz="3000"/>
              <a:t>We propose an improved metric: normalized TED, which assigns heavier weight to nodes higher up (closer to the root) in the AST (inspired by top-down structure of programming)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Algorithms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Clustering is in the eye of the beholder, the most appropriate clustering algorithm for a particular problem often needs to be chosen experimentally 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We experimented with several well-known algorithms, including </a:t>
            </a:r>
            <a:endParaRPr sz="3564"/>
          </a:p>
          <a:p>
            <a:pPr lvl="1" marL="880110" indent="-440055" defTabSz="578358">
              <a:spcBef>
                <a:spcPts val="4100"/>
              </a:spcBef>
              <a:defRPr sz="1800"/>
            </a:pPr>
            <a:r>
              <a:rPr sz="2574"/>
              <a:t>Centroid-based: k-means, weighted k-means and spectral clustering</a:t>
            </a:r>
            <a:endParaRPr sz="2574"/>
          </a:p>
          <a:p>
            <a:pPr lvl="1" marL="880110" indent="-440055" defTabSz="578358">
              <a:spcBef>
                <a:spcPts val="4100"/>
              </a:spcBef>
              <a:defRPr sz="1800"/>
            </a:pPr>
            <a:r>
              <a:rPr sz="2574"/>
              <a:t>Distribution-based: Gaussian mixture model</a:t>
            </a:r>
            <a:endParaRPr sz="2574"/>
          </a:p>
          <a:p>
            <a:pPr lvl="1" marL="880110" indent="-440055" defTabSz="578358">
              <a:spcBef>
                <a:spcPts val="4100"/>
              </a:spcBef>
              <a:defRPr sz="1800"/>
            </a:pPr>
            <a:r>
              <a:rPr sz="2574"/>
              <a:t>Density-based: DBSCAN and OPTICS (best performance so far)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 Result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t-SNE visualization of running OPTICS against normalized TED on a dataset of 800 submissions</a:t>
            </a:r>
          </a:p>
        </p:txBody>
      </p:sp>
      <p:pic>
        <p:nvPicPr>
          <p:cNvPr id="43" name="ol_normalized0.6_spectral_K5_SIG150_optics_x0.02_minpts48_sil0.5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994" y="4004797"/>
            <a:ext cx="6193285" cy="4644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屏幕快照 2015-02-08 上午1.45.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4979" y="4377089"/>
            <a:ext cx="3538006" cy="78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屏幕快照 2015-02-08 上午1.44.5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78444" y="4258342"/>
            <a:ext cx="3359804" cy="190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屏幕快照 2015-02-08 上午1.46.4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38515" y="6283106"/>
            <a:ext cx="3101891" cy="2182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屏幕快照 2015-02-08 上午1.46.3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19340" y="5278299"/>
            <a:ext cx="3222852" cy="2460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Related Work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Feature Engineering for clustering student submissions </a:t>
            </a:r>
            <a:r>
              <a:rPr i="1" sz="3600"/>
              <a:t>Glassman, E. L., Singh, R., and Miller, R. C. </a:t>
            </a:r>
            <a:r>
              <a:rPr sz="3600"/>
              <a:t>proposes</a:t>
            </a:r>
            <a:endParaRPr i="1" sz="3600"/>
          </a:p>
          <a:p>
            <a:pPr lvl="0">
              <a:defRPr sz="1800"/>
            </a:pPr>
            <a:r>
              <a:rPr sz="3600"/>
              <a:t>Syntactic and Functional Variability of a Million Code Submissions in a Machine Learning MOOC </a:t>
            </a:r>
            <a:r>
              <a:rPr i="1" sz="3600"/>
              <a:t>Jonathan Huang, Chris Piech, Andy Nguyen, and Leonidas Guibas</a:t>
            </a:r>
            <a:endParaRPr i="1" sz="1200"/>
          </a:p>
          <a:p>
            <a:pPr lvl="1">
              <a:defRPr sz="1800"/>
            </a:pPr>
            <a:r>
              <a:rPr sz="2600"/>
              <a:t>construct a network of solutions using TED of AST to measure syntactic variability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Related Work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OverCode: Visualizing variation in student solutions to programming problems at scale </a:t>
            </a:r>
            <a:r>
              <a:rPr i="1" sz="3600"/>
              <a:t>Scott, J., Singh, R., Guo, P. J., , and Miller, R. C.</a:t>
            </a:r>
            <a:endParaRPr i="1" sz="1200"/>
          </a:p>
          <a:p>
            <a:pPr lvl="1">
              <a:defRPr sz="1800"/>
            </a:pPr>
            <a:r>
              <a:rPr sz="2600"/>
              <a:t>design and implement a system  to visualize major groupings of variation among student submissions to a code assignment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Related Work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Codewebs: Scalable code search for moocs </a:t>
            </a:r>
            <a:r>
              <a:rPr i="1" sz="3600"/>
              <a:t>Nguyen, A., Piech, C., Huang, J., and Guibas, L.</a:t>
            </a:r>
            <a:endParaRPr sz="1200"/>
          </a:p>
          <a:p>
            <a:pPr lvl="0" marL="160513" indent="-160513" defTabSz="457200">
              <a:spcBef>
                <a:spcPts val="1200"/>
              </a:spcBef>
              <a:defRPr sz="1800"/>
            </a:pPr>
            <a:endParaRPr sz="1300">
              <a:latin typeface="Times Roman"/>
              <a:ea typeface="Times Roman"/>
              <a:cs typeface="Times Roman"/>
              <a:sym typeface="Times Roman"/>
            </a:endParaRPr>
          </a:p>
          <a:p>
            <a:pPr lvl="1">
              <a:defRPr sz="1800"/>
            </a:pPr>
            <a:r>
              <a:rPr sz="2600"/>
              <a:t>compare “code phrases,” or subgraphs of ASTs, to determine the probabilistic semantic equivalence of two pieces of code</a:t>
            </a:r>
            <a:endParaRPr sz="2600"/>
          </a:p>
          <a:p>
            <a:pPr lvl="0">
              <a:defRPr sz="1800"/>
            </a:pPr>
            <a:r>
              <a:rPr sz="3600"/>
              <a:t>A Comparison of Source Code Plagiarism Detection Engines </a:t>
            </a:r>
            <a:r>
              <a:rPr i="1" sz="3600"/>
              <a:t>Lancaster, T., and Culwin, F.</a:t>
            </a:r>
            <a:endParaRPr sz="1200"/>
          </a:p>
          <a:p>
            <a:pPr lvl="0" marL="160513" indent="-160513" defTabSz="457200">
              <a:spcBef>
                <a:spcPts val="1200"/>
              </a:spcBef>
              <a:defRPr sz="1800"/>
            </a:pPr>
            <a:endParaRPr sz="1300">
              <a:latin typeface="Times Roman"/>
              <a:ea typeface="Times Roman"/>
              <a:cs typeface="Times Roman"/>
              <a:sym typeface="Times Roman"/>
            </a:endParaRPr>
          </a:p>
          <a:p>
            <a:pPr lvl="1">
              <a:defRPr sz="1800"/>
            </a:pPr>
            <a:r>
              <a:rPr sz="2600"/>
              <a:t>use AST to detect plagiarism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