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62"/>
  </p:notesMasterIdLst>
  <p:handoutMasterIdLst>
    <p:handoutMasterId r:id="rId63"/>
  </p:handoutMasterIdLst>
  <p:sldIdLst>
    <p:sldId id="320" r:id="rId2"/>
    <p:sldId id="335" r:id="rId3"/>
    <p:sldId id="336" r:id="rId4"/>
    <p:sldId id="337" r:id="rId5"/>
    <p:sldId id="338" r:id="rId6"/>
    <p:sldId id="339" r:id="rId7"/>
    <p:sldId id="340" r:id="rId8"/>
    <p:sldId id="341" r:id="rId9"/>
    <p:sldId id="342" r:id="rId10"/>
    <p:sldId id="400" r:id="rId11"/>
    <p:sldId id="401" r:id="rId12"/>
    <p:sldId id="343" r:id="rId13"/>
    <p:sldId id="346" r:id="rId14"/>
    <p:sldId id="347" r:id="rId15"/>
    <p:sldId id="348" r:id="rId16"/>
    <p:sldId id="349" r:id="rId17"/>
    <p:sldId id="350" r:id="rId18"/>
    <p:sldId id="351" r:id="rId19"/>
    <p:sldId id="352" r:id="rId20"/>
    <p:sldId id="353" r:id="rId21"/>
    <p:sldId id="354" r:id="rId22"/>
    <p:sldId id="355" r:id="rId23"/>
    <p:sldId id="356" r:id="rId24"/>
    <p:sldId id="357" r:id="rId25"/>
    <p:sldId id="358" r:id="rId26"/>
    <p:sldId id="359" r:id="rId27"/>
    <p:sldId id="360" r:id="rId28"/>
    <p:sldId id="361" r:id="rId29"/>
    <p:sldId id="362" r:id="rId30"/>
    <p:sldId id="363" r:id="rId31"/>
    <p:sldId id="364" r:id="rId32"/>
    <p:sldId id="365" r:id="rId33"/>
    <p:sldId id="366" r:id="rId34"/>
    <p:sldId id="367" r:id="rId35"/>
    <p:sldId id="368" r:id="rId36"/>
    <p:sldId id="369" r:id="rId37"/>
    <p:sldId id="370" r:id="rId38"/>
    <p:sldId id="371" r:id="rId39"/>
    <p:sldId id="372" r:id="rId40"/>
    <p:sldId id="373" r:id="rId41"/>
    <p:sldId id="374" r:id="rId42"/>
    <p:sldId id="375" r:id="rId43"/>
    <p:sldId id="376" r:id="rId44"/>
    <p:sldId id="377" r:id="rId45"/>
    <p:sldId id="378" r:id="rId46"/>
    <p:sldId id="379" r:id="rId47"/>
    <p:sldId id="380" r:id="rId48"/>
    <p:sldId id="381" r:id="rId49"/>
    <p:sldId id="399" r:id="rId50"/>
    <p:sldId id="382" r:id="rId51"/>
    <p:sldId id="383" r:id="rId52"/>
    <p:sldId id="384" r:id="rId53"/>
    <p:sldId id="385" r:id="rId54"/>
    <p:sldId id="386" r:id="rId55"/>
    <p:sldId id="387" r:id="rId56"/>
    <p:sldId id="394" r:id="rId57"/>
    <p:sldId id="396" r:id="rId58"/>
    <p:sldId id="398" r:id="rId59"/>
    <p:sldId id="334" r:id="rId60"/>
    <p:sldId id="393" r:id="rId61"/>
  </p:sldIdLst>
  <p:sldSz cx="9144000" cy="6858000" type="screen4x3"/>
  <p:notesSz cx="6881813" cy="9296400"/>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BCC00"/>
    <a:srgbClr val="9ED000"/>
    <a:srgbClr val="F4FCD8"/>
    <a:srgbClr val="FFFFFF"/>
    <a:srgbClr val="E8FFC8"/>
    <a:srgbClr val="FAF7C8"/>
    <a:srgbClr val="FAF8C8"/>
    <a:srgbClr val="F5FFC2"/>
    <a:srgbClr val="EBFFD2"/>
    <a:srgbClr val="EBFF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468" autoAdjust="0"/>
  </p:normalViewPr>
  <p:slideViewPr>
    <p:cSldViewPr>
      <p:cViewPr varScale="1">
        <p:scale>
          <a:sx n="114" d="100"/>
          <a:sy n="114" d="100"/>
        </p:scale>
        <p:origin x="1506" y="114"/>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78" y="-96"/>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slide" Target="slides/slide14.xml"/><Relationship Id="rId1" Type="http://schemas.openxmlformats.org/officeDocument/2006/relationships/slide" Target="slides/slide6.xml"/><Relationship Id="rId6" Type="http://schemas.openxmlformats.org/officeDocument/2006/relationships/slide" Target="slides/slide28.xml"/><Relationship Id="rId5" Type="http://schemas.openxmlformats.org/officeDocument/2006/relationships/slide" Target="slides/slide27.xml"/><Relationship Id="rId4" Type="http://schemas.openxmlformats.org/officeDocument/2006/relationships/slide" Target="slides/slide2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6/19/2018</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extLst>
      <p:ext uri="{BB962C8B-B14F-4D97-AF65-F5344CB8AC3E}">
        <p14:creationId xmlns:p14="http://schemas.microsoft.com/office/powerpoint/2010/main" val="12132406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6/19/2018</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extLst>
      <p:ext uri="{BB962C8B-B14F-4D97-AF65-F5344CB8AC3E}">
        <p14:creationId xmlns:p14="http://schemas.microsoft.com/office/powerpoint/2010/main" val="39852019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1</a:t>
            </a:fld>
            <a:endParaRPr lang="en-US" dirty="0"/>
          </a:p>
        </p:txBody>
      </p:sp>
    </p:spTree>
    <p:extLst>
      <p:ext uri="{BB962C8B-B14F-4D97-AF65-F5344CB8AC3E}">
        <p14:creationId xmlns:p14="http://schemas.microsoft.com/office/powerpoint/2010/main" val="25377765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3C00336-F467-488C-BA9A-FF63DD7FC134}" type="slidenum">
              <a:rPr lang="en-US"/>
              <a:pPr/>
              <a:t>19</a:t>
            </a:fld>
            <a:r>
              <a:rPr lang="en-US" dirty="0"/>
              <a:t>##</a:t>
            </a:r>
            <a:endParaRPr lang="en-US" sz="1100" dirty="0"/>
          </a:p>
        </p:txBody>
      </p:sp>
      <p:sp>
        <p:nvSpPr>
          <p:cNvPr id="501762" name="Rectangle 2"/>
          <p:cNvSpPr>
            <a:spLocks noGrp="1" noRot="1" noChangeAspect="1" noChangeArrowheads="1" noTextEdit="1"/>
          </p:cNvSpPr>
          <p:nvPr>
            <p:ph type="sldImg"/>
          </p:nvPr>
        </p:nvSpPr>
        <p:spPr>
          <a:ln/>
        </p:spPr>
      </p:sp>
      <p:sp>
        <p:nvSpPr>
          <p:cNvPr id="501763" name="Rectangle 3"/>
          <p:cNvSpPr>
            <a:spLocks noGrp="1" noChangeArrowheads="1"/>
          </p:cNvSpPr>
          <p:nvPr>
            <p:ph type="body" idx="1"/>
          </p:nvPr>
        </p:nvSpPr>
        <p:spPr>
          <a:xfrm>
            <a:off x="688481" y="4416099"/>
            <a:ext cx="5504853" cy="4182457"/>
          </a:xfrm>
        </p:spPr>
        <p:txBody>
          <a:bodyPr/>
          <a:lstStyle/>
          <a:p>
            <a:r>
              <a:rPr lang="en-US" b="1" dirty="0"/>
              <a:t>Null Values</a:t>
            </a:r>
          </a:p>
          <a:p>
            <a:pPr lvl="1"/>
            <a:r>
              <a:rPr lang="en-US" dirty="0"/>
              <a:t>If a row lacks the data value for a particular column, that value is said to be </a:t>
            </a:r>
            <a:r>
              <a:rPr lang="en-US" i="1" dirty="0"/>
              <a:t>null</a:t>
            </a:r>
            <a:r>
              <a:rPr lang="en-US" dirty="0"/>
              <a:t>, or to contain a </a:t>
            </a:r>
            <a:r>
              <a:rPr lang="en-US" dirty="0">
                <a:solidFill>
                  <a:srgbClr val="FC0128"/>
                </a:solidFill>
              </a:rPr>
              <a:t>null.</a:t>
            </a:r>
            <a:r>
              <a:rPr lang="en-US" dirty="0"/>
              <a:t> </a:t>
            </a:r>
          </a:p>
          <a:p>
            <a:pPr lvl="1"/>
            <a:r>
              <a:rPr lang="en-US" dirty="0"/>
              <a:t>A null is a value that is unavailable, unassigned, unknown, or inapplicable. A null is not the same as zero or a space. Zero is a number, and a space is a character. </a:t>
            </a:r>
          </a:p>
          <a:p>
            <a:pPr lvl="1"/>
            <a:r>
              <a:rPr lang="en-US" dirty="0"/>
              <a:t>Columns of any data type can contain nulls. However, some constraints, </a:t>
            </a:r>
            <a:r>
              <a:rPr lang="en-US" dirty="0">
                <a:latin typeface="Courier New" pitchFamily="49" charset="0"/>
              </a:rPr>
              <a:t>NOT NULL</a:t>
            </a:r>
            <a:r>
              <a:rPr lang="en-US" dirty="0"/>
              <a:t> and </a:t>
            </a:r>
            <a:r>
              <a:rPr lang="en-US" dirty="0">
                <a:latin typeface="Courier New" pitchFamily="49" charset="0"/>
              </a:rPr>
              <a:t>PRIMARY KEY</a:t>
            </a:r>
            <a:r>
              <a:rPr lang="en-US" dirty="0"/>
              <a:t>, prevent nulls from being used in the column. </a:t>
            </a:r>
          </a:p>
          <a:p>
            <a:pPr lvl="1"/>
            <a:r>
              <a:rPr lang="en-US" dirty="0"/>
              <a:t>In the </a:t>
            </a:r>
            <a:r>
              <a:rPr lang="en-US" dirty="0" err="1">
                <a:latin typeface="Courier New" pitchFamily="49" charset="0"/>
              </a:rPr>
              <a:t>ManagerID</a:t>
            </a:r>
            <a:r>
              <a:rPr lang="en-US" dirty="0"/>
              <a:t> column in the </a:t>
            </a:r>
            <a:r>
              <a:rPr lang="en-US" dirty="0">
                <a:latin typeface="Courier New" pitchFamily="49" charset="0"/>
              </a:rPr>
              <a:t>Employees</a:t>
            </a:r>
            <a:r>
              <a:rPr lang="en-US" dirty="0"/>
              <a:t> table, notice that managers (like Sanchez) have no </a:t>
            </a:r>
            <a:r>
              <a:rPr lang="en-US" dirty="0" err="1"/>
              <a:t>ManagerID</a:t>
            </a:r>
            <a:r>
              <a:rPr lang="en-US" dirty="0"/>
              <a:t>. </a:t>
            </a:r>
          </a:p>
          <a:p>
            <a:pPr lvl="1"/>
            <a:r>
              <a:rPr lang="en-US" dirty="0"/>
              <a:t>If any column value in an arithmetic expression is null, the result is </a:t>
            </a:r>
            <a:r>
              <a:rPr lang="en-US" dirty="0">
                <a:solidFill>
                  <a:srgbClr val="FC0128"/>
                </a:solidFill>
              </a:rPr>
              <a:t>null.</a:t>
            </a:r>
            <a:r>
              <a:rPr lang="en-US" dirty="0"/>
              <a:t> For example, if you attempt to perform division with zero, you get an error. However, if you divide a number by null, the result is a null or unknown. </a:t>
            </a:r>
          </a:p>
          <a:p>
            <a:pPr lvl="1"/>
            <a:endParaRPr lang="en-US" dirty="0"/>
          </a:p>
          <a:p>
            <a:pPr lvl="1"/>
            <a:endParaRPr lang="en-US" dirty="0">
              <a:solidFill>
                <a:srgbClr val="000000"/>
              </a:solidFill>
            </a:endParaRPr>
          </a:p>
        </p:txBody>
      </p:sp>
    </p:spTree>
    <p:extLst>
      <p:ext uri="{BB962C8B-B14F-4D97-AF65-F5344CB8AC3E}">
        <p14:creationId xmlns:p14="http://schemas.microsoft.com/office/powerpoint/2010/main" val="17551367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BFEB4A5C-547E-49FC-8604-96088E451FB3}" type="slidenum">
              <a:rPr lang="en-US"/>
              <a:pPr/>
              <a:t>20</a:t>
            </a:fld>
            <a:r>
              <a:rPr lang="en-US" dirty="0"/>
              <a:t>##</a:t>
            </a:r>
            <a:endParaRPr lang="en-US" sz="1100" dirty="0"/>
          </a:p>
        </p:txBody>
      </p:sp>
      <p:sp>
        <p:nvSpPr>
          <p:cNvPr id="503810" name="Rectangle 2"/>
          <p:cNvSpPr>
            <a:spLocks noGrp="1" noRot="1" noChangeAspect="1" noChangeArrowheads="1" noTextEdit="1"/>
          </p:cNvSpPr>
          <p:nvPr>
            <p:ph type="sldImg"/>
          </p:nvPr>
        </p:nvSpPr>
        <p:spPr>
          <a:ln/>
        </p:spPr>
      </p:sp>
      <p:sp>
        <p:nvSpPr>
          <p:cNvPr id="503811" name="Rectangle 3"/>
          <p:cNvSpPr>
            <a:spLocks noGrp="1" noChangeArrowheads="1"/>
          </p:cNvSpPr>
          <p:nvPr>
            <p:ph type="body" idx="1"/>
          </p:nvPr>
        </p:nvSpPr>
        <p:spPr>
          <a:xfrm>
            <a:off x="688481" y="4416099"/>
            <a:ext cx="5504853" cy="4182457"/>
          </a:xfrm>
        </p:spPr>
        <p:txBody>
          <a:bodyPr/>
          <a:lstStyle/>
          <a:p>
            <a:pPr>
              <a:lnSpc>
                <a:spcPct val="112000"/>
              </a:lnSpc>
              <a:spcBef>
                <a:spcPct val="0"/>
              </a:spcBef>
              <a:spcAft>
                <a:spcPct val="24000"/>
              </a:spcAft>
            </a:pPr>
            <a:r>
              <a:rPr lang="en-US" b="1"/>
              <a:t>Column Aliases</a:t>
            </a:r>
            <a:endParaRPr lang="en-US" b="1">
              <a:latin typeface="Times" pitchFamily="18" charset="0"/>
            </a:endParaRPr>
          </a:p>
          <a:p>
            <a:pPr lvl="1"/>
            <a:r>
              <a:rPr lang="en-US"/>
              <a:t>When displaying the result of a query, </a:t>
            </a:r>
            <a:r>
              <a:rPr lang="en-US" i="1"/>
              <a:t>SQL Query Analyzer </a:t>
            </a:r>
            <a:r>
              <a:rPr lang="en-US"/>
              <a:t>normally uses the name of the selected column as the column heading. For calculations the value usually is “(No column name)”. This heading is not descriptive and hence may be difficult to understand. You can change a column heading by using a column alias.</a:t>
            </a:r>
          </a:p>
          <a:p>
            <a:pPr lvl="1"/>
            <a:r>
              <a:rPr lang="en-US"/>
              <a:t>Specify the alias after the column in the </a:t>
            </a:r>
            <a:r>
              <a:rPr lang="en-US">
                <a:latin typeface="Courier New" pitchFamily="49" charset="0"/>
              </a:rPr>
              <a:t>SELECT</a:t>
            </a:r>
            <a:r>
              <a:rPr lang="en-US"/>
              <a:t> list using a space as a separator. If the alias contains spaces or special characters (such as # or $), enclose the alias in double quotation marks (" ").</a:t>
            </a:r>
          </a:p>
        </p:txBody>
      </p:sp>
    </p:spTree>
    <p:extLst>
      <p:ext uri="{BB962C8B-B14F-4D97-AF65-F5344CB8AC3E}">
        <p14:creationId xmlns:p14="http://schemas.microsoft.com/office/powerpoint/2010/main" val="29818139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EC52957-6182-4E9B-A2CC-870C5CF9040D}" type="slidenum">
              <a:rPr lang="en-US"/>
              <a:pPr/>
              <a:t>21</a:t>
            </a:fld>
            <a:r>
              <a:rPr lang="en-US" dirty="0"/>
              <a:t>##</a:t>
            </a:r>
            <a:endParaRPr lang="en-US" sz="1100" dirty="0"/>
          </a:p>
        </p:txBody>
      </p:sp>
      <p:sp>
        <p:nvSpPr>
          <p:cNvPr id="505858" name="Rectangle 2"/>
          <p:cNvSpPr>
            <a:spLocks noGrp="1" noRot="1" noChangeAspect="1" noChangeArrowheads="1" noTextEdit="1"/>
          </p:cNvSpPr>
          <p:nvPr>
            <p:ph type="sldImg"/>
          </p:nvPr>
        </p:nvSpPr>
        <p:spPr>
          <a:ln/>
        </p:spPr>
      </p:sp>
      <p:sp>
        <p:nvSpPr>
          <p:cNvPr id="505859" name="Rectangle 3"/>
          <p:cNvSpPr>
            <a:spLocks noGrp="1" noChangeArrowheads="1"/>
          </p:cNvSpPr>
          <p:nvPr>
            <p:ph type="body" idx="1"/>
          </p:nvPr>
        </p:nvSpPr>
        <p:spPr>
          <a:xfrm>
            <a:off x="688481" y="4416099"/>
            <a:ext cx="5504853" cy="4182457"/>
          </a:xfrm>
        </p:spPr>
        <p:txBody>
          <a:bodyPr/>
          <a:lstStyle/>
          <a:p>
            <a:r>
              <a:rPr lang="en-US" b="1"/>
              <a:t>Concatenation Operator</a:t>
            </a:r>
          </a:p>
          <a:p>
            <a:pPr lvl="1"/>
            <a:r>
              <a:rPr lang="en-US"/>
              <a:t>You can link columns to other columns, arithmetic expressions, or constant values to create a character expression by using the </a:t>
            </a:r>
            <a:r>
              <a:rPr lang="en-US">
                <a:solidFill>
                  <a:srgbClr val="FC0128"/>
                </a:solidFill>
              </a:rPr>
              <a:t>concatenation operator</a:t>
            </a:r>
            <a:r>
              <a:rPr lang="en-US"/>
              <a:t> (+). Columns on either side of the operator are combined to make a single output column.</a:t>
            </a:r>
          </a:p>
          <a:p>
            <a:pPr lvl="1"/>
            <a:r>
              <a:rPr lang="en-US"/>
              <a:t>In the example, </a:t>
            </a:r>
            <a:r>
              <a:rPr lang="en-US">
                <a:latin typeface="Courier New" pitchFamily="49" charset="0"/>
              </a:rPr>
              <a:t>FirstName</a:t>
            </a:r>
            <a:r>
              <a:rPr lang="en-US"/>
              <a:t> and </a:t>
            </a:r>
            <a:r>
              <a:rPr lang="en-US">
                <a:latin typeface="Courier New" pitchFamily="49" charset="0"/>
              </a:rPr>
              <a:t>LastName</a:t>
            </a:r>
            <a:r>
              <a:rPr lang="en-US"/>
              <a:t> are concatenated, and they are given the alias </a:t>
            </a:r>
            <a:r>
              <a:rPr lang="en-US">
                <a:latin typeface="Courier New" pitchFamily="49" charset="0"/>
              </a:rPr>
              <a:t>FullName</a:t>
            </a:r>
            <a:r>
              <a:rPr lang="en-US"/>
              <a:t>. Notice that the employee first name and last name are combined to make a single output column.</a:t>
            </a:r>
          </a:p>
          <a:p>
            <a:pPr lvl="1"/>
            <a:r>
              <a:rPr lang="en-US"/>
              <a:t>The </a:t>
            </a:r>
            <a:r>
              <a:rPr lang="en-US">
                <a:latin typeface="Courier New" pitchFamily="49" charset="0"/>
              </a:rPr>
              <a:t>AS</a:t>
            </a:r>
            <a:r>
              <a:rPr lang="en-US"/>
              <a:t> keyword before the alias name makes the </a:t>
            </a:r>
            <a:r>
              <a:rPr lang="en-US">
                <a:latin typeface="Courier New" pitchFamily="49" charset="0"/>
              </a:rPr>
              <a:t>SELECT</a:t>
            </a:r>
            <a:r>
              <a:rPr lang="en-US"/>
              <a:t> clause easier to read.</a:t>
            </a:r>
          </a:p>
          <a:p>
            <a:endParaRPr lang="en-US"/>
          </a:p>
        </p:txBody>
      </p:sp>
    </p:spTree>
    <p:extLst>
      <p:ext uri="{BB962C8B-B14F-4D97-AF65-F5344CB8AC3E}">
        <p14:creationId xmlns:p14="http://schemas.microsoft.com/office/powerpoint/2010/main" val="11207409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5CF95DDA-FC4B-4C6A-8754-990937BD6B3D}" type="slidenum">
              <a:rPr lang="en-US"/>
              <a:pPr/>
              <a:t>22</a:t>
            </a:fld>
            <a:r>
              <a:rPr lang="en-US" dirty="0"/>
              <a:t>##</a:t>
            </a:r>
            <a:endParaRPr lang="en-US" sz="1100" dirty="0"/>
          </a:p>
        </p:txBody>
      </p:sp>
      <p:sp>
        <p:nvSpPr>
          <p:cNvPr id="507906" name="Rectangle 2"/>
          <p:cNvSpPr>
            <a:spLocks noGrp="1" noRot="1" noChangeAspect="1" noChangeArrowheads="1" noTextEdit="1"/>
          </p:cNvSpPr>
          <p:nvPr>
            <p:ph type="sldImg"/>
          </p:nvPr>
        </p:nvSpPr>
        <p:spPr>
          <a:ln/>
        </p:spPr>
      </p:sp>
      <p:sp>
        <p:nvSpPr>
          <p:cNvPr id="507907" name="Rectangle 3"/>
          <p:cNvSpPr>
            <a:spLocks noGrp="1" noChangeArrowheads="1"/>
          </p:cNvSpPr>
          <p:nvPr>
            <p:ph type="body" idx="1"/>
          </p:nvPr>
        </p:nvSpPr>
        <p:spPr>
          <a:xfrm>
            <a:off x="688481" y="4416099"/>
            <a:ext cx="5504853" cy="4182457"/>
          </a:xfrm>
        </p:spPr>
        <p:txBody>
          <a:bodyPr/>
          <a:lstStyle/>
          <a:p>
            <a:r>
              <a:rPr lang="en-US" b="1"/>
              <a:t>Literal Character Strings</a:t>
            </a:r>
          </a:p>
          <a:p>
            <a:pPr lvl="1"/>
            <a:r>
              <a:rPr lang="en-US"/>
              <a:t>A </a:t>
            </a:r>
            <a:r>
              <a:rPr lang="en-US">
                <a:solidFill>
                  <a:srgbClr val="FC0128"/>
                </a:solidFill>
              </a:rPr>
              <a:t>literal </a:t>
            </a:r>
            <a:r>
              <a:rPr lang="en-US"/>
              <a:t>is a character, a number, or a date that is included in the </a:t>
            </a:r>
            <a:r>
              <a:rPr lang="en-US">
                <a:latin typeface="Courier New" pitchFamily="49" charset="0"/>
              </a:rPr>
              <a:t>SELECT</a:t>
            </a:r>
            <a:r>
              <a:rPr lang="en-US"/>
              <a:t> list and that is not a column name or a column alias. It is printed for each row returned. Literal strings of free-format text can be included in the query result and are treated the same as a column in the </a:t>
            </a:r>
            <a:r>
              <a:rPr lang="en-US">
                <a:latin typeface="Courier New" pitchFamily="49" charset="0"/>
              </a:rPr>
              <a:t>SELECT</a:t>
            </a:r>
            <a:r>
              <a:rPr lang="en-US"/>
              <a:t> list.</a:t>
            </a:r>
            <a:r>
              <a:rPr lang="en-US" b="1"/>
              <a:t> </a:t>
            </a:r>
            <a:endParaRPr lang="en-US"/>
          </a:p>
          <a:p>
            <a:pPr lvl="1"/>
            <a:r>
              <a:rPr lang="en-US"/>
              <a:t>Date and character literals </a:t>
            </a:r>
            <a:r>
              <a:rPr lang="en-US" i="1"/>
              <a:t>must </a:t>
            </a:r>
            <a:r>
              <a:rPr lang="en-US"/>
              <a:t>be enclosed within single quotation marks (</a:t>
            </a:r>
            <a:r>
              <a:rPr lang="en-US">
                <a:latin typeface="Courier New" pitchFamily="49" charset="0"/>
              </a:rPr>
              <a:t>'</a:t>
            </a:r>
            <a:r>
              <a:rPr lang="en-US"/>
              <a:t> </a:t>
            </a:r>
            <a:r>
              <a:rPr lang="en-US">
                <a:latin typeface="Courier New" pitchFamily="49" charset="0"/>
              </a:rPr>
              <a:t>'</a:t>
            </a:r>
            <a:r>
              <a:rPr lang="en-US"/>
              <a:t>); number literals need not.</a:t>
            </a:r>
            <a:endParaRPr lang="en-US" i="1"/>
          </a:p>
          <a:p>
            <a:pPr lvl="1"/>
            <a:r>
              <a:rPr lang="en-US"/>
              <a:t>The example on the slide displays matching last names for employees’ first names. The column has the heading Employees.</a:t>
            </a:r>
            <a:endParaRPr lang="en-US" b="1" i="1"/>
          </a:p>
        </p:txBody>
      </p:sp>
    </p:spTree>
    <p:extLst>
      <p:ext uri="{BB962C8B-B14F-4D97-AF65-F5344CB8AC3E}">
        <p14:creationId xmlns:p14="http://schemas.microsoft.com/office/powerpoint/2010/main" val="30265300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A5492A95-8C44-4B61-81FB-2909CB3A7C03}" type="slidenum">
              <a:rPr lang="en-US"/>
              <a:pPr/>
              <a:t>23</a:t>
            </a:fld>
            <a:r>
              <a:rPr lang="en-US" dirty="0"/>
              <a:t>##</a:t>
            </a:r>
            <a:endParaRPr lang="en-US" sz="1100" dirty="0"/>
          </a:p>
        </p:txBody>
      </p:sp>
      <p:sp>
        <p:nvSpPr>
          <p:cNvPr id="509954" name="Rectangle 2"/>
          <p:cNvSpPr>
            <a:spLocks noGrp="1" noRot="1" noChangeAspect="1" noChangeArrowheads="1" noTextEdit="1"/>
          </p:cNvSpPr>
          <p:nvPr>
            <p:ph type="sldImg"/>
          </p:nvPr>
        </p:nvSpPr>
        <p:spPr>
          <a:ln/>
        </p:spPr>
      </p:sp>
      <p:sp>
        <p:nvSpPr>
          <p:cNvPr id="509955" name="Rectangle 3"/>
          <p:cNvSpPr>
            <a:spLocks noGrp="1" noChangeArrowheads="1"/>
          </p:cNvSpPr>
          <p:nvPr>
            <p:ph type="body" idx="1"/>
          </p:nvPr>
        </p:nvSpPr>
        <p:spPr>
          <a:xfrm>
            <a:off x="688481" y="4416099"/>
            <a:ext cx="5504853" cy="4182457"/>
          </a:xfrm>
        </p:spPr>
        <p:txBody>
          <a:bodyPr/>
          <a:lstStyle/>
          <a:p>
            <a:pPr lvl="1"/>
            <a:r>
              <a:rPr lang="en-US" dirty="0"/>
              <a:t>To eliminate duplicate rows in the result, include the </a:t>
            </a:r>
            <a:r>
              <a:rPr lang="en-US" dirty="0">
                <a:solidFill>
                  <a:srgbClr val="FC0128"/>
                </a:solidFill>
                <a:latin typeface="Courier New" pitchFamily="49" charset="0"/>
              </a:rPr>
              <a:t>DISTINCT</a:t>
            </a:r>
            <a:r>
              <a:rPr lang="en-US" dirty="0">
                <a:solidFill>
                  <a:srgbClr val="FC0128"/>
                </a:solidFill>
              </a:rPr>
              <a:t> </a:t>
            </a:r>
            <a:r>
              <a:rPr lang="en-US" dirty="0"/>
              <a:t>keyword in the </a:t>
            </a:r>
            <a:r>
              <a:rPr lang="en-US" dirty="0">
                <a:latin typeface="Courier New" pitchFamily="49" charset="0"/>
              </a:rPr>
              <a:t>SELECT</a:t>
            </a:r>
            <a:r>
              <a:rPr lang="en-US" dirty="0"/>
              <a:t> clause immediately after the </a:t>
            </a:r>
            <a:r>
              <a:rPr lang="en-US" dirty="0">
                <a:latin typeface="Courier New" pitchFamily="49" charset="0"/>
              </a:rPr>
              <a:t>SELECT</a:t>
            </a:r>
            <a:r>
              <a:rPr lang="en-US" dirty="0"/>
              <a:t> keyword. In the example on the slide, the </a:t>
            </a:r>
            <a:r>
              <a:rPr lang="en-US" dirty="0">
                <a:latin typeface="Courier New" pitchFamily="49" charset="0"/>
              </a:rPr>
              <a:t>Employees</a:t>
            </a:r>
            <a:r>
              <a:rPr lang="en-US" dirty="0"/>
              <a:t> table actually contains 290</a:t>
            </a:r>
            <a:r>
              <a:rPr lang="en-US" i="1" dirty="0"/>
              <a:t> </a:t>
            </a:r>
            <a:r>
              <a:rPr lang="en-US" dirty="0"/>
              <a:t>rows but there are only 16 unique department numbers in the table. </a:t>
            </a:r>
          </a:p>
          <a:p>
            <a:pPr lvl="1"/>
            <a:r>
              <a:rPr lang="en-US" dirty="0"/>
              <a:t>You can specify multiple columns after the </a:t>
            </a:r>
            <a:r>
              <a:rPr lang="en-US" dirty="0">
                <a:latin typeface="Courier New" pitchFamily="49" charset="0"/>
              </a:rPr>
              <a:t>DISTINCT</a:t>
            </a:r>
            <a:r>
              <a:rPr lang="en-US" dirty="0"/>
              <a:t> qualifier. The </a:t>
            </a:r>
            <a:r>
              <a:rPr lang="en-US" dirty="0">
                <a:latin typeface="Courier New" pitchFamily="49" charset="0"/>
              </a:rPr>
              <a:t>DISTINCT</a:t>
            </a:r>
            <a:r>
              <a:rPr lang="en-US" dirty="0"/>
              <a:t> qualifier affects all the selected columns, and the result is every distinct combination of the columns.</a:t>
            </a:r>
          </a:p>
        </p:txBody>
      </p:sp>
    </p:spTree>
    <p:extLst>
      <p:ext uri="{BB962C8B-B14F-4D97-AF65-F5344CB8AC3E}">
        <p14:creationId xmlns:p14="http://schemas.microsoft.com/office/powerpoint/2010/main" val="2417117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9F267CD7-A18F-4980-AB6D-286E4AF98F86}" type="slidenum">
              <a:rPr lang="en-US"/>
              <a:pPr/>
              <a:t>25</a:t>
            </a:fld>
            <a:r>
              <a:rPr lang="en-US" dirty="0"/>
              <a:t>##</a:t>
            </a:r>
            <a:endParaRPr lang="en-US" sz="1100" dirty="0"/>
          </a:p>
        </p:txBody>
      </p:sp>
      <p:sp>
        <p:nvSpPr>
          <p:cNvPr id="512002" name="Rectangle 2"/>
          <p:cNvSpPr>
            <a:spLocks noGrp="1" noRot="1" noChangeAspect="1" noChangeArrowheads="1" noTextEdit="1"/>
          </p:cNvSpPr>
          <p:nvPr>
            <p:ph type="sldImg"/>
          </p:nvPr>
        </p:nvSpPr>
        <p:spPr>
          <a:ln/>
        </p:spPr>
      </p:sp>
      <p:sp>
        <p:nvSpPr>
          <p:cNvPr id="512003" name="Rectangle 3"/>
          <p:cNvSpPr>
            <a:spLocks noGrp="1" noChangeArrowheads="1"/>
          </p:cNvSpPr>
          <p:nvPr>
            <p:ph type="body" idx="1"/>
          </p:nvPr>
        </p:nvSpPr>
        <p:spPr>
          <a:xfrm>
            <a:off x="688481" y="4416099"/>
            <a:ext cx="5504853" cy="4182457"/>
          </a:xfrm>
        </p:spPr>
        <p:txBody>
          <a:bodyPr/>
          <a:lstStyle/>
          <a:p>
            <a:pPr lvl="1"/>
            <a:r>
              <a:rPr lang="en-US">
                <a:solidFill>
                  <a:srgbClr val="000000"/>
                </a:solidFill>
              </a:rPr>
              <a:t>In the example, the </a:t>
            </a:r>
            <a:r>
              <a:rPr lang="en-US">
                <a:solidFill>
                  <a:srgbClr val="000000"/>
                </a:solidFill>
                <a:latin typeface="Courier New" pitchFamily="49" charset="0"/>
              </a:rPr>
              <a:t>SELECT</a:t>
            </a:r>
            <a:r>
              <a:rPr lang="en-US">
                <a:solidFill>
                  <a:srgbClr val="000000"/>
                </a:solidFill>
              </a:rPr>
              <a:t> statement retrieves the name and department number of all employees whose department is 1.</a:t>
            </a:r>
          </a:p>
          <a:p>
            <a:pPr lvl="1"/>
            <a:endParaRPr lang="en-US">
              <a:solidFill>
                <a:srgbClr val="000000"/>
              </a:solidFill>
            </a:endParaRPr>
          </a:p>
          <a:p>
            <a:pPr lvl="1"/>
            <a:r>
              <a:rPr lang="en-US">
                <a:solidFill>
                  <a:srgbClr val="FC0128"/>
                </a:solidFill>
              </a:rPr>
              <a:t>Character strings</a:t>
            </a:r>
            <a:r>
              <a:rPr lang="en-US"/>
              <a:t> and dates in the </a:t>
            </a:r>
            <a:r>
              <a:rPr lang="en-US">
                <a:solidFill>
                  <a:srgbClr val="FC0128"/>
                </a:solidFill>
                <a:latin typeface="Courier New" pitchFamily="49" charset="0"/>
              </a:rPr>
              <a:t>WHERE</a:t>
            </a:r>
            <a:r>
              <a:rPr lang="en-US">
                <a:solidFill>
                  <a:srgbClr val="FC0128"/>
                </a:solidFill>
              </a:rPr>
              <a:t> clause</a:t>
            </a:r>
            <a:r>
              <a:rPr lang="en-US"/>
              <a:t> must be enclosed in single quotation marks (</a:t>
            </a:r>
            <a:r>
              <a:rPr lang="en-US">
                <a:latin typeface="Courier New" pitchFamily="49" charset="0"/>
              </a:rPr>
              <a:t>''</a:t>
            </a:r>
            <a:r>
              <a:rPr lang="en-US"/>
              <a:t>). Number constants, however, should not be enclosed in single quotation marks.</a:t>
            </a:r>
            <a:endParaRPr lang="en-US" b="1"/>
          </a:p>
          <a:p>
            <a:pPr lvl="1"/>
            <a:endParaRPr lang="en-US">
              <a:solidFill>
                <a:srgbClr val="000000"/>
              </a:solidFill>
            </a:endParaRPr>
          </a:p>
        </p:txBody>
      </p:sp>
    </p:spTree>
    <p:extLst>
      <p:ext uri="{BB962C8B-B14F-4D97-AF65-F5344CB8AC3E}">
        <p14:creationId xmlns:p14="http://schemas.microsoft.com/office/powerpoint/2010/main" val="2551880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E1583E75-DA76-4813-B316-C64EF6206043}" type="slidenum">
              <a:rPr lang="en-US"/>
              <a:pPr/>
              <a:t>26</a:t>
            </a:fld>
            <a:r>
              <a:rPr lang="en-US" dirty="0"/>
              <a:t>##</a:t>
            </a:r>
            <a:endParaRPr lang="en-US" sz="1100" dirty="0"/>
          </a:p>
        </p:txBody>
      </p:sp>
      <p:sp>
        <p:nvSpPr>
          <p:cNvPr id="514050" name="Rectangle 2"/>
          <p:cNvSpPr>
            <a:spLocks noGrp="1" noRot="1" noChangeAspect="1" noChangeArrowheads="1" noTextEdit="1"/>
          </p:cNvSpPr>
          <p:nvPr>
            <p:ph type="sldImg"/>
          </p:nvPr>
        </p:nvSpPr>
        <p:spPr>
          <a:ln/>
        </p:spPr>
      </p:sp>
      <p:sp>
        <p:nvSpPr>
          <p:cNvPr id="514051" name="Rectangle 3"/>
          <p:cNvSpPr>
            <a:spLocks noGrp="1" noChangeArrowheads="1"/>
          </p:cNvSpPr>
          <p:nvPr>
            <p:ph type="body" idx="1"/>
          </p:nvPr>
        </p:nvSpPr>
        <p:spPr>
          <a:xfrm>
            <a:off x="688481" y="4416099"/>
            <a:ext cx="5504853" cy="4182457"/>
          </a:xfrm>
        </p:spPr>
        <p:txBody>
          <a:bodyPr/>
          <a:lstStyle/>
          <a:p>
            <a:r>
              <a:rPr lang="en-US" b="1" dirty="0"/>
              <a:t>The </a:t>
            </a:r>
            <a:r>
              <a:rPr lang="en-US" b="1" dirty="0">
                <a:latin typeface="Courier New" pitchFamily="49" charset="0"/>
              </a:rPr>
              <a:t>BETWEEN</a:t>
            </a:r>
            <a:r>
              <a:rPr lang="en-US" b="1" dirty="0"/>
              <a:t> Condition</a:t>
            </a:r>
          </a:p>
          <a:p>
            <a:pPr lvl="1"/>
            <a:r>
              <a:rPr lang="en-US" dirty="0"/>
              <a:t>You can display rows based on a range of values using the </a:t>
            </a:r>
            <a:r>
              <a:rPr lang="en-US" dirty="0">
                <a:solidFill>
                  <a:srgbClr val="FC0128"/>
                </a:solidFill>
                <a:latin typeface="Courier New" pitchFamily="49" charset="0"/>
              </a:rPr>
              <a:t>BETWEEN</a:t>
            </a:r>
            <a:r>
              <a:rPr lang="en-US" dirty="0">
                <a:solidFill>
                  <a:srgbClr val="FC0128"/>
                </a:solidFill>
              </a:rPr>
              <a:t> range condition</a:t>
            </a:r>
            <a:r>
              <a:rPr lang="en-US" dirty="0"/>
              <a:t>. The range that you specify contains a lower limit and an upper limit.</a:t>
            </a:r>
          </a:p>
          <a:p>
            <a:pPr lvl="1">
              <a:lnSpc>
                <a:spcPct val="95000"/>
              </a:lnSpc>
              <a:spcBef>
                <a:spcPct val="35000"/>
              </a:spcBef>
            </a:pPr>
            <a:r>
              <a:rPr lang="en-US" dirty="0"/>
              <a:t>The </a:t>
            </a:r>
            <a:r>
              <a:rPr lang="en-US" dirty="0">
                <a:latin typeface="Courier New" pitchFamily="49" charset="0"/>
              </a:rPr>
              <a:t>SELECT</a:t>
            </a:r>
            <a:r>
              <a:rPr lang="en-US" dirty="0"/>
              <a:t> statement on the slide returns rows from the </a:t>
            </a:r>
            <a:r>
              <a:rPr lang="en-US" dirty="0">
                <a:latin typeface="Courier New" pitchFamily="49" charset="0"/>
              </a:rPr>
              <a:t>Employees</a:t>
            </a:r>
            <a:r>
              <a:rPr lang="en-US" dirty="0"/>
              <a:t> table for any employee whose base rate is between 40 and 50.</a:t>
            </a:r>
            <a:endParaRPr lang="en-US" sz="2400" b="1" dirty="0">
              <a:effectLst>
                <a:outerShdw blurRad="38100" dist="38100" dir="2700000" algn="tl">
                  <a:srgbClr val="C0C0C0"/>
                </a:outerShdw>
              </a:effectLst>
            </a:endParaRPr>
          </a:p>
          <a:p>
            <a:pPr lvl="1"/>
            <a:r>
              <a:rPr lang="en-US" dirty="0"/>
              <a:t>Values specified with the </a:t>
            </a:r>
            <a:r>
              <a:rPr lang="en-US" dirty="0">
                <a:latin typeface="Courier New" pitchFamily="49" charset="0"/>
              </a:rPr>
              <a:t>BETWEEN</a:t>
            </a:r>
            <a:r>
              <a:rPr lang="en-US" dirty="0"/>
              <a:t> condition are inclusive. You must specify the lower limit first.</a:t>
            </a:r>
          </a:p>
          <a:p>
            <a:endParaRPr lang="en-US" b="1" dirty="0"/>
          </a:p>
          <a:p>
            <a:r>
              <a:rPr lang="en-US" b="1" dirty="0"/>
              <a:t>The </a:t>
            </a:r>
            <a:r>
              <a:rPr lang="en-US" b="1" dirty="0">
                <a:latin typeface="Courier New" pitchFamily="49" charset="0"/>
              </a:rPr>
              <a:t>IN</a:t>
            </a:r>
            <a:r>
              <a:rPr lang="en-US" b="1" dirty="0"/>
              <a:t> Condition</a:t>
            </a:r>
          </a:p>
          <a:p>
            <a:pPr lvl="1"/>
            <a:r>
              <a:rPr lang="en-US" dirty="0"/>
              <a:t>To test for values in a specified set of values, use the </a:t>
            </a:r>
            <a:r>
              <a:rPr lang="en-US" dirty="0">
                <a:solidFill>
                  <a:srgbClr val="FC0128"/>
                </a:solidFill>
                <a:latin typeface="Courier New" pitchFamily="49" charset="0"/>
              </a:rPr>
              <a:t>IN</a:t>
            </a:r>
            <a:r>
              <a:rPr lang="en-US" dirty="0">
                <a:solidFill>
                  <a:srgbClr val="FC0128"/>
                </a:solidFill>
              </a:rPr>
              <a:t> condition</a:t>
            </a:r>
            <a:r>
              <a:rPr lang="en-US" dirty="0"/>
              <a:t>. The </a:t>
            </a:r>
            <a:r>
              <a:rPr lang="en-US" dirty="0">
                <a:latin typeface="Courier New" pitchFamily="49" charset="0"/>
              </a:rPr>
              <a:t>IN</a:t>
            </a:r>
            <a:r>
              <a:rPr lang="en-US" dirty="0"/>
              <a:t> condition is also known as the </a:t>
            </a:r>
            <a:r>
              <a:rPr lang="en-US" i="1" dirty="0"/>
              <a:t>membership condition</a:t>
            </a:r>
            <a:r>
              <a:rPr lang="en-US" dirty="0"/>
              <a:t>.</a:t>
            </a:r>
          </a:p>
          <a:p>
            <a:pPr lvl="1"/>
            <a:endParaRPr lang="en-US" dirty="0"/>
          </a:p>
          <a:p>
            <a:r>
              <a:rPr lang="en-US" b="1" dirty="0"/>
              <a:t>The </a:t>
            </a:r>
            <a:r>
              <a:rPr lang="en-US" b="1" dirty="0">
                <a:latin typeface="Courier New" pitchFamily="49" charset="0"/>
              </a:rPr>
              <a:t>LIKE</a:t>
            </a:r>
            <a:r>
              <a:rPr lang="en-US" b="1" dirty="0"/>
              <a:t> Condition</a:t>
            </a:r>
          </a:p>
          <a:p>
            <a:pPr lvl="1"/>
            <a:r>
              <a:rPr lang="en-US" dirty="0"/>
              <a:t>You may not always know the exact value to search for. You can select rows that match a character pattern by using the </a:t>
            </a:r>
            <a:r>
              <a:rPr lang="en-US" dirty="0">
                <a:solidFill>
                  <a:srgbClr val="FC0128"/>
                </a:solidFill>
                <a:latin typeface="Courier New" pitchFamily="49" charset="0"/>
              </a:rPr>
              <a:t>LIKE</a:t>
            </a:r>
            <a:r>
              <a:rPr lang="en-US" dirty="0">
                <a:solidFill>
                  <a:srgbClr val="FC0128"/>
                </a:solidFill>
              </a:rPr>
              <a:t> condition</a:t>
            </a:r>
            <a:r>
              <a:rPr lang="en-US" dirty="0"/>
              <a:t>. The character pattern-matching operation is referred to as a </a:t>
            </a:r>
            <a:r>
              <a:rPr lang="en-US" i="1" dirty="0">
                <a:solidFill>
                  <a:srgbClr val="FC0128"/>
                </a:solidFill>
              </a:rPr>
              <a:t>wildcard </a:t>
            </a:r>
            <a:r>
              <a:rPr lang="en-US" dirty="0">
                <a:solidFill>
                  <a:srgbClr val="FC0128"/>
                </a:solidFill>
              </a:rPr>
              <a:t>search</a:t>
            </a:r>
            <a:r>
              <a:rPr lang="en-US" dirty="0"/>
              <a:t>. Two symbols can be used to construct the search string. </a:t>
            </a:r>
          </a:p>
          <a:p>
            <a:r>
              <a:rPr lang="en-US" dirty="0"/>
              <a:t>	Search conditions can contain either literal characters or numbers:</a:t>
            </a:r>
          </a:p>
          <a:p>
            <a:pPr lvl="1"/>
            <a:r>
              <a:rPr lang="en-US" dirty="0">
                <a:latin typeface="Courier New" pitchFamily="49" charset="0"/>
              </a:rPr>
              <a:t>		%</a:t>
            </a:r>
            <a:r>
              <a:rPr lang="en-US" dirty="0"/>
              <a:t> denotes zero or many characters.</a:t>
            </a:r>
          </a:p>
          <a:p>
            <a:pPr lvl="1"/>
            <a:r>
              <a:rPr lang="en-US" dirty="0">
                <a:latin typeface="Courier New" pitchFamily="49" charset="0"/>
              </a:rPr>
              <a:t>		_</a:t>
            </a:r>
            <a:r>
              <a:rPr lang="en-US" dirty="0"/>
              <a:t> denotes one character.</a:t>
            </a:r>
          </a:p>
          <a:p>
            <a:pPr lvl="1"/>
            <a:endParaRPr lang="en-US" dirty="0"/>
          </a:p>
        </p:txBody>
      </p:sp>
    </p:spTree>
    <p:extLst>
      <p:ext uri="{BB962C8B-B14F-4D97-AF65-F5344CB8AC3E}">
        <p14:creationId xmlns:p14="http://schemas.microsoft.com/office/powerpoint/2010/main" val="24544108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2006 National Academy for Software Development - http://academy.devbg.org*</a:t>
            </a:r>
          </a:p>
        </p:txBody>
      </p:sp>
      <p:sp>
        <p:nvSpPr>
          <p:cNvPr id="7" name="Rectangle 7"/>
          <p:cNvSpPr>
            <a:spLocks noGrp="1" noChangeArrowheads="1"/>
          </p:cNvSpPr>
          <p:nvPr>
            <p:ph type="sldNum" sz="quarter" idx="5"/>
          </p:nvPr>
        </p:nvSpPr>
        <p:spPr>
          <a:ln/>
        </p:spPr>
        <p:txBody>
          <a:bodyPr/>
          <a:lstStyle/>
          <a:p>
            <a:fld id="{4B7AFB3F-D2CA-4272-B746-6EDC57B45790}" type="slidenum">
              <a:rPr lang="en-US"/>
              <a:pPr/>
              <a:t>27</a:t>
            </a:fld>
            <a:r>
              <a:rPr lang="en-US" dirty="0"/>
              <a:t>##</a:t>
            </a:r>
          </a:p>
        </p:txBody>
      </p:sp>
      <p:sp>
        <p:nvSpPr>
          <p:cNvPr id="1199106" name="Rectangle 2"/>
          <p:cNvSpPr>
            <a:spLocks noGrp="1" noRot="1" noChangeAspect="1" noChangeArrowheads="1" noTextEdit="1"/>
          </p:cNvSpPr>
          <p:nvPr>
            <p:ph type="sldImg"/>
          </p:nvPr>
        </p:nvSpPr>
        <p:spPr>
          <a:ln/>
        </p:spPr>
      </p:sp>
      <p:sp>
        <p:nvSpPr>
          <p:cNvPr id="1199107" name="Rectangle 3"/>
          <p:cNvSpPr>
            <a:spLocks noGrp="1" noChangeArrowheads="1"/>
          </p:cNvSpPr>
          <p:nvPr>
            <p:ph type="body" idx="1"/>
          </p:nvPr>
        </p:nvSpPr>
        <p:spPr>
          <a:xfrm>
            <a:off x="687874" y="4415321"/>
            <a:ext cx="5506066" cy="4183164"/>
          </a:xfrm>
        </p:spPr>
        <p:txBody>
          <a:bodyPr/>
          <a:lstStyle/>
          <a:p>
            <a:r>
              <a:rPr lang="en-US" b="1"/>
              <a:t>Checking for NULL</a:t>
            </a:r>
          </a:p>
          <a:p>
            <a:r>
              <a:rPr lang="en-US"/>
              <a:t>	Comparing NULL with any other value is always false!</a:t>
            </a:r>
          </a:p>
        </p:txBody>
      </p:sp>
    </p:spTree>
    <p:extLst>
      <p:ext uri="{BB962C8B-B14F-4D97-AF65-F5344CB8AC3E}">
        <p14:creationId xmlns:p14="http://schemas.microsoft.com/office/powerpoint/2010/main" val="27300330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B25C9ABB-134A-4402-A444-C3836DC667CE}" type="slidenum">
              <a:rPr lang="en-US"/>
              <a:pPr/>
              <a:t>28</a:t>
            </a:fld>
            <a:r>
              <a:rPr lang="en-US" dirty="0"/>
              <a:t>##</a:t>
            </a:r>
            <a:endParaRPr lang="en-US" sz="1100" dirty="0"/>
          </a:p>
        </p:txBody>
      </p:sp>
      <p:sp>
        <p:nvSpPr>
          <p:cNvPr id="516098" name="Rectangle 2"/>
          <p:cNvSpPr>
            <a:spLocks noGrp="1" noRot="1" noChangeAspect="1" noChangeArrowheads="1" noTextEdit="1"/>
          </p:cNvSpPr>
          <p:nvPr>
            <p:ph type="sldImg"/>
          </p:nvPr>
        </p:nvSpPr>
        <p:spPr>
          <a:ln/>
        </p:spPr>
      </p:sp>
      <p:sp>
        <p:nvSpPr>
          <p:cNvPr id="516099" name="Rectangle 3"/>
          <p:cNvSpPr>
            <a:spLocks noGrp="1" noChangeArrowheads="1"/>
          </p:cNvSpPr>
          <p:nvPr>
            <p:ph type="body" idx="1"/>
          </p:nvPr>
        </p:nvSpPr>
        <p:spPr>
          <a:xfrm>
            <a:off x="688481" y="4416099"/>
            <a:ext cx="5504853" cy="4182457"/>
          </a:xfrm>
        </p:spPr>
        <p:txBody>
          <a:bodyPr/>
          <a:lstStyle/>
          <a:p>
            <a:r>
              <a:rPr lang="en-US" b="1"/>
              <a:t>Logical Conditions</a:t>
            </a:r>
          </a:p>
          <a:p>
            <a:pPr lvl="1"/>
            <a:r>
              <a:rPr lang="en-US"/>
              <a:t>A </a:t>
            </a:r>
            <a:r>
              <a:rPr lang="en-US">
                <a:solidFill>
                  <a:srgbClr val="FC0128"/>
                </a:solidFill>
              </a:rPr>
              <a:t>logical condition</a:t>
            </a:r>
            <a:r>
              <a:rPr lang="en-US"/>
              <a:t> combines the result of two component conditions to produce a single result based on them or inverts the result of a single condition. A row is returned only if the overall result of the condition is true. Three logical operators are available in SQL:</a:t>
            </a:r>
          </a:p>
          <a:p>
            <a:pPr lvl="2"/>
            <a:r>
              <a:rPr lang="en-US">
                <a:latin typeface="Courier New" pitchFamily="49" charset="0"/>
              </a:rPr>
              <a:t>AND</a:t>
            </a:r>
          </a:p>
          <a:p>
            <a:pPr lvl="2"/>
            <a:r>
              <a:rPr lang="en-US">
                <a:latin typeface="Courier New" pitchFamily="49" charset="0"/>
              </a:rPr>
              <a:t>OR</a:t>
            </a:r>
          </a:p>
          <a:p>
            <a:pPr lvl="2"/>
            <a:r>
              <a:rPr lang="en-US">
                <a:latin typeface="Courier New" pitchFamily="49" charset="0"/>
              </a:rPr>
              <a:t>NOT</a:t>
            </a:r>
          </a:p>
          <a:p>
            <a:endParaRPr lang="en-US"/>
          </a:p>
        </p:txBody>
      </p:sp>
    </p:spTree>
    <p:extLst>
      <p:ext uri="{BB962C8B-B14F-4D97-AF65-F5344CB8AC3E}">
        <p14:creationId xmlns:p14="http://schemas.microsoft.com/office/powerpoint/2010/main" val="20509339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5AD25F89-D88C-455F-8A69-83D987A61408}" type="slidenum">
              <a:rPr lang="en-US"/>
              <a:pPr/>
              <a:t>29</a:t>
            </a:fld>
            <a:r>
              <a:rPr lang="en-US" dirty="0"/>
              <a:t>##</a:t>
            </a:r>
            <a:endParaRPr lang="en-US" sz="1100" dirty="0"/>
          </a:p>
        </p:txBody>
      </p:sp>
      <p:sp>
        <p:nvSpPr>
          <p:cNvPr id="518146" name="Rectangle 2"/>
          <p:cNvSpPr>
            <a:spLocks noGrp="1" noRot="1" noChangeAspect="1" noChangeArrowheads="1" noTextEdit="1"/>
          </p:cNvSpPr>
          <p:nvPr>
            <p:ph type="sldImg"/>
          </p:nvPr>
        </p:nvSpPr>
        <p:spPr>
          <a:ln/>
        </p:spPr>
      </p:sp>
      <p:sp>
        <p:nvSpPr>
          <p:cNvPr id="518147" name="Rectangle 3"/>
          <p:cNvSpPr>
            <a:spLocks noGrp="1" noChangeArrowheads="1"/>
          </p:cNvSpPr>
          <p:nvPr>
            <p:ph type="body" idx="1"/>
          </p:nvPr>
        </p:nvSpPr>
        <p:spPr>
          <a:xfrm>
            <a:off x="688481" y="4416099"/>
            <a:ext cx="5504853" cy="4182457"/>
          </a:xfrm>
        </p:spPr>
        <p:txBody>
          <a:bodyPr/>
          <a:lstStyle/>
          <a:p>
            <a:r>
              <a:rPr lang="en-US" b="1"/>
              <a:t>The </a:t>
            </a:r>
            <a:r>
              <a:rPr lang="en-US" b="1">
                <a:latin typeface="Courier New" pitchFamily="49" charset="0"/>
              </a:rPr>
              <a:t>ORDER BY</a:t>
            </a:r>
            <a:r>
              <a:rPr lang="en-US" b="1"/>
              <a:t> Clause</a:t>
            </a:r>
          </a:p>
          <a:p>
            <a:pPr lvl="1"/>
            <a:r>
              <a:rPr lang="en-US"/>
              <a:t>The </a:t>
            </a:r>
            <a:r>
              <a:rPr lang="en-US">
                <a:solidFill>
                  <a:srgbClr val="FC0128"/>
                </a:solidFill>
              </a:rPr>
              <a:t>order of rows</a:t>
            </a:r>
            <a:r>
              <a:rPr lang="en-US"/>
              <a:t> returned in a query result is undefined. The </a:t>
            </a:r>
            <a:r>
              <a:rPr lang="en-US">
                <a:solidFill>
                  <a:srgbClr val="FC0128"/>
                </a:solidFill>
                <a:latin typeface="Courier New" pitchFamily="49" charset="0"/>
              </a:rPr>
              <a:t>ORDER BY</a:t>
            </a:r>
            <a:r>
              <a:rPr lang="en-US">
                <a:solidFill>
                  <a:srgbClr val="FC0128"/>
                </a:solidFill>
              </a:rPr>
              <a:t> clause</a:t>
            </a:r>
            <a:r>
              <a:rPr lang="en-US"/>
              <a:t> can be used to sort the rows. If you use the </a:t>
            </a:r>
            <a:r>
              <a:rPr lang="en-US">
                <a:latin typeface="Courier New" pitchFamily="49" charset="0"/>
              </a:rPr>
              <a:t>ORDER BY</a:t>
            </a:r>
            <a:r>
              <a:rPr lang="en-US"/>
              <a:t> clause, it must be the last clause of the SQL statement. You can specify an expression, or an alias, or column position as the sort condition. </a:t>
            </a:r>
          </a:p>
          <a:p>
            <a:pPr lvl="1"/>
            <a:endParaRPr lang="en-US">
              <a:solidFill>
                <a:srgbClr val="000000"/>
              </a:solidFill>
            </a:endParaRPr>
          </a:p>
        </p:txBody>
      </p:sp>
    </p:spTree>
    <p:extLst>
      <p:ext uri="{BB962C8B-B14F-4D97-AF65-F5344CB8AC3E}">
        <p14:creationId xmlns:p14="http://schemas.microsoft.com/office/powerpoint/2010/main" val="7239886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82BD6745-D2F2-4811-94BF-C86938ADF9BE}" type="slidenum">
              <a:rPr lang="en-US"/>
              <a:pPr/>
              <a:t>5</a:t>
            </a:fld>
            <a:r>
              <a:rPr lang="en-US" dirty="0"/>
              <a:t>##</a:t>
            </a:r>
            <a:endParaRPr lang="en-US" sz="1100" dirty="0"/>
          </a:p>
        </p:txBody>
      </p:sp>
      <p:sp>
        <p:nvSpPr>
          <p:cNvPr id="478210" name="Rectangle 2"/>
          <p:cNvSpPr>
            <a:spLocks noGrp="1" noRot="1" noChangeAspect="1" noChangeArrowheads="1" noTextEdit="1"/>
          </p:cNvSpPr>
          <p:nvPr>
            <p:ph type="sldImg"/>
          </p:nvPr>
        </p:nvSpPr>
        <p:spPr>
          <a:ln/>
        </p:spPr>
      </p:sp>
      <p:sp>
        <p:nvSpPr>
          <p:cNvPr id="478211" name="Rectangle 3"/>
          <p:cNvSpPr>
            <a:spLocks noGrp="1" noChangeArrowheads="1"/>
          </p:cNvSpPr>
          <p:nvPr>
            <p:ph type="body" idx="1"/>
          </p:nvPr>
        </p:nvSpPr>
        <p:spPr>
          <a:xfrm>
            <a:off x="688481" y="4416099"/>
            <a:ext cx="5504853" cy="4182457"/>
          </a:xfrm>
        </p:spPr>
        <p:txBody>
          <a:bodyPr/>
          <a:lstStyle/>
          <a:p>
            <a:endParaRPr lang="bg-BG" dirty="0"/>
          </a:p>
        </p:txBody>
      </p:sp>
    </p:spTree>
    <p:extLst>
      <p:ext uri="{BB962C8B-B14F-4D97-AF65-F5344CB8AC3E}">
        <p14:creationId xmlns:p14="http://schemas.microsoft.com/office/powerpoint/2010/main" val="42458720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8E92CD7-3A53-49A7-A6DD-9E3A99F23A85}" type="slidenum">
              <a:rPr lang="en-US"/>
              <a:pPr/>
              <a:t>30</a:t>
            </a:fld>
            <a:r>
              <a:rPr lang="en-US" dirty="0"/>
              <a:t>##</a:t>
            </a:r>
            <a:endParaRPr lang="en-US" sz="1100" dirty="0"/>
          </a:p>
        </p:txBody>
      </p:sp>
      <p:sp>
        <p:nvSpPr>
          <p:cNvPr id="520194" name="Rectangle 2"/>
          <p:cNvSpPr>
            <a:spLocks noGrp="1" noRot="1" noChangeAspect="1" noChangeArrowheads="1" noTextEdit="1"/>
          </p:cNvSpPr>
          <p:nvPr>
            <p:ph type="sldImg"/>
          </p:nvPr>
        </p:nvSpPr>
        <p:spPr>
          <a:ln/>
        </p:spPr>
      </p:sp>
      <p:sp>
        <p:nvSpPr>
          <p:cNvPr id="520195" name="Rectangle 3"/>
          <p:cNvSpPr>
            <a:spLocks noGrp="1" noChangeArrowheads="1"/>
          </p:cNvSpPr>
          <p:nvPr>
            <p:ph type="body" idx="1"/>
          </p:nvPr>
        </p:nvSpPr>
        <p:spPr>
          <a:xfrm>
            <a:off x="688481" y="4416099"/>
            <a:ext cx="5504853" cy="4182457"/>
          </a:xfrm>
        </p:spPr>
        <p:txBody>
          <a:bodyPr/>
          <a:lstStyle/>
          <a:p>
            <a:endParaRPr lang="bg-BG"/>
          </a:p>
        </p:txBody>
      </p:sp>
    </p:spTree>
    <p:extLst>
      <p:ext uri="{BB962C8B-B14F-4D97-AF65-F5344CB8AC3E}">
        <p14:creationId xmlns:p14="http://schemas.microsoft.com/office/powerpoint/2010/main" val="28329755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5C4BA63B-286B-46C9-B52C-1B6101BC0A03}" type="slidenum">
              <a:rPr lang="en-US"/>
              <a:pPr/>
              <a:t>31</a:t>
            </a:fld>
            <a:r>
              <a:rPr lang="en-US" dirty="0"/>
              <a:t>##</a:t>
            </a:r>
            <a:endParaRPr lang="en-US" sz="1100" dirty="0"/>
          </a:p>
        </p:txBody>
      </p:sp>
      <p:sp>
        <p:nvSpPr>
          <p:cNvPr id="522242" name="Rectangle 2"/>
          <p:cNvSpPr>
            <a:spLocks noGrp="1" noRot="1" noChangeAspect="1" noChangeArrowheads="1" noTextEdit="1"/>
          </p:cNvSpPr>
          <p:nvPr>
            <p:ph type="sldImg"/>
          </p:nvPr>
        </p:nvSpPr>
        <p:spPr>
          <a:ln/>
        </p:spPr>
      </p:sp>
      <p:sp>
        <p:nvSpPr>
          <p:cNvPr id="522243" name="Rectangle 3"/>
          <p:cNvSpPr>
            <a:spLocks noGrp="1" noChangeArrowheads="1"/>
          </p:cNvSpPr>
          <p:nvPr>
            <p:ph type="body" idx="1"/>
          </p:nvPr>
        </p:nvSpPr>
        <p:spPr>
          <a:xfrm>
            <a:off x="688481" y="4416099"/>
            <a:ext cx="5504853" cy="4182457"/>
          </a:xfrm>
        </p:spPr>
        <p:txBody>
          <a:bodyPr/>
          <a:lstStyle/>
          <a:p>
            <a:r>
              <a:rPr lang="en-US" b="1" dirty="0"/>
              <a:t>Data from Multiple Tables</a:t>
            </a:r>
          </a:p>
          <a:p>
            <a:pPr lvl="1"/>
            <a:r>
              <a:rPr lang="en-US" dirty="0"/>
              <a:t>Sometimes you need to use </a:t>
            </a:r>
            <a:r>
              <a:rPr lang="en-US" dirty="0">
                <a:solidFill>
                  <a:srgbClr val="FC0128"/>
                </a:solidFill>
              </a:rPr>
              <a:t>data from more than one table</a:t>
            </a:r>
            <a:r>
              <a:rPr lang="en-US" dirty="0"/>
              <a:t>. In the slide example, the report displays data from two separate tables.</a:t>
            </a:r>
          </a:p>
          <a:p>
            <a:pPr lvl="1"/>
            <a:r>
              <a:rPr lang="en-US" dirty="0"/>
              <a:t>To produce the report, you need to link (</a:t>
            </a:r>
            <a:r>
              <a:rPr lang="en-US" b="1" dirty="0"/>
              <a:t>join</a:t>
            </a:r>
            <a:r>
              <a:rPr lang="en-US" dirty="0"/>
              <a:t>) the </a:t>
            </a:r>
            <a:r>
              <a:rPr lang="en-US" dirty="0">
                <a:latin typeface="Courier New" pitchFamily="49" charset="0"/>
              </a:rPr>
              <a:t>Employees</a:t>
            </a:r>
            <a:r>
              <a:rPr lang="en-US" dirty="0"/>
              <a:t> and </a:t>
            </a:r>
            <a:r>
              <a:rPr lang="en-US" dirty="0">
                <a:latin typeface="Courier New" pitchFamily="49" charset="0"/>
              </a:rPr>
              <a:t>Departments</a:t>
            </a:r>
            <a:r>
              <a:rPr lang="en-US" dirty="0"/>
              <a:t> tables and access data from both of them.</a:t>
            </a:r>
          </a:p>
          <a:p>
            <a:endParaRPr lang="en-US" dirty="0"/>
          </a:p>
        </p:txBody>
      </p:sp>
    </p:spTree>
    <p:extLst>
      <p:ext uri="{BB962C8B-B14F-4D97-AF65-F5344CB8AC3E}">
        <p14:creationId xmlns:p14="http://schemas.microsoft.com/office/powerpoint/2010/main" val="5146334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609DC064-E946-4394-A38B-3AD43C9C7D2D}" type="slidenum">
              <a:rPr lang="en-US"/>
              <a:pPr/>
              <a:t>34</a:t>
            </a:fld>
            <a:r>
              <a:rPr lang="en-US" dirty="0"/>
              <a:t>##</a:t>
            </a:r>
            <a:endParaRPr lang="en-US" sz="1100" dirty="0"/>
          </a:p>
        </p:txBody>
      </p:sp>
      <p:sp>
        <p:nvSpPr>
          <p:cNvPr id="526338" name="Rectangle 2"/>
          <p:cNvSpPr>
            <a:spLocks noGrp="1" noRot="1" noChangeAspect="1" noChangeArrowheads="1" noTextEdit="1"/>
          </p:cNvSpPr>
          <p:nvPr>
            <p:ph type="sldImg"/>
          </p:nvPr>
        </p:nvSpPr>
        <p:spPr>
          <a:ln/>
        </p:spPr>
      </p:sp>
      <p:sp>
        <p:nvSpPr>
          <p:cNvPr id="526339" name="Rectangle 3"/>
          <p:cNvSpPr>
            <a:spLocks noGrp="1" noChangeArrowheads="1"/>
          </p:cNvSpPr>
          <p:nvPr>
            <p:ph type="body" idx="1"/>
          </p:nvPr>
        </p:nvSpPr>
        <p:spPr>
          <a:xfrm>
            <a:off x="688481" y="4416099"/>
            <a:ext cx="5504853" cy="4182457"/>
          </a:xfrm>
        </p:spPr>
        <p:txBody>
          <a:bodyPr/>
          <a:lstStyle/>
          <a:p>
            <a:pPr lvl="1">
              <a:lnSpc>
                <a:spcPct val="65000"/>
              </a:lnSpc>
              <a:spcBef>
                <a:spcPct val="35000"/>
              </a:spcBef>
            </a:pPr>
            <a:r>
              <a:rPr lang="en-US" sz="2300" dirty="0"/>
              <a:t>These are SQL99 compliant joins</a:t>
            </a:r>
          </a:p>
        </p:txBody>
      </p:sp>
    </p:spTree>
    <p:extLst>
      <p:ext uri="{BB962C8B-B14F-4D97-AF65-F5344CB8AC3E}">
        <p14:creationId xmlns:p14="http://schemas.microsoft.com/office/powerpoint/2010/main" val="29437036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29AE05A0-9C6D-4E8B-B462-CE12EEF9605C}" type="slidenum">
              <a:rPr lang="en-US"/>
              <a:pPr/>
              <a:t>35</a:t>
            </a:fld>
            <a:r>
              <a:rPr lang="en-US" dirty="0"/>
              <a:t>##</a:t>
            </a:r>
            <a:endParaRPr lang="en-US" sz="1100" dirty="0"/>
          </a:p>
        </p:txBody>
      </p:sp>
      <p:sp>
        <p:nvSpPr>
          <p:cNvPr id="528386" name="Rectangle 2"/>
          <p:cNvSpPr>
            <a:spLocks noGrp="1" noRot="1" noChangeAspect="1" noChangeArrowheads="1" noTextEdit="1"/>
          </p:cNvSpPr>
          <p:nvPr>
            <p:ph type="sldImg"/>
          </p:nvPr>
        </p:nvSpPr>
        <p:spPr>
          <a:ln/>
        </p:spPr>
      </p:sp>
      <p:sp>
        <p:nvSpPr>
          <p:cNvPr id="528387" name="Rectangle 3"/>
          <p:cNvSpPr>
            <a:spLocks noGrp="1" noChangeArrowheads="1"/>
          </p:cNvSpPr>
          <p:nvPr>
            <p:ph type="body" idx="1"/>
          </p:nvPr>
        </p:nvSpPr>
        <p:spPr>
          <a:xfrm>
            <a:off x="688481" y="4416099"/>
            <a:ext cx="5504853" cy="4182457"/>
          </a:xfrm>
        </p:spPr>
        <p:txBody>
          <a:bodyPr/>
          <a:lstStyle/>
          <a:p>
            <a:r>
              <a:rPr lang="en-US" b="1" dirty="0"/>
              <a:t>The </a:t>
            </a:r>
            <a:r>
              <a:rPr lang="en-US" b="1" dirty="0">
                <a:latin typeface="Courier New" pitchFamily="49" charset="0"/>
              </a:rPr>
              <a:t>ON</a:t>
            </a:r>
            <a:r>
              <a:rPr lang="en-US" b="1" dirty="0"/>
              <a:t> Condition</a:t>
            </a:r>
            <a:r>
              <a:rPr lang="en-US" dirty="0"/>
              <a:t> </a:t>
            </a:r>
          </a:p>
          <a:p>
            <a:pPr lvl="1"/>
            <a:endParaRPr lang="en-US" dirty="0"/>
          </a:p>
          <a:p>
            <a:pPr lvl="1"/>
            <a:r>
              <a:rPr lang="en-US" dirty="0"/>
              <a:t>Use the </a:t>
            </a:r>
            <a:r>
              <a:rPr lang="en-US" dirty="0">
                <a:solidFill>
                  <a:srgbClr val="FC0128"/>
                </a:solidFill>
                <a:latin typeface="Courier New" pitchFamily="49" charset="0"/>
              </a:rPr>
              <a:t>ON</a:t>
            </a:r>
            <a:r>
              <a:rPr lang="en-US" dirty="0">
                <a:solidFill>
                  <a:srgbClr val="FC0128"/>
                </a:solidFill>
              </a:rPr>
              <a:t> clause</a:t>
            </a:r>
            <a:r>
              <a:rPr lang="en-US" dirty="0"/>
              <a:t> to specify a join condition. This lets you specify join conditions separate from any search or filter conditions in the </a:t>
            </a:r>
            <a:r>
              <a:rPr lang="en-US" dirty="0">
                <a:latin typeface="Courier New" pitchFamily="49" charset="0"/>
              </a:rPr>
              <a:t>WHERE</a:t>
            </a:r>
            <a:r>
              <a:rPr lang="en-US" dirty="0"/>
              <a:t> clause.</a:t>
            </a:r>
          </a:p>
          <a:p>
            <a:pPr lvl="1"/>
            <a:endParaRPr lang="en-US" dirty="0"/>
          </a:p>
          <a:p>
            <a:pPr lvl="1"/>
            <a:r>
              <a:rPr lang="en-US" dirty="0"/>
              <a:t>The </a:t>
            </a:r>
            <a:r>
              <a:rPr lang="en-US" dirty="0">
                <a:solidFill>
                  <a:srgbClr val="FC0128"/>
                </a:solidFill>
                <a:latin typeface="Courier New" pitchFamily="49" charset="0"/>
              </a:rPr>
              <a:t>ON</a:t>
            </a:r>
            <a:r>
              <a:rPr lang="en-US" dirty="0">
                <a:solidFill>
                  <a:srgbClr val="FC0128"/>
                </a:solidFill>
              </a:rPr>
              <a:t> clause</a:t>
            </a:r>
            <a:r>
              <a:rPr lang="en-US" dirty="0"/>
              <a:t> can also be used as follows to join columns that have different names:</a:t>
            </a:r>
          </a:p>
          <a:p>
            <a:pPr lvl="1"/>
            <a:endParaRPr lang="en-US" sz="500" dirty="0"/>
          </a:p>
          <a:p>
            <a:pPr lvl="1">
              <a:spcBef>
                <a:spcPct val="0"/>
              </a:spcBef>
            </a:pPr>
            <a:r>
              <a:rPr lang="en-US" dirty="0">
                <a:latin typeface="Courier New" pitchFamily="49" charset="0"/>
              </a:rPr>
              <a:t>   SELECT </a:t>
            </a:r>
            <a:r>
              <a:rPr lang="en-US" dirty="0" err="1">
                <a:latin typeface="Courier New" pitchFamily="49" charset="0"/>
              </a:rPr>
              <a:t>e.LastName</a:t>
            </a:r>
            <a:r>
              <a:rPr lang="en-US" dirty="0">
                <a:latin typeface="Courier New" pitchFamily="49" charset="0"/>
              </a:rPr>
              <a:t> </a:t>
            </a:r>
            <a:r>
              <a:rPr lang="en-US" dirty="0" err="1">
                <a:latin typeface="Courier New" pitchFamily="49" charset="0"/>
              </a:rPr>
              <a:t>emp</a:t>
            </a:r>
            <a:r>
              <a:rPr lang="en-US" dirty="0">
                <a:latin typeface="Courier New" pitchFamily="49" charset="0"/>
              </a:rPr>
              <a:t>, </a:t>
            </a:r>
            <a:r>
              <a:rPr lang="en-US" dirty="0" err="1">
                <a:latin typeface="Courier New" pitchFamily="49" charset="0"/>
              </a:rPr>
              <a:t>m.LastName</a:t>
            </a:r>
            <a:r>
              <a:rPr lang="en-US" dirty="0">
                <a:latin typeface="Courier New" pitchFamily="49" charset="0"/>
              </a:rPr>
              <a:t> mgr</a:t>
            </a:r>
          </a:p>
          <a:p>
            <a:pPr lvl="1">
              <a:spcBef>
                <a:spcPct val="0"/>
              </a:spcBef>
            </a:pPr>
            <a:r>
              <a:rPr lang="en-US" dirty="0">
                <a:latin typeface="Courier New" pitchFamily="49" charset="0"/>
              </a:rPr>
              <a:t>   FROM   employee e JOIN employee m</a:t>
            </a:r>
          </a:p>
          <a:p>
            <a:pPr lvl="1">
              <a:spcBef>
                <a:spcPct val="0"/>
              </a:spcBef>
            </a:pPr>
            <a:r>
              <a:rPr lang="en-US" dirty="0">
                <a:latin typeface="Courier New" pitchFamily="49" charset="0"/>
              </a:rPr>
              <a:t>   ON     (</a:t>
            </a:r>
            <a:r>
              <a:rPr lang="en-US" dirty="0" err="1">
                <a:latin typeface="Courier New" pitchFamily="49" charset="0"/>
              </a:rPr>
              <a:t>e.ManagerID</a:t>
            </a:r>
            <a:r>
              <a:rPr lang="en-US" dirty="0">
                <a:latin typeface="Courier New" pitchFamily="49" charset="0"/>
              </a:rPr>
              <a:t> = </a:t>
            </a:r>
            <a:r>
              <a:rPr lang="en-US" dirty="0" err="1">
                <a:latin typeface="Courier New" pitchFamily="49" charset="0"/>
              </a:rPr>
              <a:t>m.EmployeeID</a:t>
            </a:r>
            <a:r>
              <a:rPr lang="en-US" dirty="0">
                <a:latin typeface="Courier New" pitchFamily="49" charset="0"/>
              </a:rPr>
              <a:t>);</a:t>
            </a:r>
          </a:p>
          <a:p>
            <a:pPr lvl="1">
              <a:spcBef>
                <a:spcPct val="0"/>
              </a:spcBef>
            </a:pPr>
            <a:endParaRPr lang="en-US" dirty="0">
              <a:latin typeface="Courier New" pitchFamily="49" charset="0"/>
            </a:endParaRPr>
          </a:p>
          <a:p>
            <a:endParaRPr lang="en-US" dirty="0"/>
          </a:p>
        </p:txBody>
      </p:sp>
    </p:spTree>
    <p:extLst>
      <p:ext uri="{BB962C8B-B14F-4D97-AF65-F5344CB8AC3E}">
        <p14:creationId xmlns:p14="http://schemas.microsoft.com/office/powerpoint/2010/main" val="22081226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4B9CEAB4-A9FB-4753-BA40-6F58C2A73A33}" type="slidenum">
              <a:rPr lang="en-US"/>
              <a:pPr/>
              <a:t>36</a:t>
            </a:fld>
            <a:r>
              <a:rPr lang="en-US" dirty="0"/>
              <a:t>##</a:t>
            </a:r>
            <a:endParaRPr lang="en-US" sz="1100" dirty="0"/>
          </a:p>
        </p:txBody>
      </p:sp>
      <p:sp>
        <p:nvSpPr>
          <p:cNvPr id="530434" name="Rectangle 2"/>
          <p:cNvSpPr>
            <a:spLocks noGrp="1" noRot="1" noChangeAspect="1" noChangeArrowheads="1" noTextEdit="1"/>
          </p:cNvSpPr>
          <p:nvPr>
            <p:ph type="sldImg"/>
          </p:nvPr>
        </p:nvSpPr>
        <p:spPr>
          <a:ln/>
        </p:spPr>
      </p:sp>
      <p:sp>
        <p:nvSpPr>
          <p:cNvPr id="530435" name="Rectangle 3"/>
          <p:cNvSpPr>
            <a:spLocks noGrp="1" noChangeArrowheads="1"/>
          </p:cNvSpPr>
          <p:nvPr>
            <p:ph type="body" idx="1"/>
          </p:nvPr>
        </p:nvSpPr>
        <p:spPr>
          <a:xfrm>
            <a:off x="688481" y="4416099"/>
            <a:ext cx="5504853" cy="4182457"/>
          </a:xfrm>
        </p:spPr>
        <p:txBody>
          <a:bodyPr/>
          <a:lstStyle/>
          <a:p>
            <a:r>
              <a:rPr lang="en-US" b="1" dirty="0"/>
              <a:t>The </a:t>
            </a:r>
            <a:r>
              <a:rPr lang="en-US" b="1" dirty="0">
                <a:latin typeface="Courier New" pitchFamily="49" charset="0"/>
              </a:rPr>
              <a:t>ON</a:t>
            </a:r>
            <a:r>
              <a:rPr lang="en-US" b="1" dirty="0"/>
              <a:t> Condition</a:t>
            </a:r>
            <a:r>
              <a:rPr lang="en-US" dirty="0"/>
              <a:t> </a:t>
            </a:r>
          </a:p>
          <a:p>
            <a:pPr lvl="1"/>
            <a:endParaRPr lang="en-US" dirty="0"/>
          </a:p>
          <a:p>
            <a:pPr lvl="1"/>
            <a:r>
              <a:rPr lang="en-US" dirty="0"/>
              <a:t>Use the </a:t>
            </a:r>
            <a:r>
              <a:rPr lang="en-US" dirty="0">
                <a:solidFill>
                  <a:srgbClr val="FC0128"/>
                </a:solidFill>
                <a:latin typeface="Courier New" pitchFamily="49" charset="0"/>
              </a:rPr>
              <a:t>ON</a:t>
            </a:r>
            <a:r>
              <a:rPr lang="en-US" dirty="0">
                <a:solidFill>
                  <a:srgbClr val="FC0128"/>
                </a:solidFill>
              </a:rPr>
              <a:t> clause</a:t>
            </a:r>
            <a:r>
              <a:rPr lang="en-US" dirty="0"/>
              <a:t> to specify a join condition. This lets you specify join conditions separate from any search or filter conditions in the </a:t>
            </a:r>
            <a:r>
              <a:rPr lang="en-US" dirty="0">
                <a:latin typeface="Courier New" pitchFamily="49" charset="0"/>
              </a:rPr>
              <a:t>WHERE</a:t>
            </a:r>
            <a:r>
              <a:rPr lang="en-US" dirty="0"/>
              <a:t> clause.</a:t>
            </a:r>
          </a:p>
          <a:p>
            <a:pPr lvl="1"/>
            <a:endParaRPr lang="en-US" dirty="0"/>
          </a:p>
          <a:p>
            <a:pPr lvl="1"/>
            <a:r>
              <a:rPr lang="en-US" dirty="0"/>
              <a:t>The </a:t>
            </a:r>
            <a:r>
              <a:rPr lang="en-US" dirty="0">
                <a:solidFill>
                  <a:srgbClr val="FC0128"/>
                </a:solidFill>
                <a:latin typeface="Courier New" pitchFamily="49" charset="0"/>
              </a:rPr>
              <a:t>ON</a:t>
            </a:r>
            <a:r>
              <a:rPr lang="en-US" dirty="0">
                <a:solidFill>
                  <a:srgbClr val="FC0128"/>
                </a:solidFill>
              </a:rPr>
              <a:t> clause</a:t>
            </a:r>
            <a:r>
              <a:rPr lang="en-US" dirty="0"/>
              <a:t> can also be used as follows to join columns that have different names:</a:t>
            </a:r>
          </a:p>
          <a:p>
            <a:pPr lvl="1"/>
            <a:endParaRPr lang="en-US" sz="500" dirty="0"/>
          </a:p>
          <a:p>
            <a:pPr lvl="1">
              <a:spcBef>
                <a:spcPct val="0"/>
              </a:spcBef>
            </a:pPr>
            <a:r>
              <a:rPr lang="en-US" dirty="0">
                <a:latin typeface="Courier New" pitchFamily="49" charset="0"/>
              </a:rPr>
              <a:t>   SELECT </a:t>
            </a:r>
            <a:r>
              <a:rPr lang="en-US" dirty="0" err="1">
                <a:latin typeface="Courier New" pitchFamily="49" charset="0"/>
              </a:rPr>
              <a:t>e.LastName</a:t>
            </a:r>
            <a:r>
              <a:rPr lang="en-US" dirty="0">
                <a:latin typeface="Courier New" pitchFamily="49" charset="0"/>
              </a:rPr>
              <a:t> </a:t>
            </a:r>
            <a:r>
              <a:rPr lang="en-US" dirty="0" err="1">
                <a:latin typeface="Courier New" pitchFamily="49" charset="0"/>
              </a:rPr>
              <a:t>emp</a:t>
            </a:r>
            <a:r>
              <a:rPr lang="en-US" dirty="0">
                <a:latin typeface="Courier New" pitchFamily="49" charset="0"/>
              </a:rPr>
              <a:t>, </a:t>
            </a:r>
            <a:r>
              <a:rPr lang="en-US" dirty="0" err="1">
                <a:latin typeface="Courier New" pitchFamily="49" charset="0"/>
              </a:rPr>
              <a:t>m.LastName</a:t>
            </a:r>
            <a:r>
              <a:rPr lang="en-US" dirty="0">
                <a:latin typeface="Courier New" pitchFamily="49" charset="0"/>
              </a:rPr>
              <a:t> mgr</a:t>
            </a:r>
          </a:p>
          <a:p>
            <a:pPr lvl="1">
              <a:spcBef>
                <a:spcPct val="0"/>
              </a:spcBef>
            </a:pPr>
            <a:r>
              <a:rPr lang="en-US" dirty="0">
                <a:latin typeface="Courier New" pitchFamily="49" charset="0"/>
              </a:rPr>
              <a:t>   FROM   employee e JOIN employee m</a:t>
            </a:r>
          </a:p>
          <a:p>
            <a:pPr lvl="1">
              <a:spcBef>
                <a:spcPct val="0"/>
              </a:spcBef>
            </a:pPr>
            <a:r>
              <a:rPr lang="en-US" dirty="0">
                <a:latin typeface="Courier New" pitchFamily="49" charset="0"/>
              </a:rPr>
              <a:t>   ON     (</a:t>
            </a:r>
            <a:r>
              <a:rPr lang="en-US" dirty="0" err="1">
                <a:latin typeface="Courier New" pitchFamily="49" charset="0"/>
              </a:rPr>
              <a:t>e.ManagerID</a:t>
            </a:r>
            <a:r>
              <a:rPr lang="en-US" dirty="0">
                <a:latin typeface="Courier New" pitchFamily="49" charset="0"/>
              </a:rPr>
              <a:t> = </a:t>
            </a:r>
            <a:r>
              <a:rPr lang="en-US" dirty="0" err="1">
                <a:latin typeface="Courier New" pitchFamily="49" charset="0"/>
              </a:rPr>
              <a:t>m.EmployeeID</a:t>
            </a:r>
            <a:r>
              <a:rPr lang="en-US" dirty="0">
                <a:latin typeface="Courier New" pitchFamily="49" charset="0"/>
              </a:rPr>
              <a:t>);</a:t>
            </a:r>
          </a:p>
          <a:p>
            <a:pPr lvl="1">
              <a:spcBef>
                <a:spcPct val="0"/>
              </a:spcBef>
            </a:pPr>
            <a:endParaRPr lang="en-US" dirty="0">
              <a:latin typeface="Courier New" pitchFamily="49" charset="0"/>
            </a:endParaRPr>
          </a:p>
          <a:p>
            <a:endParaRPr lang="en-US" dirty="0"/>
          </a:p>
        </p:txBody>
      </p:sp>
    </p:spTree>
    <p:extLst>
      <p:ext uri="{BB962C8B-B14F-4D97-AF65-F5344CB8AC3E}">
        <p14:creationId xmlns:p14="http://schemas.microsoft.com/office/powerpoint/2010/main" val="6523476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A8F15FAA-5707-4561-ABC8-B51E27831921}" type="slidenum">
              <a:rPr lang="en-US"/>
              <a:pPr/>
              <a:t>38</a:t>
            </a:fld>
            <a:r>
              <a:rPr lang="en-US" dirty="0"/>
              <a:t>##</a:t>
            </a:r>
            <a:endParaRPr lang="en-US" sz="1100" dirty="0"/>
          </a:p>
        </p:txBody>
      </p:sp>
      <p:sp>
        <p:nvSpPr>
          <p:cNvPr id="533506" name="Rectangle 2"/>
          <p:cNvSpPr>
            <a:spLocks noGrp="1" noRot="1" noChangeAspect="1" noChangeArrowheads="1" noTextEdit="1"/>
          </p:cNvSpPr>
          <p:nvPr>
            <p:ph type="sldImg"/>
          </p:nvPr>
        </p:nvSpPr>
        <p:spPr>
          <a:ln/>
        </p:spPr>
      </p:sp>
      <p:sp>
        <p:nvSpPr>
          <p:cNvPr id="533507" name="Rectangle 3"/>
          <p:cNvSpPr>
            <a:spLocks noGrp="1" noChangeArrowheads="1"/>
          </p:cNvSpPr>
          <p:nvPr>
            <p:ph type="body" idx="1"/>
          </p:nvPr>
        </p:nvSpPr>
        <p:spPr>
          <a:xfrm>
            <a:off x="688481" y="4416099"/>
            <a:ext cx="5504853" cy="4182457"/>
          </a:xfrm>
        </p:spPr>
        <p:txBody>
          <a:bodyPr/>
          <a:lstStyle/>
          <a:p>
            <a:pPr>
              <a:buFontTx/>
              <a:buChar char="•"/>
            </a:pPr>
            <a:r>
              <a:rPr lang="en-US" dirty="0"/>
              <a:t>Example of </a:t>
            </a:r>
            <a:r>
              <a:rPr lang="en-US" dirty="0">
                <a:latin typeface="Courier New" pitchFamily="49" charset="0"/>
              </a:rPr>
              <a:t>LEFT</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left </a:t>
            </a:r>
            <a:r>
              <a:rPr lang="en-US" dirty="0">
                <a:latin typeface="Courier New" pitchFamily="49" charset="0"/>
              </a:rPr>
              <a:t>Employees (employees) </a:t>
            </a:r>
            <a:r>
              <a:rPr lang="en-US" dirty="0"/>
              <a:t>table, even if there is no match in the </a:t>
            </a:r>
            <a:r>
              <a:rPr lang="en-US" dirty="0">
                <a:latin typeface="Courier New" pitchFamily="49" charset="0"/>
              </a:rPr>
              <a:t>right Employees (managers)</a:t>
            </a:r>
            <a:r>
              <a:rPr lang="en-US" dirty="0"/>
              <a:t> table.</a:t>
            </a:r>
          </a:p>
          <a:p>
            <a:pPr>
              <a:buFontTx/>
              <a:buChar char="•"/>
            </a:pPr>
            <a:r>
              <a:rPr lang="en-US" dirty="0"/>
              <a:t>Example of </a:t>
            </a:r>
            <a:r>
              <a:rPr lang="en-US" dirty="0">
                <a:latin typeface="Courier New" pitchFamily="49" charset="0"/>
              </a:rPr>
              <a:t>RIGHT</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right </a:t>
            </a:r>
            <a:r>
              <a:rPr lang="en-US" dirty="0">
                <a:latin typeface="Courier New" pitchFamily="49" charset="0"/>
              </a:rPr>
              <a:t>Employees (managers) </a:t>
            </a:r>
            <a:r>
              <a:rPr lang="en-US" dirty="0"/>
              <a:t>table, even if there is no match in the </a:t>
            </a:r>
            <a:r>
              <a:rPr lang="en-US" dirty="0">
                <a:latin typeface="Courier New" pitchFamily="49" charset="0"/>
              </a:rPr>
              <a:t>left Employees (employees)</a:t>
            </a:r>
            <a:r>
              <a:rPr lang="en-US" dirty="0"/>
              <a:t> table.</a:t>
            </a:r>
          </a:p>
          <a:p>
            <a:pPr>
              <a:buFontTx/>
              <a:buChar char="•"/>
            </a:pPr>
            <a:r>
              <a:rPr lang="en-US" dirty="0"/>
              <a:t>Example of </a:t>
            </a:r>
            <a:r>
              <a:rPr lang="en-US" dirty="0">
                <a:latin typeface="Courier New" pitchFamily="49" charset="0"/>
              </a:rPr>
              <a:t>FULL</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left </a:t>
            </a:r>
            <a:r>
              <a:rPr lang="en-US" dirty="0">
                <a:latin typeface="Courier New" pitchFamily="49" charset="0"/>
              </a:rPr>
              <a:t>Employees (employees)</a:t>
            </a:r>
            <a:r>
              <a:rPr lang="en-US" dirty="0"/>
              <a:t> table, </a:t>
            </a:r>
            <a:r>
              <a:rPr lang="en-US" dirty="0">
                <a:solidFill>
                  <a:srgbClr val="FC0128"/>
                </a:solidFill>
              </a:rPr>
              <a:t>even if there is no match</a:t>
            </a:r>
            <a:r>
              <a:rPr lang="en-US" dirty="0"/>
              <a:t> in the </a:t>
            </a:r>
            <a:r>
              <a:rPr lang="en-US" dirty="0">
                <a:latin typeface="Courier New" pitchFamily="49" charset="0"/>
              </a:rPr>
              <a:t>right Employees (managers)</a:t>
            </a:r>
            <a:r>
              <a:rPr lang="en-US" dirty="0"/>
              <a:t> table. It also retrieves all rows in the </a:t>
            </a:r>
            <a:r>
              <a:rPr lang="en-US" dirty="0">
                <a:latin typeface="Courier New" pitchFamily="49" charset="0"/>
              </a:rPr>
              <a:t>right Employees (managers)</a:t>
            </a:r>
            <a:r>
              <a:rPr lang="en-US" dirty="0"/>
              <a:t> table, </a:t>
            </a:r>
            <a:r>
              <a:rPr lang="en-US" dirty="0">
                <a:solidFill>
                  <a:srgbClr val="FC0128"/>
                </a:solidFill>
              </a:rPr>
              <a:t>even if there is no match</a:t>
            </a:r>
            <a:r>
              <a:rPr lang="en-US" dirty="0"/>
              <a:t> in the </a:t>
            </a:r>
            <a:r>
              <a:rPr lang="en-US" dirty="0">
                <a:latin typeface="Courier New" pitchFamily="49" charset="0"/>
              </a:rPr>
              <a:t>left Employees (employees)</a:t>
            </a:r>
            <a:r>
              <a:rPr lang="en-US" dirty="0"/>
              <a:t> table.</a:t>
            </a:r>
          </a:p>
        </p:txBody>
      </p:sp>
    </p:spTree>
    <p:extLst>
      <p:ext uri="{BB962C8B-B14F-4D97-AF65-F5344CB8AC3E}">
        <p14:creationId xmlns:p14="http://schemas.microsoft.com/office/powerpoint/2010/main" val="27625226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BEA99F90-3862-4A9A-9952-ADAA5537D378}" type="slidenum">
              <a:rPr lang="en-US"/>
              <a:pPr/>
              <a:t>39</a:t>
            </a:fld>
            <a:r>
              <a:rPr lang="en-US" dirty="0"/>
              <a:t>##</a:t>
            </a:r>
            <a:endParaRPr lang="en-US" sz="1100" dirty="0"/>
          </a:p>
        </p:txBody>
      </p:sp>
      <p:sp>
        <p:nvSpPr>
          <p:cNvPr id="535554" name="Rectangle 2"/>
          <p:cNvSpPr>
            <a:spLocks noGrp="1" noRot="1" noChangeAspect="1" noChangeArrowheads="1" noTextEdit="1"/>
          </p:cNvSpPr>
          <p:nvPr>
            <p:ph type="sldImg"/>
          </p:nvPr>
        </p:nvSpPr>
        <p:spPr>
          <a:ln/>
        </p:spPr>
      </p:sp>
      <p:sp>
        <p:nvSpPr>
          <p:cNvPr id="535555" name="Rectangle 3"/>
          <p:cNvSpPr>
            <a:spLocks noGrp="1" noChangeArrowheads="1"/>
          </p:cNvSpPr>
          <p:nvPr>
            <p:ph type="body" idx="1"/>
          </p:nvPr>
        </p:nvSpPr>
        <p:spPr>
          <a:xfrm>
            <a:off x="688481" y="4416099"/>
            <a:ext cx="5504853" cy="4182457"/>
          </a:xfrm>
        </p:spPr>
        <p:txBody>
          <a:bodyPr/>
          <a:lstStyle/>
          <a:p>
            <a:pPr>
              <a:buFontTx/>
              <a:buChar char="•"/>
            </a:pPr>
            <a:r>
              <a:rPr lang="en-US" dirty="0"/>
              <a:t>Example of </a:t>
            </a:r>
            <a:r>
              <a:rPr lang="en-US" dirty="0">
                <a:latin typeface="Courier New" pitchFamily="49" charset="0"/>
              </a:rPr>
              <a:t>LEFT</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left </a:t>
            </a:r>
            <a:r>
              <a:rPr lang="en-US" dirty="0">
                <a:latin typeface="Courier New" pitchFamily="49" charset="0"/>
              </a:rPr>
              <a:t>Employees (employees) </a:t>
            </a:r>
            <a:r>
              <a:rPr lang="en-US" dirty="0"/>
              <a:t>table, even if there is no match in the </a:t>
            </a:r>
            <a:r>
              <a:rPr lang="en-US" dirty="0">
                <a:latin typeface="Courier New" pitchFamily="49" charset="0"/>
              </a:rPr>
              <a:t>right Employees (managers)</a:t>
            </a:r>
            <a:r>
              <a:rPr lang="en-US" dirty="0"/>
              <a:t> table.</a:t>
            </a:r>
          </a:p>
          <a:p>
            <a:pPr>
              <a:buFontTx/>
              <a:buChar char="•"/>
            </a:pPr>
            <a:r>
              <a:rPr lang="en-US" dirty="0"/>
              <a:t>Example of </a:t>
            </a:r>
            <a:r>
              <a:rPr lang="en-US" dirty="0">
                <a:latin typeface="Courier New" pitchFamily="49" charset="0"/>
              </a:rPr>
              <a:t>RIGHT</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right </a:t>
            </a:r>
            <a:r>
              <a:rPr lang="en-US" dirty="0">
                <a:latin typeface="Courier New" pitchFamily="49" charset="0"/>
              </a:rPr>
              <a:t>Employees (managers) </a:t>
            </a:r>
            <a:r>
              <a:rPr lang="en-US" dirty="0"/>
              <a:t>table, even if there is no match in the </a:t>
            </a:r>
            <a:r>
              <a:rPr lang="en-US" dirty="0">
                <a:latin typeface="Courier New" pitchFamily="49" charset="0"/>
              </a:rPr>
              <a:t>left Employees (employees)</a:t>
            </a:r>
            <a:r>
              <a:rPr lang="en-US" dirty="0"/>
              <a:t> table.</a:t>
            </a:r>
          </a:p>
          <a:p>
            <a:pPr>
              <a:buFontTx/>
              <a:buChar char="•"/>
            </a:pPr>
            <a:r>
              <a:rPr lang="en-US" dirty="0"/>
              <a:t>Example of </a:t>
            </a:r>
            <a:r>
              <a:rPr lang="en-US" dirty="0">
                <a:latin typeface="Courier New" pitchFamily="49" charset="0"/>
              </a:rPr>
              <a:t>FULL</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left </a:t>
            </a:r>
            <a:r>
              <a:rPr lang="en-US" dirty="0">
                <a:latin typeface="Courier New" pitchFamily="49" charset="0"/>
              </a:rPr>
              <a:t>Employees (employees)</a:t>
            </a:r>
            <a:r>
              <a:rPr lang="en-US" dirty="0"/>
              <a:t> table, </a:t>
            </a:r>
            <a:r>
              <a:rPr lang="en-US" dirty="0">
                <a:solidFill>
                  <a:srgbClr val="FC0128"/>
                </a:solidFill>
              </a:rPr>
              <a:t>even if there is no match</a:t>
            </a:r>
            <a:r>
              <a:rPr lang="en-US" dirty="0"/>
              <a:t> in the </a:t>
            </a:r>
            <a:r>
              <a:rPr lang="en-US" dirty="0">
                <a:latin typeface="Courier New" pitchFamily="49" charset="0"/>
              </a:rPr>
              <a:t>right Employees (managers)</a:t>
            </a:r>
            <a:r>
              <a:rPr lang="en-US" dirty="0"/>
              <a:t> table. It also retrieves all rows in the </a:t>
            </a:r>
            <a:r>
              <a:rPr lang="en-US" dirty="0">
                <a:latin typeface="Courier New" pitchFamily="49" charset="0"/>
              </a:rPr>
              <a:t>right Employees (managers)</a:t>
            </a:r>
            <a:r>
              <a:rPr lang="en-US" dirty="0"/>
              <a:t> table, </a:t>
            </a:r>
            <a:r>
              <a:rPr lang="en-US" dirty="0">
                <a:solidFill>
                  <a:srgbClr val="FC0128"/>
                </a:solidFill>
              </a:rPr>
              <a:t>even if there is no match</a:t>
            </a:r>
            <a:r>
              <a:rPr lang="en-US" dirty="0"/>
              <a:t> in the </a:t>
            </a:r>
            <a:r>
              <a:rPr lang="en-US" dirty="0">
                <a:latin typeface="Courier New" pitchFamily="49" charset="0"/>
              </a:rPr>
              <a:t>left Employees (employees)</a:t>
            </a:r>
            <a:r>
              <a:rPr lang="en-US" dirty="0"/>
              <a:t> table.</a:t>
            </a:r>
          </a:p>
          <a:p>
            <a:pPr>
              <a:buFontTx/>
              <a:buChar char="•"/>
            </a:pPr>
            <a:endParaRPr lang="en-US" dirty="0"/>
          </a:p>
          <a:p>
            <a:pPr>
              <a:buFontTx/>
              <a:buChar char="•"/>
            </a:pPr>
            <a:endParaRPr lang="en-US" dirty="0"/>
          </a:p>
          <a:p>
            <a:endParaRPr lang="en-US" dirty="0"/>
          </a:p>
        </p:txBody>
      </p:sp>
    </p:spTree>
    <p:extLst>
      <p:ext uri="{BB962C8B-B14F-4D97-AF65-F5344CB8AC3E}">
        <p14:creationId xmlns:p14="http://schemas.microsoft.com/office/powerpoint/2010/main" val="2654037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B6D59B63-17A5-4FED-A6C2-2A10393AAC1F}" type="slidenum">
              <a:rPr lang="en-US"/>
              <a:pPr/>
              <a:t>40</a:t>
            </a:fld>
            <a:r>
              <a:rPr lang="en-US" dirty="0"/>
              <a:t>##</a:t>
            </a:r>
            <a:endParaRPr lang="en-US" sz="1100" dirty="0"/>
          </a:p>
        </p:txBody>
      </p:sp>
      <p:sp>
        <p:nvSpPr>
          <p:cNvPr id="537602" name="Rectangle 2"/>
          <p:cNvSpPr>
            <a:spLocks noGrp="1" noRot="1" noChangeAspect="1" noChangeArrowheads="1" noTextEdit="1"/>
          </p:cNvSpPr>
          <p:nvPr>
            <p:ph type="sldImg"/>
          </p:nvPr>
        </p:nvSpPr>
        <p:spPr>
          <a:ln/>
        </p:spPr>
      </p:sp>
      <p:sp>
        <p:nvSpPr>
          <p:cNvPr id="537603" name="Rectangle 3"/>
          <p:cNvSpPr>
            <a:spLocks noGrp="1" noChangeArrowheads="1"/>
          </p:cNvSpPr>
          <p:nvPr>
            <p:ph type="body" idx="1"/>
          </p:nvPr>
        </p:nvSpPr>
        <p:spPr>
          <a:xfrm>
            <a:off x="688481" y="4416099"/>
            <a:ext cx="5504853" cy="4182457"/>
          </a:xfrm>
        </p:spPr>
        <p:txBody>
          <a:bodyPr/>
          <a:lstStyle/>
          <a:p>
            <a:pPr>
              <a:buFontTx/>
              <a:buChar char="•"/>
            </a:pPr>
            <a:r>
              <a:rPr lang="en-US" dirty="0"/>
              <a:t>Example of </a:t>
            </a:r>
            <a:r>
              <a:rPr lang="en-US" dirty="0">
                <a:latin typeface="Courier New" pitchFamily="49" charset="0"/>
              </a:rPr>
              <a:t>LEFT</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left </a:t>
            </a:r>
            <a:r>
              <a:rPr lang="en-US" dirty="0">
                <a:latin typeface="Courier New" pitchFamily="49" charset="0"/>
              </a:rPr>
              <a:t>Employees (employees) </a:t>
            </a:r>
            <a:r>
              <a:rPr lang="en-US" dirty="0"/>
              <a:t>table, even if there is no match in the </a:t>
            </a:r>
            <a:r>
              <a:rPr lang="en-US" dirty="0">
                <a:latin typeface="Courier New" pitchFamily="49" charset="0"/>
              </a:rPr>
              <a:t>right Employees (managers)</a:t>
            </a:r>
            <a:r>
              <a:rPr lang="en-US" dirty="0"/>
              <a:t> table.</a:t>
            </a:r>
          </a:p>
          <a:p>
            <a:pPr>
              <a:buFontTx/>
              <a:buChar char="•"/>
            </a:pPr>
            <a:r>
              <a:rPr lang="en-US" dirty="0"/>
              <a:t>Example of </a:t>
            </a:r>
            <a:r>
              <a:rPr lang="en-US" dirty="0">
                <a:latin typeface="Courier New" pitchFamily="49" charset="0"/>
              </a:rPr>
              <a:t>RIGHT</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right </a:t>
            </a:r>
            <a:r>
              <a:rPr lang="en-US" dirty="0">
                <a:latin typeface="Courier New" pitchFamily="49" charset="0"/>
              </a:rPr>
              <a:t>Employees (managers) </a:t>
            </a:r>
            <a:r>
              <a:rPr lang="en-US" dirty="0"/>
              <a:t>table, even if there is no match in the </a:t>
            </a:r>
            <a:r>
              <a:rPr lang="en-US" dirty="0">
                <a:latin typeface="Courier New" pitchFamily="49" charset="0"/>
              </a:rPr>
              <a:t>left Employees (employees)</a:t>
            </a:r>
            <a:r>
              <a:rPr lang="en-US" dirty="0"/>
              <a:t> table.</a:t>
            </a:r>
          </a:p>
          <a:p>
            <a:pPr>
              <a:buFontTx/>
              <a:buChar char="•"/>
            </a:pPr>
            <a:r>
              <a:rPr lang="en-US" dirty="0"/>
              <a:t>Example of </a:t>
            </a:r>
            <a:r>
              <a:rPr lang="en-US" dirty="0">
                <a:latin typeface="Courier New" pitchFamily="49" charset="0"/>
              </a:rPr>
              <a:t>FULL</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left </a:t>
            </a:r>
            <a:r>
              <a:rPr lang="en-US" dirty="0">
                <a:latin typeface="Courier New" pitchFamily="49" charset="0"/>
              </a:rPr>
              <a:t>Employees (employees)</a:t>
            </a:r>
            <a:r>
              <a:rPr lang="en-US" dirty="0"/>
              <a:t> table, </a:t>
            </a:r>
            <a:r>
              <a:rPr lang="en-US" dirty="0">
                <a:solidFill>
                  <a:srgbClr val="FC0128"/>
                </a:solidFill>
              </a:rPr>
              <a:t>even if there is no match</a:t>
            </a:r>
            <a:r>
              <a:rPr lang="en-US" dirty="0"/>
              <a:t> in the </a:t>
            </a:r>
            <a:r>
              <a:rPr lang="en-US" dirty="0">
                <a:latin typeface="Courier New" pitchFamily="49" charset="0"/>
              </a:rPr>
              <a:t>right Employees (managers)</a:t>
            </a:r>
            <a:r>
              <a:rPr lang="en-US" dirty="0"/>
              <a:t> table. It also retrieves all rows in the </a:t>
            </a:r>
            <a:r>
              <a:rPr lang="en-US" dirty="0">
                <a:latin typeface="Courier New" pitchFamily="49" charset="0"/>
              </a:rPr>
              <a:t>right Employees (managers)</a:t>
            </a:r>
            <a:r>
              <a:rPr lang="en-US" dirty="0"/>
              <a:t> table, </a:t>
            </a:r>
            <a:r>
              <a:rPr lang="en-US" dirty="0">
                <a:solidFill>
                  <a:srgbClr val="FC0128"/>
                </a:solidFill>
              </a:rPr>
              <a:t>even if there is no match</a:t>
            </a:r>
            <a:r>
              <a:rPr lang="en-US" dirty="0"/>
              <a:t> in the </a:t>
            </a:r>
            <a:r>
              <a:rPr lang="en-US" dirty="0">
                <a:latin typeface="Courier New" pitchFamily="49" charset="0"/>
              </a:rPr>
              <a:t>left Employees (employees)</a:t>
            </a:r>
            <a:r>
              <a:rPr lang="en-US" dirty="0"/>
              <a:t> table.</a:t>
            </a:r>
          </a:p>
        </p:txBody>
      </p:sp>
    </p:spTree>
    <p:extLst>
      <p:ext uri="{BB962C8B-B14F-4D97-AF65-F5344CB8AC3E}">
        <p14:creationId xmlns:p14="http://schemas.microsoft.com/office/powerpoint/2010/main" val="19539462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E9B8B4E-C865-4E72-A30E-66A786C202DA}" type="slidenum">
              <a:rPr lang="en-US"/>
              <a:pPr/>
              <a:t>41</a:t>
            </a:fld>
            <a:r>
              <a:rPr lang="en-US" dirty="0"/>
              <a:t>##</a:t>
            </a:r>
            <a:endParaRPr lang="en-US" sz="1100" dirty="0"/>
          </a:p>
        </p:txBody>
      </p:sp>
      <p:sp>
        <p:nvSpPr>
          <p:cNvPr id="539650" name="Rectangle 2"/>
          <p:cNvSpPr>
            <a:spLocks noGrp="1" noRot="1" noChangeAspect="1" noChangeArrowheads="1" noTextEdit="1"/>
          </p:cNvSpPr>
          <p:nvPr>
            <p:ph type="sldImg"/>
          </p:nvPr>
        </p:nvSpPr>
        <p:spPr>
          <a:ln/>
        </p:spPr>
      </p:sp>
      <p:sp>
        <p:nvSpPr>
          <p:cNvPr id="539651" name="Rectangle 3"/>
          <p:cNvSpPr>
            <a:spLocks noGrp="1" noChangeArrowheads="1"/>
          </p:cNvSpPr>
          <p:nvPr>
            <p:ph type="body" idx="1"/>
          </p:nvPr>
        </p:nvSpPr>
        <p:spPr>
          <a:xfrm>
            <a:off x="688481" y="4416099"/>
            <a:ext cx="5504853" cy="4182457"/>
          </a:xfrm>
        </p:spPr>
        <p:txBody>
          <a:bodyPr/>
          <a:lstStyle/>
          <a:p>
            <a:pPr>
              <a:buFontTx/>
              <a:buChar char="•"/>
            </a:pPr>
            <a:r>
              <a:rPr lang="en-US" dirty="0"/>
              <a:t>Example of </a:t>
            </a:r>
            <a:r>
              <a:rPr lang="en-US" dirty="0">
                <a:latin typeface="Courier New" pitchFamily="49" charset="0"/>
              </a:rPr>
              <a:t>LEFT</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left </a:t>
            </a:r>
            <a:r>
              <a:rPr lang="en-US" dirty="0">
                <a:latin typeface="Courier New" pitchFamily="49" charset="0"/>
              </a:rPr>
              <a:t>Employees (employees) </a:t>
            </a:r>
            <a:r>
              <a:rPr lang="en-US" dirty="0"/>
              <a:t>table, even if there is no match in the </a:t>
            </a:r>
            <a:r>
              <a:rPr lang="en-US" dirty="0">
                <a:latin typeface="Courier New" pitchFamily="49" charset="0"/>
              </a:rPr>
              <a:t>right Employees (managers)</a:t>
            </a:r>
            <a:r>
              <a:rPr lang="en-US" dirty="0"/>
              <a:t> table.</a:t>
            </a:r>
          </a:p>
          <a:p>
            <a:pPr>
              <a:buFontTx/>
              <a:buChar char="•"/>
            </a:pPr>
            <a:r>
              <a:rPr lang="en-US" dirty="0"/>
              <a:t>Example of </a:t>
            </a:r>
            <a:r>
              <a:rPr lang="en-US" dirty="0">
                <a:latin typeface="Courier New" pitchFamily="49" charset="0"/>
              </a:rPr>
              <a:t>RIGHT</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right </a:t>
            </a:r>
            <a:r>
              <a:rPr lang="en-US" dirty="0">
                <a:latin typeface="Courier New" pitchFamily="49" charset="0"/>
              </a:rPr>
              <a:t>Employees (managers) </a:t>
            </a:r>
            <a:r>
              <a:rPr lang="en-US" dirty="0"/>
              <a:t>table, even if there is no match in the </a:t>
            </a:r>
            <a:r>
              <a:rPr lang="en-US" dirty="0">
                <a:latin typeface="Courier New" pitchFamily="49" charset="0"/>
              </a:rPr>
              <a:t>left Employees (employees)</a:t>
            </a:r>
            <a:r>
              <a:rPr lang="en-US" dirty="0"/>
              <a:t> table.</a:t>
            </a:r>
          </a:p>
          <a:p>
            <a:pPr>
              <a:buFontTx/>
              <a:buChar char="•"/>
            </a:pPr>
            <a:r>
              <a:rPr lang="en-US" dirty="0"/>
              <a:t>Example of </a:t>
            </a:r>
            <a:r>
              <a:rPr lang="en-US" dirty="0">
                <a:latin typeface="Courier New" pitchFamily="49" charset="0"/>
              </a:rPr>
              <a:t>FULL</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left </a:t>
            </a:r>
            <a:r>
              <a:rPr lang="en-US" dirty="0">
                <a:latin typeface="Courier New" pitchFamily="49" charset="0"/>
              </a:rPr>
              <a:t>Employees (employees)</a:t>
            </a:r>
            <a:r>
              <a:rPr lang="en-US" dirty="0"/>
              <a:t> table, </a:t>
            </a:r>
            <a:r>
              <a:rPr lang="en-US" dirty="0">
                <a:solidFill>
                  <a:srgbClr val="FC0128"/>
                </a:solidFill>
              </a:rPr>
              <a:t>even if there is no match</a:t>
            </a:r>
            <a:r>
              <a:rPr lang="en-US" dirty="0"/>
              <a:t> in the </a:t>
            </a:r>
            <a:r>
              <a:rPr lang="en-US" dirty="0">
                <a:latin typeface="Courier New" pitchFamily="49" charset="0"/>
              </a:rPr>
              <a:t>right Employees (managers)</a:t>
            </a:r>
            <a:r>
              <a:rPr lang="en-US" dirty="0"/>
              <a:t> table. It also retrieves all rows in the </a:t>
            </a:r>
            <a:r>
              <a:rPr lang="en-US" dirty="0">
                <a:latin typeface="Courier New" pitchFamily="49" charset="0"/>
              </a:rPr>
              <a:t>right Employees (managers)</a:t>
            </a:r>
            <a:r>
              <a:rPr lang="en-US" dirty="0"/>
              <a:t> table, </a:t>
            </a:r>
            <a:r>
              <a:rPr lang="en-US" dirty="0">
                <a:solidFill>
                  <a:srgbClr val="FC0128"/>
                </a:solidFill>
              </a:rPr>
              <a:t>even if there is no match</a:t>
            </a:r>
            <a:r>
              <a:rPr lang="en-US" dirty="0"/>
              <a:t> in the </a:t>
            </a:r>
            <a:r>
              <a:rPr lang="en-US" dirty="0">
                <a:latin typeface="Courier New" pitchFamily="49" charset="0"/>
              </a:rPr>
              <a:t>left Employees (employees)</a:t>
            </a:r>
            <a:r>
              <a:rPr lang="en-US" dirty="0"/>
              <a:t> table.</a:t>
            </a:r>
          </a:p>
        </p:txBody>
      </p:sp>
    </p:spTree>
    <p:extLst>
      <p:ext uri="{BB962C8B-B14F-4D97-AF65-F5344CB8AC3E}">
        <p14:creationId xmlns:p14="http://schemas.microsoft.com/office/powerpoint/2010/main" val="33031006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BFA7091-1169-4A3F-A158-1ACE5A626F08}" type="slidenum">
              <a:rPr lang="en-US"/>
              <a:pPr/>
              <a:t>42</a:t>
            </a:fld>
            <a:r>
              <a:rPr lang="en-US" dirty="0"/>
              <a:t>##</a:t>
            </a:r>
            <a:endParaRPr lang="en-US" sz="1100" dirty="0"/>
          </a:p>
        </p:txBody>
      </p:sp>
      <p:sp>
        <p:nvSpPr>
          <p:cNvPr id="541698" name="Rectangle 2"/>
          <p:cNvSpPr>
            <a:spLocks noGrp="1" noRot="1" noChangeAspect="1" noChangeArrowheads="1" noTextEdit="1"/>
          </p:cNvSpPr>
          <p:nvPr>
            <p:ph type="sldImg"/>
          </p:nvPr>
        </p:nvSpPr>
        <p:spPr>
          <a:ln/>
        </p:spPr>
      </p:sp>
      <p:sp>
        <p:nvSpPr>
          <p:cNvPr id="541699" name="Rectangle 3"/>
          <p:cNvSpPr>
            <a:spLocks noGrp="1" noChangeArrowheads="1"/>
          </p:cNvSpPr>
          <p:nvPr>
            <p:ph type="body" idx="1"/>
          </p:nvPr>
        </p:nvSpPr>
        <p:spPr>
          <a:xfrm>
            <a:off x="688481" y="4416099"/>
            <a:ext cx="5504853" cy="4182457"/>
          </a:xfrm>
        </p:spPr>
        <p:txBody>
          <a:bodyPr/>
          <a:lstStyle/>
          <a:p>
            <a:r>
              <a:rPr lang="en-US" b="1" dirty="0"/>
              <a:t>Three-Way Joins</a:t>
            </a:r>
          </a:p>
          <a:p>
            <a:pPr lvl="1"/>
            <a:endParaRPr lang="en-US" b="1" dirty="0"/>
          </a:p>
          <a:p>
            <a:pPr lvl="1"/>
            <a:r>
              <a:rPr lang="en-US" dirty="0"/>
              <a:t>A </a:t>
            </a:r>
            <a:r>
              <a:rPr lang="en-US" dirty="0">
                <a:solidFill>
                  <a:srgbClr val="FC0128"/>
                </a:solidFill>
              </a:rPr>
              <a:t>three-way join</a:t>
            </a:r>
            <a:r>
              <a:rPr lang="en-US" dirty="0"/>
              <a:t> is a join of three tables. In </a:t>
            </a:r>
            <a:r>
              <a:rPr lang="en-US" dirty="0">
                <a:solidFill>
                  <a:srgbClr val="FC0128"/>
                </a:solidFill>
              </a:rPr>
              <a:t>SQL: 1999 compliant syntax</a:t>
            </a:r>
            <a:r>
              <a:rPr lang="en-US" dirty="0"/>
              <a:t>, joins are performed from left to right so the first join to be performed is </a:t>
            </a:r>
            <a:r>
              <a:rPr lang="en-US" dirty="0">
                <a:latin typeface="Courier New" pitchFamily="49" charset="0"/>
              </a:rPr>
              <a:t>Employees</a:t>
            </a:r>
            <a:r>
              <a:rPr lang="en-US" dirty="0"/>
              <a:t> </a:t>
            </a:r>
            <a:r>
              <a:rPr lang="en-US" dirty="0">
                <a:latin typeface="Courier New" pitchFamily="49" charset="0"/>
              </a:rPr>
              <a:t>JOIN</a:t>
            </a:r>
            <a:r>
              <a:rPr lang="en-US" dirty="0"/>
              <a:t> </a:t>
            </a:r>
            <a:r>
              <a:rPr lang="en-US" dirty="0">
                <a:latin typeface="Courier New" pitchFamily="49" charset="0"/>
              </a:rPr>
              <a:t>ADDRESS</a:t>
            </a:r>
            <a:r>
              <a:rPr lang="en-US" dirty="0"/>
              <a:t>. The first join condition can reference columns in </a:t>
            </a:r>
            <a:r>
              <a:rPr lang="en-US" dirty="0">
                <a:latin typeface="Courier New" pitchFamily="49" charset="0"/>
              </a:rPr>
              <a:t>Employees</a:t>
            </a:r>
            <a:r>
              <a:rPr lang="en-US" dirty="0"/>
              <a:t> and </a:t>
            </a:r>
            <a:r>
              <a:rPr lang="en-US" dirty="0">
                <a:latin typeface="Courier New" pitchFamily="49" charset="0"/>
              </a:rPr>
              <a:t>ADDRESS</a:t>
            </a:r>
            <a:r>
              <a:rPr lang="en-US" dirty="0"/>
              <a:t> but cannot reference columns in </a:t>
            </a:r>
            <a:r>
              <a:rPr lang="en-US" dirty="0">
                <a:latin typeface="Courier New" pitchFamily="49" charset="0"/>
              </a:rPr>
              <a:t>STATEPROVINCE</a:t>
            </a:r>
            <a:r>
              <a:rPr lang="en-US" dirty="0"/>
              <a:t>. The second join condition can reference columns from all three tables.</a:t>
            </a:r>
          </a:p>
          <a:p>
            <a:pPr lvl="1"/>
            <a:endParaRPr lang="en-US" dirty="0"/>
          </a:p>
          <a:p>
            <a:pPr lvl="1"/>
            <a:r>
              <a:rPr lang="en-US" dirty="0"/>
              <a:t>This can also be written as a three-way equijoin:</a:t>
            </a:r>
          </a:p>
          <a:p>
            <a:pPr lvl="1"/>
            <a:endParaRPr lang="en-US" dirty="0"/>
          </a:p>
          <a:p>
            <a:pPr lvl="1"/>
            <a:r>
              <a:rPr lang="en-US" dirty="0"/>
              <a:t>SELECT </a:t>
            </a:r>
            <a:r>
              <a:rPr lang="en-US" dirty="0" err="1"/>
              <a:t>e.LastName</a:t>
            </a:r>
            <a:r>
              <a:rPr lang="en-US" dirty="0"/>
              <a:t>, </a:t>
            </a:r>
            <a:r>
              <a:rPr lang="en-US" dirty="0" err="1"/>
              <a:t>a.City</a:t>
            </a:r>
            <a:r>
              <a:rPr lang="en-US" dirty="0"/>
              <a:t>, </a:t>
            </a:r>
            <a:r>
              <a:rPr lang="en-US" dirty="0" err="1"/>
              <a:t>sp.Name</a:t>
            </a:r>
            <a:r>
              <a:rPr lang="en-US" dirty="0"/>
              <a:t> </a:t>
            </a:r>
            <a:r>
              <a:rPr lang="en-US" dirty="0" err="1"/>
              <a:t>SPName</a:t>
            </a:r>
            <a:endParaRPr lang="en-US" dirty="0"/>
          </a:p>
          <a:p>
            <a:pPr lvl="1"/>
            <a:r>
              <a:rPr lang="en-US" dirty="0"/>
              <a:t>FROM employee e, address a, </a:t>
            </a:r>
            <a:r>
              <a:rPr lang="en-US" dirty="0" err="1"/>
              <a:t>stateprovince</a:t>
            </a:r>
            <a:r>
              <a:rPr lang="en-US" dirty="0"/>
              <a:t> sp</a:t>
            </a:r>
          </a:p>
          <a:p>
            <a:pPr lvl="1"/>
            <a:r>
              <a:rPr lang="en-US" dirty="0"/>
              <a:t>WHERE </a:t>
            </a:r>
            <a:r>
              <a:rPr lang="en-US" dirty="0" err="1"/>
              <a:t>e.AddressID</a:t>
            </a:r>
            <a:r>
              <a:rPr lang="en-US" dirty="0"/>
              <a:t> = </a:t>
            </a:r>
            <a:r>
              <a:rPr lang="en-US" dirty="0" err="1"/>
              <a:t>a.AddressID</a:t>
            </a:r>
            <a:endParaRPr lang="en-US" dirty="0"/>
          </a:p>
          <a:p>
            <a:pPr lvl="1"/>
            <a:r>
              <a:rPr lang="en-US" dirty="0"/>
              <a:t>  AND </a:t>
            </a:r>
            <a:r>
              <a:rPr lang="en-US" dirty="0" err="1"/>
              <a:t>a.StateProvinceID</a:t>
            </a:r>
            <a:r>
              <a:rPr lang="en-US" dirty="0"/>
              <a:t> = </a:t>
            </a:r>
            <a:r>
              <a:rPr lang="en-US" dirty="0" err="1"/>
              <a:t>sp.StateProvinceID</a:t>
            </a:r>
            <a:endParaRPr lang="en-US" dirty="0"/>
          </a:p>
        </p:txBody>
      </p:sp>
    </p:spTree>
    <p:extLst>
      <p:ext uri="{BB962C8B-B14F-4D97-AF65-F5344CB8AC3E}">
        <p14:creationId xmlns:p14="http://schemas.microsoft.com/office/powerpoint/2010/main" val="6717804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66FF006C-0FA7-406A-AD4A-8B4C8CFAB6CA}" type="slidenum">
              <a:rPr lang="en-US"/>
              <a:pPr/>
              <a:t>6</a:t>
            </a:fld>
            <a:r>
              <a:rPr lang="en-US" dirty="0"/>
              <a:t>##</a:t>
            </a:r>
            <a:endParaRPr lang="en-US" sz="1100" dirty="0"/>
          </a:p>
        </p:txBody>
      </p:sp>
      <p:sp>
        <p:nvSpPr>
          <p:cNvPr id="480258" name="Rectangle 2"/>
          <p:cNvSpPr>
            <a:spLocks noGrp="1" noRot="1" noChangeAspect="1" noChangeArrowheads="1" noTextEdit="1"/>
          </p:cNvSpPr>
          <p:nvPr>
            <p:ph type="sldImg"/>
          </p:nvPr>
        </p:nvSpPr>
        <p:spPr>
          <a:ln/>
        </p:spPr>
      </p:sp>
      <p:sp>
        <p:nvSpPr>
          <p:cNvPr id="480259" name="Rectangle 3"/>
          <p:cNvSpPr>
            <a:spLocks noGrp="1" noChangeArrowheads="1"/>
          </p:cNvSpPr>
          <p:nvPr>
            <p:ph type="body" idx="1"/>
          </p:nvPr>
        </p:nvSpPr>
        <p:spPr>
          <a:xfrm>
            <a:off x="688481" y="4416099"/>
            <a:ext cx="5504853" cy="4182457"/>
          </a:xfrm>
        </p:spPr>
        <p:txBody>
          <a:bodyPr/>
          <a:lstStyle/>
          <a:p>
            <a:endParaRPr lang="bg-BG" dirty="0"/>
          </a:p>
        </p:txBody>
      </p:sp>
    </p:spTree>
    <p:extLst>
      <p:ext uri="{BB962C8B-B14F-4D97-AF65-F5344CB8AC3E}">
        <p14:creationId xmlns:p14="http://schemas.microsoft.com/office/powerpoint/2010/main" val="18812004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2006 National Academy for Software Development - http://academy.devbg.org*</a:t>
            </a:r>
          </a:p>
        </p:txBody>
      </p:sp>
      <p:sp>
        <p:nvSpPr>
          <p:cNvPr id="7" name="Rectangle 7"/>
          <p:cNvSpPr>
            <a:spLocks noGrp="1" noChangeArrowheads="1"/>
          </p:cNvSpPr>
          <p:nvPr>
            <p:ph type="sldNum" sz="quarter" idx="5"/>
          </p:nvPr>
        </p:nvSpPr>
        <p:spPr>
          <a:ln/>
        </p:spPr>
        <p:txBody>
          <a:bodyPr/>
          <a:lstStyle/>
          <a:p>
            <a:fld id="{CA89BB25-ABF2-40B6-A2DA-D2E8EC9D27F7}" type="slidenum">
              <a:rPr lang="en-US"/>
              <a:pPr/>
              <a:t>43</a:t>
            </a:fld>
            <a:r>
              <a:rPr lang="en-US" dirty="0"/>
              <a:t>##</a:t>
            </a:r>
          </a:p>
        </p:txBody>
      </p:sp>
      <p:sp>
        <p:nvSpPr>
          <p:cNvPr id="1069058" name="Rectangle 2"/>
          <p:cNvSpPr>
            <a:spLocks noGrp="1" noRot="1" noChangeAspect="1" noChangeArrowheads="1" noTextEdit="1"/>
          </p:cNvSpPr>
          <p:nvPr>
            <p:ph type="sldImg"/>
          </p:nvPr>
        </p:nvSpPr>
        <p:spPr>
          <a:ln/>
        </p:spPr>
      </p:sp>
      <p:sp>
        <p:nvSpPr>
          <p:cNvPr id="1069059" name="Rectangle 3"/>
          <p:cNvSpPr>
            <a:spLocks noGrp="1" noChangeArrowheads="1"/>
          </p:cNvSpPr>
          <p:nvPr>
            <p:ph type="body" idx="1"/>
          </p:nvPr>
        </p:nvSpPr>
        <p:spPr>
          <a:xfrm>
            <a:off x="687874" y="4415321"/>
            <a:ext cx="5506066" cy="4183164"/>
          </a:xfrm>
        </p:spPr>
        <p:txBody>
          <a:bodyPr/>
          <a:lstStyle/>
          <a:p>
            <a:endParaRPr lang="en-US" dirty="0"/>
          </a:p>
        </p:txBody>
      </p:sp>
    </p:spTree>
    <p:extLst>
      <p:ext uri="{BB962C8B-B14F-4D97-AF65-F5344CB8AC3E}">
        <p14:creationId xmlns:p14="http://schemas.microsoft.com/office/powerpoint/2010/main" val="19688183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5799B9FA-0A3D-446C-8467-32663EA29608}" type="slidenum">
              <a:rPr lang="en-US"/>
              <a:pPr/>
              <a:t>44</a:t>
            </a:fld>
            <a:r>
              <a:rPr lang="en-US" dirty="0"/>
              <a:t>##</a:t>
            </a:r>
            <a:endParaRPr lang="en-US" sz="1100" dirty="0"/>
          </a:p>
        </p:txBody>
      </p:sp>
      <p:sp>
        <p:nvSpPr>
          <p:cNvPr id="543746" name="Rectangle 2"/>
          <p:cNvSpPr>
            <a:spLocks noGrp="1" noRot="1" noChangeAspect="1" noChangeArrowheads="1" noTextEdit="1"/>
          </p:cNvSpPr>
          <p:nvPr>
            <p:ph type="sldImg"/>
          </p:nvPr>
        </p:nvSpPr>
        <p:spPr>
          <a:ln/>
        </p:spPr>
      </p:sp>
      <p:sp>
        <p:nvSpPr>
          <p:cNvPr id="543747" name="Rectangle 3"/>
          <p:cNvSpPr>
            <a:spLocks noGrp="1" noChangeArrowheads="1"/>
          </p:cNvSpPr>
          <p:nvPr>
            <p:ph type="body" idx="1"/>
          </p:nvPr>
        </p:nvSpPr>
        <p:spPr>
          <a:xfrm>
            <a:off x="688481" y="4416099"/>
            <a:ext cx="5504853" cy="4182457"/>
          </a:xfrm>
        </p:spPr>
        <p:txBody>
          <a:bodyPr/>
          <a:lstStyle/>
          <a:p>
            <a:r>
              <a:rPr lang="en-US" b="1"/>
              <a:t>Creating Cross Joins</a:t>
            </a:r>
          </a:p>
          <a:p>
            <a:pPr lvl="1"/>
            <a:r>
              <a:rPr lang="en-US"/>
              <a:t>  The example on the slide gives the same results as the following:</a:t>
            </a:r>
          </a:p>
          <a:p>
            <a:pPr lvl="1"/>
            <a:endParaRPr lang="en-US">
              <a:latin typeface="Courier New" pitchFamily="49" charset="0"/>
            </a:endParaRPr>
          </a:p>
          <a:p>
            <a:pPr lvl="1"/>
            <a:r>
              <a:rPr lang="en-US">
                <a:latin typeface="Courier New" pitchFamily="49" charset="0"/>
              </a:rPr>
              <a:t>  SELECT LastName, Name DepartmentName</a:t>
            </a:r>
          </a:p>
          <a:p>
            <a:pPr lvl="1">
              <a:spcBef>
                <a:spcPct val="0"/>
              </a:spcBef>
            </a:pPr>
            <a:r>
              <a:rPr lang="en-US">
                <a:latin typeface="Courier New" pitchFamily="49" charset="0"/>
              </a:rPr>
              <a:t>  FROM   employee, department;</a:t>
            </a:r>
          </a:p>
          <a:p>
            <a:endParaRPr lang="en-US"/>
          </a:p>
        </p:txBody>
      </p:sp>
    </p:spTree>
    <p:extLst>
      <p:ext uri="{BB962C8B-B14F-4D97-AF65-F5344CB8AC3E}">
        <p14:creationId xmlns:p14="http://schemas.microsoft.com/office/powerpoint/2010/main" val="21867149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6DAD1251-0D49-4EB1-BD4E-3DE084FC6C13}" type="slidenum">
              <a:rPr lang="en-US"/>
              <a:pPr/>
              <a:t>45</a:t>
            </a:fld>
            <a:r>
              <a:rPr lang="en-US" dirty="0"/>
              <a:t>##</a:t>
            </a:r>
            <a:endParaRPr lang="en-US" sz="1100" dirty="0"/>
          </a:p>
        </p:txBody>
      </p:sp>
      <p:sp>
        <p:nvSpPr>
          <p:cNvPr id="545794" name="Rectangle 2"/>
          <p:cNvSpPr>
            <a:spLocks noGrp="1" noRot="1" noChangeAspect="1" noChangeArrowheads="1" noTextEdit="1"/>
          </p:cNvSpPr>
          <p:nvPr>
            <p:ph type="sldImg"/>
          </p:nvPr>
        </p:nvSpPr>
        <p:spPr>
          <a:ln/>
        </p:spPr>
      </p:sp>
      <p:sp>
        <p:nvSpPr>
          <p:cNvPr id="545795" name="Rectangle 3"/>
          <p:cNvSpPr>
            <a:spLocks noGrp="1" noChangeArrowheads="1"/>
          </p:cNvSpPr>
          <p:nvPr>
            <p:ph type="body" idx="1"/>
          </p:nvPr>
        </p:nvSpPr>
        <p:spPr>
          <a:xfrm>
            <a:off x="688481" y="4416099"/>
            <a:ext cx="5504853" cy="4182457"/>
          </a:xfrm>
        </p:spPr>
        <p:txBody>
          <a:bodyPr/>
          <a:lstStyle/>
          <a:p>
            <a:pPr lvl="1"/>
            <a:r>
              <a:rPr lang="en-US" dirty="0"/>
              <a:t>The example shown performs a join on the </a:t>
            </a:r>
            <a:r>
              <a:rPr lang="en-US" dirty="0">
                <a:latin typeface="Courier New" pitchFamily="49" charset="0"/>
              </a:rPr>
              <a:t>Employees</a:t>
            </a:r>
            <a:r>
              <a:rPr lang="en-US" dirty="0"/>
              <a:t> and </a:t>
            </a:r>
            <a:r>
              <a:rPr lang="en-US" dirty="0">
                <a:latin typeface="Courier New" pitchFamily="49" charset="0"/>
              </a:rPr>
              <a:t>Departments</a:t>
            </a:r>
            <a:r>
              <a:rPr lang="en-US" dirty="0"/>
              <a:t> tables, and, in addition, displays only employees within the Sales </a:t>
            </a:r>
            <a:r>
              <a:rPr lang="en-US" dirty="0" err="1"/>
              <a:t>depatment</a:t>
            </a:r>
            <a:r>
              <a:rPr lang="en-US" dirty="0"/>
              <a:t>.</a:t>
            </a:r>
          </a:p>
          <a:p>
            <a:endParaRPr lang="en-US" dirty="0"/>
          </a:p>
        </p:txBody>
      </p:sp>
    </p:spTree>
    <p:extLst>
      <p:ext uri="{BB962C8B-B14F-4D97-AF65-F5344CB8AC3E}">
        <p14:creationId xmlns:p14="http://schemas.microsoft.com/office/powerpoint/2010/main" val="34932660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2006 National Academy for Software Development - http://academy.devbg.org*</a:t>
            </a:r>
          </a:p>
        </p:txBody>
      </p:sp>
      <p:sp>
        <p:nvSpPr>
          <p:cNvPr id="7" name="Rectangle 7"/>
          <p:cNvSpPr>
            <a:spLocks noGrp="1" noChangeArrowheads="1"/>
          </p:cNvSpPr>
          <p:nvPr>
            <p:ph type="sldNum" sz="quarter" idx="5"/>
          </p:nvPr>
        </p:nvSpPr>
        <p:spPr>
          <a:ln/>
        </p:spPr>
        <p:txBody>
          <a:bodyPr/>
          <a:lstStyle/>
          <a:p>
            <a:fld id="{F75C2DCA-6CD4-48A7-91CC-990A469CC4A4}" type="slidenum">
              <a:rPr lang="en-US"/>
              <a:pPr/>
              <a:t>46</a:t>
            </a:fld>
            <a:r>
              <a:rPr lang="en-US" dirty="0"/>
              <a:t>##</a:t>
            </a:r>
          </a:p>
        </p:txBody>
      </p:sp>
      <p:sp>
        <p:nvSpPr>
          <p:cNvPr id="1187842" name="Rectangle 2"/>
          <p:cNvSpPr>
            <a:spLocks noGrp="1" noRot="1" noChangeAspect="1" noChangeArrowheads="1" noTextEdit="1"/>
          </p:cNvSpPr>
          <p:nvPr>
            <p:ph type="sldImg"/>
          </p:nvPr>
        </p:nvSpPr>
        <p:spPr>
          <a:ln/>
        </p:spPr>
      </p:sp>
      <p:sp>
        <p:nvSpPr>
          <p:cNvPr id="1187843" name="Rectangle 3"/>
          <p:cNvSpPr>
            <a:spLocks noGrp="1" noChangeArrowheads="1"/>
          </p:cNvSpPr>
          <p:nvPr>
            <p:ph type="body" idx="1"/>
          </p:nvPr>
        </p:nvSpPr>
        <p:spPr>
          <a:xfrm>
            <a:off x="687874" y="4415321"/>
            <a:ext cx="5506066" cy="4183164"/>
          </a:xfrm>
        </p:spPr>
        <p:txBody>
          <a:bodyPr/>
          <a:lstStyle/>
          <a:p>
            <a:endParaRPr lang="en-US" dirty="0"/>
          </a:p>
        </p:txBody>
      </p:sp>
    </p:spTree>
    <p:extLst>
      <p:ext uri="{BB962C8B-B14F-4D97-AF65-F5344CB8AC3E}">
        <p14:creationId xmlns:p14="http://schemas.microsoft.com/office/powerpoint/2010/main" val="25574838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601085D9-18F7-4846-B589-891CC68D6FE8}" type="slidenum">
              <a:rPr lang="en-US"/>
              <a:pPr/>
              <a:t>47</a:t>
            </a:fld>
            <a:r>
              <a:rPr lang="en-US" dirty="0"/>
              <a:t>##</a:t>
            </a:r>
            <a:endParaRPr lang="en-US" sz="1100" dirty="0"/>
          </a:p>
        </p:txBody>
      </p:sp>
      <p:sp>
        <p:nvSpPr>
          <p:cNvPr id="558082" name="Rectangle 2"/>
          <p:cNvSpPr>
            <a:spLocks noGrp="1" noRot="1" noChangeAspect="1" noChangeArrowheads="1" noTextEdit="1"/>
          </p:cNvSpPr>
          <p:nvPr>
            <p:ph type="sldImg"/>
          </p:nvPr>
        </p:nvSpPr>
        <p:spPr>
          <a:ln/>
        </p:spPr>
      </p:sp>
      <p:sp>
        <p:nvSpPr>
          <p:cNvPr id="558083" name="Rectangle 3"/>
          <p:cNvSpPr>
            <a:spLocks noGrp="1" noChangeArrowheads="1"/>
          </p:cNvSpPr>
          <p:nvPr>
            <p:ph type="body" idx="1"/>
          </p:nvPr>
        </p:nvSpPr>
        <p:spPr>
          <a:xfrm>
            <a:off x="688481" y="4416099"/>
            <a:ext cx="5504853" cy="4182457"/>
          </a:xfrm>
        </p:spPr>
        <p:txBody>
          <a:bodyPr/>
          <a:lstStyle/>
          <a:p>
            <a:endParaRPr lang="bg-BG"/>
          </a:p>
        </p:txBody>
      </p:sp>
    </p:spTree>
    <p:extLst>
      <p:ext uri="{BB962C8B-B14F-4D97-AF65-F5344CB8AC3E}">
        <p14:creationId xmlns:p14="http://schemas.microsoft.com/office/powerpoint/2010/main" val="30009109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905F5279-5D12-45F8-BFA1-EF44A35A9C3F}" type="slidenum">
              <a:rPr lang="en-US"/>
              <a:pPr/>
              <a:t>50</a:t>
            </a:fld>
            <a:r>
              <a:rPr lang="en-US" dirty="0"/>
              <a:t>##</a:t>
            </a:r>
            <a:endParaRPr lang="en-US" sz="1100" dirty="0"/>
          </a:p>
        </p:txBody>
      </p:sp>
      <p:sp>
        <p:nvSpPr>
          <p:cNvPr id="561154" name="Rectangle 2"/>
          <p:cNvSpPr>
            <a:spLocks noGrp="1" noRot="1" noChangeAspect="1" noChangeArrowheads="1" noTextEdit="1"/>
          </p:cNvSpPr>
          <p:nvPr>
            <p:ph type="sldImg"/>
          </p:nvPr>
        </p:nvSpPr>
        <p:spPr>
          <a:ln/>
        </p:spPr>
      </p:sp>
      <p:sp>
        <p:nvSpPr>
          <p:cNvPr id="561155" name="Rectangle 3"/>
          <p:cNvSpPr>
            <a:spLocks noGrp="1" noChangeArrowheads="1"/>
          </p:cNvSpPr>
          <p:nvPr>
            <p:ph type="body" idx="1"/>
          </p:nvPr>
        </p:nvSpPr>
        <p:spPr>
          <a:xfrm>
            <a:off x="688481" y="4416099"/>
            <a:ext cx="5504853" cy="4182457"/>
          </a:xfrm>
        </p:spPr>
        <p:txBody>
          <a:bodyPr/>
          <a:lstStyle/>
          <a:p>
            <a:endParaRPr lang="bg-BG"/>
          </a:p>
        </p:txBody>
      </p:sp>
    </p:spTree>
    <p:extLst>
      <p:ext uri="{BB962C8B-B14F-4D97-AF65-F5344CB8AC3E}">
        <p14:creationId xmlns:p14="http://schemas.microsoft.com/office/powerpoint/2010/main" val="34540280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81A42CD1-C010-4A80-80A6-EF4B105C3BF8}" type="slidenum">
              <a:rPr lang="en-US"/>
              <a:pPr/>
              <a:t>53</a:t>
            </a:fld>
            <a:r>
              <a:rPr lang="en-US" dirty="0"/>
              <a:t>##</a:t>
            </a:r>
            <a:endParaRPr lang="en-US" sz="1100" dirty="0"/>
          </a:p>
        </p:txBody>
      </p:sp>
      <p:sp>
        <p:nvSpPr>
          <p:cNvPr id="565250" name="Rectangle 2"/>
          <p:cNvSpPr>
            <a:spLocks noGrp="1" noRot="1" noChangeAspect="1" noChangeArrowheads="1" noTextEdit="1"/>
          </p:cNvSpPr>
          <p:nvPr>
            <p:ph type="sldImg"/>
          </p:nvPr>
        </p:nvSpPr>
        <p:spPr>
          <a:ln/>
        </p:spPr>
      </p:sp>
      <p:sp>
        <p:nvSpPr>
          <p:cNvPr id="565251" name="Rectangle 3"/>
          <p:cNvSpPr>
            <a:spLocks noGrp="1" noChangeArrowheads="1"/>
          </p:cNvSpPr>
          <p:nvPr>
            <p:ph type="body" idx="1"/>
          </p:nvPr>
        </p:nvSpPr>
        <p:spPr>
          <a:xfrm>
            <a:off x="688481" y="4416099"/>
            <a:ext cx="5504853" cy="4182457"/>
          </a:xfrm>
        </p:spPr>
        <p:txBody>
          <a:bodyPr/>
          <a:lstStyle/>
          <a:p>
            <a:endParaRPr lang="bg-BG" dirty="0"/>
          </a:p>
        </p:txBody>
      </p:sp>
    </p:spTree>
    <p:extLst>
      <p:ext uri="{BB962C8B-B14F-4D97-AF65-F5344CB8AC3E}">
        <p14:creationId xmlns:p14="http://schemas.microsoft.com/office/powerpoint/2010/main" val="8109911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E21BD25A-778E-47F2-A4E2-79C381F9B86F}" type="slidenum">
              <a:rPr lang="en-US"/>
              <a:pPr/>
              <a:t>8</a:t>
            </a:fld>
            <a:r>
              <a:rPr lang="en-US" dirty="0"/>
              <a:t>##</a:t>
            </a:r>
            <a:endParaRPr lang="en-US" sz="1100" dirty="0"/>
          </a:p>
        </p:txBody>
      </p:sp>
      <p:sp>
        <p:nvSpPr>
          <p:cNvPr id="482306" name="Rectangle 2"/>
          <p:cNvSpPr>
            <a:spLocks noGrp="1" noRot="1" noChangeAspect="1" noChangeArrowheads="1" noTextEdit="1"/>
          </p:cNvSpPr>
          <p:nvPr>
            <p:ph type="sldImg"/>
          </p:nvPr>
        </p:nvSpPr>
        <p:spPr>
          <a:ln/>
        </p:spPr>
      </p:sp>
      <p:sp>
        <p:nvSpPr>
          <p:cNvPr id="482307" name="Rectangle 3"/>
          <p:cNvSpPr>
            <a:spLocks noGrp="1" noChangeArrowheads="1"/>
          </p:cNvSpPr>
          <p:nvPr>
            <p:ph type="body" idx="1"/>
          </p:nvPr>
        </p:nvSpPr>
        <p:spPr>
          <a:xfrm>
            <a:off x="688481" y="4416099"/>
            <a:ext cx="5504853" cy="4182457"/>
          </a:xfrm>
        </p:spPr>
        <p:txBody>
          <a:bodyPr/>
          <a:lstStyle/>
          <a:p>
            <a:endParaRPr lang="bg-BG" dirty="0"/>
          </a:p>
        </p:txBody>
      </p:sp>
    </p:spTree>
    <p:extLst>
      <p:ext uri="{BB962C8B-B14F-4D97-AF65-F5344CB8AC3E}">
        <p14:creationId xmlns:p14="http://schemas.microsoft.com/office/powerpoint/2010/main" val="8555412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BF7CF37-F910-49D4-942A-077AB087D21D}" type="slidenum">
              <a:rPr lang="en-US"/>
              <a:pPr/>
              <a:t>13</a:t>
            </a:fld>
            <a:r>
              <a:rPr lang="en-US" dirty="0"/>
              <a:t>##</a:t>
            </a:r>
            <a:endParaRPr lang="en-US" sz="1100" dirty="0"/>
          </a:p>
        </p:txBody>
      </p:sp>
      <p:sp>
        <p:nvSpPr>
          <p:cNvPr id="491522" name="Rectangle 2"/>
          <p:cNvSpPr>
            <a:spLocks noGrp="1" noRot="1" noChangeAspect="1" noChangeArrowheads="1" noTextEdit="1"/>
          </p:cNvSpPr>
          <p:nvPr>
            <p:ph type="sldImg"/>
          </p:nvPr>
        </p:nvSpPr>
        <p:spPr>
          <a:ln/>
        </p:spPr>
      </p:sp>
      <p:sp>
        <p:nvSpPr>
          <p:cNvPr id="491523" name="Rectangle 3"/>
          <p:cNvSpPr>
            <a:spLocks noGrp="1" noChangeArrowheads="1"/>
          </p:cNvSpPr>
          <p:nvPr>
            <p:ph type="body" idx="1"/>
          </p:nvPr>
        </p:nvSpPr>
        <p:spPr>
          <a:xfrm>
            <a:off x="688481" y="4416099"/>
            <a:ext cx="5504853" cy="4182457"/>
          </a:xfrm>
        </p:spPr>
        <p:txBody>
          <a:bodyPr/>
          <a:lstStyle/>
          <a:p>
            <a:endParaRPr lang="bg-BG" dirty="0"/>
          </a:p>
        </p:txBody>
      </p:sp>
    </p:spTree>
    <p:extLst>
      <p:ext uri="{BB962C8B-B14F-4D97-AF65-F5344CB8AC3E}">
        <p14:creationId xmlns:p14="http://schemas.microsoft.com/office/powerpoint/2010/main" val="8531607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323F4482-E835-4D6D-A703-2ECE310B629A}" type="slidenum">
              <a:rPr lang="en-US"/>
              <a:pPr/>
              <a:t>14</a:t>
            </a:fld>
            <a:r>
              <a:rPr lang="en-US" dirty="0"/>
              <a:t>##</a:t>
            </a:r>
            <a:endParaRPr lang="en-US" sz="1100" dirty="0"/>
          </a:p>
        </p:txBody>
      </p:sp>
      <p:sp>
        <p:nvSpPr>
          <p:cNvPr id="493570" name="Rectangle 2"/>
          <p:cNvSpPr>
            <a:spLocks noGrp="1" noRot="1" noChangeAspect="1" noChangeArrowheads="1" noTextEdit="1"/>
          </p:cNvSpPr>
          <p:nvPr>
            <p:ph type="sldImg"/>
          </p:nvPr>
        </p:nvSpPr>
        <p:spPr>
          <a:ln/>
        </p:spPr>
      </p:sp>
      <p:sp>
        <p:nvSpPr>
          <p:cNvPr id="493571" name="Rectangle 3"/>
          <p:cNvSpPr>
            <a:spLocks noGrp="1" noChangeArrowheads="1"/>
          </p:cNvSpPr>
          <p:nvPr>
            <p:ph type="body" idx="1"/>
          </p:nvPr>
        </p:nvSpPr>
        <p:spPr>
          <a:xfrm>
            <a:off x="688481" y="4416099"/>
            <a:ext cx="5504853" cy="4182457"/>
          </a:xfrm>
        </p:spPr>
        <p:txBody>
          <a:bodyPr/>
          <a:lstStyle/>
          <a:p>
            <a:r>
              <a:rPr lang="en-US" b="1" dirty="0"/>
              <a:t>Capabilities of SQL </a:t>
            </a:r>
            <a:r>
              <a:rPr lang="en-US" b="1" dirty="0">
                <a:latin typeface="Courier New" pitchFamily="49" charset="0"/>
              </a:rPr>
              <a:t>SELECT</a:t>
            </a:r>
            <a:r>
              <a:rPr lang="en-US" b="1" dirty="0"/>
              <a:t> Statements</a:t>
            </a:r>
          </a:p>
          <a:p>
            <a:pPr lvl="1"/>
            <a:r>
              <a:rPr lang="en-US" dirty="0"/>
              <a:t>A </a:t>
            </a:r>
            <a:r>
              <a:rPr lang="en-US" dirty="0">
                <a:latin typeface="Courier New" pitchFamily="49" charset="0"/>
              </a:rPr>
              <a:t>SELECT</a:t>
            </a:r>
            <a:r>
              <a:rPr lang="en-US" dirty="0"/>
              <a:t> statement retrieves information from the database. Using a </a:t>
            </a:r>
            <a:r>
              <a:rPr lang="en-US" dirty="0">
                <a:solidFill>
                  <a:srgbClr val="FC0128"/>
                </a:solidFill>
                <a:latin typeface="Courier New" pitchFamily="49" charset="0"/>
              </a:rPr>
              <a:t>SELECT</a:t>
            </a:r>
            <a:r>
              <a:rPr lang="en-US" dirty="0">
                <a:solidFill>
                  <a:srgbClr val="FC0128"/>
                </a:solidFill>
              </a:rPr>
              <a:t> </a:t>
            </a:r>
            <a:r>
              <a:rPr lang="en-US" dirty="0"/>
              <a:t>statement, you can do the following:</a:t>
            </a:r>
          </a:p>
          <a:p>
            <a:pPr lvl="2"/>
            <a:r>
              <a:rPr lang="en-US" b="1" dirty="0">
                <a:solidFill>
                  <a:srgbClr val="FC0128"/>
                </a:solidFill>
              </a:rPr>
              <a:t>Projection</a:t>
            </a:r>
            <a:r>
              <a:rPr lang="en-US" dirty="0">
                <a:solidFill>
                  <a:srgbClr val="FC0128"/>
                </a:solidFill>
              </a:rPr>
              <a:t>:</a:t>
            </a:r>
            <a:r>
              <a:rPr lang="en-US" dirty="0"/>
              <a:t> You can use the projection capability in SQL to choose the columns in a table that you want returned by your query. You can choose as few or as many columns of the table as you require. </a:t>
            </a:r>
          </a:p>
          <a:p>
            <a:pPr lvl="2"/>
            <a:r>
              <a:rPr lang="en-US" b="1" dirty="0">
                <a:solidFill>
                  <a:srgbClr val="FC0128"/>
                </a:solidFill>
              </a:rPr>
              <a:t>Selection</a:t>
            </a:r>
            <a:r>
              <a:rPr lang="en-US" dirty="0">
                <a:solidFill>
                  <a:srgbClr val="FC0128"/>
                </a:solidFill>
              </a:rPr>
              <a:t>:</a:t>
            </a:r>
            <a:r>
              <a:rPr lang="en-US" dirty="0"/>
              <a:t> You can use the selection capability in SQL to choose the rows in a table that you want returned by a query. You can use various criteria to restrict the rows that you see.</a:t>
            </a:r>
          </a:p>
          <a:p>
            <a:pPr lvl="2"/>
            <a:r>
              <a:rPr lang="en-US" b="1" dirty="0">
                <a:solidFill>
                  <a:srgbClr val="FC0128"/>
                </a:solidFill>
              </a:rPr>
              <a:t>Joining</a:t>
            </a:r>
            <a:r>
              <a:rPr lang="en-US" dirty="0">
                <a:solidFill>
                  <a:srgbClr val="FC0128"/>
                </a:solidFill>
              </a:rPr>
              <a:t>:</a:t>
            </a:r>
            <a:r>
              <a:rPr lang="en-US" dirty="0"/>
              <a:t> You can use the join capability in SQL to bring together data that is stored in different tables by creating a link between them. You learn more about joins in a later lesson.</a:t>
            </a:r>
            <a:r>
              <a:rPr lang="en-US" b="1" dirty="0"/>
              <a:t> </a:t>
            </a:r>
            <a:endParaRPr lang="en-US" b="1" dirty="0">
              <a:solidFill>
                <a:schemeClr val="accent2"/>
              </a:solidFill>
            </a:endParaRPr>
          </a:p>
        </p:txBody>
      </p:sp>
    </p:spTree>
    <p:extLst>
      <p:ext uri="{BB962C8B-B14F-4D97-AF65-F5344CB8AC3E}">
        <p14:creationId xmlns:p14="http://schemas.microsoft.com/office/powerpoint/2010/main" val="42369816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82336F2-3134-4A66-B32C-CF76B8AA0A0B}" type="slidenum">
              <a:rPr lang="en-US"/>
              <a:pPr/>
              <a:t>16</a:t>
            </a:fld>
            <a:r>
              <a:rPr lang="en-US" dirty="0"/>
              <a:t>##</a:t>
            </a:r>
            <a:endParaRPr lang="en-US" sz="1100" dirty="0"/>
          </a:p>
        </p:txBody>
      </p:sp>
      <p:sp>
        <p:nvSpPr>
          <p:cNvPr id="495618" name="Rectangle 2"/>
          <p:cNvSpPr>
            <a:spLocks noGrp="1" noRot="1" noChangeAspect="1" noChangeArrowheads="1" noTextEdit="1"/>
          </p:cNvSpPr>
          <p:nvPr>
            <p:ph type="sldImg"/>
          </p:nvPr>
        </p:nvSpPr>
        <p:spPr>
          <a:ln/>
        </p:spPr>
      </p:sp>
      <p:sp>
        <p:nvSpPr>
          <p:cNvPr id="495619" name="Rectangle 3"/>
          <p:cNvSpPr>
            <a:spLocks noGrp="1" noChangeArrowheads="1"/>
          </p:cNvSpPr>
          <p:nvPr>
            <p:ph type="body" idx="1"/>
          </p:nvPr>
        </p:nvSpPr>
        <p:spPr>
          <a:xfrm>
            <a:off x="688481" y="4416099"/>
            <a:ext cx="5504853" cy="4182457"/>
          </a:xfrm>
        </p:spPr>
        <p:txBody>
          <a:bodyPr/>
          <a:lstStyle/>
          <a:p>
            <a:r>
              <a:rPr lang="en-US" b="1" dirty="0"/>
              <a:t>Basic </a:t>
            </a:r>
            <a:r>
              <a:rPr lang="en-US" b="1" dirty="0">
                <a:latin typeface="Courier New" pitchFamily="49" charset="0"/>
              </a:rPr>
              <a:t>SELECT </a:t>
            </a:r>
            <a:r>
              <a:rPr lang="en-US" b="1" dirty="0"/>
              <a:t>Statement</a:t>
            </a:r>
          </a:p>
          <a:p>
            <a:pPr lvl="1"/>
            <a:r>
              <a:rPr lang="en-US" dirty="0"/>
              <a:t>In its simplest form, a </a:t>
            </a:r>
            <a:r>
              <a:rPr lang="en-US" dirty="0">
                <a:latin typeface="Courier New" pitchFamily="49" charset="0"/>
              </a:rPr>
              <a:t>SELECT</a:t>
            </a:r>
            <a:r>
              <a:rPr lang="en-US" dirty="0"/>
              <a:t> statement must include the following:</a:t>
            </a:r>
          </a:p>
          <a:p>
            <a:pPr lvl="2"/>
            <a:r>
              <a:rPr lang="en-US" dirty="0"/>
              <a:t>A </a:t>
            </a:r>
            <a:r>
              <a:rPr lang="en-US" dirty="0">
                <a:solidFill>
                  <a:srgbClr val="FC0128"/>
                </a:solidFill>
                <a:latin typeface="Courier New" pitchFamily="49" charset="0"/>
              </a:rPr>
              <a:t>SELECT</a:t>
            </a:r>
            <a:r>
              <a:rPr lang="en-US" dirty="0">
                <a:solidFill>
                  <a:srgbClr val="FC0128"/>
                </a:solidFill>
              </a:rPr>
              <a:t> clause</a:t>
            </a:r>
            <a:r>
              <a:rPr lang="en-US" dirty="0"/>
              <a:t>, which specifies the columns to be displayed</a:t>
            </a:r>
          </a:p>
          <a:p>
            <a:pPr lvl="2"/>
            <a:r>
              <a:rPr lang="en-US" dirty="0"/>
              <a:t>A </a:t>
            </a:r>
            <a:r>
              <a:rPr lang="en-US" dirty="0">
                <a:solidFill>
                  <a:srgbClr val="FC0128"/>
                </a:solidFill>
                <a:latin typeface="Courier New" pitchFamily="49" charset="0"/>
              </a:rPr>
              <a:t>FROM</a:t>
            </a:r>
            <a:r>
              <a:rPr lang="en-US" dirty="0">
                <a:solidFill>
                  <a:srgbClr val="FC0128"/>
                </a:solidFill>
              </a:rPr>
              <a:t> </a:t>
            </a:r>
            <a:r>
              <a:rPr lang="en-US" dirty="0"/>
              <a:t>clause, which specifies the table containing the columns listed in the </a:t>
            </a:r>
            <a:r>
              <a:rPr lang="en-US" dirty="0">
                <a:latin typeface="Courier New" pitchFamily="49" charset="0"/>
              </a:rPr>
              <a:t>SELECT</a:t>
            </a:r>
            <a:r>
              <a:rPr lang="en-US" dirty="0"/>
              <a:t> clause</a:t>
            </a:r>
            <a:endParaRPr lang="en-US" b="1" dirty="0"/>
          </a:p>
          <a:p>
            <a:pPr lvl="1"/>
            <a:r>
              <a:rPr lang="en-US" dirty="0"/>
              <a:t>In the syntax:</a:t>
            </a:r>
          </a:p>
          <a:p>
            <a:pPr lvl="1"/>
            <a:r>
              <a:rPr lang="en-US" dirty="0">
                <a:solidFill>
                  <a:srgbClr val="000000"/>
                </a:solidFill>
              </a:rPr>
              <a:t>	</a:t>
            </a:r>
            <a:r>
              <a:rPr lang="en-US" dirty="0">
                <a:solidFill>
                  <a:srgbClr val="000000"/>
                </a:solidFill>
                <a:latin typeface="Courier New" pitchFamily="49" charset="0"/>
              </a:rPr>
              <a:t>SELECT</a:t>
            </a:r>
            <a:r>
              <a:rPr lang="en-US" dirty="0">
                <a:solidFill>
                  <a:srgbClr val="000000"/>
                </a:solidFill>
              </a:rPr>
              <a:t>			is a list of one or more columns</a:t>
            </a:r>
            <a:endParaRPr lang="en-US" i="1" dirty="0">
              <a:solidFill>
                <a:srgbClr val="000000"/>
              </a:solidFill>
            </a:endParaRPr>
          </a:p>
          <a:p>
            <a:pPr lvl="2"/>
            <a:r>
              <a:rPr lang="en-US" dirty="0">
                <a:solidFill>
                  <a:srgbClr val="000000"/>
                </a:solidFill>
              </a:rPr>
              <a:t>	</a:t>
            </a:r>
            <a:r>
              <a:rPr lang="en-US" dirty="0">
                <a:solidFill>
                  <a:srgbClr val="000000"/>
                </a:solidFill>
                <a:latin typeface="Courier New" pitchFamily="49" charset="0"/>
              </a:rPr>
              <a:t>*</a:t>
            </a:r>
            <a:r>
              <a:rPr lang="en-US" i="1" dirty="0">
                <a:solidFill>
                  <a:srgbClr val="000000"/>
                </a:solidFill>
                <a:latin typeface="Courier New" pitchFamily="49" charset="0"/>
              </a:rPr>
              <a:t> </a:t>
            </a:r>
            <a:r>
              <a:rPr lang="en-US" i="1" dirty="0">
                <a:solidFill>
                  <a:srgbClr val="000000"/>
                </a:solidFill>
              </a:rPr>
              <a:t> 				</a:t>
            </a:r>
            <a:r>
              <a:rPr lang="en-US" dirty="0">
                <a:solidFill>
                  <a:srgbClr val="000000"/>
                </a:solidFill>
              </a:rPr>
              <a:t>selects all columns</a:t>
            </a:r>
          </a:p>
          <a:p>
            <a:pPr lvl="2"/>
            <a:r>
              <a:rPr lang="en-US" dirty="0">
                <a:solidFill>
                  <a:srgbClr val="000000"/>
                </a:solidFill>
              </a:rPr>
              <a:t>	</a:t>
            </a:r>
            <a:r>
              <a:rPr lang="en-US" dirty="0">
                <a:solidFill>
                  <a:srgbClr val="FC0128"/>
                </a:solidFill>
                <a:latin typeface="Courier New" pitchFamily="49" charset="0"/>
              </a:rPr>
              <a:t>DISTINCT</a:t>
            </a:r>
            <a:r>
              <a:rPr lang="en-US" dirty="0">
                <a:solidFill>
                  <a:srgbClr val="000000"/>
                </a:solidFill>
              </a:rPr>
              <a:t>			suppresses duplicates</a:t>
            </a:r>
          </a:p>
          <a:p>
            <a:pPr lvl="2"/>
            <a:r>
              <a:rPr lang="en-US" i="1" dirty="0">
                <a:solidFill>
                  <a:srgbClr val="000000"/>
                </a:solidFill>
              </a:rPr>
              <a:t>	</a:t>
            </a:r>
            <a:r>
              <a:rPr lang="en-US" i="1" dirty="0" err="1">
                <a:solidFill>
                  <a:srgbClr val="000000"/>
                </a:solidFill>
                <a:latin typeface="Courier New" pitchFamily="49" charset="0"/>
              </a:rPr>
              <a:t>column|expression</a:t>
            </a:r>
            <a:r>
              <a:rPr lang="en-US">
                <a:solidFill>
                  <a:srgbClr val="000000"/>
                </a:solidFill>
              </a:rPr>
              <a:t>	selects the named column or the expression</a:t>
            </a:r>
          </a:p>
          <a:p>
            <a:pPr lvl="2"/>
            <a:r>
              <a:rPr lang="en-US" i="1">
                <a:solidFill>
                  <a:srgbClr val="000000"/>
                </a:solidFill>
              </a:rPr>
              <a:t>	</a:t>
            </a:r>
            <a:r>
              <a:rPr lang="en-US" i="1">
                <a:solidFill>
                  <a:srgbClr val="FC0128"/>
                </a:solidFill>
                <a:latin typeface="Courier New" pitchFamily="49" charset="0"/>
              </a:rPr>
              <a:t>alias</a:t>
            </a:r>
            <a:r>
              <a:rPr lang="en-US" i="1">
                <a:solidFill>
                  <a:srgbClr val="000000"/>
                </a:solidFill>
                <a:latin typeface="Courier New" pitchFamily="49" charset="0"/>
              </a:rPr>
              <a:t>			</a:t>
            </a:r>
            <a:r>
              <a:rPr lang="en-US">
                <a:solidFill>
                  <a:srgbClr val="000000"/>
                </a:solidFill>
              </a:rPr>
              <a:t>gives selected columns different headings</a:t>
            </a:r>
          </a:p>
          <a:p>
            <a:pPr lvl="2"/>
            <a:r>
              <a:rPr lang="en-US">
                <a:solidFill>
                  <a:srgbClr val="000000"/>
                </a:solidFill>
              </a:rPr>
              <a:t>	</a:t>
            </a:r>
            <a:r>
              <a:rPr lang="en-US">
                <a:solidFill>
                  <a:srgbClr val="000000"/>
                </a:solidFill>
                <a:latin typeface="Courier New" pitchFamily="49" charset="0"/>
              </a:rPr>
              <a:t>FROM</a:t>
            </a:r>
            <a:r>
              <a:rPr lang="en-US" i="1">
                <a:solidFill>
                  <a:srgbClr val="000000"/>
                </a:solidFill>
                <a:latin typeface="Courier New" pitchFamily="49" charset="0"/>
              </a:rPr>
              <a:t> table</a:t>
            </a:r>
            <a:r>
              <a:rPr lang="en-US" i="1">
                <a:solidFill>
                  <a:srgbClr val="000000"/>
                </a:solidFill>
              </a:rPr>
              <a:t> 		</a:t>
            </a:r>
            <a:r>
              <a:rPr lang="en-US">
                <a:solidFill>
                  <a:srgbClr val="000000"/>
                </a:solidFill>
              </a:rPr>
              <a:t>specifies the table containing the columns</a:t>
            </a:r>
          </a:p>
          <a:p>
            <a:pPr lvl="1"/>
            <a:r>
              <a:rPr lang="en-US" b="1"/>
              <a:t>Note: </a:t>
            </a:r>
            <a:r>
              <a:rPr lang="en-US"/>
              <a:t>Throughout this course, the words </a:t>
            </a:r>
            <a:r>
              <a:rPr lang="en-US" i="1"/>
              <a:t>keyword</a:t>
            </a:r>
            <a:r>
              <a:rPr lang="en-US"/>
              <a:t>, </a:t>
            </a:r>
            <a:r>
              <a:rPr lang="en-US" i="1"/>
              <a:t>clause</a:t>
            </a:r>
            <a:r>
              <a:rPr lang="en-US"/>
              <a:t>, and </a:t>
            </a:r>
            <a:r>
              <a:rPr lang="en-US" i="1"/>
              <a:t>statement</a:t>
            </a:r>
            <a:r>
              <a:rPr lang="en-US"/>
              <a:t> are used as follows:</a:t>
            </a:r>
          </a:p>
          <a:p>
            <a:pPr lvl="2"/>
            <a:r>
              <a:rPr lang="en-US"/>
              <a:t>A </a:t>
            </a:r>
            <a:r>
              <a:rPr lang="en-US" i="1">
                <a:solidFill>
                  <a:srgbClr val="FC0128"/>
                </a:solidFill>
              </a:rPr>
              <a:t>keyword</a:t>
            </a:r>
            <a:r>
              <a:rPr lang="en-US"/>
              <a:t> refers to an individual SQL element.</a:t>
            </a:r>
            <a:br>
              <a:rPr lang="en-US"/>
            </a:br>
            <a:r>
              <a:rPr lang="en-US"/>
              <a:t>For example, </a:t>
            </a:r>
            <a:r>
              <a:rPr lang="en-US">
                <a:latin typeface="Courier New" pitchFamily="49" charset="0"/>
              </a:rPr>
              <a:t>SELECT</a:t>
            </a:r>
            <a:r>
              <a:rPr lang="en-US"/>
              <a:t> and </a:t>
            </a:r>
            <a:r>
              <a:rPr lang="en-US">
                <a:latin typeface="Courier New" pitchFamily="49" charset="0"/>
              </a:rPr>
              <a:t>FROM</a:t>
            </a:r>
            <a:r>
              <a:rPr lang="en-US"/>
              <a:t> are keywords.</a:t>
            </a:r>
          </a:p>
          <a:p>
            <a:pPr lvl="2"/>
            <a:r>
              <a:rPr lang="en-US"/>
              <a:t>A </a:t>
            </a:r>
            <a:r>
              <a:rPr lang="en-US" i="1">
                <a:solidFill>
                  <a:srgbClr val="FC0128"/>
                </a:solidFill>
              </a:rPr>
              <a:t>clause</a:t>
            </a:r>
            <a:r>
              <a:rPr lang="en-US"/>
              <a:t> is a part of a SQL statement.</a:t>
            </a:r>
            <a:br>
              <a:rPr lang="en-US"/>
            </a:br>
            <a:r>
              <a:rPr lang="en-US"/>
              <a:t>For example, </a:t>
            </a:r>
            <a:r>
              <a:rPr lang="en-US">
                <a:latin typeface="Courier New" pitchFamily="49" charset="0"/>
              </a:rPr>
              <a:t>SELECT EmployeeId, LastName, ...</a:t>
            </a:r>
            <a:r>
              <a:rPr lang="en-US"/>
              <a:t> is a clause.</a:t>
            </a:r>
          </a:p>
          <a:p>
            <a:pPr lvl="2"/>
            <a:r>
              <a:rPr lang="en-US"/>
              <a:t>A </a:t>
            </a:r>
            <a:r>
              <a:rPr lang="en-US" i="1">
                <a:solidFill>
                  <a:srgbClr val="FC0128"/>
                </a:solidFill>
              </a:rPr>
              <a:t>statement</a:t>
            </a:r>
            <a:r>
              <a:rPr lang="en-US" b="1" i="1"/>
              <a:t> </a:t>
            </a:r>
            <a:r>
              <a:rPr lang="en-US"/>
              <a:t>is a combination of two or more clauses.</a:t>
            </a:r>
            <a:br>
              <a:rPr lang="en-US"/>
            </a:br>
            <a:r>
              <a:rPr lang="en-US"/>
              <a:t>For example, </a:t>
            </a:r>
            <a:r>
              <a:rPr lang="en-US">
                <a:latin typeface="Courier New" pitchFamily="49" charset="0"/>
              </a:rPr>
              <a:t>SELECT * FROM employee</a:t>
            </a:r>
            <a:r>
              <a:rPr lang="en-US"/>
              <a:t> is a SQL statement.</a:t>
            </a:r>
          </a:p>
          <a:p>
            <a:endParaRPr lang="bg-BG"/>
          </a:p>
        </p:txBody>
      </p:sp>
    </p:spTree>
    <p:extLst>
      <p:ext uri="{BB962C8B-B14F-4D97-AF65-F5344CB8AC3E}">
        <p14:creationId xmlns:p14="http://schemas.microsoft.com/office/powerpoint/2010/main" val="40817692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3AAA2EA-81A0-4B25-86A0-D4E3FE99029F}" type="slidenum">
              <a:rPr lang="en-US"/>
              <a:pPr/>
              <a:t>17</a:t>
            </a:fld>
            <a:r>
              <a:rPr lang="en-US" dirty="0"/>
              <a:t>##</a:t>
            </a:r>
            <a:endParaRPr lang="en-US" sz="1100" dirty="0"/>
          </a:p>
        </p:txBody>
      </p:sp>
      <p:sp>
        <p:nvSpPr>
          <p:cNvPr id="497666" name="Rectangle 2"/>
          <p:cNvSpPr>
            <a:spLocks noGrp="1" noRot="1" noChangeAspect="1" noChangeArrowheads="1" noTextEdit="1"/>
          </p:cNvSpPr>
          <p:nvPr>
            <p:ph type="sldImg"/>
          </p:nvPr>
        </p:nvSpPr>
        <p:spPr>
          <a:ln/>
        </p:spPr>
      </p:sp>
      <p:sp>
        <p:nvSpPr>
          <p:cNvPr id="497667" name="Rectangle 3"/>
          <p:cNvSpPr>
            <a:spLocks noGrp="1" noChangeArrowheads="1"/>
          </p:cNvSpPr>
          <p:nvPr>
            <p:ph type="body" idx="1"/>
          </p:nvPr>
        </p:nvSpPr>
        <p:spPr>
          <a:xfrm>
            <a:off x="688481" y="4416099"/>
            <a:ext cx="5504853" cy="4182457"/>
          </a:xfrm>
        </p:spPr>
        <p:txBody>
          <a:bodyPr/>
          <a:lstStyle/>
          <a:p>
            <a:r>
              <a:rPr lang="en-US" b="1" dirty="0"/>
              <a:t>Selecting All Columns of All Rows</a:t>
            </a:r>
          </a:p>
          <a:p>
            <a:pPr lvl="1"/>
            <a:endParaRPr lang="en-US" dirty="0"/>
          </a:p>
          <a:p>
            <a:pPr lvl="1"/>
            <a:r>
              <a:rPr lang="en-US" dirty="0"/>
              <a:t>You can display all columns of data in a table by following the </a:t>
            </a:r>
            <a:r>
              <a:rPr lang="en-US" dirty="0">
                <a:latin typeface="Courier New" pitchFamily="49" charset="0"/>
              </a:rPr>
              <a:t>SELECT</a:t>
            </a:r>
            <a:r>
              <a:rPr lang="en-US" dirty="0"/>
              <a:t> keyword with an asterisk (</a:t>
            </a:r>
            <a:r>
              <a:rPr lang="en-US" dirty="0">
                <a:latin typeface="Courier New" pitchFamily="49" charset="0"/>
              </a:rPr>
              <a:t>*</a:t>
            </a:r>
            <a:r>
              <a:rPr lang="en-US" dirty="0"/>
              <a:t>). In the example on the slide, the department table contains five columns: </a:t>
            </a:r>
            <a:r>
              <a:rPr lang="en-US" dirty="0" err="1">
                <a:latin typeface="Courier New" pitchFamily="49" charset="0"/>
              </a:rPr>
              <a:t>DepartmentID</a:t>
            </a:r>
            <a:r>
              <a:rPr lang="en-US" dirty="0"/>
              <a:t>, </a:t>
            </a:r>
            <a:r>
              <a:rPr lang="en-US" dirty="0">
                <a:latin typeface="Courier New" pitchFamily="49" charset="0"/>
              </a:rPr>
              <a:t>Name</a:t>
            </a:r>
            <a:r>
              <a:rPr lang="en-US" dirty="0"/>
              <a:t>, </a:t>
            </a:r>
            <a:r>
              <a:rPr lang="en-US" dirty="0" err="1">
                <a:latin typeface="Courier New" pitchFamily="49" charset="0"/>
              </a:rPr>
              <a:t>GroupName</a:t>
            </a:r>
            <a:r>
              <a:rPr lang="en-US" dirty="0"/>
              <a:t>, </a:t>
            </a:r>
            <a:r>
              <a:rPr lang="en-US" dirty="0" err="1"/>
              <a:t>ModifiedDate</a:t>
            </a:r>
            <a:r>
              <a:rPr lang="en-US" dirty="0"/>
              <a:t> and </a:t>
            </a:r>
            <a:r>
              <a:rPr lang="en-US" dirty="0" err="1">
                <a:latin typeface="Courier New" pitchFamily="49" charset="0"/>
              </a:rPr>
              <a:t>rowguid</a:t>
            </a:r>
            <a:r>
              <a:rPr lang="en-US" dirty="0"/>
              <a:t>. The table contains 16 rows, one for each department. </a:t>
            </a:r>
          </a:p>
          <a:p>
            <a:pPr lvl="1"/>
            <a:r>
              <a:rPr lang="en-US" dirty="0">
                <a:solidFill>
                  <a:srgbClr val="000000"/>
                </a:solidFill>
              </a:rPr>
              <a:t>You can also display all columns in the table by listing all the columns after the </a:t>
            </a:r>
            <a:r>
              <a:rPr lang="en-US" dirty="0">
                <a:solidFill>
                  <a:srgbClr val="000000"/>
                </a:solidFill>
                <a:latin typeface="Courier New" pitchFamily="49" charset="0"/>
              </a:rPr>
              <a:t>SELECT</a:t>
            </a:r>
            <a:r>
              <a:rPr lang="en-US" dirty="0">
                <a:solidFill>
                  <a:srgbClr val="000000"/>
                </a:solidFill>
              </a:rPr>
              <a:t> keyword. For example, the following SQL statement, like the example on the slide, displays all columns and all rows of the </a:t>
            </a:r>
            <a:r>
              <a:rPr lang="en-US" dirty="0">
                <a:solidFill>
                  <a:srgbClr val="000000"/>
                </a:solidFill>
                <a:latin typeface="Courier New" pitchFamily="49" charset="0"/>
              </a:rPr>
              <a:t>Departments</a:t>
            </a:r>
            <a:r>
              <a:rPr lang="en-US" dirty="0">
                <a:solidFill>
                  <a:srgbClr val="000000"/>
                </a:solidFill>
              </a:rPr>
              <a:t> table:</a:t>
            </a:r>
          </a:p>
          <a:p>
            <a:pPr lvl="1"/>
            <a:endParaRPr lang="en-US" sz="500" dirty="0">
              <a:solidFill>
                <a:srgbClr val="000000"/>
              </a:solidFill>
            </a:endParaRPr>
          </a:p>
          <a:p>
            <a:pPr>
              <a:spcBef>
                <a:spcPct val="0"/>
              </a:spcBef>
            </a:pPr>
            <a:r>
              <a:rPr lang="en-US" b="1" dirty="0">
                <a:latin typeface="Courier New" pitchFamily="49" charset="0"/>
              </a:rPr>
              <a:t>   SELECT  </a:t>
            </a:r>
            <a:r>
              <a:rPr lang="en-US" b="1" dirty="0" err="1">
                <a:latin typeface="Courier New" pitchFamily="49" charset="0"/>
              </a:rPr>
              <a:t>DepartmentID</a:t>
            </a:r>
            <a:r>
              <a:rPr lang="en-US" b="1" dirty="0">
                <a:latin typeface="Courier New" pitchFamily="49" charset="0"/>
              </a:rPr>
              <a:t>, Name, </a:t>
            </a:r>
            <a:r>
              <a:rPr lang="en-US" b="1" dirty="0" err="1">
                <a:latin typeface="Courier New" pitchFamily="49" charset="0"/>
              </a:rPr>
              <a:t>GroupName</a:t>
            </a:r>
            <a:r>
              <a:rPr lang="en-US" b="1" dirty="0">
                <a:latin typeface="Courier New" pitchFamily="49" charset="0"/>
              </a:rPr>
              <a:t>, </a:t>
            </a:r>
            <a:r>
              <a:rPr lang="en-US" b="1" dirty="0" err="1">
                <a:latin typeface="Courier New" pitchFamily="49" charset="0"/>
              </a:rPr>
              <a:t>ModifiedDate</a:t>
            </a:r>
            <a:r>
              <a:rPr lang="en-US" b="1" dirty="0">
                <a:latin typeface="Courier New" pitchFamily="49" charset="0"/>
              </a:rPr>
              <a:t>, </a:t>
            </a:r>
            <a:r>
              <a:rPr lang="en-US" b="1" dirty="0" err="1">
                <a:latin typeface="Courier New" pitchFamily="49" charset="0"/>
              </a:rPr>
              <a:t>rowguid</a:t>
            </a:r>
            <a:endParaRPr lang="en-US" b="1" dirty="0">
              <a:latin typeface="Courier New" pitchFamily="49" charset="0"/>
            </a:endParaRPr>
          </a:p>
          <a:p>
            <a:pPr>
              <a:spcBef>
                <a:spcPct val="0"/>
              </a:spcBef>
            </a:pPr>
            <a:r>
              <a:rPr lang="en-US" b="1" dirty="0">
                <a:latin typeface="Courier New" pitchFamily="49" charset="0"/>
              </a:rPr>
              <a:t>   FROM    department;</a:t>
            </a:r>
            <a:endParaRPr lang="en-US" b="1" dirty="0">
              <a:solidFill>
                <a:srgbClr val="000000"/>
              </a:solidFill>
            </a:endParaRPr>
          </a:p>
          <a:p>
            <a:endParaRPr lang="en-US" dirty="0"/>
          </a:p>
          <a:p>
            <a:r>
              <a:rPr lang="en-US" b="1" dirty="0"/>
              <a:t>Selecting Specific Columns of All Rows</a:t>
            </a:r>
          </a:p>
          <a:p>
            <a:pPr lvl="1"/>
            <a:endParaRPr lang="en-US" dirty="0"/>
          </a:p>
          <a:p>
            <a:pPr lvl="1"/>
            <a:r>
              <a:rPr lang="en-US" dirty="0"/>
              <a:t>You can use the </a:t>
            </a:r>
            <a:r>
              <a:rPr lang="en-US" dirty="0">
                <a:solidFill>
                  <a:srgbClr val="FC0128"/>
                </a:solidFill>
                <a:latin typeface="Courier New" pitchFamily="49" charset="0"/>
              </a:rPr>
              <a:t>SELECT</a:t>
            </a:r>
            <a:r>
              <a:rPr lang="en-US" dirty="0">
                <a:solidFill>
                  <a:srgbClr val="FC0128"/>
                </a:solidFill>
              </a:rPr>
              <a:t> statement</a:t>
            </a:r>
            <a:r>
              <a:rPr lang="en-US" dirty="0"/>
              <a:t> to display specific columns of the table by specifying the column names, separated by commas. The example on the slide displays all the department numbers and location numbers from the </a:t>
            </a:r>
            <a:r>
              <a:rPr lang="en-US" dirty="0">
                <a:latin typeface="Courier New" pitchFamily="49" charset="0"/>
              </a:rPr>
              <a:t>Departments</a:t>
            </a:r>
            <a:r>
              <a:rPr lang="en-US" dirty="0"/>
              <a:t> table. </a:t>
            </a:r>
          </a:p>
          <a:p>
            <a:pPr lvl="1"/>
            <a:r>
              <a:rPr lang="en-US" dirty="0"/>
              <a:t>In the </a:t>
            </a:r>
            <a:r>
              <a:rPr lang="en-US" dirty="0">
                <a:latin typeface="Courier New" pitchFamily="49" charset="0"/>
              </a:rPr>
              <a:t>SELECT</a:t>
            </a:r>
            <a:r>
              <a:rPr lang="en-US" dirty="0"/>
              <a:t> clause, specify the columns that you want, in the order in which you want them to appear in the output. For example, to display location before department number going from left to right, you use the following statement:</a:t>
            </a:r>
          </a:p>
          <a:p>
            <a:pPr lvl="1"/>
            <a:endParaRPr lang="en-US" sz="500" dirty="0"/>
          </a:p>
          <a:p>
            <a:pPr>
              <a:spcBef>
                <a:spcPct val="0"/>
              </a:spcBef>
            </a:pPr>
            <a:r>
              <a:rPr lang="en-US" b="1" dirty="0">
                <a:latin typeface="Courier New" pitchFamily="49" charset="0"/>
              </a:rPr>
              <a:t>    SELECT </a:t>
            </a:r>
            <a:r>
              <a:rPr lang="en-US" b="1" dirty="0" err="1">
                <a:latin typeface="Courier New" pitchFamily="49" charset="0"/>
              </a:rPr>
              <a:t>DepartmentID</a:t>
            </a:r>
            <a:r>
              <a:rPr lang="en-US" b="1" dirty="0">
                <a:latin typeface="Courier New" pitchFamily="49" charset="0"/>
              </a:rPr>
              <a:t>, Name</a:t>
            </a:r>
          </a:p>
          <a:p>
            <a:pPr>
              <a:spcBef>
                <a:spcPct val="0"/>
              </a:spcBef>
            </a:pPr>
            <a:r>
              <a:rPr lang="en-US" b="1" dirty="0">
                <a:latin typeface="Courier New" pitchFamily="49" charset="0"/>
              </a:rPr>
              <a:t>    FROM Departments</a:t>
            </a:r>
          </a:p>
          <a:p>
            <a:endParaRPr lang="bg-BG" dirty="0"/>
          </a:p>
        </p:txBody>
      </p:sp>
    </p:spTree>
    <p:extLst>
      <p:ext uri="{BB962C8B-B14F-4D97-AF65-F5344CB8AC3E}">
        <p14:creationId xmlns:p14="http://schemas.microsoft.com/office/powerpoint/2010/main" val="2001324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69DE2481-BEF6-4D58-AAF1-13C8F5B01AFA}" type="slidenum">
              <a:rPr lang="en-US"/>
              <a:pPr/>
              <a:t>18</a:t>
            </a:fld>
            <a:r>
              <a:rPr lang="en-US" dirty="0"/>
              <a:t>##</a:t>
            </a:r>
            <a:endParaRPr lang="en-US" sz="1100" dirty="0"/>
          </a:p>
        </p:txBody>
      </p:sp>
      <p:sp>
        <p:nvSpPr>
          <p:cNvPr id="499714" name="Rectangle 2"/>
          <p:cNvSpPr>
            <a:spLocks noGrp="1" noRot="1" noChangeAspect="1" noChangeArrowheads="1" noTextEdit="1"/>
          </p:cNvSpPr>
          <p:nvPr>
            <p:ph type="sldImg"/>
          </p:nvPr>
        </p:nvSpPr>
        <p:spPr>
          <a:ln/>
        </p:spPr>
      </p:sp>
      <p:sp>
        <p:nvSpPr>
          <p:cNvPr id="499715" name="Rectangle 3"/>
          <p:cNvSpPr>
            <a:spLocks noGrp="1" noChangeArrowheads="1"/>
          </p:cNvSpPr>
          <p:nvPr>
            <p:ph type="body" idx="1"/>
          </p:nvPr>
        </p:nvSpPr>
        <p:spPr>
          <a:xfrm>
            <a:off x="688481" y="4416099"/>
            <a:ext cx="5504853" cy="4182457"/>
          </a:xfrm>
        </p:spPr>
        <p:txBody>
          <a:bodyPr/>
          <a:lstStyle/>
          <a:p>
            <a:r>
              <a:rPr lang="en-US" b="1" dirty="0"/>
              <a:t>Using Arithmetic Operators</a:t>
            </a:r>
          </a:p>
          <a:p>
            <a:pPr lvl="1"/>
            <a:r>
              <a:rPr lang="en-US" dirty="0">
                <a:solidFill>
                  <a:srgbClr val="000000"/>
                </a:solidFill>
              </a:rPr>
              <a:t>The example in the slide uses the addition operator to increase the salary for all employees by 300 and displays a new column in the output. </a:t>
            </a:r>
          </a:p>
          <a:p>
            <a:pPr lvl="1"/>
            <a:r>
              <a:rPr lang="en-US" dirty="0">
                <a:solidFill>
                  <a:srgbClr val="000000"/>
                </a:solidFill>
              </a:rPr>
              <a:t>Note that the resultant calculated column for </a:t>
            </a:r>
            <a:r>
              <a:rPr lang="en-US" dirty="0">
                <a:solidFill>
                  <a:srgbClr val="000000"/>
                </a:solidFill>
                <a:latin typeface="Courier New" pitchFamily="49" charset="0"/>
              </a:rPr>
              <a:t>Salary+300</a:t>
            </a:r>
            <a:r>
              <a:rPr lang="en-US" dirty="0">
                <a:solidFill>
                  <a:srgbClr val="000000"/>
                </a:solidFill>
              </a:rPr>
              <a:t> is not a new column in the </a:t>
            </a:r>
            <a:r>
              <a:rPr lang="en-US" dirty="0">
                <a:solidFill>
                  <a:srgbClr val="000000"/>
                </a:solidFill>
                <a:latin typeface="Courier New" pitchFamily="49" charset="0"/>
              </a:rPr>
              <a:t>Employees</a:t>
            </a:r>
            <a:r>
              <a:rPr lang="en-US" dirty="0">
                <a:solidFill>
                  <a:srgbClr val="000000"/>
                </a:solidFill>
              </a:rPr>
              <a:t> table; it is for display only. </a:t>
            </a:r>
          </a:p>
        </p:txBody>
      </p:sp>
    </p:spTree>
    <p:extLst>
      <p:ext uri="{BB962C8B-B14F-4D97-AF65-F5344CB8AC3E}">
        <p14:creationId xmlns:p14="http://schemas.microsoft.com/office/powerpoint/2010/main" val="21373230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mvccourse.telerik.com/" TargetMode="External"/><Relationship Id="rId13" Type="http://schemas.openxmlformats.org/officeDocument/2006/relationships/hyperlink" Target="http://algoacademy.telerik.com/" TargetMode="External"/><Relationship Id="rId18" Type="http://schemas.openxmlformats.org/officeDocument/2006/relationships/hyperlink" Target="http://www.minkov.it/" TargetMode="External"/><Relationship Id="rId3" Type="http://schemas.openxmlformats.org/officeDocument/2006/relationships/hyperlink" Target="http://kursove-uroci-knigi-obuchenie-programirane-web-design-csharp.info/" TargetMode="External"/><Relationship Id="rId7" Type="http://schemas.openxmlformats.org/officeDocument/2006/relationships/hyperlink" Target="http://schoolacademy.telerik.com/" TargetMode="External"/><Relationship Id="rId12" Type="http://schemas.openxmlformats.org/officeDocument/2006/relationships/hyperlink" Target="http://codecourse.telerik.com/" TargetMode="External"/><Relationship Id="rId17" Type="http://schemas.openxmlformats.org/officeDocument/2006/relationships/hyperlink" Target="http://www.introprogramming.info/" TargetMode="External"/><Relationship Id="rId2" Type="http://schemas.openxmlformats.org/officeDocument/2006/relationships/hyperlink" Target="http://forums.academy.telerik.com/" TargetMode="External"/><Relationship Id="rId16" Type="http://schemas.openxmlformats.org/officeDocument/2006/relationships/hyperlink" Target="http://mobiledevcourse.telerik.com/" TargetMode="External"/><Relationship Id="rId20" Type="http://schemas.openxmlformats.org/officeDocument/2006/relationships/hyperlink" Target="http://csharpfundamentals.telerik.com/" TargetMode="External"/><Relationship Id="rId1" Type="http://schemas.openxmlformats.org/officeDocument/2006/relationships/slideMaster" Target="../slideMasters/slideMaster1.xml"/><Relationship Id="rId6" Type="http://schemas.openxmlformats.org/officeDocument/2006/relationships/hyperlink" Target="http://html5course.telerik.com/" TargetMode="External"/><Relationship Id="rId11" Type="http://schemas.openxmlformats.org/officeDocument/2006/relationships/hyperlink" Target="http://www.nakov.com/" TargetMode="External"/><Relationship Id="rId5" Type="http://schemas.openxmlformats.org/officeDocument/2006/relationships/hyperlink" Target="http://seocourse.telerik.com/" TargetMode="External"/><Relationship Id="rId15" Type="http://schemas.openxmlformats.org/officeDocument/2006/relationships/hyperlink" Target="http://academy.telerik.com/" TargetMode="External"/><Relationship Id="rId10" Type="http://schemas.openxmlformats.org/officeDocument/2006/relationships/hyperlink" Target="http://www.bgcoder.com/" TargetMode="External"/><Relationship Id="rId19" Type="http://schemas.openxmlformats.org/officeDocument/2006/relationships/hyperlink" Target="http://www.nikolay.it/"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14" Type="http://schemas.openxmlformats.org/officeDocument/2006/relationships/hyperlink" Target="http://aspnetcourse.telerik.com/"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a:t>Presentation Title</a:t>
            </a:r>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a:t>Presentation Subtitle</a:t>
            </a:r>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44500" y="4572000"/>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a:t>Author Name</a:t>
            </a:r>
          </a:p>
        </p:txBody>
      </p:sp>
      <p:sp>
        <p:nvSpPr>
          <p:cNvPr id="15" name="Text Placeholder 13"/>
          <p:cNvSpPr>
            <a:spLocks noGrp="1"/>
          </p:cNvSpPr>
          <p:nvPr>
            <p:ph type="body" sz="quarter" idx="11" hasCustomPrompt="1"/>
          </p:nvPr>
        </p:nvSpPr>
        <p:spPr>
          <a:xfrm>
            <a:off x="457200" y="5833646"/>
            <a:ext cx="3352800" cy="369332"/>
          </a:xfrm>
          <a:prstGeom prst="rect">
            <a:avLst/>
          </a:prstGeom>
          <a:noFill/>
        </p:spPr>
        <p:txBody>
          <a:bodyPr wrap="squar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a:solidFill>
                  <a:srgbClr val="0EFE58"/>
                </a:solidFill>
                <a:effectLst>
                  <a:outerShdw blurRad="38100" dist="38100" dir="2700000" algn="tl">
                    <a:srgbClr val="000000">
                      <a:alpha val="43137"/>
                    </a:srgbClr>
                  </a:outerShdw>
                </a:effectLst>
              </a:rPr>
              <a:t>Company Name</a:t>
            </a:r>
          </a:p>
        </p:txBody>
      </p:sp>
      <p:sp>
        <p:nvSpPr>
          <p:cNvPr id="16" name="Text Placeholder 13"/>
          <p:cNvSpPr>
            <a:spLocks noGrp="1"/>
          </p:cNvSpPr>
          <p:nvPr>
            <p:ph type="body" sz="quarter" idx="12" hasCustomPrompt="1"/>
          </p:nvPr>
        </p:nvSpPr>
        <p:spPr>
          <a:xfrm>
            <a:off x="457200" y="6138446"/>
            <a:ext cx="3352800"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a:solidFill>
                  <a:schemeClr val="tx1">
                    <a:lumMod val="50000"/>
                  </a:schemeClr>
                </a:solidFill>
                <a:effectLst>
                  <a:outerShdw blurRad="38100" dist="38100" dir="2700000" algn="tl">
                    <a:srgbClr val="000000">
                      <a:alpha val="43137"/>
                    </a:srgbClr>
                  </a:outerShdw>
                </a:effectLst>
              </a:rPr>
              <a:t>Company Web Site</a:t>
            </a:r>
          </a:p>
        </p:txBody>
      </p:sp>
      <p:sp>
        <p:nvSpPr>
          <p:cNvPr id="8" name="Text Placeholder 13"/>
          <p:cNvSpPr>
            <a:spLocks noGrp="1"/>
          </p:cNvSpPr>
          <p:nvPr>
            <p:ph type="body" sz="quarter" idx="13" hasCustomPrompt="1"/>
          </p:nvPr>
        </p:nvSpPr>
        <p:spPr>
          <a:xfrm>
            <a:off x="457200" y="5029200"/>
            <a:ext cx="3352800" cy="46166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a:t>Position</a:t>
            </a:r>
          </a:p>
        </p:txBody>
      </p:sp>
      <p:sp>
        <p:nvSpPr>
          <p:cNvPr id="9" name="Text Placeholder 13"/>
          <p:cNvSpPr>
            <a:spLocks noGrp="1"/>
          </p:cNvSpPr>
          <p:nvPr>
            <p:ph type="body" sz="quarter" idx="14" hasCustomPrompt="1"/>
          </p:nvPr>
        </p:nvSpPr>
        <p:spPr>
          <a:xfrm>
            <a:off x="457200" y="5405735"/>
            <a:ext cx="3352800" cy="400110"/>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a:t>Web Site</a:t>
            </a:r>
            <a:endParaRPr lang="en-US" dirty="0"/>
          </a:p>
        </p:txBody>
      </p:sp>
      <p:sp>
        <p:nvSpPr>
          <p:cNvPr id="5" name="Picture Placeholder 4"/>
          <p:cNvSpPr>
            <a:spLocks noGrp="1"/>
          </p:cNvSpPr>
          <p:nvPr>
            <p:ph type="pic" sz="quarter" idx="16" hasCustomPrompt="1"/>
          </p:nvPr>
        </p:nvSpPr>
        <p:spPr>
          <a:xfrm>
            <a:off x="4267200" y="4572000"/>
            <a:ext cx="4419600" cy="1905000"/>
          </a:xfrm>
          <a:prstGeom prst="rect">
            <a:avLst/>
          </a:prstGeom>
        </p:spPr>
        <p:txBody>
          <a:bodyPr/>
          <a:lstStyle>
            <a:lvl1pPr marL="0" indent="0">
              <a:buNone/>
              <a:defRPr/>
            </a:lvl1pPr>
          </a:lstStyle>
          <a:p>
            <a:r>
              <a:rPr lang="en-US" dirty="0"/>
              <a:t>Insert a Picture Here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a:t>Slide Title</a:t>
            </a:r>
          </a:p>
        </p:txBody>
      </p:sp>
      <p:sp>
        <p:nvSpPr>
          <p:cNvPr id="3" name="Content Placeholder 2"/>
          <p:cNvSpPr>
            <a:spLocks noGrp="1"/>
          </p:cNvSpPr>
          <p:nvPr>
            <p:ph idx="1" hasCustomPrompt="1"/>
          </p:nvPr>
        </p:nvSpPr>
        <p:spPr>
          <a:xfrm>
            <a:off x="228600" y="914400"/>
            <a:ext cx="8686800" cy="5791200"/>
          </a:xfrm>
          <a:prstGeom prst="rect">
            <a:avLst/>
          </a:prstGeom>
        </p:spPr>
        <p:txBody>
          <a:bodyPr/>
          <a:lstStyle>
            <a:lvl1pPr marL="282575" indent="-282575">
              <a:lnSpc>
                <a:spcPct val="1050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ct val="105000"/>
              </a:lnSpc>
              <a:spcBef>
                <a:spcPts val="600"/>
              </a:spcBef>
              <a:spcAft>
                <a:spcPts val="600"/>
              </a:spcAft>
              <a:buClr>
                <a:srgbClr val="8FD600"/>
              </a:buClr>
              <a:defRPr sz="3000">
                <a:solidFill>
                  <a:schemeClr val="tx1">
                    <a:lumMod val="40000"/>
                    <a:lumOff val="60000"/>
                  </a:schemeClr>
                </a:solidFill>
              </a:defRPr>
            </a:lvl2pPr>
            <a:lvl3pPr>
              <a:lnSpc>
                <a:spcPct val="105000"/>
              </a:lnSpc>
              <a:spcBef>
                <a:spcPts val="600"/>
              </a:spcBef>
              <a:spcAft>
                <a:spcPts val="600"/>
              </a:spcAft>
              <a:buClr>
                <a:srgbClr val="FFAD9F"/>
              </a:buClr>
              <a:defRPr sz="2800">
                <a:solidFill>
                  <a:srgbClr val="F5FFC2"/>
                </a:solidFill>
              </a:defRPr>
            </a:lvl3pPr>
            <a:lvl4pPr>
              <a:lnSpc>
                <a:spcPct val="105000"/>
              </a:lnSpc>
              <a:spcBef>
                <a:spcPts val="600"/>
              </a:spcBef>
              <a:spcAft>
                <a:spcPts val="600"/>
              </a:spcAft>
              <a:buClr>
                <a:srgbClr val="FACF82"/>
              </a:buClr>
              <a:defRPr sz="2600">
                <a:solidFill>
                  <a:schemeClr val="tx1">
                    <a:lumMod val="40000"/>
                    <a:lumOff val="60000"/>
                  </a:schemeClr>
                </a:solidFill>
              </a:defRPr>
            </a:lvl4pPr>
            <a:lvl5pPr>
              <a:lnSpc>
                <a:spcPct val="105000"/>
              </a:lnSpc>
              <a:spcBef>
                <a:spcPts val="600"/>
              </a:spcBef>
              <a:spcAft>
                <a:spcPts val="600"/>
              </a:spcAft>
              <a:defRPr sz="2400">
                <a:solidFill>
                  <a:schemeClr val="tx1">
                    <a:lumMod val="40000"/>
                    <a:lumOff val="60000"/>
                  </a:schemeClr>
                </a:solidFill>
              </a:defRPr>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a:t>Slide Title</a:t>
            </a:r>
          </a:p>
        </p:txBody>
      </p:sp>
      <p:sp>
        <p:nvSpPr>
          <p:cNvPr id="5" name="Content Placeholder 2"/>
          <p:cNvSpPr>
            <a:spLocks noGrp="1"/>
          </p:cNvSpPr>
          <p:nvPr>
            <p:ph idx="1" hasCustomPrompt="1"/>
          </p:nvPr>
        </p:nvSpPr>
        <p:spPr>
          <a:xfrm>
            <a:off x="228600" y="9906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1" hasCustomPrompt="1"/>
          </p:nvPr>
        </p:nvSpPr>
        <p:spPr>
          <a:xfrm>
            <a:off x="533400" y="1752600"/>
            <a:ext cx="80772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a:t>Enter source code here</a:t>
            </a:r>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p:txBody>
      </p:sp>
      <p:sp>
        <p:nvSpPr>
          <p:cNvPr id="7"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extLst>
      <p:ext uri="{BB962C8B-B14F-4D97-AF65-F5344CB8AC3E}">
        <p14:creationId xmlns:p14="http://schemas.microsoft.com/office/powerpoint/2010/main" val="3141685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6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a:t>Section Title</a:t>
            </a:r>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a:t>Section Subtitle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s Slide">
    <p:spTree>
      <p:nvGrpSpPr>
        <p:cNvPr id="1" name=""/>
        <p:cNvGrpSpPr/>
        <p:nvPr/>
      </p:nvGrpSpPr>
      <p:grpSpPr>
        <a:xfrm>
          <a:off x="0" y="0"/>
          <a:ext cx="0" cy="0"/>
          <a:chOff x="0" y="0"/>
          <a:chExt cx="0" cy="0"/>
        </a:xfrm>
      </p:grpSpPr>
      <p:grpSp>
        <p:nvGrpSpPr>
          <p:cNvPr id="30" name="Group 29"/>
          <p:cNvGrpSpPr/>
          <p:nvPr userDrawn="1"/>
        </p:nvGrpSpPr>
        <p:grpSpPr>
          <a:xfrm>
            <a:off x="130434" y="6373882"/>
            <a:ext cx="1816798" cy="331718"/>
            <a:chOff x="1236228" y="1523999"/>
            <a:chExt cx="4351212" cy="3261410"/>
          </a:xfrm>
          <a:noFill/>
        </p:grpSpPr>
        <p:sp>
          <p:nvSpPr>
            <p:cNvPr id="31" name="TextBox 30">
              <a:hlinkClick r:id="rId2" tooltip="Форум за програмиране и уеб дизайн - дискусии, съвети, въпроси и отговори @ Софтуерна академия на Телерик"/>
            </p:cNvPr>
            <p:cNvSpPr txBox="1"/>
            <p:nvPr userDrawn="1"/>
          </p:nvSpPr>
          <p:spPr>
            <a:xfrm flipH="1">
              <a:off x="3394420" y="1733044"/>
              <a:ext cx="1528760" cy="1210412"/>
            </a:xfrm>
            <a:prstGeom prst="rect">
              <a:avLst/>
            </a:prstGeom>
            <a:grpFill/>
          </p:spPr>
          <p:txBody>
            <a:bodyPr wrap="none" rtlCol="0">
              <a:spAutoFit/>
            </a:bodyPr>
            <a:lstStyle>
              <a:defPPr>
                <a:defRPr lang="en-US"/>
              </a:defPPr>
              <a:lvl1pPr lvl="0">
                <a:defRPr sz="1200"/>
              </a:lvl1pPr>
            </a:lstStyle>
            <a:p>
              <a:pPr lvl="0"/>
              <a:r>
                <a:rPr lang="bg-BG" sz="200" noProof="1">
                  <a:ln w="0">
                    <a:noFill/>
                  </a:ln>
                  <a:solidFill>
                    <a:schemeClr val="bg1"/>
                  </a:solidFill>
                  <a:effectLst/>
                </a:rPr>
                <a:t>форум програмиране, форум уеб дизайн</a:t>
              </a:r>
            </a:p>
          </p:txBody>
        </p:sp>
        <p:sp>
          <p:nvSpPr>
            <p:cNvPr id="32" name="TextBox 31">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flipH="1">
              <a:off x="1350512" y="1528531"/>
              <a:ext cx="2008656" cy="1149887"/>
            </a:xfrm>
            <a:prstGeom prst="rect">
              <a:avLst/>
            </a:prstGeom>
            <a:grpFill/>
          </p:spPr>
          <p:txBody>
            <a:bodyPr wrap="none" rtlCol="0">
              <a:spAutoFit/>
            </a:bodyPr>
            <a:lstStyle/>
            <a:p>
              <a:pPr>
                <a:lnSpc>
                  <a:spcPct val="80000"/>
                </a:lnSpc>
              </a:pPr>
              <a:r>
                <a:rPr lang="bg-BG" sz="200" kern="1200" noProof="1">
                  <a:ln w="0">
                    <a:noFill/>
                  </a:ln>
                  <a:solidFill>
                    <a:schemeClr val="bg1"/>
                  </a:solidFill>
                  <a:effectLst/>
                  <a:latin typeface="Corbel" pitchFamily="34" charset="0"/>
                  <a:ea typeface="+mn-ea"/>
                  <a:cs typeface="+mn-cs"/>
                </a:rPr>
                <a:t>курсове и уроци по програмиране, уеб дизайн – безплатно</a:t>
              </a:r>
            </a:p>
          </p:txBody>
        </p:sp>
        <p:sp>
          <p:nvSpPr>
            <p:cNvPr id="33" name="TextBox 32">
              <a:hlinkClick r:id="rId4" tooltip="Програмиране за деца - безплатно в Телерик кидс академия"/>
            </p:cNvPr>
            <p:cNvSpPr txBox="1"/>
            <p:nvPr userDrawn="1"/>
          </p:nvSpPr>
          <p:spPr>
            <a:xfrm flipH="1">
              <a:off x="1538277" y="2175145"/>
              <a:ext cx="1816697" cy="1210412"/>
            </a:xfrm>
            <a:prstGeom prst="rect">
              <a:avLst/>
            </a:prstGeom>
            <a:grpFill/>
          </p:spPr>
          <p:txBody>
            <a:bodyPr wrap="none" rtlCol="0">
              <a:spAutoFit/>
            </a:bodyPr>
            <a:lstStyle/>
            <a:p>
              <a:r>
                <a:rPr lang="bg-BG" sz="200" kern="1200" noProof="1">
                  <a:ln w="0">
                    <a:noFill/>
                  </a:ln>
                  <a:solidFill>
                    <a:schemeClr val="bg1"/>
                  </a:solidFill>
                  <a:effectLst/>
                  <a:latin typeface="Corbel" pitchFamily="34" charset="0"/>
                  <a:ea typeface="+mn-ea"/>
                  <a:cs typeface="+mn-cs"/>
                </a:rPr>
                <a:t>програмиране за деца – безплатни курсове и уроци</a:t>
              </a:r>
            </a:p>
          </p:txBody>
        </p:sp>
        <p:sp>
          <p:nvSpPr>
            <p:cNvPr id="34" name="TextBox 33">
              <a:hlinkClick r:id="rId5" tooltip="Безплатен SEO курс - оптимизация за търсачки, уроци по SEO"/>
            </p:cNvPr>
            <p:cNvSpPr txBox="1"/>
            <p:nvPr userDrawn="1"/>
          </p:nvSpPr>
          <p:spPr>
            <a:xfrm flipH="1">
              <a:off x="1660733" y="2421354"/>
              <a:ext cx="1697683" cy="1210412"/>
            </a:xfrm>
            <a:prstGeom prst="rect">
              <a:avLst/>
            </a:prstGeom>
            <a:grpFill/>
          </p:spPr>
          <p:txBody>
            <a:bodyPr wrap="none" rtlCol="0">
              <a:spAutoFit/>
            </a:bodyPr>
            <a:lstStyle>
              <a:defPPr>
                <a:defRPr lang="en-US"/>
              </a:defPPr>
              <a:lvl1pPr lvl="0">
                <a:defRPr sz="1200"/>
              </a:lvl1pPr>
            </a:lstStyle>
            <a:p>
              <a:pPr lvl="0" algn="l"/>
              <a:r>
                <a:rPr lang="bg-BG" sz="200" noProof="1">
                  <a:ln w="0">
                    <a:noFill/>
                  </a:ln>
                  <a:solidFill>
                    <a:schemeClr val="bg1"/>
                  </a:solidFill>
                  <a:effectLst/>
                </a:rPr>
                <a:t>безплатен SEO курс - оптимизация за търсачки</a:t>
              </a:r>
            </a:p>
          </p:txBody>
        </p:sp>
        <p:sp>
          <p:nvSpPr>
            <p:cNvPr id="35" name="TextBox 34">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flipH="1">
              <a:off x="1448482" y="2878556"/>
              <a:ext cx="1908837" cy="1210412"/>
            </a:xfrm>
            <a:prstGeom prst="rect">
              <a:avLst/>
            </a:prstGeom>
            <a:grpFill/>
          </p:spPr>
          <p:txBody>
            <a:bodyPr wrap="none" rtlCol="0">
              <a:spAutoFit/>
            </a:bodyPr>
            <a:lstStyle>
              <a:defPPr>
                <a:defRPr lang="en-US"/>
              </a:defPPr>
              <a:lvl1pPr lvl="0">
                <a:defRPr sz="1200"/>
              </a:lvl1pPr>
            </a:lstStyle>
            <a:p>
              <a:pPr lvl="0"/>
              <a:r>
                <a:rPr lang="bg-BG" sz="200" noProof="1">
                  <a:ln w="0">
                    <a:noFill/>
                  </a:ln>
                  <a:solidFill>
                    <a:schemeClr val="bg1"/>
                  </a:solidFill>
                  <a:effectLst/>
                </a:rPr>
                <a:t>уроци по уеб дизайн, HTML, CSS, JavaScript, Photoshop</a:t>
              </a:r>
            </a:p>
          </p:txBody>
        </p:sp>
        <p:sp>
          <p:nvSpPr>
            <p:cNvPr id="36" name="TextBox 35">
              <a:hlinkClick r:id="rId7" tooltip="Училищна софтуерна академия - безплатни уроци по програмиране и уеб дизайн"/>
            </p:cNvPr>
            <p:cNvSpPr txBox="1"/>
            <p:nvPr userDrawn="1"/>
          </p:nvSpPr>
          <p:spPr>
            <a:xfrm flipH="1">
              <a:off x="1636239" y="1946534"/>
              <a:ext cx="1747592" cy="1210412"/>
            </a:xfrm>
            <a:prstGeom prst="rect">
              <a:avLst/>
            </a:prstGeom>
            <a:grpFill/>
          </p:spPr>
          <p:txBody>
            <a:bodyPr wrap="none" rtlCol="0">
              <a:spAutoFit/>
            </a:bodyPr>
            <a:lstStyle/>
            <a:p>
              <a:pPr algn="l"/>
              <a:r>
                <a:rPr lang="bg-BG" sz="200" kern="1200" noProof="1">
                  <a:ln w="0">
                    <a:noFill/>
                  </a:ln>
                  <a:solidFill>
                    <a:schemeClr val="bg1"/>
                  </a:solidFill>
                  <a:effectLst/>
                  <a:latin typeface="Corbel" pitchFamily="34" charset="0"/>
                  <a:ea typeface="+mn-ea"/>
                  <a:cs typeface="+mn-cs"/>
                </a:rPr>
                <a:t>уроци по програмиране и уеб дизайн за ученици</a:t>
              </a:r>
            </a:p>
          </p:txBody>
        </p:sp>
        <p:sp>
          <p:nvSpPr>
            <p:cNvPr id="37" name="TextBox 36">
              <a:hlinkClick r:id="rId8" tooltip="Безплатен курс &quot;Програмиране с ASP.NET MVC&quot; - уеб технологии, бази данни, C#, .NET, ASP.NET MVC"/>
            </p:cNvPr>
            <p:cNvSpPr txBox="1"/>
            <p:nvPr userDrawn="1"/>
          </p:nvSpPr>
          <p:spPr>
            <a:xfrm flipH="1">
              <a:off x="3402824" y="2230065"/>
              <a:ext cx="1939551" cy="1210412"/>
            </a:xfrm>
            <a:prstGeom prst="rect">
              <a:avLst/>
            </a:prstGeom>
            <a:grpFill/>
          </p:spPr>
          <p:txBody>
            <a:bodyPr wrap="none" rtlCol="0">
              <a:spAutoFit/>
            </a:bodyPr>
            <a:lstStyle>
              <a:defPPr>
                <a:defRPr lang="en-US"/>
              </a:defPPr>
              <a:lvl1pPr lvl="0">
                <a:defRPr sz="1200"/>
              </a:lvl1pPr>
            </a:lstStyle>
            <a:p>
              <a:pPr lvl="0"/>
              <a:r>
                <a:rPr lang="bg-BG" sz="200" noProof="1">
                  <a:ln w="0">
                    <a:noFill/>
                  </a:ln>
                  <a:solidFill>
                    <a:schemeClr val="bg1"/>
                  </a:solidFill>
                  <a:effectLst/>
                </a:rPr>
                <a:t>ASP.NET MVC курс – HTML, SQL, C#, .NET, ASP.NET MVC</a:t>
              </a:r>
            </a:p>
          </p:txBody>
        </p:sp>
        <p:sp>
          <p:nvSpPr>
            <p:cNvPr id="38" name="TextBox 37">
              <a:hlinkClick r:id="rId9" tooltip="Безплатен курс &quot;Разработка на софтуер в Cloud среда&quot; - AppEngine, AWS, Azure"/>
            </p:cNvPr>
            <p:cNvSpPr txBox="1"/>
            <p:nvPr userDrawn="1"/>
          </p:nvSpPr>
          <p:spPr>
            <a:xfrm flipH="1">
              <a:off x="1440310" y="3574997"/>
              <a:ext cx="1881966" cy="1210412"/>
            </a:xfrm>
            <a:prstGeom prst="rect">
              <a:avLst/>
            </a:prstGeom>
            <a:grpFill/>
          </p:spPr>
          <p:txBody>
            <a:bodyPr wrap="none" rtlCol="0">
              <a:spAutoFit/>
            </a:bodyPr>
            <a:lstStyle/>
            <a:p>
              <a:r>
                <a:rPr lang="bg-BG" sz="200" kern="1200" noProof="1">
                  <a:ln w="0">
                    <a:noFill/>
                  </a:ln>
                  <a:solidFill>
                    <a:schemeClr val="bg1"/>
                  </a:solidFill>
                  <a:effectLst/>
                  <a:latin typeface="Corbel" pitchFamily="34" charset="0"/>
                  <a:ea typeface="+mn-ea"/>
                  <a:cs typeface="+mn-cs"/>
                </a:rPr>
                <a:t>безплатен курс "Разработка на софтуер в cloud среда"</a:t>
              </a:r>
            </a:p>
          </p:txBody>
        </p:sp>
        <p:sp>
          <p:nvSpPr>
            <p:cNvPr id="39" name="TextBox 38">
              <a:hlinkClick r:id="rId10" tooltip="BG Coder - онлайн състезателна система - тренировки за състезания по програмиране - online judge"/>
            </p:cNvPr>
            <p:cNvSpPr txBox="1"/>
            <p:nvPr userDrawn="1"/>
          </p:nvSpPr>
          <p:spPr>
            <a:xfrm flipH="1">
              <a:off x="3389110" y="1523999"/>
              <a:ext cx="1874287" cy="1210412"/>
            </a:xfrm>
            <a:prstGeom prst="rect">
              <a:avLst/>
            </a:prstGeom>
            <a:grpFill/>
          </p:spPr>
          <p:txBody>
            <a:bodyPr wrap="none" rtlCol="0">
              <a:spAutoFit/>
            </a:bodyPr>
            <a:lstStyle>
              <a:defPPr>
                <a:defRPr lang="en-US"/>
              </a:defPPr>
              <a:lvl1pPr lvl="0">
                <a:defRPr sz="1200"/>
              </a:lvl1pPr>
            </a:lstStyle>
            <a:p>
              <a:pPr lvl="0"/>
              <a:r>
                <a:rPr lang="bg-BG" sz="200" noProof="1">
                  <a:ln w="0">
                    <a:noFill/>
                  </a:ln>
                  <a:solidFill>
                    <a:schemeClr val="bg1"/>
                  </a:solidFill>
                  <a:effectLst/>
                </a:rPr>
                <a:t>BG Coder - онлайн състезателна система - online judge</a:t>
              </a:r>
            </a:p>
          </p:txBody>
        </p:sp>
        <p:sp>
          <p:nvSpPr>
            <p:cNvPr id="40" name="TextBox 39">
              <a:hlinkClick r:id="rId11" tooltip="Светлин Наков - курсове и уроци по програмиране, уеб дизайн, книги, обучения - безплатно"/>
            </p:cNvPr>
            <p:cNvSpPr txBox="1"/>
            <p:nvPr userDrawn="1"/>
          </p:nvSpPr>
          <p:spPr>
            <a:xfrm flipH="1">
              <a:off x="1236228" y="2649965"/>
              <a:ext cx="2123831" cy="1210412"/>
            </a:xfrm>
            <a:prstGeom prst="rect">
              <a:avLst/>
            </a:prstGeom>
            <a:grpFill/>
          </p:spPr>
          <p:txBody>
            <a:bodyPr wrap="none" rtlCol="0">
              <a:spAutoFit/>
            </a:bodyPr>
            <a:lstStyle>
              <a:defPPr>
                <a:defRPr lang="en-US"/>
              </a:defPPr>
              <a:lvl1pPr lvl="0">
                <a:defRPr sz="1200"/>
              </a:lvl1pPr>
            </a:lstStyle>
            <a:p>
              <a:pPr lvl="0"/>
              <a:r>
                <a:rPr lang="bg-BG" sz="200" noProof="1">
                  <a:ln w="0">
                    <a:noFill/>
                  </a:ln>
                  <a:solidFill>
                    <a:schemeClr val="bg1"/>
                  </a:solidFill>
                  <a:effectLst/>
                </a:rPr>
                <a:t>курсове и уроци по програмиране, книги – безплатно от Наков</a:t>
              </a:r>
            </a:p>
          </p:txBody>
        </p:sp>
        <p:sp>
          <p:nvSpPr>
            <p:cNvPr id="41" name="TextBox 40">
              <a:hlinkClick r:id="rId12" tooltip="Безплатен курс &quot;Качествен програмен код&quot;"/>
            </p:cNvPr>
            <p:cNvSpPr txBox="1"/>
            <p:nvPr userDrawn="1"/>
          </p:nvSpPr>
          <p:spPr>
            <a:xfrm flipH="1">
              <a:off x="1766855" y="3335748"/>
              <a:ext cx="1594026" cy="1210412"/>
            </a:xfrm>
            <a:prstGeom prst="rect">
              <a:avLst/>
            </a:prstGeom>
            <a:grpFill/>
          </p:spPr>
          <p:txBody>
            <a:bodyPr wrap="none" rtlCol="0">
              <a:spAutoFit/>
            </a:bodyPr>
            <a:lstStyle/>
            <a:p>
              <a:r>
                <a:rPr lang="bg-BG" sz="200" kern="1200" noProof="1">
                  <a:ln w="0">
                    <a:noFill/>
                  </a:ln>
                  <a:solidFill>
                    <a:schemeClr val="bg1"/>
                  </a:solidFill>
                  <a:effectLst/>
                  <a:latin typeface="Corbel" pitchFamily="34" charset="0"/>
                  <a:ea typeface="+mn-ea"/>
                  <a:cs typeface="+mn-cs"/>
                </a:rPr>
                <a:t>безплатен курс "Качествен програмен код"</a:t>
              </a:r>
            </a:p>
          </p:txBody>
        </p:sp>
        <p:sp>
          <p:nvSpPr>
            <p:cNvPr id="42" name="TextBox 41">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flipH="1">
              <a:off x="3407676" y="2461282"/>
              <a:ext cx="1977943" cy="1210412"/>
            </a:xfrm>
            <a:prstGeom prst="rect">
              <a:avLst/>
            </a:prstGeom>
            <a:grpFill/>
          </p:spPr>
          <p:txBody>
            <a:bodyPr wrap="none" rtlCol="0">
              <a:spAutoFit/>
            </a:bodyPr>
            <a:lstStyle>
              <a:defPPr>
                <a:defRPr lang="en-US"/>
              </a:defPPr>
              <a:lvl1pPr lvl="0">
                <a:defRPr sz="1200"/>
              </a:lvl1pPr>
            </a:lstStyle>
            <a:p>
              <a:pPr lvl="0"/>
              <a:r>
                <a:rPr lang="bg-BG" sz="200" noProof="1">
                  <a:ln w="0">
                    <a:noFill/>
                  </a:ln>
                  <a:solidFill>
                    <a:schemeClr val="bg1"/>
                  </a:solidFill>
                  <a:effectLst/>
                </a:rPr>
                <a:t>алго академия – състезателно програмиране, състезания</a:t>
              </a:r>
            </a:p>
          </p:txBody>
        </p:sp>
        <p:sp>
          <p:nvSpPr>
            <p:cNvPr id="43" name="TextBox 42">
              <a:hlinkClick r:id="rId14" tooltip="Безплатен ASP.NET курс - уеб програмиране, бази данни, C#, .NET, ASP.NET"/>
            </p:cNvPr>
            <p:cNvSpPr txBox="1"/>
            <p:nvPr userDrawn="1"/>
          </p:nvSpPr>
          <p:spPr>
            <a:xfrm flipH="1">
              <a:off x="3406019" y="1985429"/>
              <a:ext cx="2181421" cy="1210412"/>
            </a:xfrm>
            <a:prstGeom prst="rect">
              <a:avLst/>
            </a:prstGeom>
            <a:grpFill/>
          </p:spPr>
          <p:txBody>
            <a:bodyPr wrap="none" rtlCol="0">
              <a:spAutoFit/>
            </a:bodyPr>
            <a:lstStyle>
              <a:defPPr>
                <a:defRPr lang="en-US"/>
              </a:defPPr>
              <a:lvl1pPr lvl="0">
                <a:defRPr sz="1200"/>
              </a:lvl1pPr>
            </a:lstStyle>
            <a:p>
              <a:pPr lvl="0"/>
              <a:r>
                <a:rPr lang="bg-BG" sz="200" noProof="1">
                  <a:ln w="0">
                    <a:noFill/>
                  </a:ln>
                  <a:solidFill>
                    <a:schemeClr val="bg1"/>
                  </a:solidFill>
                  <a:effectLst/>
                </a:rPr>
                <a:t>ASP.NET курс - уеб програмиране, бази данни, C#, .NET, ASP.NET</a:t>
              </a:r>
            </a:p>
          </p:txBody>
        </p:sp>
        <p:sp>
          <p:nvSpPr>
            <p:cNvPr id="44" name="TextBox 43">
              <a:hlinkClick r:id="rId15" tooltip="Софтуерна академия на Телерик - безплатни курсове и уроци по програмиране"/>
            </p:cNvPr>
            <p:cNvSpPr txBox="1"/>
            <p:nvPr userDrawn="1"/>
          </p:nvSpPr>
          <p:spPr>
            <a:xfrm flipH="1">
              <a:off x="1504800" y="1717933"/>
              <a:ext cx="1901159" cy="1210412"/>
            </a:xfrm>
            <a:prstGeom prst="rect">
              <a:avLst/>
            </a:prstGeom>
            <a:grpFill/>
          </p:spPr>
          <p:txBody>
            <a:bodyPr wrap="none" rtlCol="0">
              <a:spAutoFit/>
            </a:bodyPr>
            <a:lstStyle>
              <a:defPPr>
                <a:defRPr lang="en-US"/>
              </a:defPPr>
              <a:lvl1pPr>
                <a:defRPr sz="1200"/>
              </a:lvl1pPr>
            </a:lstStyle>
            <a:p>
              <a:pPr lvl="0" algn="l"/>
              <a:r>
                <a:rPr lang="bg-BG" sz="200" noProof="1">
                  <a:ln w="0">
                    <a:noFill/>
                  </a:ln>
                  <a:solidFill>
                    <a:schemeClr val="bg1"/>
                  </a:solidFill>
                  <a:effectLst/>
                </a:rPr>
                <a:t>курсове и уроци по </a:t>
              </a:r>
              <a:r>
                <a:rPr lang="bg-BG" sz="200" kern="1200" noProof="1">
                  <a:ln w="0">
                    <a:noFill/>
                  </a:ln>
                  <a:solidFill>
                    <a:schemeClr val="bg1"/>
                  </a:solidFill>
                  <a:effectLst/>
                  <a:latin typeface="Corbel" pitchFamily="34" charset="0"/>
                  <a:ea typeface="+mn-ea"/>
                  <a:cs typeface="+mn-cs"/>
                </a:rPr>
                <a:t>програмиране – Телерик академия</a:t>
              </a:r>
            </a:p>
          </p:txBody>
        </p:sp>
        <p:sp>
          <p:nvSpPr>
            <p:cNvPr id="45" name="TextBox 44">
              <a:hlinkClick r:id="rId16" tooltip="Безплатен курс &quot;Разработка на мобилни приложения&quot; - iPhone, Android, Windows Phone, PhoneGap, HTML5, jQuery, AJAX"/>
            </p:cNvPr>
            <p:cNvSpPr txBox="1"/>
            <p:nvPr userDrawn="1"/>
          </p:nvSpPr>
          <p:spPr>
            <a:xfrm flipH="1">
              <a:off x="3404043" y="2718405"/>
              <a:ext cx="2058568" cy="1210412"/>
            </a:xfrm>
            <a:prstGeom prst="rect">
              <a:avLst/>
            </a:prstGeom>
            <a:grpFill/>
          </p:spPr>
          <p:txBody>
            <a:bodyPr wrap="none" rtlCol="0">
              <a:spAutoFit/>
            </a:bodyPr>
            <a:lstStyle>
              <a:defPPr>
                <a:defRPr lang="en-US"/>
              </a:defPPr>
              <a:lvl1pPr lvl="0">
                <a:defRPr sz="1200"/>
              </a:lvl1pPr>
            </a:lstStyle>
            <a:p>
              <a:pPr lvl="0"/>
              <a:r>
                <a:rPr lang="bg-BG" sz="200" noProof="1">
                  <a:ln w="0">
                    <a:noFill/>
                  </a:ln>
                  <a:solidFill>
                    <a:schemeClr val="bg1"/>
                  </a:solidFill>
                  <a:effectLst/>
                </a:rPr>
                <a:t>курс мобилни приложения с iPhone, Android, WP7, PhoneGap</a:t>
              </a:r>
            </a:p>
          </p:txBody>
        </p:sp>
        <p:sp>
          <p:nvSpPr>
            <p:cNvPr id="46" name="TextBox 45">
              <a:hlinkClick r:id="rId17" tooltip="Free C# Programming Book by Svetlin Nakov - безплатна C# книга от Светлин Наков, книга C#, книга Java, безплатна книга"/>
            </p:cNvPr>
            <p:cNvSpPr txBox="1"/>
            <p:nvPr userDrawn="1"/>
          </p:nvSpPr>
          <p:spPr>
            <a:xfrm flipH="1">
              <a:off x="1440317" y="3117785"/>
              <a:ext cx="1901159" cy="1210412"/>
            </a:xfrm>
            <a:prstGeom prst="rect">
              <a:avLst/>
            </a:prstGeom>
            <a:grpFill/>
          </p:spPr>
          <p:txBody>
            <a:bodyPr wrap="none" rtlCol="0">
              <a:spAutoFit/>
            </a:bodyPr>
            <a:lstStyle/>
            <a:p>
              <a:r>
                <a:rPr lang="bg-BG" sz="200" kern="1200" noProof="1">
                  <a:ln w="0">
                    <a:noFill/>
                  </a:ln>
                  <a:solidFill>
                    <a:schemeClr val="bg1"/>
                  </a:solidFill>
                  <a:effectLst/>
                  <a:latin typeface="Corbel" pitchFamily="34" charset="0"/>
                  <a:ea typeface="+mn-ea"/>
                  <a:cs typeface="+mn-cs"/>
                </a:rPr>
                <a:t>free C# book, безплатна книга C#, книга Java, книга C#</a:t>
              </a:r>
            </a:p>
          </p:txBody>
        </p:sp>
        <p:sp>
          <p:nvSpPr>
            <p:cNvPr id="47" name="TextBox 46">
              <a:hlinkClick r:id="rId18" tooltip="Дончо Минков - сайт за програмиране"/>
            </p:cNvPr>
            <p:cNvSpPr txBox="1"/>
            <p:nvPr userDrawn="1"/>
          </p:nvSpPr>
          <p:spPr>
            <a:xfrm flipH="1">
              <a:off x="3401370" y="2963513"/>
              <a:ext cx="1475012"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a:ln w="0">
                    <a:noFill/>
                  </a:ln>
                  <a:solidFill>
                    <a:schemeClr val="bg1"/>
                  </a:solidFill>
                </a:rPr>
                <a:t>Дончо Минков - сайт за програмиране</a:t>
              </a:r>
            </a:p>
          </p:txBody>
        </p:sp>
        <p:sp>
          <p:nvSpPr>
            <p:cNvPr id="48" name="TextBox 47">
              <a:hlinkClick r:id="rId19" tooltip="Николай Костов - блог за програмиране"/>
            </p:cNvPr>
            <p:cNvSpPr txBox="1"/>
            <p:nvPr userDrawn="1"/>
          </p:nvSpPr>
          <p:spPr>
            <a:xfrm flipH="1">
              <a:off x="3401423" y="3217864"/>
              <a:ext cx="1513403" cy="1210412"/>
            </a:xfrm>
            <a:prstGeom prst="rect">
              <a:avLst/>
            </a:prstGeom>
            <a:grpFill/>
          </p:spPr>
          <p:txBody>
            <a:bodyPr wrap="none" rtlCol="0">
              <a:spAutoFit/>
            </a:bodyPr>
            <a:lstStyle/>
            <a:p>
              <a:pPr algn="l"/>
              <a:r>
                <a:rPr lang="bg-BG" sz="200" kern="1200" noProof="1">
                  <a:ln w="0">
                    <a:noFill/>
                  </a:ln>
                  <a:solidFill>
                    <a:schemeClr val="bg1"/>
                  </a:solidFill>
                  <a:effectLst/>
                  <a:latin typeface="Corbel" pitchFamily="34" charset="0"/>
                  <a:ea typeface="+mn-ea"/>
                  <a:cs typeface="+mn-cs"/>
                </a:rPr>
                <a:t>Николай Костов - блог за програмиране</a:t>
              </a:r>
            </a:p>
          </p:txBody>
        </p:sp>
        <p:sp>
          <p:nvSpPr>
            <p:cNvPr id="49" name="TextBox 48">
              <a:hlinkClick r:id="rId20" tooltip="безплатен C# курс в софтуерната академия на Наков"/>
            </p:cNvPr>
            <p:cNvSpPr txBox="1"/>
            <p:nvPr userDrawn="1"/>
          </p:nvSpPr>
          <p:spPr>
            <a:xfrm flipH="1">
              <a:off x="3398079" y="3548402"/>
              <a:ext cx="1359837"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a:ln w="0">
                    <a:noFill/>
                  </a:ln>
                  <a:solidFill>
                    <a:schemeClr val="bg1"/>
                  </a:solidFill>
                </a:rPr>
                <a:t>C# курс, програмиране, безплатно</a:t>
              </a:r>
            </a:p>
          </p:txBody>
        </p:sp>
      </p:grpSp>
      <p:sp>
        <p:nvSpPr>
          <p:cNvPr id="7" name="Title 1"/>
          <p:cNvSpPr>
            <a:spLocks noGrp="1"/>
          </p:cNvSpPr>
          <p:nvPr>
            <p:ph type="title" hasCustomPrompt="1"/>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a:t>Presentation Title</a:t>
            </a:r>
          </a:p>
        </p:txBody>
      </p:sp>
      <p:sp>
        <p:nvSpPr>
          <p:cNvPr id="9" name="TextBox 8">
            <a:hlinkClick r:id="rId2" tooltip="Форум за програмиране и уеб дизайн - дискусии, съвети, въпроси и отговори @ Софтуерна академия на Телерик"/>
          </p:cNvPr>
          <p:cNvSpPr txBox="1"/>
          <p:nvPr userDrawn="1"/>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b="1" dirty="0">
                <a:solidFill>
                  <a:schemeClr val="tx1">
                    <a:lumMod val="75000"/>
                  </a:schemeClr>
                </a:solidFill>
                <a:effectLst>
                  <a:reflection blurRad="6350" stA="55000" endA="300" endPos="45500" dir="5400000" sy="-100000" algn="bl" rotWithShape="0"/>
                </a:effectLst>
              </a:rPr>
              <a:t>?</a:t>
            </a:r>
          </a:p>
        </p:txBody>
      </p:sp>
      <p:sp>
        <p:nvSpPr>
          <p:cNvPr id="11" name="TextBox 10">
            <a:hlinkClick r:id="rId4" tooltip="Програмиране за деца - безплатно в Телерик кидс академия"/>
          </p:cNvPr>
          <p:cNvSpPr txBox="1"/>
          <p:nvPr userDrawn="1"/>
        </p:nvSpPr>
        <p:spPr>
          <a:xfrm rot="9535351" flipH="1">
            <a:off x="923386"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a:solidFill>
                  <a:schemeClr val="accent5">
                    <a:lumMod val="60000"/>
                    <a:lumOff val="40000"/>
                  </a:schemeClr>
                </a:solidFill>
                <a:effectLst>
                  <a:reflection blurRad="6350" stA="55000" endA="300" endPos="45500" dir="5400000" sy="-100000" algn="bl" rotWithShape="0"/>
                </a:effectLst>
              </a:rPr>
              <a:t>?</a:t>
            </a:r>
          </a:p>
        </p:txBody>
      </p:sp>
      <p:sp>
        <p:nvSpPr>
          <p:cNvPr id="12" name="TextBox 11">
            <a:hlinkClick r:id="rId5" tooltip="Безплатен SEO курс - оптимизация за търсачки, уроци по SEO"/>
          </p:cNvPr>
          <p:cNvSpPr txBox="1"/>
          <p:nvPr userDrawn="1"/>
        </p:nvSpPr>
        <p:spPr>
          <a:xfrm rot="16938170" flipH="1">
            <a:off x="4905823" y="966542"/>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a:solidFill>
                  <a:srgbClr val="FF831D"/>
                </a:solidFill>
                <a:effectLst>
                  <a:reflection blurRad="6350" stA="55000" endA="300" endPos="45500" dir="5400000" sy="-100000" algn="bl" rotWithShape="0"/>
                </a:effectLst>
              </a:rPr>
              <a:t>?</a:t>
            </a:r>
          </a:p>
        </p:txBody>
      </p:sp>
      <p:sp>
        <p:nvSpPr>
          <p:cNvPr id="13" name="TextBox 12">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rot="19836951" flipH="1">
            <a:off x="7379010" y="1495154"/>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p>
        </p:txBody>
      </p:sp>
      <p:sp>
        <p:nvSpPr>
          <p:cNvPr id="14" name="TextBox 13">
            <a:hlinkClick r:id="rId7" tooltip="Училищна софтуерна академия - безплатни уроци по програмиране и уеб дизайн"/>
          </p:cNvPr>
          <p:cNvSpPr txBox="1"/>
          <p:nvPr userDrawn="1"/>
        </p:nvSpPr>
        <p:spPr>
          <a:xfrm rot="2233443" flipH="1">
            <a:off x="2139218" y="940065"/>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a:solidFill>
                  <a:schemeClr val="tx2">
                    <a:lumMod val="75000"/>
                  </a:schemeClr>
                </a:solidFill>
                <a:effectLst>
                  <a:reflection blurRad="6350" stA="55000" endA="300" endPos="45500" dir="5400000" sy="-100000" algn="bl" rotWithShape="0"/>
                </a:effectLst>
              </a:rPr>
              <a:t>?</a:t>
            </a:r>
          </a:p>
        </p:txBody>
      </p:sp>
      <p:sp>
        <p:nvSpPr>
          <p:cNvPr id="15" name="TextBox 14">
            <a:hlinkClick r:id="rId8" tooltip="Безплатен курс &quot;Програмиране с ASP.NET MVC&quot; - уеб технологии, бази данни, C#, .NET, ASP.NET MVC"/>
          </p:cNvPr>
          <p:cNvSpPr txBox="1"/>
          <p:nvPr userDrawn="1"/>
        </p:nvSpPr>
        <p:spPr>
          <a:xfrm rot="8530737" flipH="1">
            <a:off x="4757100"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a:solidFill>
                  <a:srgbClr val="FF4A37"/>
                </a:solidFill>
                <a:effectLst>
                  <a:reflection blurRad="6350" stA="60000" endA="900" endPos="60000" dist="29997" dir="5400000" sy="-100000" algn="bl" rotWithShape="0"/>
                </a:effectLst>
              </a:rPr>
              <a:t>?</a:t>
            </a:r>
          </a:p>
        </p:txBody>
      </p:sp>
      <p:sp>
        <p:nvSpPr>
          <p:cNvPr id="16" name="TextBox 15">
            <a:hlinkClick r:id="rId9" tooltip="Безплатен курс &quot;Разработка на софтуер в Cloud среда&quot; - AppEngine, AWS, Azure"/>
          </p:cNvPr>
          <p:cNvSpPr txBox="1"/>
          <p:nvPr userDrawn="1"/>
        </p:nvSpPr>
        <p:spPr>
          <a:xfrm rot="12627025" flipH="1">
            <a:off x="2910497" y="4405707"/>
            <a:ext cx="386488"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a:solidFill>
                  <a:schemeClr val="tx2">
                    <a:lumMod val="40000"/>
                    <a:lumOff val="60000"/>
                  </a:schemeClr>
                </a:solidFill>
                <a:effectLst>
                  <a:reflection blurRad="6350" stA="55000" endA="300" endPos="45500" dir="5400000" sy="-100000" algn="bl" rotWithShape="0"/>
                </a:effectLst>
              </a:rPr>
              <a:t>?</a:t>
            </a:r>
          </a:p>
        </p:txBody>
      </p:sp>
      <p:sp>
        <p:nvSpPr>
          <p:cNvPr id="17" name="TextBox 16">
            <a:hlinkClick r:id="rId10" tooltip="BG Coder - онлайн състезателна система - тренировки за състезания по програмиране - online judge"/>
          </p:cNvPr>
          <p:cNvSpPr txBox="1"/>
          <p:nvPr userDrawn="1"/>
        </p:nvSpPr>
        <p:spPr>
          <a:xfrm rot="1186146" flipH="1">
            <a:off x="6185957"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a:solidFill>
                  <a:srgbClr val="9966FF"/>
                </a:solidFill>
                <a:effectLst>
                  <a:reflection blurRad="6350" stA="55000" endA="300" endPos="45500" dir="5400000" sy="-100000" algn="bl" rotWithShape="0"/>
                </a:effectLst>
              </a:rPr>
              <a:t>?</a:t>
            </a:r>
          </a:p>
        </p:txBody>
      </p:sp>
      <p:sp>
        <p:nvSpPr>
          <p:cNvPr id="18" name="TextBox 17">
            <a:hlinkClick r:id="rId11" tooltip="Светлин Наков - курсове и уроци по програмиране, уеб дизайн, книги, обучения - безплатно"/>
          </p:cNvPr>
          <p:cNvSpPr txBox="1"/>
          <p:nvPr userDrawn="1"/>
        </p:nvSpPr>
        <p:spPr>
          <a:xfrm rot="19460650" flipH="1">
            <a:off x="3150206" y="1979501"/>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a:solidFill>
                  <a:srgbClr val="FF6699"/>
                </a:solidFill>
                <a:effectLst>
                  <a:reflection blurRad="6350" stA="55000" endA="300" endPos="45500" dir="5400000" sy="-100000" algn="bl" rotWithShape="0"/>
                </a:effectLst>
              </a:rPr>
              <a:t>?</a:t>
            </a:r>
          </a:p>
        </p:txBody>
      </p:sp>
      <p:sp>
        <p:nvSpPr>
          <p:cNvPr id="19" name="TextBox 18">
            <a:hlinkClick r:id="rId12" tooltip="Безплатен курс &quot;Качествен програмен код&quot;"/>
          </p:cNvPr>
          <p:cNvSpPr txBox="1"/>
          <p:nvPr userDrawn="1"/>
        </p:nvSpPr>
        <p:spPr>
          <a:xfrm rot="18277140" flipH="1">
            <a:off x="405234" y="3272336"/>
            <a:ext cx="413607"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a:solidFill>
                  <a:schemeClr val="tx2">
                    <a:lumMod val="40000"/>
                    <a:lumOff val="60000"/>
                  </a:schemeClr>
                </a:solidFill>
                <a:effectLst>
                  <a:reflection blurRad="6350" stA="55000" endA="300" endPos="45500" dir="5400000" sy="-100000" algn="bl" rotWithShape="0"/>
                </a:effectLst>
              </a:rPr>
              <a:t>?</a:t>
            </a:r>
          </a:p>
        </p:txBody>
      </p:sp>
      <p:sp>
        <p:nvSpPr>
          <p:cNvPr id="20" name="TextBox 1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rot="18695734" flipH="1">
            <a:off x="3127407" y="5396299"/>
            <a:ext cx="548101" cy="1015663"/>
          </a:xfrm>
          <a:prstGeom prst="rect">
            <a:avLst/>
          </a:prstGeom>
          <a:noFill/>
        </p:spPr>
        <p:txBody>
          <a:bodyPr wrap="square" rtlCol="0">
            <a:spAutoFit/>
          </a:bodyPr>
          <a:lstStyle/>
          <a:p>
            <a:r>
              <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p>
        </p:txBody>
      </p:sp>
      <p:sp>
        <p:nvSpPr>
          <p:cNvPr id="21" name="TextBox 20">
            <a:hlinkClick r:id="rId14" tooltip="Безплатен ASP.NET курс - уеб програмиране, бази данни, C#, .NET, ASP.NET"/>
          </p:cNvPr>
          <p:cNvSpPr txBox="1"/>
          <p:nvPr userDrawn="1"/>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r>
              <a:rPr lang="en-US" sz="4000" dirty="0">
                <a:solidFill>
                  <a:schemeClr val="accent4">
                    <a:lumMod val="60000"/>
                    <a:lumOff val="40000"/>
                  </a:schemeClr>
                </a:solidFill>
                <a:effectLst>
                  <a:reflection blurRad="6350" stA="55000" endA="300" endPos="45500" dir="5400000" sy="-100000" algn="bl" rotWithShape="0"/>
                </a:effectLst>
              </a:rPr>
              <a:t>?</a:t>
            </a:r>
          </a:p>
        </p:txBody>
      </p:sp>
      <p:sp>
        <p:nvSpPr>
          <p:cNvPr id="22" name="TextBox 21">
            <a:hlinkClick r:id="rId15" tooltip="Софтуерна академия на Телерик - безплатни курсове и уроци по програмиране"/>
          </p:cNvPr>
          <p:cNvSpPr txBox="1"/>
          <p:nvPr userDrawn="1"/>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000" b="1" spc="150" dirty="0">
                <a:ln w="11430"/>
                <a:solidFill>
                  <a:schemeClr val="accent4">
                    <a:lumMod val="60000"/>
                    <a:lumOff val="40000"/>
                  </a:schemeClr>
                </a:solidFill>
                <a:effectLst>
                  <a:outerShdw blurRad="25400" algn="tl" rotWithShape="0">
                    <a:srgbClr val="000000">
                      <a:alpha val="43000"/>
                    </a:srgbClr>
                  </a:outerShdw>
                </a:effectLst>
              </a:rPr>
              <a:t>?</a:t>
            </a:r>
          </a:p>
        </p:txBody>
      </p:sp>
      <p:sp>
        <p:nvSpPr>
          <p:cNvPr id="23" name="TextBox 22">
            <a:hlinkClick r:id="rId16" tooltip="Безплатен курс &quot;Разработка на мобилни приложения&quot; - iPhone, Android, Windows Phone, PhoneGap, HTML5, jQuery, AJAX"/>
          </p:cNvPr>
          <p:cNvSpPr txBox="1"/>
          <p:nvPr userDrawn="1"/>
        </p:nvSpPr>
        <p:spPr>
          <a:xfrm rot="20840689" flipH="1">
            <a:off x="8186733" y="5517701"/>
            <a:ext cx="357408" cy="646331"/>
          </a:xfrm>
          <a:prstGeom prst="rect">
            <a:avLst/>
          </a:prstGeom>
          <a:noFill/>
        </p:spPr>
        <p:txBody>
          <a:bodyPr wrap="square" rtlCol="0">
            <a:spAutoFit/>
          </a:bodyPr>
          <a:lstStyle/>
          <a:p>
            <a:r>
              <a:rPr lang="en-US" sz="36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24" name="TextBox 23">
            <a:hlinkClick r:id="rId17" tooltip="Free C# Programming Book by Svetlin Nakov - безплатна C# книга от Светлин Наков, книга C#, книга Java, безплатна книга"/>
          </p:cNvPr>
          <p:cNvSpPr txBox="1"/>
          <p:nvPr userDrawn="1"/>
        </p:nvSpPr>
        <p:spPr>
          <a:xfrm rot="15426793" flipH="1">
            <a:off x="1145826" y="4072253"/>
            <a:ext cx="369652" cy="769441"/>
          </a:xfrm>
          <a:prstGeom prst="rect">
            <a:avLst/>
          </a:prstGeom>
          <a:noFill/>
        </p:spPr>
        <p:txBody>
          <a:bodyPr wrap="square" rtlCol="0">
            <a:spAutoFit/>
            <a:scene3d>
              <a:camera prst="orthographicFront"/>
              <a:lightRig rig="threePt" dir="t"/>
            </a:scene3d>
            <a:sp3d extrusionH="57150">
              <a:bevelT w="38100" h="38100"/>
            </a:sp3d>
          </a:bodyPr>
          <a:lstStyle/>
          <a:p>
            <a:r>
              <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p>
        </p:txBody>
      </p:sp>
      <p:sp>
        <p:nvSpPr>
          <p:cNvPr id="25" name="TextBox 24">
            <a:hlinkClick r:id="rId18" tooltip="Дончо Минков - сайт за програмиране"/>
          </p:cNvPr>
          <p:cNvSpPr txBox="1"/>
          <p:nvPr userDrawn="1"/>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p>
        </p:txBody>
      </p:sp>
      <p:sp>
        <p:nvSpPr>
          <p:cNvPr id="26" name="TextBox 25">
            <a:hlinkClick r:id="rId19" tooltip="Николай Костов - блог за програмиране"/>
          </p:cNvPr>
          <p:cNvSpPr txBox="1"/>
          <p:nvPr userDrawn="1"/>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b="1" dirty="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27" name="TextBox 26">
            <a:hlinkClick r:id="rId20" tooltip="C# курс - програмиране, уроци, видео, лекции от Наков"/>
          </p:cNvPr>
          <p:cNvSpPr txBox="1"/>
          <p:nvPr userDrawn="1"/>
        </p:nvSpPr>
        <p:spPr>
          <a:xfrm rot="2086872" flipH="1">
            <a:off x="8330354" y="1359227"/>
            <a:ext cx="444390" cy="584775"/>
          </a:xfrm>
          <a:prstGeom prst="rect">
            <a:avLst/>
          </a:prstGeom>
          <a:noFill/>
        </p:spPr>
        <p:txBody>
          <a:bodyPr wrap="square" rtlCol="0">
            <a:spAutoFit/>
            <a:scene3d>
              <a:camera prst="orthographicFront"/>
              <a:lightRig rig="threePt" dir="t"/>
            </a:scene3d>
            <a:sp3d extrusionH="57150">
              <a:bevelT w="38100" h="38100"/>
            </a:sp3d>
          </a:bodyPr>
          <a:lstStyle/>
          <a:p>
            <a:r>
              <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p>
        </p:txBody>
      </p:sp>
      <p:sp>
        <p:nvSpPr>
          <p:cNvPr id="28" name="Rectangle 27"/>
          <p:cNvSpPr/>
          <p:nvPr userDrawn="1"/>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7600" b="1" spc="150" noProof="0" dirty="0">
                <a:ln w="11430"/>
                <a:solidFill>
                  <a:schemeClr val="tx1">
                    <a:lumMod val="40000"/>
                    <a:lumOff val="60000"/>
                  </a:schemeClr>
                </a:solidFill>
                <a:effectLst>
                  <a:outerShdw blurRad="25400" algn="tl" rotWithShape="0">
                    <a:srgbClr val="000000">
                      <a:alpha val="43000"/>
                    </a:srgbClr>
                  </a:outerShdw>
                </a:effectLst>
                <a:latin typeface="+mn-lt"/>
              </a:rPr>
              <a:t>Questions?</a:t>
            </a:r>
            <a:endParaRPr lang="en-US" sz="7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6807131" y="6400800"/>
            <a:ext cx="2218556" cy="369332"/>
          </a:xfrm>
          <a:prstGeom prst="rect">
            <a:avLst/>
          </a:prstGeom>
        </p:spPr>
        <p:txBody>
          <a:bodyPr wrap="none">
            <a:spAutoFit/>
          </a:bodyPr>
          <a:lstStyle>
            <a:lvl1pPr marL="0" indent="0" algn="r">
              <a:buNone/>
              <a:defRPr sz="1800"/>
            </a:lvl1pPr>
          </a:lstStyle>
          <a:p>
            <a:pPr lvl="0"/>
            <a:r>
              <a:rPr lang="en-US" dirty="0"/>
              <a:t>Course web site URL</a:t>
            </a:r>
          </a:p>
        </p:txBody>
      </p:sp>
      <p:sp>
        <p:nvSpPr>
          <p:cNvPr id="10" name="TextBox 9">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a:lnSpc>
                <a:spcPct val="80000"/>
              </a:lnSpc>
            </a:pPr>
            <a:r>
              <a:rPr lang="en-US" sz="12000" b="1" dirty="0">
                <a:solidFill>
                  <a:srgbClr val="FFBF8B"/>
                </a:solidFill>
                <a:effectLst>
                  <a:reflection blurRad="6350" stA="55000" endA="300" endPos="45500" dir="5400000" sy="-100000" algn="bl" rotWithShape="0"/>
                </a:effectLst>
                <a:latin typeface="Cambria" pitchFamily="18" charset="0"/>
              </a:rPr>
              <a:t>?</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7">
            <a:extLst>
              <a:ext uri="{28A0092B-C50C-407E-A947-70E740481C1C}">
                <a14:useLocalDpi xmlns:a14="http://schemas.microsoft.com/office/drawing/2010/main"/>
              </a:ext>
            </a:extLst>
          </a:blip>
          <a:srcRect/>
          <a:stretch>
            <a:fillRect/>
          </a:stretch>
        </p:blipFill>
        <p:spPr bwMode="auto">
          <a:xfrm>
            <a:off x="0" y="0"/>
            <a:ext cx="914399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p:cNvPicPr>
            <a:picLocks noChangeAspect="1" noChangeArrowheads="1"/>
          </p:cNvPicPr>
          <p:nvPr userDrawn="1"/>
        </p:nvPicPr>
        <p:blipFill>
          <a:blip r:embed="rId8" cstate="email">
            <a:extLst>
              <a:ext uri="{28A0092B-C50C-407E-A947-70E740481C1C}">
                <a14:useLocalDpi xmlns:a14="http://schemas.microsoft.com/office/drawing/2010/main"/>
              </a:ext>
            </a:extLst>
          </a:blip>
          <a:srcRect/>
          <a:stretch>
            <a:fillRect/>
          </a:stretch>
        </p:blipFill>
        <p:spPr bwMode="auto">
          <a:xfrm>
            <a:off x="0" y="63500"/>
            <a:ext cx="9144000" cy="590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
          <p:cNvPicPr>
            <a:picLocks noChangeAspect="1" noChangeArrowheads="1"/>
          </p:cNvPicPr>
          <p:nvPr userDrawn="1"/>
        </p:nvPicPr>
        <p:blipFill>
          <a:blip r:embed="rId9" cstate="email">
            <a:extLst>
              <a:ext uri="{28A0092B-C50C-407E-A947-70E740481C1C}">
                <a14:useLocalDpi xmlns:a14="http://schemas.microsoft.com/office/drawing/2010/main"/>
              </a:ext>
            </a:extLst>
          </a:blip>
          <a:srcRect/>
          <a:stretch>
            <a:fillRect/>
          </a:stretch>
        </p:blipFill>
        <p:spPr bwMode="auto">
          <a:xfrm>
            <a:off x="0" y="247650"/>
            <a:ext cx="9144000" cy="483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a:extLst>
              <a:ext uri="{FF2B5EF4-FFF2-40B4-BE49-F238E27FC236}">
                <a16:creationId xmlns:a16="http://schemas.microsoft.com/office/drawing/2014/main" id="{3793A00C-26E3-47E1-AD7E-5237BE4184E0}"/>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17130" y="9624"/>
            <a:ext cx="1855062" cy="836475"/>
          </a:xfrm>
          <a:prstGeom prst="rect">
            <a:avLst/>
          </a:prstGeom>
        </p:spPr>
      </p:pic>
    </p:spTree>
  </p:cSld>
  <p:clrMap bg1="dk1" tx1="lt1" bg2="dk2" tx2="lt2" accent1="accent1" accent2="accent2" accent3="accent3" accent4="accent4" accent5="accent5" accent6="accent6" hlink="hlink" folHlink="folHlink"/>
  <p:sldLayoutIdLst>
    <p:sldLayoutId id="2147483701" r:id="rId1"/>
    <p:sldLayoutId id="2147483688" r:id="rId2"/>
    <p:sldLayoutId id="2147483704" r:id="rId3"/>
    <p:sldLayoutId id="2147483689" r:id="rId4"/>
    <p:sldLayoutId id="2147483703" r:id="rId5"/>
  </p:sldLayoutIdLst>
  <p:hf hdr="0" ftr="0" dt="0"/>
  <p:txStyles>
    <p:titleStyle>
      <a:lvl1pPr algn="r" rtl="0" eaLnBrk="0" fontAlgn="base" hangingPunct="0">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p:titleStyle>
    <p:body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gi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jpeg"/><Relationship Id="rId4" Type="http://schemas.openxmlformats.org/officeDocument/2006/relationships/image" Target="../media/image26.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34.xml"/><Relationship Id="rId1" Type="http://schemas.openxmlformats.org/officeDocument/2006/relationships/slideLayout" Target="../slideLayouts/slideLayout4.xml"/><Relationship Id="rId5" Type="http://schemas.openxmlformats.org/officeDocument/2006/relationships/image" Target="../media/image31.jpeg"/><Relationship Id="rId4" Type="http://schemas.openxmlformats.org/officeDocument/2006/relationships/image" Target="../media/image30.jpe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dev.mysql.com/doc/refman/5.7/en/extensions-to-ansi.html" TargetMode="External"/><Relationship Id="rId2" Type="http://schemas.openxmlformats.org/officeDocument/2006/relationships/image" Target="../media/image37.jpe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https://lwtc.instructure.com/" TargetMode="Externa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14.png"/><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6.jpeg"/></Relationships>
</file>

<file path=ppt/slides/_rels/slide9.xml.rels><?xml version="1.0" encoding="UTF-8" standalone="yes"?>
<Relationships xmlns="http://schemas.openxmlformats.org/package/2006/relationships"><Relationship Id="rId2" Type="http://schemas.openxmlformats.org/officeDocument/2006/relationships/hyperlink" Target="http://en.wikipedia.org/wiki/SQL#Standardizatio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752600"/>
            <a:ext cx="8229600" cy="1524000"/>
          </a:xfrm>
        </p:spPr>
        <p:txBody>
          <a:bodyPr/>
          <a:lstStyle/>
          <a:p>
            <a:r>
              <a:rPr lang="en-US" dirty="0">
                <a:effectLst>
                  <a:outerShdw blurRad="38100" dist="38100" dir="2700000" algn="tl">
                    <a:srgbClr val="000000">
                      <a:alpha val="43137"/>
                    </a:srgbClr>
                  </a:outerShdw>
                  <a:reflection blurRad="12000" stA="25000" endPos="49000" dist="5000" dir="5400000" sy="-100000" algn="bl" rotWithShape="0"/>
                </a:effectLst>
              </a:rPr>
              <a:t>Structured Query </a:t>
            </a:r>
            <a:br>
              <a:rPr lang="en-US" dirty="0">
                <a:effectLst>
                  <a:outerShdw blurRad="38100" dist="38100" dir="2700000" algn="tl">
                    <a:srgbClr val="000000">
                      <a:alpha val="43137"/>
                    </a:srgbClr>
                  </a:outerShdw>
                  <a:reflection blurRad="12000" stA="25000" endPos="49000" dist="5000" dir="5400000" sy="-100000" algn="bl" rotWithShape="0"/>
                </a:effectLst>
              </a:rPr>
            </a:br>
            <a:r>
              <a:rPr lang="en-US" dirty="0">
                <a:effectLst>
                  <a:outerShdw blurRad="38100" dist="38100" dir="2700000" algn="tl">
                    <a:srgbClr val="000000">
                      <a:alpha val="43137"/>
                    </a:srgbClr>
                  </a:outerShdw>
                  <a:reflection blurRad="12000" stA="25000" endPos="49000" dist="5000" dir="5400000" sy="-100000" algn="bl" rotWithShape="0"/>
                </a:effectLst>
              </a:rPr>
              <a:t>Language (SQL)</a:t>
            </a:r>
            <a:endParaRPr lang="en-US" dirty="0"/>
          </a:p>
        </p:txBody>
      </p:sp>
      <p:sp>
        <p:nvSpPr>
          <p:cNvPr id="3" name="Subtitle 2"/>
          <p:cNvSpPr>
            <a:spLocks noGrp="1"/>
          </p:cNvSpPr>
          <p:nvPr>
            <p:ph type="subTitle" idx="1"/>
          </p:nvPr>
        </p:nvSpPr>
        <p:spPr>
          <a:xfrm>
            <a:off x="457200" y="3393280"/>
            <a:ext cx="8229600" cy="569120"/>
          </a:xfrm>
        </p:spPr>
        <p:txBody>
          <a:bodyPr/>
          <a:lstStyle/>
          <a:p>
            <a:r>
              <a:rPr lang="en-US" dirty="0"/>
              <a:t>SQL Intro (MS SQL Server and MySQL)</a:t>
            </a:r>
          </a:p>
        </p:txBody>
      </p:sp>
      <p:pic>
        <p:nvPicPr>
          <p:cNvPr id="20" name="Picture 2" descr="http://blogs.technet.com/cfs-file.ashx/__key/communityserver-blogs-components-weblogfiles/00-00-00-94-25/6428.SQL12_5F00_v_5F00_rgb.pn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l="-3571" t="-5795" r="-4592" b="-7189"/>
          <a:stretch/>
        </p:blipFill>
        <p:spPr bwMode="auto">
          <a:xfrm>
            <a:off x="6836151" y="5370772"/>
            <a:ext cx="1850649" cy="1172950"/>
          </a:xfrm>
          <a:prstGeom prst="roundRect">
            <a:avLst>
              <a:gd name="adj" fmla="val 3787"/>
            </a:avLst>
          </a:prstGeom>
          <a:solidFill>
            <a:srgbClr val="FFFFFF"/>
          </a:solidFill>
          <a:extLst/>
        </p:spPr>
      </p:pic>
      <p:pic>
        <p:nvPicPr>
          <p:cNvPr id="21" name="Picture 4" descr="http://www.w3resource.com/mysql/mysql-logo.jpg"/>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l="-3842" r="-3634"/>
          <a:stretch/>
        </p:blipFill>
        <p:spPr bwMode="auto">
          <a:xfrm>
            <a:off x="4191000" y="5370772"/>
            <a:ext cx="2116359" cy="1172950"/>
          </a:xfrm>
          <a:prstGeom prst="roundRect">
            <a:avLst>
              <a:gd name="adj" fmla="val 3787"/>
            </a:avLst>
          </a:prstGeom>
          <a:solidFill>
            <a:srgbClr val="FFFFFF"/>
          </a:solidFill>
          <a:extLst/>
        </p:spPr>
      </p:pic>
      <p:pic>
        <p:nvPicPr>
          <p:cNvPr id="1026" name="Picture 2" descr="document, file, sql icon"/>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1027695" y="914400"/>
            <a:ext cx="1273526" cy="127352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3249866" y="174702"/>
            <a:ext cx="5436934" cy="1687345"/>
          </a:xfrm>
          <a:prstGeom prst="rect">
            <a:avLst/>
          </a:prstGeom>
          <a:scene3d>
            <a:camera prst="perspectiveRelaxed"/>
            <a:lightRig rig="threePt" dir="t"/>
          </a:scene3d>
        </p:spPr>
      </p:pic>
      <p:sp>
        <p:nvSpPr>
          <p:cNvPr id="12" name="Text Placeholder 3">
            <a:extLst>
              <a:ext uri="{FF2B5EF4-FFF2-40B4-BE49-F238E27FC236}">
                <a16:creationId xmlns:a16="http://schemas.microsoft.com/office/drawing/2014/main" id="{0AE91E53-8F7B-4DEB-ABEE-0F8B8C6DAC82}"/>
              </a:ext>
            </a:extLst>
          </p:cNvPr>
          <p:cNvSpPr>
            <a:spLocks noGrp="1"/>
          </p:cNvSpPr>
          <p:nvPr>
            <p:ph type="body" sz="quarter" idx="10"/>
          </p:nvPr>
        </p:nvSpPr>
        <p:spPr>
          <a:xfrm>
            <a:off x="304800" y="5257800"/>
            <a:ext cx="3352800" cy="954107"/>
          </a:xfrm>
        </p:spPr>
        <p:txBody>
          <a:bodyPr/>
          <a:lstStyle/>
          <a:p>
            <a:r>
              <a:rPr lang="en-US" dirty="0"/>
              <a:t>Rolando Rodriguez</a:t>
            </a:r>
          </a:p>
          <a:p>
            <a:endParaRPr lang="en-US" dirty="0"/>
          </a:p>
        </p:txBody>
      </p:sp>
      <p:sp>
        <p:nvSpPr>
          <p:cNvPr id="13" name="Text Placeholder 4">
            <a:extLst>
              <a:ext uri="{FF2B5EF4-FFF2-40B4-BE49-F238E27FC236}">
                <a16:creationId xmlns:a16="http://schemas.microsoft.com/office/drawing/2014/main" id="{7134A59B-A798-4D6B-80FB-72ED96EACA7E}"/>
              </a:ext>
            </a:extLst>
          </p:cNvPr>
          <p:cNvSpPr>
            <a:spLocks noGrp="1"/>
          </p:cNvSpPr>
          <p:nvPr>
            <p:ph type="body" sz="quarter" idx="11"/>
          </p:nvPr>
        </p:nvSpPr>
        <p:spPr>
          <a:xfrm>
            <a:off x="304800" y="5791200"/>
            <a:ext cx="1165704" cy="646331"/>
          </a:xfrm>
        </p:spPr>
        <p:txBody>
          <a:bodyPr/>
          <a:lstStyle/>
          <a:p>
            <a:r>
              <a:rPr lang="en-US" dirty="0"/>
              <a:t>Instructor</a:t>
            </a:r>
          </a:p>
          <a:p>
            <a:endParaRPr lang="en-US" dirty="0"/>
          </a:p>
        </p:txBody>
      </p:sp>
      <p:sp>
        <p:nvSpPr>
          <p:cNvPr id="14" name="Text Placeholder 5">
            <a:extLst>
              <a:ext uri="{FF2B5EF4-FFF2-40B4-BE49-F238E27FC236}">
                <a16:creationId xmlns:a16="http://schemas.microsoft.com/office/drawing/2014/main" id="{16B0483F-9578-4BC6-95EE-9C6363F715F2}"/>
              </a:ext>
            </a:extLst>
          </p:cNvPr>
          <p:cNvSpPr>
            <a:spLocks noGrp="1"/>
          </p:cNvSpPr>
          <p:nvPr>
            <p:ph type="body" sz="quarter" idx="12"/>
          </p:nvPr>
        </p:nvSpPr>
        <p:spPr>
          <a:xfrm>
            <a:off x="304800" y="6096000"/>
            <a:ext cx="2743200" cy="584775"/>
          </a:xfrm>
        </p:spPr>
        <p:txBody>
          <a:bodyPr/>
          <a:lstStyle/>
          <a:p>
            <a:r>
              <a:rPr lang="en-US" dirty="0"/>
              <a:t>rodrir15@collierschools.com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Rectangle 2"/>
          <p:cNvSpPr>
            <a:spLocks noGrp="1" noChangeArrowheads="1"/>
          </p:cNvSpPr>
          <p:nvPr>
            <p:ph type="title"/>
          </p:nvPr>
        </p:nvSpPr>
        <p:spPr/>
        <p:txBody>
          <a:bodyPr/>
          <a:lstStyle/>
          <a:p>
            <a:r>
              <a:rPr lang="en-US" dirty="0"/>
              <a:t>SQL Syntax</a:t>
            </a:r>
            <a:endParaRPr lang="bg-BG" dirty="0"/>
          </a:p>
        </p:txBody>
      </p:sp>
      <p:sp>
        <p:nvSpPr>
          <p:cNvPr id="483331" name="Rectangle 3"/>
          <p:cNvSpPr>
            <a:spLocks noGrp="1" noChangeArrowheads="1"/>
          </p:cNvSpPr>
          <p:nvPr>
            <p:ph idx="1"/>
          </p:nvPr>
        </p:nvSpPr>
        <p:spPr/>
        <p:txBody>
          <a:bodyPr/>
          <a:lstStyle/>
          <a:p>
            <a:pPr marL="0" indent="0" algn="ctr">
              <a:lnSpc>
                <a:spcPct val="95000"/>
              </a:lnSpc>
              <a:buNone/>
            </a:pPr>
            <a:r>
              <a:rPr lang="en-US" dirty="0">
                <a:solidFill>
                  <a:schemeClr val="accent5">
                    <a:lumMod val="20000"/>
                    <a:lumOff val="80000"/>
                  </a:schemeClr>
                </a:solidFill>
                <a:latin typeface="Consolas" pitchFamily="49" charset="0"/>
              </a:rPr>
              <a:t>Keep in mind that…</a:t>
            </a:r>
          </a:p>
          <a:p>
            <a:pPr marL="0" indent="0" algn="just">
              <a:lnSpc>
                <a:spcPct val="95000"/>
              </a:lnSpc>
              <a:buNone/>
            </a:pPr>
            <a:r>
              <a:rPr lang="en-US" dirty="0"/>
              <a:t>SQL keywords are NOT case sensitive: select is the same as SELECT</a:t>
            </a:r>
          </a:p>
          <a:p>
            <a:pPr marL="0" indent="0" algn="ctr">
              <a:lnSpc>
                <a:spcPct val="95000"/>
              </a:lnSpc>
              <a:buNone/>
            </a:pPr>
            <a:r>
              <a:rPr lang="en-US" dirty="0">
                <a:solidFill>
                  <a:schemeClr val="accent5">
                    <a:lumMod val="20000"/>
                    <a:lumOff val="80000"/>
                  </a:schemeClr>
                </a:solidFill>
                <a:latin typeface="Consolas" pitchFamily="49" charset="0"/>
              </a:rPr>
              <a:t>Semicolon after SQL Statements?</a:t>
            </a:r>
          </a:p>
          <a:p>
            <a:pPr marL="0" indent="0" algn="just">
              <a:lnSpc>
                <a:spcPct val="95000"/>
              </a:lnSpc>
              <a:buNone/>
            </a:pPr>
            <a:r>
              <a:rPr lang="en-US" dirty="0"/>
              <a:t>Some database systems require a semicolon at the end of each SQL statement.</a:t>
            </a:r>
          </a:p>
          <a:p>
            <a:pPr marL="0" indent="0" algn="just">
              <a:lnSpc>
                <a:spcPct val="95000"/>
              </a:lnSpc>
              <a:buNone/>
            </a:pPr>
            <a:r>
              <a:rPr lang="en-US" dirty="0"/>
              <a:t>Semicolon is the standard way to separate each SQL statement in database systems that allow more than one SQL statement to be executed in the same call to the server.</a:t>
            </a:r>
            <a:endParaRPr lang="en-US" dirty="0">
              <a:solidFill>
                <a:schemeClr val="accent5">
                  <a:lumMod val="20000"/>
                  <a:lumOff val="80000"/>
                </a:schemeClr>
              </a:solidFill>
              <a:latin typeface="Consolas" pitchFamily="49" charset="0"/>
            </a:endParaRPr>
          </a:p>
        </p:txBody>
      </p:sp>
    </p:spTree>
    <p:extLst>
      <p:ext uri="{BB962C8B-B14F-4D97-AF65-F5344CB8AC3E}">
        <p14:creationId xmlns:p14="http://schemas.microsoft.com/office/powerpoint/2010/main" val="1644090903"/>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Rectangle 2"/>
          <p:cNvSpPr>
            <a:spLocks noGrp="1" noChangeArrowheads="1"/>
          </p:cNvSpPr>
          <p:nvPr>
            <p:ph type="title"/>
          </p:nvPr>
        </p:nvSpPr>
        <p:spPr/>
        <p:txBody>
          <a:bodyPr/>
          <a:lstStyle/>
          <a:p>
            <a:r>
              <a:rPr lang="en-US" dirty="0"/>
              <a:t>SQL Statements</a:t>
            </a:r>
            <a:endParaRPr lang="bg-BG" dirty="0"/>
          </a:p>
        </p:txBody>
      </p:sp>
      <p:sp>
        <p:nvSpPr>
          <p:cNvPr id="483331" name="Rectangle 3"/>
          <p:cNvSpPr>
            <a:spLocks noGrp="1" noChangeArrowheads="1"/>
          </p:cNvSpPr>
          <p:nvPr>
            <p:ph idx="1"/>
          </p:nvPr>
        </p:nvSpPr>
        <p:spPr/>
        <p:txBody>
          <a:bodyPr/>
          <a:lstStyle/>
          <a:p>
            <a:pPr marL="0" indent="0" algn="just">
              <a:lnSpc>
                <a:spcPct val="95000"/>
              </a:lnSpc>
              <a:buNone/>
            </a:pPr>
            <a:r>
              <a:rPr lang="en-US" sz="2400" dirty="0">
                <a:solidFill>
                  <a:schemeClr val="accent6">
                    <a:lumMod val="40000"/>
                    <a:lumOff val="60000"/>
                  </a:schemeClr>
                </a:solidFill>
              </a:rPr>
              <a:t>Some of the most important SQL statements:</a:t>
            </a:r>
          </a:p>
          <a:p>
            <a:pPr marL="0" indent="0" algn="just">
              <a:lnSpc>
                <a:spcPct val="95000"/>
              </a:lnSpc>
              <a:buNone/>
            </a:pPr>
            <a:r>
              <a:rPr lang="en-US" sz="2400" dirty="0"/>
              <a:t>    </a:t>
            </a:r>
            <a:r>
              <a:rPr lang="en-US" sz="2400" dirty="0">
                <a:solidFill>
                  <a:schemeClr val="accent6">
                    <a:lumMod val="40000"/>
                    <a:lumOff val="60000"/>
                  </a:schemeClr>
                </a:solidFill>
              </a:rPr>
              <a:t>SELECT</a:t>
            </a:r>
            <a:r>
              <a:rPr lang="en-US" sz="2400" dirty="0"/>
              <a:t> - extracts data from a database</a:t>
            </a:r>
          </a:p>
          <a:p>
            <a:pPr marL="0" indent="0" algn="just">
              <a:lnSpc>
                <a:spcPct val="95000"/>
              </a:lnSpc>
              <a:buNone/>
            </a:pPr>
            <a:r>
              <a:rPr lang="en-US" sz="2400" dirty="0">
                <a:solidFill>
                  <a:schemeClr val="accent6">
                    <a:lumMod val="40000"/>
                    <a:lumOff val="60000"/>
                  </a:schemeClr>
                </a:solidFill>
              </a:rPr>
              <a:t>    UPDATE </a:t>
            </a:r>
            <a:r>
              <a:rPr lang="en-US" sz="2400" dirty="0"/>
              <a:t>- updates data in a database</a:t>
            </a:r>
          </a:p>
          <a:p>
            <a:pPr marL="0" indent="0" algn="just">
              <a:lnSpc>
                <a:spcPct val="95000"/>
              </a:lnSpc>
              <a:buNone/>
            </a:pPr>
            <a:r>
              <a:rPr lang="en-US" sz="2400" dirty="0"/>
              <a:t>    </a:t>
            </a:r>
            <a:r>
              <a:rPr lang="en-US" sz="2400" dirty="0">
                <a:solidFill>
                  <a:schemeClr val="accent6">
                    <a:lumMod val="40000"/>
                    <a:lumOff val="60000"/>
                  </a:schemeClr>
                </a:solidFill>
              </a:rPr>
              <a:t>DELETE</a:t>
            </a:r>
            <a:r>
              <a:rPr lang="en-US" sz="2400" dirty="0"/>
              <a:t> - deletes data from a database</a:t>
            </a:r>
          </a:p>
          <a:p>
            <a:pPr marL="0" indent="0" algn="just">
              <a:lnSpc>
                <a:spcPct val="95000"/>
              </a:lnSpc>
              <a:buNone/>
            </a:pPr>
            <a:r>
              <a:rPr lang="en-US" sz="2400" dirty="0"/>
              <a:t>    </a:t>
            </a:r>
            <a:r>
              <a:rPr lang="en-US" sz="2400" dirty="0">
                <a:solidFill>
                  <a:schemeClr val="accent6">
                    <a:lumMod val="40000"/>
                    <a:lumOff val="60000"/>
                  </a:schemeClr>
                </a:solidFill>
              </a:rPr>
              <a:t>INSERT INTO </a:t>
            </a:r>
            <a:r>
              <a:rPr lang="en-US" sz="2400" dirty="0"/>
              <a:t>- inserts new data into a database</a:t>
            </a:r>
          </a:p>
          <a:p>
            <a:pPr marL="0" indent="0" algn="just">
              <a:lnSpc>
                <a:spcPct val="95000"/>
              </a:lnSpc>
              <a:buNone/>
            </a:pPr>
            <a:r>
              <a:rPr lang="en-US" sz="2400" dirty="0"/>
              <a:t>    </a:t>
            </a:r>
            <a:r>
              <a:rPr lang="en-US" sz="2400" dirty="0">
                <a:solidFill>
                  <a:schemeClr val="accent6">
                    <a:lumMod val="40000"/>
                    <a:lumOff val="60000"/>
                  </a:schemeClr>
                </a:solidFill>
              </a:rPr>
              <a:t>CREATE DATABASE </a:t>
            </a:r>
            <a:r>
              <a:rPr lang="en-US" sz="2400" dirty="0"/>
              <a:t>- creates a new database</a:t>
            </a:r>
          </a:p>
          <a:p>
            <a:pPr marL="0" indent="0" algn="just">
              <a:lnSpc>
                <a:spcPct val="95000"/>
              </a:lnSpc>
              <a:buNone/>
            </a:pPr>
            <a:r>
              <a:rPr lang="en-US" sz="2400" dirty="0"/>
              <a:t>    </a:t>
            </a:r>
            <a:r>
              <a:rPr lang="en-US" sz="2400" dirty="0">
                <a:solidFill>
                  <a:schemeClr val="accent6">
                    <a:lumMod val="40000"/>
                    <a:lumOff val="60000"/>
                  </a:schemeClr>
                </a:solidFill>
              </a:rPr>
              <a:t>ALTER DATABASE </a:t>
            </a:r>
            <a:r>
              <a:rPr lang="en-US" sz="2400" dirty="0"/>
              <a:t>- modifies a database</a:t>
            </a:r>
          </a:p>
          <a:p>
            <a:pPr marL="0" indent="0" algn="just">
              <a:lnSpc>
                <a:spcPct val="95000"/>
              </a:lnSpc>
              <a:buNone/>
            </a:pPr>
            <a:r>
              <a:rPr lang="en-US" sz="2400" dirty="0"/>
              <a:t>    </a:t>
            </a:r>
            <a:r>
              <a:rPr lang="en-US" sz="2400" dirty="0">
                <a:solidFill>
                  <a:schemeClr val="accent6">
                    <a:lumMod val="40000"/>
                    <a:lumOff val="60000"/>
                  </a:schemeClr>
                </a:solidFill>
              </a:rPr>
              <a:t>CREATE TABLE </a:t>
            </a:r>
            <a:r>
              <a:rPr lang="en-US" sz="2400" dirty="0"/>
              <a:t>- creates a new table</a:t>
            </a:r>
          </a:p>
          <a:p>
            <a:pPr marL="0" indent="0" algn="just">
              <a:lnSpc>
                <a:spcPct val="95000"/>
              </a:lnSpc>
              <a:buNone/>
            </a:pPr>
            <a:r>
              <a:rPr lang="en-US" sz="2400" dirty="0"/>
              <a:t>    </a:t>
            </a:r>
            <a:r>
              <a:rPr lang="en-US" sz="2400" dirty="0">
                <a:solidFill>
                  <a:schemeClr val="accent6">
                    <a:lumMod val="40000"/>
                    <a:lumOff val="60000"/>
                  </a:schemeClr>
                </a:solidFill>
              </a:rPr>
              <a:t>ALTER TABLE </a:t>
            </a:r>
            <a:r>
              <a:rPr lang="en-US" sz="2400" dirty="0"/>
              <a:t>- modifies a table</a:t>
            </a:r>
          </a:p>
          <a:p>
            <a:pPr marL="0" indent="0" algn="just">
              <a:lnSpc>
                <a:spcPct val="95000"/>
              </a:lnSpc>
              <a:buNone/>
            </a:pPr>
            <a:r>
              <a:rPr lang="en-US" sz="2400" dirty="0"/>
              <a:t>    </a:t>
            </a:r>
            <a:r>
              <a:rPr lang="en-US" sz="2400" dirty="0">
                <a:solidFill>
                  <a:schemeClr val="accent6">
                    <a:lumMod val="40000"/>
                    <a:lumOff val="60000"/>
                  </a:schemeClr>
                </a:solidFill>
              </a:rPr>
              <a:t>DROP TABLE </a:t>
            </a:r>
            <a:r>
              <a:rPr lang="en-US" sz="2400" dirty="0"/>
              <a:t>- deletes a table</a:t>
            </a:r>
          </a:p>
          <a:p>
            <a:pPr marL="0" indent="0" algn="just">
              <a:lnSpc>
                <a:spcPct val="95000"/>
              </a:lnSpc>
              <a:buNone/>
            </a:pPr>
            <a:r>
              <a:rPr lang="en-US" sz="2400" dirty="0"/>
              <a:t>    </a:t>
            </a:r>
            <a:r>
              <a:rPr lang="en-US" sz="2400" dirty="0">
                <a:solidFill>
                  <a:schemeClr val="accent6">
                    <a:lumMod val="40000"/>
                    <a:lumOff val="60000"/>
                  </a:schemeClr>
                </a:solidFill>
              </a:rPr>
              <a:t>CREATE INDEX </a:t>
            </a:r>
            <a:r>
              <a:rPr lang="en-US" sz="2400" dirty="0"/>
              <a:t>- creates an index (search key)</a:t>
            </a:r>
          </a:p>
          <a:p>
            <a:pPr marL="0" indent="0" algn="just">
              <a:lnSpc>
                <a:spcPct val="95000"/>
              </a:lnSpc>
              <a:buNone/>
            </a:pPr>
            <a:r>
              <a:rPr lang="en-US" sz="2400" dirty="0"/>
              <a:t>    </a:t>
            </a:r>
            <a:r>
              <a:rPr lang="en-US" sz="2400" dirty="0">
                <a:solidFill>
                  <a:schemeClr val="accent6">
                    <a:lumMod val="40000"/>
                    <a:lumOff val="60000"/>
                  </a:schemeClr>
                </a:solidFill>
              </a:rPr>
              <a:t>DROP INDEX </a:t>
            </a:r>
            <a:r>
              <a:rPr lang="en-US" sz="2400" dirty="0"/>
              <a:t>- deletes an index</a:t>
            </a:r>
          </a:p>
        </p:txBody>
      </p:sp>
    </p:spTree>
    <p:extLst>
      <p:ext uri="{BB962C8B-B14F-4D97-AF65-F5344CB8AC3E}">
        <p14:creationId xmlns:p14="http://schemas.microsoft.com/office/powerpoint/2010/main" val="941501206"/>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p:cNvSpPr>
            <a:spLocks noGrp="1" noChangeArrowheads="1"/>
          </p:cNvSpPr>
          <p:nvPr>
            <p:ph type="title"/>
          </p:nvPr>
        </p:nvSpPr>
        <p:spPr/>
        <p:txBody>
          <a:bodyPr/>
          <a:lstStyle/>
          <a:p>
            <a:r>
              <a:rPr lang="en-US" dirty="0"/>
              <a:t>SQL </a:t>
            </a:r>
            <a:r>
              <a:rPr lang="en-US"/>
              <a:t>– Few Examples</a:t>
            </a:r>
            <a:endParaRPr lang="bg-BG" dirty="0"/>
          </a:p>
        </p:txBody>
      </p:sp>
      <p:sp>
        <p:nvSpPr>
          <p:cNvPr id="484355" name="Rectangle 3"/>
          <p:cNvSpPr>
            <a:spLocks noChangeArrowheads="1"/>
          </p:cNvSpPr>
          <p:nvPr/>
        </p:nvSpPr>
        <p:spPr bwMode="auto">
          <a:xfrm>
            <a:off x="688975" y="1460500"/>
            <a:ext cx="7693026"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SELECT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FirstName, LastName, JobTitle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FROM</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Employees</a:t>
            </a:r>
          </a:p>
        </p:txBody>
      </p:sp>
      <p:sp>
        <p:nvSpPr>
          <p:cNvPr id="484356" name="Rectangle 4"/>
          <p:cNvSpPr>
            <a:spLocks noChangeArrowheads="1"/>
          </p:cNvSpPr>
          <p:nvPr/>
        </p:nvSpPr>
        <p:spPr bwMode="auto">
          <a:xfrm>
            <a:off x="688975" y="2949714"/>
            <a:ext cx="7693026"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INSERT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INTO</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Projects(Name, StartDate)</a:t>
            </a:r>
          </a:p>
          <a:p>
            <a:pPr eaLnBrk="0" hangingPunct="0">
              <a:spcBef>
                <a:spcPts val="0"/>
              </a:spcBef>
              <a:buClr>
                <a:schemeClr val="accent5">
                  <a:lumMod val="40000"/>
                  <a:lumOff val="60000"/>
                </a:schemeClr>
              </a:buClr>
              <a:buSzPct val="70000"/>
            </a:pP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VALUES</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('Introduction to SQL Course', '1/1/2018')</a:t>
            </a:r>
          </a:p>
        </p:txBody>
      </p:sp>
      <p:sp>
        <p:nvSpPr>
          <p:cNvPr id="484357" name="Rectangle 5"/>
          <p:cNvSpPr>
            <a:spLocks noChangeArrowheads="1"/>
          </p:cNvSpPr>
          <p:nvPr/>
        </p:nvSpPr>
        <p:spPr bwMode="auto">
          <a:xfrm>
            <a:off x="687389" y="2209800"/>
            <a:ext cx="7693024"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SELECT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FROM</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Projects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WHERE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StartDate = '1/1/2018'</a:t>
            </a:r>
          </a:p>
        </p:txBody>
      </p:sp>
      <p:sp>
        <p:nvSpPr>
          <p:cNvPr id="484358" name="Rectangle 6"/>
          <p:cNvSpPr>
            <a:spLocks noChangeArrowheads="1"/>
          </p:cNvSpPr>
          <p:nvPr/>
        </p:nvSpPr>
        <p:spPr bwMode="auto">
          <a:xfrm>
            <a:off x="687389" y="4038600"/>
            <a:ext cx="7693024"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UPDATE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Projects</a:t>
            </a:r>
          </a:p>
          <a:p>
            <a:pPr eaLnBrk="0" hangingPunct="0">
              <a:spcBef>
                <a:spcPts val="0"/>
              </a:spcBef>
              <a:buClr>
                <a:schemeClr val="accent5">
                  <a:lumMod val="40000"/>
                  <a:lumOff val="60000"/>
                </a:schemeClr>
              </a:buClr>
              <a:buSzPct val="70000"/>
            </a:pP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SET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EndDate = '8/31/2018'</a:t>
            </a:r>
          </a:p>
          <a:p>
            <a:pPr eaLnBrk="0" hangingPunct="0">
              <a:spcBef>
                <a:spcPts val="0"/>
              </a:spcBef>
              <a:buClr>
                <a:schemeClr val="accent5">
                  <a:lumMod val="40000"/>
                  <a:lumOff val="60000"/>
                </a:schemeClr>
              </a:buClr>
              <a:buSzPct val="70000"/>
            </a:pP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WHERE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StartDate = '1/1/2018'</a:t>
            </a:r>
          </a:p>
        </p:txBody>
      </p:sp>
      <p:sp>
        <p:nvSpPr>
          <p:cNvPr id="484359" name="Rectangle 7"/>
          <p:cNvSpPr>
            <a:spLocks noChangeArrowheads="1"/>
          </p:cNvSpPr>
          <p:nvPr/>
        </p:nvSpPr>
        <p:spPr bwMode="auto">
          <a:xfrm>
            <a:off x="687389" y="5410200"/>
            <a:ext cx="7693024"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DELETE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FROM</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Projects</a:t>
            </a:r>
          </a:p>
          <a:p>
            <a:pPr eaLnBrk="0" hangingPunct="0">
              <a:spcBef>
                <a:spcPts val="0"/>
              </a:spcBef>
              <a:buClr>
                <a:schemeClr val="accent5">
                  <a:lumMod val="40000"/>
                  <a:lumOff val="60000"/>
                </a:schemeClr>
              </a:buClr>
              <a:buSzPct val="70000"/>
            </a:pP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WHERE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StartDate = '1/1/2018'</a:t>
            </a:r>
          </a:p>
        </p:txBody>
      </p:sp>
    </p:spTree>
    <p:extLst>
      <p:ext uri="{BB962C8B-B14F-4D97-AF65-F5344CB8AC3E}">
        <p14:creationId xmlns:p14="http://schemas.microsoft.com/office/powerpoint/2010/main" val="4028688657"/>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p:cNvSpPr>
            <a:spLocks noGrp="1" noChangeArrowheads="1"/>
          </p:cNvSpPr>
          <p:nvPr>
            <p:ph type="ctrTitle"/>
          </p:nvPr>
        </p:nvSpPr>
        <p:spPr>
          <a:xfrm>
            <a:off x="457200" y="4648201"/>
            <a:ext cx="8229600" cy="685800"/>
          </a:xfrm>
        </p:spPr>
        <p:txBody>
          <a:bodyPr/>
          <a:lstStyle/>
          <a:p>
            <a:r>
              <a:rPr lang="en-US" dirty="0"/>
              <a:t>SQL Language</a:t>
            </a:r>
            <a:endParaRPr lang="bg-BG" dirty="0"/>
          </a:p>
        </p:txBody>
      </p:sp>
      <p:sp>
        <p:nvSpPr>
          <p:cNvPr id="4" name="Subtitle 3"/>
          <p:cNvSpPr>
            <a:spLocks noGrp="1"/>
          </p:cNvSpPr>
          <p:nvPr>
            <p:ph type="subTitle" idx="1"/>
          </p:nvPr>
        </p:nvSpPr>
        <p:spPr>
          <a:xfrm>
            <a:off x="457200" y="5374480"/>
            <a:ext cx="8229600" cy="569120"/>
          </a:xfrm>
        </p:spPr>
        <p:txBody>
          <a:bodyPr/>
          <a:lstStyle/>
          <a:p>
            <a:r>
              <a:rPr dirty="0"/>
              <a:t>Introducing </a:t>
            </a:r>
            <a:r>
              <a:rPr dirty="0">
                <a:solidFill>
                  <a:schemeClr val="accent5">
                    <a:lumMod val="20000"/>
                    <a:lumOff val="80000"/>
                  </a:schemeClr>
                </a:solidFill>
                <a:latin typeface="Consolas" pitchFamily="49" charset="0"/>
              </a:rPr>
              <a:t>SELECT</a:t>
            </a:r>
            <a:r>
              <a:rPr dirty="0"/>
              <a:t> Statement</a:t>
            </a:r>
            <a:endParaRPr lang="bg-BG" dirty="0"/>
          </a:p>
        </p:txBody>
      </p:sp>
      <p:pic>
        <p:nvPicPr>
          <p:cNvPr id="79876" name="Picture 4" descr="http://edweb.tusd.k12.az.us/sabino/library/language.gif"/>
          <p:cNvPicPr>
            <a:picLocks noChangeAspect="1" noChangeArrowheads="1"/>
          </p:cNvPicPr>
          <p:nvPr/>
        </p:nvPicPr>
        <p:blipFill>
          <a:blip r:embed="rId3" cstate="screen"/>
          <a:srcRect/>
          <a:stretch>
            <a:fillRect/>
          </a:stretch>
        </p:blipFill>
        <p:spPr bwMode="auto">
          <a:xfrm>
            <a:off x="2819400" y="1104900"/>
            <a:ext cx="3429000" cy="2857500"/>
          </a:xfrm>
          <a:prstGeom prst="roundRect">
            <a:avLst>
              <a:gd name="adj" fmla="val 3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5473195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2"/>
          <p:cNvSpPr>
            <a:spLocks noGrp="1" noChangeArrowheads="1"/>
          </p:cNvSpPr>
          <p:nvPr>
            <p:ph type="title"/>
          </p:nvPr>
        </p:nvSpPr>
        <p:spPr/>
        <p:txBody>
          <a:bodyPr/>
          <a:lstStyle/>
          <a:p>
            <a:r>
              <a:rPr lang="en-US" dirty="0"/>
              <a:t>Capabilities of SQL SELECT </a:t>
            </a:r>
          </a:p>
        </p:txBody>
      </p:sp>
      <p:sp>
        <p:nvSpPr>
          <p:cNvPr id="492547" name="Rectangle 3"/>
          <p:cNvSpPr>
            <a:spLocks noChangeArrowheads="1"/>
          </p:cNvSpPr>
          <p:nvPr/>
        </p:nvSpPr>
        <p:spPr bwMode="blackWhite">
          <a:xfrm>
            <a:off x="596900" y="2265363"/>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dirty="0"/>
          </a:p>
        </p:txBody>
      </p:sp>
      <p:sp>
        <p:nvSpPr>
          <p:cNvPr id="492548" name="Rectangle 4"/>
          <p:cNvSpPr>
            <a:spLocks noChangeArrowheads="1"/>
          </p:cNvSpPr>
          <p:nvPr/>
        </p:nvSpPr>
        <p:spPr bwMode="blackWhite">
          <a:xfrm>
            <a:off x="2813050" y="4591050"/>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dirty="0"/>
          </a:p>
        </p:txBody>
      </p:sp>
      <p:sp>
        <p:nvSpPr>
          <p:cNvPr id="492549" name="Rectangle 5"/>
          <p:cNvSpPr>
            <a:spLocks noChangeArrowheads="1"/>
          </p:cNvSpPr>
          <p:nvPr/>
        </p:nvSpPr>
        <p:spPr bwMode="blackWhite">
          <a:xfrm>
            <a:off x="5451475" y="2254250"/>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dirty="0"/>
          </a:p>
        </p:txBody>
      </p:sp>
      <p:grpSp>
        <p:nvGrpSpPr>
          <p:cNvPr id="2" name="Group 6"/>
          <p:cNvGrpSpPr>
            <a:grpSpLocks/>
          </p:cNvGrpSpPr>
          <p:nvPr/>
        </p:nvGrpSpPr>
        <p:grpSpPr bwMode="auto">
          <a:xfrm>
            <a:off x="879475" y="2276475"/>
            <a:ext cx="1274763" cy="1327150"/>
            <a:chOff x="1244" y="1460"/>
            <a:chExt cx="803" cy="836"/>
          </a:xfrm>
        </p:grpSpPr>
        <p:sp>
          <p:nvSpPr>
            <p:cNvPr id="492551" name="Rectangle 7"/>
            <p:cNvSpPr>
              <a:spLocks noChangeArrowheads="1"/>
            </p:cNvSpPr>
            <p:nvPr/>
          </p:nvSpPr>
          <p:spPr bwMode="ltGray">
            <a:xfrm>
              <a:off x="1244" y="1460"/>
              <a:ext cx="425" cy="836"/>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52" name="Rectangle 8"/>
            <p:cNvSpPr>
              <a:spLocks noChangeArrowheads="1"/>
            </p:cNvSpPr>
            <p:nvPr/>
          </p:nvSpPr>
          <p:spPr bwMode="ltGray">
            <a:xfrm>
              <a:off x="1852" y="1460"/>
              <a:ext cx="195" cy="836"/>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grpSp>
      <p:grpSp>
        <p:nvGrpSpPr>
          <p:cNvPr id="3" name="Group 9"/>
          <p:cNvGrpSpPr>
            <a:grpSpLocks/>
          </p:cNvGrpSpPr>
          <p:nvPr/>
        </p:nvGrpSpPr>
        <p:grpSpPr bwMode="auto">
          <a:xfrm>
            <a:off x="5461000" y="2417763"/>
            <a:ext cx="1825625" cy="1066800"/>
            <a:chOff x="3422" y="1549"/>
            <a:chExt cx="1150" cy="672"/>
          </a:xfrm>
        </p:grpSpPr>
        <p:sp>
          <p:nvSpPr>
            <p:cNvPr id="492554" name="Rectangle 10"/>
            <p:cNvSpPr>
              <a:spLocks noChangeArrowheads="1"/>
            </p:cNvSpPr>
            <p:nvPr/>
          </p:nvSpPr>
          <p:spPr bwMode="ltGray">
            <a:xfrm>
              <a:off x="3422" y="1741"/>
              <a:ext cx="1150" cy="91"/>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55" name="Rectangle 11"/>
            <p:cNvSpPr>
              <a:spLocks noChangeArrowheads="1"/>
            </p:cNvSpPr>
            <p:nvPr/>
          </p:nvSpPr>
          <p:spPr bwMode="ltGray">
            <a:xfrm>
              <a:off x="3422" y="2026"/>
              <a:ext cx="1150" cy="195"/>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56" name="Rectangle 12"/>
            <p:cNvSpPr>
              <a:spLocks noChangeArrowheads="1"/>
            </p:cNvSpPr>
            <p:nvPr/>
          </p:nvSpPr>
          <p:spPr bwMode="ltGray">
            <a:xfrm>
              <a:off x="3422" y="1549"/>
              <a:ext cx="1150" cy="85"/>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grpSp>
      <p:sp>
        <p:nvSpPr>
          <p:cNvPr id="492557" name="Line 13"/>
          <p:cNvSpPr>
            <a:spLocks noChangeShapeType="1"/>
          </p:cNvSpPr>
          <p:nvPr/>
        </p:nvSpPr>
        <p:spPr bwMode="auto">
          <a:xfrm>
            <a:off x="6419850" y="2241550"/>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58" name="Line 14"/>
          <p:cNvSpPr>
            <a:spLocks noChangeShapeType="1"/>
          </p:cNvSpPr>
          <p:nvPr/>
        </p:nvSpPr>
        <p:spPr bwMode="auto">
          <a:xfrm>
            <a:off x="5724525" y="2241550"/>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59" name="Line 15"/>
          <p:cNvSpPr>
            <a:spLocks noChangeShapeType="1"/>
          </p:cNvSpPr>
          <p:nvPr/>
        </p:nvSpPr>
        <p:spPr bwMode="auto">
          <a:xfrm>
            <a:off x="5438775" y="24130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0" name="Line 16"/>
          <p:cNvSpPr>
            <a:spLocks noChangeShapeType="1"/>
          </p:cNvSpPr>
          <p:nvPr/>
        </p:nvSpPr>
        <p:spPr bwMode="auto">
          <a:xfrm>
            <a:off x="5438775" y="25654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1" name="Line 17"/>
          <p:cNvSpPr>
            <a:spLocks noChangeShapeType="1"/>
          </p:cNvSpPr>
          <p:nvPr/>
        </p:nvSpPr>
        <p:spPr bwMode="auto">
          <a:xfrm>
            <a:off x="5438775" y="27178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2" name="Line 18"/>
          <p:cNvSpPr>
            <a:spLocks noChangeShapeType="1"/>
          </p:cNvSpPr>
          <p:nvPr/>
        </p:nvSpPr>
        <p:spPr bwMode="auto">
          <a:xfrm>
            <a:off x="5438775" y="28702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3" name="Line 19"/>
          <p:cNvSpPr>
            <a:spLocks noChangeShapeType="1"/>
          </p:cNvSpPr>
          <p:nvPr/>
        </p:nvSpPr>
        <p:spPr bwMode="auto">
          <a:xfrm>
            <a:off x="5438775" y="30226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4" name="Line 20"/>
          <p:cNvSpPr>
            <a:spLocks noChangeShapeType="1"/>
          </p:cNvSpPr>
          <p:nvPr/>
        </p:nvSpPr>
        <p:spPr bwMode="auto">
          <a:xfrm>
            <a:off x="5438775" y="31750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5" name="Line 21"/>
          <p:cNvSpPr>
            <a:spLocks noChangeShapeType="1"/>
          </p:cNvSpPr>
          <p:nvPr/>
        </p:nvSpPr>
        <p:spPr bwMode="auto">
          <a:xfrm>
            <a:off x="5438775" y="33274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6" name="Line 22"/>
          <p:cNvSpPr>
            <a:spLocks noChangeShapeType="1"/>
          </p:cNvSpPr>
          <p:nvPr/>
        </p:nvSpPr>
        <p:spPr bwMode="auto">
          <a:xfrm>
            <a:off x="5438775" y="34798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7" name="Line 23"/>
          <p:cNvSpPr>
            <a:spLocks noChangeShapeType="1"/>
          </p:cNvSpPr>
          <p:nvPr/>
        </p:nvSpPr>
        <p:spPr bwMode="auto">
          <a:xfrm>
            <a:off x="6691313" y="2241550"/>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8" name="Line 24"/>
          <p:cNvSpPr>
            <a:spLocks noChangeShapeType="1"/>
          </p:cNvSpPr>
          <p:nvPr/>
        </p:nvSpPr>
        <p:spPr bwMode="auto">
          <a:xfrm>
            <a:off x="7016750" y="2239963"/>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9" name="Rectangle 25"/>
          <p:cNvSpPr>
            <a:spLocks noChangeArrowheads="1"/>
          </p:cNvSpPr>
          <p:nvPr/>
        </p:nvSpPr>
        <p:spPr bwMode="blackWhite">
          <a:xfrm>
            <a:off x="5741988" y="4592638"/>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dirty="0"/>
          </a:p>
        </p:txBody>
      </p:sp>
      <p:sp>
        <p:nvSpPr>
          <p:cNvPr id="492570" name="Rectangle 26"/>
          <p:cNvSpPr>
            <a:spLocks noChangeArrowheads="1"/>
          </p:cNvSpPr>
          <p:nvPr/>
        </p:nvSpPr>
        <p:spPr bwMode="ltGray">
          <a:xfrm>
            <a:off x="4381500" y="4598988"/>
            <a:ext cx="261938" cy="1325562"/>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71" name="Rectangle 27"/>
          <p:cNvSpPr>
            <a:spLocks noChangeArrowheads="1"/>
          </p:cNvSpPr>
          <p:nvPr/>
        </p:nvSpPr>
        <p:spPr bwMode="ltGray">
          <a:xfrm>
            <a:off x="5753100" y="4603750"/>
            <a:ext cx="261938" cy="1325563"/>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72" name="Line 28"/>
          <p:cNvSpPr>
            <a:spLocks noChangeShapeType="1"/>
          </p:cNvSpPr>
          <p:nvPr/>
        </p:nvSpPr>
        <p:spPr bwMode="auto">
          <a:xfrm>
            <a:off x="3781425" y="4578350"/>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3" name="Line 29"/>
          <p:cNvSpPr>
            <a:spLocks noChangeShapeType="1"/>
          </p:cNvSpPr>
          <p:nvPr/>
        </p:nvSpPr>
        <p:spPr bwMode="auto">
          <a:xfrm>
            <a:off x="3086100" y="4578350"/>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4" name="Line 30"/>
          <p:cNvSpPr>
            <a:spLocks noChangeShapeType="1"/>
          </p:cNvSpPr>
          <p:nvPr/>
        </p:nvSpPr>
        <p:spPr bwMode="auto">
          <a:xfrm>
            <a:off x="2800350" y="47498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5" name="Line 31"/>
          <p:cNvSpPr>
            <a:spLocks noChangeShapeType="1"/>
          </p:cNvSpPr>
          <p:nvPr/>
        </p:nvSpPr>
        <p:spPr bwMode="auto">
          <a:xfrm>
            <a:off x="2800350" y="49022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6" name="Line 32"/>
          <p:cNvSpPr>
            <a:spLocks noChangeShapeType="1"/>
          </p:cNvSpPr>
          <p:nvPr/>
        </p:nvSpPr>
        <p:spPr bwMode="auto">
          <a:xfrm>
            <a:off x="2800350" y="50546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7" name="Line 33"/>
          <p:cNvSpPr>
            <a:spLocks noChangeShapeType="1"/>
          </p:cNvSpPr>
          <p:nvPr/>
        </p:nvSpPr>
        <p:spPr bwMode="auto">
          <a:xfrm>
            <a:off x="2800350" y="52070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8" name="Line 34"/>
          <p:cNvSpPr>
            <a:spLocks noChangeShapeType="1"/>
          </p:cNvSpPr>
          <p:nvPr/>
        </p:nvSpPr>
        <p:spPr bwMode="auto">
          <a:xfrm>
            <a:off x="2800350" y="53594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9" name="Line 35"/>
          <p:cNvSpPr>
            <a:spLocks noChangeShapeType="1"/>
          </p:cNvSpPr>
          <p:nvPr/>
        </p:nvSpPr>
        <p:spPr bwMode="auto">
          <a:xfrm>
            <a:off x="2800350" y="55118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0" name="Line 36"/>
          <p:cNvSpPr>
            <a:spLocks noChangeShapeType="1"/>
          </p:cNvSpPr>
          <p:nvPr/>
        </p:nvSpPr>
        <p:spPr bwMode="auto">
          <a:xfrm>
            <a:off x="2800350" y="56642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1" name="Line 37"/>
          <p:cNvSpPr>
            <a:spLocks noChangeShapeType="1"/>
          </p:cNvSpPr>
          <p:nvPr/>
        </p:nvSpPr>
        <p:spPr bwMode="auto">
          <a:xfrm>
            <a:off x="2800350" y="58166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2" name="Line 38"/>
          <p:cNvSpPr>
            <a:spLocks noChangeShapeType="1"/>
          </p:cNvSpPr>
          <p:nvPr/>
        </p:nvSpPr>
        <p:spPr bwMode="auto">
          <a:xfrm>
            <a:off x="4052888" y="4578350"/>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3" name="Line 39"/>
          <p:cNvSpPr>
            <a:spLocks noChangeShapeType="1"/>
          </p:cNvSpPr>
          <p:nvPr/>
        </p:nvSpPr>
        <p:spPr bwMode="auto">
          <a:xfrm>
            <a:off x="4378325" y="4576763"/>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4" name="Line 40"/>
          <p:cNvSpPr>
            <a:spLocks noChangeShapeType="1"/>
          </p:cNvSpPr>
          <p:nvPr/>
        </p:nvSpPr>
        <p:spPr bwMode="auto">
          <a:xfrm>
            <a:off x="6442075" y="4592638"/>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5" name="Line 41"/>
          <p:cNvSpPr>
            <a:spLocks noChangeShapeType="1"/>
          </p:cNvSpPr>
          <p:nvPr/>
        </p:nvSpPr>
        <p:spPr bwMode="auto">
          <a:xfrm>
            <a:off x="6015038" y="4579938"/>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6" name="Line 42"/>
          <p:cNvSpPr>
            <a:spLocks noChangeShapeType="1"/>
          </p:cNvSpPr>
          <p:nvPr/>
        </p:nvSpPr>
        <p:spPr bwMode="auto">
          <a:xfrm>
            <a:off x="5729288" y="47513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7" name="Line 43"/>
          <p:cNvSpPr>
            <a:spLocks noChangeShapeType="1"/>
          </p:cNvSpPr>
          <p:nvPr/>
        </p:nvSpPr>
        <p:spPr bwMode="auto">
          <a:xfrm>
            <a:off x="5729288" y="49037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8" name="Line 44"/>
          <p:cNvSpPr>
            <a:spLocks noChangeShapeType="1"/>
          </p:cNvSpPr>
          <p:nvPr/>
        </p:nvSpPr>
        <p:spPr bwMode="auto">
          <a:xfrm>
            <a:off x="5729288" y="50561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9" name="Line 45"/>
          <p:cNvSpPr>
            <a:spLocks noChangeShapeType="1"/>
          </p:cNvSpPr>
          <p:nvPr/>
        </p:nvSpPr>
        <p:spPr bwMode="auto">
          <a:xfrm>
            <a:off x="5729288" y="52085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0" name="Line 46"/>
          <p:cNvSpPr>
            <a:spLocks noChangeShapeType="1"/>
          </p:cNvSpPr>
          <p:nvPr/>
        </p:nvSpPr>
        <p:spPr bwMode="auto">
          <a:xfrm>
            <a:off x="5729288" y="53609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1" name="Line 47"/>
          <p:cNvSpPr>
            <a:spLocks noChangeShapeType="1"/>
          </p:cNvSpPr>
          <p:nvPr/>
        </p:nvSpPr>
        <p:spPr bwMode="auto">
          <a:xfrm>
            <a:off x="5729288" y="55133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2" name="Line 48"/>
          <p:cNvSpPr>
            <a:spLocks noChangeShapeType="1"/>
          </p:cNvSpPr>
          <p:nvPr/>
        </p:nvSpPr>
        <p:spPr bwMode="auto">
          <a:xfrm>
            <a:off x="5729288" y="56657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3" name="Line 49"/>
          <p:cNvSpPr>
            <a:spLocks noChangeShapeType="1"/>
          </p:cNvSpPr>
          <p:nvPr/>
        </p:nvSpPr>
        <p:spPr bwMode="auto">
          <a:xfrm>
            <a:off x="5729288" y="58181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4" name="Line 50"/>
          <p:cNvSpPr>
            <a:spLocks noChangeShapeType="1"/>
          </p:cNvSpPr>
          <p:nvPr/>
        </p:nvSpPr>
        <p:spPr bwMode="auto">
          <a:xfrm>
            <a:off x="6981825" y="4579938"/>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5" name="Line 51"/>
          <p:cNvSpPr>
            <a:spLocks noChangeShapeType="1"/>
          </p:cNvSpPr>
          <p:nvPr/>
        </p:nvSpPr>
        <p:spPr bwMode="auto">
          <a:xfrm>
            <a:off x="7307263" y="4578350"/>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6" name="Line 52"/>
          <p:cNvSpPr>
            <a:spLocks noChangeShapeType="1"/>
          </p:cNvSpPr>
          <p:nvPr/>
        </p:nvSpPr>
        <p:spPr bwMode="auto">
          <a:xfrm>
            <a:off x="6734175" y="4575175"/>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7" name="Line 53"/>
          <p:cNvSpPr>
            <a:spLocks noChangeShapeType="1"/>
          </p:cNvSpPr>
          <p:nvPr/>
        </p:nvSpPr>
        <p:spPr bwMode="auto">
          <a:xfrm>
            <a:off x="1565275" y="2252663"/>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8" name="Line 54"/>
          <p:cNvSpPr>
            <a:spLocks noChangeShapeType="1"/>
          </p:cNvSpPr>
          <p:nvPr/>
        </p:nvSpPr>
        <p:spPr bwMode="auto">
          <a:xfrm>
            <a:off x="869950" y="2252663"/>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9" name="Line 55"/>
          <p:cNvSpPr>
            <a:spLocks noChangeShapeType="1"/>
          </p:cNvSpPr>
          <p:nvPr/>
        </p:nvSpPr>
        <p:spPr bwMode="auto">
          <a:xfrm>
            <a:off x="584200" y="242411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0" name="Line 56"/>
          <p:cNvSpPr>
            <a:spLocks noChangeShapeType="1"/>
          </p:cNvSpPr>
          <p:nvPr/>
        </p:nvSpPr>
        <p:spPr bwMode="auto">
          <a:xfrm>
            <a:off x="584200" y="257651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1" name="Line 57"/>
          <p:cNvSpPr>
            <a:spLocks noChangeShapeType="1"/>
          </p:cNvSpPr>
          <p:nvPr/>
        </p:nvSpPr>
        <p:spPr bwMode="auto">
          <a:xfrm>
            <a:off x="584200" y="272891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2" name="Line 58"/>
          <p:cNvSpPr>
            <a:spLocks noChangeShapeType="1"/>
          </p:cNvSpPr>
          <p:nvPr/>
        </p:nvSpPr>
        <p:spPr bwMode="auto">
          <a:xfrm>
            <a:off x="606425" y="288131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3" name="Line 59"/>
          <p:cNvSpPr>
            <a:spLocks noChangeShapeType="1"/>
          </p:cNvSpPr>
          <p:nvPr/>
        </p:nvSpPr>
        <p:spPr bwMode="auto">
          <a:xfrm>
            <a:off x="584200" y="303371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4" name="Line 60"/>
          <p:cNvSpPr>
            <a:spLocks noChangeShapeType="1"/>
          </p:cNvSpPr>
          <p:nvPr/>
        </p:nvSpPr>
        <p:spPr bwMode="auto">
          <a:xfrm>
            <a:off x="584200" y="318611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5" name="Line 61"/>
          <p:cNvSpPr>
            <a:spLocks noChangeShapeType="1"/>
          </p:cNvSpPr>
          <p:nvPr/>
        </p:nvSpPr>
        <p:spPr bwMode="auto">
          <a:xfrm>
            <a:off x="584200" y="333851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6" name="Line 62"/>
          <p:cNvSpPr>
            <a:spLocks noChangeShapeType="1"/>
          </p:cNvSpPr>
          <p:nvPr/>
        </p:nvSpPr>
        <p:spPr bwMode="auto">
          <a:xfrm>
            <a:off x="584200" y="349091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7" name="Line 63"/>
          <p:cNvSpPr>
            <a:spLocks noChangeShapeType="1"/>
          </p:cNvSpPr>
          <p:nvPr/>
        </p:nvSpPr>
        <p:spPr bwMode="auto">
          <a:xfrm>
            <a:off x="1836738" y="2252663"/>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8" name="Line 64"/>
          <p:cNvSpPr>
            <a:spLocks noChangeShapeType="1"/>
          </p:cNvSpPr>
          <p:nvPr/>
        </p:nvSpPr>
        <p:spPr bwMode="auto">
          <a:xfrm>
            <a:off x="2162175" y="2251075"/>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9" name="Line 65"/>
          <p:cNvSpPr>
            <a:spLocks noChangeShapeType="1"/>
          </p:cNvSpPr>
          <p:nvPr/>
        </p:nvSpPr>
        <p:spPr bwMode="auto">
          <a:xfrm flipV="1">
            <a:off x="4767263" y="5280025"/>
            <a:ext cx="884237" cy="3175"/>
          </a:xfrm>
          <a:prstGeom prst="line">
            <a:avLst/>
          </a:prstGeom>
          <a:noFill/>
          <a:ln w="50800">
            <a:solidFill>
              <a:schemeClr val="tx1"/>
            </a:solidFill>
            <a:round/>
            <a:headEnd type="stealth" w="med" len="lg"/>
            <a:tailEnd type="stealth" w="med" len="lg"/>
          </a:ln>
          <a:effectLst/>
        </p:spPr>
        <p:txBody>
          <a:bodyPr/>
          <a:lstStyle/>
          <a:p>
            <a:endParaRPr lang="bg-BG" dirty="0"/>
          </a:p>
        </p:txBody>
      </p:sp>
      <p:sp>
        <p:nvSpPr>
          <p:cNvPr id="492610" name="Text Box 66"/>
          <p:cNvSpPr txBox="1">
            <a:spLocks noChangeArrowheads="1"/>
          </p:cNvSpPr>
          <p:nvPr/>
        </p:nvSpPr>
        <p:spPr bwMode="auto">
          <a:xfrm>
            <a:off x="2771775" y="6091238"/>
            <a:ext cx="960969" cy="400110"/>
          </a:xfrm>
          <a:prstGeom prst="rect">
            <a:avLst/>
          </a:prstGeom>
          <a:noFill/>
          <a:ln w="9525">
            <a:noFill/>
            <a:miter lim="800000"/>
            <a:headEnd/>
            <a:tailEnd/>
          </a:ln>
          <a:effectLst/>
        </p:spPr>
        <p:txBody>
          <a:bodyPr wrap="none">
            <a:spAutoFit/>
          </a:bodyPr>
          <a:lstStyle/>
          <a:p>
            <a:pPr>
              <a:lnSpc>
                <a:spcPct val="100000"/>
              </a:lnSpc>
            </a:pPr>
            <a:r>
              <a:rPr lang="en-US" sz="2000" b="1" dirty="0">
                <a:solidFill>
                  <a:srgbClr val="EBFFD2"/>
                </a:solidFill>
                <a:effectLst>
                  <a:outerShdw blurRad="38100" dist="38100" dir="2700000" algn="tl">
                    <a:srgbClr val="000000">
                      <a:alpha val="43137"/>
                    </a:srgbClr>
                  </a:outerShdw>
                </a:effectLst>
              </a:rPr>
              <a:t>Table 1</a:t>
            </a:r>
          </a:p>
        </p:txBody>
      </p:sp>
      <p:sp>
        <p:nvSpPr>
          <p:cNvPr id="492611" name="Text Box 67"/>
          <p:cNvSpPr txBox="1">
            <a:spLocks noChangeArrowheads="1"/>
          </p:cNvSpPr>
          <p:nvPr/>
        </p:nvSpPr>
        <p:spPr bwMode="auto">
          <a:xfrm>
            <a:off x="5729288" y="6043613"/>
            <a:ext cx="1766887" cy="396875"/>
          </a:xfrm>
          <a:prstGeom prst="rect">
            <a:avLst/>
          </a:prstGeom>
          <a:noFill/>
          <a:ln w="9525">
            <a:noFill/>
            <a:miter lim="800000"/>
            <a:headEnd/>
            <a:tailEnd/>
          </a:ln>
          <a:effectLst/>
        </p:spPr>
        <p:txBody>
          <a:bodyPr>
            <a:spAutoFit/>
          </a:bodyPr>
          <a:lstStyle/>
          <a:p>
            <a:pPr>
              <a:lnSpc>
                <a:spcPct val="100000"/>
              </a:lnSpc>
            </a:pPr>
            <a:r>
              <a:rPr lang="en-US" sz="2000" b="1" dirty="0">
                <a:solidFill>
                  <a:srgbClr val="EBFFD2"/>
                </a:solidFill>
                <a:effectLst>
                  <a:outerShdw blurRad="38100" dist="38100" dir="2700000" algn="tl">
                    <a:srgbClr val="000000">
                      <a:alpha val="43137"/>
                    </a:srgbClr>
                  </a:outerShdw>
                </a:effectLst>
              </a:rPr>
              <a:t>Table 2</a:t>
            </a:r>
          </a:p>
        </p:txBody>
      </p:sp>
      <p:sp>
        <p:nvSpPr>
          <p:cNvPr id="492612" name="Text Box 68"/>
          <p:cNvSpPr txBox="1">
            <a:spLocks noChangeArrowheads="1"/>
          </p:cNvSpPr>
          <p:nvPr/>
        </p:nvSpPr>
        <p:spPr bwMode="auto">
          <a:xfrm>
            <a:off x="588963" y="3716338"/>
            <a:ext cx="960969" cy="400110"/>
          </a:xfrm>
          <a:prstGeom prst="rect">
            <a:avLst/>
          </a:prstGeom>
          <a:noFill/>
          <a:ln w="9525">
            <a:noFill/>
            <a:miter lim="800000"/>
            <a:headEnd/>
            <a:tailEnd/>
          </a:ln>
          <a:effectLst/>
        </p:spPr>
        <p:txBody>
          <a:bodyPr wrap="none">
            <a:spAutoFit/>
          </a:bodyPr>
          <a:lstStyle/>
          <a:p>
            <a:pPr>
              <a:lnSpc>
                <a:spcPct val="100000"/>
              </a:lnSpc>
            </a:pPr>
            <a:r>
              <a:rPr lang="en-US" sz="2000" b="1" dirty="0">
                <a:solidFill>
                  <a:srgbClr val="EBFFD2"/>
                </a:solidFill>
                <a:effectLst>
                  <a:outerShdw blurRad="38100" dist="38100" dir="2700000" algn="tl">
                    <a:srgbClr val="000000">
                      <a:alpha val="43137"/>
                    </a:srgbClr>
                  </a:outerShdw>
                </a:effectLst>
              </a:rPr>
              <a:t>Table 1</a:t>
            </a:r>
          </a:p>
        </p:txBody>
      </p:sp>
      <p:sp>
        <p:nvSpPr>
          <p:cNvPr id="492613" name="Text Box 69"/>
          <p:cNvSpPr txBox="1">
            <a:spLocks noChangeArrowheads="1"/>
          </p:cNvSpPr>
          <p:nvPr/>
        </p:nvSpPr>
        <p:spPr bwMode="auto">
          <a:xfrm>
            <a:off x="5400675" y="3716338"/>
            <a:ext cx="960969" cy="400110"/>
          </a:xfrm>
          <a:prstGeom prst="rect">
            <a:avLst/>
          </a:prstGeom>
          <a:noFill/>
          <a:ln w="9525">
            <a:noFill/>
            <a:miter lim="800000"/>
            <a:headEnd/>
            <a:tailEnd/>
          </a:ln>
          <a:effectLst/>
        </p:spPr>
        <p:txBody>
          <a:bodyPr wrap="none">
            <a:spAutoFit/>
          </a:bodyPr>
          <a:lstStyle/>
          <a:p>
            <a:pPr>
              <a:lnSpc>
                <a:spcPct val="100000"/>
              </a:lnSpc>
            </a:pPr>
            <a:r>
              <a:rPr lang="en-US" sz="2000" b="1" dirty="0">
                <a:solidFill>
                  <a:srgbClr val="EBFFD2"/>
                </a:solidFill>
                <a:effectLst>
                  <a:outerShdw blurRad="38100" dist="38100" dir="2700000" algn="tl">
                    <a:srgbClr val="000000">
                      <a:alpha val="43137"/>
                    </a:srgbClr>
                  </a:outerShdw>
                </a:effectLst>
              </a:rPr>
              <a:t>Table 1</a:t>
            </a:r>
          </a:p>
        </p:txBody>
      </p:sp>
      <p:sp>
        <p:nvSpPr>
          <p:cNvPr id="492614" name="Text Box 70"/>
          <p:cNvSpPr txBox="1">
            <a:spLocks noChangeArrowheads="1"/>
          </p:cNvSpPr>
          <p:nvPr/>
        </p:nvSpPr>
        <p:spPr bwMode="auto">
          <a:xfrm>
            <a:off x="5292725" y="1292225"/>
            <a:ext cx="3137654" cy="892552"/>
          </a:xfrm>
          <a:prstGeom prst="rect">
            <a:avLst/>
          </a:prstGeom>
          <a:noFill/>
          <a:ln w="9525">
            <a:noFill/>
            <a:miter lim="800000"/>
            <a:headEnd/>
            <a:tailEnd/>
          </a:ln>
          <a:effectLst/>
        </p:spPr>
        <p:txBody>
          <a:bodyPr wrap="none">
            <a:spAutoFit/>
          </a:bodyPr>
          <a:lstStyle/>
          <a:p>
            <a:pPr>
              <a:lnSpc>
                <a:spcPct val="100000"/>
              </a:lnSpc>
            </a:pPr>
            <a:r>
              <a:rPr lang="en-US" sz="2800" b="1" u="sng" dirty="0">
                <a:solidFill>
                  <a:schemeClr val="accent5">
                    <a:lumMod val="20000"/>
                    <a:lumOff val="80000"/>
                  </a:schemeClr>
                </a:solidFill>
                <a:effectLst>
                  <a:outerShdw blurRad="38100" dist="38100" dir="2700000" algn="tl">
                    <a:srgbClr val="000000">
                      <a:alpha val="43137"/>
                    </a:srgbClr>
                  </a:outerShdw>
                </a:effectLst>
              </a:rPr>
              <a:t>Selection</a:t>
            </a:r>
          </a:p>
          <a:p>
            <a:pPr>
              <a:lnSpc>
                <a:spcPct val="100000"/>
              </a:lnSpc>
            </a:pPr>
            <a:r>
              <a:rPr lang="en-US" sz="2400" b="1" dirty="0">
                <a:solidFill>
                  <a:srgbClr val="EBFFD2"/>
                </a:solidFill>
                <a:effectLst>
                  <a:outerShdw blurRad="38100" dist="38100" dir="2700000" algn="tl">
                    <a:srgbClr val="000000">
                      <a:alpha val="43137"/>
                    </a:srgbClr>
                  </a:outerShdw>
                </a:effectLst>
              </a:rPr>
              <a:t>Take some of the rows</a:t>
            </a:r>
          </a:p>
        </p:txBody>
      </p:sp>
      <p:sp>
        <p:nvSpPr>
          <p:cNvPr id="492615" name="Text Box 71"/>
          <p:cNvSpPr txBox="1">
            <a:spLocks noChangeArrowheads="1"/>
          </p:cNvSpPr>
          <p:nvPr/>
        </p:nvSpPr>
        <p:spPr bwMode="auto">
          <a:xfrm>
            <a:off x="490538" y="1304925"/>
            <a:ext cx="3615349" cy="892552"/>
          </a:xfrm>
          <a:prstGeom prst="rect">
            <a:avLst/>
          </a:prstGeom>
          <a:noFill/>
          <a:ln w="9525">
            <a:noFill/>
            <a:miter lim="800000"/>
            <a:headEnd/>
            <a:tailEnd/>
          </a:ln>
          <a:effectLst/>
        </p:spPr>
        <p:txBody>
          <a:bodyPr wrap="none">
            <a:spAutoFit/>
          </a:bodyPr>
          <a:lstStyle/>
          <a:p>
            <a:pPr>
              <a:lnSpc>
                <a:spcPct val="100000"/>
              </a:lnSpc>
            </a:pPr>
            <a:r>
              <a:rPr lang="en-US" sz="2800" b="1" u="sng" dirty="0">
                <a:solidFill>
                  <a:schemeClr val="accent5">
                    <a:lumMod val="20000"/>
                    <a:lumOff val="80000"/>
                  </a:schemeClr>
                </a:solidFill>
                <a:effectLst>
                  <a:outerShdw blurRad="38100" dist="38100" dir="2700000" algn="tl">
                    <a:srgbClr val="000000">
                      <a:alpha val="43137"/>
                    </a:srgbClr>
                  </a:outerShdw>
                </a:effectLst>
              </a:rPr>
              <a:t>Projection</a:t>
            </a:r>
          </a:p>
          <a:p>
            <a:pPr>
              <a:lnSpc>
                <a:spcPct val="100000"/>
              </a:lnSpc>
            </a:pPr>
            <a:r>
              <a:rPr lang="en-US" sz="2400" b="1" dirty="0">
                <a:solidFill>
                  <a:srgbClr val="EBFFD2"/>
                </a:solidFill>
                <a:effectLst>
                  <a:outerShdw blurRad="38100" dist="38100" dir="2700000" algn="tl">
                    <a:srgbClr val="000000">
                      <a:alpha val="43137"/>
                    </a:srgbClr>
                  </a:outerShdw>
                </a:effectLst>
              </a:rPr>
              <a:t>Take some of the columns</a:t>
            </a:r>
          </a:p>
        </p:txBody>
      </p:sp>
      <p:sp>
        <p:nvSpPr>
          <p:cNvPr id="492616" name="Text Box 72"/>
          <p:cNvSpPr txBox="1">
            <a:spLocks noChangeArrowheads="1"/>
          </p:cNvSpPr>
          <p:nvPr/>
        </p:nvSpPr>
        <p:spPr bwMode="auto">
          <a:xfrm>
            <a:off x="971550" y="4402138"/>
            <a:ext cx="1584325" cy="2000548"/>
          </a:xfrm>
          <a:prstGeom prst="rect">
            <a:avLst/>
          </a:prstGeom>
          <a:noFill/>
          <a:ln w="9525">
            <a:noFill/>
            <a:miter lim="800000"/>
            <a:headEnd/>
            <a:tailEnd/>
          </a:ln>
          <a:effectLst/>
        </p:spPr>
        <p:txBody>
          <a:bodyPr>
            <a:spAutoFit/>
          </a:bodyPr>
          <a:lstStyle/>
          <a:p>
            <a:pPr>
              <a:lnSpc>
                <a:spcPct val="100000"/>
              </a:lnSpc>
            </a:pPr>
            <a:r>
              <a:rPr lang="en-US" sz="2800" b="1" u="sng" dirty="0">
                <a:solidFill>
                  <a:schemeClr val="accent5">
                    <a:lumMod val="20000"/>
                    <a:lumOff val="80000"/>
                  </a:schemeClr>
                </a:solidFill>
                <a:effectLst>
                  <a:outerShdw blurRad="38100" dist="38100" dir="2700000" algn="tl">
                    <a:srgbClr val="000000">
                      <a:alpha val="43137"/>
                    </a:srgbClr>
                  </a:outerShdw>
                </a:effectLst>
              </a:rPr>
              <a:t>Join</a:t>
            </a:r>
          </a:p>
          <a:p>
            <a:pPr>
              <a:lnSpc>
                <a:spcPct val="100000"/>
              </a:lnSpc>
            </a:pPr>
            <a:r>
              <a:rPr lang="en-US" sz="2400" b="1" dirty="0">
                <a:solidFill>
                  <a:srgbClr val="EBFFD2"/>
                </a:solidFill>
                <a:effectLst>
                  <a:outerShdw blurRad="38100" dist="38100" dir="2700000" algn="tl">
                    <a:srgbClr val="000000">
                      <a:alpha val="43137"/>
                    </a:srgbClr>
                  </a:outerShdw>
                </a:effectLst>
              </a:rPr>
              <a:t>Combine tables by</a:t>
            </a:r>
          </a:p>
          <a:p>
            <a:pPr>
              <a:lnSpc>
                <a:spcPct val="100000"/>
              </a:lnSpc>
            </a:pPr>
            <a:r>
              <a:rPr lang="en-US" sz="2400" b="1" dirty="0">
                <a:solidFill>
                  <a:srgbClr val="EBFFD2"/>
                </a:solidFill>
                <a:effectLst>
                  <a:outerShdw blurRad="38100" dist="38100" dir="2700000" algn="tl">
                    <a:srgbClr val="000000">
                      <a:alpha val="43137"/>
                    </a:srgbClr>
                  </a:outerShdw>
                </a:effectLst>
              </a:rPr>
              <a:t>some column</a:t>
            </a:r>
          </a:p>
        </p:txBody>
      </p:sp>
    </p:spTree>
    <p:extLst>
      <p:ext uri="{BB962C8B-B14F-4D97-AF65-F5344CB8AC3E}">
        <p14:creationId xmlns:p14="http://schemas.microsoft.com/office/powerpoint/2010/main" val="34931415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Rectangle 2"/>
          <p:cNvSpPr>
            <a:spLocks noGrp="1" noChangeArrowheads="1"/>
          </p:cNvSpPr>
          <p:nvPr>
            <p:ph type="title"/>
          </p:nvPr>
        </p:nvSpPr>
        <p:spPr>
          <a:xfrm>
            <a:off x="1828800" y="152400"/>
            <a:ext cx="7086600" cy="914400"/>
          </a:xfrm>
        </p:spPr>
        <p:txBody>
          <a:bodyPr/>
          <a:lstStyle/>
          <a:p>
            <a:r>
              <a:rPr lang="en-US" sz="3600" dirty="0"/>
              <a:t>The Database Schema Example in SQL Server</a:t>
            </a:r>
            <a:endParaRPr lang="bg-BG" sz="3600" dirty="0"/>
          </a:p>
        </p:txBody>
      </p:sp>
      <p:pic>
        <p:nvPicPr>
          <p:cNvPr id="2" name="Picture 1">
            <a:extLst>
              <a:ext uri="{FF2B5EF4-FFF2-40B4-BE49-F238E27FC236}">
                <a16:creationId xmlns:a16="http://schemas.microsoft.com/office/drawing/2014/main" id="{9645C820-B2FF-4970-9C00-FBB4C459A0E0}"/>
              </a:ext>
            </a:extLst>
          </p:cNvPr>
          <p:cNvPicPr>
            <a:picLocks noChangeAspect="1"/>
          </p:cNvPicPr>
          <p:nvPr/>
        </p:nvPicPr>
        <p:blipFill>
          <a:blip r:embed="rId2"/>
          <a:stretch>
            <a:fillRect/>
          </a:stretch>
        </p:blipFill>
        <p:spPr>
          <a:xfrm>
            <a:off x="949334" y="1371600"/>
            <a:ext cx="7245332" cy="518160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1432380430"/>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Rectangle 2"/>
          <p:cNvSpPr>
            <a:spLocks noGrp="1" noChangeArrowheads="1"/>
          </p:cNvSpPr>
          <p:nvPr>
            <p:ph type="title"/>
          </p:nvPr>
        </p:nvSpPr>
        <p:spPr/>
        <p:txBody>
          <a:bodyPr/>
          <a:lstStyle/>
          <a:p>
            <a:r>
              <a:rPr lang="en-US" dirty="0"/>
              <a:t>Basic SELECT Statement</a:t>
            </a:r>
          </a:p>
        </p:txBody>
      </p:sp>
      <p:sp>
        <p:nvSpPr>
          <p:cNvPr id="494595" name="Rectangle 3"/>
          <p:cNvSpPr>
            <a:spLocks noGrp="1" noChangeArrowheads="1"/>
          </p:cNvSpPr>
          <p:nvPr>
            <p:ph idx="1"/>
          </p:nvPr>
        </p:nvSpPr>
        <p:spPr>
          <a:xfrm>
            <a:off x="250825" y="2759796"/>
            <a:ext cx="8642350" cy="1523999"/>
          </a:xfrm>
        </p:spPr>
        <p:txBody>
          <a:bodyPr/>
          <a:lstStyle/>
          <a:p>
            <a:pPr lvl="1">
              <a:lnSpc>
                <a:spcPct val="100000"/>
              </a:lnSpc>
            </a:pPr>
            <a:r>
              <a:rPr lang="en-US" sz="3200" dirty="0">
                <a:solidFill>
                  <a:schemeClr val="accent5">
                    <a:lumMod val="20000"/>
                    <a:lumOff val="80000"/>
                  </a:schemeClr>
                </a:solidFill>
                <a:latin typeface="Consolas" pitchFamily="49" charset="0"/>
                <a:cs typeface="Consolas" pitchFamily="49" charset="0"/>
              </a:rPr>
              <a:t>SELECT</a:t>
            </a:r>
            <a:r>
              <a:rPr lang="en-US" sz="3200" dirty="0"/>
              <a:t> identifies which columns</a:t>
            </a:r>
          </a:p>
          <a:p>
            <a:pPr lvl="1">
              <a:lnSpc>
                <a:spcPct val="100000"/>
              </a:lnSpc>
            </a:pPr>
            <a:r>
              <a:rPr lang="en-US" sz="3200" dirty="0">
                <a:solidFill>
                  <a:schemeClr val="accent5">
                    <a:lumMod val="20000"/>
                    <a:lumOff val="80000"/>
                  </a:schemeClr>
                </a:solidFill>
                <a:latin typeface="Consolas" pitchFamily="49" charset="0"/>
                <a:cs typeface="Consolas" pitchFamily="49" charset="0"/>
              </a:rPr>
              <a:t>FROM</a:t>
            </a:r>
            <a:r>
              <a:rPr lang="en-US" sz="3200" dirty="0"/>
              <a:t> identifies which table</a:t>
            </a:r>
          </a:p>
        </p:txBody>
      </p:sp>
      <p:sp>
        <p:nvSpPr>
          <p:cNvPr id="494596" name="Rectangle 4"/>
          <p:cNvSpPr>
            <a:spLocks noChangeArrowheads="1"/>
          </p:cNvSpPr>
          <p:nvPr/>
        </p:nvSpPr>
        <p:spPr bwMode="auto">
          <a:xfrm>
            <a:off x="838200" y="1068600"/>
            <a:ext cx="47244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column1, column2,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table_name; </a:t>
            </a:r>
          </a:p>
        </p:txBody>
      </p:sp>
      <p:pic>
        <p:nvPicPr>
          <p:cNvPr id="75778" name="Picture 2" descr="http://www.webdesignbognorregis.co.uk/images/page/databases.jpg"/>
          <p:cNvPicPr>
            <a:picLocks noChangeAspect="1" noChangeArrowheads="1"/>
          </p:cNvPicPr>
          <p:nvPr/>
        </p:nvPicPr>
        <p:blipFill>
          <a:blip r:embed="rId3" cstate="screen"/>
          <a:srcRect/>
          <a:stretch>
            <a:fillRect/>
          </a:stretch>
        </p:blipFill>
        <p:spPr bwMode="auto">
          <a:xfrm>
            <a:off x="5638800" y="4191000"/>
            <a:ext cx="3048000" cy="2286000"/>
          </a:xfrm>
          <a:prstGeom prst="rect">
            <a:avLst/>
          </a:prstGeom>
          <a:ln>
            <a:noFill/>
          </a:ln>
          <a:effectLst>
            <a:softEdge rad="112500"/>
          </a:effectLst>
        </p:spPr>
      </p:pic>
      <p:pic>
        <p:nvPicPr>
          <p:cNvPr id="1026" name="Picture 2" descr="http://www.gaebler.com/images/Article/Creating-a-Distinct-Brand.jpg"/>
          <p:cNvPicPr>
            <a:picLocks noChangeAspect="1" noChangeArrowheads="1"/>
          </p:cNvPicPr>
          <p:nvPr/>
        </p:nvPicPr>
        <p:blipFill rotWithShape="1">
          <a:blip r:embed="rId4">
            <a:extLst>
              <a:ext uri="{28A0092B-C50C-407E-A947-70E740481C1C}">
                <a14:useLocalDpi xmlns:a14="http://schemas.microsoft.com/office/drawing/2010/main" val="0"/>
              </a:ext>
            </a:extLst>
          </a:blip>
          <a:srcRect t="15864" b="-1"/>
          <a:stretch/>
        </p:blipFill>
        <p:spPr bwMode="auto">
          <a:xfrm>
            <a:off x="838200" y="4191000"/>
            <a:ext cx="4071247" cy="22860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7" name="Rectangle 4">
            <a:extLst>
              <a:ext uri="{FF2B5EF4-FFF2-40B4-BE49-F238E27FC236}">
                <a16:creationId xmlns:a16="http://schemas.microsoft.com/office/drawing/2014/main" id="{352BAF01-94DF-4F38-B788-5395EDE0F803}"/>
              </a:ext>
            </a:extLst>
          </p:cNvPr>
          <p:cNvSpPr>
            <a:spLocks noChangeArrowheads="1"/>
          </p:cNvSpPr>
          <p:nvPr/>
        </p:nvSpPr>
        <p:spPr bwMode="auto">
          <a:xfrm>
            <a:off x="3581400" y="1864155"/>
            <a:ext cx="47244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table_name; </a:t>
            </a:r>
          </a:p>
        </p:txBody>
      </p:sp>
    </p:spTree>
    <p:extLst>
      <p:ext uri="{BB962C8B-B14F-4D97-AF65-F5344CB8AC3E}">
        <p14:creationId xmlns:p14="http://schemas.microsoft.com/office/powerpoint/2010/main" val="31470634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2"/>
          <p:cNvSpPr>
            <a:spLocks noGrp="1" noChangeArrowheads="1"/>
          </p:cNvSpPr>
          <p:nvPr>
            <p:ph type="title"/>
          </p:nvPr>
        </p:nvSpPr>
        <p:spPr/>
        <p:txBody>
          <a:bodyPr/>
          <a:lstStyle/>
          <a:p>
            <a:r>
              <a:rPr lang="en-US" dirty="0"/>
              <a:t>SELECT Example</a:t>
            </a:r>
          </a:p>
        </p:txBody>
      </p:sp>
      <p:sp>
        <p:nvSpPr>
          <p:cNvPr id="496643" name="Rectangle 3"/>
          <p:cNvSpPr>
            <a:spLocks noGrp="1" noChangeArrowheads="1"/>
          </p:cNvSpPr>
          <p:nvPr>
            <p:ph idx="1"/>
          </p:nvPr>
        </p:nvSpPr>
        <p:spPr>
          <a:xfrm>
            <a:off x="228600" y="914400"/>
            <a:ext cx="8591550" cy="5538788"/>
          </a:xfrm>
        </p:spPr>
        <p:txBody>
          <a:bodyPr/>
          <a:lstStyle/>
          <a:p>
            <a:pPr>
              <a:lnSpc>
                <a:spcPct val="100000"/>
              </a:lnSpc>
            </a:pPr>
            <a:r>
              <a:rPr lang="en-US" dirty="0"/>
              <a:t>Selecting all columns from departments</a:t>
            </a:r>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sz="2400" dirty="0"/>
          </a:p>
          <a:p>
            <a:pPr>
              <a:lnSpc>
                <a:spcPct val="100000"/>
              </a:lnSpc>
              <a:spcBef>
                <a:spcPts val="1800"/>
              </a:spcBef>
            </a:pPr>
            <a:r>
              <a:rPr lang="en-US" dirty="0"/>
              <a:t>Selecting specific columns</a:t>
            </a:r>
          </a:p>
        </p:txBody>
      </p:sp>
      <p:sp>
        <p:nvSpPr>
          <p:cNvPr id="496644" name="Rectangle 4"/>
          <p:cNvSpPr>
            <a:spLocks noChangeArrowheads="1"/>
          </p:cNvSpPr>
          <p:nvPr/>
        </p:nvSpPr>
        <p:spPr bwMode="auto">
          <a:xfrm>
            <a:off x="838200" y="1600200"/>
            <a:ext cx="7405688"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 FROM Departments</a:t>
            </a:r>
          </a:p>
        </p:txBody>
      </p:sp>
      <p:sp>
        <p:nvSpPr>
          <p:cNvPr id="496645" name="Rectangle 5"/>
          <p:cNvSpPr>
            <a:spLocks noChangeArrowheads="1"/>
          </p:cNvSpPr>
          <p:nvPr/>
        </p:nvSpPr>
        <p:spPr bwMode="auto">
          <a:xfrm>
            <a:off x="827088" y="4992145"/>
            <a:ext cx="3097212" cy="140865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6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a:t>
            </a:r>
          </a:p>
          <a:p>
            <a:pPr eaLnBrk="0" hangingPunct="0">
              <a:lnSpc>
                <a:spcPts val="26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DepartmentID,</a:t>
            </a:r>
          </a:p>
          <a:p>
            <a:pPr eaLnBrk="0" hangingPunct="0">
              <a:lnSpc>
                <a:spcPts val="26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Name</a:t>
            </a:r>
          </a:p>
          <a:p>
            <a:pPr eaLnBrk="0" hangingPunct="0">
              <a:lnSpc>
                <a:spcPts val="26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Departments</a:t>
            </a:r>
          </a:p>
        </p:txBody>
      </p:sp>
      <p:graphicFrame>
        <p:nvGraphicFramePr>
          <p:cNvPr id="496646" name="Group 6"/>
          <p:cNvGraphicFramePr>
            <a:graphicFrameLocks noGrp="1"/>
          </p:cNvGraphicFramePr>
          <p:nvPr/>
        </p:nvGraphicFramePr>
        <p:xfrm>
          <a:off x="838200" y="2286000"/>
          <a:ext cx="7405688" cy="1789176"/>
        </p:xfrm>
        <a:graphic>
          <a:graphicData uri="http://schemas.openxmlformats.org/drawingml/2006/table">
            <a:tbl>
              <a:tblPr/>
              <a:tblGrid>
                <a:gridCol w="1862138">
                  <a:extLst>
                    <a:ext uri="{9D8B030D-6E8A-4147-A177-3AD203B41FA5}">
                      <a16:colId xmlns:a16="http://schemas.microsoft.com/office/drawing/2014/main" val="20000"/>
                    </a:ext>
                  </a:extLst>
                </a:gridCol>
                <a:gridCol w="3959225">
                  <a:extLst>
                    <a:ext uri="{9D8B030D-6E8A-4147-A177-3AD203B41FA5}">
                      <a16:colId xmlns:a16="http://schemas.microsoft.com/office/drawing/2014/main" val="20001"/>
                    </a:ext>
                  </a:extLst>
                </a:gridCol>
                <a:gridCol w="1584325">
                  <a:extLst>
                    <a:ext uri="{9D8B030D-6E8A-4147-A177-3AD203B41FA5}">
                      <a16:colId xmlns:a16="http://schemas.microsoft.com/office/drawing/2014/main" val="20002"/>
                    </a:ext>
                  </a:extLst>
                </a:gridCol>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ManagerID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12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Tool design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4</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273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0796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496672" name="Group 32"/>
          <p:cNvGraphicFramePr>
            <a:graphicFrameLocks noGrp="1"/>
          </p:cNvGraphicFramePr>
          <p:nvPr/>
        </p:nvGraphicFramePr>
        <p:xfrm>
          <a:off x="4453268" y="4974266"/>
          <a:ext cx="3810000" cy="1437132"/>
        </p:xfrm>
        <a:graphic>
          <a:graphicData uri="http://schemas.openxmlformats.org/drawingml/2006/table">
            <a:tbl>
              <a:tblPr/>
              <a:tblGrid>
                <a:gridCol w="1824355">
                  <a:extLst>
                    <a:ext uri="{9D8B030D-6E8A-4147-A177-3AD203B41FA5}">
                      <a16:colId xmlns:a16="http://schemas.microsoft.com/office/drawing/2014/main" val="20000"/>
                    </a:ext>
                  </a:extLst>
                </a:gridCol>
                <a:gridCol w="1985645">
                  <a:extLst>
                    <a:ext uri="{9D8B030D-6E8A-4147-A177-3AD203B41FA5}">
                      <a16:colId xmlns:a16="http://schemas.microsoft.com/office/drawing/2014/main" val="20001"/>
                    </a:ext>
                  </a:extLst>
                </a:gridCol>
              </a:tblGrid>
              <a:tr h="11906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11906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1906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Tool design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1906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7619722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Rectangle 2"/>
          <p:cNvSpPr>
            <a:spLocks noGrp="1" noChangeArrowheads="1"/>
          </p:cNvSpPr>
          <p:nvPr>
            <p:ph type="title"/>
          </p:nvPr>
        </p:nvSpPr>
        <p:spPr/>
        <p:txBody>
          <a:bodyPr/>
          <a:lstStyle/>
          <a:p>
            <a:r>
              <a:rPr lang="en-US" dirty="0"/>
              <a:t>Arithmetic Operations</a:t>
            </a:r>
          </a:p>
        </p:txBody>
      </p:sp>
      <p:sp>
        <p:nvSpPr>
          <p:cNvPr id="498691" name="Rectangle 3"/>
          <p:cNvSpPr>
            <a:spLocks noGrp="1" noChangeArrowheads="1"/>
          </p:cNvSpPr>
          <p:nvPr>
            <p:ph idx="1"/>
          </p:nvPr>
        </p:nvSpPr>
        <p:spPr/>
        <p:txBody>
          <a:bodyPr/>
          <a:lstStyle/>
          <a:p>
            <a:pPr>
              <a:lnSpc>
                <a:spcPct val="100000"/>
              </a:lnSpc>
            </a:pPr>
            <a:r>
              <a:rPr lang="en-US" dirty="0"/>
              <a:t>Arithmetic operators are available:</a:t>
            </a:r>
          </a:p>
          <a:p>
            <a:pPr lvl="1">
              <a:lnSpc>
                <a:spcPct val="100000"/>
              </a:lnSpc>
            </a:pPr>
            <a:r>
              <a:rPr lang="en-US" dirty="0">
                <a:solidFill>
                  <a:schemeClr val="accent5">
                    <a:lumMod val="20000"/>
                    <a:lumOff val="80000"/>
                  </a:schemeClr>
                </a:solidFill>
                <a:latin typeface="Consolas" pitchFamily="49" charset="0"/>
                <a:cs typeface="Consolas" pitchFamily="49" charset="0"/>
              </a:rPr>
              <a:t>+</a:t>
            </a:r>
            <a:r>
              <a:rPr lang="en-US" dirty="0"/>
              <a:t>, </a:t>
            </a:r>
            <a:r>
              <a:rPr lang="en-US" dirty="0">
                <a:solidFill>
                  <a:schemeClr val="accent5">
                    <a:lumMod val="20000"/>
                    <a:lumOff val="80000"/>
                  </a:schemeClr>
                </a:solidFill>
                <a:latin typeface="Consolas" pitchFamily="49" charset="0"/>
                <a:cs typeface="Consolas" pitchFamily="49" charset="0"/>
              </a:rPr>
              <a:t>-</a:t>
            </a:r>
            <a:r>
              <a:rPr lang="en-US" dirty="0"/>
              <a:t>, </a:t>
            </a:r>
            <a:r>
              <a:rPr lang="en-US" dirty="0">
                <a:solidFill>
                  <a:schemeClr val="accent5">
                    <a:lumMod val="20000"/>
                    <a:lumOff val="80000"/>
                  </a:schemeClr>
                </a:solidFill>
                <a:latin typeface="Consolas" pitchFamily="49" charset="0"/>
                <a:cs typeface="Consolas" pitchFamily="49" charset="0"/>
              </a:rPr>
              <a:t>*</a:t>
            </a:r>
            <a:r>
              <a:rPr lang="en-US" dirty="0"/>
              <a:t>, </a:t>
            </a:r>
            <a:r>
              <a:rPr lang="en-US" dirty="0">
                <a:solidFill>
                  <a:schemeClr val="accent5">
                    <a:lumMod val="20000"/>
                    <a:lumOff val="80000"/>
                  </a:schemeClr>
                </a:solidFill>
                <a:latin typeface="Consolas" pitchFamily="49" charset="0"/>
                <a:cs typeface="Consolas" pitchFamily="49" charset="0"/>
              </a:rPr>
              <a:t>/</a:t>
            </a:r>
          </a:p>
          <a:p>
            <a:pPr>
              <a:lnSpc>
                <a:spcPct val="100000"/>
              </a:lnSpc>
            </a:pPr>
            <a:r>
              <a:rPr lang="en-US" dirty="0"/>
              <a:t>Examples:</a:t>
            </a:r>
          </a:p>
        </p:txBody>
      </p:sp>
      <p:sp>
        <p:nvSpPr>
          <p:cNvPr id="498692" name="Rectangle 4"/>
          <p:cNvSpPr>
            <a:spLocks noChangeArrowheads="1"/>
          </p:cNvSpPr>
          <p:nvPr/>
        </p:nvSpPr>
        <p:spPr bwMode="auto">
          <a:xfrm>
            <a:off x="755650" y="3711714"/>
            <a:ext cx="76327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Salary, Salary + 300</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Employees</a:t>
            </a:r>
          </a:p>
        </p:txBody>
      </p:sp>
      <p:graphicFrame>
        <p:nvGraphicFramePr>
          <p:cNvPr id="498693" name="Group 5"/>
          <p:cNvGraphicFramePr>
            <a:graphicFrameLocks noGrp="1"/>
          </p:cNvGraphicFramePr>
          <p:nvPr/>
        </p:nvGraphicFramePr>
        <p:xfrm>
          <a:off x="755650" y="4733925"/>
          <a:ext cx="7632700" cy="1655764"/>
        </p:xfrm>
        <a:graphic>
          <a:graphicData uri="http://schemas.openxmlformats.org/drawingml/2006/table">
            <a:tbl>
              <a:tblPr/>
              <a:tblGrid>
                <a:gridCol w="2700338">
                  <a:extLst>
                    <a:ext uri="{9D8B030D-6E8A-4147-A177-3AD203B41FA5}">
                      <a16:colId xmlns:a16="http://schemas.microsoft.com/office/drawing/2014/main" val="20000"/>
                    </a:ext>
                  </a:extLst>
                </a:gridCol>
                <a:gridCol w="1917700">
                  <a:extLst>
                    <a:ext uri="{9D8B030D-6E8A-4147-A177-3AD203B41FA5}">
                      <a16:colId xmlns:a16="http://schemas.microsoft.com/office/drawing/2014/main" val="20001"/>
                    </a:ext>
                  </a:extLst>
                </a:gridCol>
                <a:gridCol w="3014662">
                  <a:extLst>
                    <a:ext uri="{9D8B030D-6E8A-4147-A177-3AD203B41FA5}">
                      <a16:colId xmlns:a16="http://schemas.microsoft.com/office/drawing/2014/main" val="20002"/>
                    </a:ext>
                  </a:extLst>
                </a:gridCol>
              </a:tblGrid>
              <a:tr h="4143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LastName</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Salary</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(No column name)</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4143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Gilbert</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12500,00</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12800,00</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27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Brown</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13500,00</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13800,00</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43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Tamburello</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43300,00</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43600,00</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6" name="Rectangle 4"/>
          <p:cNvSpPr>
            <a:spLocks noChangeArrowheads="1"/>
          </p:cNvSpPr>
          <p:nvPr/>
        </p:nvSpPr>
        <p:spPr bwMode="auto">
          <a:xfrm>
            <a:off x="762000" y="3048000"/>
            <a:ext cx="76327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(2 + 3) * 4   --&gt; returns 20</a:t>
            </a:r>
          </a:p>
        </p:txBody>
      </p:sp>
    </p:spTree>
    <p:extLst>
      <p:ext uri="{BB962C8B-B14F-4D97-AF65-F5344CB8AC3E}">
        <p14:creationId xmlns:p14="http://schemas.microsoft.com/office/powerpoint/2010/main" val="8971165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Rectangle 2"/>
          <p:cNvSpPr>
            <a:spLocks noGrp="1" noChangeArrowheads="1"/>
          </p:cNvSpPr>
          <p:nvPr>
            <p:ph type="title"/>
          </p:nvPr>
        </p:nvSpPr>
        <p:spPr/>
        <p:txBody>
          <a:bodyPr/>
          <a:lstStyle/>
          <a:p>
            <a:r>
              <a:rPr lang="en-US" dirty="0"/>
              <a:t>The NULL Value</a:t>
            </a:r>
          </a:p>
        </p:txBody>
      </p:sp>
      <p:sp>
        <p:nvSpPr>
          <p:cNvPr id="500739" name="Rectangle 3"/>
          <p:cNvSpPr>
            <a:spLocks noGrp="1" noChangeArrowheads="1"/>
          </p:cNvSpPr>
          <p:nvPr>
            <p:ph idx="1"/>
          </p:nvPr>
        </p:nvSpPr>
        <p:spPr>
          <a:xfrm>
            <a:off x="228600" y="990600"/>
            <a:ext cx="8591550" cy="5535613"/>
          </a:xfrm>
        </p:spPr>
        <p:txBody>
          <a:bodyPr/>
          <a:lstStyle/>
          <a:p>
            <a:pPr>
              <a:lnSpc>
                <a:spcPct val="100000"/>
              </a:lnSpc>
            </a:pPr>
            <a:r>
              <a:rPr lang="en-US" sz="3000" dirty="0"/>
              <a:t>A </a:t>
            </a:r>
            <a:r>
              <a:rPr lang="en-US" sz="3000" dirty="0">
                <a:solidFill>
                  <a:schemeClr val="accent5">
                    <a:lumMod val="20000"/>
                    <a:lumOff val="80000"/>
                  </a:schemeClr>
                </a:solidFill>
                <a:latin typeface="Consolas" pitchFamily="49" charset="0"/>
              </a:rPr>
              <a:t>NULL</a:t>
            </a:r>
            <a:r>
              <a:rPr lang="en-US" sz="3000" dirty="0"/>
              <a:t> is a value that is unavailable, unassigned, unknown, or inapplicable</a:t>
            </a:r>
          </a:p>
          <a:p>
            <a:pPr lvl="1">
              <a:lnSpc>
                <a:spcPct val="100000"/>
              </a:lnSpc>
            </a:pPr>
            <a:r>
              <a:rPr lang="en-US" sz="2800" dirty="0"/>
              <a:t>Not the same as zero or a blank space</a:t>
            </a:r>
          </a:p>
          <a:p>
            <a:pPr>
              <a:lnSpc>
                <a:spcPct val="100000"/>
              </a:lnSpc>
            </a:pPr>
            <a:r>
              <a:rPr lang="en-US" sz="3000" dirty="0"/>
              <a:t>Arithmetic expressions containing a </a:t>
            </a:r>
            <a:r>
              <a:rPr lang="en-US" sz="3000" dirty="0">
                <a:solidFill>
                  <a:schemeClr val="accent5">
                    <a:lumMod val="20000"/>
                    <a:lumOff val="80000"/>
                  </a:schemeClr>
                </a:solidFill>
                <a:latin typeface="Consolas" pitchFamily="49" charset="0"/>
              </a:rPr>
              <a:t>NULL</a:t>
            </a:r>
            <a:r>
              <a:rPr lang="en-US" sz="3000" dirty="0"/>
              <a:t> value are evaluated to </a:t>
            </a:r>
            <a:r>
              <a:rPr lang="en-US" sz="3000" dirty="0">
                <a:solidFill>
                  <a:schemeClr val="accent5">
                    <a:lumMod val="20000"/>
                    <a:lumOff val="80000"/>
                  </a:schemeClr>
                </a:solidFill>
                <a:latin typeface="Consolas" pitchFamily="49" charset="0"/>
              </a:rPr>
              <a:t>NULL</a:t>
            </a:r>
          </a:p>
        </p:txBody>
      </p:sp>
      <p:sp>
        <p:nvSpPr>
          <p:cNvPr id="500740" name="Rectangle 4"/>
          <p:cNvSpPr>
            <a:spLocks noChangeArrowheads="1"/>
          </p:cNvSpPr>
          <p:nvPr/>
        </p:nvSpPr>
        <p:spPr bwMode="auto">
          <a:xfrm>
            <a:off x="827088" y="3983666"/>
            <a:ext cx="74168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ManagerID FROM Employees</a:t>
            </a:r>
          </a:p>
        </p:txBody>
      </p:sp>
      <p:graphicFrame>
        <p:nvGraphicFramePr>
          <p:cNvPr id="500741" name="Group 5"/>
          <p:cNvGraphicFramePr>
            <a:graphicFrameLocks noGrp="1"/>
          </p:cNvGraphicFramePr>
          <p:nvPr/>
        </p:nvGraphicFramePr>
        <p:xfrm>
          <a:off x="838200" y="4766932"/>
          <a:ext cx="3302000" cy="1552956"/>
        </p:xfrm>
        <a:graphic>
          <a:graphicData uri="http://schemas.openxmlformats.org/drawingml/2006/table">
            <a:tbl>
              <a:tblPr/>
              <a:tblGrid>
                <a:gridCol w="1581150">
                  <a:extLst>
                    <a:ext uri="{9D8B030D-6E8A-4147-A177-3AD203B41FA5}">
                      <a16:colId xmlns:a16="http://schemas.microsoft.com/office/drawing/2014/main" val="20000"/>
                    </a:ext>
                  </a:extLst>
                </a:gridCol>
                <a:gridCol w="1720850">
                  <a:extLst>
                    <a:ext uri="{9D8B030D-6E8A-4147-A177-3AD203B41FA5}">
                      <a16:colId xmlns:a16="http://schemas.microsoft.com/office/drawing/2014/main" val="20001"/>
                    </a:ext>
                  </a:extLst>
                </a:gridCol>
              </a:tblGrid>
              <a:tr h="37782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ManagerID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7941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Sánchez</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rPr>
                        <a:t>NULL</a:t>
                      </a:r>
                      <a:endParaRPr kumimoji="1" lang="en-US" sz="2000" b="1" i="0" u="none" strike="noStrike" cap="none" normalizeH="0" baseline="0" noProof="1">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782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Duffy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300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782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Wang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500758" name="AutoShape 22"/>
          <p:cNvSpPr>
            <a:spLocks noChangeArrowheads="1"/>
          </p:cNvSpPr>
          <p:nvPr/>
        </p:nvSpPr>
        <p:spPr bwMode="auto">
          <a:xfrm>
            <a:off x="4427538" y="5402263"/>
            <a:ext cx="4105275" cy="953453"/>
          </a:xfrm>
          <a:prstGeom prst="wedgeRoundRectCallout">
            <a:avLst>
              <a:gd name="adj1" fmla="val -78926"/>
              <a:gd name="adj2" fmla="val -54046"/>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noProof="1">
                <a:solidFill>
                  <a:srgbClr val="F7FFE7"/>
                </a:solidFill>
                <a:effectLst>
                  <a:outerShdw blurRad="38100" dist="38100" dir="2700000" algn="tl">
                    <a:srgbClr val="000000">
                      <a:alpha val="43137"/>
                    </a:srgbClr>
                  </a:outerShdw>
                </a:effectLst>
                <a:latin typeface="+mn-lt"/>
                <a:cs typeface="Consolas" pitchFamily="49" charset="0"/>
              </a:rPr>
              <a:t>NULL is displayed as empty space or as NULL</a:t>
            </a:r>
            <a:endParaRPr lang="bg-BG" sz="2800" b="1" noProof="1">
              <a:solidFill>
                <a:srgbClr val="F7FFE7"/>
              </a:solidFill>
              <a:effectLst>
                <a:outerShdw blurRad="38100" dist="38100" dir="2700000" algn="tl">
                  <a:srgbClr val="000000">
                    <a:alpha val="43137"/>
                  </a:srgbClr>
                </a:outerShdw>
              </a:effectLst>
              <a:latin typeface="+mn-lt"/>
              <a:cs typeface="Consolas" pitchFamily="49" charset="0"/>
            </a:endParaRPr>
          </a:p>
        </p:txBody>
      </p:sp>
    </p:spTree>
    <p:extLst>
      <p:ext uri="{BB962C8B-B14F-4D97-AF65-F5344CB8AC3E}">
        <p14:creationId xmlns:p14="http://schemas.microsoft.com/office/powerpoint/2010/main" val="370073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6258" name="Picture 2" descr="http://www.foundshit.com/pictures/sculpture/books-sculpture-08.jpg"/>
          <p:cNvPicPr>
            <a:picLocks noChangeAspect="1" noChangeArrowheads="1"/>
          </p:cNvPicPr>
          <p:nvPr/>
        </p:nvPicPr>
        <p:blipFill>
          <a:blip r:embed="rId2" cstate="screen"/>
          <a:srcRect/>
          <a:stretch>
            <a:fillRect/>
          </a:stretch>
        </p:blipFill>
        <p:spPr bwMode="auto">
          <a:xfrm>
            <a:off x="6701589" y="1295400"/>
            <a:ext cx="1985211" cy="2514600"/>
          </a:xfrm>
          <a:prstGeom prst="roundRect">
            <a:avLst>
              <a:gd name="adj" fmla="val 4272"/>
            </a:avLst>
          </a:prstGeom>
          <a:solidFill>
            <a:srgbClr val="FFFFFF">
              <a:shade val="85000"/>
            </a:srgbClr>
          </a:solidFill>
          <a:ln w="3175">
            <a:solidFill>
              <a:schemeClr val="accent4">
                <a:lumMod val="50000"/>
                <a:alpha val="50000"/>
              </a:schemeClr>
            </a:solidFill>
          </a:ln>
          <a:effectLst>
            <a:reflection blurRad="12700" stA="38000" endPos="28000" dist="5000" dir="5400000" sy="-100000" algn="bl" rotWithShape="0"/>
          </a:effectLst>
        </p:spPr>
      </p:pic>
      <p:sp>
        <p:nvSpPr>
          <p:cNvPr id="462850" name="Rectangle 2"/>
          <p:cNvSpPr>
            <a:spLocks noGrp="1" noChangeArrowheads="1"/>
          </p:cNvSpPr>
          <p:nvPr>
            <p:ph type="title"/>
          </p:nvPr>
        </p:nvSpPr>
        <p:spPr/>
        <p:txBody>
          <a:bodyPr/>
          <a:lstStyle/>
          <a:p>
            <a:r>
              <a:rPr lang="en-US" dirty="0"/>
              <a:t>Table of Contents</a:t>
            </a:r>
            <a:endParaRPr lang="bg-BG" dirty="0"/>
          </a:p>
        </p:txBody>
      </p:sp>
      <p:sp>
        <p:nvSpPr>
          <p:cNvPr id="462851" name="Rectangle 3"/>
          <p:cNvSpPr>
            <a:spLocks noGrp="1" noChangeArrowheads="1"/>
          </p:cNvSpPr>
          <p:nvPr>
            <p:ph idx="1"/>
          </p:nvPr>
        </p:nvSpPr>
        <p:spPr>
          <a:xfrm>
            <a:off x="228600" y="1229557"/>
            <a:ext cx="7162800" cy="5638800"/>
          </a:xfrm>
        </p:spPr>
        <p:txBody>
          <a:bodyPr/>
          <a:lstStyle/>
          <a:p>
            <a:pPr marL="542925" indent="-542925">
              <a:lnSpc>
                <a:spcPct val="100000"/>
              </a:lnSpc>
              <a:buFontTx/>
              <a:buAutoNum type="arabicPeriod"/>
            </a:pPr>
            <a:r>
              <a:rPr lang="en-US" dirty="0"/>
              <a:t>SQL Language</a:t>
            </a:r>
          </a:p>
          <a:p>
            <a:pPr marL="542925" indent="-542925">
              <a:lnSpc>
                <a:spcPct val="100000"/>
              </a:lnSpc>
              <a:buFontTx/>
              <a:buAutoNum type="arabicPeriod"/>
            </a:pPr>
            <a:r>
              <a:rPr lang="en-US" dirty="0"/>
              <a:t>Introducing the </a:t>
            </a:r>
            <a:r>
              <a:rPr lang="en-US" dirty="0">
                <a:solidFill>
                  <a:schemeClr val="accent5">
                    <a:lumMod val="20000"/>
                    <a:lumOff val="80000"/>
                  </a:schemeClr>
                </a:solidFill>
                <a:latin typeface="Consolas" pitchFamily="49" charset="0"/>
              </a:rPr>
              <a:t>SELECT</a:t>
            </a:r>
            <a:r>
              <a:rPr lang="en-US" dirty="0"/>
              <a:t> SQL Statement</a:t>
            </a:r>
          </a:p>
          <a:p>
            <a:pPr marL="722313" lvl="1" indent="349250">
              <a:lnSpc>
                <a:spcPct val="100000"/>
              </a:lnSpc>
            </a:pPr>
            <a:r>
              <a:rPr lang="en-US" dirty="0"/>
              <a:t>Allowed Operators</a:t>
            </a:r>
          </a:p>
          <a:p>
            <a:pPr marL="722313" lvl="1" indent="349250">
              <a:lnSpc>
                <a:spcPct val="100000"/>
              </a:lnSpc>
            </a:pPr>
            <a:r>
              <a:rPr lang="en-US" dirty="0"/>
              <a:t>The </a:t>
            </a:r>
            <a:r>
              <a:rPr lang="en-US" dirty="0">
                <a:solidFill>
                  <a:schemeClr val="accent5">
                    <a:lumMod val="20000"/>
                    <a:lumOff val="80000"/>
                  </a:schemeClr>
                </a:solidFill>
                <a:latin typeface="Consolas" pitchFamily="49" charset="0"/>
              </a:rPr>
              <a:t>WHERE</a:t>
            </a:r>
            <a:r>
              <a:rPr lang="en-US" dirty="0"/>
              <a:t> Clause</a:t>
            </a:r>
          </a:p>
          <a:p>
            <a:pPr marL="722313" lvl="1" indent="349250">
              <a:lnSpc>
                <a:spcPct val="100000"/>
              </a:lnSpc>
            </a:pPr>
            <a:r>
              <a:rPr lang="en-US" dirty="0"/>
              <a:t>Sorting with </a:t>
            </a:r>
            <a:r>
              <a:rPr lang="en-US" dirty="0">
                <a:solidFill>
                  <a:schemeClr val="accent5">
                    <a:lumMod val="20000"/>
                    <a:lumOff val="80000"/>
                  </a:schemeClr>
                </a:solidFill>
                <a:latin typeface="Consolas" pitchFamily="49" charset="0"/>
              </a:rPr>
              <a:t>ORDER</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BY</a:t>
            </a:r>
          </a:p>
          <a:p>
            <a:pPr marL="722313" lvl="1" indent="349250">
              <a:lnSpc>
                <a:spcPct val="100000"/>
              </a:lnSpc>
            </a:pPr>
            <a:r>
              <a:rPr lang="en-US" dirty="0"/>
              <a:t>Selecting Data From Multiple Tables</a:t>
            </a:r>
          </a:p>
        </p:txBody>
      </p:sp>
      <p:pic>
        <p:nvPicPr>
          <p:cNvPr id="6" name="Picture 2" descr="http://simplyeasy.files.wordpress.com/2008/08/sql-logo.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rot="21167764">
            <a:off x="7359431" y="4272027"/>
            <a:ext cx="1359340" cy="1065126"/>
          </a:xfrm>
          <a:prstGeom prst="rect">
            <a:avLst/>
          </a:prstGeom>
          <a:noFill/>
          <a:scene3d>
            <a:camera prst="perspectiveHeroicExtremeLeftFacing"/>
            <a:lightRig rig="threePt" dir="t"/>
          </a:scene3d>
        </p:spPr>
      </p:pic>
    </p:spTree>
    <p:extLst>
      <p:ext uri="{BB962C8B-B14F-4D97-AF65-F5344CB8AC3E}">
        <p14:creationId xmlns:p14="http://schemas.microsoft.com/office/powerpoint/2010/main" val="1480068055"/>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Rectangle 2"/>
          <p:cNvSpPr>
            <a:spLocks noGrp="1" noChangeArrowheads="1"/>
          </p:cNvSpPr>
          <p:nvPr>
            <p:ph type="title"/>
          </p:nvPr>
        </p:nvSpPr>
        <p:spPr/>
        <p:txBody>
          <a:bodyPr/>
          <a:lstStyle/>
          <a:p>
            <a:r>
              <a:rPr lang="en-US" dirty="0"/>
              <a:t>Column Aliases</a:t>
            </a:r>
          </a:p>
        </p:txBody>
      </p:sp>
      <p:sp>
        <p:nvSpPr>
          <p:cNvPr id="502787" name="Rectangle 3"/>
          <p:cNvSpPr>
            <a:spLocks noGrp="1" noChangeArrowheads="1"/>
          </p:cNvSpPr>
          <p:nvPr>
            <p:ph idx="1"/>
          </p:nvPr>
        </p:nvSpPr>
        <p:spPr>
          <a:xfrm>
            <a:off x="228600" y="990600"/>
            <a:ext cx="8686800" cy="5715000"/>
          </a:xfrm>
        </p:spPr>
        <p:txBody>
          <a:bodyPr/>
          <a:lstStyle/>
          <a:p>
            <a:pPr>
              <a:lnSpc>
                <a:spcPct val="100000"/>
              </a:lnSpc>
            </a:pPr>
            <a:r>
              <a:rPr lang="en-US" sz="3000" dirty="0"/>
              <a:t>Aliases rename a column heading</a:t>
            </a:r>
          </a:p>
          <a:p>
            <a:pPr>
              <a:lnSpc>
                <a:spcPct val="100000"/>
              </a:lnSpc>
            </a:pPr>
            <a:r>
              <a:rPr lang="en-US" sz="3000" dirty="0"/>
              <a:t>Useful with calculations</a:t>
            </a:r>
          </a:p>
          <a:p>
            <a:pPr>
              <a:lnSpc>
                <a:spcPct val="100000"/>
              </a:lnSpc>
            </a:pPr>
            <a:r>
              <a:rPr lang="en-US" sz="3000" dirty="0"/>
              <a:t>Immediately follows the column name</a:t>
            </a:r>
          </a:p>
          <a:p>
            <a:pPr lvl="1">
              <a:lnSpc>
                <a:spcPct val="100000"/>
              </a:lnSpc>
            </a:pPr>
            <a:r>
              <a:rPr lang="en-US" sz="2800" dirty="0"/>
              <a:t>There is an optional </a:t>
            </a:r>
            <a:r>
              <a:rPr lang="en-US" sz="2800" dirty="0">
                <a:solidFill>
                  <a:schemeClr val="accent5">
                    <a:lumMod val="20000"/>
                    <a:lumOff val="80000"/>
                  </a:schemeClr>
                </a:solidFill>
                <a:latin typeface="Consolas" pitchFamily="49" charset="0"/>
              </a:rPr>
              <a:t>AS</a:t>
            </a:r>
            <a:r>
              <a:rPr lang="en-US" sz="2800" dirty="0"/>
              <a:t> keyword</a:t>
            </a:r>
          </a:p>
          <a:p>
            <a:pPr>
              <a:lnSpc>
                <a:spcPct val="100000"/>
              </a:lnSpc>
            </a:pPr>
            <a:r>
              <a:rPr lang="en-US" sz="3000" dirty="0"/>
              <a:t>Double quotation marks if contains spaces</a:t>
            </a:r>
          </a:p>
        </p:txBody>
      </p:sp>
      <p:sp>
        <p:nvSpPr>
          <p:cNvPr id="502788" name="Rectangle 4"/>
          <p:cNvSpPr>
            <a:spLocks noChangeArrowheads="1"/>
          </p:cNvSpPr>
          <p:nvPr/>
        </p:nvSpPr>
        <p:spPr bwMode="auto">
          <a:xfrm>
            <a:off x="755650" y="4149725"/>
            <a:ext cx="7705725"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FirstName, LastName, Salary,</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Salary*0.2 </a:t>
            </a: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AS</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Bonus FROM Employees</a:t>
            </a:r>
          </a:p>
        </p:txBody>
      </p:sp>
      <p:graphicFrame>
        <p:nvGraphicFramePr>
          <p:cNvPr id="502789" name="Group 5"/>
          <p:cNvGraphicFramePr>
            <a:graphicFrameLocks noGrp="1"/>
          </p:cNvGraphicFramePr>
          <p:nvPr/>
        </p:nvGraphicFramePr>
        <p:xfrm>
          <a:off x="755650" y="5222494"/>
          <a:ext cx="7704138" cy="1178306"/>
        </p:xfrm>
        <a:graphic>
          <a:graphicData uri="http://schemas.openxmlformats.org/drawingml/2006/table">
            <a:tbl>
              <a:tblPr/>
              <a:tblGrid>
                <a:gridCol w="1800225">
                  <a:extLst>
                    <a:ext uri="{9D8B030D-6E8A-4147-A177-3AD203B41FA5}">
                      <a16:colId xmlns:a16="http://schemas.microsoft.com/office/drawing/2014/main" val="20000"/>
                    </a:ext>
                  </a:extLst>
                </a:gridCol>
                <a:gridCol w="1871663">
                  <a:extLst>
                    <a:ext uri="{9D8B030D-6E8A-4147-A177-3AD203B41FA5}">
                      <a16:colId xmlns:a16="http://schemas.microsoft.com/office/drawing/2014/main" val="20001"/>
                    </a:ext>
                  </a:extLst>
                </a:gridCol>
                <a:gridCol w="1800225">
                  <a:extLst>
                    <a:ext uri="{9D8B030D-6E8A-4147-A177-3AD203B41FA5}">
                      <a16:colId xmlns:a16="http://schemas.microsoft.com/office/drawing/2014/main" val="20002"/>
                    </a:ext>
                  </a:extLst>
                </a:gridCol>
                <a:gridCol w="2232025">
                  <a:extLst>
                    <a:ext uri="{9D8B030D-6E8A-4147-A177-3AD203B41FA5}">
                      <a16:colId xmlns:a16="http://schemas.microsoft.com/office/drawing/2014/main" val="20003"/>
                    </a:ext>
                  </a:extLst>
                </a:gridCol>
              </a:tblGrid>
              <a:tr h="38417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FirstName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Salary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Bonus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8417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Guy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Gilbert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12500,00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2500.00000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417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Kevin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Brown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13500,00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2700.00000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5758303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Rectangle 2"/>
          <p:cNvSpPr>
            <a:spLocks noGrp="1" noChangeArrowheads="1"/>
          </p:cNvSpPr>
          <p:nvPr>
            <p:ph type="title"/>
          </p:nvPr>
        </p:nvSpPr>
        <p:spPr/>
        <p:txBody>
          <a:bodyPr/>
          <a:lstStyle/>
          <a:p>
            <a:r>
              <a:rPr lang="en-US" dirty="0"/>
              <a:t>Concatenation Operator</a:t>
            </a:r>
          </a:p>
        </p:txBody>
      </p:sp>
      <p:sp>
        <p:nvSpPr>
          <p:cNvPr id="504835" name="Rectangle 3"/>
          <p:cNvSpPr>
            <a:spLocks noGrp="1" noChangeArrowheads="1"/>
          </p:cNvSpPr>
          <p:nvPr>
            <p:ph idx="1"/>
          </p:nvPr>
        </p:nvSpPr>
        <p:spPr>
          <a:xfrm>
            <a:off x="228600" y="914400"/>
            <a:ext cx="8686800" cy="5715000"/>
          </a:xfrm>
        </p:spPr>
        <p:txBody>
          <a:bodyPr/>
          <a:lstStyle/>
          <a:p>
            <a:pPr>
              <a:lnSpc>
                <a:spcPct val="100000"/>
              </a:lnSpc>
            </a:pPr>
            <a:r>
              <a:rPr lang="en-US" sz="3000" dirty="0"/>
              <a:t>Concatenates columns or character strings to other columns </a:t>
            </a:r>
          </a:p>
          <a:p>
            <a:pPr>
              <a:lnSpc>
                <a:spcPct val="100000"/>
              </a:lnSpc>
            </a:pPr>
            <a:r>
              <a:rPr lang="en-US" sz="3000" dirty="0"/>
              <a:t>Is represented by plus sign “</a:t>
            </a:r>
            <a:r>
              <a:rPr lang="en-US" sz="3000" dirty="0">
                <a:solidFill>
                  <a:schemeClr val="accent5">
                    <a:lumMod val="20000"/>
                    <a:lumOff val="80000"/>
                  </a:schemeClr>
                </a:solidFill>
                <a:latin typeface="Consolas" pitchFamily="49" charset="0"/>
              </a:rPr>
              <a:t>+</a:t>
            </a:r>
            <a:r>
              <a:rPr lang="en-US" sz="3000" dirty="0"/>
              <a:t>”</a:t>
            </a:r>
          </a:p>
          <a:p>
            <a:pPr>
              <a:lnSpc>
                <a:spcPct val="100000"/>
              </a:lnSpc>
            </a:pPr>
            <a:r>
              <a:rPr lang="en-US" sz="3000" dirty="0"/>
              <a:t>Creates a resultant column that is a character expression</a:t>
            </a:r>
          </a:p>
        </p:txBody>
      </p:sp>
      <p:sp>
        <p:nvSpPr>
          <p:cNvPr id="504836" name="Rectangle 4"/>
          <p:cNvSpPr>
            <a:spLocks noChangeArrowheads="1"/>
          </p:cNvSpPr>
          <p:nvPr/>
        </p:nvSpPr>
        <p:spPr bwMode="auto">
          <a:xfrm>
            <a:off x="755650" y="3810000"/>
            <a:ext cx="762635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FirstName + ' ' + LastName AS [Full 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EmployeeID as [No.] FROM Employees</a:t>
            </a:r>
          </a:p>
        </p:txBody>
      </p:sp>
      <p:graphicFrame>
        <p:nvGraphicFramePr>
          <p:cNvPr id="504837" name="Group 5"/>
          <p:cNvGraphicFramePr>
            <a:graphicFrameLocks noGrp="1"/>
          </p:cNvGraphicFramePr>
          <p:nvPr/>
        </p:nvGraphicFramePr>
        <p:xfrm>
          <a:off x="755650" y="4876800"/>
          <a:ext cx="5791200" cy="1552956"/>
        </p:xfrm>
        <a:graphic>
          <a:graphicData uri="http://schemas.openxmlformats.org/drawingml/2006/table">
            <a:tbl>
              <a:tblPr/>
              <a:tblGrid>
                <a:gridCol w="2895600">
                  <a:extLst>
                    <a:ext uri="{9D8B030D-6E8A-4147-A177-3AD203B41FA5}">
                      <a16:colId xmlns:a16="http://schemas.microsoft.com/office/drawing/2014/main" val="20000"/>
                    </a:ext>
                  </a:extLst>
                </a:gridCol>
                <a:gridCol w="2895600">
                  <a:extLst>
                    <a:ext uri="{9D8B030D-6E8A-4147-A177-3AD203B41FA5}">
                      <a16:colId xmlns:a16="http://schemas.microsoft.com/office/drawing/2014/main" val="20001"/>
                    </a:ext>
                  </a:extLst>
                </a:gridCol>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Full</a:t>
                      </a:r>
                      <a:r>
                        <a:rPr kumimoji="1" lang="en-US" sz="22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 </a:t>
                      </a: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No.</a:t>
                      </a:r>
                      <a:endPar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a:ln>
                            <a:noFill/>
                          </a:ln>
                          <a:solidFill>
                            <a:srgbClr val="EBFFD2"/>
                          </a:solidFill>
                          <a:effectLst>
                            <a:outerShdw blurRad="38100" dist="38100" dir="2700000" algn="tl">
                              <a:srgbClr val="000000">
                                <a:alpha val="43137"/>
                              </a:srgbClr>
                            </a:outerShdw>
                          </a:effectLst>
                          <a:latin typeface="+mn-lt"/>
                        </a:rPr>
                        <a:t>Guy Gilbert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a:ln>
                            <a:noFill/>
                          </a:ln>
                          <a:solidFill>
                            <a:srgbClr val="EBFFD2"/>
                          </a:solidFill>
                          <a:effectLst>
                            <a:outerShdw blurRad="38100" dist="38100" dir="2700000" algn="tl">
                              <a:srgbClr val="000000">
                                <a:alpha val="43137"/>
                              </a:srgbClr>
                            </a:outerShdw>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a:ln>
                            <a:noFill/>
                          </a:ln>
                          <a:solidFill>
                            <a:srgbClr val="EBFFD2"/>
                          </a:solidFill>
                          <a:effectLst>
                            <a:outerShdw blurRad="38100" dist="38100" dir="2700000" algn="tl">
                              <a:srgbClr val="000000">
                                <a:alpha val="43137"/>
                              </a:srgbClr>
                            </a:outerShdw>
                          </a:effectLst>
                          <a:latin typeface="+mn-lt"/>
                        </a:rPr>
                        <a:t>Kevin Brown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a:ln>
                            <a:noFill/>
                          </a:ln>
                          <a:solidFill>
                            <a:srgbClr val="EBFFD2"/>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a:ln>
                            <a:noFill/>
                          </a:ln>
                          <a:solidFill>
                            <a:srgbClr val="EBFFD2"/>
                          </a:solidFill>
                          <a:effectLst>
                            <a:outerShdw blurRad="38100" dist="38100" dir="2700000" algn="tl">
                              <a:srgbClr val="000000">
                                <a:alpha val="43137"/>
                              </a:srgbClr>
                            </a:outerShdw>
                          </a:effectLst>
                          <a:latin typeface="+mn-lt"/>
                        </a:rPr>
                        <a:t>Roberto </a:t>
                      </a: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Tamburello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2499906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p:cNvSpPr>
            <a:spLocks noGrp="1" noChangeArrowheads="1"/>
          </p:cNvSpPr>
          <p:nvPr>
            <p:ph type="title"/>
          </p:nvPr>
        </p:nvSpPr>
        <p:spPr/>
        <p:txBody>
          <a:bodyPr/>
          <a:lstStyle/>
          <a:p>
            <a:r>
              <a:rPr lang="en-US" dirty="0"/>
              <a:t>Literal Character Strings</a:t>
            </a:r>
          </a:p>
        </p:txBody>
      </p:sp>
      <p:sp>
        <p:nvSpPr>
          <p:cNvPr id="506883" name="Rectangle 3"/>
          <p:cNvSpPr>
            <a:spLocks noGrp="1" noChangeArrowheads="1"/>
          </p:cNvSpPr>
          <p:nvPr>
            <p:ph idx="1"/>
          </p:nvPr>
        </p:nvSpPr>
        <p:spPr>
          <a:xfrm>
            <a:off x="228600" y="914400"/>
            <a:ext cx="8591550" cy="5459413"/>
          </a:xfrm>
        </p:spPr>
        <p:txBody>
          <a:bodyPr/>
          <a:lstStyle/>
          <a:p>
            <a:pPr>
              <a:lnSpc>
                <a:spcPct val="100000"/>
              </a:lnSpc>
            </a:pPr>
            <a:r>
              <a:rPr lang="en-US" sz="3000" dirty="0"/>
              <a:t>A literal is a character, a number, or a date included in the </a:t>
            </a:r>
            <a:r>
              <a:rPr lang="en-US" sz="3000" dirty="0">
                <a:solidFill>
                  <a:schemeClr val="accent5">
                    <a:lumMod val="20000"/>
                    <a:lumOff val="80000"/>
                  </a:schemeClr>
                </a:solidFill>
                <a:latin typeface="Consolas" pitchFamily="49" charset="0"/>
              </a:rPr>
              <a:t>SELECT</a:t>
            </a:r>
            <a:r>
              <a:rPr lang="en-US" sz="3000" dirty="0"/>
              <a:t> list</a:t>
            </a:r>
          </a:p>
          <a:p>
            <a:pPr>
              <a:lnSpc>
                <a:spcPct val="100000"/>
              </a:lnSpc>
            </a:pPr>
            <a:r>
              <a:rPr lang="en-US" sz="3000" dirty="0"/>
              <a:t>Date and character literal values must be enclosed within single quotation marks</a:t>
            </a:r>
          </a:p>
          <a:p>
            <a:pPr>
              <a:lnSpc>
                <a:spcPct val="100000"/>
              </a:lnSpc>
            </a:pPr>
            <a:r>
              <a:rPr lang="en-US" sz="3000" dirty="0"/>
              <a:t>Each character string is output once for each row returned</a:t>
            </a:r>
          </a:p>
        </p:txBody>
      </p:sp>
      <p:sp>
        <p:nvSpPr>
          <p:cNvPr id="506884" name="Rectangle 4"/>
          <p:cNvSpPr>
            <a:spLocks noChangeArrowheads="1"/>
          </p:cNvSpPr>
          <p:nvPr/>
        </p:nvSpPr>
        <p:spPr bwMode="auto">
          <a:xfrm>
            <a:off x="900112" y="4181030"/>
            <a:ext cx="7405688"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FirstName + '''s last name is '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LastName AS [Our Employees] FROM Employees</a:t>
            </a:r>
          </a:p>
        </p:txBody>
      </p:sp>
      <p:graphicFrame>
        <p:nvGraphicFramePr>
          <p:cNvPr id="506885" name="Group 5"/>
          <p:cNvGraphicFramePr>
            <a:graphicFrameLocks noGrp="1"/>
          </p:cNvGraphicFramePr>
          <p:nvPr>
            <p:extLst>
              <p:ext uri="{D42A27DB-BD31-4B8C-83A1-F6EECF244321}">
                <p14:modId xmlns:p14="http://schemas.microsoft.com/office/powerpoint/2010/main" val="1894279912"/>
              </p:ext>
            </p:extLst>
          </p:nvPr>
        </p:nvGraphicFramePr>
        <p:xfrm>
          <a:off x="900112" y="5144768"/>
          <a:ext cx="7405688" cy="1437132"/>
        </p:xfrm>
        <a:graphic>
          <a:graphicData uri="http://schemas.openxmlformats.org/drawingml/2006/table">
            <a:tbl>
              <a:tblPr/>
              <a:tblGrid>
                <a:gridCol w="7405688">
                  <a:extLst>
                    <a:ext uri="{9D8B030D-6E8A-4147-A177-3AD203B41FA5}">
                      <a16:colId xmlns:a16="http://schemas.microsoft.com/office/drawing/2014/main" val="20000"/>
                    </a:ext>
                  </a:extLst>
                </a:gridCol>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Our </a:t>
                      </a: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Employees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Guy's last name is Gilbert</a:t>
                      </a:r>
                      <a:endParaRPr kumimoji="1" lang="bg-BG" sz="18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a:ln>
                            <a:noFill/>
                          </a:ln>
                          <a:solidFill>
                            <a:srgbClr val="EBFFD2"/>
                          </a:solidFill>
                          <a:effectLst>
                            <a:outerShdw blurRad="38100" dist="38100" dir="2700000" algn="tl">
                              <a:srgbClr val="000000">
                                <a:alpha val="43137"/>
                              </a:srgbClr>
                            </a:outerShdw>
                          </a:effectLst>
                          <a:latin typeface="+mn-lt"/>
                        </a:rPr>
                        <a:t>Kevin's last name is Brown</a:t>
                      </a:r>
                      <a:endParaRPr kumimoji="1" lang="bg-BG" sz="1800" b="1" i="0" u="none" strike="noStrike" cap="none" normalizeH="0" baseline="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Roberto's last name is </a:t>
                      </a:r>
                      <a:r>
                        <a:rPr kumimoji="1" lang="en-US"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Tamburello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0694745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Rectangle 2"/>
          <p:cNvSpPr>
            <a:spLocks noGrp="1" noChangeArrowheads="1"/>
          </p:cNvSpPr>
          <p:nvPr>
            <p:ph type="title"/>
          </p:nvPr>
        </p:nvSpPr>
        <p:spPr/>
        <p:txBody>
          <a:bodyPr/>
          <a:lstStyle/>
          <a:p>
            <a:r>
              <a:rPr lang="en-US" dirty="0"/>
              <a:t>Removing Duplicate Rows</a:t>
            </a:r>
          </a:p>
        </p:txBody>
      </p:sp>
      <p:sp>
        <p:nvSpPr>
          <p:cNvPr id="508931" name="Rectangle 3"/>
          <p:cNvSpPr>
            <a:spLocks noGrp="1" noChangeArrowheads="1"/>
          </p:cNvSpPr>
          <p:nvPr>
            <p:ph idx="1"/>
          </p:nvPr>
        </p:nvSpPr>
        <p:spPr>
          <a:xfrm>
            <a:off x="228600" y="1066800"/>
            <a:ext cx="8591550" cy="5459413"/>
          </a:xfrm>
        </p:spPr>
        <p:txBody>
          <a:bodyPr/>
          <a:lstStyle/>
          <a:p>
            <a:pPr>
              <a:lnSpc>
                <a:spcPct val="100000"/>
              </a:lnSpc>
              <a:spcBef>
                <a:spcPct val="25000"/>
              </a:spcBef>
            </a:pPr>
            <a:r>
              <a:rPr lang="en-US" dirty="0"/>
              <a:t>The default display of queries is all rows, including duplicate rows</a:t>
            </a:r>
          </a:p>
          <a:p>
            <a:pPr>
              <a:lnSpc>
                <a:spcPct val="100000"/>
              </a:lnSpc>
              <a:spcBef>
                <a:spcPct val="25000"/>
              </a:spcBef>
            </a:pPr>
            <a:endParaRPr lang="en-US" dirty="0"/>
          </a:p>
          <a:p>
            <a:pPr>
              <a:lnSpc>
                <a:spcPct val="100000"/>
              </a:lnSpc>
              <a:spcBef>
                <a:spcPct val="25000"/>
              </a:spcBef>
              <a:buNone/>
            </a:pPr>
            <a:endParaRPr lang="en-US" dirty="0"/>
          </a:p>
          <a:p>
            <a:pPr>
              <a:lnSpc>
                <a:spcPct val="100000"/>
              </a:lnSpc>
              <a:spcBef>
                <a:spcPts val="1800"/>
              </a:spcBef>
            </a:pPr>
            <a:r>
              <a:rPr lang="en-US" dirty="0"/>
              <a:t>Eliminate duplicate rows by using the </a:t>
            </a:r>
            <a:r>
              <a:rPr lang="en-US" dirty="0">
                <a:solidFill>
                  <a:schemeClr val="accent5">
                    <a:lumMod val="20000"/>
                    <a:lumOff val="80000"/>
                  </a:schemeClr>
                </a:solidFill>
                <a:latin typeface="Consolas" pitchFamily="49" charset="0"/>
              </a:rPr>
              <a:t>DISTINCT</a:t>
            </a:r>
            <a:r>
              <a:rPr lang="en-US" dirty="0"/>
              <a:t> keyword in the </a:t>
            </a:r>
            <a:r>
              <a:rPr lang="en-US" dirty="0">
                <a:solidFill>
                  <a:schemeClr val="accent5">
                    <a:lumMod val="20000"/>
                    <a:lumOff val="80000"/>
                  </a:schemeClr>
                </a:solidFill>
                <a:latin typeface="Consolas" pitchFamily="49" charset="0"/>
              </a:rPr>
              <a:t>SELECT</a:t>
            </a:r>
            <a:r>
              <a:rPr lang="en-US" dirty="0"/>
              <a:t> clause</a:t>
            </a:r>
          </a:p>
        </p:txBody>
      </p:sp>
      <p:sp>
        <p:nvSpPr>
          <p:cNvPr id="508932" name="Rectangle 4"/>
          <p:cNvSpPr>
            <a:spLocks noChangeArrowheads="1"/>
          </p:cNvSpPr>
          <p:nvPr/>
        </p:nvSpPr>
        <p:spPr bwMode="auto">
          <a:xfrm>
            <a:off x="827088" y="2524125"/>
            <a:ext cx="403225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DepartmentID</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Employees</a:t>
            </a:r>
          </a:p>
        </p:txBody>
      </p:sp>
      <p:graphicFrame>
        <p:nvGraphicFramePr>
          <p:cNvPr id="508933" name="Group 5"/>
          <p:cNvGraphicFramePr>
            <a:graphicFrameLocks noGrp="1"/>
          </p:cNvGraphicFramePr>
          <p:nvPr/>
        </p:nvGraphicFramePr>
        <p:xfrm>
          <a:off x="5508625" y="1828800"/>
          <a:ext cx="2895600" cy="1789176"/>
        </p:xfrm>
        <a:graphic>
          <a:graphicData uri="http://schemas.openxmlformats.org/drawingml/2006/table">
            <a:tbl>
              <a:tblPr/>
              <a:tblGrid>
                <a:gridCol w="2895600">
                  <a:extLst>
                    <a:ext uri="{9D8B030D-6E8A-4147-A177-3AD203B41FA5}">
                      <a16:colId xmlns:a16="http://schemas.microsoft.com/office/drawing/2014/main" val="20000"/>
                    </a:ext>
                  </a:extLst>
                </a:gridCol>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a:ln>
                            <a:noFill/>
                          </a:ln>
                          <a:solidFill>
                            <a:srgbClr val="EBFFD2"/>
                          </a:solidFill>
                          <a:effectLst>
                            <a:outerShdw blurRad="38100" dist="38100" dir="2700000" algn="tl">
                              <a:srgbClr val="000000">
                                <a:alpha val="43137"/>
                              </a:srgbClr>
                            </a:outerShdw>
                          </a:effectLst>
                          <a:latin typeface="+mn-lt"/>
                        </a:rPr>
                        <a:t>7</a:t>
                      </a:r>
                      <a:endParaRPr kumimoji="1" lang="en-US"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a:ln>
                            <a:noFill/>
                          </a:ln>
                          <a:solidFill>
                            <a:srgbClr val="EBFFD2"/>
                          </a:solidFill>
                          <a:effectLst>
                            <a:outerShdw blurRad="38100" dist="38100" dir="2700000" algn="tl">
                              <a:srgbClr val="000000">
                                <a:alpha val="43137"/>
                              </a:srgbClr>
                            </a:outerShdw>
                          </a:effectLst>
                          <a:latin typeface="+mn-lt"/>
                        </a:rPr>
                        <a:t>7</a:t>
                      </a:r>
                      <a:endParaRPr kumimoji="1" lang="en-US"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a:ln>
                            <a:noFill/>
                          </a:ln>
                          <a:solidFill>
                            <a:srgbClr val="EBFFD2"/>
                          </a:solidFill>
                          <a:effectLst>
                            <a:outerShdw blurRad="38100" dist="38100" dir="2700000" algn="tl">
                              <a:srgbClr val="000000">
                                <a:alpha val="43137"/>
                              </a:srgbClr>
                            </a:outerShdw>
                          </a:effectLst>
                          <a:latin typeface="+mn-lt"/>
                        </a:rPr>
                        <a:t>2</a:t>
                      </a:r>
                      <a:endParaRPr kumimoji="1" lang="en-US"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508947" name="Rectangle 19"/>
          <p:cNvSpPr>
            <a:spLocks noChangeArrowheads="1"/>
          </p:cNvSpPr>
          <p:nvPr/>
        </p:nvSpPr>
        <p:spPr bwMode="auto">
          <a:xfrm>
            <a:off x="838200" y="5156537"/>
            <a:ext cx="4021138"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DISTINCT DepartmentID</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Employees</a:t>
            </a:r>
          </a:p>
        </p:txBody>
      </p:sp>
      <p:graphicFrame>
        <p:nvGraphicFramePr>
          <p:cNvPr id="508948" name="Group 20"/>
          <p:cNvGraphicFramePr>
            <a:graphicFrameLocks noGrp="1"/>
          </p:cNvGraphicFramePr>
          <p:nvPr/>
        </p:nvGraphicFramePr>
        <p:xfrm>
          <a:off x="5508625" y="4905375"/>
          <a:ext cx="2895600" cy="1437132"/>
        </p:xfrm>
        <a:graphic>
          <a:graphicData uri="http://schemas.openxmlformats.org/drawingml/2006/table">
            <a:tbl>
              <a:tblPr/>
              <a:tblGrid>
                <a:gridCol w="2895600">
                  <a:extLst>
                    <a:ext uri="{9D8B030D-6E8A-4147-A177-3AD203B41FA5}">
                      <a16:colId xmlns:a16="http://schemas.microsoft.com/office/drawing/2014/main" val="20000"/>
                    </a:ext>
                  </a:extLst>
                </a:gridCol>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a:ln>
                            <a:noFill/>
                          </a:ln>
                          <a:solidFill>
                            <a:srgbClr val="EBFFD2"/>
                          </a:solidFill>
                          <a:effectLst>
                            <a:outerShdw blurRad="38100" dist="38100" dir="2700000" algn="tl">
                              <a:srgbClr val="000000">
                                <a:alpha val="43137"/>
                              </a:srgbClr>
                            </a:outerShdw>
                          </a:effectLst>
                          <a:latin typeface="+mn-lt"/>
                        </a:rPr>
                        <a:t>7</a:t>
                      </a:r>
                      <a:endParaRPr kumimoji="1" lang="en-US"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2</a:t>
                      </a:r>
                      <a:endParaRPr kumimoji="1" lang="en-US"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5033287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2722" name="Rectangle 2"/>
          <p:cNvSpPr>
            <a:spLocks noGrp="1" noChangeArrowheads="1"/>
          </p:cNvSpPr>
          <p:nvPr>
            <p:ph type="title"/>
          </p:nvPr>
        </p:nvSpPr>
        <p:spPr>
          <a:xfrm>
            <a:off x="1828800" y="152400"/>
            <a:ext cx="7086600" cy="914400"/>
          </a:xfrm>
        </p:spPr>
        <p:txBody>
          <a:bodyPr/>
          <a:lstStyle/>
          <a:p>
            <a:r>
              <a:rPr lang="en-US" sz="3600" dirty="0"/>
              <a:t>Set Operations: </a:t>
            </a:r>
            <a:r>
              <a:rPr lang="en-US" sz="3600" dirty="0">
                <a:latin typeface="Consolas" pitchFamily="49" charset="0"/>
                <a:cs typeface="Consolas" pitchFamily="49" charset="0"/>
              </a:rPr>
              <a:t>UNION</a:t>
            </a:r>
            <a:r>
              <a:rPr lang="en-US" sz="3600" dirty="0"/>
              <a:t>, </a:t>
            </a:r>
            <a:r>
              <a:rPr lang="en-US" sz="3600" dirty="0">
                <a:latin typeface="Consolas" pitchFamily="49" charset="0"/>
                <a:cs typeface="Consolas" pitchFamily="49" charset="0"/>
              </a:rPr>
              <a:t>INTERSECT</a:t>
            </a:r>
            <a:r>
              <a:rPr lang="en-US" sz="3600" dirty="0"/>
              <a:t> </a:t>
            </a:r>
            <a:r>
              <a:rPr lang="en-US" sz="3600"/>
              <a:t>and </a:t>
            </a:r>
            <a:r>
              <a:rPr lang="en-US" sz="3600">
                <a:latin typeface="Consolas" pitchFamily="49" charset="0"/>
                <a:cs typeface="Consolas" pitchFamily="49" charset="0"/>
              </a:rPr>
              <a:t>EXCEPT</a:t>
            </a:r>
            <a:endParaRPr lang="bg-BG" sz="3600" dirty="0">
              <a:latin typeface="Consolas" pitchFamily="49" charset="0"/>
              <a:cs typeface="Consolas" pitchFamily="49" charset="0"/>
            </a:endParaRPr>
          </a:p>
        </p:txBody>
      </p:sp>
      <p:sp>
        <p:nvSpPr>
          <p:cNvPr id="1182723" name="Rectangle 3"/>
          <p:cNvSpPr>
            <a:spLocks noGrp="1" noChangeArrowheads="1"/>
          </p:cNvSpPr>
          <p:nvPr>
            <p:ph idx="1"/>
          </p:nvPr>
        </p:nvSpPr>
        <p:spPr>
          <a:xfrm>
            <a:off x="228600" y="1219200"/>
            <a:ext cx="8686800" cy="5486400"/>
          </a:xfrm>
        </p:spPr>
        <p:txBody>
          <a:bodyPr/>
          <a:lstStyle/>
          <a:p>
            <a:pPr>
              <a:lnSpc>
                <a:spcPct val="100000"/>
              </a:lnSpc>
            </a:pPr>
            <a:r>
              <a:rPr lang="en-US" sz="3000" dirty="0">
                <a:solidFill>
                  <a:schemeClr val="accent5">
                    <a:lumMod val="20000"/>
                    <a:lumOff val="80000"/>
                  </a:schemeClr>
                </a:solidFill>
                <a:latin typeface="Consolas" pitchFamily="49" charset="0"/>
                <a:cs typeface="Consolas" pitchFamily="49" charset="0"/>
              </a:rPr>
              <a:t>UNION</a:t>
            </a:r>
            <a:r>
              <a:rPr lang="en-US" sz="3000" dirty="0"/>
              <a:t> combines the results from several </a:t>
            </a:r>
            <a:r>
              <a:rPr lang="en-US" sz="3000" dirty="0">
                <a:solidFill>
                  <a:schemeClr val="accent5">
                    <a:lumMod val="20000"/>
                    <a:lumOff val="80000"/>
                  </a:schemeClr>
                </a:solidFill>
                <a:latin typeface="Consolas" pitchFamily="49" charset="0"/>
                <a:cs typeface="Consolas" pitchFamily="49" charset="0"/>
              </a:rPr>
              <a:t>SELECT</a:t>
            </a:r>
            <a:r>
              <a:rPr lang="en-US" sz="3000" dirty="0"/>
              <a:t> statements</a:t>
            </a:r>
          </a:p>
          <a:p>
            <a:pPr lvl="1">
              <a:lnSpc>
                <a:spcPct val="100000"/>
              </a:lnSpc>
            </a:pPr>
            <a:r>
              <a:rPr lang="en-US" sz="2800" dirty="0"/>
              <a:t>The columns count and types should match</a:t>
            </a:r>
          </a:p>
          <a:p>
            <a:pPr>
              <a:lnSpc>
                <a:spcPct val="100000"/>
              </a:lnSpc>
            </a:pPr>
            <a:endParaRPr lang="en-US" sz="3000" dirty="0"/>
          </a:p>
          <a:p>
            <a:pPr>
              <a:lnSpc>
                <a:spcPct val="100000"/>
              </a:lnSpc>
            </a:pPr>
            <a:endParaRPr lang="en-US" sz="3000" dirty="0"/>
          </a:p>
          <a:p>
            <a:pPr>
              <a:lnSpc>
                <a:spcPct val="100000"/>
              </a:lnSpc>
            </a:pPr>
            <a:endParaRPr lang="en-US" sz="3000" dirty="0"/>
          </a:p>
          <a:p>
            <a:pPr>
              <a:lnSpc>
                <a:spcPct val="100000"/>
              </a:lnSpc>
              <a:spcBef>
                <a:spcPts val="3600"/>
              </a:spcBef>
            </a:pPr>
            <a:r>
              <a:rPr lang="en-US" sz="3000" dirty="0">
                <a:solidFill>
                  <a:schemeClr val="accent5">
                    <a:lumMod val="20000"/>
                    <a:lumOff val="80000"/>
                  </a:schemeClr>
                </a:solidFill>
                <a:latin typeface="Consolas" pitchFamily="49" charset="0"/>
                <a:cs typeface="Consolas" pitchFamily="49" charset="0"/>
              </a:rPr>
              <a:t>INTERSECT</a:t>
            </a:r>
            <a:r>
              <a:rPr lang="en-US" sz="3000" dirty="0"/>
              <a:t> / </a:t>
            </a:r>
            <a:r>
              <a:rPr lang="en-US" sz="3000" dirty="0">
                <a:solidFill>
                  <a:schemeClr val="accent5">
                    <a:lumMod val="20000"/>
                    <a:lumOff val="80000"/>
                  </a:schemeClr>
                </a:solidFill>
                <a:latin typeface="Consolas" pitchFamily="49" charset="0"/>
                <a:cs typeface="Consolas" pitchFamily="49" charset="0"/>
              </a:rPr>
              <a:t>EXCEPT</a:t>
            </a:r>
            <a:r>
              <a:rPr lang="en-US" sz="3000" dirty="0"/>
              <a:t> perform logical intersection / difference between given two sets of records</a:t>
            </a:r>
          </a:p>
        </p:txBody>
      </p:sp>
      <p:sp>
        <p:nvSpPr>
          <p:cNvPr id="1182724" name="Rectangle 4"/>
          <p:cNvSpPr>
            <a:spLocks noChangeArrowheads="1"/>
          </p:cNvSpPr>
          <p:nvPr/>
        </p:nvSpPr>
        <p:spPr bwMode="auto">
          <a:xfrm>
            <a:off x="828675" y="3048000"/>
            <a:ext cx="5183188" cy="178510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FirstName AS Name</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Employees</a:t>
            </a:r>
          </a:p>
          <a:p>
            <a:pPr eaLnBrk="0" hangingPunct="0">
              <a:lnSpc>
                <a:spcPct val="100000"/>
              </a:lnSpc>
              <a:spcBef>
                <a:spcPts val="600"/>
              </a:spcBef>
              <a:spcAft>
                <a:spcPts val="600"/>
              </a:spcAft>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UNION</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AS Name</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Employees</a:t>
            </a:r>
          </a:p>
        </p:txBody>
      </p:sp>
      <p:graphicFrame>
        <p:nvGraphicFramePr>
          <p:cNvPr id="6" name="Group 20"/>
          <p:cNvGraphicFramePr>
            <a:graphicFrameLocks noGrp="1"/>
          </p:cNvGraphicFramePr>
          <p:nvPr>
            <p:extLst>
              <p:ext uri="{D42A27DB-BD31-4B8C-83A1-F6EECF244321}">
                <p14:modId xmlns:p14="http://schemas.microsoft.com/office/powerpoint/2010/main" val="872649880"/>
              </p:ext>
            </p:extLst>
          </p:nvPr>
        </p:nvGraphicFramePr>
        <p:xfrm>
          <a:off x="6553200" y="2971800"/>
          <a:ext cx="1884680" cy="1933956"/>
        </p:xfrm>
        <a:graphic>
          <a:graphicData uri="http://schemas.openxmlformats.org/drawingml/2006/table">
            <a:tbl>
              <a:tblPr/>
              <a:tblGrid>
                <a:gridCol w="1884680">
                  <a:extLst>
                    <a:ext uri="{9D8B030D-6E8A-4147-A177-3AD203B41FA5}">
                      <a16:colId xmlns:a16="http://schemas.microsoft.com/office/drawing/2014/main" val="20000"/>
                    </a:ext>
                  </a:extLst>
                </a:gridCol>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42900">
                <a:tc>
                  <a:txBody>
                    <a:bodyPr/>
                    <a:lstStyle/>
                    <a:p>
                      <a:pPr marL="342900" marR="0" lvl="0" indent="-34290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A. Scott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Abbas</a:t>
                      </a:r>
                      <a:endPar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a:ln>
                            <a:noFill/>
                          </a:ln>
                          <a:solidFill>
                            <a:srgbClr val="EBFFD2"/>
                          </a:solidFill>
                          <a:effectLst>
                            <a:outerShdw blurRad="38100" dist="38100" dir="2700000" algn="tl">
                              <a:srgbClr val="000000">
                                <a:alpha val="43137"/>
                              </a:srgbClr>
                            </a:outerShdw>
                          </a:effectLst>
                          <a:latin typeface="+mn-lt"/>
                        </a:rPr>
                        <a:t>Abercrombie</a:t>
                      </a:r>
                      <a:endPar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792752566"/>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8" name="Rectangle 2"/>
          <p:cNvSpPr>
            <a:spLocks noGrp="1" noChangeArrowheads="1"/>
          </p:cNvSpPr>
          <p:nvPr>
            <p:ph type="title"/>
          </p:nvPr>
        </p:nvSpPr>
        <p:spPr/>
        <p:txBody>
          <a:bodyPr/>
          <a:lstStyle/>
          <a:p>
            <a:r>
              <a:rPr lang="en-US" dirty="0"/>
              <a:t>Limiting the Rows Selected</a:t>
            </a:r>
          </a:p>
        </p:txBody>
      </p:sp>
      <p:sp>
        <p:nvSpPr>
          <p:cNvPr id="510979" name="Rectangle 3"/>
          <p:cNvSpPr>
            <a:spLocks noGrp="1" noChangeArrowheads="1"/>
          </p:cNvSpPr>
          <p:nvPr>
            <p:ph idx="1"/>
          </p:nvPr>
        </p:nvSpPr>
        <p:spPr/>
        <p:txBody>
          <a:bodyPr/>
          <a:lstStyle/>
          <a:p>
            <a:pPr>
              <a:spcBef>
                <a:spcPct val="25000"/>
              </a:spcBef>
            </a:pPr>
            <a:r>
              <a:rPr lang="en-US" dirty="0"/>
              <a:t>Restrict the rows returned by using the </a:t>
            </a:r>
            <a:r>
              <a:rPr lang="en-US" dirty="0">
                <a:solidFill>
                  <a:schemeClr val="accent5">
                    <a:lumMod val="20000"/>
                    <a:lumOff val="80000"/>
                  </a:schemeClr>
                </a:solidFill>
                <a:latin typeface="Consolas" pitchFamily="49" charset="0"/>
              </a:rPr>
              <a:t>WHERE</a:t>
            </a:r>
            <a:r>
              <a:rPr lang="en-US" dirty="0"/>
              <a:t> clause:</a:t>
            </a:r>
          </a:p>
          <a:p>
            <a:pPr>
              <a:spcBef>
                <a:spcPct val="25000"/>
              </a:spcBef>
            </a:pPr>
            <a:endParaRPr lang="en-US" dirty="0"/>
          </a:p>
          <a:p>
            <a:pPr>
              <a:spcBef>
                <a:spcPct val="25000"/>
              </a:spcBef>
              <a:buNone/>
            </a:pPr>
            <a:endParaRPr lang="en-US" dirty="0"/>
          </a:p>
          <a:p>
            <a:pPr>
              <a:spcBef>
                <a:spcPts val="3000"/>
              </a:spcBef>
            </a:pPr>
            <a:r>
              <a:rPr lang="en-US" dirty="0"/>
              <a:t>More examples:</a:t>
            </a:r>
          </a:p>
        </p:txBody>
      </p:sp>
      <p:sp>
        <p:nvSpPr>
          <p:cNvPr id="510980" name="Rectangle 4"/>
          <p:cNvSpPr>
            <a:spLocks noChangeArrowheads="1"/>
          </p:cNvSpPr>
          <p:nvPr/>
        </p:nvSpPr>
        <p:spPr bwMode="auto">
          <a:xfrm>
            <a:off x="827088" y="2181761"/>
            <a:ext cx="3168650"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DepartmentID FROM Employees WHERE DepartmentID = 1</a:t>
            </a:r>
          </a:p>
        </p:txBody>
      </p:sp>
      <p:sp>
        <p:nvSpPr>
          <p:cNvPr id="510981" name="Rectangle 5"/>
          <p:cNvSpPr>
            <a:spLocks noChangeArrowheads="1"/>
          </p:cNvSpPr>
          <p:nvPr/>
        </p:nvSpPr>
        <p:spPr bwMode="auto">
          <a:xfrm>
            <a:off x="827088" y="4626114"/>
            <a:ext cx="7489825"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FirstName, LastName, DepartmentID FROM Employees WHERE LastName = 'Sullivan'</a:t>
            </a:r>
          </a:p>
        </p:txBody>
      </p:sp>
      <p:graphicFrame>
        <p:nvGraphicFramePr>
          <p:cNvPr id="510982" name="Group 6"/>
          <p:cNvGraphicFramePr>
            <a:graphicFrameLocks noGrp="1"/>
          </p:cNvGraphicFramePr>
          <p:nvPr>
            <p:extLst>
              <p:ext uri="{D42A27DB-BD31-4B8C-83A1-F6EECF244321}">
                <p14:modId xmlns:p14="http://schemas.microsoft.com/office/powerpoint/2010/main" val="2190689757"/>
              </p:ext>
            </p:extLst>
          </p:nvPr>
        </p:nvGraphicFramePr>
        <p:xfrm>
          <a:off x="4586288" y="1905000"/>
          <a:ext cx="3708400" cy="1933956"/>
        </p:xfrm>
        <a:graphic>
          <a:graphicData uri="http://schemas.openxmlformats.org/drawingml/2006/table">
            <a:tbl>
              <a:tblPr/>
              <a:tblGrid>
                <a:gridCol w="1581150">
                  <a:extLst>
                    <a:ext uri="{9D8B030D-6E8A-4147-A177-3AD203B41FA5}">
                      <a16:colId xmlns:a16="http://schemas.microsoft.com/office/drawing/2014/main" val="20000"/>
                    </a:ext>
                  </a:extLst>
                </a:gridCol>
                <a:gridCol w="2127250">
                  <a:extLst>
                    <a:ext uri="{9D8B030D-6E8A-4147-A177-3AD203B41FA5}">
                      <a16:colId xmlns:a16="http://schemas.microsoft.com/office/drawing/2014/main" val="20001"/>
                    </a:ext>
                  </a:extLst>
                </a:gridCol>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de-DE"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Tamburello</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de-DE" sz="2000" b="1" i="0" u="none" strike="noStrike" cap="none" normalizeH="0" baseline="0">
                          <a:ln>
                            <a:noFill/>
                          </a:ln>
                          <a:solidFill>
                            <a:srgbClr val="EBFFD2"/>
                          </a:solidFill>
                          <a:effectLst>
                            <a:outerShdw blurRad="38100" dist="38100" dir="2700000" algn="tl">
                              <a:srgbClr val="000000">
                                <a:alpha val="43137"/>
                              </a:srgbClr>
                            </a:outerShdw>
                          </a:effectLst>
                          <a:latin typeface="+mn-lt"/>
                        </a:rPr>
                        <a:t>1</a:t>
                      </a:r>
                      <a:endParaRPr kumimoji="1" lang="bg-BG" sz="2000" b="1" i="0" u="none" strike="noStrike" cap="none" normalizeH="0" baseline="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de-DE" sz="2000" b="1" i="0" u="none" strike="noStrike" cap="none" normalizeH="0" baseline="0">
                          <a:ln>
                            <a:noFill/>
                          </a:ln>
                          <a:solidFill>
                            <a:srgbClr val="EBFFD2"/>
                          </a:solidFill>
                          <a:effectLst>
                            <a:outerShdw blurRad="38100" dist="38100" dir="2700000" algn="tl">
                              <a:srgbClr val="000000">
                                <a:alpha val="43137"/>
                              </a:srgbClr>
                            </a:outerShdw>
                          </a:effectLst>
                          <a:latin typeface="+mn-lt"/>
                        </a:rPr>
                        <a:t>Erickson</a:t>
                      </a:r>
                      <a:endParaRPr kumimoji="1" lang="bg-BG" sz="2000" b="1" i="0" u="none" strike="noStrike" cap="none" normalizeH="0" baseline="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de-DE" sz="2000" b="1" i="0" u="none" strike="noStrike" cap="none" normalizeH="0" baseline="0">
                          <a:ln>
                            <a:noFill/>
                          </a:ln>
                          <a:solidFill>
                            <a:srgbClr val="EBFFD2"/>
                          </a:solidFill>
                          <a:effectLst>
                            <a:outerShdw blurRad="38100" dist="38100" dir="2700000" algn="tl">
                              <a:srgbClr val="000000">
                                <a:alpha val="43137"/>
                              </a:srgbClr>
                            </a:outerShdw>
                          </a:effectLst>
                          <a:latin typeface="+mn-lt"/>
                        </a:rPr>
                        <a:t>1</a:t>
                      </a:r>
                      <a:endParaRPr kumimoji="1" lang="bg-BG" sz="2000" b="1" i="0" u="none" strike="noStrike" cap="none" normalizeH="0" baseline="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de-DE" sz="2000" b="1" i="0" u="none" strike="noStrike" cap="none" normalizeH="0" baseline="0">
                          <a:ln>
                            <a:noFill/>
                          </a:ln>
                          <a:solidFill>
                            <a:srgbClr val="EBFFD2"/>
                          </a:solidFill>
                          <a:effectLst>
                            <a:outerShdw blurRad="38100" dist="38100" dir="2700000" algn="tl">
                              <a:srgbClr val="000000">
                                <a:alpha val="43137"/>
                              </a:srgbClr>
                            </a:outerShdw>
                          </a:effectLst>
                          <a:latin typeface="+mn-lt"/>
                        </a:rPr>
                        <a:t>Goldberg</a:t>
                      </a:r>
                      <a:endParaRPr kumimoji="1" lang="bg-BG" sz="2000" b="1" i="0" u="none" strike="noStrike" cap="none" normalizeH="0" baseline="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de-DE" sz="2000" b="1" i="0" u="none" strike="noStrike" cap="none" normalizeH="0" baseline="0">
                          <a:ln>
                            <a:noFill/>
                          </a:ln>
                          <a:solidFill>
                            <a:srgbClr val="EBFFD2"/>
                          </a:solidFill>
                          <a:effectLst>
                            <a:outerShdw blurRad="38100" dist="38100" dir="2700000" algn="tl">
                              <a:srgbClr val="000000">
                                <a:alpha val="43137"/>
                              </a:srgbClr>
                            </a:outerShdw>
                          </a:effectLst>
                          <a:latin typeface="+mn-lt"/>
                        </a:rPr>
                        <a:t>1</a:t>
                      </a:r>
                      <a:endParaRPr kumimoji="1" lang="bg-BG" sz="2000" b="1" i="0" u="none" strike="noStrike" cap="none" normalizeH="0" baseline="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de-DE" sz="2000" b="1" i="0" u="none" strike="noStrike" cap="none" normalizeH="0" baseline="0">
                          <a:ln>
                            <a:noFill/>
                          </a:ln>
                          <a:solidFill>
                            <a:srgbClr val="EBFFD2"/>
                          </a:solidFill>
                          <a:effectLst>
                            <a:outerShdw blurRad="38100" dist="38100" dir="2700000" algn="tl">
                              <a:srgbClr val="000000">
                                <a:alpha val="43137"/>
                              </a:srgbClr>
                            </a:outerShdw>
                          </a:effectLst>
                          <a:latin typeface="+mn-lt"/>
                        </a:rPr>
                        <a:t>...</a:t>
                      </a:r>
                      <a:endParaRPr kumimoji="1" lang="bg-BG" sz="2000" b="1" i="0" u="none" strike="noStrike" cap="none" normalizeH="0" baseline="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de-DE"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511004" name="Rectangle 28"/>
          <p:cNvSpPr>
            <a:spLocks noChangeArrowheads="1"/>
          </p:cNvSpPr>
          <p:nvPr/>
        </p:nvSpPr>
        <p:spPr bwMode="auto">
          <a:xfrm>
            <a:off x="827088" y="5692914"/>
            <a:ext cx="7489825"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Salary FROM Employees</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Salary &lt;= 20000</a:t>
            </a:r>
          </a:p>
        </p:txBody>
      </p:sp>
    </p:spTree>
    <p:extLst>
      <p:ext uri="{BB962C8B-B14F-4D97-AF65-F5344CB8AC3E}">
        <p14:creationId xmlns:p14="http://schemas.microsoft.com/office/powerpoint/2010/main" val="27766950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7" name="Rectangle 3"/>
          <p:cNvSpPr>
            <a:spLocks noGrp="1" noChangeArrowheads="1"/>
          </p:cNvSpPr>
          <p:nvPr>
            <p:ph type="title"/>
          </p:nvPr>
        </p:nvSpPr>
        <p:spPr/>
        <p:txBody>
          <a:bodyPr/>
          <a:lstStyle/>
          <a:p>
            <a:r>
              <a:rPr lang="en-US" dirty="0"/>
              <a:t>Other Comparison Conditions</a:t>
            </a:r>
          </a:p>
        </p:txBody>
      </p:sp>
      <p:sp>
        <p:nvSpPr>
          <p:cNvPr id="513026" name="Rectangle 2"/>
          <p:cNvSpPr>
            <a:spLocks noGrp="1" noChangeArrowheads="1"/>
          </p:cNvSpPr>
          <p:nvPr>
            <p:ph idx="1"/>
          </p:nvPr>
        </p:nvSpPr>
        <p:spPr>
          <a:noFill/>
          <a:ln/>
        </p:spPr>
        <p:txBody>
          <a:bodyPr/>
          <a:lstStyle/>
          <a:p>
            <a:pPr>
              <a:lnSpc>
                <a:spcPct val="100000"/>
              </a:lnSpc>
              <a:spcBef>
                <a:spcPct val="20000"/>
              </a:spcBef>
            </a:pPr>
            <a:r>
              <a:rPr lang="en-US" dirty="0"/>
              <a:t>Using </a:t>
            </a:r>
            <a:r>
              <a:rPr lang="en-US" dirty="0">
                <a:solidFill>
                  <a:schemeClr val="accent5">
                    <a:lumMod val="20000"/>
                    <a:lumOff val="80000"/>
                  </a:schemeClr>
                </a:solidFill>
                <a:latin typeface="Consolas" pitchFamily="49" charset="0"/>
              </a:rPr>
              <a:t>BETWEEN</a:t>
            </a:r>
            <a:r>
              <a:rPr lang="en-US" dirty="0"/>
              <a:t> operator to specify a range:</a:t>
            </a:r>
          </a:p>
          <a:p>
            <a:pPr>
              <a:lnSpc>
                <a:spcPct val="100000"/>
              </a:lnSpc>
              <a:spcBef>
                <a:spcPct val="20000"/>
              </a:spcBef>
              <a:buNone/>
            </a:pPr>
            <a:endParaRPr lang="en-US" dirty="0"/>
          </a:p>
          <a:p>
            <a:pPr>
              <a:lnSpc>
                <a:spcPct val="100000"/>
              </a:lnSpc>
              <a:spcBef>
                <a:spcPts val="3000"/>
              </a:spcBef>
            </a:pPr>
            <a:r>
              <a:rPr lang="en-US" dirty="0"/>
              <a:t>Using </a:t>
            </a:r>
            <a:r>
              <a:rPr lang="en-US" dirty="0">
                <a:solidFill>
                  <a:schemeClr val="accent5">
                    <a:lumMod val="20000"/>
                    <a:lumOff val="80000"/>
                  </a:schemeClr>
                </a:solidFill>
                <a:latin typeface="Consolas" pitchFamily="49" charset="0"/>
              </a:rPr>
              <a:t>IN</a:t>
            </a:r>
            <a:r>
              <a:rPr lang="en-US" dirty="0"/>
              <a:t> / </a:t>
            </a:r>
            <a:r>
              <a:rPr lang="en-US" dirty="0">
                <a:solidFill>
                  <a:schemeClr val="accent5">
                    <a:lumMod val="20000"/>
                    <a:lumOff val="80000"/>
                  </a:schemeClr>
                </a:solidFill>
                <a:latin typeface="Consolas" pitchFamily="49" charset="0"/>
                <a:cs typeface="Consolas" pitchFamily="49" charset="0"/>
              </a:rPr>
              <a:t>NOT</a:t>
            </a:r>
            <a:r>
              <a:rPr lang="en-US" dirty="0">
                <a:solidFill>
                  <a:schemeClr val="accent5">
                    <a:lumMod val="20000"/>
                    <a:lumOff val="80000"/>
                  </a:schemeClr>
                </a:solidFill>
                <a:cs typeface="Consolas" pitchFamily="49" charset="0"/>
              </a:rPr>
              <a:t> </a:t>
            </a:r>
            <a:r>
              <a:rPr lang="en-US" dirty="0">
                <a:solidFill>
                  <a:schemeClr val="accent5">
                    <a:lumMod val="20000"/>
                    <a:lumOff val="80000"/>
                  </a:schemeClr>
                </a:solidFill>
                <a:latin typeface="Consolas" pitchFamily="49" charset="0"/>
                <a:cs typeface="Consolas" pitchFamily="49" charset="0"/>
              </a:rPr>
              <a:t>IN</a:t>
            </a:r>
            <a:r>
              <a:rPr lang="en-US" dirty="0"/>
              <a:t> to specify a set of values:</a:t>
            </a:r>
          </a:p>
          <a:p>
            <a:pPr>
              <a:lnSpc>
                <a:spcPct val="100000"/>
              </a:lnSpc>
              <a:spcBef>
                <a:spcPct val="20000"/>
              </a:spcBef>
              <a:buNone/>
            </a:pPr>
            <a:endParaRPr lang="en-US" dirty="0"/>
          </a:p>
          <a:p>
            <a:pPr>
              <a:lnSpc>
                <a:spcPct val="100000"/>
              </a:lnSpc>
              <a:spcBef>
                <a:spcPts val="3000"/>
              </a:spcBef>
            </a:pPr>
            <a:r>
              <a:rPr lang="en-US" dirty="0"/>
              <a:t>Using </a:t>
            </a:r>
            <a:r>
              <a:rPr lang="en-US" dirty="0">
                <a:solidFill>
                  <a:schemeClr val="accent5">
                    <a:lumMod val="20000"/>
                    <a:lumOff val="80000"/>
                  </a:schemeClr>
                </a:solidFill>
                <a:latin typeface="Consolas" pitchFamily="49" charset="0"/>
              </a:rPr>
              <a:t>LIKE</a:t>
            </a:r>
            <a:r>
              <a:rPr lang="en-US" dirty="0"/>
              <a:t> operator to specify a pattern:</a:t>
            </a:r>
          </a:p>
          <a:p>
            <a:pPr lvl="1">
              <a:lnSpc>
                <a:spcPct val="100000"/>
              </a:lnSpc>
              <a:spcBef>
                <a:spcPts val="1800"/>
              </a:spcBef>
            </a:pPr>
            <a:endParaRPr lang="en-US" dirty="0">
              <a:solidFill>
                <a:schemeClr val="accent5">
                  <a:lumMod val="20000"/>
                  <a:lumOff val="80000"/>
                </a:schemeClr>
              </a:solidFill>
              <a:latin typeface="Consolas" pitchFamily="49" charset="0"/>
              <a:cs typeface="Consolas" pitchFamily="49" charset="0"/>
            </a:endParaRPr>
          </a:p>
          <a:p>
            <a:pPr lvl="1">
              <a:lnSpc>
                <a:spcPct val="100000"/>
              </a:lnSpc>
              <a:spcBef>
                <a:spcPts val="2400"/>
              </a:spcBef>
            </a:pPr>
            <a:r>
              <a:rPr lang="en-US" dirty="0">
                <a:solidFill>
                  <a:schemeClr val="accent5">
                    <a:lumMod val="20000"/>
                    <a:lumOff val="80000"/>
                  </a:schemeClr>
                </a:solidFill>
                <a:latin typeface="Consolas" pitchFamily="49" charset="0"/>
                <a:cs typeface="Consolas" pitchFamily="49" charset="0"/>
              </a:rPr>
              <a:t>%</a:t>
            </a:r>
            <a:r>
              <a:rPr lang="en-US" dirty="0"/>
              <a:t> means </a:t>
            </a:r>
            <a:r>
              <a:rPr lang="en-US" dirty="0">
                <a:latin typeface="Consolas" pitchFamily="49" charset="0"/>
                <a:cs typeface="Consolas" pitchFamily="49" charset="0"/>
              </a:rPr>
              <a:t>0</a:t>
            </a:r>
            <a:r>
              <a:rPr lang="en-US" dirty="0"/>
              <a:t> or more chars; </a:t>
            </a:r>
            <a:r>
              <a:rPr lang="en-US" dirty="0">
                <a:solidFill>
                  <a:schemeClr val="accent5">
                    <a:lumMod val="20000"/>
                    <a:lumOff val="80000"/>
                  </a:schemeClr>
                </a:solidFill>
                <a:latin typeface="Consolas" pitchFamily="49" charset="0"/>
                <a:cs typeface="Consolas" pitchFamily="49" charset="0"/>
              </a:rPr>
              <a:t>_</a:t>
            </a:r>
            <a:r>
              <a:rPr lang="en-US" dirty="0"/>
              <a:t> means one char</a:t>
            </a:r>
          </a:p>
        </p:txBody>
      </p:sp>
      <p:sp>
        <p:nvSpPr>
          <p:cNvPr id="513028" name="Rectangle 4"/>
          <p:cNvSpPr>
            <a:spLocks noChangeArrowheads="1"/>
          </p:cNvSpPr>
          <p:nvPr/>
        </p:nvSpPr>
        <p:spPr bwMode="auto">
          <a:xfrm>
            <a:off x="827088" y="1654314"/>
            <a:ext cx="74168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Salary FROM Employees</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Salary BETWEEN 20000 AND 22000</a:t>
            </a:r>
          </a:p>
        </p:txBody>
      </p:sp>
      <p:sp>
        <p:nvSpPr>
          <p:cNvPr id="513029" name="Rectangle 5"/>
          <p:cNvSpPr>
            <a:spLocks noChangeArrowheads="1"/>
          </p:cNvSpPr>
          <p:nvPr/>
        </p:nvSpPr>
        <p:spPr bwMode="auto">
          <a:xfrm>
            <a:off x="812800" y="3254514"/>
            <a:ext cx="74168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FirstName, LastName, ManagerID FROM Employees WHERE ManagerID IN (109, 3, 16)</a:t>
            </a:r>
          </a:p>
        </p:txBody>
      </p:sp>
      <p:sp>
        <p:nvSpPr>
          <p:cNvPr id="513030" name="Rectangle 6"/>
          <p:cNvSpPr>
            <a:spLocks noChangeArrowheads="1"/>
          </p:cNvSpPr>
          <p:nvPr/>
        </p:nvSpPr>
        <p:spPr bwMode="auto">
          <a:xfrm>
            <a:off x="827088" y="4907164"/>
            <a:ext cx="74168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FirstName FROM Employees</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FirstName LIKE 'S%'</a:t>
            </a:r>
          </a:p>
        </p:txBody>
      </p:sp>
    </p:spTree>
    <p:extLst>
      <p:ext uri="{BB962C8B-B14F-4D97-AF65-F5344CB8AC3E}">
        <p14:creationId xmlns:p14="http://schemas.microsoft.com/office/powerpoint/2010/main" val="2949593787"/>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83" name="Rectangle 3"/>
          <p:cNvSpPr>
            <a:spLocks noGrp="1" noChangeArrowheads="1"/>
          </p:cNvSpPr>
          <p:nvPr>
            <p:ph type="title"/>
          </p:nvPr>
        </p:nvSpPr>
        <p:spPr/>
        <p:txBody>
          <a:bodyPr/>
          <a:lstStyle/>
          <a:p>
            <a:r>
              <a:rPr lang="en-US" dirty="0"/>
              <a:t>Comparing with </a:t>
            </a:r>
            <a:r>
              <a:rPr lang="en-US" dirty="0">
                <a:latin typeface="Consolas" pitchFamily="49" charset="0"/>
                <a:cs typeface="Consolas" pitchFamily="49" charset="0"/>
              </a:rPr>
              <a:t>NULL</a:t>
            </a:r>
          </a:p>
        </p:txBody>
      </p:sp>
      <p:sp>
        <p:nvSpPr>
          <p:cNvPr id="1198082" name="Rectangle 2"/>
          <p:cNvSpPr>
            <a:spLocks noGrp="1" noChangeArrowheads="1"/>
          </p:cNvSpPr>
          <p:nvPr>
            <p:ph idx="1"/>
          </p:nvPr>
        </p:nvSpPr>
        <p:spPr>
          <a:noFill/>
          <a:ln/>
        </p:spPr>
        <p:txBody>
          <a:bodyPr/>
          <a:lstStyle/>
          <a:p>
            <a:pPr>
              <a:lnSpc>
                <a:spcPct val="100000"/>
              </a:lnSpc>
            </a:pPr>
            <a:r>
              <a:rPr lang="en-US" dirty="0"/>
              <a:t>Checking for </a:t>
            </a:r>
            <a:r>
              <a:rPr lang="en-US" dirty="0">
                <a:solidFill>
                  <a:schemeClr val="accent5">
                    <a:lumMod val="20000"/>
                    <a:lumOff val="80000"/>
                  </a:schemeClr>
                </a:solidFill>
                <a:latin typeface="Consolas" pitchFamily="49" charset="0"/>
                <a:cs typeface="Consolas" pitchFamily="49" charset="0"/>
              </a:rPr>
              <a:t>NULL</a:t>
            </a:r>
            <a:r>
              <a:rPr lang="en-US" dirty="0"/>
              <a:t> value:</a:t>
            </a:r>
          </a:p>
          <a:p>
            <a:pPr lvl="1">
              <a:lnSpc>
                <a:spcPct val="100000"/>
              </a:lnSpc>
            </a:pPr>
            <a:endParaRPr lang="en-US" dirty="0"/>
          </a:p>
          <a:p>
            <a:pPr lvl="1">
              <a:lnSpc>
                <a:spcPct val="100000"/>
              </a:lnSpc>
            </a:pPr>
            <a:endParaRPr lang="en-US" dirty="0"/>
          </a:p>
          <a:p>
            <a:pPr lvl="1">
              <a:lnSpc>
                <a:spcPct val="100000"/>
              </a:lnSpc>
            </a:pPr>
            <a:endParaRPr lang="en-US" dirty="0"/>
          </a:p>
          <a:p>
            <a:pPr>
              <a:lnSpc>
                <a:spcPct val="100000"/>
              </a:lnSpc>
              <a:spcBef>
                <a:spcPts val="2400"/>
              </a:spcBef>
            </a:pPr>
            <a:r>
              <a:rPr lang="en-US" dirty="0"/>
              <a:t>Attention: </a:t>
            </a:r>
            <a:r>
              <a:rPr lang="en-US" dirty="0">
                <a:solidFill>
                  <a:schemeClr val="accent5">
                    <a:lumMod val="20000"/>
                    <a:lumOff val="80000"/>
                  </a:schemeClr>
                </a:solidFill>
                <a:latin typeface="Consolas" pitchFamily="49" charset="0"/>
                <a:cs typeface="Consolas" pitchFamily="49" charset="0"/>
              </a:rPr>
              <a:t>COLUMN=NULL</a:t>
            </a:r>
            <a:r>
              <a:rPr lang="en-US" dirty="0"/>
              <a:t> is always false!</a:t>
            </a:r>
            <a:endParaRPr lang="bg-BG" dirty="0"/>
          </a:p>
        </p:txBody>
      </p:sp>
      <p:sp>
        <p:nvSpPr>
          <p:cNvPr id="1198084" name="Rectangle 4"/>
          <p:cNvSpPr>
            <a:spLocks noChangeArrowheads="1"/>
          </p:cNvSpPr>
          <p:nvPr/>
        </p:nvSpPr>
        <p:spPr bwMode="auto">
          <a:xfrm>
            <a:off x="827088" y="1676400"/>
            <a:ext cx="74168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ManagerId FROM Employees</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ManagerId </a:t>
            </a: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IS NULL</a:t>
            </a:r>
          </a:p>
        </p:txBody>
      </p:sp>
      <p:sp>
        <p:nvSpPr>
          <p:cNvPr id="1198087" name="Rectangle 7"/>
          <p:cNvSpPr>
            <a:spLocks noChangeArrowheads="1"/>
          </p:cNvSpPr>
          <p:nvPr/>
        </p:nvSpPr>
        <p:spPr bwMode="auto">
          <a:xfrm>
            <a:off x="827088" y="2644914"/>
            <a:ext cx="74168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ManagerId FROM Employees</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ManagerId </a:t>
            </a: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IS NOT NULL</a:t>
            </a:r>
          </a:p>
        </p:txBody>
      </p:sp>
      <p:sp>
        <p:nvSpPr>
          <p:cNvPr id="1198088" name="Rectangle 8"/>
          <p:cNvSpPr>
            <a:spLocks noChangeArrowheads="1"/>
          </p:cNvSpPr>
          <p:nvPr/>
        </p:nvSpPr>
        <p:spPr bwMode="auto">
          <a:xfrm>
            <a:off x="827088" y="4437063"/>
            <a:ext cx="74168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LAST_NAME, MANAGER_ID FROM EMPLOYEES</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MANAGER_ID = NULL</a:t>
            </a:r>
          </a:p>
        </p:txBody>
      </p:sp>
      <p:sp>
        <p:nvSpPr>
          <p:cNvPr id="1198090" name="Rectangle 10"/>
          <p:cNvSpPr>
            <a:spLocks noChangeArrowheads="1"/>
          </p:cNvSpPr>
          <p:nvPr/>
        </p:nvSpPr>
        <p:spPr bwMode="auto">
          <a:xfrm>
            <a:off x="827088" y="5445125"/>
            <a:ext cx="74168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LAST_NAME, MANAGER_ID FROM EMPLOYEES</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NULL = NULL</a:t>
            </a:r>
          </a:p>
        </p:txBody>
      </p:sp>
      <p:sp>
        <p:nvSpPr>
          <p:cNvPr id="1198091" name="AutoShape 11"/>
          <p:cNvSpPr>
            <a:spLocks noChangeArrowheads="1"/>
          </p:cNvSpPr>
          <p:nvPr/>
        </p:nvSpPr>
        <p:spPr bwMode="auto">
          <a:xfrm>
            <a:off x="3810000" y="5943600"/>
            <a:ext cx="3384550" cy="527804"/>
          </a:xfrm>
          <a:prstGeom prst="wedgeRoundRectCallout">
            <a:avLst>
              <a:gd name="adj1" fmla="val -63541"/>
              <a:gd name="adj2" fmla="val -48707"/>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dirty="0">
                <a:solidFill>
                  <a:srgbClr val="F7FFE7"/>
                </a:solidFill>
                <a:effectLst>
                  <a:outerShdw blurRad="38100" dist="38100" dir="2700000" algn="tl">
                    <a:srgbClr val="000000">
                      <a:alpha val="43137"/>
                    </a:srgbClr>
                  </a:outerShdw>
                </a:effectLst>
                <a:latin typeface="+mn-lt"/>
                <a:cs typeface="Consolas" pitchFamily="49" charset="0"/>
              </a:rPr>
              <a:t>This is always false!</a:t>
            </a:r>
            <a:endParaRPr lang="bg-BG" sz="2800" b="1" dirty="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1198089" name="AutoShape 9"/>
          <p:cNvSpPr>
            <a:spLocks noChangeArrowheads="1"/>
          </p:cNvSpPr>
          <p:nvPr/>
        </p:nvSpPr>
        <p:spPr bwMode="auto">
          <a:xfrm>
            <a:off x="4800600" y="4876800"/>
            <a:ext cx="3384550" cy="527804"/>
          </a:xfrm>
          <a:prstGeom prst="wedgeRoundRectCallout">
            <a:avLst>
              <a:gd name="adj1" fmla="val -67868"/>
              <a:gd name="adj2" fmla="val -40564"/>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dirty="0">
                <a:solidFill>
                  <a:srgbClr val="F7FFE7"/>
                </a:solidFill>
                <a:effectLst>
                  <a:outerShdw blurRad="38100" dist="38100" dir="2700000" algn="tl">
                    <a:srgbClr val="000000">
                      <a:alpha val="43137"/>
                    </a:srgbClr>
                  </a:outerShdw>
                </a:effectLst>
                <a:latin typeface="+mn-lt"/>
                <a:cs typeface="Consolas" pitchFamily="49" charset="0"/>
              </a:rPr>
              <a:t>This is always false!</a:t>
            </a:r>
            <a:endParaRPr lang="bg-BG" sz="2800" b="1" dirty="0">
              <a:solidFill>
                <a:srgbClr val="F7FFE7"/>
              </a:solidFill>
              <a:effectLst>
                <a:outerShdw blurRad="38100" dist="38100" dir="2700000" algn="tl">
                  <a:srgbClr val="000000">
                    <a:alpha val="43137"/>
                  </a:srgbClr>
                </a:outerShdw>
              </a:effectLst>
              <a:latin typeface="+mn-lt"/>
              <a:cs typeface="Consolas" pitchFamily="49" charset="0"/>
            </a:endParaRPr>
          </a:p>
        </p:txBody>
      </p:sp>
    </p:spTree>
    <p:extLst>
      <p:ext uri="{BB962C8B-B14F-4D97-AF65-F5344CB8AC3E}">
        <p14:creationId xmlns:p14="http://schemas.microsoft.com/office/powerpoint/2010/main" val="2162491777"/>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5" name="Rectangle 3"/>
          <p:cNvSpPr>
            <a:spLocks noGrp="1" noChangeArrowheads="1"/>
          </p:cNvSpPr>
          <p:nvPr>
            <p:ph type="title"/>
          </p:nvPr>
        </p:nvSpPr>
        <p:spPr/>
        <p:txBody>
          <a:bodyPr/>
          <a:lstStyle/>
          <a:p>
            <a:r>
              <a:rPr lang="en-US" sz="3800" dirty="0"/>
              <a:t>Logical Operators and Brackets</a:t>
            </a:r>
          </a:p>
        </p:txBody>
      </p:sp>
      <p:sp>
        <p:nvSpPr>
          <p:cNvPr id="515074" name="Rectangle 2"/>
          <p:cNvSpPr>
            <a:spLocks noGrp="1" noChangeArrowheads="1"/>
          </p:cNvSpPr>
          <p:nvPr>
            <p:ph idx="1"/>
          </p:nvPr>
        </p:nvSpPr>
        <p:spPr>
          <a:xfrm>
            <a:off x="228600" y="990600"/>
            <a:ext cx="8686800" cy="5715000"/>
          </a:xfrm>
          <a:noFill/>
          <a:ln/>
        </p:spPr>
        <p:txBody>
          <a:bodyPr/>
          <a:lstStyle/>
          <a:p>
            <a:pPr>
              <a:lnSpc>
                <a:spcPct val="100000"/>
              </a:lnSpc>
              <a:spcBef>
                <a:spcPct val="30000"/>
              </a:spcBef>
            </a:pPr>
            <a:r>
              <a:rPr lang="en-US" dirty="0"/>
              <a:t>Using </a:t>
            </a:r>
            <a:r>
              <a:rPr lang="en-US" dirty="0">
                <a:solidFill>
                  <a:schemeClr val="accent5">
                    <a:lumMod val="20000"/>
                    <a:lumOff val="80000"/>
                  </a:schemeClr>
                </a:solidFill>
                <a:latin typeface="Consolas" pitchFamily="49" charset="0"/>
                <a:cs typeface="Consolas" pitchFamily="49" charset="0"/>
              </a:rPr>
              <a:t>NOT</a:t>
            </a:r>
            <a:r>
              <a:rPr lang="en-US" dirty="0"/>
              <a:t>, </a:t>
            </a:r>
            <a:r>
              <a:rPr lang="en-US" dirty="0">
                <a:solidFill>
                  <a:schemeClr val="accent5">
                    <a:lumMod val="20000"/>
                    <a:lumOff val="80000"/>
                  </a:schemeClr>
                </a:solidFill>
                <a:latin typeface="Consolas" pitchFamily="49" charset="0"/>
              </a:rPr>
              <a:t>OR</a:t>
            </a:r>
            <a:r>
              <a:rPr lang="en-US" dirty="0"/>
              <a:t> and </a:t>
            </a:r>
            <a:r>
              <a:rPr lang="en-US" noProof="1">
                <a:solidFill>
                  <a:schemeClr val="accent5">
                    <a:lumMod val="20000"/>
                    <a:lumOff val="80000"/>
                  </a:schemeClr>
                </a:solidFill>
                <a:latin typeface="Consolas" pitchFamily="49" charset="0"/>
              </a:rPr>
              <a:t>AND</a:t>
            </a:r>
            <a:r>
              <a:rPr lang="en-US" dirty="0"/>
              <a:t> operators and brackets:</a:t>
            </a:r>
          </a:p>
          <a:p>
            <a:pPr>
              <a:spcBef>
                <a:spcPct val="30000"/>
              </a:spcBef>
            </a:pPr>
            <a:endParaRPr lang="en-US" dirty="0"/>
          </a:p>
        </p:txBody>
      </p:sp>
      <p:sp>
        <p:nvSpPr>
          <p:cNvPr id="515077" name="Rectangle 5"/>
          <p:cNvSpPr>
            <a:spLocks noChangeArrowheads="1"/>
          </p:cNvSpPr>
          <p:nvPr/>
        </p:nvSpPr>
        <p:spPr bwMode="auto">
          <a:xfrm>
            <a:off x="827088" y="1853346"/>
            <a:ext cx="74168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FirstName, LastName FROM Employees</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Salary &gt;= 20000 </a:t>
            </a: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AND</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LastName LIKE 'C%'</a:t>
            </a:r>
          </a:p>
        </p:txBody>
      </p:sp>
      <p:sp>
        <p:nvSpPr>
          <p:cNvPr id="515078" name="Rectangle 6"/>
          <p:cNvSpPr>
            <a:spLocks noChangeArrowheads="1"/>
          </p:cNvSpPr>
          <p:nvPr/>
        </p:nvSpPr>
        <p:spPr bwMode="auto">
          <a:xfrm>
            <a:off x="827088" y="2889647"/>
            <a:ext cx="74168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FROM Employees</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ManagerID IS NOT NULL </a:t>
            </a: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OR</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LastName LIKE '%so_'</a:t>
            </a:r>
          </a:p>
        </p:txBody>
      </p:sp>
      <p:sp>
        <p:nvSpPr>
          <p:cNvPr id="8" name="Rectangle 6"/>
          <p:cNvSpPr>
            <a:spLocks noChangeArrowheads="1"/>
          </p:cNvSpPr>
          <p:nvPr/>
        </p:nvSpPr>
        <p:spPr bwMode="auto">
          <a:xfrm>
            <a:off x="838200" y="3934361"/>
            <a:ext cx="74168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FROM Employees</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a:t>
            </a: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NOT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ManagerID = 3 </a:t>
            </a: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OR</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ManagerID = 4</a:t>
            </a: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9" name="Rectangle 6"/>
          <p:cNvSpPr>
            <a:spLocks noChangeArrowheads="1"/>
          </p:cNvSpPr>
          <p:nvPr/>
        </p:nvSpPr>
        <p:spPr bwMode="auto">
          <a:xfrm>
            <a:off x="838200" y="5001161"/>
            <a:ext cx="7416800"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FirstName, LastName FROM Employees</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a:t>
            </a:r>
          </a:p>
          <a:p>
            <a:pPr eaLnBrk="0" hangingPunct="0">
              <a:spcBef>
                <a:spcPts val="0"/>
              </a:spcBef>
              <a:buClr>
                <a:schemeClr val="accent5">
                  <a:lumMod val="40000"/>
                  <a:lumOff val="60000"/>
                </a:schemeClr>
              </a:buClr>
              <a:buSzPct val="70000"/>
            </a:pP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ManagerID = 3 </a:t>
            </a: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OR</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ManagerID = 4</a:t>
            </a: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 AND</a:t>
            </a:r>
          </a:p>
          <a:p>
            <a:pPr eaLnBrk="0" hangingPunct="0">
              <a:spcBef>
                <a:spcPts val="0"/>
              </a:spcBef>
              <a:buClr>
                <a:schemeClr val="accent5">
                  <a:lumMod val="40000"/>
                  <a:lumOff val="60000"/>
                </a:schemeClr>
              </a:buClr>
              <a:buSzPct val="70000"/>
            </a:pP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Salary &gt;= 20000 </a:t>
            </a: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OR</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ManagerID IS NULL</a:t>
            </a: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2316574377"/>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2" name="Rectangle 2"/>
          <p:cNvSpPr>
            <a:spLocks noGrp="1" noChangeArrowheads="1"/>
          </p:cNvSpPr>
          <p:nvPr>
            <p:ph type="title"/>
          </p:nvPr>
        </p:nvSpPr>
        <p:spPr/>
        <p:txBody>
          <a:bodyPr/>
          <a:lstStyle/>
          <a:p>
            <a:r>
              <a:rPr lang="en-US" dirty="0"/>
              <a:t>Sorting with ORDER BY</a:t>
            </a:r>
          </a:p>
        </p:txBody>
      </p:sp>
      <p:sp>
        <p:nvSpPr>
          <p:cNvPr id="517123" name="Rectangle 3"/>
          <p:cNvSpPr>
            <a:spLocks noGrp="1" noChangeArrowheads="1"/>
          </p:cNvSpPr>
          <p:nvPr>
            <p:ph idx="1"/>
          </p:nvPr>
        </p:nvSpPr>
        <p:spPr/>
        <p:txBody>
          <a:bodyPr/>
          <a:lstStyle/>
          <a:p>
            <a:pPr>
              <a:lnSpc>
                <a:spcPct val="100000"/>
              </a:lnSpc>
            </a:pPr>
            <a:r>
              <a:rPr lang="en-US" dirty="0"/>
              <a:t>Sort rows with the </a:t>
            </a:r>
            <a:r>
              <a:rPr lang="en-US" dirty="0">
                <a:solidFill>
                  <a:schemeClr val="accent5">
                    <a:lumMod val="20000"/>
                    <a:lumOff val="80000"/>
                  </a:schemeClr>
                </a:solidFill>
                <a:latin typeface="Consolas" pitchFamily="49" charset="0"/>
              </a:rPr>
              <a:t>ORDER</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BY</a:t>
            </a:r>
            <a:r>
              <a:rPr lang="en-US" dirty="0"/>
              <a:t> clause</a:t>
            </a:r>
          </a:p>
          <a:p>
            <a:pPr lvl="1">
              <a:lnSpc>
                <a:spcPct val="100000"/>
              </a:lnSpc>
            </a:pPr>
            <a:r>
              <a:rPr lang="en-US" dirty="0">
                <a:solidFill>
                  <a:schemeClr val="accent5">
                    <a:lumMod val="20000"/>
                    <a:lumOff val="80000"/>
                  </a:schemeClr>
                </a:solidFill>
                <a:latin typeface="Consolas" pitchFamily="49" charset="0"/>
              </a:rPr>
              <a:t>ASC</a:t>
            </a:r>
            <a:r>
              <a:rPr lang="en-US" dirty="0"/>
              <a:t>: ascending order, default</a:t>
            </a:r>
          </a:p>
          <a:p>
            <a:pPr lvl="1">
              <a:lnSpc>
                <a:spcPct val="100000"/>
              </a:lnSpc>
            </a:pPr>
            <a:r>
              <a:rPr lang="en-US" dirty="0">
                <a:solidFill>
                  <a:schemeClr val="accent5">
                    <a:lumMod val="20000"/>
                    <a:lumOff val="80000"/>
                  </a:schemeClr>
                </a:solidFill>
                <a:latin typeface="Consolas" pitchFamily="49" charset="0"/>
              </a:rPr>
              <a:t>DESC</a:t>
            </a:r>
            <a:r>
              <a:rPr lang="en-US" dirty="0"/>
              <a:t>: descending order</a:t>
            </a:r>
          </a:p>
        </p:txBody>
      </p:sp>
      <p:sp>
        <p:nvSpPr>
          <p:cNvPr id="517124" name="Rectangle 4"/>
          <p:cNvSpPr>
            <a:spLocks noChangeArrowheads="1"/>
          </p:cNvSpPr>
          <p:nvPr/>
        </p:nvSpPr>
        <p:spPr bwMode="auto">
          <a:xfrm>
            <a:off x="827088" y="3226938"/>
            <a:ext cx="3886200"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HireDate FROM Employees ORDER BY HireDate</a:t>
            </a:r>
          </a:p>
        </p:txBody>
      </p:sp>
      <p:graphicFrame>
        <p:nvGraphicFramePr>
          <p:cNvPr id="517125" name="Group 5"/>
          <p:cNvGraphicFramePr>
            <a:graphicFrameLocks noGrp="1"/>
          </p:cNvGraphicFramePr>
          <p:nvPr>
            <p:extLst>
              <p:ext uri="{D42A27DB-BD31-4B8C-83A1-F6EECF244321}">
                <p14:modId xmlns:p14="http://schemas.microsoft.com/office/powerpoint/2010/main" val="3672488864"/>
              </p:ext>
            </p:extLst>
          </p:nvPr>
        </p:nvGraphicFramePr>
        <p:xfrm>
          <a:off x="5256213" y="2971800"/>
          <a:ext cx="3203575" cy="1484313"/>
        </p:xfrm>
        <a:graphic>
          <a:graphicData uri="http://schemas.openxmlformats.org/drawingml/2006/table">
            <a:tbl>
              <a:tblPr/>
              <a:tblGrid>
                <a:gridCol w="1581150">
                  <a:extLst>
                    <a:ext uri="{9D8B030D-6E8A-4147-A177-3AD203B41FA5}">
                      <a16:colId xmlns:a16="http://schemas.microsoft.com/office/drawing/2014/main" val="20000"/>
                    </a:ext>
                  </a:extLst>
                </a:gridCol>
                <a:gridCol w="1622425">
                  <a:extLst>
                    <a:ext uri="{9D8B030D-6E8A-4147-A177-3AD203B41FA5}">
                      <a16:colId xmlns:a16="http://schemas.microsoft.com/office/drawing/2014/main" val="20001"/>
                    </a:ext>
                  </a:extLst>
                </a:gridCol>
              </a:tblGrid>
              <a:tr h="3683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HireDate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683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a:ln>
                            <a:noFill/>
                          </a:ln>
                          <a:solidFill>
                            <a:srgbClr val="EBFFD2"/>
                          </a:solidFill>
                          <a:effectLst>
                            <a:outerShdw blurRad="38100" dist="38100" dir="2700000" algn="tl">
                              <a:srgbClr val="000000">
                                <a:alpha val="43137"/>
                              </a:srgbClr>
                            </a:outerShdw>
                          </a:effectLst>
                          <a:latin typeface="+mn-lt"/>
                        </a:rPr>
                        <a:t>Gilbert</a:t>
                      </a:r>
                      <a:endParaRPr kumimoji="1" lang="bg-BG" sz="1800" b="1" i="0" u="none" strike="noStrike" cap="none" normalizeH="0" baseline="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a:ln>
                            <a:noFill/>
                          </a:ln>
                          <a:solidFill>
                            <a:srgbClr val="EBFFD2"/>
                          </a:solidFill>
                          <a:effectLst>
                            <a:outerShdw blurRad="38100" dist="38100" dir="2700000" algn="tl">
                              <a:srgbClr val="000000">
                                <a:alpha val="43137"/>
                              </a:srgbClr>
                            </a:outerShdw>
                          </a:effectLst>
                          <a:latin typeface="+mn-lt"/>
                        </a:rPr>
                        <a:t>1998-07-31</a:t>
                      </a:r>
                      <a:endParaRPr kumimoji="1" lang="bg-BG" sz="1800" b="1" i="0" u="none" strike="noStrike" cap="none" normalizeH="0" baseline="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671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Brown</a:t>
                      </a:r>
                      <a:endParaRPr kumimoji="1" lang="bg-BG" sz="18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a:ln>
                            <a:noFill/>
                          </a:ln>
                          <a:solidFill>
                            <a:srgbClr val="EBFFD2"/>
                          </a:solidFill>
                          <a:effectLst>
                            <a:outerShdw blurRad="38100" dist="38100" dir="2700000" algn="tl">
                              <a:srgbClr val="000000">
                                <a:alpha val="43137"/>
                              </a:srgbClr>
                            </a:outerShdw>
                          </a:effectLst>
                          <a:latin typeface="+mn-lt"/>
                        </a:rPr>
                        <a:t>1999-02-26</a:t>
                      </a:r>
                      <a:endParaRPr kumimoji="1" lang="bg-BG" sz="1800" b="1" i="0" u="none" strike="noStrike" cap="none" normalizeH="0" baseline="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83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a:ln>
                            <a:noFill/>
                          </a:ln>
                          <a:solidFill>
                            <a:srgbClr val="EBFFD2"/>
                          </a:solidFill>
                          <a:effectLst>
                            <a:outerShdw blurRad="38100" dist="38100" dir="2700000" algn="tl">
                              <a:srgbClr val="000000">
                                <a:alpha val="43137"/>
                              </a:srgbClr>
                            </a:outerShdw>
                          </a:effectLst>
                          <a:latin typeface="+mn-lt"/>
                        </a:rPr>
                        <a:t>Tamburello</a:t>
                      </a:r>
                      <a:endParaRPr kumimoji="1" lang="bg-BG" sz="1800" b="1" i="0" u="none" strike="noStrike" cap="none" normalizeH="0" baseline="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1999-12-12</a:t>
                      </a:r>
                      <a:endParaRPr kumimoji="1" lang="bg-BG" sz="18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517145" name="Rectangle 25"/>
          <p:cNvSpPr>
            <a:spLocks noChangeArrowheads="1"/>
          </p:cNvSpPr>
          <p:nvPr/>
        </p:nvSpPr>
        <p:spPr bwMode="auto">
          <a:xfrm>
            <a:off x="827088" y="5104087"/>
            <a:ext cx="3886200"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HireDate FROM Employees ORDER BY HireDate DESC</a:t>
            </a:r>
          </a:p>
        </p:txBody>
      </p:sp>
      <p:graphicFrame>
        <p:nvGraphicFramePr>
          <p:cNvPr id="517146" name="Group 26"/>
          <p:cNvGraphicFramePr>
            <a:graphicFrameLocks noGrp="1"/>
          </p:cNvGraphicFramePr>
          <p:nvPr>
            <p:extLst>
              <p:ext uri="{D42A27DB-BD31-4B8C-83A1-F6EECF244321}">
                <p14:modId xmlns:p14="http://schemas.microsoft.com/office/powerpoint/2010/main" val="3304220558"/>
              </p:ext>
            </p:extLst>
          </p:nvPr>
        </p:nvGraphicFramePr>
        <p:xfrm>
          <a:off x="5256213" y="4857750"/>
          <a:ext cx="3203575" cy="1466850"/>
        </p:xfrm>
        <a:graphic>
          <a:graphicData uri="http://schemas.openxmlformats.org/drawingml/2006/table">
            <a:tbl>
              <a:tblPr/>
              <a:tblGrid>
                <a:gridCol w="1581150">
                  <a:extLst>
                    <a:ext uri="{9D8B030D-6E8A-4147-A177-3AD203B41FA5}">
                      <a16:colId xmlns:a16="http://schemas.microsoft.com/office/drawing/2014/main" val="20000"/>
                    </a:ext>
                  </a:extLst>
                </a:gridCol>
                <a:gridCol w="1622425">
                  <a:extLst>
                    <a:ext uri="{9D8B030D-6E8A-4147-A177-3AD203B41FA5}">
                      <a16:colId xmlns:a16="http://schemas.microsoft.com/office/drawing/2014/main" val="20001"/>
                    </a:ext>
                  </a:extLst>
                </a:gridCol>
              </a:tblGrid>
              <a:tr h="3619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HireDate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619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Valdez</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a:ln>
                            <a:noFill/>
                          </a:ln>
                          <a:solidFill>
                            <a:srgbClr val="EBFFD2"/>
                          </a:solidFill>
                          <a:effectLst>
                            <a:outerShdw blurRad="38100" dist="38100" dir="2700000" algn="tl">
                              <a:srgbClr val="000000">
                                <a:alpha val="43137"/>
                              </a:srgbClr>
                            </a:outerShdw>
                          </a:effectLst>
                          <a:latin typeface="+mn-lt"/>
                        </a:rPr>
                        <a:t>2005-07-01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19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Tsoflias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a:ln>
                            <a:noFill/>
                          </a:ln>
                          <a:solidFill>
                            <a:srgbClr val="EBFFD2"/>
                          </a:solidFill>
                          <a:effectLst>
                            <a:outerShdw blurRad="38100" dist="38100" dir="2700000" algn="tl">
                              <a:srgbClr val="000000">
                                <a:alpha val="43137"/>
                              </a:srgbClr>
                            </a:outerShdw>
                          </a:effectLst>
                          <a:latin typeface="+mn-lt"/>
                        </a:rPr>
                        <a:t>2005-07-01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19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Abbas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2005-04-15</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pic>
        <p:nvPicPr>
          <p:cNvPr id="53250" name="Picture 2" descr="http://zaachi.blog.zive.cz/files/2008/09/sorting.jpg"/>
          <p:cNvPicPr>
            <a:picLocks noChangeAspect="1" noChangeArrowheads="1"/>
          </p:cNvPicPr>
          <p:nvPr/>
        </p:nvPicPr>
        <p:blipFill>
          <a:blip r:embed="rId3" cstate="screen"/>
          <a:srcRect/>
          <a:stretch>
            <a:fillRect/>
          </a:stretch>
        </p:blipFill>
        <p:spPr bwMode="auto">
          <a:xfrm>
            <a:off x="7061200" y="1295400"/>
            <a:ext cx="1625600" cy="1219200"/>
          </a:xfrm>
          <a:prstGeom prst="roundRect">
            <a:avLst>
              <a:gd name="adj" fmla="val 6420"/>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486062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2"/>
          <p:cNvSpPr>
            <a:spLocks noGrp="1" noChangeArrowheads="1"/>
          </p:cNvSpPr>
          <p:nvPr>
            <p:ph type="title"/>
          </p:nvPr>
        </p:nvSpPr>
        <p:spPr/>
        <p:txBody>
          <a:bodyPr/>
          <a:lstStyle/>
          <a:p>
            <a:r>
              <a:rPr lang="en-US" dirty="0"/>
              <a:t>Table of Contents (2)</a:t>
            </a:r>
            <a:endParaRPr lang="bg-BG" dirty="0"/>
          </a:p>
        </p:txBody>
      </p:sp>
      <p:sp>
        <p:nvSpPr>
          <p:cNvPr id="463875" name="Rectangle 3"/>
          <p:cNvSpPr>
            <a:spLocks noGrp="1" noChangeArrowheads="1"/>
          </p:cNvSpPr>
          <p:nvPr>
            <p:ph idx="1"/>
          </p:nvPr>
        </p:nvSpPr>
        <p:spPr/>
        <p:txBody>
          <a:bodyPr/>
          <a:lstStyle/>
          <a:p>
            <a:pPr marL="609600" indent="-609600">
              <a:lnSpc>
                <a:spcPct val="100000"/>
              </a:lnSpc>
              <a:buFontTx/>
              <a:buAutoNum type="arabicPeriod" startAt="4"/>
            </a:pPr>
            <a:r>
              <a:rPr lang="en-US" dirty="0"/>
              <a:t>Selecting Data From Multiple Tables</a:t>
            </a:r>
          </a:p>
          <a:p>
            <a:pPr marL="722313" lvl="1" indent="349250">
              <a:lnSpc>
                <a:spcPct val="100000"/>
              </a:lnSpc>
            </a:pPr>
            <a:r>
              <a:rPr lang="en-US" dirty="0"/>
              <a:t>Natural Joins</a:t>
            </a:r>
          </a:p>
          <a:p>
            <a:pPr marL="722313" lvl="1" indent="349250">
              <a:lnSpc>
                <a:spcPct val="100000"/>
              </a:lnSpc>
            </a:pPr>
            <a:r>
              <a:rPr lang="en-US" dirty="0"/>
              <a:t>Join with </a:t>
            </a:r>
            <a:r>
              <a:rPr lang="en-US" dirty="0">
                <a:solidFill>
                  <a:schemeClr val="accent5">
                    <a:lumMod val="20000"/>
                    <a:lumOff val="80000"/>
                  </a:schemeClr>
                </a:solidFill>
                <a:latin typeface="Consolas" pitchFamily="49" charset="0"/>
              </a:rPr>
              <a:t>USING</a:t>
            </a:r>
            <a:r>
              <a:rPr lang="en-US" dirty="0"/>
              <a:t> Clause</a:t>
            </a:r>
          </a:p>
          <a:p>
            <a:pPr marL="722313" lvl="1" indent="349250">
              <a:lnSpc>
                <a:spcPct val="100000"/>
              </a:lnSpc>
            </a:pPr>
            <a:r>
              <a:rPr lang="en-US" dirty="0"/>
              <a:t>Inner Joins with </a:t>
            </a:r>
            <a:r>
              <a:rPr lang="en-US" dirty="0">
                <a:solidFill>
                  <a:schemeClr val="accent5">
                    <a:lumMod val="20000"/>
                    <a:lumOff val="80000"/>
                  </a:schemeClr>
                </a:solidFill>
                <a:latin typeface="Consolas" pitchFamily="49" charset="0"/>
              </a:rPr>
              <a:t>ON</a:t>
            </a:r>
            <a:r>
              <a:rPr lang="en-US" dirty="0"/>
              <a:t> Clause</a:t>
            </a:r>
          </a:p>
          <a:p>
            <a:pPr marL="722313" lvl="1" indent="349250">
              <a:lnSpc>
                <a:spcPct val="100000"/>
              </a:lnSpc>
            </a:pPr>
            <a:r>
              <a:rPr lang="en-US" dirty="0"/>
              <a:t>Left, Right and Full Outer Joins</a:t>
            </a:r>
          </a:p>
          <a:p>
            <a:pPr marL="722313" lvl="1" indent="349250">
              <a:lnSpc>
                <a:spcPct val="100000"/>
              </a:lnSpc>
            </a:pPr>
            <a:r>
              <a:rPr lang="en-US" dirty="0"/>
              <a:t>Cross Joins</a:t>
            </a:r>
          </a:p>
          <a:p>
            <a:pPr marL="609600" indent="-609600">
              <a:lnSpc>
                <a:spcPct val="100000"/>
              </a:lnSpc>
              <a:buFontTx/>
              <a:buAutoNum type="arabicPeriod" startAt="5"/>
            </a:pPr>
            <a:r>
              <a:rPr lang="en-US" dirty="0"/>
              <a:t>Inserting Data</a:t>
            </a:r>
          </a:p>
          <a:p>
            <a:pPr marL="609600" indent="-609600">
              <a:lnSpc>
                <a:spcPct val="100000"/>
              </a:lnSpc>
              <a:buFontTx/>
              <a:buAutoNum type="arabicPeriod" startAt="5"/>
            </a:pPr>
            <a:r>
              <a:rPr lang="en-US" dirty="0"/>
              <a:t>Updating Data</a:t>
            </a:r>
          </a:p>
          <a:p>
            <a:pPr marL="609600" indent="-609600">
              <a:lnSpc>
                <a:spcPct val="100000"/>
              </a:lnSpc>
              <a:buFontTx/>
              <a:buAutoNum type="arabicPeriod" startAt="5"/>
            </a:pPr>
            <a:r>
              <a:rPr lang="en-US" dirty="0"/>
              <a:t>Deleting Data</a:t>
            </a:r>
            <a:endParaRPr lang="en-US" dirty="0">
              <a:latin typeface="Courier New" pitchFamily="49" charset="0"/>
            </a:endParaRPr>
          </a:p>
        </p:txBody>
      </p:sp>
      <p:pic>
        <p:nvPicPr>
          <p:cNvPr id="95234" name="Picture 2" descr="http://www.sandia.gov/materials/science/nmr_lab/images/books.gif"/>
          <p:cNvPicPr>
            <a:picLocks noChangeAspect="1" noChangeArrowheads="1"/>
          </p:cNvPicPr>
          <p:nvPr/>
        </p:nvPicPr>
        <p:blipFill>
          <a:blip r:embed="rId2" cstate="screen"/>
          <a:srcRect/>
          <a:stretch>
            <a:fillRect/>
          </a:stretch>
        </p:blipFill>
        <p:spPr bwMode="auto">
          <a:xfrm>
            <a:off x="6096000" y="4165725"/>
            <a:ext cx="2590800" cy="2334286"/>
          </a:xfrm>
          <a:prstGeom prst="rect">
            <a:avLst/>
          </a:prstGeom>
          <a:noFill/>
        </p:spPr>
      </p:pic>
      <p:pic>
        <p:nvPicPr>
          <p:cNvPr id="2" name="Picture 2" descr="http://www.pornosecurity.org/images/SQL_logo.jpg"/>
          <p:cNvPicPr>
            <a:picLocks noChangeAspect="1" noChangeArrowheads="1"/>
          </p:cNvPicPr>
          <p:nvPr/>
        </p:nvPicPr>
        <p:blipFill>
          <a:blip r:embed="rId3" cstate="screen"/>
          <a:srcRect/>
          <a:stretch>
            <a:fillRect/>
          </a:stretch>
        </p:blipFill>
        <p:spPr bwMode="auto">
          <a:xfrm>
            <a:off x="7162800" y="2286000"/>
            <a:ext cx="1090978" cy="945514"/>
          </a:xfrm>
          <a:prstGeom prst="roundRect">
            <a:avLst>
              <a:gd name="adj" fmla="val 12052"/>
            </a:avLst>
          </a:prstGeom>
          <a:noFill/>
          <a:ln>
            <a:solidFill>
              <a:schemeClr val="bg1">
                <a:lumMod val="65000"/>
                <a:lumOff val="35000"/>
              </a:schemeClr>
            </a:solidFill>
          </a:ln>
        </p:spPr>
      </p:pic>
    </p:spTree>
    <p:extLst>
      <p:ext uri="{BB962C8B-B14F-4D97-AF65-F5344CB8AC3E}">
        <p14:creationId xmlns:p14="http://schemas.microsoft.com/office/powerpoint/2010/main" val="420160566"/>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2"/>
          <p:cNvSpPr>
            <a:spLocks noGrp="1" noChangeArrowheads="1"/>
          </p:cNvSpPr>
          <p:nvPr>
            <p:ph type="ctrTitle"/>
          </p:nvPr>
        </p:nvSpPr>
        <p:spPr>
          <a:xfrm>
            <a:off x="457200" y="4648200"/>
            <a:ext cx="8229600" cy="685800"/>
          </a:xfrm>
        </p:spPr>
        <p:txBody>
          <a:bodyPr/>
          <a:lstStyle/>
          <a:p>
            <a:r>
              <a:rPr lang="en-US" dirty="0"/>
              <a:t>SQL Language</a:t>
            </a:r>
            <a:endParaRPr lang="bg-BG" dirty="0"/>
          </a:p>
        </p:txBody>
      </p:sp>
      <p:sp>
        <p:nvSpPr>
          <p:cNvPr id="4" name="Subtitle 3"/>
          <p:cNvSpPr>
            <a:spLocks noGrp="1"/>
          </p:cNvSpPr>
          <p:nvPr>
            <p:ph type="subTitle" idx="1"/>
          </p:nvPr>
        </p:nvSpPr>
        <p:spPr>
          <a:xfrm>
            <a:off x="457200" y="5450680"/>
            <a:ext cx="8229600" cy="569120"/>
          </a:xfrm>
        </p:spPr>
        <p:txBody>
          <a:bodyPr/>
          <a:lstStyle/>
          <a:p>
            <a:r>
              <a:rPr dirty="0"/>
              <a:t>Joins: Selecting Data From Multiple Tables</a:t>
            </a:r>
            <a:endParaRPr lang="bg-BG" dirty="0"/>
          </a:p>
        </p:txBody>
      </p:sp>
      <p:pic>
        <p:nvPicPr>
          <p:cNvPr id="51202" name="Picture 2" descr="https://www.learningtree.com/images/ilt/grabbers/ilt925.jpg"/>
          <p:cNvPicPr>
            <a:picLocks noChangeAspect="1" noChangeArrowheads="1"/>
          </p:cNvPicPr>
          <p:nvPr/>
        </p:nvPicPr>
        <p:blipFill>
          <a:blip r:embed="rId3" cstate="screen"/>
          <a:srcRect/>
          <a:stretch>
            <a:fillRect/>
          </a:stretch>
        </p:blipFill>
        <p:spPr bwMode="auto">
          <a:xfrm rot="21196689">
            <a:off x="4785992" y="1289264"/>
            <a:ext cx="3953086" cy="2586559"/>
          </a:xfrm>
          <a:prstGeom prst="roundRect">
            <a:avLst>
              <a:gd name="adj" fmla="val 5501"/>
            </a:avLst>
          </a:prstGeom>
          <a:solidFill>
            <a:srgbClr val="FFFFFF">
              <a:shade val="85000"/>
            </a:srgbClr>
          </a:solidFill>
          <a:ln>
            <a:noFill/>
          </a:ln>
          <a:effectLst>
            <a:reflection blurRad="12700" stA="38000" endPos="28000" dist="5000" dir="5400000" sy="-100000" algn="bl" rotWithShape="0"/>
          </a:effectLst>
          <a:scene3d>
            <a:camera prst="perspectiveContrastingLeftFacing"/>
            <a:lightRig rig="threePt" dir="t"/>
          </a:scene3d>
        </p:spPr>
      </p:pic>
      <p:pic>
        <p:nvPicPr>
          <p:cNvPr id="51203" name="Picture 3" descr="C:\Trash\customers-table.png"/>
          <p:cNvPicPr>
            <a:picLocks noChangeAspect="1" noChangeArrowheads="1"/>
          </p:cNvPicPr>
          <p:nvPr/>
        </p:nvPicPr>
        <p:blipFill>
          <a:blip r:embed="rId4" cstate="screen"/>
          <a:srcRect/>
          <a:stretch>
            <a:fillRect/>
          </a:stretch>
        </p:blipFill>
        <p:spPr bwMode="auto">
          <a:xfrm>
            <a:off x="838200" y="914400"/>
            <a:ext cx="3733800" cy="2513135"/>
          </a:xfrm>
          <a:prstGeom prst="rect">
            <a:avLst/>
          </a:prstGeom>
          <a:noFill/>
          <a:ln>
            <a:noFill/>
          </a:ln>
          <a:effectLst>
            <a:outerShdw blurRad="127000" dist="38100" dir="2700000" algn="ctr">
              <a:srgbClr val="000000">
                <a:alpha val="45000"/>
              </a:srgbClr>
            </a:outerShdw>
            <a:reflection blurRad="6350" stA="52000" endA="300" endPos="35000" dir="5400000" sy="-100000" algn="bl" rotWithShape="0"/>
          </a:effectLst>
          <a:scene3d>
            <a:camera prst="perspectiveFront" fov="2700000">
              <a:rot lat="20376000" lon="1938000" rev="20112001"/>
            </a:camera>
            <a:lightRig rig="soft" dir="t">
              <a:rot lat="0" lon="0" rev="0"/>
            </a:lightRig>
          </a:scene3d>
          <a:sp3d prstMaterial="translucentPowder">
            <a:bevelT w="203200" h="50800" prst="softRound"/>
          </a:sp3d>
        </p:spPr>
      </p:pic>
      <p:pic>
        <p:nvPicPr>
          <p:cNvPr id="7" name="Picture 3" descr="C:\Trash\customers-table.png"/>
          <p:cNvPicPr>
            <a:picLocks noChangeAspect="1" noChangeArrowheads="1"/>
          </p:cNvPicPr>
          <p:nvPr/>
        </p:nvPicPr>
        <p:blipFill>
          <a:blip r:embed="rId4" cstate="screen"/>
          <a:srcRect/>
          <a:stretch>
            <a:fillRect/>
          </a:stretch>
        </p:blipFill>
        <p:spPr bwMode="auto">
          <a:xfrm>
            <a:off x="2667000" y="2057400"/>
            <a:ext cx="3054532" cy="2055934"/>
          </a:xfrm>
          <a:prstGeom prst="rect">
            <a:avLst/>
          </a:prstGeom>
          <a:noFill/>
          <a:ln w="34925">
            <a:solidFill>
              <a:srgbClr val="FFFFFF"/>
            </a:solidFill>
          </a:ln>
          <a:effectLst>
            <a:outerShdw blurRad="317500" dir="2700000" algn="ctr">
              <a:srgbClr val="000000">
                <a:alpha val="43000"/>
              </a:srgbClr>
            </a:outerShdw>
            <a:reflection blurRad="6350" stA="52000" endA="300" endPos="35000" dir="5400000" sy="-100000" algn="bl" rotWithShape="0"/>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pic>
    </p:spTree>
    <p:extLst>
      <p:ext uri="{BB962C8B-B14F-4D97-AF65-F5344CB8AC3E}">
        <p14:creationId xmlns:p14="http://schemas.microsoft.com/office/powerpoint/2010/main" val="20432920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6830533" y="4157662"/>
            <a:ext cx="647700" cy="1511300"/>
            <a:chOff x="4150" y="2578"/>
            <a:chExt cx="408" cy="952"/>
          </a:xfrm>
        </p:grpSpPr>
        <p:sp>
          <p:nvSpPr>
            <p:cNvPr id="521219" name="Line 3"/>
            <p:cNvSpPr>
              <a:spLocks noChangeShapeType="1"/>
            </p:cNvSpPr>
            <p:nvPr/>
          </p:nvSpPr>
          <p:spPr bwMode="auto">
            <a:xfrm>
              <a:off x="4558" y="2578"/>
              <a:ext cx="0" cy="952"/>
            </a:xfrm>
            <a:prstGeom prst="line">
              <a:avLst/>
            </a:prstGeom>
            <a:noFill/>
            <a:ln w="31750">
              <a:solidFill>
                <a:schemeClr val="accent5">
                  <a:lumMod val="20000"/>
                  <a:lumOff val="80000"/>
                </a:schemeClr>
              </a:solidFill>
              <a:round/>
              <a:headEnd/>
              <a:tailEnd/>
            </a:ln>
            <a:effectLst/>
          </p:spPr>
          <p:txBody>
            <a:bodyPr/>
            <a:lstStyle/>
            <a:p>
              <a:endParaRPr lang="bg-BG"/>
            </a:p>
          </p:txBody>
        </p:sp>
        <p:sp>
          <p:nvSpPr>
            <p:cNvPr id="521220" name="Line 4"/>
            <p:cNvSpPr>
              <a:spLocks noChangeShapeType="1"/>
            </p:cNvSpPr>
            <p:nvPr/>
          </p:nvSpPr>
          <p:spPr bwMode="auto">
            <a:xfrm flipH="1">
              <a:off x="4150" y="3521"/>
              <a:ext cx="408" cy="0"/>
            </a:xfrm>
            <a:prstGeom prst="line">
              <a:avLst/>
            </a:prstGeom>
            <a:noFill/>
            <a:ln w="31750">
              <a:solidFill>
                <a:schemeClr val="accent5">
                  <a:lumMod val="20000"/>
                  <a:lumOff val="80000"/>
                </a:schemeClr>
              </a:solidFill>
              <a:round/>
              <a:headEnd/>
              <a:tailEnd type="triangle" w="med" len="med"/>
            </a:ln>
            <a:effectLst/>
          </p:spPr>
          <p:txBody>
            <a:bodyPr/>
            <a:lstStyle/>
            <a:p>
              <a:endParaRPr lang="bg-BG"/>
            </a:p>
          </p:txBody>
        </p:sp>
      </p:grpSp>
      <p:grpSp>
        <p:nvGrpSpPr>
          <p:cNvPr id="3" name="Group 5"/>
          <p:cNvGrpSpPr>
            <a:grpSpLocks/>
          </p:cNvGrpSpPr>
          <p:nvPr/>
        </p:nvGrpSpPr>
        <p:grpSpPr bwMode="auto">
          <a:xfrm>
            <a:off x="1550987" y="4156075"/>
            <a:ext cx="849313" cy="1512887"/>
            <a:chOff x="930" y="2577"/>
            <a:chExt cx="535" cy="953"/>
          </a:xfrm>
        </p:grpSpPr>
        <p:sp>
          <p:nvSpPr>
            <p:cNvPr id="521222" name="Line 6"/>
            <p:cNvSpPr>
              <a:spLocks noChangeShapeType="1"/>
            </p:cNvSpPr>
            <p:nvPr/>
          </p:nvSpPr>
          <p:spPr bwMode="auto">
            <a:xfrm>
              <a:off x="930" y="2577"/>
              <a:ext cx="0" cy="953"/>
            </a:xfrm>
            <a:prstGeom prst="line">
              <a:avLst/>
            </a:prstGeom>
            <a:noFill/>
            <a:ln w="31750">
              <a:solidFill>
                <a:schemeClr val="accent5">
                  <a:lumMod val="20000"/>
                  <a:lumOff val="80000"/>
                </a:schemeClr>
              </a:solidFill>
              <a:round/>
              <a:headEnd/>
              <a:tailEnd/>
            </a:ln>
            <a:effectLst/>
          </p:spPr>
          <p:txBody>
            <a:bodyPr/>
            <a:lstStyle/>
            <a:p>
              <a:endParaRPr lang="bg-BG"/>
            </a:p>
          </p:txBody>
        </p:sp>
        <p:sp>
          <p:nvSpPr>
            <p:cNvPr id="521223" name="Line 7"/>
            <p:cNvSpPr>
              <a:spLocks noChangeShapeType="1"/>
            </p:cNvSpPr>
            <p:nvPr/>
          </p:nvSpPr>
          <p:spPr bwMode="auto">
            <a:xfrm>
              <a:off x="930" y="3521"/>
              <a:ext cx="535" cy="0"/>
            </a:xfrm>
            <a:prstGeom prst="line">
              <a:avLst/>
            </a:prstGeom>
            <a:noFill/>
            <a:ln w="31750">
              <a:solidFill>
                <a:schemeClr val="accent5">
                  <a:lumMod val="20000"/>
                  <a:lumOff val="80000"/>
                </a:schemeClr>
              </a:solidFill>
              <a:round/>
              <a:headEnd/>
              <a:tailEnd type="triangle" w="med" len="med"/>
            </a:ln>
            <a:effectLst/>
          </p:spPr>
          <p:txBody>
            <a:bodyPr/>
            <a:lstStyle/>
            <a:p>
              <a:endParaRPr lang="bg-BG"/>
            </a:p>
          </p:txBody>
        </p:sp>
      </p:grpSp>
      <p:sp>
        <p:nvSpPr>
          <p:cNvPr id="521224" name="Rectangle 8"/>
          <p:cNvSpPr>
            <a:spLocks noGrp="1" noChangeArrowheads="1"/>
          </p:cNvSpPr>
          <p:nvPr>
            <p:ph type="title"/>
          </p:nvPr>
        </p:nvSpPr>
        <p:spPr/>
        <p:txBody>
          <a:bodyPr/>
          <a:lstStyle/>
          <a:p>
            <a:r>
              <a:rPr lang="en-US" dirty="0"/>
              <a:t>Data from Multiple Tables</a:t>
            </a:r>
          </a:p>
        </p:txBody>
      </p:sp>
      <p:sp>
        <p:nvSpPr>
          <p:cNvPr id="521225" name="Rectangle 9"/>
          <p:cNvSpPr>
            <a:spLocks noGrp="1" noChangeArrowheads="1"/>
          </p:cNvSpPr>
          <p:nvPr>
            <p:ph idx="1"/>
          </p:nvPr>
        </p:nvSpPr>
        <p:spPr/>
        <p:txBody>
          <a:bodyPr/>
          <a:lstStyle/>
          <a:p>
            <a:pPr>
              <a:lnSpc>
                <a:spcPct val="100000"/>
              </a:lnSpc>
            </a:pPr>
            <a:r>
              <a:rPr lang="en-US" dirty="0"/>
              <a:t>Sometimes you need data from more than one table:</a:t>
            </a:r>
          </a:p>
        </p:txBody>
      </p:sp>
      <p:graphicFrame>
        <p:nvGraphicFramePr>
          <p:cNvPr id="521226" name="Group 10"/>
          <p:cNvGraphicFramePr>
            <a:graphicFrameLocks noGrp="1"/>
          </p:cNvGraphicFramePr>
          <p:nvPr/>
        </p:nvGraphicFramePr>
        <p:xfrm>
          <a:off x="710564" y="2514600"/>
          <a:ext cx="3480436" cy="1552956"/>
        </p:xfrm>
        <a:graphic>
          <a:graphicData uri="http://schemas.openxmlformats.org/drawingml/2006/table">
            <a:tbl>
              <a:tblPr/>
              <a:tblGrid>
                <a:gridCol w="1489393">
                  <a:extLst>
                    <a:ext uri="{9D8B030D-6E8A-4147-A177-3AD203B41FA5}">
                      <a16:colId xmlns:a16="http://schemas.microsoft.com/office/drawing/2014/main" val="20000"/>
                    </a:ext>
                  </a:extLst>
                </a:gridCol>
                <a:gridCol w="1991043">
                  <a:extLst>
                    <a:ext uri="{9D8B030D-6E8A-4147-A177-3AD203B41FA5}">
                      <a16:colId xmlns:a16="http://schemas.microsoft.com/office/drawing/2014/main" val="20001"/>
                    </a:ext>
                  </a:extLst>
                </a:gridCol>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25876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Duffy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Abbas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Galvin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521245" name="Group 29"/>
          <p:cNvGraphicFramePr>
            <a:graphicFrameLocks noGrp="1"/>
          </p:cNvGraphicFramePr>
          <p:nvPr/>
        </p:nvGraphicFramePr>
        <p:xfrm>
          <a:off x="4755514" y="2514600"/>
          <a:ext cx="3550286" cy="1552956"/>
        </p:xfrm>
        <a:graphic>
          <a:graphicData uri="http://schemas.openxmlformats.org/drawingml/2006/table">
            <a:tbl>
              <a:tblPr/>
              <a:tblGrid>
                <a:gridCol w="1991043">
                  <a:extLst>
                    <a:ext uri="{9D8B030D-6E8A-4147-A177-3AD203B41FA5}">
                      <a16:colId xmlns:a16="http://schemas.microsoft.com/office/drawing/2014/main" val="20000"/>
                    </a:ext>
                  </a:extLst>
                </a:gridCol>
                <a:gridCol w="1559243">
                  <a:extLst>
                    <a:ext uri="{9D8B030D-6E8A-4147-A177-3AD203B41FA5}">
                      <a16:colId xmlns:a16="http://schemas.microsoft.com/office/drawing/2014/main" val="20001"/>
                    </a:ext>
                  </a:extLst>
                </a:gridCol>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Tool design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521264" name="Group 48"/>
          <p:cNvGraphicFramePr>
            <a:graphicFrameLocks noGrp="1"/>
          </p:cNvGraphicFramePr>
          <p:nvPr/>
        </p:nvGraphicFramePr>
        <p:xfrm>
          <a:off x="2475541" y="4602162"/>
          <a:ext cx="4286250" cy="1552956"/>
        </p:xfrm>
        <a:graphic>
          <a:graphicData uri="http://schemas.openxmlformats.org/drawingml/2006/table">
            <a:tbl>
              <a:tblPr/>
              <a:tblGrid>
                <a:gridCol w="1714500">
                  <a:extLst>
                    <a:ext uri="{9D8B030D-6E8A-4147-A177-3AD203B41FA5}">
                      <a16:colId xmlns:a16="http://schemas.microsoft.com/office/drawing/2014/main" val="20000"/>
                    </a:ext>
                  </a:extLst>
                </a:gridCol>
                <a:gridCol w="2571750">
                  <a:extLst>
                    <a:ext uri="{9D8B030D-6E8A-4147-A177-3AD203B41FA5}">
                      <a16:colId xmlns:a16="http://schemas.microsoft.com/office/drawing/2014/main" val="20001"/>
                    </a:ext>
                  </a:extLst>
                </a:gridCol>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DepartmentName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Duffy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Galvin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Tool design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Abbas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911399907"/>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6" name="Rectangle 2"/>
          <p:cNvSpPr>
            <a:spLocks noGrp="1" noChangeArrowheads="1"/>
          </p:cNvSpPr>
          <p:nvPr>
            <p:ph type="title"/>
          </p:nvPr>
        </p:nvSpPr>
        <p:spPr/>
        <p:txBody>
          <a:bodyPr/>
          <a:lstStyle/>
          <a:p>
            <a:r>
              <a:rPr lang="en-US" dirty="0"/>
              <a:t>Cartesian Product</a:t>
            </a:r>
          </a:p>
        </p:txBody>
      </p:sp>
      <p:sp>
        <p:nvSpPr>
          <p:cNvPr id="523267" name="Rectangle 3"/>
          <p:cNvSpPr>
            <a:spLocks noGrp="1" noChangeArrowheads="1"/>
          </p:cNvSpPr>
          <p:nvPr>
            <p:ph idx="1"/>
          </p:nvPr>
        </p:nvSpPr>
        <p:spPr/>
        <p:txBody>
          <a:bodyPr/>
          <a:lstStyle/>
          <a:p>
            <a:pPr>
              <a:lnSpc>
                <a:spcPct val="90000"/>
              </a:lnSpc>
            </a:pPr>
            <a:r>
              <a:rPr lang="en-US" dirty="0"/>
              <a:t>This will produce Cartesian product:</a:t>
            </a:r>
          </a:p>
          <a:p>
            <a:pPr>
              <a:lnSpc>
                <a:spcPct val="90000"/>
              </a:lnSpc>
            </a:pPr>
            <a:endParaRPr lang="en-US" dirty="0"/>
          </a:p>
          <a:p>
            <a:pPr>
              <a:lnSpc>
                <a:spcPct val="90000"/>
              </a:lnSpc>
            </a:pPr>
            <a:endParaRPr lang="en-US" dirty="0"/>
          </a:p>
          <a:p>
            <a:pPr>
              <a:lnSpc>
                <a:spcPct val="90000"/>
              </a:lnSpc>
            </a:pPr>
            <a:r>
              <a:rPr lang="en-US" dirty="0"/>
              <a:t>The result:</a:t>
            </a:r>
          </a:p>
        </p:txBody>
      </p:sp>
      <p:sp>
        <p:nvSpPr>
          <p:cNvPr id="523268" name="Rectangle 4"/>
          <p:cNvSpPr>
            <a:spLocks noChangeArrowheads="1"/>
          </p:cNvSpPr>
          <p:nvPr/>
        </p:nvSpPr>
        <p:spPr bwMode="auto">
          <a:xfrm>
            <a:off x="838200" y="1676400"/>
            <a:ext cx="73914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Name AS DepartmentName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Employees, Departments</a:t>
            </a:r>
          </a:p>
        </p:txBody>
      </p:sp>
      <p:graphicFrame>
        <p:nvGraphicFramePr>
          <p:cNvPr id="523269" name="Group 5"/>
          <p:cNvGraphicFramePr>
            <a:graphicFrameLocks noGrp="1"/>
          </p:cNvGraphicFramePr>
          <p:nvPr/>
        </p:nvGraphicFramePr>
        <p:xfrm>
          <a:off x="2438400" y="3581400"/>
          <a:ext cx="4152900" cy="2695956"/>
        </p:xfrm>
        <a:graphic>
          <a:graphicData uri="http://schemas.openxmlformats.org/drawingml/2006/table">
            <a:tbl>
              <a:tblPr/>
              <a:tblGrid>
                <a:gridCol w="1581150">
                  <a:extLst>
                    <a:ext uri="{9D8B030D-6E8A-4147-A177-3AD203B41FA5}">
                      <a16:colId xmlns:a16="http://schemas.microsoft.com/office/drawing/2014/main" val="20000"/>
                    </a:ext>
                  </a:extLst>
                </a:gridCol>
                <a:gridCol w="2571750">
                  <a:extLst>
                    <a:ext uri="{9D8B030D-6E8A-4147-A177-3AD203B41FA5}">
                      <a16:colId xmlns:a16="http://schemas.microsoft.com/office/drawing/2014/main" val="20001"/>
                    </a:ext>
                  </a:extLst>
                </a:gridCol>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Department</a:t>
                      </a: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Duffy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Document Control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Wang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Document Control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Sullivan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Document Control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Duffy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Wang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048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040810595"/>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Rectangle 2"/>
          <p:cNvSpPr>
            <a:spLocks noGrp="1" noChangeArrowheads="1"/>
          </p:cNvSpPr>
          <p:nvPr>
            <p:ph type="title"/>
          </p:nvPr>
        </p:nvSpPr>
        <p:spPr/>
        <p:txBody>
          <a:bodyPr/>
          <a:lstStyle/>
          <a:p>
            <a:r>
              <a:rPr lang="en-US"/>
              <a:t>Cartesian Product (2)</a:t>
            </a:r>
            <a:endParaRPr lang="en-US" dirty="0"/>
          </a:p>
        </p:txBody>
      </p:sp>
      <p:sp>
        <p:nvSpPr>
          <p:cNvPr id="524291" name="Rectangle 3"/>
          <p:cNvSpPr>
            <a:spLocks noGrp="1" noChangeArrowheads="1"/>
          </p:cNvSpPr>
          <p:nvPr>
            <p:ph idx="1"/>
          </p:nvPr>
        </p:nvSpPr>
        <p:spPr/>
        <p:txBody>
          <a:bodyPr/>
          <a:lstStyle/>
          <a:p>
            <a:pPr>
              <a:lnSpc>
                <a:spcPct val="100000"/>
              </a:lnSpc>
            </a:pPr>
            <a:r>
              <a:rPr lang="en-US" dirty="0"/>
              <a:t>A Cartesian product is formed when:</a:t>
            </a:r>
          </a:p>
          <a:p>
            <a:pPr lvl="1">
              <a:lnSpc>
                <a:spcPct val="100000"/>
              </a:lnSpc>
            </a:pPr>
            <a:r>
              <a:rPr lang="en-US" dirty="0"/>
              <a:t>A join condition is omitted</a:t>
            </a:r>
          </a:p>
          <a:p>
            <a:pPr lvl="1">
              <a:lnSpc>
                <a:spcPct val="100000"/>
              </a:lnSpc>
            </a:pPr>
            <a:r>
              <a:rPr lang="en-US" dirty="0"/>
              <a:t>A join condition is invalid</a:t>
            </a:r>
          </a:p>
          <a:p>
            <a:pPr lvl="1">
              <a:lnSpc>
                <a:spcPct val="100000"/>
              </a:lnSpc>
            </a:pPr>
            <a:r>
              <a:rPr lang="en-US" dirty="0"/>
              <a:t>All rows in the first table are joined to all rows in the second table</a:t>
            </a:r>
          </a:p>
          <a:p>
            <a:pPr>
              <a:lnSpc>
                <a:spcPct val="100000"/>
              </a:lnSpc>
            </a:pPr>
            <a:r>
              <a:rPr lang="en-US" dirty="0"/>
              <a:t>To avoid a Cartesian product, always include a valid join condition</a:t>
            </a:r>
          </a:p>
        </p:txBody>
      </p:sp>
      <p:pic>
        <p:nvPicPr>
          <p:cNvPr id="47106" name="Picture 2" descr="http://matuszek.org/functions/fig4.gif"/>
          <p:cNvPicPr>
            <a:picLocks noChangeAspect="1" noChangeArrowheads="1"/>
          </p:cNvPicPr>
          <p:nvPr/>
        </p:nvPicPr>
        <p:blipFill>
          <a:blip r:embed="rId2" cstate="screen">
            <a:extLst>
              <a:ext uri="{28A0092B-C50C-407E-A947-70E740481C1C}">
                <a14:useLocalDpi xmlns:a14="http://schemas.microsoft.com/office/drawing/2010/main"/>
              </a:ext>
            </a:extLst>
          </a:blip>
          <a:srcRect b="11962"/>
          <a:stretch>
            <a:fillRect/>
          </a:stretch>
        </p:blipFill>
        <p:spPr bwMode="auto">
          <a:xfrm>
            <a:off x="5943600" y="4953000"/>
            <a:ext cx="2667000" cy="1430694"/>
          </a:xfrm>
          <a:prstGeom prst="roundRect">
            <a:avLst>
              <a:gd name="adj" fmla="val 6960"/>
            </a:avLst>
          </a:prstGeom>
          <a:solidFill>
            <a:srgbClr val="FFFFFF"/>
          </a:solidFill>
        </p:spPr>
      </p:pic>
      <p:grpSp>
        <p:nvGrpSpPr>
          <p:cNvPr id="5" name="Group 4"/>
          <p:cNvGrpSpPr/>
          <p:nvPr/>
        </p:nvGrpSpPr>
        <p:grpSpPr>
          <a:xfrm>
            <a:off x="1945093" y="5334000"/>
            <a:ext cx="3541308" cy="990600"/>
            <a:chOff x="607608" y="4801182"/>
            <a:chExt cx="4652184" cy="1495070"/>
          </a:xfrm>
        </p:grpSpPr>
        <p:pic>
          <p:nvPicPr>
            <p:cNvPr id="6" name="Picture 3" descr="C:\Trash\table-red.png"/>
            <p:cNvPicPr>
              <a:picLocks noChangeAspect="1" noChangeArrowheads="1"/>
            </p:cNvPicPr>
            <p:nvPr/>
          </p:nvPicPr>
          <p:blipFill>
            <a:blip r:embed="rId3" cstate="screen">
              <a:duotone>
                <a:schemeClr val="accent6">
                  <a:shade val="45000"/>
                  <a:satMod val="135000"/>
                </a:schemeClr>
                <a:prstClr val="white"/>
              </a:duotone>
            </a:blip>
            <a:srcRect/>
            <a:stretch>
              <a:fillRect/>
            </a:stretch>
          </p:blipFill>
          <p:spPr bwMode="auto">
            <a:xfrm rot="382574">
              <a:off x="607608" y="4801182"/>
              <a:ext cx="2838256" cy="1494488"/>
            </a:xfrm>
            <a:prstGeom prst="rect">
              <a:avLst/>
            </a:prstGeom>
            <a:noFill/>
            <a:scene3d>
              <a:camera prst="perspectiveContrastingRightFacing"/>
              <a:lightRig rig="threePt" dir="t"/>
            </a:scene3d>
          </p:spPr>
        </p:pic>
        <p:pic>
          <p:nvPicPr>
            <p:cNvPr id="7" name="Picture 3" descr="C:\Trash\table-red.png"/>
            <p:cNvPicPr>
              <a:picLocks noChangeAspect="1" noChangeArrowheads="1"/>
            </p:cNvPicPr>
            <p:nvPr/>
          </p:nvPicPr>
          <p:blipFill>
            <a:blip r:embed="rId3" cstate="screen">
              <a:duotone>
                <a:schemeClr val="accent6">
                  <a:shade val="45000"/>
                  <a:satMod val="135000"/>
                </a:schemeClr>
                <a:prstClr val="white"/>
              </a:duotone>
            </a:blip>
            <a:srcRect/>
            <a:stretch>
              <a:fillRect/>
            </a:stretch>
          </p:blipFill>
          <p:spPr bwMode="auto">
            <a:xfrm rot="382574">
              <a:off x="1507135" y="4801764"/>
              <a:ext cx="2838256" cy="1494488"/>
            </a:xfrm>
            <a:prstGeom prst="rect">
              <a:avLst/>
            </a:prstGeom>
            <a:noFill/>
            <a:scene3d>
              <a:camera prst="perspectiveContrastingRightFacing"/>
              <a:lightRig rig="threePt" dir="t"/>
            </a:scene3d>
          </p:spPr>
        </p:pic>
        <p:pic>
          <p:nvPicPr>
            <p:cNvPr id="8" name="Picture 3" descr="C:\Trash\table-red.png"/>
            <p:cNvPicPr>
              <a:picLocks noChangeAspect="1" noChangeArrowheads="1"/>
            </p:cNvPicPr>
            <p:nvPr/>
          </p:nvPicPr>
          <p:blipFill>
            <a:blip r:embed="rId3" cstate="screen">
              <a:duotone>
                <a:schemeClr val="accent6">
                  <a:shade val="45000"/>
                  <a:satMod val="135000"/>
                </a:schemeClr>
                <a:prstClr val="white"/>
              </a:duotone>
            </a:blip>
            <a:srcRect/>
            <a:stretch>
              <a:fillRect/>
            </a:stretch>
          </p:blipFill>
          <p:spPr bwMode="auto">
            <a:xfrm rot="382574">
              <a:off x="2421536" y="4801764"/>
              <a:ext cx="2838256" cy="1494488"/>
            </a:xfrm>
            <a:prstGeom prst="rect">
              <a:avLst/>
            </a:prstGeom>
            <a:noFill/>
            <a:scene3d>
              <a:camera prst="perspectiveContrastingRightFacing"/>
              <a:lightRig rig="threePt" dir="t"/>
            </a:scene3d>
          </p:spPr>
        </p:pic>
      </p:grpSp>
    </p:spTree>
    <p:extLst>
      <p:ext uri="{BB962C8B-B14F-4D97-AF65-F5344CB8AC3E}">
        <p14:creationId xmlns:p14="http://schemas.microsoft.com/office/powerpoint/2010/main" val="322960864"/>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2"/>
          <p:cNvSpPr>
            <a:spLocks noGrp="1" noChangeArrowheads="1"/>
          </p:cNvSpPr>
          <p:nvPr>
            <p:ph type="title"/>
          </p:nvPr>
        </p:nvSpPr>
        <p:spPr/>
        <p:txBody>
          <a:bodyPr/>
          <a:lstStyle/>
          <a:p>
            <a:r>
              <a:rPr lang="en-US" dirty="0"/>
              <a:t>Types of Joins</a:t>
            </a:r>
          </a:p>
        </p:txBody>
      </p:sp>
      <p:sp>
        <p:nvSpPr>
          <p:cNvPr id="525315" name="Rectangle 3"/>
          <p:cNvSpPr>
            <a:spLocks noGrp="1" noChangeArrowheads="1"/>
          </p:cNvSpPr>
          <p:nvPr>
            <p:ph idx="1"/>
          </p:nvPr>
        </p:nvSpPr>
        <p:spPr>
          <a:xfrm>
            <a:off x="228600" y="1143000"/>
            <a:ext cx="8686800" cy="5562600"/>
          </a:xfrm>
        </p:spPr>
        <p:txBody>
          <a:bodyPr/>
          <a:lstStyle/>
          <a:p>
            <a:pPr>
              <a:lnSpc>
                <a:spcPct val="100000"/>
              </a:lnSpc>
            </a:pPr>
            <a:r>
              <a:rPr lang="en-US" dirty="0"/>
              <a:t>Inner joins</a:t>
            </a:r>
          </a:p>
          <a:p>
            <a:pPr>
              <a:lnSpc>
                <a:spcPct val="100000"/>
              </a:lnSpc>
            </a:pPr>
            <a:r>
              <a:rPr lang="en-US" dirty="0"/>
              <a:t>Left, right and full outer joins</a:t>
            </a:r>
          </a:p>
          <a:p>
            <a:pPr>
              <a:lnSpc>
                <a:spcPct val="100000"/>
              </a:lnSpc>
            </a:pPr>
            <a:r>
              <a:rPr lang="en-US" dirty="0"/>
              <a:t>Cross joins</a:t>
            </a:r>
          </a:p>
        </p:txBody>
      </p:sp>
      <p:pic>
        <p:nvPicPr>
          <p:cNvPr id="45057" name="Picture 1" descr="C:\Trash\table-red.png"/>
          <p:cNvPicPr>
            <a:picLocks noChangeAspect="1" noChangeArrowheads="1"/>
          </p:cNvPicPr>
          <p:nvPr/>
        </p:nvPicPr>
        <p:blipFill>
          <a:blip r:embed="rId3" cstate="screen"/>
          <a:srcRect/>
          <a:stretch>
            <a:fillRect/>
          </a:stretch>
        </p:blipFill>
        <p:spPr bwMode="auto">
          <a:xfrm>
            <a:off x="762000" y="3733800"/>
            <a:ext cx="2771776" cy="2224262"/>
          </a:xfrm>
          <a:prstGeom prst="rect">
            <a:avLst/>
          </a:prstGeom>
          <a:noFill/>
          <a:effectLst>
            <a:glow rad="228600">
              <a:schemeClr val="accent2">
                <a:satMod val="175000"/>
                <a:alpha val="40000"/>
              </a:schemeClr>
            </a:glow>
          </a:effectLst>
        </p:spPr>
      </p:pic>
      <p:pic>
        <p:nvPicPr>
          <p:cNvPr id="6" name="Picture 1" descr="C:\Trash\table-red.png"/>
          <p:cNvPicPr>
            <a:picLocks noChangeAspect="1" noChangeArrowheads="1"/>
          </p:cNvPicPr>
          <p:nvPr/>
        </p:nvPicPr>
        <p:blipFill>
          <a:blip r:embed="rId3" cstate="screen">
            <a:duotone>
              <a:prstClr val="black"/>
              <a:schemeClr val="accent4">
                <a:tint val="45000"/>
                <a:satMod val="400000"/>
              </a:schemeClr>
            </a:duotone>
          </a:blip>
          <a:srcRect/>
          <a:stretch>
            <a:fillRect/>
          </a:stretch>
        </p:blipFill>
        <p:spPr bwMode="auto">
          <a:xfrm>
            <a:off x="5610224" y="3733800"/>
            <a:ext cx="2771776" cy="2224262"/>
          </a:xfrm>
          <a:prstGeom prst="rect">
            <a:avLst/>
          </a:prstGeom>
          <a:noFill/>
          <a:effectLst>
            <a:glow rad="228600">
              <a:schemeClr val="accent3">
                <a:satMod val="175000"/>
                <a:alpha val="40000"/>
              </a:schemeClr>
            </a:glow>
          </a:effectLst>
        </p:spPr>
      </p:pic>
      <p:pic>
        <p:nvPicPr>
          <p:cNvPr id="45061" name="Picture 5" descr="http://www.clker.com/cliparts/9/1/7/7/11954453101010753072kuba_arrow_icons_set.svg.hi.png"/>
          <p:cNvPicPr>
            <a:picLocks noChangeAspect="1" noChangeArrowheads="1"/>
          </p:cNvPicPr>
          <p:nvPr/>
        </p:nvPicPr>
        <p:blipFill>
          <a:blip r:embed="rId4" cstate="screen"/>
          <a:srcRect/>
          <a:stretch>
            <a:fillRect/>
          </a:stretch>
        </p:blipFill>
        <p:spPr bwMode="auto">
          <a:xfrm rot="984847">
            <a:off x="2882727" y="4215327"/>
            <a:ext cx="1119026" cy="609600"/>
          </a:xfrm>
          <a:prstGeom prst="rect">
            <a:avLst/>
          </a:prstGeom>
          <a:ln>
            <a:noFill/>
          </a:ln>
          <a:effectLst>
            <a:outerShdw blurRad="292100" dist="139700" dir="2700000" algn="tl" rotWithShape="0">
              <a:srgbClr val="333333">
                <a:alpha val="65000"/>
              </a:srgbClr>
            </a:outerShdw>
          </a:effectLst>
        </p:spPr>
      </p:pic>
      <p:pic>
        <p:nvPicPr>
          <p:cNvPr id="9" name="Picture 5" descr="http://www.clker.com/cliparts/9/1/7/7/11954453101010753072kuba_arrow_icons_set.svg.hi.png"/>
          <p:cNvPicPr>
            <a:picLocks noChangeAspect="1" noChangeArrowheads="1"/>
          </p:cNvPicPr>
          <p:nvPr/>
        </p:nvPicPr>
        <p:blipFill>
          <a:blip r:embed="rId4" cstate="screen"/>
          <a:srcRect/>
          <a:stretch>
            <a:fillRect/>
          </a:stretch>
        </p:blipFill>
        <p:spPr bwMode="auto">
          <a:xfrm rot="20261839" flipH="1">
            <a:off x="5103190" y="4182093"/>
            <a:ext cx="1114376" cy="609600"/>
          </a:xfrm>
          <a:prstGeom prst="rect">
            <a:avLst/>
          </a:prstGeom>
          <a:ln>
            <a:noFill/>
          </a:ln>
          <a:effectLst>
            <a:outerShdw blurRad="292100" dist="139700" dir="2700000" algn="tl" rotWithShape="0">
              <a:srgbClr val="333333">
                <a:alpha val="65000"/>
              </a:srgbClr>
            </a:outerShdw>
          </a:effectLst>
        </p:spPr>
      </p:pic>
      <p:pic>
        <p:nvPicPr>
          <p:cNvPr id="45063" name="Picture 7" descr="http://relationary.files.wordpress.com/2008/03/zachmansql04.jpg"/>
          <p:cNvPicPr>
            <a:picLocks noChangeAspect="1" noChangeArrowheads="1"/>
          </p:cNvPicPr>
          <p:nvPr/>
        </p:nvPicPr>
        <p:blipFill>
          <a:blip r:embed="rId5" cstate="screen">
            <a:lum bright="-30000" contrast="20000"/>
          </a:blip>
          <a:srcRect/>
          <a:stretch>
            <a:fillRect/>
          </a:stretch>
        </p:blipFill>
        <p:spPr bwMode="auto">
          <a:xfrm rot="742204">
            <a:off x="4268724" y="3918766"/>
            <a:ext cx="813813" cy="813813"/>
          </a:xfrm>
          <a:prstGeom prst="roundRect">
            <a:avLst>
              <a:gd name="adj" fmla="val 46433"/>
            </a:avLst>
          </a:prstGeom>
          <a:ln>
            <a:noFill/>
          </a:ln>
          <a:effectLst>
            <a:outerShdw blurRad="292100" dist="139700" dir="2700000" algn="tl" rotWithShape="0">
              <a:srgbClr val="333333">
                <a:alpha val="65000"/>
              </a:srgbClr>
            </a:outerShdw>
            <a:softEdge rad="63500"/>
          </a:effectLst>
        </p:spPr>
      </p:pic>
      <p:pic>
        <p:nvPicPr>
          <p:cNvPr id="45059" name="Picture 3" descr="http://www.clker.com/cliparts/9/1/7/7/11954453101010753072kuba_arrow_icons_set.svg.hi.png"/>
          <p:cNvPicPr>
            <a:picLocks noChangeAspect="1" noChangeArrowheads="1"/>
          </p:cNvPicPr>
          <p:nvPr/>
        </p:nvPicPr>
        <p:blipFill>
          <a:blip r:embed="rId6" cstate="screen"/>
          <a:srcRect/>
          <a:stretch>
            <a:fillRect/>
          </a:stretch>
        </p:blipFill>
        <p:spPr bwMode="auto">
          <a:xfrm>
            <a:off x="3943352" y="4558594"/>
            <a:ext cx="1238248" cy="1155698"/>
          </a:xfrm>
          <a:prstGeom prst="rect">
            <a:avLst/>
          </a:prstGeom>
          <a:noFill/>
          <a:effectLst>
            <a:glow rad="228600">
              <a:schemeClr val="accent4">
                <a:satMod val="175000"/>
                <a:alpha val="40000"/>
              </a:schemeClr>
            </a:glow>
          </a:effectLst>
        </p:spPr>
      </p:pic>
    </p:spTree>
    <p:extLst>
      <p:ext uri="{BB962C8B-B14F-4D97-AF65-F5344CB8AC3E}">
        <p14:creationId xmlns:p14="http://schemas.microsoft.com/office/powerpoint/2010/main" val="146222861"/>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p:cNvSpPr>
            <a:spLocks noGrp="1" noChangeArrowheads="1"/>
          </p:cNvSpPr>
          <p:nvPr>
            <p:ph type="title"/>
          </p:nvPr>
        </p:nvSpPr>
        <p:spPr/>
        <p:txBody>
          <a:bodyPr/>
          <a:lstStyle/>
          <a:p>
            <a:r>
              <a:rPr lang="en-US" dirty="0"/>
              <a:t>Inner Join with ON Clause</a:t>
            </a:r>
          </a:p>
        </p:txBody>
      </p:sp>
      <p:sp>
        <p:nvSpPr>
          <p:cNvPr id="527363" name="Rectangle 3"/>
          <p:cNvSpPr>
            <a:spLocks noGrp="1" noChangeArrowheads="1"/>
          </p:cNvSpPr>
          <p:nvPr>
            <p:ph idx="1"/>
          </p:nvPr>
        </p:nvSpPr>
        <p:spPr>
          <a:xfrm>
            <a:off x="228600" y="914400"/>
            <a:ext cx="8591550" cy="5611813"/>
          </a:xfrm>
        </p:spPr>
        <p:txBody>
          <a:bodyPr/>
          <a:lstStyle/>
          <a:p>
            <a:pPr>
              <a:lnSpc>
                <a:spcPct val="100000"/>
              </a:lnSpc>
              <a:spcBef>
                <a:spcPct val="35000"/>
              </a:spcBef>
            </a:pPr>
            <a:r>
              <a:rPr lang="en-US" dirty="0"/>
              <a:t>To specify arbitrary conditions or specify columns to join, the </a:t>
            </a:r>
            <a:r>
              <a:rPr lang="en-US" dirty="0">
                <a:solidFill>
                  <a:schemeClr val="accent5">
                    <a:lumMod val="20000"/>
                    <a:lumOff val="80000"/>
                  </a:schemeClr>
                </a:solidFill>
                <a:latin typeface="Consolas" pitchFamily="49" charset="0"/>
              </a:rPr>
              <a:t>ON</a:t>
            </a:r>
            <a:r>
              <a:rPr lang="en-US" dirty="0"/>
              <a:t> clause is used</a:t>
            </a:r>
          </a:p>
          <a:p>
            <a:pPr lvl="1">
              <a:lnSpc>
                <a:spcPct val="100000"/>
              </a:lnSpc>
            </a:pPr>
            <a:r>
              <a:rPr lang="en-US" dirty="0"/>
              <a:t>Such </a:t>
            </a:r>
            <a:r>
              <a:rPr lang="en-US" dirty="0">
                <a:solidFill>
                  <a:schemeClr val="accent5">
                    <a:lumMod val="20000"/>
                    <a:lumOff val="80000"/>
                  </a:schemeClr>
                </a:solidFill>
                <a:latin typeface="Consolas" pitchFamily="49" charset="0"/>
              </a:rPr>
              <a:t>JOIN</a:t>
            </a:r>
            <a:r>
              <a:rPr lang="en-US" dirty="0"/>
              <a:t> is called also </a:t>
            </a:r>
            <a:r>
              <a:rPr lang="en-US" dirty="0">
                <a:solidFill>
                  <a:schemeClr val="accent5">
                    <a:lumMod val="20000"/>
                    <a:lumOff val="80000"/>
                  </a:schemeClr>
                </a:solidFill>
                <a:latin typeface="Consolas" pitchFamily="49" charset="0"/>
              </a:rPr>
              <a:t>INNER</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JOIN</a:t>
            </a:r>
          </a:p>
        </p:txBody>
      </p:sp>
      <p:sp>
        <p:nvSpPr>
          <p:cNvPr id="527364" name="Rectangle 4"/>
          <p:cNvSpPr>
            <a:spLocks noChangeArrowheads="1"/>
          </p:cNvSpPr>
          <p:nvPr/>
        </p:nvSpPr>
        <p:spPr bwMode="auto">
          <a:xfrm>
            <a:off x="687388" y="2743200"/>
            <a:ext cx="7772400" cy="163121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e.EmployeeID, e.LastName, e.DepartmentID,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d.DepartmentID, d.Name AS DepartmentName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Employees e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INNER JOIN Departments d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ON e.DepartmentID = d.DepartmentID</a:t>
            </a:r>
          </a:p>
        </p:txBody>
      </p:sp>
      <p:graphicFrame>
        <p:nvGraphicFramePr>
          <p:cNvPr id="527365" name="Group 5"/>
          <p:cNvGraphicFramePr>
            <a:graphicFrameLocks noGrp="1"/>
          </p:cNvGraphicFramePr>
          <p:nvPr/>
        </p:nvGraphicFramePr>
        <p:xfrm>
          <a:off x="676275" y="4655820"/>
          <a:ext cx="7781925" cy="1784604"/>
        </p:xfrm>
        <a:graphic>
          <a:graphicData uri="http://schemas.openxmlformats.org/drawingml/2006/table">
            <a:tbl>
              <a:tblPr/>
              <a:tblGrid>
                <a:gridCol w="1685925">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1102242">
                  <a:extLst>
                    <a:ext uri="{9D8B030D-6E8A-4147-A177-3AD203B41FA5}">
                      <a16:colId xmlns:a16="http://schemas.microsoft.com/office/drawing/2014/main" val="20002"/>
                    </a:ext>
                  </a:extLst>
                </a:gridCol>
                <a:gridCol w="1107558">
                  <a:extLst>
                    <a:ext uri="{9D8B030D-6E8A-4147-A177-3AD203B41FA5}">
                      <a16:colId xmlns:a16="http://schemas.microsoft.com/office/drawing/2014/main" val="20003"/>
                    </a:ext>
                  </a:extLst>
                </a:gridCol>
                <a:gridCol w="2438400">
                  <a:extLst>
                    <a:ext uri="{9D8B030D-6E8A-4147-A177-3AD203B41FA5}">
                      <a16:colId xmlns:a16="http://schemas.microsoft.com/office/drawing/2014/main" val="20004"/>
                    </a:ext>
                  </a:extLst>
                </a:gridCol>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EmployeeID</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kern="1200" cap="none" normalizeH="0" baseline="0" noProof="1">
                          <a:ln>
                            <a:noFill/>
                          </a:ln>
                          <a:solidFill>
                            <a:srgbClr val="EBFFD2"/>
                          </a:solidFill>
                          <a:effectLst>
                            <a:outerShdw blurRad="38100" dist="38100" dir="2700000" algn="tl">
                              <a:srgbClr val="000000">
                                <a:alpha val="43137"/>
                              </a:srgbClr>
                            </a:outerShdw>
                          </a:effectLst>
                          <a:latin typeface="+mn-lt"/>
                          <a:ea typeface="+mn-ea"/>
                          <a:cs typeface="+mn-cs"/>
                        </a:rPr>
                        <a:t>LastName</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kern="1200" cap="none" normalizeH="0" baseline="0" noProof="1">
                          <a:ln>
                            <a:noFill/>
                          </a:ln>
                          <a:solidFill>
                            <a:srgbClr val="EBFFD2"/>
                          </a:solidFill>
                          <a:effectLst>
                            <a:outerShdw blurRad="38100" dist="38100" dir="2700000" algn="tl">
                              <a:srgbClr val="000000">
                                <a:alpha val="43137"/>
                              </a:srgbClr>
                            </a:outerShdw>
                          </a:effectLst>
                          <a:latin typeface="+mn-lt"/>
                          <a:ea typeface="+mn-ea"/>
                          <a:cs typeface="+mn-cs"/>
                        </a:rPr>
                        <a:t>DepartmentID</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kern="1200" cap="none" normalizeH="0" baseline="0" noProof="1">
                          <a:ln>
                            <a:noFill/>
                          </a:ln>
                          <a:solidFill>
                            <a:srgbClr val="EBFFD2"/>
                          </a:solidFill>
                          <a:effectLst>
                            <a:outerShdw blurRad="38100" dist="38100" dir="2700000" algn="tl">
                              <a:srgbClr val="000000">
                                <a:alpha val="43137"/>
                              </a:srgbClr>
                            </a:outerShdw>
                          </a:effectLst>
                          <a:latin typeface="+mn-lt"/>
                          <a:ea typeface="+mn-ea"/>
                          <a:cs typeface="+mn-cs"/>
                        </a:rPr>
                        <a:t>DepartmentID</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kern="1200" cap="none" normalizeH="0" baseline="0" noProof="1">
                          <a:ln>
                            <a:noFill/>
                          </a:ln>
                          <a:solidFill>
                            <a:srgbClr val="EBFFD2"/>
                          </a:solidFill>
                          <a:effectLst>
                            <a:outerShdw blurRad="38100" dist="38100" dir="2700000" algn="tl">
                              <a:srgbClr val="000000">
                                <a:alpha val="43137"/>
                              </a:srgbClr>
                            </a:outerShdw>
                          </a:effectLst>
                          <a:latin typeface="+mn-lt"/>
                          <a:ea typeface="+mn-ea"/>
                          <a:cs typeface="+mn-cs"/>
                        </a:rPr>
                        <a:t>DepartmentName</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3337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1</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Gilbert</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7</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7</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Production</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2</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Brown</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4</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4</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Marketing</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3</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Tamburello</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1</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1</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Engineering</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977429678"/>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Grp="1" noChangeArrowheads="1"/>
          </p:cNvSpPr>
          <p:nvPr>
            <p:ph type="title"/>
          </p:nvPr>
        </p:nvSpPr>
        <p:spPr/>
        <p:txBody>
          <a:bodyPr/>
          <a:lstStyle/>
          <a:p>
            <a:r>
              <a:rPr lang="en-US" dirty="0"/>
              <a:t>Equijoins</a:t>
            </a:r>
          </a:p>
        </p:txBody>
      </p:sp>
      <p:sp>
        <p:nvSpPr>
          <p:cNvPr id="529411" name="Rectangle 3"/>
          <p:cNvSpPr>
            <a:spLocks noGrp="1" noChangeArrowheads="1"/>
          </p:cNvSpPr>
          <p:nvPr>
            <p:ph idx="1"/>
          </p:nvPr>
        </p:nvSpPr>
        <p:spPr>
          <a:xfrm>
            <a:off x="228600" y="1066800"/>
            <a:ext cx="8591550" cy="5459413"/>
          </a:xfrm>
        </p:spPr>
        <p:txBody>
          <a:bodyPr/>
          <a:lstStyle/>
          <a:p>
            <a:pPr>
              <a:lnSpc>
                <a:spcPct val="100000"/>
              </a:lnSpc>
            </a:pPr>
            <a:r>
              <a:rPr lang="en-US" dirty="0"/>
              <a:t>Inner joins with join conditions pushed down to the </a:t>
            </a:r>
            <a:r>
              <a:rPr lang="en-US" dirty="0">
                <a:solidFill>
                  <a:schemeClr val="accent5">
                    <a:lumMod val="20000"/>
                    <a:lumOff val="80000"/>
                  </a:schemeClr>
                </a:solidFill>
                <a:latin typeface="Consolas" pitchFamily="49" charset="0"/>
              </a:rPr>
              <a:t>WHERE</a:t>
            </a:r>
            <a:r>
              <a:rPr lang="en-US" dirty="0"/>
              <a:t> clause</a:t>
            </a:r>
            <a:endParaRPr lang="en-US" dirty="0">
              <a:latin typeface="Courier New" pitchFamily="49" charset="0"/>
            </a:endParaRPr>
          </a:p>
        </p:txBody>
      </p:sp>
      <p:sp>
        <p:nvSpPr>
          <p:cNvPr id="529412" name="Rectangle 4"/>
          <p:cNvSpPr>
            <a:spLocks noChangeArrowheads="1"/>
          </p:cNvSpPr>
          <p:nvPr/>
        </p:nvSpPr>
        <p:spPr bwMode="auto">
          <a:xfrm>
            <a:off x="766763" y="2334161"/>
            <a:ext cx="7629525"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e.EmployeeID, e.LastName, e.DepartmentID,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d.DepartmentID, d.Name AS DepartmentName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Employees e, Departments d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e.DepartmentID = d.DepartmentID</a:t>
            </a:r>
          </a:p>
        </p:txBody>
      </p:sp>
      <p:graphicFrame>
        <p:nvGraphicFramePr>
          <p:cNvPr id="529413" name="Group 5"/>
          <p:cNvGraphicFramePr>
            <a:graphicFrameLocks noGrp="1"/>
          </p:cNvGraphicFramePr>
          <p:nvPr/>
        </p:nvGraphicFramePr>
        <p:xfrm>
          <a:off x="755650" y="4114800"/>
          <a:ext cx="7640638" cy="1871472"/>
        </p:xfrm>
        <a:graphic>
          <a:graphicData uri="http://schemas.openxmlformats.org/drawingml/2006/table">
            <a:tbl>
              <a:tblPr/>
              <a:tblGrid>
                <a:gridCol w="175895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843088">
                  <a:extLst>
                    <a:ext uri="{9D8B030D-6E8A-4147-A177-3AD203B41FA5}">
                      <a16:colId xmlns:a16="http://schemas.microsoft.com/office/drawing/2014/main" val="20004"/>
                    </a:ext>
                  </a:extLst>
                </a:gridCol>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EmployeeID</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LastName</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Depart-mentID</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Depart-mentID</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Department-Name</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3337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1</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a:ln>
                            <a:noFill/>
                          </a:ln>
                          <a:solidFill>
                            <a:srgbClr val="EBFFD2"/>
                          </a:solidFill>
                          <a:effectLst>
                            <a:outerShdw blurRad="38100" dist="38100" dir="2700000" algn="tl">
                              <a:srgbClr val="000000">
                                <a:alpha val="43137"/>
                              </a:srgbClr>
                            </a:outerShdw>
                          </a:effectLst>
                          <a:latin typeface="+mn-lt"/>
                        </a:rPr>
                        <a:t>Gilbert</a:t>
                      </a:r>
                      <a:endParaRPr kumimoji="1" lang="bg-BG" sz="2000" b="1" i="0" u="none" strike="noStrike" cap="none" normalizeH="0" baseline="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a:ln>
                            <a:noFill/>
                          </a:ln>
                          <a:solidFill>
                            <a:srgbClr val="EBFFD2"/>
                          </a:solidFill>
                          <a:effectLst>
                            <a:outerShdw blurRad="38100" dist="38100" dir="2700000" algn="tl">
                              <a:srgbClr val="000000">
                                <a:alpha val="43137"/>
                              </a:srgbClr>
                            </a:outerShdw>
                          </a:effectLst>
                          <a:latin typeface="+mn-lt"/>
                        </a:rPr>
                        <a:t>7</a:t>
                      </a:r>
                      <a:endParaRPr kumimoji="1" lang="bg-BG" sz="2000" b="1" i="0" u="none" strike="noStrike" cap="none" normalizeH="0" baseline="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a:ln>
                            <a:noFill/>
                          </a:ln>
                          <a:solidFill>
                            <a:srgbClr val="EBFFD2"/>
                          </a:solidFill>
                          <a:effectLst>
                            <a:outerShdw blurRad="38100" dist="38100" dir="2700000" algn="tl">
                              <a:srgbClr val="000000">
                                <a:alpha val="43137"/>
                              </a:srgbClr>
                            </a:outerShdw>
                          </a:effectLst>
                          <a:latin typeface="+mn-lt"/>
                        </a:rPr>
                        <a:t>7</a:t>
                      </a:r>
                      <a:endParaRPr kumimoji="1" lang="bg-BG" sz="2000" b="1" i="0" u="none" strike="noStrike" cap="none" normalizeH="0" baseline="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a:ln>
                            <a:noFill/>
                          </a:ln>
                          <a:solidFill>
                            <a:srgbClr val="EBFFD2"/>
                          </a:solidFill>
                          <a:effectLst>
                            <a:outerShdw blurRad="38100" dist="38100" dir="2700000" algn="tl">
                              <a:srgbClr val="000000">
                                <a:alpha val="43137"/>
                              </a:srgbClr>
                            </a:outerShdw>
                          </a:effectLst>
                          <a:latin typeface="+mn-lt"/>
                        </a:rPr>
                        <a:t>Production</a:t>
                      </a:r>
                      <a:endParaRPr kumimoji="1" lang="bg-BG" sz="2000" b="1" i="0" u="none" strike="noStrike" cap="none" normalizeH="0" baseline="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a:ln>
                            <a:noFill/>
                          </a:ln>
                          <a:solidFill>
                            <a:srgbClr val="EBFFD2"/>
                          </a:solidFill>
                          <a:effectLst>
                            <a:outerShdw blurRad="38100" dist="38100" dir="2700000" algn="tl">
                              <a:srgbClr val="000000">
                                <a:alpha val="43137"/>
                              </a:srgbClr>
                            </a:outerShdw>
                          </a:effectLst>
                          <a:latin typeface="+mn-lt"/>
                        </a:rPr>
                        <a:t>2</a:t>
                      </a:r>
                      <a:endParaRPr kumimoji="1" lang="bg-BG" sz="2000" b="1" i="0" u="none" strike="noStrike" cap="none" normalizeH="0" baseline="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a:ln>
                            <a:noFill/>
                          </a:ln>
                          <a:solidFill>
                            <a:srgbClr val="EBFFD2"/>
                          </a:solidFill>
                          <a:effectLst>
                            <a:outerShdw blurRad="38100" dist="38100" dir="2700000" algn="tl">
                              <a:srgbClr val="000000">
                                <a:alpha val="43137"/>
                              </a:srgbClr>
                            </a:outerShdw>
                          </a:effectLst>
                          <a:latin typeface="+mn-lt"/>
                        </a:rPr>
                        <a:t>Brown</a:t>
                      </a:r>
                      <a:endParaRPr kumimoji="1" lang="bg-BG" sz="2000" b="1" i="0" u="none" strike="noStrike" cap="none" normalizeH="0" baseline="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a:ln>
                            <a:noFill/>
                          </a:ln>
                          <a:solidFill>
                            <a:srgbClr val="EBFFD2"/>
                          </a:solidFill>
                          <a:effectLst>
                            <a:outerShdw blurRad="38100" dist="38100" dir="2700000" algn="tl">
                              <a:srgbClr val="000000">
                                <a:alpha val="43137"/>
                              </a:srgbClr>
                            </a:outerShdw>
                          </a:effectLst>
                          <a:latin typeface="+mn-lt"/>
                        </a:rPr>
                        <a:t>4</a:t>
                      </a:r>
                      <a:endParaRPr kumimoji="1" lang="bg-BG" sz="2000" b="1" i="0" u="none" strike="noStrike" cap="none" normalizeH="0" baseline="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a:ln>
                            <a:noFill/>
                          </a:ln>
                          <a:solidFill>
                            <a:srgbClr val="EBFFD2"/>
                          </a:solidFill>
                          <a:effectLst>
                            <a:outerShdw blurRad="38100" dist="38100" dir="2700000" algn="tl">
                              <a:srgbClr val="000000">
                                <a:alpha val="43137"/>
                              </a:srgbClr>
                            </a:outerShdw>
                          </a:effectLst>
                          <a:latin typeface="+mn-lt"/>
                        </a:rPr>
                        <a:t>4</a:t>
                      </a:r>
                      <a:endParaRPr kumimoji="1" lang="bg-BG" sz="2000" b="1" i="0" u="none" strike="noStrike" cap="none" normalizeH="0" baseline="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a:ln>
                            <a:noFill/>
                          </a:ln>
                          <a:solidFill>
                            <a:srgbClr val="EBFFD2"/>
                          </a:solidFill>
                          <a:effectLst>
                            <a:outerShdw blurRad="38100" dist="38100" dir="2700000" algn="tl">
                              <a:srgbClr val="000000">
                                <a:alpha val="43137"/>
                              </a:srgbClr>
                            </a:outerShdw>
                          </a:effectLst>
                          <a:latin typeface="+mn-lt"/>
                        </a:rPr>
                        <a:t>Marketing</a:t>
                      </a:r>
                      <a:endParaRPr kumimoji="1" lang="bg-BG" sz="2000" b="1" i="0" u="none" strike="noStrike" cap="none" normalizeH="0" baseline="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a:ln>
                            <a:noFill/>
                          </a:ln>
                          <a:solidFill>
                            <a:srgbClr val="EBFFD2"/>
                          </a:solidFill>
                          <a:effectLst>
                            <a:outerShdw blurRad="38100" dist="38100" dir="2700000" algn="tl">
                              <a:srgbClr val="000000">
                                <a:alpha val="43137"/>
                              </a:srgbClr>
                            </a:outerShdw>
                          </a:effectLst>
                          <a:latin typeface="+mn-lt"/>
                        </a:rPr>
                        <a:t>3</a:t>
                      </a:r>
                      <a:endParaRPr kumimoji="1" lang="bg-BG" sz="2000" b="1" i="0" u="none" strike="noStrike" cap="none" normalizeH="0" baseline="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a:ln>
                            <a:noFill/>
                          </a:ln>
                          <a:solidFill>
                            <a:srgbClr val="EBFFD2"/>
                          </a:solidFill>
                          <a:effectLst>
                            <a:outerShdw blurRad="38100" dist="38100" dir="2700000" algn="tl">
                              <a:srgbClr val="000000">
                                <a:alpha val="43137"/>
                              </a:srgbClr>
                            </a:outerShdw>
                          </a:effectLst>
                          <a:latin typeface="+mn-lt"/>
                        </a:rPr>
                        <a:t>Tamburello</a:t>
                      </a:r>
                      <a:endParaRPr kumimoji="1" lang="bg-BG" sz="2000" b="1" i="0" u="none" strike="noStrike" cap="none" normalizeH="0" baseline="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a:ln>
                            <a:noFill/>
                          </a:ln>
                          <a:solidFill>
                            <a:srgbClr val="EBFFD2"/>
                          </a:solidFill>
                          <a:effectLst>
                            <a:outerShdw blurRad="38100" dist="38100" dir="2700000" algn="tl">
                              <a:srgbClr val="000000">
                                <a:alpha val="43137"/>
                              </a:srgbClr>
                            </a:outerShdw>
                          </a:effectLst>
                          <a:latin typeface="+mn-lt"/>
                        </a:rPr>
                        <a:t>1</a:t>
                      </a:r>
                      <a:endParaRPr kumimoji="1" lang="bg-BG" sz="2000" b="1" i="0" u="none" strike="noStrike" cap="none" normalizeH="0" baseline="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a:ln>
                            <a:noFill/>
                          </a:ln>
                          <a:solidFill>
                            <a:srgbClr val="EBFFD2"/>
                          </a:solidFill>
                          <a:effectLst>
                            <a:outerShdw blurRad="38100" dist="38100" dir="2700000" algn="tl">
                              <a:srgbClr val="000000">
                                <a:alpha val="43137"/>
                              </a:srgbClr>
                            </a:outerShdw>
                          </a:effectLst>
                          <a:latin typeface="+mn-lt"/>
                        </a:rPr>
                        <a:t>1</a:t>
                      </a:r>
                      <a:endParaRPr kumimoji="1" lang="bg-BG" sz="2000" b="1" i="0" u="none" strike="noStrike" cap="none" normalizeH="0" baseline="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Engineering</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439446624"/>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p:cNvSpPr>
            <a:spLocks noGrp="1" noChangeArrowheads="1"/>
          </p:cNvSpPr>
          <p:nvPr>
            <p:ph type="title"/>
          </p:nvPr>
        </p:nvSpPr>
        <p:spPr/>
        <p:txBody>
          <a:bodyPr/>
          <a:lstStyle/>
          <a:p>
            <a:r>
              <a:rPr lang="en-US" dirty="0"/>
              <a:t>INNER vs. OUTER Joins</a:t>
            </a:r>
          </a:p>
        </p:txBody>
      </p:sp>
      <p:sp>
        <p:nvSpPr>
          <p:cNvPr id="531459" name="Rectangle 3"/>
          <p:cNvSpPr>
            <a:spLocks noGrp="1" noChangeArrowheads="1"/>
          </p:cNvSpPr>
          <p:nvPr>
            <p:ph idx="1"/>
          </p:nvPr>
        </p:nvSpPr>
        <p:spPr/>
        <p:txBody>
          <a:bodyPr/>
          <a:lstStyle/>
          <a:p>
            <a:pPr>
              <a:lnSpc>
                <a:spcPct val="100000"/>
              </a:lnSpc>
            </a:pPr>
            <a:r>
              <a:rPr lang="en-US" dirty="0">
                <a:solidFill>
                  <a:schemeClr val="accent5">
                    <a:lumMod val="20000"/>
                    <a:lumOff val="80000"/>
                  </a:schemeClr>
                </a:solidFill>
              </a:rPr>
              <a:t>Inner join</a:t>
            </a:r>
            <a:endParaRPr lang="en-US" dirty="0"/>
          </a:p>
          <a:p>
            <a:pPr lvl="1">
              <a:lnSpc>
                <a:spcPct val="100000"/>
              </a:lnSpc>
            </a:pPr>
            <a:r>
              <a:rPr lang="en-US" dirty="0"/>
              <a:t>A join of two tables returning only rows matching the join condition</a:t>
            </a:r>
            <a:endParaRPr lang="en-US" dirty="0">
              <a:solidFill>
                <a:schemeClr val="accent5">
                  <a:lumMod val="20000"/>
                  <a:lumOff val="80000"/>
                </a:schemeClr>
              </a:solidFill>
            </a:endParaRPr>
          </a:p>
          <a:p>
            <a:pPr>
              <a:lnSpc>
                <a:spcPct val="100000"/>
              </a:lnSpc>
            </a:pPr>
            <a:r>
              <a:rPr lang="en-US" dirty="0">
                <a:solidFill>
                  <a:schemeClr val="accent5">
                    <a:lumMod val="20000"/>
                    <a:lumOff val="80000"/>
                  </a:schemeClr>
                </a:solidFill>
              </a:rPr>
              <a:t>Left</a:t>
            </a:r>
            <a:r>
              <a:rPr lang="en-US" dirty="0"/>
              <a:t> (or </a:t>
            </a:r>
            <a:r>
              <a:rPr lang="en-US" dirty="0">
                <a:solidFill>
                  <a:schemeClr val="accent5">
                    <a:lumMod val="20000"/>
                    <a:lumOff val="80000"/>
                  </a:schemeClr>
                </a:solidFill>
              </a:rPr>
              <a:t>right</a:t>
            </a:r>
            <a:r>
              <a:rPr lang="en-US" dirty="0"/>
              <a:t>) </a:t>
            </a:r>
            <a:r>
              <a:rPr lang="en-US" dirty="0">
                <a:solidFill>
                  <a:schemeClr val="accent5">
                    <a:lumMod val="20000"/>
                    <a:lumOff val="80000"/>
                  </a:schemeClr>
                </a:solidFill>
              </a:rPr>
              <a:t>outer join</a:t>
            </a:r>
            <a:endParaRPr lang="en-US" dirty="0"/>
          </a:p>
          <a:p>
            <a:pPr lvl="1">
              <a:lnSpc>
                <a:spcPct val="100000"/>
              </a:lnSpc>
            </a:pPr>
            <a:r>
              <a:rPr lang="en-US" dirty="0"/>
              <a:t>Returns the results of the inner join as well as unmatched rows from the left (or right) table</a:t>
            </a:r>
            <a:endParaRPr lang="en-US" dirty="0">
              <a:solidFill>
                <a:schemeClr val="accent5">
                  <a:lumMod val="20000"/>
                  <a:lumOff val="80000"/>
                </a:schemeClr>
              </a:solidFill>
            </a:endParaRPr>
          </a:p>
          <a:p>
            <a:pPr>
              <a:lnSpc>
                <a:spcPct val="100000"/>
              </a:lnSpc>
            </a:pPr>
            <a:r>
              <a:rPr lang="en-US" dirty="0">
                <a:solidFill>
                  <a:schemeClr val="accent5">
                    <a:lumMod val="20000"/>
                    <a:lumOff val="80000"/>
                  </a:schemeClr>
                </a:solidFill>
              </a:rPr>
              <a:t>Full outer join</a:t>
            </a:r>
            <a:endParaRPr lang="en-US" dirty="0"/>
          </a:p>
          <a:p>
            <a:pPr lvl="1">
              <a:lnSpc>
                <a:spcPct val="100000"/>
              </a:lnSpc>
            </a:pPr>
            <a:r>
              <a:rPr lang="en-US" dirty="0"/>
              <a:t>Returns the results of an inner join as well as the results of a left and right join</a:t>
            </a:r>
            <a:endParaRPr lang="en-US" dirty="0">
              <a:solidFill>
                <a:schemeClr val="accent5">
                  <a:lumMod val="20000"/>
                  <a:lumOff val="80000"/>
                </a:schemeClr>
              </a:solidFill>
            </a:endParaRPr>
          </a:p>
        </p:txBody>
      </p:sp>
    </p:spTree>
    <p:extLst>
      <p:ext uri="{BB962C8B-B14F-4D97-AF65-F5344CB8AC3E}">
        <p14:creationId xmlns:p14="http://schemas.microsoft.com/office/powerpoint/2010/main" val="2319460471"/>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Rectangle 2"/>
          <p:cNvSpPr>
            <a:spLocks noGrp="1" noChangeArrowheads="1"/>
          </p:cNvSpPr>
          <p:nvPr>
            <p:ph type="title"/>
          </p:nvPr>
        </p:nvSpPr>
        <p:spPr/>
        <p:txBody>
          <a:bodyPr/>
          <a:lstStyle/>
          <a:p>
            <a:r>
              <a:rPr lang="en-US" dirty="0"/>
              <a:t>INNER JOIN</a:t>
            </a:r>
          </a:p>
        </p:txBody>
      </p:sp>
      <p:sp>
        <p:nvSpPr>
          <p:cNvPr id="532483" name="Rectangle 3"/>
          <p:cNvSpPr>
            <a:spLocks noChangeArrowheads="1"/>
          </p:cNvSpPr>
          <p:nvPr/>
        </p:nvSpPr>
        <p:spPr bwMode="auto">
          <a:xfrm>
            <a:off x="692091" y="1143000"/>
            <a:ext cx="7766170"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e.LastName EmpLastName,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m.EmployeeID MgrID, m.LastName MgrLastName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Employees e INNER JOIN Employees m</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ON e.ManagerID = m.EmployeeID</a:t>
            </a:r>
          </a:p>
        </p:txBody>
      </p:sp>
      <p:graphicFrame>
        <p:nvGraphicFramePr>
          <p:cNvPr id="532484" name="Group 4"/>
          <p:cNvGraphicFramePr>
            <a:graphicFrameLocks noGrp="1"/>
          </p:cNvGraphicFramePr>
          <p:nvPr/>
        </p:nvGraphicFramePr>
        <p:xfrm>
          <a:off x="685801" y="2866644"/>
          <a:ext cx="7772400" cy="3457956"/>
        </p:xfrm>
        <a:graphic>
          <a:graphicData uri="http://schemas.openxmlformats.org/drawingml/2006/table">
            <a:tbl>
              <a:tblPr firstRow="1" lastRow="1"/>
              <a:tblGrid>
                <a:gridCol w="2429848">
                  <a:extLst>
                    <a:ext uri="{9D8B030D-6E8A-4147-A177-3AD203B41FA5}">
                      <a16:colId xmlns:a16="http://schemas.microsoft.com/office/drawing/2014/main" val="20000"/>
                    </a:ext>
                  </a:extLst>
                </a:gridCol>
                <a:gridCol w="2386236">
                  <a:extLst>
                    <a:ext uri="{9D8B030D-6E8A-4147-A177-3AD203B41FA5}">
                      <a16:colId xmlns:a16="http://schemas.microsoft.com/office/drawing/2014/main" val="20001"/>
                    </a:ext>
                  </a:extLst>
                </a:gridCol>
                <a:gridCol w="2956316">
                  <a:extLst>
                    <a:ext uri="{9D8B030D-6E8A-4147-A177-3AD203B41FA5}">
                      <a16:colId xmlns:a16="http://schemas.microsoft.com/office/drawing/2014/main" val="20002"/>
                    </a:ext>
                  </a:extLst>
                </a:gridCol>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EmpLastName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MgrID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MgrLastName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Erickson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Tamburello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Goldberg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Tamburello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Duffy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109</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Sánchez</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Johnson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185</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Hill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Higa</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185</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Hill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Ford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185</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Hill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Maxwell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21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Krebs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443225256"/>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ChangeArrowheads="1"/>
          </p:cNvSpPr>
          <p:nvPr>
            <p:ph type="title"/>
          </p:nvPr>
        </p:nvSpPr>
        <p:spPr/>
        <p:txBody>
          <a:bodyPr/>
          <a:lstStyle/>
          <a:p>
            <a:r>
              <a:rPr lang="en-US" dirty="0"/>
              <a:t>LEFT OUTER JOIN</a:t>
            </a:r>
          </a:p>
        </p:txBody>
      </p:sp>
      <p:sp>
        <p:nvSpPr>
          <p:cNvPr id="534531" name="Rectangle 3"/>
          <p:cNvSpPr>
            <a:spLocks noChangeArrowheads="1"/>
          </p:cNvSpPr>
          <p:nvPr/>
        </p:nvSpPr>
        <p:spPr bwMode="auto">
          <a:xfrm>
            <a:off x="692091" y="1143000"/>
            <a:ext cx="7766170"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e.LastName EmpLastName,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m.EmployeeID MgrID, m.LastName MgrLastName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Employees e LEFT OUTER JOIN Employees m</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ON e.ManagerID = m.EmployeeID</a:t>
            </a:r>
          </a:p>
        </p:txBody>
      </p:sp>
      <p:graphicFrame>
        <p:nvGraphicFramePr>
          <p:cNvPr id="534532" name="Group 4"/>
          <p:cNvGraphicFramePr>
            <a:graphicFrameLocks noGrp="1"/>
          </p:cNvGraphicFramePr>
          <p:nvPr/>
        </p:nvGraphicFramePr>
        <p:xfrm>
          <a:off x="685801" y="2866644"/>
          <a:ext cx="7772400" cy="3457956"/>
        </p:xfrm>
        <a:graphic>
          <a:graphicData uri="http://schemas.openxmlformats.org/drawingml/2006/table">
            <a:tbl>
              <a:tblPr/>
              <a:tblGrid>
                <a:gridCol w="2429848">
                  <a:extLst>
                    <a:ext uri="{9D8B030D-6E8A-4147-A177-3AD203B41FA5}">
                      <a16:colId xmlns:a16="http://schemas.microsoft.com/office/drawing/2014/main" val="20000"/>
                    </a:ext>
                  </a:extLst>
                </a:gridCol>
                <a:gridCol w="2386236">
                  <a:extLst>
                    <a:ext uri="{9D8B030D-6E8A-4147-A177-3AD203B41FA5}">
                      <a16:colId xmlns:a16="http://schemas.microsoft.com/office/drawing/2014/main" val="20001"/>
                    </a:ext>
                  </a:extLst>
                </a:gridCol>
                <a:gridCol w="2956316">
                  <a:extLst>
                    <a:ext uri="{9D8B030D-6E8A-4147-A177-3AD203B41FA5}">
                      <a16:colId xmlns:a16="http://schemas.microsoft.com/office/drawing/2014/main" val="20002"/>
                    </a:ext>
                  </a:extLst>
                </a:gridCol>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EmpLastName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MgrID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MgrLastName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Sánchez</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NULL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NULL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Benshoof</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6</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Bradley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a:ln>
                            <a:noFill/>
                          </a:ln>
                          <a:solidFill>
                            <a:srgbClr val="EBFFD2"/>
                          </a:solidFill>
                          <a:effectLst>
                            <a:outerShdw blurRad="38100" dist="38100" dir="2700000" algn="tl">
                              <a:srgbClr val="000000">
                                <a:alpha val="43137"/>
                              </a:srgbClr>
                            </a:outerShdw>
                          </a:effectLst>
                          <a:latin typeface="+mn-lt"/>
                        </a:rPr>
                        <a:t>Miller</a:t>
                      </a:r>
                      <a:endParaRPr kumimoji="1" lang="bg-BG" sz="2000" b="1" i="0" u="none" strike="noStrike" cap="none" normalizeH="0" baseline="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a:ln>
                            <a:noFill/>
                          </a:ln>
                          <a:solidFill>
                            <a:srgbClr val="EBFFD2"/>
                          </a:solidFill>
                          <a:effectLst>
                            <a:outerShdw blurRad="38100" dist="38100" dir="2700000" algn="tl">
                              <a:srgbClr val="000000">
                                <a:alpha val="43137"/>
                              </a:srgbClr>
                            </a:outerShdw>
                          </a:effectLst>
                          <a:latin typeface="+mn-lt"/>
                        </a:rPr>
                        <a:t>14</a:t>
                      </a:r>
                      <a:endParaRPr kumimoji="1" lang="bg-BG" sz="2000" b="1" i="0" u="none" strike="noStrike" cap="none" normalizeH="0" baseline="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a:ln>
                            <a:noFill/>
                          </a:ln>
                          <a:solidFill>
                            <a:srgbClr val="EBFFD2"/>
                          </a:solidFill>
                          <a:effectLst>
                            <a:outerShdw blurRad="38100" dist="38100" dir="2700000" algn="tl">
                              <a:srgbClr val="000000">
                                <a:alpha val="43137"/>
                              </a:srgbClr>
                            </a:outerShdw>
                          </a:effectLst>
                          <a:latin typeface="+mn-lt"/>
                        </a:rPr>
                        <a:t>Maxwell</a:t>
                      </a:r>
                      <a:endParaRPr kumimoji="1" lang="bg-BG" sz="2000" b="1" i="0" u="none" strike="noStrike" cap="none" normalizeH="0" baseline="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Okelberry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a:ln>
                            <a:noFill/>
                          </a:ln>
                          <a:solidFill>
                            <a:srgbClr val="EBFFD2"/>
                          </a:solidFill>
                          <a:effectLst>
                            <a:outerShdw blurRad="38100" dist="38100" dir="2700000" algn="tl">
                              <a:srgbClr val="000000">
                                <a:alpha val="43137"/>
                              </a:srgbClr>
                            </a:outerShdw>
                          </a:effectLst>
                          <a:latin typeface="+mn-lt"/>
                        </a:rPr>
                        <a:t>16</a:t>
                      </a:r>
                      <a:endParaRPr kumimoji="1" lang="bg-BG" sz="2000" b="1" i="0" u="none" strike="noStrike" cap="none" normalizeH="0" baseline="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a:ln>
                            <a:noFill/>
                          </a:ln>
                          <a:solidFill>
                            <a:srgbClr val="EBFFD2"/>
                          </a:solidFill>
                          <a:effectLst>
                            <a:outerShdw blurRad="38100" dist="38100" dir="2700000" algn="tl">
                              <a:srgbClr val="000000">
                                <a:alpha val="43137"/>
                              </a:srgbClr>
                            </a:outerShdw>
                          </a:effectLst>
                          <a:latin typeface="+mn-lt"/>
                        </a:rPr>
                        <a:t>Brown</a:t>
                      </a:r>
                      <a:endParaRPr kumimoji="1" lang="bg-BG" sz="2000" b="1" i="0" u="none" strike="noStrike" cap="none" normalizeH="0" baseline="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496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a:ln>
                            <a:noFill/>
                          </a:ln>
                          <a:solidFill>
                            <a:srgbClr val="EBFFD2"/>
                          </a:solidFill>
                          <a:effectLst>
                            <a:outerShdw blurRad="38100" dist="38100" dir="2700000" algn="tl">
                              <a:srgbClr val="000000">
                                <a:alpha val="43137"/>
                              </a:srgbClr>
                            </a:outerShdw>
                          </a:effectLst>
                          <a:latin typeface="+mn-lt"/>
                        </a:rPr>
                        <a:t>Hill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a:ln>
                            <a:noFill/>
                          </a:ln>
                          <a:solidFill>
                            <a:srgbClr val="EBFFD2"/>
                          </a:solidFill>
                          <a:effectLst>
                            <a:outerShdw blurRad="38100" dist="38100" dir="2700000" algn="tl">
                              <a:srgbClr val="000000">
                                <a:alpha val="43137"/>
                              </a:srgbClr>
                            </a:outerShdw>
                          </a:effectLst>
                          <a:latin typeface="+mn-lt"/>
                        </a:rPr>
                        <a:t>25</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a:ln>
                            <a:noFill/>
                          </a:ln>
                          <a:solidFill>
                            <a:srgbClr val="EBFFD2"/>
                          </a:solidFill>
                          <a:effectLst>
                            <a:outerShdw blurRad="38100" dist="38100" dir="2700000" algn="tl">
                              <a:srgbClr val="000000">
                                <a:alpha val="43137"/>
                              </a:srgbClr>
                            </a:outerShdw>
                          </a:effectLst>
                          <a:latin typeface="+mn-lt"/>
                        </a:rPr>
                        <a:t>Mu</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a:ln>
                            <a:noFill/>
                          </a:ln>
                          <a:solidFill>
                            <a:srgbClr val="EBFFD2"/>
                          </a:solidFill>
                          <a:effectLst>
                            <a:outerShdw blurRad="38100" dist="38100" dir="2700000" algn="tl">
                              <a:srgbClr val="000000">
                                <a:alpha val="43137"/>
                              </a:srgbClr>
                            </a:outerShdw>
                          </a:effectLst>
                          <a:latin typeface="+mn-lt"/>
                        </a:rPr>
                        <a:t>Frum</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a:ln>
                            <a:noFill/>
                          </a:ln>
                          <a:solidFill>
                            <a:srgbClr val="EBFFD2"/>
                          </a:solidFill>
                          <a:effectLst>
                            <a:outerShdw blurRad="38100" dist="38100" dir="2700000" algn="tl">
                              <a:srgbClr val="000000">
                                <a:alpha val="43137"/>
                              </a:srgbClr>
                            </a:outerShdw>
                          </a:effectLst>
                          <a:latin typeface="+mn-lt"/>
                        </a:rPr>
                        <a:t>184</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a:ln>
                            <a:noFill/>
                          </a:ln>
                          <a:solidFill>
                            <a:srgbClr val="EBFFD2"/>
                          </a:solidFill>
                          <a:effectLst>
                            <a:outerShdw blurRad="38100" dist="38100" dir="2700000" algn="tl">
                              <a:srgbClr val="000000">
                                <a:alpha val="43137"/>
                              </a:srgbClr>
                            </a:outerShdw>
                          </a:effectLst>
                          <a:latin typeface="+mn-lt"/>
                        </a:rPr>
                        <a:t>Richins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a:ln>
                            <a:noFill/>
                          </a:ln>
                          <a:solidFill>
                            <a:srgbClr val="EBFFD2"/>
                          </a:solidFill>
                          <a:effectLst>
                            <a:outerShdw blurRad="38100" dist="38100" dir="2700000" algn="tl">
                              <a:srgbClr val="000000">
                                <a:alpha val="43137"/>
                              </a:srgbClr>
                            </a:outerShdw>
                          </a:effectLst>
                          <a:latin typeface="+mn-lt"/>
                        </a:rPr>
                        <a:t>Culbertson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a:ln>
                            <a:noFill/>
                          </a:ln>
                          <a:solidFill>
                            <a:srgbClr val="EBFFD2"/>
                          </a:solidFill>
                          <a:effectLst>
                            <a:outerShdw blurRad="38100" dist="38100" dir="2700000" algn="tl">
                              <a:srgbClr val="000000">
                                <a:alpha val="43137"/>
                              </a:srgbClr>
                            </a:outerShdw>
                          </a:effectLst>
                          <a:latin typeface="+mn-lt"/>
                        </a:rPr>
                        <a:t>30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a:ln>
                            <a:noFill/>
                          </a:ln>
                          <a:solidFill>
                            <a:srgbClr val="EBFFD2"/>
                          </a:solidFill>
                          <a:effectLst>
                            <a:outerShdw blurRad="38100" dist="38100" dir="2700000" algn="tl">
                              <a:srgbClr val="000000">
                                <a:alpha val="43137"/>
                              </a:srgbClr>
                            </a:outerShdw>
                          </a:effectLst>
                          <a:latin typeface="+mn-lt"/>
                        </a:rPr>
                        <a:t>Barreto de Mattos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32323117"/>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ctrTitle"/>
          </p:nvPr>
        </p:nvSpPr>
        <p:spPr>
          <a:xfrm>
            <a:off x="4495800" y="1524000"/>
            <a:ext cx="3962400" cy="2362202"/>
          </a:xfrm>
        </p:spPr>
        <p:txBody>
          <a:bodyPr/>
          <a:lstStyle/>
          <a:p>
            <a:r>
              <a:rPr lang="en-US" dirty="0"/>
              <a:t>Relational Databases and SQL</a:t>
            </a:r>
          </a:p>
        </p:txBody>
      </p:sp>
      <p:sp>
        <p:nvSpPr>
          <p:cNvPr id="4" name="Subtitle 3"/>
          <p:cNvSpPr>
            <a:spLocks noGrp="1"/>
          </p:cNvSpPr>
          <p:nvPr>
            <p:ph type="subTitle" idx="1"/>
          </p:nvPr>
        </p:nvSpPr>
        <p:spPr>
          <a:xfrm>
            <a:off x="4495800" y="4038600"/>
            <a:ext cx="3962400" cy="569120"/>
          </a:xfrm>
        </p:spPr>
        <p:txBody>
          <a:bodyPr/>
          <a:lstStyle/>
          <a:p>
            <a:r>
              <a:rPr dirty="0"/>
              <a:t>The SQL Execution Model</a:t>
            </a:r>
            <a:endParaRPr lang="bg-BG" dirty="0"/>
          </a:p>
        </p:txBody>
      </p:sp>
      <p:pic>
        <p:nvPicPr>
          <p:cNvPr id="94210" name="Picture 2" descr="http://www.blog.iqmatrix.com/wp-content/uploads/2008/04/relationships-traits.jpg"/>
          <p:cNvPicPr>
            <a:picLocks noChangeAspect="1" noChangeArrowheads="1"/>
          </p:cNvPicPr>
          <p:nvPr/>
        </p:nvPicPr>
        <p:blipFill>
          <a:blip r:embed="rId2" cstate="screen"/>
          <a:srcRect/>
          <a:stretch>
            <a:fillRect/>
          </a:stretch>
        </p:blipFill>
        <p:spPr bwMode="auto">
          <a:xfrm>
            <a:off x="762000" y="1439674"/>
            <a:ext cx="3581400" cy="4275326"/>
          </a:xfrm>
          <a:prstGeom prst="roundRect">
            <a:avLst>
              <a:gd name="adj" fmla="val 2305"/>
            </a:avLst>
          </a:prstGeom>
          <a:ln>
            <a:noFill/>
          </a:ln>
          <a:effectLst/>
          <a:scene3d>
            <a:camera prst="perspectiveContrastingLeftFacing">
              <a:rot lat="300000" lon="19800000" rev="0"/>
            </a:camera>
            <a:lightRig rig="threePt" dir="t">
              <a:rot lat="0" lon="0" rev="2700000"/>
            </a:lightRig>
          </a:scene3d>
          <a:sp3d>
            <a:bevelT w="63500" h="50800"/>
          </a:sp3d>
        </p:spPr>
      </p:pic>
      <p:pic>
        <p:nvPicPr>
          <p:cNvPr id="2" name="Picture 2" descr="http://simplyeasy.files.wordpress.com/2008/08/sql-logo.png"/>
          <p:cNvPicPr>
            <a:picLocks noChangeAspect="1" noChangeArrowheads="1"/>
          </p:cNvPicPr>
          <p:nvPr/>
        </p:nvPicPr>
        <p:blipFill>
          <a:blip r:embed="rId3" cstate="screen"/>
          <a:srcRect/>
          <a:stretch>
            <a:fillRect/>
          </a:stretch>
        </p:blipFill>
        <p:spPr bwMode="auto">
          <a:xfrm rot="21167764">
            <a:off x="5718440" y="4897541"/>
            <a:ext cx="1762626" cy="1381125"/>
          </a:xfrm>
          <a:prstGeom prst="rect">
            <a:avLst/>
          </a:prstGeom>
          <a:noFill/>
          <a:scene3d>
            <a:camera prst="perspectiveHeroicExtremeLeftFacing"/>
            <a:lightRig rig="threePt" dir="t"/>
          </a:scene3d>
        </p:spPr>
      </p:pic>
    </p:spTree>
    <p:extLst>
      <p:ext uri="{BB962C8B-B14F-4D97-AF65-F5344CB8AC3E}">
        <p14:creationId xmlns:p14="http://schemas.microsoft.com/office/powerpoint/2010/main" val="42895115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2"/>
          <p:cNvSpPr>
            <a:spLocks noGrp="1" noChangeArrowheads="1"/>
          </p:cNvSpPr>
          <p:nvPr>
            <p:ph type="title"/>
          </p:nvPr>
        </p:nvSpPr>
        <p:spPr/>
        <p:txBody>
          <a:bodyPr/>
          <a:lstStyle/>
          <a:p>
            <a:r>
              <a:rPr lang="en-US" dirty="0"/>
              <a:t>RIGHT OUTER JOIN</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40</a:t>
            </a:fld>
            <a:endParaRPr lang="en-US" dirty="0"/>
          </a:p>
        </p:txBody>
      </p:sp>
      <p:sp>
        <p:nvSpPr>
          <p:cNvPr id="536579" name="Rectangle 3"/>
          <p:cNvSpPr>
            <a:spLocks noChangeArrowheads="1"/>
          </p:cNvSpPr>
          <p:nvPr/>
        </p:nvSpPr>
        <p:spPr bwMode="auto">
          <a:xfrm>
            <a:off x="692091" y="1143000"/>
            <a:ext cx="7766170"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e.LastName EmpLastName,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m.EmployeeID MgrID, m.LastName MgrLastName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Employees e RIGHT OUTER JOIN Employees m</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ON e.ManagerID = m.EmployeeID</a:t>
            </a:r>
          </a:p>
        </p:txBody>
      </p:sp>
      <p:graphicFrame>
        <p:nvGraphicFramePr>
          <p:cNvPr id="536580" name="Group 4"/>
          <p:cNvGraphicFramePr>
            <a:graphicFrameLocks noGrp="1"/>
          </p:cNvGraphicFramePr>
          <p:nvPr/>
        </p:nvGraphicFramePr>
        <p:xfrm>
          <a:off x="685801" y="2866644"/>
          <a:ext cx="7772400" cy="3457956"/>
        </p:xfrm>
        <a:graphic>
          <a:graphicData uri="http://schemas.openxmlformats.org/drawingml/2006/table">
            <a:tbl>
              <a:tblPr/>
              <a:tblGrid>
                <a:gridCol w="2429848">
                  <a:extLst>
                    <a:ext uri="{9D8B030D-6E8A-4147-A177-3AD203B41FA5}">
                      <a16:colId xmlns:a16="http://schemas.microsoft.com/office/drawing/2014/main" val="20000"/>
                    </a:ext>
                  </a:extLst>
                </a:gridCol>
                <a:gridCol w="2386236">
                  <a:extLst>
                    <a:ext uri="{9D8B030D-6E8A-4147-A177-3AD203B41FA5}">
                      <a16:colId xmlns:a16="http://schemas.microsoft.com/office/drawing/2014/main" val="20001"/>
                    </a:ext>
                  </a:extLst>
                </a:gridCol>
                <a:gridCol w="2956316">
                  <a:extLst>
                    <a:ext uri="{9D8B030D-6E8A-4147-A177-3AD203B41FA5}">
                      <a16:colId xmlns:a16="http://schemas.microsoft.com/office/drawing/2014/main" val="20002"/>
                    </a:ext>
                  </a:extLst>
                </a:gridCol>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EmpLastName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MgrID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MgrLastName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Lertpiriyasuwat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38</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Liu</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a:ln>
                            <a:noFill/>
                          </a:ln>
                          <a:solidFill>
                            <a:srgbClr val="EBFFD2"/>
                          </a:solidFill>
                          <a:effectLst>
                            <a:outerShdw blurRad="38100" dist="38100" dir="2700000" algn="tl">
                              <a:srgbClr val="000000">
                                <a:alpha val="43137"/>
                              </a:srgbClr>
                            </a:outerShdw>
                          </a:effectLst>
                          <a:latin typeface="+mn-lt"/>
                        </a:rPr>
                        <a:t>NULL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a:ln>
                            <a:noFill/>
                          </a:ln>
                          <a:solidFill>
                            <a:srgbClr val="EBFFD2"/>
                          </a:solidFill>
                          <a:effectLst>
                            <a:outerShdw blurRad="38100" dist="38100" dir="2700000" algn="tl">
                              <a:srgbClr val="000000">
                                <a:alpha val="43137"/>
                              </a:srgbClr>
                            </a:outerShdw>
                          </a:effectLst>
                          <a:latin typeface="+mn-lt"/>
                        </a:rPr>
                        <a:t>39</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Hines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a:ln>
                            <a:noFill/>
                          </a:ln>
                          <a:solidFill>
                            <a:srgbClr val="EBFFD2"/>
                          </a:solidFill>
                          <a:effectLst>
                            <a:outerShdw blurRad="38100" dist="38100" dir="2700000" algn="tl">
                              <a:srgbClr val="000000">
                                <a:alpha val="43137"/>
                              </a:srgbClr>
                            </a:outerShdw>
                          </a:effectLst>
                          <a:latin typeface="+mn-lt"/>
                        </a:rPr>
                        <a:t>NULL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a:ln>
                            <a:noFill/>
                          </a:ln>
                          <a:solidFill>
                            <a:srgbClr val="EBFFD2"/>
                          </a:solidFill>
                          <a:effectLst>
                            <a:outerShdw blurRad="38100" dist="38100" dir="2700000" algn="tl">
                              <a:srgbClr val="000000">
                                <a:alpha val="43137"/>
                              </a:srgbClr>
                            </a:outerShdw>
                          </a:effectLst>
                          <a:latin typeface="+mn-lt"/>
                        </a:rPr>
                        <a:t>40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McKay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Berglund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a:ln>
                            <a:noFill/>
                          </a:ln>
                          <a:solidFill>
                            <a:srgbClr val="EBFFD2"/>
                          </a:solidFill>
                          <a:effectLst>
                            <a:outerShdw blurRad="38100" dist="38100" dir="2700000" algn="tl">
                              <a:srgbClr val="000000">
                                <a:alpha val="43137"/>
                              </a:srgbClr>
                            </a:outerShdw>
                          </a:effectLst>
                          <a:latin typeface="+mn-lt"/>
                        </a:rPr>
                        <a:t>41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Wu</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Koenigsbauer</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a:ln>
                            <a:noFill/>
                          </a:ln>
                          <a:solidFill>
                            <a:srgbClr val="EBFFD2"/>
                          </a:solidFill>
                          <a:effectLst>
                            <a:outerShdw blurRad="38100" dist="38100" dir="2700000" algn="tl">
                              <a:srgbClr val="000000">
                                <a:alpha val="43137"/>
                              </a:srgbClr>
                            </a:outerShdw>
                          </a:effectLst>
                          <a:latin typeface="+mn-lt"/>
                        </a:rPr>
                        <a:t>123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Hay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a:ln>
                            <a:noFill/>
                          </a:ln>
                          <a:solidFill>
                            <a:srgbClr val="EBFFD2"/>
                          </a:solidFill>
                          <a:effectLst>
                            <a:outerShdw blurRad="38100" dist="38100" dir="2700000" algn="tl">
                              <a:srgbClr val="000000">
                                <a:alpha val="43137"/>
                              </a:srgbClr>
                            </a:outerShdw>
                          </a:effectLst>
                          <a:latin typeface="+mn-lt"/>
                        </a:rPr>
                        <a:t>NULL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a:ln>
                            <a:noFill/>
                          </a:ln>
                          <a:solidFill>
                            <a:srgbClr val="EBFFD2"/>
                          </a:solidFill>
                          <a:effectLst>
                            <a:outerShdw blurRad="38100" dist="38100" dir="2700000" algn="tl">
                              <a:srgbClr val="000000">
                                <a:alpha val="43137"/>
                              </a:srgbClr>
                            </a:outerShdw>
                          </a:effectLst>
                          <a:latin typeface="+mn-lt"/>
                        </a:rPr>
                        <a:t>124</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Zabokritski</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a:ln>
                            <a:noFill/>
                          </a:ln>
                          <a:solidFill>
                            <a:srgbClr val="EBFFD2"/>
                          </a:solidFill>
                          <a:effectLst>
                            <a:outerShdw blurRad="38100" dist="38100" dir="2700000" algn="tl">
                              <a:srgbClr val="000000">
                                <a:alpha val="43137"/>
                              </a:srgbClr>
                            </a:outerShdw>
                          </a:effectLst>
                          <a:latin typeface="+mn-lt"/>
                        </a:rPr>
                        <a:t>NULL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a:ln>
                            <a:noFill/>
                          </a:ln>
                          <a:solidFill>
                            <a:srgbClr val="EBFFD2"/>
                          </a:solidFill>
                          <a:effectLst>
                            <a:outerShdw blurRad="38100" dist="38100" dir="2700000" algn="tl">
                              <a:srgbClr val="000000">
                                <a:alpha val="43137"/>
                              </a:srgbClr>
                            </a:outerShdw>
                          </a:effectLst>
                          <a:latin typeface="+mn-lt"/>
                        </a:rPr>
                        <a:t>125</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Decker</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735849349"/>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6" name="Rectangle 2"/>
          <p:cNvSpPr>
            <a:spLocks noGrp="1" noChangeArrowheads="1"/>
          </p:cNvSpPr>
          <p:nvPr>
            <p:ph type="title"/>
          </p:nvPr>
        </p:nvSpPr>
        <p:spPr/>
        <p:txBody>
          <a:bodyPr/>
          <a:lstStyle/>
          <a:p>
            <a:r>
              <a:rPr lang="en-US" dirty="0"/>
              <a:t>FULL OUTER JOIN</a:t>
            </a:r>
          </a:p>
        </p:txBody>
      </p:sp>
      <p:sp>
        <p:nvSpPr>
          <p:cNvPr id="538627" name="Rectangle 3"/>
          <p:cNvSpPr>
            <a:spLocks noChangeArrowheads="1"/>
          </p:cNvSpPr>
          <p:nvPr/>
        </p:nvSpPr>
        <p:spPr bwMode="auto">
          <a:xfrm>
            <a:off x="692091" y="1143000"/>
            <a:ext cx="7766170"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e.LastName EmpLastName,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m.EmployeeID MgrID, m.LastName MgrLastName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employee e FULL OUTER JOIN employee m</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ON e.ManagerID = m.EmployeeID</a:t>
            </a:r>
          </a:p>
        </p:txBody>
      </p:sp>
      <p:graphicFrame>
        <p:nvGraphicFramePr>
          <p:cNvPr id="538628" name="Group 4"/>
          <p:cNvGraphicFramePr>
            <a:graphicFrameLocks noGrp="1"/>
          </p:cNvGraphicFramePr>
          <p:nvPr/>
        </p:nvGraphicFramePr>
        <p:xfrm>
          <a:off x="685801" y="2866644"/>
          <a:ext cx="7772400" cy="3457956"/>
        </p:xfrm>
        <a:graphic>
          <a:graphicData uri="http://schemas.openxmlformats.org/drawingml/2006/table">
            <a:tbl>
              <a:tblPr/>
              <a:tblGrid>
                <a:gridCol w="2429848">
                  <a:extLst>
                    <a:ext uri="{9D8B030D-6E8A-4147-A177-3AD203B41FA5}">
                      <a16:colId xmlns:a16="http://schemas.microsoft.com/office/drawing/2014/main" val="20000"/>
                    </a:ext>
                  </a:extLst>
                </a:gridCol>
                <a:gridCol w="2386236">
                  <a:extLst>
                    <a:ext uri="{9D8B030D-6E8A-4147-A177-3AD203B41FA5}">
                      <a16:colId xmlns:a16="http://schemas.microsoft.com/office/drawing/2014/main" val="20001"/>
                    </a:ext>
                  </a:extLst>
                </a:gridCol>
                <a:gridCol w="2956316">
                  <a:extLst>
                    <a:ext uri="{9D8B030D-6E8A-4147-A177-3AD203B41FA5}">
                      <a16:colId xmlns:a16="http://schemas.microsoft.com/office/drawing/2014/main" val="20002"/>
                    </a:ext>
                  </a:extLst>
                </a:gridCol>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EmpLastName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MgrID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MgrLastName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Sanchez</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NULL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NULL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Cracium</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Tamburello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Gilbert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16</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Brown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NULL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17</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Hartwig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NULL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Gilbert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949218681"/>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Rectangle 2"/>
          <p:cNvSpPr>
            <a:spLocks noGrp="1" noChangeArrowheads="1"/>
          </p:cNvSpPr>
          <p:nvPr>
            <p:ph type="title"/>
          </p:nvPr>
        </p:nvSpPr>
        <p:spPr/>
        <p:txBody>
          <a:bodyPr/>
          <a:lstStyle/>
          <a:p>
            <a:r>
              <a:rPr lang="en-US" dirty="0"/>
              <a:t>Three-Way Joins</a:t>
            </a:r>
          </a:p>
        </p:txBody>
      </p:sp>
      <p:sp>
        <p:nvSpPr>
          <p:cNvPr id="540675" name="Rectangle 3"/>
          <p:cNvSpPr>
            <a:spLocks noGrp="1" noChangeArrowheads="1"/>
          </p:cNvSpPr>
          <p:nvPr>
            <p:ph idx="1"/>
          </p:nvPr>
        </p:nvSpPr>
        <p:spPr>
          <a:xfrm>
            <a:off x="228600" y="990600"/>
            <a:ext cx="8686800" cy="5715000"/>
          </a:xfrm>
        </p:spPr>
        <p:txBody>
          <a:bodyPr/>
          <a:lstStyle/>
          <a:p>
            <a:pPr>
              <a:lnSpc>
                <a:spcPct val="100000"/>
              </a:lnSpc>
            </a:pPr>
            <a:r>
              <a:rPr lang="en-US" dirty="0"/>
              <a:t>A three-way join is a join of three tables</a:t>
            </a:r>
          </a:p>
        </p:txBody>
      </p:sp>
      <p:sp>
        <p:nvSpPr>
          <p:cNvPr id="540676" name="Rectangle 4"/>
          <p:cNvSpPr>
            <a:spLocks noChangeArrowheads="1"/>
          </p:cNvSpPr>
          <p:nvPr/>
        </p:nvSpPr>
        <p:spPr bwMode="auto">
          <a:xfrm>
            <a:off x="827088" y="1752600"/>
            <a:ext cx="7416800" cy="224676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e.FirstName, e.LastName,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t.Name as Towns, a.AddressText</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Employees 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JOIN Addresses a</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ON e.AddressID = a.AddressID</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JOIN Towns t</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ON a.TownID = t.TownID</a:t>
            </a:r>
          </a:p>
        </p:txBody>
      </p:sp>
      <p:graphicFrame>
        <p:nvGraphicFramePr>
          <p:cNvPr id="540677" name="Group 5"/>
          <p:cNvGraphicFramePr>
            <a:graphicFrameLocks noGrp="1"/>
          </p:cNvGraphicFramePr>
          <p:nvPr/>
        </p:nvGraphicFramePr>
        <p:xfrm>
          <a:off x="827088" y="4419600"/>
          <a:ext cx="7416800" cy="1933956"/>
        </p:xfrm>
        <a:graphic>
          <a:graphicData uri="http://schemas.openxmlformats.org/drawingml/2006/table">
            <a:tbl>
              <a:tblPr/>
              <a:tblGrid>
                <a:gridCol w="1657350">
                  <a:extLst>
                    <a:ext uri="{9D8B030D-6E8A-4147-A177-3AD203B41FA5}">
                      <a16:colId xmlns:a16="http://schemas.microsoft.com/office/drawing/2014/main" val="20000"/>
                    </a:ext>
                  </a:extLst>
                </a:gridCol>
                <a:gridCol w="1582737">
                  <a:extLst>
                    <a:ext uri="{9D8B030D-6E8A-4147-A177-3AD203B41FA5}">
                      <a16:colId xmlns:a16="http://schemas.microsoft.com/office/drawing/2014/main" val="20001"/>
                    </a:ext>
                  </a:extLst>
                </a:gridCol>
                <a:gridCol w="1441450">
                  <a:extLst>
                    <a:ext uri="{9D8B030D-6E8A-4147-A177-3AD203B41FA5}">
                      <a16:colId xmlns:a16="http://schemas.microsoft.com/office/drawing/2014/main" val="20002"/>
                    </a:ext>
                  </a:extLst>
                </a:gridCol>
                <a:gridCol w="2735263">
                  <a:extLst>
                    <a:ext uri="{9D8B030D-6E8A-4147-A177-3AD203B41FA5}">
                      <a16:colId xmlns:a16="http://schemas.microsoft.com/office/drawing/2014/main" val="20003"/>
                    </a:ext>
                  </a:extLst>
                </a:gridCol>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FirstName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Towns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AddressText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Guy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Gilbert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Monroe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7726 Driftwood Drive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Kevin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Brown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Everett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2294 West 39th St.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Roberto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Tamburello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Redmond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8000 Crane Court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286440023"/>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8034" name="Rectangle 2"/>
          <p:cNvSpPr>
            <a:spLocks noGrp="1" noChangeArrowheads="1"/>
          </p:cNvSpPr>
          <p:nvPr>
            <p:ph type="title"/>
          </p:nvPr>
        </p:nvSpPr>
        <p:spPr/>
        <p:txBody>
          <a:bodyPr/>
          <a:lstStyle/>
          <a:p>
            <a:r>
              <a:rPr lang="en-US" dirty="0"/>
              <a:t>Self-Join</a:t>
            </a:r>
          </a:p>
        </p:txBody>
      </p:sp>
      <p:sp>
        <p:nvSpPr>
          <p:cNvPr id="1068035" name="Rectangle 3"/>
          <p:cNvSpPr>
            <a:spLocks noGrp="1" noChangeArrowheads="1"/>
          </p:cNvSpPr>
          <p:nvPr>
            <p:ph idx="1"/>
          </p:nvPr>
        </p:nvSpPr>
        <p:spPr>
          <a:xfrm>
            <a:off x="323850" y="914400"/>
            <a:ext cx="8496300" cy="5611813"/>
          </a:xfrm>
        </p:spPr>
        <p:txBody>
          <a:bodyPr/>
          <a:lstStyle/>
          <a:p>
            <a:pPr>
              <a:lnSpc>
                <a:spcPct val="100000"/>
              </a:lnSpc>
            </a:pPr>
            <a:r>
              <a:rPr lang="en-US" dirty="0"/>
              <a:t>Self-join means to join a table to itself</a:t>
            </a:r>
          </a:p>
          <a:p>
            <a:pPr lvl="1">
              <a:lnSpc>
                <a:spcPct val="100000"/>
              </a:lnSpc>
            </a:pPr>
            <a:r>
              <a:rPr lang="en-US" dirty="0"/>
              <a:t>Always used with table aliases</a:t>
            </a:r>
          </a:p>
        </p:txBody>
      </p:sp>
      <p:sp>
        <p:nvSpPr>
          <p:cNvPr id="1068036" name="Rectangle 4"/>
          <p:cNvSpPr>
            <a:spLocks noChangeArrowheads="1"/>
          </p:cNvSpPr>
          <p:nvPr/>
        </p:nvSpPr>
        <p:spPr bwMode="auto">
          <a:xfrm>
            <a:off x="838200" y="2286000"/>
            <a:ext cx="7391400"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e.FirstName + ' ' + e.LastName +</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 is managed by ' + m.LastName as Message</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Employees e JOIN Employees m</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ON (e.ManagerId = m.EmployeeId)</a:t>
            </a:r>
          </a:p>
        </p:txBody>
      </p:sp>
      <p:graphicFrame>
        <p:nvGraphicFramePr>
          <p:cNvPr id="6" name="Group 5"/>
          <p:cNvGraphicFramePr>
            <a:graphicFrameLocks noGrp="1"/>
          </p:cNvGraphicFramePr>
          <p:nvPr/>
        </p:nvGraphicFramePr>
        <p:xfrm>
          <a:off x="838200" y="4009644"/>
          <a:ext cx="7391400" cy="2314956"/>
        </p:xfrm>
        <a:graphic>
          <a:graphicData uri="http://schemas.openxmlformats.org/drawingml/2006/table">
            <a:tbl>
              <a:tblPr/>
              <a:tblGrid>
                <a:gridCol w="7391400">
                  <a:extLst>
                    <a:ext uri="{9D8B030D-6E8A-4147-A177-3AD203B41FA5}">
                      <a16:colId xmlns:a16="http://schemas.microsoft.com/office/drawing/2014/main" val="20000"/>
                    </a:ext>
                  </a:extLst>
                </a:gridCol>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Message</a:t>
                      </a:r>
                      <a:endPar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Ovidiu Cracium is managed by Tamburello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Michael Sullivan is managed by Tamburello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Sharon Salavaria is managed by Tamburello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Dylan Miller is managed by Tamburello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048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292911653"/>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p:cNvSpPr>
            <a:spLocks noGrp="1" noChangeArrowheads="1"/>
          </p:cNvSpPr>
          <p:nvPr>
            <p:ph type="title"/>
          </p:nvPr>
        </p:nvSpPr>
        <p:spPr/>
        <p:txBody>
          <a:bodyPr/>
          <a:lstStyle/>
          <a:p>
            <a:r>
              <a:rPr lang="en-US" dirty="0"/>
              <a:t>Cross Join</a:t>
            </a:r>
          </a:p>
        </p:txBody>
      </p:sp>
      <p:sp>
        <p:nvSpPr>
          <p:cNvPr id="542723" name="Rectangle 3"/>
          <p:cNvSpPr>
            <a:spLocks noGrp="1" noChangeArrowheads="1"/>
          </p:cNvSpPr>
          <p:nvPr>
            <p:ph idx="1"/>
          </p:nvPr>
        </p:nvSpPr>
        <p:spPr>
          <a:xfrm>
            <a:off x="228600" y="838200"/>
            <a:ext cx="8686800" cy="5688013"/>
          </a:xfrm>
        </p:spPr>
        <p:txBody>
          <a:bodyPr/>
          <a:lstStyle/>
          <a:p>
            <a:pPr>
              <a:lnSpc>
                <a:spcPct val="95000"/>
              </a:lnSpc>
            </a:pPr>
            <a:r>
              <a:rPr lang="en-US" sz="3000" dirty="0"/>
              <a:t>The </a:t>
            </a:r>
            <a:r>
              <a:rPr lang="en-US" sz="3000" dirty="0">
                <a:solidFill>
                  <a:schemeClr val="accent5">
                    <a:lumMod val="20000"/>
                    <a:lumOff val="80000"/>
                  </a:schemeClr>
                </a:solidFill>
              </a:rPr>
              <a:t>CROSS JOIN </a:t>
            </a:r>
            <a:r>
              <a:rPr lang="en-US" sz="3000" dirty="0"/>
              <a:t>clause produces the cross-product of two tables</a:t>
            </a:r>
          </a:p>
          <a:p>
            <a:pPr lvl="1">
              <a:lnSpc>
                <a:spcPct val="95000"/>
              </a:lnSpc>
            </a:pPr>
            <a:r>
              <a:rPr lang="en-US" sz="2800" dirty="0"/>
              <a:t>Same as a Cartesian product</a:t>
            </a:r>
          </a:p>
          <a:p>
            <a:pPr lvl="1">
              <a:lnSpc>
                <a:spcPct val="95000"/>
              </a:lnSpc>
            </a:pPr>
            <a:r>
              <a:rPr lang="en-US" sz="2800" dirty="0"/>
              <a:t>Not often used</a:t>
            </a:r>
          </a:p>
        </p:txBody>
      </p:sp>
      <p:sp>
        <p:nvSpPr>
          <p:cNvPr id="542724" name="Rectangle 4"/>
          <p:cNvSpPr>
            <a:spLocks noChangeArrowheads="1"/>
          </p:cNvSpPr>
          <p:nvPr/>
        </p:nvSpPr>
        <p:spPr bwMode="auto">
          <a:xfrm>
            <a:off x="838200" y="3095244"/>
            <a:ext cx="74676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[Last Name], Name [Dept 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Employees CROSS JOIN Departments</a:t>
            </a:r>
          </a:p>
        </p:txBody>
      </p:sp>
      <p:graphicFrame>
        <p:nvGraphicFramePr>
          <p:cNvPr id="542725" name="Group 5"/>
          <p:cNvGraphicFramePr>
            <a:graphicFrameLocks noGrp="1"/>
          </p:cNvGraphicFramePr>
          <p:nvPr/>
        </p:nvGraphicFramePr>
        <p:xfrm>
          <a:off x="827088" y="4162044"/>
          <a:ext cx="7489825" cy="2314956"/>
        </p:xfrm>
        <a:graphic>
          <a:graphicData uri="http://schemas.openxmlformats.org/drawingml/2006/table">
            <a:tbl>
              <a:tblPr/>
              <a:tblGrid>
                <a:gridCol w="2852737">
                  <a:extLst>
                    <a:ext uri="{9D8B030D-6E8A-4147-A177-3AD203B41FA5}">
                      <a16:colId xmlns:a16="http://schemas.microsoft.com/office/drawing/2014/main" val="20000"/>
                    </a:ext>
                  </a:extLst>
                </a:gridCol>
                <a:gridCol w="4637088">
                  <a:extLst>
                    <a:ext uri="{9D8B030D-6E8A-4147-A177-3AD203B41FA5}">
                      <a16:colId xmlns:a16="http://schemas.microsoft.com/office/drawing/2014/main" val="20001"/>
                    </a:ext>
                  </a:extLst>
                </a:gridCol>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Last Name</a:t>
                      </a:r>
                      <a:endPar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Dept Name</a:t>
                      </a:r>
                      <a:endPar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Duffy</a:t>
                      </a:r>
                      <a:endPar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a:ln>
                            <a:noFill/>
                          </a:ln>
                          <a:solidFill>
                            <a:srgbClr val="EBFFD2"/>
                          </a:solidFill>
                          <a:effectLst>
                            <a:outerShdw blurRad="38100" dist="38100" dir="2700000" algn="tl">
                              <a:srgbClr val="000000">
                                <a:alpha val="43137"/>
                              </a:srgbClr>
                            </a:outerShdw>
                          </a:effectLst>
                          <a:latin typeface="+mn-lt"/>
                        </a:rPr>
                        <a:t>Document Control</a:t>
                      </a:r>
                      <a:endPar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a:ln>
                            <a:noFill/>
                          </a:ln>
                          <a:solidFill>
                            <a:srgbClr val="EBFFD2"/>
                          </a:solidFill>
                          <a:effectLst>
                            <a:outerShdw blurRad="38100" dist="38100" dir="2700000" algn="tl">
                              <a:srgbClr val="000000">
                                <a:alpha val="43137"/>
                              </a:srgbClr>
                            </a:outerShdw>
                          </a:effectLst>
                          <a:latin typeface="+mn-lt"/>
                        </a:rPr>
                        <a:t>Wang</a:t>
                      </a:r>
                      <a:endPar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a:ln>
                            <a:noFill/>
                          </a:ln>
                          <a:solidFill>
                            <a:srgbClr val="EBFFD2"/>
                          </a:solidFill>
                          <a:effectLst>
                            <a:outerShdw blurRad="38100" dist="38100" dir="2700000" algn="tl">
                              <a:srgbClr val="000000">
                                <a:alpha val="43137"/>
                              </a:srgbClr>
                            </a:outerShdw>
                          </a:effectLst>
                          <a:latin typeface="+mn-lt"/>
                        </a:rPr>
                        <a:t>Document Control</a:t>
                      </a:r>
                      <a:endPar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a:ln>
                            <a:noFill/>
                          </a:ln>
                          <a:solidFill>
                            <a:srgbClr val="EBFFD2"/>
                          </a:solidFill>
                          <a:effectLst>
                            <a:outerShdw blurRad="38100" dist="38100" dir="2700000" algn="tl">
                              <a:srgbClr val="000000">
                                <a:alpha val="43137"/>
                              </a:srgbClr>
                            </a:outerShdw>
                          </a:effectLst>
                          <a:latin typeface="+mn-lt"/>
                        </a:rPr>
                        <a:t>Duffy</a:t>
                      </a:r>
                      <a:endPar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a:ln>
                            <a:noFill/>
                          </a:ln>
                          <a:solidFill>
                            <a:srgbClr val="EBFFD2"/>
                          </a:solidFill>
                          <a:effectLst>
                            <a:outerShdw blurRad="38100" dist="38100" dir="2700000" algn="tl">
                              <a:srgbClr val="000000">
                                <a:alpha val="43137"/>
                              </a:srgbClr>
                            </a:outerShdw>
                          </a:effectLst>
                          <a:latin typeface="+mn-lt"/>
                        </a:rPr>
                        <a:t>Engineering</a:t>
                      </a:r>
                      <a:endPar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a:ln>
                            <a:noFill/>
                          </a:ln>
                          <a:solidFill>
                            <a:srgbClr val="EBFFD2"/>
                          </a:solidFill>
                          <a:effectLst>
                            <a:outerShdw blurRad="38100" dist="38100" dir="2700000" algn="tl">
                              <a:srgbClr val="000000">
                                <a:alpha val="43137"/>
                              </a:srgbClr>
                            </a:outerShdw>
                          </a:effectLst>
                          <a:latin typeface="+mn-lt"/>
                        </a:rPr>
                        <a:t>Wang</a:t>
                      </a:r>
                      <a:endPar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a:ln>
                            <a:noFill/>
                          </a:ln>
                          <a:solidFill>
                            <a:srgbClr val="EBFFD2"/>
                          </a:solidFill>
                          <a:effectLst>
                            <a:outerShdw blurRad="38100" dist="38100" dir="2700000" algn="tl">
                              <a:srgbClr val="000000">
                                <a:alpha val="43137"/>
                              </a:srgbClr>
                            </a:outerShdw>
                          </a:effectLst>
                          <a:latin typeface="+mn-lt"/>
                        </a:rPr>
                        <a:t>Engineering</a:t>
                      </a:r>
                      <a:endPar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048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a:ln>
                            <a:noFill/>
                          </a:ln>
                          <a:solidFill>
                            <a:srgbClr val="EBFFD2"/>
                          </a:solidFill>
                          <a:effectLst>
                            <a:outerShdw blurRad="38100" dist="38100" dir="2700000" algn="tl">
                              <a:srgbClr val="000000">
                                <a:alpha val="43137"/>
                              </a:srgbClr>
                            </a:outerShdw>
                          </a:effectLst>
                          <a:latin typeface="+mn-lt"/>
                        </a:rPr>
                        <a:t>…</a:t>
                      </a:r>
                      <a:endPar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a:t>
                      </a:r>
                      <a:endPar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509557075"/>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p:cNvSpPr>
            <a:spLocks noGrp="1" noChangeArrowheads="1"/>
          </p:cNvSpPr>
          <p:nvPr>
            <p:ph type="title"/>
          </p:nvPr>
        </p:nvSpPr>
        <p:spPr/>
        <p:txBody>
          <a:bodyPr/>
          <a:lstStyle/>
          <a:p>
            <a:r>
              <a:rPr lang="en-US" dirty="0"/>
              <a:t>Additional Conditions</a:t>
            </a:r>
          </a:p>
        </p:txBody>
      </p:sp>
      <p:sp>
        <p:nvSpPr>
          <p:cNvPr id="544771" name="Rectangle 3"/>
          <p:cNvSpPr>
            <a:spLocks noGrp="1" noChangeArrowheads="1"/>
          </p:cNvSpPr>
          <p:nvPr>
            <p:ph idx="1"/>
          </p:nvPr>
        </p:nvSpPr>
        <p:spPr>
          <a:xfrm>
            <a:off x="228600" y="990600"/>
            <a:ext cx="8686800" cy="5715000"/>
          </a:xfrm>
        </p:spPr>
        <p:txBody>
          <a:bodyPr/>
          <a:lstStyle/>
          <a:p>
            <a:pPr>
              <a:lnSpc>
                <a:spcPct val="100000"/>
              </a:lnSpc>
            </a:pPr>
            <a:r>
              <a:rPr lang="en-US" dirty="0"/>
              <a:t>You can apply additional conditions in the </a:t>
            </a:r>
            <a:r>
              <a:rPr lang="en-US" dirty="0">
                <a:solidFill>
                  <a:schemeClr val="accent5">
                    <a:lumMod val="20000"/>
                    <a:lumOff val="80000"/>
                  </a:schemeClr>
                </a:solidFill>
                <a:latin typeface="Consolas" pitchFamily="49" charset="0"/>
              </a:rPr>
              <a:t>WHERE</a:t>
            </a:r>
            <a:r>
              <a:rPr lang="en-US" dirty="0"/>
              <a:t> clause:</a:t>
            </a:r>
          </a:p>
        </p:txBody>
      </p:sp>
      <p:sp>
        <p:nvSpPr>
          <p:cNvPr id="544772" name="Rectangle 4"/>
          <p:cNvSpPr>
            <a:spLocks noChangeArrowheads="1"/>
          </p:cNvSpPr>
          <p:nvPr/>
        </p:nvSpPr>
        <p:spPr bwMode="auto">
          <a:xfrm>
            <a:off x="684213" y="2252332"/>
            <a:ext cx="7775575" cy="193899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e.EmployeeID, e.LastName, e.DepartmentID,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d.DepartmentID, d.Name AS DepartmentName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Employees e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INNER JOIN Departments d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ON e.DepartmentID = d.DepartmentID</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d.Name = 'Sales'</a:t>
            </a:r>
          </a:p>
        </p:txBody>
      </p:sp>
      <p:graphicFrame>
        <p:nvGraphicFramePr>
          <p:cNvPr id="544773" name="Group 5"/>
          <p:cNvGraphicFramePr>
            <a:graphicFrameLocks noGrp="1"/>
          </p:cNvGraphicFramePr>
          <p:nvPr/>
        </p:nvGraphicFramePr>
        <p:xfrm>
          <a:off x="676275" y="4581525"/>
          <a:ext cx="7781925" cy="1871472"/>
        </p:xfrm>
        <a:graphic>
          <a:graphicData uri="http://schemas.openxmlformats.org/drawingml/2006/table">
            <a:tbl>
              <a:tblPr/>
              <a:tblGrid>
                <a:gridCol w="1762125">
                  <a:extLst>
                    <a:ext uri="{9D8B030D-6E8A-4147-A177-3AD203B41FA5}">
                      <a16:colId xmlns:a16="http://schemas.microsoft.com/office/drawing/2014/main" val="20000"/>
                    </a:ext>
                  </a:extLst>
                </a:gridCol>
                <a:gridCol w="1606868">
                  <a:extLst>
                    <a:ext uri="{9D8B030D-6E8A-4147-A177-3AD203B41FA5}">
                      <a16:colId xmlns:a16="http://schemas.microsoft.com/office/drawing/2014/main" val="20001"/>
                    </a:ext>
                  </a:extLst>
                </a:gridCol>
                <a:gridCol w="1288732">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EmployeeID</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LastName</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Depart-mentID</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Depart-mentID</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Department-Name</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3337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268</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Jiang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273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Welcker</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275</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Blythe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509478439"/>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angle 2"/>
          <p:cNvSpPr>
            <a:spLocks noGrp="1" noChangeArrowheads="1"/>
          </p:cNvSpPr>
          <p:nvPr>
            <p:ph type="title"/>
          </p:nvPr>
        </p:nvSpPr>
        <p:spPr/>
        <p:txBody>
          <a:bodyPr/>
          <a:lstStyle/>
          <a:p>
            <a:r>
              <a:rPr lang="en-US"/>
              <a:t>Complex Join Conditions</a:t>
            </a:r>
          </a:p>
        </p:txBody>
      </p:sp>
      <p:sp>
        <p:nvSpPr>
          <p:cNvPr id="1186819" name="Rectangle 3"/>
          <p:cNvSpPr>
            <a:spLocks noGrp="1" noChangeArrowheads="1"/>
          </p:cNvSpPr>
          <p:nvPr>
            <p:ph idx="1"/>
          </p:nvPr>
        </p:nvSpPr>
        <p:spPr>
          <a:xfrm>
            <a:off x="228600" y="990600"/>
            <a:ext cx="8686800" cy="5715000"/>
          </a:xfrm>
        </p:spPr>
        <p:txBody>
          <a:bodyPr/>
          <a:lstStyle/>
          <a:p>
            <a:pPr>
              <a:lnSpc>
                <a:spcPct val="100000"/>
              </a:lnSpc>
            </a:pPr>
            <a:r>
              <a:rPr lang="en-US" sz="3000" dirty="0"/>
              <a:t>Joins can use any Boolean expression in the </a:t>
            </a:r>
            <a:r>
              <a:rPr lang="en-US" sz="3000" dirty="0">
                <a:solidFill>
                  <a:schemeClr val="accent5">
                    <a:lumMod val="20000"/>
                    <a:lumOff val="80000"/>
                  </a:schemeClr>
                </a:solidFill>
                <a:latin typeface="Consolas" pitchFamily="49" charset="0"/>
                <a:cs typeface="Consolas" pitchFamily="49" charset="0"/>
              </a:rPr>
              <a:t>ON</a:t>
            </a:r>
            <a:r>
              <a:rPr lang="en-US" sz="3000" dirty="0"/>
              <a:t> clause:</a:t>
            </a:r>
          </a:p>
        </p:txBody>
      </p:sp>
      <p:sp>
        <p:nvSpPr>
          <p:cNvPr id="1186820" name="Rectangle 4"/>
          <p:cNvSpPr>
            <a:spLocks noChangeArrowheads="1"/>
          </p:cNvSpPr>
          <p:nvPr/>
        </p:nvSpPr>
        <p:spPr bwMode="auto">
          <a:xfrm>
            <a:off x="685802" y="2328208"/>
            <a:ext cx="7772398" cy="193899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e.FirstName, e.LastName, d.Name as DeptName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Employees 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INNER JOIN Departments d</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ON (e.DepartmentId = d.DepartmentId</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AND e.HireDate &gt; '1/1/1999'</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AND d.Name IN ('Sales', 'Finance'))</a:t>
            </a:r>
          </a:p>
        </p:txBody>
      </p:sp>
      <p:graphicFrame>
        <p:nvGraphicFramePr>
          <p:cNvPr id="6" name="Group 4"/>
          <p:cNvGraphicFramePr>
            <a:graphicFrameLocks noGrp="1"/>
          </p:cNvGraphicFramePr>
          <p:nvPr/>
        </p:nvGraphicFramePr>
        <p:xfrm>
          <a:off x="685801" y="4695444"/>
          <a:ext cx="7772400" cy="1552956"/>
        </p:xfrm>
        <a:graphic>
          <a:graphicData uri="http://schemas.openxmlformats.org/drawingml/2006/table">
            <a:tbl>
              <a:tblPr/>
              <a:tblGrid>
                <a:gridCol w="2429848">
                  <a:extLst>
                    <a:ext uri="{9D8B030D-6E8A-4147-A177-3AD203B41FA5}">
                      <a16:colId xmlns:a16="http://schemas.microsoft.com/office/drawing/2014/main" val="20000"/>
                    </a:ext>
                  </a:extLst>
                </a:gridCol>
                <a:gridCol w="2386236">
                  <a:extLst>
                    <a:ext uri="{9D8B030D-6E8A-4147-A177-3AD203B41FA5}">
                      <a16:colId xmlns:a16="http://schemas.microsoft.com/office/drawing/2014/main" val="20001"/>
                    </a:ext>
                  </a:extLst>
                </a:gridCol>
                <a:gridCol w="2956316">
                  <a:extLst>
                    <a:ext uri="{9D8B030D-6E8A-4147-A177-3AD203B41FA5}">
                      <a16:colId xmlns:a16="http://schemas.microsoft.com/office/drawing/2014/main" val="20002"/>
                    </a:ext>
                  </a:extLst>
                </a:gridCol>
              </a:tblGrid>
              <a:tr h="18971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FirstName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DeptName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17631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Deborah</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Poe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Finance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7631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Wendy</a:t>
                      </a:r>
                      <a:endParaRPr kumimoji="1" lang="bg-BG"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Kahn</a:t>
                      </a:r>
                      <a:endParaRPr kumimoji="1" lang="bg-BG"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Finance</a:t>
                      </a:r>
                      <a:endParaRPr kumimoji="1" lang="bg-BG"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7631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437036808"/>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Grp="1" noChangeArrowheads="1"/>
          </p:cNvSpPr>
          <p:nvPr>
            <p:ph type="ctrTitle"/>
          </p:nvPr>
        </p:nvSpPr>
        <p:spPr>
          <a:xfrm>
            <a:off x="990600" y="1524000"/>
            <a:ext cx="7162800" cy="685800"/>
          </a:xfrm>
        </p:spPr>
        <p:txBody>
          <a:bodyPr/>
          <a:lstStyle/>
          <a:p>
            <a:r>
              <a:rPr lang="en-US"/>
              <a:t>SQL Language</a:t>
            </a:r>
            <a:endParaRPr lang="bg-BG"/>
          </a:p>
        </p:txBody>
      </p:sp>
      <p:sp>
        <p:nvSpPr>
          <p:cNvPr id="4" name="Subtitle 3"/>
          <p:cNvSpPr>
            <a:spLocks noGrp="1"/>
          </p:cNvSpPr>
          <p:nvPr>
            <p:ph type="subTitle" idx="1"/>
          </p:nvPr>
        </p:nvSpPr>
        <p:spPr>
          <a:xfrm>
            <a:off x="990600" y="2402680"/>
            <a:ext cx="7162800" cy="569120"/>
          </a:xfrm>
        </p:spPr>
        <p:txBody>
          <a:bodyPr/>
          <a:lstStyle/>
          <a:p>
            <a:r>
              <a:rPr dirty="0"/>
              <a:t>Inserting Data in Tables</a:t>
            </a:r>
            <a:endParaRPr lang="bg-BG" dirty="0"/>
          </a:p>
        </p:txBody>
      </p:sp>
      <p:pic>
        <p:nvPicPr>
          <p:cNvPr id="23554" name="Picture 2" descr="http://www.msmnet.com/images/services_data.jpg"/>
          <p:cNvPicPr>
            <a:picLocks noChangeAspect="1" noChangeArrowheads="1"/>
          </p:cNvPicPr>
          <p:nvPr/>
        </p:nvPicPr>
        <p:blipFill>
          <a:blip r:embed="rId3" cstate="screen"/>
          <a:srcRect/>
          <a:stretch>
            <a:fillRect/>
          </a:stretch>
        </p:blipFill>
        <p:spPr bwMode="auto">
          <a:xfrm>
            <a:off x="3810000" y="4114800"/>
            <a:ext cx="1390650" cy="1714500"/>
          </a:xfrm>
          <a:prstGeom prst="roundRect">
            <a:avLst>
              <a:gd name="adj" fmla="val 5816"/>
            </a:avLst>
          </a:prstGeom>
          <a:solidFill>
            <a:srgbClr val="FFFFFF">
              <a:shade val="85000"/>
            </a:srgbClr>
          </a:solidFill>
          <a:ln>
            <a:noFill/>
          </a:ln>
          <a:effectLst/>
        </p:spPr>
      </p:pic>
      <p:pic>
        <p:nvPicPr>
          <p:cNvPr id="23556" name="Picture 4" descr="http://mareisac.com/data.jpg"/>
          <p:cNvPicPr>
            <a:picLocks noChangeAspect="1" noChangeArrowheads="1"/>
          </p:cNvPicPr>
          <p:nvPr/>
        </p:nvPicPr>
        <p:blipFill>
          <a:blip r:embed="rId4" cstate="screen"/>
          <a:srcRect/>
          <a:stretch>
            <a:fillRect/>
          </a:stretch>
        </p:blipFill>
        <p:spPr bwMode="auto">
          <a:xfrm>
            <a:off x="838200" y="3581400"/>
            <a:ext cx="2400300" cy="2431232"/>
          </a:xfrm>
          <a:prstGeom prst="roundRect">
            <a:avLst>
              <a:gd name="adj" fmla="val 5816"/>
            </a:avLst>
          </a:prstGeom>
          <a:solidFill>
            <a:srgbClr val="FFFFFF">
              <a:shade val="85000"/>
            </a:srgbClr>
          </a:solidFill>
          <a:ln>
            <a:noFill/>
          </a:ln>
          <a:effectLst/>
        </p:spPr>
      </p:pic>
      <p:pic>
        <p:nvPicPr>
          <p:cNvPr id="2" name="Picture 2" descr="http://www.artistsvalley.com/images/icons/Database%20Application%20Icons/Table%20Field%20Insert/256x256/Table%20Field%20Insert.jpg"/>
          <p:cNvPicPr>
            <a:picLocks noChangeAspect="1" noChangeArrowheads="1"/>
          </p:cNvPicPr>
          <p:nvPr/>
        </p:nvPicPr>
        <p:blipFill>
          <a:blip r:embed="rId5" cstate="screen"/>
          <a:srcRect/>
          <a:stretch>
            <a:fillRect/>
          </a:stretch>
        </p:blipFill>
        <p:spPr bwMode="auto">
          <a:xfrm>
            <a:off x="5791200" y="3581400"/>
            <a:ext cx="2438400" cy="2438400"/>
          </a:xfrm>
          <a:prstGeom prst="roundRect">
            <a:avLst>
              <a:gd name="adj" fmla="val 5816"/>
            </a:avLst>
          </a:prstGeom>
          <a:solidFill>
            <a:srgbClr val="FFFFFF">
              <a:shade val="85000"/>
            </a:srgbClr>
          </a:solidFill>
          <a:ln>
            <a:noFill/>
          </a:ln>
          <a:effectLst/>
        </p:spPr>
      </p:pic>
    </p:spTree>
    <p:extLst>
      <p:ext uri="{BB962C8B-B14F-4D97-AF65-F5344CB8AC3E}">
        <p14:creationId xmlns:p14="http://schemas.microsoft.com/office/powerpoint/2010/main" val="3717430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Rectangle 2"/>
          <p:cNvSpPr>
            <a:spLocks noGrp="1" noChangeArrowheads="1"/>
          </p:cNvSpPr>
          <p:nvPr>
            <p:ph type="title"/>
          </p:nvPr>
        </p:nvSpPr>
        <p:spPr/>
        <p:txBody>
          <a:bodyPr/>
          <a:lstStyle/>
          <a:p>
            <a:r>
              <a:rPr lang="en-US" dirty="0"/>
              <a:t>Inserting Data</a:t>
            </a:r>
            <a:endParaRPr lang="bg-BG" dirty="0"/>
          </a:p>
        </p:txBody>
      </p:sp>
      <p:sp>
        <p:nvSpPr>
          <p:cNvPr id="559107" name="Rectangle 3"/>
          <p:cNvSpPr>
            <a:spLocks noGrp="1" noChangeArrowheads="1"/>
          </p:cNvSpPr>
          <p:nvPr>
            <p:ph idx="1"/>
          </p:nvPr>
        </p:nvSpPr>
        <p:spPr>
          <a:xfrm>
            <a:off x="228600" y="990600"/>
            <a:ext cx="8686800" cy="5715000"/>
          </a:xfrm>
        </p:spPr>
        <p:txBody>
          <a:bodyPr/>
          <a:lstStyle/>
          <a:p>
            <a:pPr marL="357188" indent="-357188">
              <a:lnSpc>
                <a:spcPct val="100000"/>
              </a:lnSpc>
            </a:pPr>
            <a:r>
              <a:rPr lang="en-US" sz="3000" dirty="0">
                <a:solidFill>
                  <a:schemeClr val="accent5">
                    <a:lumMod val="20000"/>
                    <a:lumOff val="80000"/>
                  </a:schemeClr>
                </a:solidFill>
                <a:latin typeface="Consolas" pitchFamily="49" charset="0"/>
              </a:rPr>
              <a:t>INSERT</a:t>
            </a:r>
            <a:r>
              <a:rPr lang="en-US" sz="3000" dirty="0"/>
              <a:t> command</a:t>
            </a:r>
          </a:p>
          <a:p>
            <a:pPr marL="900113" lvl="1" indent="-363538">
              <a:lnSpc>
                <a:spcPct val="100000"/>
              </a:lnSpc>
            </a:pPr>
            <a:r>
              <a:rPr lang="en-US" sz="2600" dirty="0">
                <a:solidFill>
                  <a:schemeClr val="accent5">
                    <a:lumMod val="20000"/>
                    <a:lumOff val="80000"/>
                  </a:schemeClr>
                </a:solidFill>
                <a:latin typeface="Consolas" pitchFamily="49" charset="0"/>
              </a:rPr>
              <a:t>INSERT</a:t>
            </a:r>
            <a:r>
              <a:rPr lang="en-US" sz="2600" dirty="0">
                <a:solidFill>
                  <a:schemeClr val="accent5">
                    <a:lumMod val="20000"/>
                    <a:lumOff val="80000"/>
                  </a:schemeClr>
                </a:solidFill>
              </a:rPr>
              <a:t> </a:t>
            </a:r>
            <a:r>
              <a:rPr lang="en-US" sz="2600" dirty="0">
                <a:solidFill>
                  <a:schemeClr val="accent5">
                    <a:lumMod val="20000"/>
                    <a:lumOff val="80000"/>
                  </a:schemeClr>
                </a:solidFill>
                <a:latin typeface="Consolas" pitchFamily="49" charset="0"/>
              </a:rPr>
              <a:t>INTO</a:t>
            </a:r>
            <a:r>
              <a:rPr lang="en-US" sz="2600" dirty="0">
                <a:solidFill>
                  <a:schemeClr val="accent5">
                    <a:lumMod val="20000"/>
                    <a:lumOff val="80000"/>
                  </a:schemeClr>
                </a:solidFill>
              </a:rPr>
              <a:t> </a:t>
            </a:r>
            <a:r>
              <a:rPr lang="en-US" sz="2600" dirty="0">
                <a:solidFill>
                  <a:schemeClr val="accent5">
                    <a:lumMod val="20000"/>
                    <a:lumOff val="80000"/>
                  </a:schemeClr>
                </a:solidFill>
                <a:latin typeface="Consolas" pitchFamily="49" charset="0"/>
              </a:rPr>
              <a:t>&lt;table&gt;</a:t>
            </a:r>
            <a:r>
              <a:rPr lang="en-US" sz="2600" dirty="0">
                <a:solidFill>
                  <a:schemeClr val="accent5">
                    <a:lumMod val="20000"/>
                    <a:lumOff val="80000"/>
                  </a:schemeClr>
                </a:solidFill>
              </a:rPr>
              <a:t> </a:t>
            </a:r>
            <a:r>
              <a:rPr lang="en-US" sz="2600" dirty="0">
                <a:solidFill>
                  <a:schemeClr val="accent5">
                    <a:lumMod val="20000"/>
                    <a:lumOff val="80000"/>
                  </a:schemeClr>
                </a:solidFill>
                <a:latin typeface="Consolas" pitchFamily="49" charset="0"/>
              </a:rPr>
              <a:t>VALUES</a:t>
            </a:r>
            <a:r>
              <a:rPr lang="en-US" sz="2600" dirty="0">
                <a:solidFill>
                  <a:schemeClr val="accent5">
                    <a:lumMod val="20000"/>
                    <a:lumOff val="80000"/>
                  </a:schemeClr>
                </a:solidFill>
              </a:rPr>
              <a:t> </a:t>
            </a:r>
            <a:r>
              <a:rPr lang="en-US" sz="2600" dirty="0">
                <a:solidFill>
                  <a:schemeClr val="accent5">
                    <a:lumMod val="20000"/>
                    <a:lumOff val="80000"/>
                  </a:schemeClr>
                </a:solidFill>
                <a:latin typeface="Consolas" pitchFamily="49" charset="0"/>
              </a:rPr>
              <a:t>(&lt;values&gt;)</a:t>
            </a:r>
          </a:p>
          <a:p>
            <a:pPr marL="900113" lvl="1" indent="-363538">
              <a:lnSpc>
                <a:spcPct val="100000"/>
              </a:lnSpc>
            </a:pPr>
            <a:r>
              <a:rPr lang="en-US" sz="2600" dirty="0">
                <a:solidFill>
                  <a:schemeClr val="accent5">
                    <a:lumMod val="20000"/>
                    <a:lumOff val="80000"/>
                  </a:schemeClr>
                </a:solidFill>
                <a:latin typeface="Consolas" pitchFamily="49" charset="0"/>
              </a:rPr>
              <a:t>INSERT</a:t>
            </a:r>
            <a:r>
              <a:rPr lang="en-US" sz="2600" dirty="0">
                <a:solidFill>
                  <a:schemeClr val="accent5">
                    <a:lumMod val="20000"/>
                    <a:lumOff val="80000"/>
                  </a:schemeClr>
                </a:solidFill>
              </a:rPr>
              <a:t> </a:t>
            </a:r>
            <a:r>
              <a:rPr lang="en-US" sz="2600" dirty="0">
                <a:solidFill>
                  <a:schemeClr val="accent5">
                    <a:lumMod val="20000"/>
                    <a:lumOff val="80000"/>
                  </a:schemeClr>
                </a:solidFill>
                <a:latin typeface="Consolas" pitchFamily="49" charset="0"/>
              </a:rPr>
              <a:t>INTO</a:t>
            </a:r>
            <a:r>
              <a:rPr lang="en-US" sz="2600" dirty="0">
                <a:solidFill>
                  <a:schemeClr val="accent5">
                    <a:lumMod val="20000"/>
                    <a:lumOff val="80000"/>
                  </a:schemeClr>
                </a:solidFill>
              </a:rPr>
              <a:t> </a:t>
            </a:r>
            <a:r>
              <a:rPr lang="en-US" sz="2600" dirty="0">
                <a:solidFill>
                  <a:schemeClr val="accent5">
                    <a:lumMod val="20000"/>
                    <a:lumOff val="80000"/>
                  </a:schemeClr>
                </a:solidFill>
                <a:latin typeface="Consolas" pitchFamily="49" charset="0"/>
              </a:rPr>
              <a:t>&lt;table&gt;(&lt;columns&gt;)</a:t>
            </a:r>
            <a:r>
              <a:rPr lang="en-US" sz="2600" dirty="0">
                <a:solidFill>
                  <a:schemeClr val="accent5">
                    <a:lumMod val="20000"/>
                    <a:lumOff val="80000"/>
                  </a:schemeClr>
                </a:solidFill>
              </a:rPr>
              <a:t> </a:t>
            </a:r>
            <a:r>
              <a:rPr lang="en-US" sz="2600" dirty="0">
                <a:solidFill>
                  <a:schemeClr val="accent5">
                    <a:lumMod val="20000"/>
                    <a:lumOff val="80000"/>
                  </a:schemeClr>
                </a:solidFill>
                <a:latin typeface="Consolas" pitchFamily="49" charset="0"/>
              </a:rPr>
              <a:t>VALUES (&lt;values&gt;)</a:t>
            </a:r>
          </a:p>
          <a:p>
            <a:pPr marL="900113" lvl="1" indent="-363538">
              <a:lnSpc>
                <a:spcPct val="100000"/>
              </a:lnSpc>
            </a:pPr>
            <a:r>
              <a:rPr lang="en-US" sz="2600" dirty="0">
                <a:solidFill>
                  <a:schemeClr val="accent5">
                    <a:lumMod val="20000"/>
                    <a:lumOff val="80000"/>
                  </a:schemeClr>
                </a:solidFill>
                <a:latin typeface="Consolas" pitchFamily="49" charset="0"/>
              </a:rPr>
              <a:t>INSERT</a:t>
            </a:r>
            <a:r>
              <a:rPr lang="en-US" sz="2600" dirty="0">
                <a:solidFill>
                  <a:schemeClr val="accent5">
                    <a:lumMod val="20000"/>
                    <a:lumOff val="80000"/>
                  </a:schemeClr>
                </a:solidFill>
              </a:rPr>
              <a:t> </a:t>
            </a:r>
            <a:r>
              <a:rPr lang="en-US" sz="2600" dirty="0">
                <a:solidFill>
                  <a:schemeClr val="accent5">
                    <a:lumMod val="20000"/>
                    <a:lumOff val="80000"/>
                  </a:schemeClr>
                </a:solidFill>
                <a:latin typeface="Consolas" pitchFamily="49" charset="0"/>
              </a:rPr>
              <a:t>INTO</a:t>
            </a:r>
            <a:r>
              <a:rPr lang="en-US" sz="2600" dirty="0">
                <a:solidFill>
                  <a:schemeClr val="accent5">
                    <a:lumMod val="20000"/>
                    <a:lumOff val="80000"/>
                  </a:schemeClr>
                </a:solidFill>
              </a:rPr>
              <a:t> </a:t>
            </a:r>
            <a:r>
              <a:rPr lang="en-US" sz="2600" dirty="0">
                <a:solidFill>
                  <a:schemeClr val="accent5">
                    <a:lumMod val="20000"/>
                    <a:lumOff val="80000"/>
                  </a:schemeClr>
                </a:solidFill>
                <a:latin typeface="Consolas" pitchFamily="49" charset="0"/>
              </a:rPr>
              <a:t>&lt;table&gt;</a:t>
            </a:r>
            <a:r>
              <a:rPr lang="en-US" sz="2600" dirty="0">
                <a:solidFill>
                  <a:schemeClr val="accent5">
                    <a:lumMod val="20000"/>
                    <a:lumOff val="80000"/>
                  </a:schemeClr>
                </a:solidFill>
              </a:rPr>
              <a:t> </a:t>
            </a:r>
            <a:r>
              <a:rPr lang="en-US" sz="2600" dirty="0">
                <a:solidFill>
                  <a:schemeClr val="accent5">
                    <a:lumMod val="20000"/>
                    <a:lumOff val="80000"/>
                  </a:schemeClr>
                </a:solidFill>
                <a:latin typeface="Consolas" pitchFamily="49" charset="0"/>
              </a:rPr>
              <a:t>SELECT</a:t>
            </a:r>
            <a:r>
              <a:rPr lang="en-US" sz="2600" dirty="0">
                <a:solidFill>
                  <a:schemeClr val="accent5">
                    <a:lumMod val="20000"/>
                    <a:lumOff val="80000"/>
                  </a:schemeClr>
                </a:solidFill>
              </a:rPr>
              <a:t> </a:t>
            </a:r>
            <a:r>
              <a:rPr lang="en-US" sz="2600" dirty="0">
                <a:solidFill>
                  <a:schemeClr val="accent5">
                    <a:lumMod val="20000"/>
                    <a:lumOff val="80000"/>
                  </a:schemeClr>
                </a:solidFill>
                <a:latin typeface="Consolas" pitchFamily="49" charset="0"/>
              </a:rPr>
              <a:t>&lt;values&gt;</a:t>
            </a:r>
            <a:endParaRPr lang="bg-BG" sz="2600" dirty="0">
              <a:solidFill>
                <a:schemeClr val="accent5">
                  <a:lumMod val="20000"/>
                  <a:lumOff val="80000"/>
                </a:schemeClr>
              </a:solidFill>
              <a:latin typeface="Consolas" pitchFamily="49" charset="0"/>
            </a:endParaRPr>
          </a:p>
        </p:txBody>
      </p:sp>
      <p:sp>
        <p:nvSpPr>
          <p:cNvPr id="559108" name="Rectangle 4"/>
          <p:cNvSpPr>
            <a:spLocks noChangeArrowheads="1"/>
          </p:cNvSpPr>
          <p:nvPr/>
        </p:nvSpPr>
        <p:spPr bwMode="auto">
          <a:xfrm>
            <a:off x="900113" y="3810000"/>
            <a:ext cx="7343775" cy="240065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INSERT INTO EmployeesProjects</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VALUES (229, 25)</a:t>
            </a:r>
          </a:p>
          <a:p>
            <a:pPr eaLnBrk="0" hangingPunct="0">
              <a:spcBef>
                <a:spcPts val="60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INSERT INTO Projects(Name, StartDate)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VALUES ('New project', GETDATE())</a:t>
            </a:r>
          </a:p>
          <a:p>
            <a:pPr eaLnBrk="0" hangingPunct="0">
              <a:spcBef>
                <a:spcPts val="60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INSERT INTO Projects(Name, StartDate)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SELECT Name + ' Restructuring', GETDATE()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FROM Departments</a:t>
            </a:r>
          </a:p>
        </p:txBody>
      </p:sp>
    </p:spTree>
    <p:extLst>
      <p:ext uri="{BB962C8B-B14F-4D97-AF65-F5344CB8AC3E}">
        <p14:creationId xmlns:p14="http://schemas.microsoft.com/office/powerpoint/2010/main" val="757193850"/>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Bulk Insert</a:t>
            </a:r>
          </a:p>
        </p:txBody>
      </p:sp>
      <p:sp>
        <p:nvSpPr>
          <p:cNvPr id="3" name="Content Placeholder 2"/>
          <p:cNvSpPr>
            <a:spLocks noGrp="1"/>
          </p:cNvSpPr>
          <p:nvPr>
            <p:ph idx="1"/>
          </p:nvPr>
        </p:nvSpPr>
        <p:spPr/>
        <p:txBody>
          <a:bodyPr/>
          <a:lstStyle/>
          <a:p>
            <a:r>
              <a:rPr lang="en-US" dirty="0"/>
              <a:t>Bulk INSERT can insert multiple values through a single SQL command</a:t>
            </a:r>
          </a:p>
        </p:txBody>
      </p:sp>
      <p:sp>
        <p:nvSpPr>
          <p:cNvPr id="5" name="Rectangle 4"/>
          <p:cNvSpPr>
            <a:spLocks noChangeArrowheads="1"/>
          </p:cNvSpPr>
          <p:nvPr/>
        </p:nvSpPr>
        <p:spPr bwMode="auto">
          <a:xfrm>
            <a:off x="900113" y="2234148"/>
            <a:ext cx="7343775" cy="409342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INSERT INTO EmployeesProjects VALUES</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(229, 1),</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(2</a:t>
            </a:r>
            <a: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29</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2),</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(2</a:t>
            </a:r>
            <a: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29</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3),</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(229, 4),</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(2</a:t>
            </a:r>
            <a: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29</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5),</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(2</a:t>
            </a:r>
            <a: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29</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6),</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(2</a:t>
            </a:r>
            <a: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29</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8),</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(2</a:t>
            </a:r>
            <a: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29</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9),</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(2</a:t>
            </a:r>
            <a: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29</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10),</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(2</a:t>
            </a:r>
            <a: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29</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11),</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(2</a:t>
            </a:r>
            <a: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29</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12),</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(2</a:t>
            </a:r>
            <a: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29</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26)</a:t>
            </a:r>
          </a:p>
        </p:txBody>
      </p:sp>
    </p:spTree>
    <p:extLst>
      <p:ext uri="{BB962C8B-B14F-4D97-AF65-F5344CB8AC3E}">
        <p14:creationId xmlns:p14="http://schemas.microsoft.com/office/powerpoint/2010/main" val="2368606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p:cNvSpPr>
            <a:spLocks noGrp="1" noChangeArrowheads="1"/>
          </p:cNvSpPr>
          <p:nvPr>
            <p:ph type="title"/>
          </p:nvPr>
        </p:nvSpPr>
        <p:spPr/>
        <p:txBody>
          <a:bodyPr/>
          <a:lstStyle/>
          <a:p>
            <a:r>
              <a:rPr lang="en-US" dirty="0"/>
              <a:t>Relational Databases and SQL</a:t>
            </a:r>
          </a:p>
        </p:txBody>
      </p:sp>
      <p:sp>
        <p:nvSpPr>
          <p:cNvPr id="477187" name="Rectangle 3"/>
          <p:cNvSpPr>
            <a:spLocks noGrp="1" noChangeArrowheads="1"/>
          </p:cNvSpPr>
          <p:nvPr>
            <p:ph idx="1"/>
          </p:nvPr>
        </p:nvSpPr>
        <p:spPr/>
        <p:txBody>
          <a:bodyPr/>
          <a:lstStyle/>
          <a:p>
            <a:pPr>
              <a:lnSpc>
                <a:spcPct val="100000"/>
              </a:lnSpc>
            </a:pPr>
            <a:r>
              <a:rPr lang="en-US" sz="3600" dirty="0"/>
              <a:t>A relational database c</a:t>
            </a:r>
            <a:r>
              <a:rPr lang="en-US" sz="3400" dirty="0"/>
              <a:t>an be accessed and modified by executing SQL statements</a:t>
            </a:r>
          </a:p>
          <a:p>
            <a:pPr lvl="1">
              <a:lnSpc>
                <a:spcPct val="100000"/>
              </a:lnSpc>
            </a:pPr>
            <a:r>
              <a:rPr lang="en-US" sz="3400" dirty="0"/>
              <a:t>SQL allows</a:t>
            </a:r>
          </a:p>
          <a:p>
            <a:pPr lvl="2">
              <a:lnSpc>
                <a:spcPct val="100000"/>
              </a:lnSpc>
            </a:pPr>
            <a:r>
              <a:rPr lang="en-US" sz="3200" dirty="0"/>
              <a:t>Defining / modifying the database schema</a:t>
            </a:r>
          </a:p>
          <a:p>
            <a:pPr lvl="2">
              <a:lnSpc>
                <a:spcPct val="100000"/>
              </a:lnSpc>
            </a:pPr>
            <a:r>
              <a:rPr lang="en-US" sz="3200" dirty="0"/>
              <a:t>Searching / modifying table data</a:t>
            </a:r>
          </a:p>
          <a:p>
            <a:pPr lvl="1">
              <a:lnSpc>
                <a:spcPct val="100000"/>
              </a:lnSpc>
            </a:pPr>
            <a:r>
              <a:rPr lang="en-US" sz="3400" dirty="0"/>
              <a:t>A set of SQL commands are available for extracting subset of the table data</a:t>
            </a:r>
          </a:p>
          <a:p>
            <a:pPr lvl="1">
              <a:lnSpc>
                <a:spcPct val="100000"/>
              </a:lnSpc>
            </a:pPr>
            <a:r>
              <a:rPr lang="en-US" sz="3400" dirty="0"/>
              <a:t>Most SQL commands return a </a:t>
            </a:r>
            <a:r>
              <a:rPr lang="en-US" sz="3400" dirty="0">
                <a:solidFill>
                  <a:schemeClr val="accent5">
                    <a:lumMod val="20000"/>
                    <a:lumOff val="80000"/>
                  </a:schemeClr>
                </a:solidFill>
              </a:rPr>
              <a:t>single value </a:t>
            </a:r>
            <a:r>
              <a:rPr lang="en-US" sz="3400" dirty="0"/>
              <a:t>or </a:t>
            </a:r>
            <a:r>
              <a:rPr lang="en-US" sz="3400" dirty="0">
                <a:solidFill>
                  <a:schemeClr val="accent5">
                    <a:lumMod val="20000"/>
                    <a:lumOff val="80000"/>
                  </a:schemeClr>
                </a:solidFill>
              </a:rPr>
              <a:t>record set</a:t>
            </a:r>
          </a:p>
        </p:txBody>
      </p:sp>
    </p:spTree>
    <p:extLst>
      <p:ext uri="{BB962C8B-B14F-4D97-AF65-F5344CB8AC3E}">
        <p14:creationId xmlns:p14="http://schemas.microsoft.com/office/powerpoint/2010/main" val="391147096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0" name="Rectangle 2"/>
          <p:cNvSpPr>
            <a:spLocks noGrp="1" noChangeArrowheads="1"/>
          </p:cNvSpPr>
          <p:nvPr>
            <p:ph type="ctrTitle"/>
          </p:nvPr>
        </p:nvSpPr>
        <p:spPr>
          <a:xfrm>
            <a:off x="457200" y="4876801"/>
            <a:ext cx="8229600" cy="685800"/>
          </a:xfrm>
        </p:spPr>
        <p:txBody>
          <a:bodyPr/>
          <a:lstStyle/>
          <a:p>
            <a:r>
              <a:rPr lang="en-US" dirty="0"/>
              <a:t>SQL Language</a:t>
            </a:r>
            <a:endParaRPr lang="bg-BG" dirty="0"/>
          </a:p>
        </p:txBody>
      </p:sp>
      <p:sp>
        <p:nvSpPr>
          <p:cNvPr id="4" name="Subtitle 3"/>
          <p:cNvSpPr>
            <a:spLocks noGrp="1"/>
          </p:cNvSpPr>
          <p:nvPr>
            <p:ph type="subTitle" idx="1"/>
          </p:nvPr>
        </p:nvSpPr>
        <p:spPr>
          <a:xfrm>
            <a:off x="457200" y="5679280"/>
            <a:ext cx="8229600" cy="569120"/>
          </a:xfrm>
        </p:spPr>
        <p:txBody>
          <a:bodyPr/>
          <a:lstStyle/>
          <a:p>
            <a:r>
              <a:rPr dirty="0"/>
              <a:t>Updating Data in Tables</a:t>
            </a:r>
            <a:endParaRPr lang="bg-BG" dirty="0"/>
          </a:p>
        </p:txBody>
      </p:sp>
      <p:pic>
        <p:nvPicPr>
          <p:cNvPr id="20481" name="Picture 1"/>
          <p:cNvPicPr>
            <a:picLocks noChangeAspect="1" noChangeArrowheads="1"/>
          </p:cNvPicPr>
          <p:nvPr/>
        </p:nvPicPr>
        <p:blipFill>
          <a:blip r:embed="rId3" cstate="screen"/>
          <a:srcRect/>
          <a:stretch>
            <a:fillRect/>
          </a:stretch>
        </p:blipFill>
        <p:spPr bwMode="auto">
          <a:xfrm>
            <a:off x="2171700" y="858316"/>
            <a:ext cx="4838700" cy="3637484"/>
          </a:xfrm>
          <a:prstGeom prst="roundRect">
            <a:avLst>
              <a:gd name="adj" fmla="val 14036"/>
            </a:avLst>
          </a:prstGeom>
          <a:ln>
            <a:noFill/>
          </a:ln>
          <a:effectLst>
            <a:softEdge rad="112500"/>
          </a:effectLst>
        </p:spPr>
      </p:pic>
    </p:spTree>
    <p:extLst>
      <p:ext uri="{BB962C8B-B14F-4D97-AF65-F5344CB8AC3E}">
        <p14:creationId xmlns:p14="http://schemas.microsoft.com/office/powerpoint/2010/main" val="6298751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Rectangle 2"/>
          <p:cNvSpPr>
            <a:spLocks noGrp="1" noChangeArrowheads="1"/>
          </p:cNvSpPr>
          <p:nvPr>
            <p:ph type="title"/>
          </p:nvPr>
        </p:nvSpPr>
        <p:spPr/>
        <p:txBody>
          <a:bodyPr/>
          <a:lstStyle/>
          <a:p>
            <a:r>
              <a:rPr lang="en-US" dirty="0"/>
              <a:t>Updating Joined Tables</a:t>
            </a:r>
            <a:endParaRPr lang="bg-BG" dirty="0"/>
          </a:p>
        </p:txBody>
      </p:sp>
      <p:sp>
        <p:nvSpPr>
          <p:cNvPr id="563204" name="Rectangle 4"/>
          <p:cNvSpPr>
            <a:spLocks noGrp="1" noChangeArrowheads="1"/>
          </p:cNvSpPr>
          <p:nvPr>
            <p:ph idx="1"/>
          </p:nvPr>
        </p:nvSpPr>
        <p:spPr>
          <a:xfrm>
            <a:off x="228600" y="1066800"/>
            <a:ext cx="8686800" cy="5562600"/>
          </a:xfrm>
          <a:noFill/>
          <a:ln/>
        </p:spPr>
        <p:txBody>
          <a:bodyPr/>
          <a:lstStyle/>
          <a:p>
            <a:pPr marL="357188" indent="-357188">
              <a:lnSpc>
                <a:spcPct val="100000"/>
              </a:lnSpc>
            </a:pPr>
            <a:r>
              <a:rPr lang="en-US" dirty="0"/>
              <a:t>We can update tables based on condition from joined tables</a:t>
            </a:r>
          </a:p>
        </p:txBody>
      </p:sp>
      <p:sp>
        <p:nvSpPr>
          <p:cNvPr id="563203" name="Rectangle 3"/>
          <p:cNvSpPr>
            <a:spLocks noChangeArrowheads="1"/>
          </p:cNvSpPr>
          <p:nvPr/>
        </p:nvSpPr>
        <p:spPr bwMode="auto">
          <a:xfrm>
            <a:off x="900113" y="2438400"/>
            <a:ext cx="7343775" cy="193899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UPDATE Employees</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SET JobTitle = 'Senior ' + JobTitle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Employees e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JOIN Departments d</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ON e.DepartmentID = d.DepartmentID</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d.Name = 'Sales'</a:t>
            </a:r>
          </a:p>
        </p:txBody>
      </p:sp>
      <p:pic>
        <p:nvPicPr>
          <p:cNvPr id="18434" name="Picture 2" descr="http://people.mozilla.com/~faaborg/files/20081216-platformIcons/softwareUpdate-256.png"/>
          <p:cNvPicPr>
            <a:picLocks noChangeAspect="1" noChangeArrowheads="1"/>
          </p:cNvPicPr>
          <p:nvPr/>
        </p:nvPicPr>
        <p:blipFill>
          <a:blip r:embed="rId2" cstate="screen"/>
          <a:srcRect/>
          <a:stretch>
            <a:fillRect/>
          </a:stretch>
        </p:blipFill>
        <p:spPr bwMode="auto">
          <a:xfrm>
            <a:off x="7162800" y="2057400"/>
            <a:ext cx="1447800" cy="1447800"/>
          </a:xfrm>
          <a:prstGeom prst="rect">
            <a:avLst/>
          </a:prstGeom>
          <a:noFill/>
        </p:spPr>
      </p:pic>
      <p:grpSp>
        <p:nvGrpSpPr>
          <p:cNvPr id="10" name="Group 9"/>
          <p:cNvGrpSpPr/>
          <p:nvPr/>
        </p:nvGrpSpPr>
        <p:grpSpPr>
          <a:xfrm>
            <a:off x="1868892" y="4724400"/>
            <a:ext cx="5370108" cy="1790700"/>
            <a:chOff x="607608" y="4648200"/>
            <a:chExt cx="5602692" cy="1866900"/>
          </a:xfrm>
        </p:grpSpPr>
        <p:pic>
          <p:nvPicPr>
            <p:cNvPr id="18435" name="Picture 3" descr="C:\Trash\table-red.png"/>
            <p:cNvPicPr>
              <a:picLocks noChangeAspect="1" noChangeArrowheads="1"/>
            </p:cNvPicPr>
            <p:nvPr/>
          </p:nvPicPr>
          <p:blipFill>
            <a:blip r:embed="rId3" cstate="screen"/>
            <a:srcRect/>
            <a:stretch>
              <a:fillRect/>
            </a:stretch>
          </p:blipFill>
          <p:spPr bwMode="auto">
            <a:xfrm rot="382574">
              <a:off x="607608" y="4801182"/>
              <a:ext cx="2838256" cy="1494488"/>
            </a:xfrm>
            <a:prstGeom prst="rect">
              <a:avLst/>
            </a:prstGeom>
            <a:noFill/>
            <a:scene3d>
              <a:camera prst="perspectiveContrastingRightFacing"/>
              <a:lightRig rig="threePt" dir="t"/>
            </a:scene3d>
          </p:spPr>
        </p:pic>
        <p:pic>
          <p:nvPicPr>
            <p:cNvPr id="7" name="Picture 3" descr="C:\Trash\table-red.png"/>
            <p:cNvPicPr>
              <a:picLocks noChangeAspect="1" noChangeArrowheads="1"/>
            </p:cNvPicPr>
            <p:nvPr/>
          </p:nvPicPr>
          <p:blipFill>
            <a:blip r:embed="rId3" cstate="screen"/>
            <a:srcRect/>
            <a:stretch>
              <a:fillRect/>
            </a:stretch>
          </p:blipFill>
          <p:spPr bwMode="auto">
            <a:xfrm rot="382574">
              <a:off x="1507135" y="4801764"/>
              <a:ext cx="2838256" cy="1494488"/>
            </a:xfrm>
            <a:prstGeom prst="rect">
              <a:avLst/>
            </a:prstGeom>
            <a:noFill/>
            <a:scene3d>
              <a:camera prst="perspectiveContrastingRightFacing"/>
              <a:lightRig rig="threePt" dir="t"/>
            </a:scene3d>
          </p:spPr>
        </p:pic>
        <p:pic>
          <p:nvPicPr>
            <p:cNvPr id="8" name="Picture 3" descr="C:\Trash\table-red.png"/>
            <p:cNvPicPr>
              <a:picLocks noChangeAspect="1" noChangeArrowheads="1"/>
            </p:cNvPicPr>
            <p:nvPr/>
          </p:nvPicPr>
          <p:blipFill>
            <a:blip r:embed="rId3" cstate="screen"/>
            <a:srcRect/>
            <a:stretch>
              <a:fillRect/>
            </a:stretch>
          </p:blipFill>
          <p:spPr bwMode="auto">
            <a:xfrm rot="382574">
              <a:off x="2421536" y="4801764"/>
              <a:ext cx="2838256" cy="1494488"/>
            </a:xfrm>
            <a:prstGeom prst="rect">
              <a:avLst/>
            </a:prstGeom>
            <a:noFill/>
            <a:scene3d>
              <a:camera prst="perspectiveContrastingRightFacing"/>
              <a:lightRig rig="threePt" dir="t"/>
            </a:scene3d>
          </p:spPr>
        </p:pic>
        <p:pic>
          <p:nvPicPr>
            <p:cNvPr id="18437" name="Picture 5" descr="http://itblog.org.ua/wp-content/uploads/2010/01/software-update-icon-512x512-300x300.png"/>
            <p:cNvPicPr>
              <a:picLocks noChangeAspect="1" noChangeArrowheads="1"/>
            </p:cNvPicPr>
            <p:nvPr/>
          </p:nvPicPr>
          <p:blipFill>
            <a:blip r:embed="rId4" cstate="screen">
              <a:duotone>
                <a:schemeClr val="accent2">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4343400" y="4648200"/>
              <a:ext cx="1866900" cy="1866900"/>
            </a:xfrm>
            <a:prstGeom prst="rect">
              <a:avLst/>
            </a:prstGeom>
            <a:noFill/>
          </p:spPr>
        </p:pic>
      </p:grpSp>
    </p:spTree>
    <p:extLst>
      <p:ext uri="{BB962C8B-B14F-4D97-AF65-F5344CB8AC3E}">
        <p14:creationId xmlns:p14="http://schemas.microsoft.com/office/powerpoint/2010/main" val="3218489586"/>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Grp="1" noChangeArrowheads="1"/>
          </p:cNvSpPr>
          <p:nvPr>
            <p:ph type="title"/>
          </p:nvPr>
        </p:nvSpPr>
        <p:spPr/>
        <p:txBody>
          <a:bodyPr/>
          <a:lstStyle/>
          <a:p>
            <a:r>
              <a:rPr lang="en-US" dirty="0"/>
              <a:t>Updating Data</a:t>
            </a:r>
            <a:endParaRPr lang="bg-BG" dirty="0"/>
          </a:p>
        </p:txBody>
      </p:sp>
      <p:sp>
        <p:nvSpPr>
          <p:cNvPr id="562179" name="Rectangle 3"/>
          <p:cNvSpPr>
            <a:spLocks noGrp="1" noChangeArrowheads="1"/>
          </p:cNvSpPr>
          <p:nvPr>
            <p:ph idx="1"/>
          </p:nvPr>
        </p:nvSpPr>
        <p:spPr/>
        <p:txBody>
          <a:bodyPr/>
          <a:lstStyle/>
          <a:p>
            <a:pPr marL="357188" indent="-357188">
              <a:lnSpc>
                <a:spcPct val="100000"/>
              </a:lnSpc>
            </a:pPr>
            <a:r>
              <a:rPr lang="en-US" dirty="0">
                <a:solidFill>
                  <a:schemeClr val="accent5">
                    <a:lumMod val="20000"/>
                    <a:lumOff val="80000"/>
                  </a:schemeClr>
                </a:solidFill>
                <a:latin typeface="Consolas" pitchFamily="49" charset="0"/>
              </a:rPr>
              <a:t>UPDATE</a:t>
            </a:r>
            <a:r>
              <a:rPr lang="en-US" dirty="0"/>
              <a:t> command</a:t>
            </a:r>
          </a:p>
          <a:p>
            <a:pPr marL="900113" lvl="1" indent="-363538">
              <a:lnSpc>
                <a:spcPct val="100000"/>
              </a:lnSpc>
            </a:pPr>
            <a:r>
              <a:rPr lang="en-US" dirty="0">
                <a:solidFill>
                  <a:schemeClr val="accent5">
                    <a:lumMod val="20000"/>
                    <a:lumOff val="80000"/>
                  </a:schemeClr>
                </a:solidFill>
                <a:latin typeface="Consolas" pitchFamily="49" charset="0"/>
              </a:rPr>
              <a:t>UPDATE</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&lt;table&gt;</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SET</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&lt;column=expression&gt; WHERE</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&lt;condition&gt;</a:t>
            </a:r>
          </a:p>
          <a:p>
            <a:pPr marL="900113" lvl="1" indent="-363538">
              <a:lnSpc>
                <a:spcPct val="100000"/>
              </a:lnSpc>
            </a:pPr>
            <a:r>
              <a:rPr lang="en-US" dirty="0"/>
              <a:t>Note: Don't forget the </a:t>
            </a:r>
            <a:r>
              <a:rPr lang="en-US" dirty="0">
                <a:solidFill>
                  <a:schemeClr val="accent5">
                    <a:lumMod val="20000"/>
                    <a:lumOff val="80000"/>
                  </a:schemeClr>
                </a:solidFill>
                <a:latin typeface="Consolas" pitchFamily="49" charset="0"/>
              </a:rPr>
              <a:t>WHERE</a:t>
            </a:r>
            <a:r>
              <a:rPr lang="en-US" dirty="0"/>
              <a:t> clause!</a:t>
            </a:r>
          </a:p>
        </p:txBody>
      </p:sp>
      <p:sp>
        <p:nvSpPr>
          <p:cNvPr id="562180" name="Rectangle 4"/>
          <p:cNvSpPr>
            <a:spLocks noChangeArrowheads="1"/>
          </p:cNvSpPr>
          <p:nvPr/>
        </p:nvSpPr>
        <p:spPr bwMode="auto">
          <a:xfrm>
            <a:off x="900113" y="3693855"/>
            <a:ext cx="7343775" cy="255454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UPDATE Employees</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SET LastName = 'Brown'</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EmployeeID = 1</a:t>
            </a:r>
          </a:p>
          <a:p>
            <a:pPr eaLnBrk="0" hangingPunct="0">
              <a:spcBef>
                <a:spcPts val="0"/>
              </a:spcBef>
              <a:buClr>
                <a:schemeClr val="accent5">
                  <a:lumMod val="40000"/>
                  <a:lumOff val="60000"/>
                </a:schemeClr>
              </a:buClr>
              <a:buSzPct val="70000"/>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UPDATE Employees</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SET Salary = Salary * 1.10,</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JobTitle = 'Senior ' + JobTitle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DepartmentID = 3</a:t>
            </a:r>
          </a:p>
        </p:txBody>
      </p:sp>
    </p:spTree>
    <p:extLst>
      <p:ext uri="{BB962C8B-B14F-4D97-AF65-F5344CB8AC3E}">
        <p14:creationId xmlns:p14="http://schemas.microsoft.com/office/powerpoint/2010/main" val="2751392989"/>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http://thumbs.dreamstime.com/thumb_357/1232561910A2eaGb.jpg"/>
          <p:cNvPicPr>
            <a:picLocks noChangeAspect="1" noChangeArrowheads="1"/>
          </p:cNvPicPr>
          <p:nvPr/>
        </p:nvPicPr>
        <p:blipFill>
          <a:blip r:embed="rId3" cstate="screen"/>
          <a:srcRect/>
          <a:stretch>
            <a:fillRect/>
          </a:stretch>
        </p:blipFill>
        <p:spPr bwMode="auto">
          <a:xfrm>
            <a:off x="2705100" y="1028700"/>
            <a:ext cx="3695700" cy="2857500"/>
          </a:xfrm>
          <a:prstGeom prst="roundRect">
            <a:avLst>
              <a:gd name="adj" fmla="val 4594"/>
            </a:avLst>
          </a:prstGeom>
          <a:solidFill>
            <a:srgbClr val="FFFFFF">
              <a:shade val="85000"/>
            </a:srgbClr>
          </a:solidFill>
          <a:ln>
            <a:noFill/>
          </a:ln>
          <a:effectLst>
            <a:reflection blurRad="12700" stA="38000" endPos="28000" dist="5000" dir="5400000" sy="-100000" algn="bl" rotWithShape="0"/>
          </a:effectLst>
        </p:spPr>
      </p:pic>
      <p:sp>
        <p:nvSpPr>
          <p:cNvPr id="564226" name="Rectangle 2"/>
          <p:cNvSpPr>
            <a:spLocks noGrp="1" noChangeArrowheads="1"/>
          </p:cNvSpPr>
          <p:nvPr>
            <p:ph type="ctrTitle"/>
          </p:nvPr>
        </p:nvSpPr>
        <p:spPr>
          <a:xfrm>
            <a:off x="457200" y="4572001"/>
            <a:ext cx="8229600" cy="685800"/>
          </a:xfrm>
        </p:spPr>
        <p:txBody>
          <a:bodyPr/>
          <a:lstStyle/>
          <a:p>
            <a:r>
              <a:rPr lang="en-US" dirty="0"/>
              <a:t>SQL Language</a:t>
            </a:r>
            <a:endParaRPr lang="bg-BG" dirty="0"/>
          </a:p>
        </p:txBody>
      </p:sp>
      <p:sp>
        <p:nvSpPr>
          <p:cNvPr id="4" name="Subtitle 3"/>
          <p:cNvSpPr>
            <a:spLocks noGrp="1"/>
          </p:cNvSpPr>
          <p:nvPr>
            <p:ph type="subTitle" idx="1"/>
          </p:nvPr>
        </p:nvSpPr>
        <p:spPr>
          <a:xfrm>
            <a:off x="457200" y="5298280"/>
            <a:ext cx="8229600" cy="569120"/>
          </a:xfrm>
        </p:spPr>
        <p:txBody>
          <a:bodyPr/>
          <a:lstStyle/>
          <a:p>
            <a:r>
              <a:t>Deleting Data From Tables</a:t>
            </a:r>
            <a:endParaRPr lang="bg-BG" dirty="0"/>
          </a:p>
        </p:txBody>
      </p:sp>
    </p:spTree>
    <p:extLst>
      <p:ext uri="{BB962C8B-B14F-4D97-AF65-F5344CB8AC3E}">
        <p14:creationId xmlns:p14="http://schemas.microsoft.com/office/powerpoint/2010/main" val="267594159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p:cNvSpPr>
            <a:spLocks noGrp="1" noChangeArrowheads="1"/>
          </p:cNvSpPr>
          <p:nvPr>
            <p:ph type="title"/>
          </p:nvPr>
        </p:nvSpPr>
        <p:spPr/>
        <p:txBody>
          <a:bodyPr/>
          <a:lstStyle/>
          <a:p>
            <a:r>
              <a:rPr lang="en-US" dirty="0"/>
              <a:t>Deleting Data</a:t>
            </a:r>
            <a:endParaRPr lang="bg-BG" dirty="0"/>
          </a:p>
        </p:txBody>
      </p:sp>
      <p:sp>
        <p:nvSpPr>
          <p:cNvPr id="566275" name="Rectangle 3"/>
          <p:cNvSpPr>
            <a:spLocks noGrp="1" noChangeArrowheads="1"/>
          </p:cNvSpPr>
          <p:nvPr>
            <p:ph idx="1"/>
          </p:nvPr>
        </p:nvSpPr>
        <p:spPr/>
        <p:txBody>
          <a:bodyPr/>
          <a:lstStyle/>
          <a:p>
            <a:pPr>
              <a:lnSpc>
                <a:spcPct val="100000"/>
              </a:lnSpc>
            </a:pPr>
            <a:r>
              <a:rPr lang="en-US" dirty="0"/>
              <a:t>Deleting rows from a table</a:t>
            </a:r>
          </a:p>
          <a:p>
            <a:pPr marL="865188" lvl="1" indent="-407988">
              <a:lnSpc>
                <a:spcPct val="100000"/>
              </a:lnSpc>
            </a:pPr>
            <a:r>
              <a:rPr lang="en-US" dirty="0">
                <a:solidFill>
                  <a:schemeClr val="accent5">
                    <a:lumMod val="20000"/>
                    <a:lumOff val="80000"/>
                  </a:schemeClr>
                </a:solidFill>
                <a:latin typeface="Consolas" pitchFamily="49" charset="0"/>
              </a:rPr>
              <a:t>DELETE</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FROM</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&lt;table&gt;</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WHERE</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&lt;condition&gt;</a:t>
            </a:r>
          </a:p>
          <a:p>
            <a:pPr marL="865188" lvl="1" indent="-407988">
              <a:lnSpc>
                <a:spcPct val="100000"/>
              </a:lnSpc>
              <a:buNone/>
            </a:pPr>
            <a:endParaRPr lang="en-US" dirty="0"/>
          </a:p>
          <a:p>
            <a:pPr marL="865188" lvl="1" indent="-407988">
              <a:lnSpc>
                <a:spcPct val="100000"/>
              </a:lnSpc>
              <a:spcBef>
                <a:spcPts val="3600"/>
              </a:spcBef>
            </a:pPr>
            <a:r>
              <a:rPr lang="en-US" dirty="0"/>
              <a:t>Note: Don’t forget the </a:t>
            </a:r>
            <a:r>
              <a:rPr lang="en-US" dirty="0">
                <a:solidFill>
                  <a:schemeClr val="accent5">
                    <a:lumMod val="20000"/>
                    <a:lumOff val="80000"/>
                  </a:schemeClr>
                </a:solidFill>
                <a:latin typeface="Consolas" pitchFamily="49" charset="0"/>
              </a:rPr>
              <a:t>WHERE</a:t>
            </a:r>
            <a:r>
              <a:rPr lang="en-US" dirty="0"/>
              <a:t> clause!</a:t>
            </a:r>
          </a:p>
          <a:p>
            <a:pPr>
              <a:lnSpc>
                <a:spcPct val="100000"/>
              </a:lnSpc>
            </a:pPr>
            <a:r>
              <a:rPr lang="en-US" dirty="0"/>
              <a:t>Delete all rows from a table at once</a:t>
            </a:r>
          </a:p>
          <a:p>
            <a:pPr marL="865188" lvl="1" indent="-407988">
              <a:lnSpc>
                <a:spcPct val="100000"/>
              </a:lnSpc>
            </a:pPr>
            <a:r>
              <a:rPr lang="en-US" dirty="0">
                <a:solidFill>
                  <a:schemeClr val="accent5">
                    <a:lumMod val="20000"/>
                    <a:lumOff val="80000"/>
                  </a:schemeClr>
                </a:solidFill>
                <a:latin typeface="Consolas" pitchFamily="49" charset="0"/>
              </a:rPr>
              <a:t>TRUNCATE</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TABLE</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&lt;</a:t>
            </a:r>
            <a:r>
              <a:rPr lang="en-US" noProof="1">
                <a:solidFill>
                  <a:schemeClr val="accent5">
                    <a:lumMod val="20000"/>
                    <a:lumOff val="80000"/>
                  </a:schemeClr>
                </a:solidFill>
                <a:latin typeface="Consolas" pitchFamily="49" charset="0"/>
              </a:rPr>
              <a:t>table</a:t>
            </a:r>
            <a:r>
              <a:rPr lang="en-US" dirty="0">
                <a:solidFill>
                  <a:schemeClr val="accent5">
                    <a:lumMod val="20000"/>
                    <a:lumOff val="80000"/>
                  </a:schemeClr>
                </a:solidFill>
                <a:latin typeface="Consolas" pitchFamily="49" charset="0"/>
              </a:rPr>
              <a:t>&gt;</a:t>
            </a:r>
            <a:endParaRPr lang="bg-BG" dirty="0">
              <a:solidFill>
                <a:schemeClr val="accent5">
                  <a:lumMod val="20000"/>
                  <a:lumOff val="80000"/>
                </a:schemeClr>
              </a:solidFill>
              <a:latin typeface="Consolas" pitchFamily="49" charset="0"/>
            </a:endParaRPr>
          </a:p>
        </p:txBody>
      </p:sp>
      <p:sp>
        <p:nvSpPr>
          <p:cNvPr id="566276" name="Rectangle 4"/>
          <p:cNvSpPr>
            <a:spLocks noChangeArrowheads="1"/>
          </p:cNvSpPr>
          <p:nvPr/>
        </p:nvSpPr>
        <p:spPr bwMode="auto">
          <a:xfrm>
            <a:off x="900113" y="2263914"/>
            <a:ext cx="7343775"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DELETE FROM Employees WHERE EmployeeID = 1</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DELETE FROM Employees WHERE LastName LIKE 'S%'</a:t>
            </a:r>
          </a:p>
        </p:txBody>
      </p:sp>
      <p:sp>
        <p:nvSpPr>
          <p:cNvPr id="566277" name="Rectangle 5"/>
          <p:cNvSpPr>
            <a:spLocks noChangeArrowheads="1"/>
          </p:cNvSpPr>
          <p:nvPr/>
        </p:nvSpPr>
        <p:spPr bwMode="auto">
          <a:xfrm>
            <a:off x="900113" y="5238690"/>
            <a:ext cx="7343775"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TRUNCATE TABLE Users</a:t>
            </a:r>
          </a:p>
        </p:txBody>
      </p:sp>
      <p:pic>
        <p:nvPicPr>
          <p:cNvPr id="7" name="Picture 2" descr="https://svn.origo.ethz.ch/siturnat/WebApplicationSiturnat/web/images/iconos/delete.png"/>
          <p:cNvPicPr>
            <a:picLocks noChangeAspect="1" noChangeArrowheads="1"/>
          </p:cNvPicPr>
          <p:nvPr/>
        </p:nvPicPr>
        <p:blipFill>
          <a:blip r:embed="rId2" cstate="screen">
            <a:lum bright="20000" contrast="20000"/>
          </a:blip>
          <a:srcRect/>
          <a:stretch>
            <a:fillRect/>
          </a:stretch>
        </p:blipFill>
        <p:spPr bwMode="auto">
          <a:xfrm>
            <a:off x="6781800" y="4728012"/>
            <a:ext cx="1600200" cy="1600200"/>
          </a:xfrm>
          <a:prstGeom prst="rect">
            <a:avLst/>
          </a:prstGeom>
          <a:noFill/>
        </p:spPr>
      </p:pic>
    </p:spTree>
    <p:extLst>
      <p:ext uri="{BB962C8B-B14F-4D97-AF65-F5344CB8AC3E}">
        <p14:creationId xmlns:p14="http://schemas.microsoft.com/office/powerpoint/2010/main" val="3136555349"/>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8" name="Rectangle 2"/>
          <p:cNvSpPr>
            <a:spLocks noGrp="1" noChangeArrowheads="1"/>
          </p:cNvSpPr>
          <p:nvPr>
            <p:ph type="title"/>
          </p:nvPr>
        </p:nvSpPr>
        <p:spPr/>
        <p:txBody>
          <a:bodyPr/>
          <a:lstStyle/>
          <a:p>
            <a:r>
              <a:rPr lang="en-US" dirty="0"/>
              <a:t>Deleting from Joined Tables</a:t>
            </a:r>
            <a:endParaRPr lang="bg-BG" dirty="0"/>
          </a:p>
        </p:txBody>
      </p:sp>
      <p:sp>
        <p:nvSpPr>
          <p:cNvPr id="567300" name="Rectangle 4"/>
          <p:cNvSpPr>
            <a:spLocks noGrp="1" noChangeArrowheads="1"/>
          </p:cNvSpPr>
          <p:nvPr>
            <p:ph idx="1"/>
          </p:nvPr>
        </p:nvSpPr>
        <p:spPr>
          <a:xfrm>
            <a:off x="228600" y="1066800"/>
            <a:ext cx="8686800" cy="5562600"/>
          </a:xfrm>
          <a:noFill/>
          <a:ln/>
        </p:spPr>
        <p:txBody>
          <a:bodyPr/>
          <a:lstStyle/>
          <a:p>
            <a:pPr marL="357188" indent="-357188"/>
            <a:r>
              <a:rPr lang="en-US" dirty="0"/>
              <a:t>We can delete records from tables based on condition from joined tables</a:t>
            </a:r>
          </a:p>
        </p:txBody>
      </p:sp>
      <p:sp>
        <p:nvSpPr>
          <p:cNvPr id="567299" name="Rectangle 3"/>
          <p:cNvSpPr>
            <a:spLocks noChangeArrowheads="1"/>
          </p:cNvSpPr>
          <p:nvPr/>
        </p:nvSpPr>
        <p:spPr bwMode="auto">
          <a:xfrm>
            <a:off x="900113" y="2514600"/>
            <a:ext cx="7343775" cy="178510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DELETE FROM Employees</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Employees e </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JOIN Departments d</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ON e.DepartmentID = d.DepartmentID</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d.Name = 'Sales'</a:t>
            </a:r>
          </a:p>
        </p:txBody>
      </p:sp>
      <p:grpSp>
        <p:nvGrpSpPr>
          <p:cNvPr id="11" name="Group 10"/>
          <p:cNvGrpSpPr/>
          <p:nvPr/>
        </p:nvGrpSpPr>
        <p:grpSpPr>
          <a:xfrm>
            <a:off x="2097492" y="4724400"/>
            <a:ext cx="4912908" cy="1600200"/>
            <a:chOff x="1868892" y="4800600"/>
            <a:chExt cx="4912908" cy="1600200"/>
          </a:xfrm>
        </p:grpSpPr>
        <p:pic>
          <p:nvPicPr>
            <p:cNvPr id="6" name="Picture 3" descr="C:\Trash\table-red.png"/>
            <p:cNvPicPr>
              <a:picLocks noChangeAspect="1" noChangeArrowheads="1"/>
            </p:cNvPicPr>
            <p:nvPr/>
          </p:nvPicPr>
          <p:blipFill>
            <a:blip r:embed="rId2" cstate="screen"/>
            <a:srcRect/>
            <a:stretch>
              <a:fillRect/>
            </a:stretch>
          </p:blipFill>
          <p:spPr bwMode="auto">
            <a:xfrm rot="382574">
              <a:off x="1868892" y="4871138"/>
              <a:ext cx="2720432" cy="1433488"/>
            </a:xfrm>
            <a:prstGeom prst="rect">
              <a:avLst/>
            </a:prstGeom>
            <a:noFill/>
            <a:scene3d>
              <a:camera prst="perspectiveContrastingRightFacing"/>
              <a:lightRig rig="threePt" dir="t"/>
            </a:scene3d>
          </p:spPr>
        </p:pic>
        <p:pic>
          <p:nvPicPr>
            <p:cNvPr id="7" name="Picture 3" descr="C:\Trash\table-red.png"/>
            <p:cNvPicPr>
              <a:picLocks noChangeAspect="1" noChangeArrowheads="1"/>
            </p:cNvPicPr>
            <p:nvPr/>
          </p:nvPicPr>
          <p:blipFill>
            <a:blip r:embed="rId2" cstate="screen"/>
            <a:srcRect/>
            <a:stretch>
              <a:fillRect/>
            </a:stretch>
          </p:blipFill>
          <p:spPr bwMode="auto">
            <a:xfrm rot="382574">
              <a:off x="2731077" y="4871696"/>
              <a:ext cx="2720432" cy="1433488"/>
            </a:xfrm>
            <a:prstGeom prst="rect">
              <a:avLst/>
            </a:prstGeom>
            <a:noFill/>
            <a:scene3d>
              <a:camera prst="perspectiveContrastingRightFacing"/>
              <a:lightRig rig="threePt" dir="t"/>
            </a:scene3d>
          </p:spPr>
        </p:pic>
        <p:pic>
          <p:nvPicPr>
            <p:cNvPr id="8" name="Picture 3" descr="C:\Trash\table-red.png"/>
            <p:cNvPicPr>
              <a:picLocks noChangeAspect="1" noChangeArrowheads="1"/>
            </p:cNvPicPr>
            <p:nvPr/>
          </p:nvPicPr>
          <p:blipFill>
            <a:blip r:embed="rId2" cstate="screen"/>
            <a:srcRect/>
            <a:stretch>
              <a:fillRect/>
            </a:stretch>
          </p:blipFill>
          <p:spPr bwMode="auto">
            <a:xfrm rot="382574">
              <a:off x="3607519" y="4871696"/>
              <a:ext cx="2720432" cy="1433488"/>
            </a:xfrm>
            <a:prstGeom prst="rect">
              <a:avLst/>
            </a:prstGeom>
            <a:noFill/>
            <a:scene3d>
              <a:camera prst="perspectiveContrastingRightFacing"/>
              <a:lightRig rig="threePt" dir="t"/>
            </a:scene3d>
          </p:spPr>
        </p:pic>
        <p:pic>
          <p:nvPicPr>
            <p:cNvPr id="14338" name="Picture 2" descr="https://svn.origo.ethz.ch/siturnat/WebApplicationSiturnat/web/images/iconos/delete.png"/>
            <p:cNvPicPr>
              <a:picLocks noChangeAspect="1" noChangeArrowheads="1"/>
            </p:cNvPicPr>
            <p:nvPr/>
          </p:nvPicPr>
          <p:blipFill>
            <a:blip r:embed="rId3" cstate="screen">
              <a:lum bright="20000" contrast="20000"/>
            </a:blip>
            <a:srcRect/>
            <a:stretch>
              <a:fillRect/>
            </a:stretch>
          </p:blipFill>
          <p:spPr bwMode="auto">
            <a:xfrm>
              <a:off x="5181600" y="4800600"/>
              <a:ext cx="1600200" cy="1600200"/>
            </a:xfrm>
            <a:prstGeom prst="rect">
              <a:avLst/>
            </a:prstGeom>
            <a:noFill/>
          </p:spPr>
        </p:pic>
      </p:grpSp>
    </p:spTree>
    <p:extLst>
      <p:ext uri="{BB962C8B-B14F-4D97-AF65-F5344CB8AC3E}">
        <p14:creationId xmlns:p14="http://schemas.microsoft.com/office/powerpoint/2010/main" val="1169103852"/>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9600" y="4248091"/>
            <a:ext cx="7924800" cy="685800"/>
          </a:xfrm>
        </p:spPr>
        <p:txBody>
          <a:bodyPr/>
          <a:lstStyle/>
          <a:p>
            <a:r>
              <a:rPr lang="en-US" dirty="0">
                <a:effectLst>
                  <a:outerShdw blurRad="38100" dist="38100" dir="2700000" algn="tl">
                    <a:srgbClr val="000000">
                      <a:alpha val="43137"/>
                    </a:srgbClr>
                  </a:outerShdw>
                  <a:reflection blurRad="12000" stA="20000" endPos="50000" dist="12700" dir="5400000" sy="-100000" algn="bl" rotWithShape="0"/>
                </a:effectLst>
              </a:rPr>
              <a:t>SQL Syntax in MySQL</a:t>
            </a:r>
          </a:p>
        </p:txBody>
      </p:sp>
      <p:sp>
        <p:nvSpPr>
          <p:cNvPr id="6" name="Subtitle 5"/>
          <p:cNvSpPr>
            <a:spLocks noGrp="1"/>
          </p:cNvSpPr>
          <p:nvPr>
            <p:ph type="subTitle" idx="1"/>
          </p:nvPr>
        </p:nvSpPr>
        <p:spPr>
          <a:xfrm>
            <a:off x="609600" y="5050570"/>
            <a:ext cx="7924800" cy="569120"/>
          </a:xfrm>
        </p:spPr>
        <p:txBody>
          <a:bodyPr/>
          <a:lstStyle/>
          <a:p>
            <a:r>
              <a:rPr lang="en-US" dirty="0"/>
              <a:t>MySQL Extensions to Standard SQL</a:t>
            </a:r>
          </a:p>
        </p:txBody>
      </p:sp>
      <p:pic>
        <p:nvPicPr>
          <p:cNvPr id="7" name="Picture 4" descr="http://www.w3resource.com/mysql/mysql-logo.jpg"/>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l="-3842" r="-3634"/>
          <a:stretch/>
        </p:blipFill>
        <p:spPr bwMode="auto">
          <a:xfrm>
            <a:off x="2133600" y="1319674"/>
            <a:ext cx="4876800" cy="2547416"/>
          </a:xfrm>
          <a:prstGeom prst="roundRect">
            <a:avLst>
              <a:gd name="adj" fmla="val 3787"/>
            </a:avLst>
          </a:prstGeom>
          <a:solidFill>
            <a:srgbClr val="FFFFFF"/>
          </a:solidFill>
          <a:extLst/>
        </p:spPr>
      </p:pic>
      <p:sp>
        <p:nvSpPr>
          <p:cNvPr id="2" name="Rectangle 1"/>
          <p:cNvSpPr/>
          <p:nvPr/>
        </p:nvSpPr>
        <p:spPr>
          <a:xfrm>
            <a:off x="457200" y="5695890"/>
            <a:ext cx="8534400" cy="400110"/>
          </a:xfrm>
          <a:prstGeom prst="rect">
            <a:avLst/>
          </a:prstGeom>
        </p:spPr>
        <p:txBody>
          <a:bodyPr wrap="square">
            <a:spAutoFit/>
          </a:bodyPr>
          <a:lstStyle/>
          <a:p>
            <a:pPr algn="ctr"/>
            <a:r>
              <a:rPr lang="en-US" sz="2000" b="1" dirty="0">
                <a:effectLst>
                  <a:outerShdw blurRad="38100" dist="38100" dir="2700000" algn="tl">
                    <a:srgbClr val="000000">
                      <a:alpha val="43137"/>
                    </a:srgbClr>
                  </a:outerShdw>
                </a:effectLst>
                <a:hlinkClick r:id="rId3"/>
              </a:rPr>
              <a:t>http://dev.mysql.com/doc/refman/5.7/en/extensions-to-ansi.html</a:t>
            </a:r>
            <a:endParaRPr lang="en-US" sz="20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71470383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Syntax in MySQL</a:t>
            </a:r>
          </a:p>
        </p:txBody>
      </p:sp>
      <p:sp>
        <p:nvSpPr>
          <p:cNvPr id="3" name="Content Placeholder 2"/>
          <p:cNvSpPr>
            <a:spLocks noGrp="1"/>
          </p:cNvSpPr>
          <p:nvPr>
            <p:ph idx="1"/>
          </p:nvPr>
        </p:nvSpPr>
        <p:spPr/>
        <p:txBody>
          <a:bodyPr/>
          <a:lstStyle/>
          <a:p>
            <a:pPr>
              <a:lnSpc>
                <a:spcPct val="100000"/>
              </a:lnSpc>
            </a:pPr>
            <a:r>
              <a:rPr lang="en-US" sz="3000" dirty="0"/>
              <a:t>Specific SQL syntax for </a:t>
            </a:r>
            <a:r>
              <a:rPr lang="en-US" sz="3000" dirty="0">
                <a:solidFill>
                  <a:schemeClr val="accent5">
                    <a:lumMod val="20000"/>
                    <a:lumOff val="80000"/>
                  </a:schemeClr>
                </a:solidFill>
              </a:rPr>
              <a:t>paging</a:t>
            </a:r>
            <a:r>
              <a:rPr lang="en-US" sz="3000" dirty="0"/>
              <a:t>:</a:t>
            </a:r>
          </a:p>
          <a:p>
            <a:pPr>
              <a:lnSpc>
                <a:spcPct val="100000"/>
              </a:lnSpc>
            </a:pPr>
            <a:endParaRPr lang="en-US" sz="3000" dirty="0"/>
          </a:p>
          <a:p>
            <a:pPr>
              <a:lnSpc>
                <a:spcPct val="100000"/>
              </a:lnSpc>
            </a:pPr>
            <a:r>
              <a:rPr lang="en-US" sz="3000" dirty="0"/>
              <a:t>Commands for retrieving database metadata:</a:t>
            </a:r>
          </a:p>
          <a:p>
            <a:pPr>
              <a:lnSpc>
                <a:spcPct val="100000"/>
              </a:lnSpc>
            </a:pPr>
            <a:endParaRPr lang="en-US" sz="3000" dirty="0"/>
          </a:p>
          <a:p>
            <a:pPr>
              <a:lnSpc>
                <a:spcPct val="100000"/>
              </a:lnSpc>
            </a:pPr>
            <a:endParaRPr lang="en-US" sz="3000" dirty="0"/>
          </a:p>
          <a:p>
            <a:pPr>
              <a:lnSpc>
                <a:spcPct val="100000"/>
              </a:lnSpc>
            </a:pPr>
            <a:endParaRPr lang="en-US" sz="3000" dirty="0"/>
          </a:p>
          <a:p>
            <a:pPr>
              <a:lnSpc>
                <a:spcPct val="100000"/>
              </a:lnSpc>
            </a:pPr>
            <a:r>
              <a:rPr lang="en-US" sz="3000" dirty="0"/>
              <a:t>Database table maintenance commands:</a:t>
            </a:r>
          </a:p>
          <a:p>
            <a:pPr>
              <a:lnSpc>
                <a:spcPct val="100000"/>
              </a:lnSpc>
            </a:pPr>
            <a:endParaRPr lang="en-US" sz="3000" dirty="0"/>
          </a:p>
        </p:txBody>
      </p:sp>
      <p:sp>
        <p:nvSpPr>
          <p:cNvPr id="9" name="Rectangle 3"/>
          <p:cNvSpPr>
            <a:spLocks noChangeArrowheads="1"/>
          </p:cNvSpPr>
          <p:nvPr/>
        </p:nvSpPr>
        <p:spPr bwMode="auto">
          <a:xfrm>
            <a:off x="533401" y="1600200"/>
            <a:ext cx="8077200"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 FROM city LIMIT 100, 10</a:t>
            </a:r>
          </a:p>
        </p:txBody>
      </p:sp>
      <p:sp>
        <p:nvSpPr>
          <p:cNvPr id="10" name="Rectangle 3"/>
          <p:cNvSpPr>
            <a:spLocks noChangeArrowheads="1"/>
          </p:cNvSpPr>
          <p:nvPr/>
        </p:nvSpPr>
        <p:spPr bwMode="auto">
          <a:xfrm>
            <a:off x="533400" y="2743200"/>
            <a:ext cx="8077200"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SHOW DATABASES</a:t>
            </a:r>
          </a:p>
        </p:txBody>
      </p:sp>
      <p:sp>
        <p:nvSpPr>
          <p:cNvPr id="11" name="Rectangle 3"/>
          <p:cNvSpPr>
            <a:spLocks noChangeArrowheads="1"/>
          </p:cNvSpPr>
          <p:nvPr/>
        </p:nvSpPr>
        <p:spPr bwMode="auto">
          <a:xfrm>
            <a:off x="533400" y="3376374"/>
            <a:ext cx="8077200"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USE &lt;database&gt;</a:t>
            </a:r>
          </a:p>
        </p:txBody>
      </p:sp>
      <p:sp>
        <p:nvSpPr>
          <p:cNvPr id="12" name="Rectangle 3"/>
          <p:cNvSpPr>
            <a:spLocks noChangeArrowheads="1"/>
          </p:cNvSpPr>
          <p:nvPr/>
        </p:nvSpPr>
        <p:spPr bwMode="auto">
          <a:xfrm>
            <a:off x="533400" y="3985974"/>
            <a:ext cx="8077200"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SHOW TABLES</a:t>
            </a:r>
          </a:p>
        </p:txBody>
      </p:sp>
      <p:sp>
        <p:nvSpPr>
          <p:cNvPr id="13" name="Rectangle 3"/>
          <p:cNvSpPr>
            <a:spLocks noChangeArrowheads="1"/>
          </p:cNvSpPr>
          <p:nvPr/>
        </p:nvSpPr>
        <p:spPr bwMode="auto">
          <a:xfrm>
            <a:off x="533400" y="5207913"/>
            <a:ext cx="8077200"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CHECK TABLE &lt;table&gt; / REPAIR TABLE &lt;table&gt;</a:t>
            </a:r>
          </a:p>
        </p:txBody>
      </p:sp>
      <p:sp>
        <p:nvSpPr>
          <p:cNvPr id="14" name="Rectangle 3"/>
          <p:cNvSpPr>
            <a:spLocks noChangeArrowheads="1"/>
          </p:cNvSpPr>
          <p:nvPr/>
        </p:nvSpPr>
        <p:spPr bwMode="auto">
          <a:xfrm>
            <a:off x="533400" y="5817513"/>
            <a:ext cx="8077200"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OPTIMIZE TABLE &lt;table&gt;</a:t>
            </a:r>
          </a:p>
        </p:txBody>
      </p:sp>
    </p:spTree>
    <p:extLst>
      <p:ext uri="{BB962C8B-B14F-4D97-AF65-F5344CB8AC3E}">
        <p14:creationId xmlns:p14="http://schemas.microsoft.com/office/powerpoint/2010/main" val="415735553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Syntax in MySQL (2)</a:t>
            </a:r>
          </a:p>
        </p:txBody>
      </p:sp>
      <p:sp>
        <p:nvSpPr>
          <p:cNvPr id="3" name="Content Placeholder 2"/>
          <p:cNvSpPr>
            <a:spLocks noGrp="1"/>
          </p:cNvSpPr>
          <p:nvPr>
            <p:ph idx="1"/>
          </p:nvPr>
        </p:nvSpPr>
        <p:spPr/>
        <p:txBody>
          <a:bodyPr/>
          <a:lstStyle/>
          <a:p>
            <a:pPr>
              <a:lnSpc>
                <a:spcPct val="100000"/>
              </a:lnSpc>
            </a:pPr>
            <a:r>
              <a:rPr lang="en-US" sz="3000" dirty="0"/>
              <a:t>Show table schema</a:t>
            </a:r>
          </a:p>
          <a:p>
            <a:pPr>
              <a:lnSpc>
                <a:spcPct val="100000"/>
              </a:lnSpc>
            </a:pPr>
            <a:endParaRPr lang="en-US" sz="3000" dirty="0"/>
          </a:p>
          <a:p>
            <a:pPr>
              <a:lnSpc>
                <a:spcPct val="100000"/>
              </a:lnSpc>
            </a:pPr>
            <a:r>
              <a:rPr lang="en-US" sz="3000" dirty="0"/>
              <a:t>Replace data (delete + insert)</a:t>
            </a:r>
          </a:p>
          <a:p>
            <a:pPr>
              <a:lnSpc>
                <a:spcPct val="100000"/>
              </a:lnSpc>
            </a:pPr>
            <a:endParaRPr lang="en-US" sz="3000" dirty="0"/>
          </a:p>
          <a:p>
            <a:pPr>
              <a:lnSpc>
                <a:spcPct val="100000"/>
              </a:lnSpc>
              <a:spcBef>
                <a:spcPts val="3600"/>
              </a:spcBef>
            </a:pPr>
            <a:r>
              <a:rPr lang="en-US" sz="3000" dirty="0"/>
              <a:t>Regular expression matching</a:t>
            </a:r>
          </a:p>
          <a:p>
            <a:pPr>
              <a:lnSpc>
                <a:spcPct val="100000"/>
              </a:lnSpc>
            </a:pPr>
            <a:endParaRPr lang="en-US" sz="3000" dirty="0"/>
          </a:p>
          <a:p>
            <a:pPr>
              <a:lnSpc>
                <a:spcPct val="100000"/>
              </a:lnSpc>
            </a:pPr>
            <a:r>
              <a:rPr lang="en-US" sz="3000" dirty="0"/>
              <a:t>Enumerations as column types</a:t>
            </a:r>
          </a:p>
          <a:p>
            <a:pPr>
              <a:lnSpc>
                <a:spcPct val="100000"/>
              </a:lnSpc>
            </a:pPr>
            <a:endParaRPr lang="en-US" sz="3000" dirty="0"/>
          </a:p>
        </p:txBody>
      </p:sp>
      <p:sp>
        <p:nvSpPr>
          <p:cNvPr id="9" name="Rectangle 3"/>
          <p:cNvSpPr>
            <a:spLocks noChangeArrowheads="1"/>
          </p:cNvSpPr>
          <p:nvPr/>
        </p:nvSpPr>
        <p:spPr bwMode="auto">
          <a:xfrm>
            <a:off x="533401" y="1600200"/>
            <a:ext cx="8077200"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DESCRIBE &lt;table_name&gt;</a:t>
            </a:r>
          </a:p>
        </p:txBody>
      </p:sp>
      <p:sp>
        <p:nvSpPr>
          <p:cNvPr id="10" name="Rectangle 3"/>
          <p:cNvSpPr>
            <a:spLocks noChangeArrowheads="1"/>
          </p:cNvSpPr>
          <p:nvPr/>
        </p:nvSpPr>
        <p:spPr bwMode="auto">
          <a:xfrm>
            <a:off x="533400" y="2841665"/>
            <a:ext cx="8077200" cy="64633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REPLACE INTO City(ID, Name, CountryCode, District, Population)</a:t>
            </a:r>
          </a:p>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VALUES(100000, 'Kaspichan', 'BG', 'Shoumen', 3300);</a:t>
            </a:r>
          </a:p>
        </p:txBody>
      </p:sp>
      <p:sp>
        <p:nvSpPr>
          <p:cNvPr id="13" name="Rectangle 3"/>
          <p:cNvSpPr>
            <a:spLocks noChangeArrowheads="1"/>
          </p:cNvSpPr>
          <p:nvPr/>
        </p:nvSpPr>
        <p:spPr bwMode="auto">
          <a:xfrm>
            <a:off x="533400" y="4419600"/>
            <a:ext cx="8077200"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'0888123456' REGEXP '[0-9]+'</a:t>
            </a:r>
          </a:p>
        </p:txBody>
      </p:sp>
      <p:sp>
        <p:nvSpPr>
          <p:cNvPr id="14" name="Rectangle 3"/>
          <p:cNvSpPr>
            <a:spLocks noChangeArrowheads="1"/>
          </p:cNvSpPr>
          <p:nvPr/>
        </p:nvSpPr>
        <p:spPr bwMode="auto">
          <a:xfrm>
            <a:off x="533400" y="5638800"/>
            <a:ext cx="8077200" cy="76944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CREATE TABLE Shirts (Name VARCHAR(20),</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Size ENUM('XS', 'S', 'M', 'L', 'XL'))</a:t>
            </a:r>
          </a:p>
        </p:txBody>
      </p:sp>
    </p:spTree>
    <p:extLst>
      <p:ext uri="{BB962C8B-B14F-4D97-AF65-F5344CB8AC3E}">
        <p14:creationId xmlns:p14="http://schemas.microsoft.com/office/powerpoint/2010/main" val="159597134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reflection blurRad="12000" stA="25000" endPos="49000" dist="5000" dir="5400000" sy="-100000" algn="bl" rotWithShape="0"/>
                </a:effectLst>
              </a:rPr>
              <a:t>Structured Query </a:t>
            </a:r>
            <a:br>
              <a:rPr lang="en-US" dirty="0">
                <a:effectLst>
                  <a:outerShdw blurRad="38100" dist="38100" dir="2700000" algn="tl">
                    <a:srgbClr val="000000">
                      <a:alpha val="43137"/>
                    </a:srgbClr>
                  </a:outerShdw>
                  <a:reflection blurRad="12000" stA="25000" endPos="49000" dist="5000" dir="5400000" sy="-100000" algn="bl" rotWithShape="0"/>
                </a:effectLst>
              </a:rPr>
            </a:br>
            <a:r>
              <a:rPr lang="en-US" dirty="0">
                <a:effectLst>
                  <a:outerShdw blurRad="38100" dist="38100" dir="2700000" algn="tl">
                    <a:srgbClr val="000000">
                      <a:alpha val="43137"/>
                    </a:srgbClr>
                  </a:outerShdw>
                  <a:reflection blurRad="12000" stA="25000" endPos="49000" dist="5000" dir="5400000" sy="-100000" algn="bl" rotWithShape="0"/>
                </a:effectLst>
              </a:rPr>
              <a:t>Language (SQL)</a:t>
            </a:r>
            <a:endParaRPr lang="en-US" dirty="0"/>
          </a:p>
        </p:txBody>
      </p:sp>
      <p:sp>
        <p:nvSpPr>
          <p:cNvPr id="3" name="Text Placeholder 2"/>
          <p:cNvSpPr>
            <a:spLocks noGrp="1"/>
          </p:cNvSpPr>
          <p:nvPr>
            <p:ph type="body" sz="quarter" idx="10"/>
          </p:nvPr>
        </p:nvSpPr>
        <p:spPr>
          <a:xfrm>
            <a:off x="6037368" y="6400800"/>
            <a:ext cx="2988319" cy="369332"/>
          </a:xfrm>
        </p:spPr>
        <p:txBody>
          <a:bodyPr/>
          <a:lstStyle/>
          <a:p>
            <a:r>
              <a:rPr lang="en-US" dirty="0">
                <a:hlinkClick r:id="rId2"/>
              </a:rPr>
              <a:t>https://lwtc.instructure.com</a:t>
            </a:r>
            <a:endParaRPr lang="en-US" dirty="0"/>
          </a:p>
        </p:txBody>
      </p:sp>
    </p:spTree>
    <p:extLst>
      <p:ext uri="{BB962C8B-B14F-4D97-AF65-F5344CB8AC3E}">
        <p14:creationId xmlns:p14="http://schemas.microsoft.com/office/powerpoint/2010/main" val="3133162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4" name="Rectangle 2"/>
          <p:cNvSpPr>
            <a:spLocks noGrp="1" noChangeArrowheads="1"/>
          </p:cNvSpPr>
          <p:nvPr>
            <p:ph type="title"/>
          </p:nvPr>
        </p:nvSpPr>
        <p:spPr/>
        <p:txBody>
          <a:bodyPr/>
          <a:lstStyle/>
          <a:p>
            <a:r>
              <a:rPr lang="en-US" dirty="0"/>
              <a:t>Communicating with the DB</a:t>
            </a:r>
          </a:p>
        </p:txBody>
      </p:sp>
      <p:sp>
        <p:nvSpPr>
          <p:cNvPr id="479235" name="Arc 3"/>
          <p:cNvSpPr>
            <a:spLocks/>
          </p:cNvSpPr>
          <p:nvPr/>
        </p:nvSpPr>
        <p:spPr bwMode="auto">
          <a:xfrm>
            <a:off x="3621088" y="2441442"/>
            <a:ext cx="3182937" cy="447675"/>
          </a:xfrm>
          <a:custGeom>
            <a:avLst/>
            <a:gdLst>
              <a:gd name="G0" fmla="+- 0 0 0"/>
              <a:gd name="G1" fmla="+- 21597 0 0"/>
              <a:gd name="G2" fmla="+- 21600 0 0"/>
              <a:gd name="T0" fmla="*/ 375 w 19771"/>
              <a:gd name="T1" fmla="*/ 0 h 21597"/>
              <a:gd name="T2" fmla="*/ 19771 w 19771"/>
              <a:gd name="T3" fmla="*/ 12899 h 21597"/>
              <a:gd name="T4" fmla="*/ 0 w 19771"/>
              <a:gd name="T5" fmla="*/ 21597 h 21597"/>
            </a:gdLst>
            <a:ahLst/>
            <a:cxnLst>
              <a:cxn ang="0">
                <a:pos x="T0" y="T1"/>
              </a:cxn>
              <a:cxn ang="0">
                <a:pos x="T2" y="T3"/>
              </a:cxn>
              <a:cxn ang="0">
                <a:pos x="T4" y="T5"/>
              </a:cxn>
            </a:cxnLst>
            <a:rect l="0" t="0" r="r" b="b"/>
            <a:pathLst>
              <a:path w="19771" h="21597" fill="none" extrusionOk="0">
                <a:moveTo>
                  <a:pt x="374" y="0"/>
                </a:moveTo>
                <a:cubicBezTo>
                  <a:pt x="8803" y="146"/>
                  <a:pt x="16376" y="5182"/>
                  <a:pt x="19771" y="12898"/>
                </a:cubicBezTo>
              </a:path>
              <a:path w="19771" h="21597" stroke="0" extrusionOk="0">
                <a:moveTo>
                  <a:pt x="374" y="0"/>
                </a:moveTo>
                <a:cubicBezTo>
                  <a:pt x="8803" y="146"/>
                  <a:pt x="16376" y="5182"/>
                  <a:pt x="19771" y="12898"/>
                </a:cubicBezTo>
                <a:lnTo>
                  <a:pt x="0" y="21597"/>
                </a:lnTo>
                <a:close/>
              </a:path>
            </a:pathLst>
          </a:custGeom>
          <a:noFill/>
          <a:ln w="50800" cap="rnd">
            <a:solidFill>
              <a:schemeClr val="accent5">
                <a:lumMod val="20000"/>
                <a:lumOff val="80000"/>
              </a:schemeClr>
            </a:solidFill>
            <a:round/>
            <a:headEnd type="none" w="sm" len="sm"/>
            <a:tailEnd type="stealth" w="med" len="lg"/>
          </a:ln>
          <a:effectLst/>
        </p:spPr>
        <p:txBody>
          <a:bodyPr/>
          <a:lstStyle/>
          <a:p>
            <a:endParaRPr lang="bg-BG" dirty="0"/>
          </a:p>
        </p:txBody>
      </p:sp>
      <p:sp>
        <p:nvSpPr>
          <p:cNvPr id="479236" name="Arc 4"/>
          <p:cNvSpPr>
            <a:spLocks/>
          </p:cNvSpPr>
          <p:nvPr/>
        </p:nvSpPr>
        <p:spPr bwMode="auto">
          <a:xfrm rot="10800000">
            <a:off x="4340225" y="4032117"/>
            <a:ext cx="3001963" cy="585788"/>
          </a:xfrm>
          <a:custGeom>
            <a:avLst/>
            <a:gdLst>
              <a:gd name="G0" fmla="+- 21558 0 0"/>
              <a:gd name="G1" fmla="+- 21594 0 0"/>
              <a:gd name="G2" fmla="+- 21600 0 0"/>
              <a:gd name="T0" fmla="*/ 0 w 21558"/>
              <a:gd name="T1" fmla="*/ 20244 h 21594"/>
              <a:gd name="T2" fmla="*/ 21062 w 21558"/>
              <a:gd name="T3" fmla="*/ 0 h 21594"/>
              <a:gd name="T4" fmla="*/ 21558 w 21558"/>
              <a:gd name="T5" fmla="*/ 21594 h 21594"/>
            </a:gdLst>
            <a:ahLst/>
            <a:cxnLst>
              <a:cxn ang="0">
                <a:pos x="T0" y="T1"/>
              </a:cxn>
              <a:cxn ang="0">
                <a:pos x="T2" y="T3"/>
              </a:cxn>
              <a:cxn ang="0">
                <a:pos x="T4" y="T5"/>
              </a:cxn>
            </a:cxnLst>
            <a:rect l="0" t="0" r="r" b="b"/>
            <a:pathLst>
              <a:path w="21558" h="21594" fill="none" extrusionOk="0">
                <a:moveTo>
                  <a:pt x="0" y="20244"/>
                </a:moveTo>
                <a:cubicBezTo>
                  <a:pt x="701" y="9051"/>
                  <a:pt x="9850" y="257"/>
                  <a:pt x="21061" y="-1"/>
                </a:cubicBezTo>
              </a:path>
              <a:path w="21558" h="21594" stroke="0" extrusionOk="0">
                <a:moveTo>
                  <a:pt x="0" y="20244"/>
                </a:moveTo>
                <a:cubicBezTo>
                  <a:pt x="701" y="9051"/>
                  <a:pt x="9850" y="257"/>
                  <a:pt x="21061" y="-1"/>
                </a:cubicBezTo>
                <a:lnTo>
                  <a:pt x="21558" y="21594"/>
                </a:lnTo>
                <a:close/>
              </a:path>
            </a:pathLst>
          </a:custGeom>
          <a:noFill/>
          <a:ln w="50800" cap="rnd">
            <a:solidFill>
              <a:schemeClr val="accent5">
                <a:lumMod val="20000"/>
                <a:lumOff val="80000"/>
              </a:schemeClr>
            </a:solidFill>
            <a:round/>
            <a:headEnd type="none" w="sm" len="sm"/>
            <a:tailEnd type="stealth" w="med" len="lg"/>
          </a:ln>
          <a:effectLst/>
        </p:spPr>
        <p:txBody>
          <a:bodyPr/>
          <a:lstStyle/>
          <a:p>
            <a:endParaRPr lang="bg-BG" dirty="0"/>
          </a:p>
        </p:txBody>
      </p:sp>
      <p:sp>
        <p:nvSpPr>
          <p:cNvPr id="479237" name="Text Box 5"/>
          <p:cNvSpPr txBox="1">
            <a:spLocks noChangeArrowheads="1"/>
          </p:cNvSpPr>
          <p:nvPr/>
        </p:nvSpPr>
        <p:spPr bwMode="auto">
          <a:xfrm rot="230443">
            <a:off x="3718424" y="1546092"/>
            <a:ext cx="2962671" cy="830997"/>
          </a:xfrm>
          <a:prstGeom prst="rect">
            <a:avLst/>
          </a:prstGeom>
          <a:noFill/>
          <a:ln w="9525">
            <a:noFill/>
            <a:miter lim="800000"/>
            <a:headEnd/>
            <a:tailEnd/>
          </a:ln>
          <a:effectLst/>
        </p:spPr>
        <p:txBody>
          <a:bodyPr wrap="none">
            <a:spAutoFit/>
          </a:bodyPr>
          <a:lstStyle/>
          <a:p>
            <a:pPr algn="ctr">
              <a:lnSpc>
                <a:spcPct val="100000"/>
              </a:lnSpc>
            </a:pPr>
            <a:r>
              <a:rPr lang="en-US" sz="2400" b="1" dirty="0">
                <a:solidFill>
                  <a:schemeClr val="tx1">
                    <a:lumMod val="40000"/>
                    <a:lumOff val="60000"/>
                  </a:schemeClr>
                </a:solidFill>
                <a:effectLst>
                  <a:outerShdw blurRad="38100" dist="38100" dir="2700000" algn="tl">
                    <a:srgbClr val="000000">
                      <a:alpha val="43137"/>
                    </a:srgbClr>
                  </a:outerShdw>
                </a:effectLst>
              </a:rPr>
              <a:t>SQL statement is</a:t>
            </a:r>
          </a:p>
          <a:p>
            <a:pPr algn="ctr">
              <a:lnSpc>
                <a:spcPct val="100000"/>
              </a:lnSpc>
            </a:pPr>
            <a:r>
              <a:rPr lang="en-US" sz="2400" b="1" dirty="0">
                <a:solidFill>
                  <a:schemeClr val="tx1">
                    <a:lumMod val="40000"/>
                    <a:lumOff val="60000"/>
                  </a:schemeClr>
                </a:solidFill>
                <a:effectLst>
                  <a:outerShdw blurRad="38100" dist="38100" dir="2700000" algn="tl">
                    <a:srgbClr val="000000">
                      <a:alpha val="43137"/>
                    </a:srgbClr>
                  </a:outerShdw>
                </a:effectLst>
              </a:rPr>
              <a:t>sent to the DB server</a:t>
            </a:r>
          </a:p>
        </p:txBody>
      </p:sp>
      <p:sp>
        <p:nvSpPr>
          <p:cNvPr id="479239" name="Text Box 7"/>
          <p:cNvSpPr txBox="1">
            <a:spLocks noChangeArrowheads="1"/>
          </p:cNvSpPr>
          <p:nvPr/>
        </p:nvSpPr>
        <p:spPr bwMode="auto">
          <a:xfrm>
            <a:off x="693738" y="2001705"/>
            <a:ext cx="2887662" cy="76944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Name </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Departments</a:t>
            </a:r>
          </a:p>
        </p:txBody>
      </p:sp>
      <p:graphicFrame>
        <p:nvGraphicFramePr>
          <p:cNvPr id="479240" name="Group 8"/>
          <p:cNvGraphicFramePr>
            <a:graphicFrameLocks noGrp="1"/>
          </p:cNvGraphicFramePr>
          <p:nvPr>
            <p:extLst>
              <p:ext uri="{D42A27DB-BD31-4B8C-83A1-F6EECF244321}">
                <p14:modId xmlns:p14="http://schemas.microsoft.com/office/powerpoint/2010/main" val="1953012697"/>
              </p:ext>
            </p:extLst>
          </p:nvPr>
        </p:nvGraphicFramePr>
        <p:xfrm>
          <a:off x="1765300" y="3825742"/>
          <a:ext cx="2571750" cy="1847088"/>
        </p:xfrm>
        <a:graphic>
          <a:graphicData uri="http://schemas.openxmlformats.org/drawingml/2006/table">
            <a:tbl>
              <a:tblPr/>
              <a:tblGrid>
                <a:gridCol w="2571750">
                  <a:extLst>
                    <a:ext uri="{9D8B030D-6E8A-4147-A177-3AD203B41FA5}">
                      <a16:colId xmlns:a16="http://schemas.microsoft.com/office/drawing/2014/main" val="20000"/>
                    </a:ext>
                  </a:extLst>
                </a:gridCol>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Name</a:t>
                      </a:r>
                      <a:endParaRPr kumimoji="1" lang="en-US"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endParaRPr>
                    </a:p>
                  </a:txBody>
                  <a:tcPr horzOverflow="overflow">
                    <a:lnL w="38100" cap="flat" cmpd="sng" algn="ctr">
                      <a:solidFill>
                        <a:schemeClr val="accent5">
                          <a:lumMod val="20000"/>
                          <a:lumOff val="80000"/>
                        </a:schemeClr>
                      </a:solidFill>
                      <a:prstDash val="solid"/>
                      <a:round/>
                      <a:headEnd type="none" w="med" len="med"/>
                      <a:tailEnd type="none" w="med" len="med"/>
                    </a:lnL>
                    <a:lnR w="38100" cap="flat" cmpd="sng" algn="ctr">
                      <a:solidFill>
                        <a:schemeClr val="accent5">
                          <a:lumMod val="20000"/>
                          <a:lumOff val="80000"/>
                        </a:schemeClr>
                      </a:solidFill>
                      <a:prstDash val="solid"/>
                      <a:round/>
                      <a:headEnd type="none" w="med" len="med"/>
                      <a:tailEnd type="none" w="med" len="med"/>
                    </a:lnR>
                    <a:lnT w="38100" cap="flat" cmpd="sng" algn="ctr">
                      <a:solidFill>
                        <a:schemeClr val="accent5">
                          <a:lumMod val="20000"/>
                          <a:lumOff val="80000"/>
                        </a:schemeClr>
                      </a:solidFill>
                      <a:prstDash val="solid"/>
                      <a:round/>
                      <a:headEnd type="none" w="med" len="med"/>
                      <a:tailEnd type="none" w="med" len="med"/>
                    </a:lnT>
                    <a:lnB w="3810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Engineering</a:t>
                      </a:r>
                      <a:endParaRPr kumimoji="1" lang="en-US"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endParaRPr>
                    </a:p>
                  </a:txBody>
                  <a:tcPr horzOverflow="overflow">
                    <a:lnL w="38100" cap="flat" cmpd="sng" algn="ctr">
                      <a:solidFill>
                        <a:schemeClr val="accent5">
                          <a:lumMod val="20000"/>
                          <a:lumOff val="80000"/>
                        </a:schemeClr>
                      </a:solidFill>
                      <a:prstDash val="solid"/>
                      <a:round/>
                      <a:headEnd type="none" w="med" len="med"/>
                      <a:tailEnd type="none" w="med" len="med"/>
                    </a:lnL>
                    <a:lnR w="38100" cap="flat" cmpd="sng" algn="ctr">
                      <a:solidFill>
                        <a:schemeClr val="accent5">
                          <a:lumMod val="20000"/>
                          <a:lumOff val="80000"/>
                        </a:schemeClr>
                      </a:solidFill>
                      <a:prstDash val="solid"/>
                      <a:round/>
                      <a:headEnd type="none" w="med" len="med"/>
                      <a:tailEnd type="none" w="med" len="med"/>
                    </a:lnR>
                    <a:lnT w="381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Sales</a:t>
                      </a:r>
                      <a:endParaRPr kumimoji="1" lang="en-US"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endParaRPr>
                    </a:p>
                  </a:txBody>
                  <a:tcPr horzOverflow="overflow">
                    <a:lnL w="38100" cap="flat" cmpd="sng" algn="ctr">
                      <a:solidFill>
                        <a:schemeClr val="accent5">
                          <a:lumMod val="20000"/>
                          <a:lumOff val="80000"/>
                        </a:schemeClr>
                      </a:solidFill>
                      <a:prstDash val="solid"/>
                      <a:round/>
                      <a:headEnd type="none" w="med" len="med"/>
                      <a:tailEnd type="none" w="med" len="med"/>
                    </a:lnL>
                    <a:lnR w="381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Marketing</a:t>
                      </a:r>
                      <a:endParaRPr kumimoji="1" lang="en-US"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endParaRPr>
                    </a:p>
                  </a:txBody>
                  <a:tcPr horzOverflow="overflow">
                    <a:lnL w="38100" cap="flat" cmpd="sng" algn="ctr">
                      <a:solidFill>
                        <a:schemeClr val="accent5">
                          <a:lumMod val="20000"/>
                          <a:lumOff val="80000"/>
                        </a:schemeClr>
                      </a:solidFill>
                      <a:prstDash val="solid"/>
                      <a:round/>
                      <a:headEnd type="none" w="med" len="med"/>
                      <a:tailEnd type="none" w="med" len="med"/>
                    </a:lnL>
                    <a:lnR w="381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a:t>
                      </a:r>
                      <a:endParaRPr kumimoji="1" lang="en-US"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endParaRPr>
                    </a:p>
                  </a:txBody>
                  <a:tcPr horzOverflow="overflow">
                    <a:lnL w="38100" cap="flat" cmpd="sng" algn="ctr">
                      <a:solidFill>
                        <a:schemeClr val="accent5">
                          <a:lumMod val="20000"/>
                          <a:lumOff val="80000"/>
                        </a:schemeClr>
                      </a:solidFill>
                      <a:prstDash val="solid"/>
                      <a:round/>
                      <a:headEnd type="none" w="med" len="med"/>
                      <a:tailEnd type="none" w="med" len="med"/>
                    </a:lnL>
                    <a:lnR w="381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381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479258" name="Text Box 26"/>
          <p:cNvSpPr txBox="1">
            <a:spLocks noChangeArrowheads="1"/>
          </p:cNvSpPr>
          <p:nvPr/>
        </p:nvSpPr>
        <p:spPr bwMode="auto">
          <a:xfrm rot="21248457">
            <a:off x="4539348" y="4596953"/>
            <a:ext cx="3268844" cy="830997"/>
          </a:xfrm>
          <a:prstGeom prst="rect">
            <a:avLst/>
          </a:prstGeom>
          <a:noFill/>
          <a:ln w="9525">
            <a:noFill/>
            <a:miter lim="800000"/>
            <a:headEnd/>
            <a:tailEnd/>
          </a:ln>
          <a:effectLst/>
        </p:spPr>
        <p:txBody>
          <a:bodyPr wrap="none">
            <a:spAutoFit/>
          </a:bodyPr>
          <a:lstStyle/>
          <a:p>
            <a:pPr algn="ctr">
              <a:lnSpc>
                <a:spcPct val="100000"/>
              </a:lnSpc>
            </a:pPr>
            <a:r>
              <a:rPr lang="en-US" sz="2400" b="1" dirty="0">
                <a:solidFill>
                  <a:schemeClr val="tx1">
                    <a:lumMod val="40000"/>
                    <a:lumOff val="60000"/>
                  </a:schemeClr>
                </a:solidFill>
                <a:effectLst>
                  <a:outerShdw blurRad="38100" dist="38100" dir="2700000" algn="tl">
                    <a:srgbClr val="000000">
                      <a:alpha val="43137"/>
                    </a:srgbClr>
                  </a:outerShdw>
                </a:effectLst>
              </a:rPr>
              <a:t>The result is returned</a:t>
            </a:r>
          </a:p>
          <a:p>
            <a:pPr algn="ctr">
              <a:lnSpc>
                <a:spcPct val="100000"/>
              </a:lnSpc>
            </a:pPr>
            <a:r>
              <a:rPr lang="en-US" sz="2400" b="1" dirty="0">
                <a:solidFill>
                  <a:schemeClr val="tx1">
                    <a:lumMod val="40000"/>
                    <a:lumOff val="60000"/>
                  </a:schemeClr>
                </a:solidFill>
                <a:effectLst>
                  <a:outerShdw blurRad="38100" dist="38100" dir="2700000" algn="tl">
                    <a:srgbClr val="000000">
                      <a:alpha val="43137"/>
                    </a:srgbClr>
                  </a:outerShdw>
                </a:effectLst>
              </a:rPr>
              <a:t>(usually as a record set)</a:t>
            </a:r>
          </a:p>
        </p:txBody>
      </p:sp>
      <p:grpSp>
        <p:nvGrpSpPr>
          <p:cNvPr id="2" name="Group 27"/>
          <p:cNvGrpSpPr>
            <a:grpSpLocks/>
          </p:cNvGrpSpPr>
          <p:nvPr/>
        </p:nvGrpSpPr>
        <p:grpSpPr bwMode="auto">
          <a:xfrm>
            <a:off x="6804025" y="2331905"/>
            <a:ext cx="1662113" cy="1719262"/>
            <a:chOff x="4286" y="1747"/>
            <a:chExt cx="1047" cy="1083"/>
          </a:xfrm>
        </p:grpSpPr>
        <p:sp>
          <p:nvSpPr>
            <p:cNvPr id="479260" name="Rectangle 28"/>
            <p:cNvSpPr>
              <a:spLocks noChangeArrowheads="1"/>
            </p:cNvSpPr>
            <p:nvPr/>
          </p:nvSpPr>
          <p:spPr bwMode="ltGray">
            <a:xfrm>
              <a:off x="4286" y="1967"/>
              <a:ext cx="1047" cy="649"/>
            </a:xfrm>
            <a:prstGeom prst="rect">
              <a:avLst/>
            </a:prstGeom>
            <a:solidFill>
              <a:srgbClr val="CFCFCF"/>
            </a:solidFill>
            <a:ln w="9525">
              <a:solidFill>
                <a:schemeClr val="accent5">
                  <a:lumMod val="75000"/>
                </a:schemeClr>
              </a:solidFill>
              <a:miter lim="800000"/>
              <a:headEnd/>
              <a:tailEnd/>
            </a:ln>
            <a:effectLst/>
          </p:spPr>
          <p:txBody>
            <a:bodyPr wrap="none" anchor="ctr"/>
            <a:lstStyle/>
            <a:p>
              <a:endParaRPr lang="bg-BG" dirty="0"/>
            </a:p>
          </p:txBody>
        </p:sp>
        <p:sp>
          <p:nvSpPr>
            <p:cNvPr id="479261" name="Oval 29"/>
            <p:cNvSpPr>
              <a:spLocks noChangeArrowheads="1"/>
            </p:cNvSpPr>
            <p:nvPr/>
          </p:nvSpPr>
          <p:spPr bwMode="ltGray">
            <a:xfrm>
              <a:off x="4286" y="1747"/>
              <a:ext cx="1047" cy="416"/>
            </a:xfrm>
            <a:prstGeom prst="ellipse">
              <a:avLst/>
            </a:prstGeom>
            <a:solidFill>
              <a:srgbClr val="DDDDDD"/>
            </a:solidFill>
            <a:ln w="9525">
              <a:solidFill>
                <a:schemeClr val="accent5">
                  <a:lumMod val="75000"/>
                </a:schemeClr>
              </a:solidFill>
              <a:round/>
              <a:headEnd/>
              <a:tailEnd/>
            </a:ln>
            <a:effectLst/>
          </p:spPr>
          <p:txBody>
            <a:bodyPr wrap="none" anchor="ctr"/>
            <a:lstStyle/>
            <a:p>
              <a:endParaRPr lang="bg-BG" dirty="0"/>
            </a:p>
          </p:txBody>
        </p:sp>
        <p:sp>
          <p:nvSpPr>
            <p:cNvPr id="479262" name="Oval 30"/>
            <p:cNvSpPr>
              <a:spLocks noChangeArrowheads="1"/>
            </p:cNvSpPr>
            <p:nvPr/>
          </p:nvSpPr>
          <p:spPr bwMode="ltGray">
            <a:xfrm>
              <a:off x="4286" y="2414"/>
              <a:ext cx="1047" cy="416"/>
            </a:xfrm>
            <a:prstGeom prst="ellipse">
              <a:avLst/>
            </a:prstGeom>
            <a:solidFill>
              <a:srgbClr val="C0C0C0"/>
            </a:solidFill>
            <a:ln w="9525">
              <a:solidFill>
                <a:schemeClr val="bg2">
                  <a:lumMod val="40000"/>
                  <a:lumOff val="60000"/>
                </a:schemeClr>
              </a:solidFill>
              <a:round/>
              <a:headEnd/>
              <a:tailEnd/>
            </a:ln>
            <a:effectLst/>
          </p:spPr>
          <p:txBody>
            <a:bodyPr wrap="none" anchor="ctr"/>
            <a:lstStyle/>
            <a:p>
              <a:endParaRPr lang="bg-BG" dirty="0"/>
            </a:p>
          </p:txBody>
        </p:sp>
        <p:sp>
          <p:nvSpPr>
            <p:cNvPr id="479263" name="Rectangle 31"/>
            <p:cNvSpPr>
              <a:spLocks noChangeArrowheads="1"/>
            </p:cNvSpPr>
            <p:nvPr/>
          </p:nvSpPr>
          <p:spPr bwMode="auto">
            <a:xfrm>
              <a:off x="4318" y="1794"/>
              <a:ext cx="1008" cy="272"/>
            </a:xfrm>
            <a:prstGeom prst="rect">
              <a:avLst/>
            </a:prstGeom>
            <a:noFill/>
            <a:ln w="9525">
              <a:noFill/>
              <a:miter lim="800000"/>
              <a:headEnd/>
              <a:tailEnd/>
            </a:ln>
            <a:effectLst/>
          </p:spPr>
          <p:txBody>
            <a:bodyPr lIns="92075" tIns="46038" rIns="92075" bIns="46038">
              <a:spAutoFit/>
              <a:scene3d>
                <a:camera prst="orthographicFront"/>
                <a:lightRig rig="balanced" dir="t">
                  <a:rot lat="0" lon="0" rev="2100000"/>
                </a:lightRig>
              </a:scene3d>
              <a:sp3d extrusionH="57150" prstMaterial="metal">
                <a:bevelT w="38100" h="25400"/>
                <a:contourClr>
                  <a:schemeClr val="bg2"/>
                </a:contourClr>
              </a:sp3d>
            </a:bodyPr>
            <a:lstStyle/>
            <a:p>
              <a:pPr algn="ctr">
                <a:lnSpc>
                  <a:spcPct val="100000"/>
                </a:lnSpc>
              </a:pPr>
              <a:r>
                <a:rPr kumimoji="0" lang="en-US" sz="2200" b="1" dirty="0">
                  <a:ln w="50800"/>
                  <a:solidFill>
                    <a:schemeClr val="bg1">
                      <a:shade val="50000"/>
                    </a:schemeClr>
                  </a:solidFill>
                </a:rPr>
                <a:t>Database </a:t>
              </a:r>
            </a:p>
          </p:txBody>
        </p:sp>
        <p:grpSp>
          <p:nvGrpSpPr>
            <p:cNvPr id="3" name="Group 32"/>
            <p:cNvGrpSpPr>
              <a:grpSpLocks/>
            </p:cNvGrpSpPr>
            <p:nvPr/>
          </p:nvGrpSpPr>
          <p:grpSpPr bwMode="auto">
            <a:xfrm>
              <a:off x="4438" y="2225"/>
              <a:ext cx="755" cy="457"/>
              <a:chOff x="2293" y="2088"/>
              <a:chExt cx="755" cy="457"/>
            </a:xfrm>
          </p:grpSpPr>
          <p:sp>
            <p:nvSpPr>
              <p:cNvPr id="479265" name="Rectangle 33"/>
              <p:cNvSpPr>
                <a:spLocks noChangeArrowheads="1"/>
              </p:cNvSpPr>
              <p:nvPr/>
            </p:nvSpPr>
            <p:spPr bwMode="blackWhite">
              <a:xfrm>
                <a:off x="2293" y="2088"/>
                <a:ext cx="214" cy="118"/>
              </a:xfrm>
              <a:prstGeom prst="rect">
                <a:avLst/>
              </a:prstGeom>
              <a:solidFill>
                <a:schemeClr val="accent4">
                  <a:lumMod val="40000"/>
                  <a:lumOff val="60000"/>
                </a:schemeClr>
              </a:solidFill>
              <a:ln w="19050">
                <a:solidFill>
                  <a:schemeClr val="accent4">
                    <a:lumMod val="50000"/>
                  </a:schemeClr>
                </a:solidFill>
                <a:miter lim="800000"/>
                <a:headEnd/>
                <a:tailEnd/>
              </a:ln>
              <a:effectLst/>
            </p:spPr>
            <p:txBody>
              <a:bodyPr wrap="none" anchor="ctr"/>
              <a:lstStyle/>
              <a:p>
                <a:endParaRPr lang="bg-BG" dirty="0"/>
              </a:p>
            </p:txBody>
          </p:sp>
          <p:sp>
            <p:nvSpPr>
              <p:cNvPr id="479266" name="Rectangle 34"/>
              <p:cNvSpPr>
                <a:spLocks noChangeArrowheads="1"/>
              </p:cNvSpPr>
              <p:nvPr/>
            </p:nvSpPr>
            <p:spPr bwMode="blackWhite">
              <a:xfrm>
                <a:off x="2564" y="2088"/>
                <a:ext cx="214" cy="118"/>
              </a:xfrm>
              <a:prstGeom prst="rect">
                <a:avLst/>
              </a:prstGeom>
              <a:solidFill>
                <a:schemeClr val="accent4">
                  <a:lumMod val="40000"/>
                  <a:lumOff val="60000"/>
                </a:schemeClr>
              </a:solidFill>
              <a:ln w="19050">
                <a:solidFill>
                  <a:schemeClr val="accent4">
                    <a:lumMod val="50000"/>
                  </a:schemeClr>
                </a:solidFill>
                <a:miter lim="800000"/>
                <a:headEnd/>
                <a:tailEnd/>
              </a:ln>
              <a:effectLst/>
            </p:spPr>
            <p:txBody>
              <a:bodyPr wrap="none" anchor="ctr"/>
              <a:lstStyle/>
              <a:p>
                <a:endParaRPr lang="bg-BG" dirty="0"/>
              </a:p>
            </p:txBody>
          </p:sp>
          <p:sp>
            <p:nvSpPr>
              <p:cNvPr id="479267" name="Rectangle 35"/>
              <p:cNvSpPr>
                <a:spLocks noChangeArrowheads="1"/>
              </p:cNvSpPr>
              <p:nvPr/>
            </p:nvSpPr>
            <p:spPr bwMode="blackWhite">
              <a:xfrm>
                <a:off x="2833" y="2088"/>
                <a:ext cx="214" cy="118"/>
              </a:xfrm>
              <a:prstGeom prst="rect">
                <a:avLst/>
              </a:prstGeom>
              <a:solidFill>
                <a:schemeClr val="accent4">
                  <a:lumMod val="40000"/>
                  <a:lumOff val="60000"/>
                </a:schemeClr>
              </a:solidFill>
              <a:ln w="19050">
                <a:solidFill>
                  <a:schemeClr val="accent4">
                    <a:lumMod val="50000"/>
                  </a:schemeClr>
                </a:solidFill>
                <a:miter lim="800000"/>
                <a:headEnd/>
                <a:tailEnd/>
              </a:ln>
              <a:effectLst/>
            </p:spPr>
            <p:txBody>
              <a:bodyPr wrap="none" anchor="ctr"/>
              <a:lstStyle/>
              <a:p>
                <a:endParaRPr lang="bg-BG" dirty="0"/>
              </a:p>
            </p:txBody>
          </p:sp>
          <p:sp>
            <p:nvSpPr>
              <p:cNvPr id="479268" name="Rectangle 36"/>
              <p:cNvSpPr>
                <a:spLocks noChangeArrowheads="1"/>
              </p:cNvSpPr>
              <p:nvPr/>
            </p:nvSpPr>
            <p:spPr bwMode="blackWhite">
              <a:xfrm>
                <a:off x="2294" y="2259"/>
                <a:ext cx="214" cy="118"/>
              </a:xfrm>
              <a:prstGeom prst="rect">
                <a:avLst/>
              </a:prstGeom>
              <a:solidFill>
                <a:schemeClr val="accent4">
                  <a:lumMod val="40000"/>
                  <a:lumOff val="60000"/>
                </a:schemeClr>
              </a:solidFill>
              <a:ln w="19050">
                <a:solidFill>
                  <a:schemeClr val="accent4">
                    <a:lumMod val="50000"/>
                  </a:schemeClr>
                </a:solidFill>
                <a:miter lim="800000"/>
                <a:headEnd/>
                <a:tailEnd/>
              </a:ln>
              <a:effectLst/>
            </p:spPr>
            <p:txBody>
              <a:bodyPr wrap="none" anchor="ctr"/>
              <a:lstStyle/>
              <a:p>
                <a:endParaRPr lang="bg-BG" dirty="0"/>
              </a:p>
            </p:txBody>
          </p:sp>
          <p:sp>
            <p:nvSpPr>
              <p:cNvPr id="479269" name="Rectangle 37"/>
              <p:cNvSpPr>
                <a:spLocks noChangeArrowheads="1"/>
              </p:cNvSpPr>
              <p:nvPr/>
            </p:nvSpPr>
            <p:spPr bwMode="blackWhite">
              <a:xfrm>
                <a:off x="2565" y="2259"/>
                <a:ext cx="214" cy="118"/>
              </a:xfrm>
              <a:prstGeom prst="rect">
                <a:avLst/>
              </a:prstGeom>
              <a:solidFill>
                <a:schemeClr val="accent4">
                  <a:lumMod val="40000"/>
                  <a:lumOff val="60000"/>
                </a:schemeClr>
              </a:solidFill>
              <a:ln w="19050">
                <a:solidFill>
                  <a:schemeClr val="accent4">
                    <a:lumMod val="50000"/>
                  </a:schemeClr>
                </a:solidFill>
                <a:miter lim="800000"/>
                <a:headEnd/>
                <a:tailEnd/>
              </a:ln>
              <a:effectLst/>
            </p:spPr>
            <p:txBody>
              <a:bodyPr wrap="none" anchor="ctr"/>
              <a:lstStyle/>
              <a:p>
                <a:endParaRPr lang="bg-BG" dirty="0"/>
              </a:p>
            </p:txBody>
          </p:sp>
          <p:sp>
            <p:nvSpPr>
              <p:cNvPr id="479270" name="Rectangle 38"/>
              <p:cNvSpPr>
                <a:spLocks noChangeArrowheads="1"/>
              </p:cNvSpPr>
              <p:nvPr/>
            </p:nvSpPr>
            <p:spPr bwMode="blackWhite">
              <a:xfrm>
                <a:off x="2834" y="2259"/>
                <a:ext cx="214" cy="118"/>
              </a:xfrm>
              <a:prstGeom prst="rect">
                <a:avLst/>
              </a:prstGeom>
              <a:solidFill>
                <a:schemeClr val="accent4">
                  <a:lumMod val="40000"/>
                  <a:lumOff val="60000"/>
                </a:schemeClr>
              </a:solidFill>
              <a:ln w="19050">
                <a:solidFill>
                  <a:schemeClr val="accent4">
                    <a:lumMod val="50000"/>
                  </a:schemeClr>
                </a:solidFill>
                <a:miter lim="800000"/>
                <a:headEnd/>
                <a:tailEnd/>
              </a:ln>
              <a:effectLst/>
            </p:spPr>
            <p:txBody>
              <a:bodyPr wrap="none" anchor="ctr"/>
              <a:lstStyle/>
              <a:p>
                <a:endParaRPr lang="bg-BG" dirty="0"/>
              </a:p>
            </p:txBody>
          </p:sp>
          <p:sp>
            <p:nvSpPr>
              <p:cNvPr id="479271" name="Rectangle 39"/>
              <p:cNvSpPr>
                <a:spLocks noChangeArrowheads="1"/>
              </p:cNvSpPr>
              <p:nvPr/>
            </p:nvSpPr>
            <p:spPr bwMode="blackWhite">
              <a:xfrm>
                <a:off x="2294" y="2427"/>
                <a:ext cx="214" cy="118"/>
              </a:xfrm>
              <a:prstGeom prst="rect">
                <a:avLst/>
              </a:prstGeom>
              <a:solidFill>
                <a:schemeClr val="accent4">
                  <a:lumMod val="40000"/>
                  <a:lumOff val="60000"/>
                </a:schemeClr>
              </a:solidFill>
              <a:ln w="19050">
                <a:solidFill>
                  <a:schemeClr val="accent4">
                    <a:lumMod val="50000"/>
                  </a:schemeClr>
                </a:solidFill>
                <a:miter lim="800000"/>
                <a:headEnd/>
                <a:tailEnd/>
              </a:ln>
              <a:effectLst/>
            </p:spPr>
            <p:txBody>
              <a:bodyPr wrap="none" anchor="ctr"/>
              <a:lstStyle/>
              <a:p>
                <a:endParaRPr lang="bg-BG" dirty="0"/>
              </a:p>
            </p:txBody>
          </p:sp>
          <p:sp>
            <p:nvSpPr>
              <p:cNvPr id="479272" name="Rectangle 40"/>
              <p:cNvSpPr>
                <a:spLocks noChangeArrowheads="1"/>
              </p:cNvSpPr>
              <p:nvPr/>
            </p:nvSpPr>
            <p:spPr bwMode="blackWhite">
              <a:xfrm>
                <a:off x="2565" y="2427"/>
                <a:ext cx="214" cy="118"/>
              </a:xfrm>
              <a:prstGeom prst="rect">
                <a:avLst/>
              </a:prstGeom>
              <a:solidFill>
                <a:schemeClr val="accent4">
                  <a:lumMod val="40000"/>
                  <a:lumOff val="60000"/>
                </a:schemeClr>
              </a:solidFill>
              <a:ln w="19050">
                <a:solidFill>
                  <a:schemeClr val="accent4">
                    <a:lumMod val="50000"/>
                  </a:schemeClr>
                </a:solidFill>
                <a:miter lim="800000"/>
                <a:headEnd/>
                <a:tailEnd/>
              </a:ln>
              <a:effectLst/>
            </p:spPr>
            <p:txBody>
              <a:bodyPr wrap="none" anchor="ctr"/>
              <a:lstStyle/>
              <a:p>
                <a:endParaRPr lang="bg-BG" dirty="0"/>
              </a:p>
            </p:txBody>
          </p:sp>
          <p:sp>
            <p:nvSpPr>
              <p:cNvPr id="479273" name="Rectangle 41"/>
              <p:cNvSpPr>
                <a:spLocks noChangeArrowheads="1"/>
              </p:cNvSpPr>
              <p:nvPr/>
            </p:nvSpPr>
            <p:spPr bwMode="blackWhite">
              <a:xfrm>
                <a:off x="2834" y="2427"/>
                <a:ext cx="214" cy="118"/>
              </a:xfrm>
              <a:prstGeom prst="rect">
                <a:avLst/>
              </a:prstGeom>
              <a:solidFill>
                <a:schemeClr val="accent4">
                  <a:lumMod val="40000"/>
                  <a:lumOff val="60000"/>
                </a:schemeClr>
              </a:solidFill>
              <a:ln w="19050">
                <a:solidFill>
                  <a:schemeClr val="accent4">
                    <a:lumMod val="50000"/>
                  </a:schemeClr>
                </a:solidFill>
                <a:miter lim="800000"/>
                <a:headEnd/>
                <a:tailEnd/>
              </a:ln>
              <a:effectLst/>
            </p:spPr>
            <p:txBody>
              <a:bodyPr wrap="none" anchor="ctr"/>
              <a:lstStyle/>
              <a:p>
                <a:endParaRPr lang="bg-BG" dirty="0"/>
              </a:p>
            </p:txBody>
          </p:sp>
        </p:grpSp>
      </p:grpSp>
    </p:spTree>
    <p:extLst>
      <p:ext uri="{BB962C8B-B14F-4D97-AF65-F5344CB8AC3E}">
        <p14:creationId xmlns:p14="http://schemas.microsoft.com/office/powerpoint/2010/main" val="60690634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WTF?</a:t>
            </a:r>
            <a:endParaRPr lang="en-US" dirty="0"/>
          </a:p>
        </p:txBody>
      </p:sp>
      <p:pic>
        <p:nvPicPr>
          <p:cNvPr id="5" name="Picture 1"/>
          <p:cNvPicPr>
            <a:picLocks noChangeAspect="1" noChangeArrowheads="1"/>
          </p:cNvPicPr>
          <p:nvPr/>
        </p:nvPicPr>
        <p:blipFill>
          <a:blip r:embed="rId2" cstate="screen"/>
          <a:srcRect/>
          <a:stretch>
            <a:fillRect/>
          </a:stretch>
        </p:blipFill>
        <p:spPr bwMode="auto">
          <a:xfrm>
            <a:off x="2487160" y="1371600"/>
            <a:ext cx="3761240" cy="4743710"/>
          </a:xfrm>
          <a:prstGeom prst="roundRect">
            <a:avLst>
              <a:gd name="adj" fmla="val 4098"/>
            </a:avLst>
          </a:prstGeom>
          <a:solidFill>
            <a:srgbClr val="FFFFFF">
              <a:shade val="85000"/>
            </a:srgbClr>
          </a:solidFill>
          <a:ln>
            <a:noFill/>
          </a:ln>
          <a:effectLst>
            <a:innerShdw blurRad="317500">
              <a:prstClr val="black"/>
            </a:innerShdw>
          </a:effectLst>
        </p:spPr>
      </p:pic>
      <p:pic>
        <p:nvPicPr>
          <p:cNvPr id="6" name="Picture 1" descr="C:\Trash\table-red.png"/>
          <p:cNvPicPr>
            <a:picLocks noChangeAspect="1" noChangeArrowheads="1"/>
          </p:cNvPicPr>
          <p:nvPr/>
        </p:nvPicPr>
        <p:blipFill>
          <a:blip r:embed="rId3" cstate="screen"/>
          <a:srcRect/>
          <a:stretch>
            <a:fillRect/>
          </a:stretch>
        </p:blipFill>
        <p:spPr bwMode="auto">
          <a:xfrm rot="21124608">
            <a:off x="450595" y="1151768"/>
            <a:ext cx="2789529" cy="1827988"/>
          </a:xfrm>
          <a:prstGeom prst="rect">
            <a:avLst/>
          </a:prstGeom>
          <a:noFill/>
          <a:effectLst>
            <a:glow rad="228600">
              <a:schemeClr val="accent2">
                <a:satMod val="175000"/>
                <a:alpha val="40000"/>
              </a:schemeClr>
            </a:glow>
          </a:effectLst>
          <a:scene3d>
            <a:camera prst="perspectiveHeroicExtremeRightFacing"/>
            <a:lightRig rig="threePt" dir="t"/>
          </a:scene3d>
        </p:spPr>
      </p:pic>
      <p:pic>
        <p:nvPicPr>
          <p:cNvPr id="7" name="Picture 3" descr="C:\Trash\customers-table.png"/>
          <p:cNvPicPr>
            <a:picLocks noChangeAspect="1" noChangeArrowheads="1"/>
          </p:cNvPicPr>
          <p:nvPr/>
        </p:nvPicPr>
        <p:blipFill>
          <a:blip r:embed="rId4" cstate="screen"/>
          <a:srcRect/>
          <a:stretch>
            <a:fillRect/>
          </a:stretch>
        </p:blipFill>
        <p:spPr bwMode="auto">
          <a:xfrm>
            <a:off x="5416732" y="2590800"/>
            <a:ext cx="2431868" cy="2895600"/>
          </a:xfrm>
          <a:prstGeom prst="rect">
            <a:avLst/>
          </a:prstGeom>
          <a:no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pic>
      <p:pic>
        <p:nvPicPr>
          <p:cNvPr id="8" name="Picture 2" descr="http://simplyeasy.files.wordpress.com/2008/08/sql-logo.png"/>
          <p:cNvPicPr>
            <a:picLocks noChangeAspect="1" noChangeArrowheads="1"/>
          </p:cNvPicPr>
          <p:nvPr/>
        </p:nvPicPr>
        <p:blipFill>
          <a:blip r:embed="rId5" cstate="screen"/>
          <a:srcRect/>
          <a:stretch>
            <a:fillRect/>
          </a:stretch>
        </p:blipFill>
        <p:spPr bwMode="auto">
          <a:xfrm rot="20408793">
            <a:off x="5363745" y="1180011"/>
            <a:ext cx="1762626" cy="1381125"/>
          </a:xfrm>
          <a:prstGeom prst="rect">
            <a:avLst/>
          </a:prstGeom>
          <a:noFill/>
          <a:effectLst>
            <a:outerShdw blurRad="50800" dist="38100" dir="2700000" algn="tl" rotWithShape="0">
              <a:prstClr val="black">
                <a:alpha val="40000"/>
              </a:prstClr>
            </a:outerShdw>
          </a:effectLst>
          <a:scene3d>
            <a:camera prst="perspectiveHeroicExtremeLeftFacing"/>
            <a:lightRig rig="threePt" dir="t"/>
          </a:scene3d>
        </p:spPr>
      </p:pic>
      <p:pic>
        <p:nvPicPr>
          <p:cNvPr id="9" name="Picture 2" descr="http://www.iconspedia.com/uploads/1160917852.png"/>
          <p:cNvPicPr>
            <a:picLocks noChangeAspect="1" noChangeArrowheads="1"/>
          </p:cNvPicPr>
          <p:nvPr/>
        </p:nvPicPr>
        <p:blipFill>
          <a:blip r:embed="rId6" cstate="screen"/>
          <a:srcRect/>
          <a:stretch>
            <a:fillRect/>
          </a:stretch>
        </p:blipFill>
        <p:spPr bwMode="auto">
          <a:xfrm rot="808966">
            <a:off x="1440880" y="5063100"/>
            <a:ext cx="1343984" cy="1343984"/>
          </a:xfrm>
          <a:prstGeom prst="rect">
            <a:avLst/>
          </a:prstGeom>
          <a:noFill/>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088897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Execution</a:t>
            </a:r>
          </a:p>
        </p:txBody>
      </p:sp>
      <p:sp>
        <p:nvSpPr>
          <p:cNvPr id="3" name="Content Placeholder 2"/>
          <p:cNvSpPr>
            <a:spLocks noGrp="1"/>
          </p:cNvSpPr>
          <p:nvPr>
            <p:ph idx="1"/>
          </p:nvPr>
        </p:nvSpPr>
        <p:spPr>
          <a:xfrm>
            <a:off x="228600" y="990600"/>
            <a:ext cx="8686800" cy="5715000"/>
          </a:xfrm>
        </p:spPr>
        <p:txBody>
          <a:bodyPr/>
          <a:lstStyle/>
          <a:p>
            <a:pPr>
              <a:lnSpc>
                <a:spcPct val="100000"/>
              </a:lnSpc>
            </a:pPr>
            <a:r>
              <a:rPr lang="en-US" dirty="0"/>
              <a:t>SQL commands are executed through a </a:t>
            </a:r>
            <a:r>
              <a:rPr lang="en-US" dirty="0">
                <a:solidFill>
                  <a:schemeClr val="accent5">
                    <a:lumMod val="20000"/>
                    <a:lumOff val="80000"/>
                  </a:schemeClr>
                </a:solidFill>
              </a:rPr>
              <a:t>database connection</a:t>
            </a:r>
          </a:p>
          <a:p>
            <a:pPr lvl="1">
              <a:lnSpc>
                <a:spcPct val="100000"/>
              </a:lnSpc>
            </a:pPr>
            <a:r>
              <a:rPr lang="en-US" dirty="0"/>
              <a:t>DB connection is a channel between the client and the SQL server</a:t>
            </a:r>
          </a:p>
          <a:p>
            <a:pPr lvl="1">
              <a:lnSpc>
                <a:spcPct val="100000"/>
              </a:lnSpc>
            </a:pPr>
            <a:r>
              <a:rPr lang="en-US" dirty="0"/>
              <a:t>DB connections take resources and should be closed when no longer used</a:t>
            </a:r>
          </a:p>
          <a:p>
            <a:pPr lvl="1">
              <a:lnSpc>
                <a:spcPct val="100000"/>
              </a:lnSpc>
            </a:pPr>
            <a:r>
              <a:rPr lang="en-US" dirty="0"/>
              <a:t>Multiple clients can be connected to the SQL server at the same time</a:t>
            </a:r>
          </a:p>
          <a:p>
            <a:pPr lvl="1">
              <a:lnSpc>
                <a:spcPct val="100000"/>
              </a:lnSpc>
            </a:pPr>
            <a:r>
              <a:rPr lang="en-US" dirty="0"/>
              <a:t>SQL commands can be executed in parallel</a:t>
            </a:r>
          </a:p>
          <a:p>
            <a:pPr lvl="2">
              <a:lnSpc>
                <a:spcPct val="100000"/>
              </a:lnSpc>
            </a:pPr>
            <a:r>
              <a:rPr lang="en-US" dirty="0"/>
              <a:t>Transactions and isolation deal with concurrency</a:t>
            </a:r>
          </a:p>
        </p:txBody>
      </p:sp>
    </p:spTree>
    <p:extLst>
      <p:ext uri="{BB962C8B-B14F-4D97-AF65-F5344CB8AC3E}">
        <p14:creationId xmlns:p14="http://schemas.microsoft.com/office/powerpoint/2010/main" val="3867677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ctrTitle"/>
          </p:nvPr>
        </p:nvSpPr>
        <p:spPr>
          <a:xfrm>
            <a:off x="457200" y="4495801"/>
            <a:ext cx="8229600" cy="685800"/>
          </a:xfrm>
        </p:spPr>
        <p:txBody>
          <a:bodyPr/>
          <a:lstStyle/>
          <a:p>
            <a:r>
              <a:rPr lang="en-US" dirty="0"/>
              <a:t>SQL Language</a:t>
            </a:r>
            <a:endParaRPr lang="bg-BG" dirty="0"/>
          </a:p>
        </p:txBody>
      </p:sp>
      <p:sp>
        <p:nvSpPr>
          <p:cNvPr id="4" name="Subtitle 3"/>
          <p:cNvSpPr>
            <a:spLocks noGrp="1"/>
          </p:cNvSpPr>
          <p:nvPr>
            <p:ph type="subTitle" idx="1"/>
          </p:nvPr>
        </p:nvSpPr>
        <p:spPr>
          <a:xfrm>
            <a:off x="457200" y="5222080"/>
            <a:ext cx="8229600" cy="569120"/>
          </a:xfrm>
        </p:spPr>
        <p:txBody>
          <a:bodyPr/>
          <a:lstStyle/>
          <a:p>
            <a:r>
              <a:rPr dirty="0"/>
              <a:t>Introduction</a:t>
            </a:r>
            <a:endParaRPr lang="bg-BG" dirty="0"/>
          </a:p>
        </p:txBody>
      </p:sp>
      <p:pic>
        <p:nvPicPr>
          <p:cNvPr id="89090" name="Picture 2" descr="http://www.pre.nl/image/download.jpg"/>
          <p:cNvPicPr>
            <a:picLocks noChangeAspect="1" noChangeArrowheads="1"/>
          </p:cNvPicPr>
          <p:nvPr/>
        </p:nvPicPr>
        <p:blipFill>
          <a:blip r:embed="rId3" cstate="screen"/>
          <a:srcRect/>
          <a:stretch>
            <a:fillRect/>
          </a:stretch>
        </p:blipFill>
        <p:spPr bwMode="auto">
          <a:xfrm>
            <a:off x="4724400" y="838201"/>
            <a:ext cx="3676650" cy="2443892"/>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2" name="Picture 2" descr="http://developer.mimer.com/images/tools/sqldeveloperLogoS.jpg"/>
          <p:cNvPicPr>
            <a:picLocks noChangeAspect="1" noChangeArrowheads="1"/>
          </p:cNvPicPr>
          <p:nvPr/>
        </p:nvPicPr>
        <p:blipFill>
          <a:blip r:embed="rId4" cstate="screen"/>
          <a:srcRect/>
          <a:stretch>
            <a:fillRect/>
          </a:stretch>
        </p:blipFill>
        <p:spPr bwMode="auto">
          <a:xfrm>
            <a:off x="990600" y="2057401"/>
            <a:ext cx="1828800" cy="1670304"/>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5629248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Rectangle 2"/>
          <p:cNvSpPr>
            <a:spLocks noGrp="1" noChangeArrowheads="1"/>
          </p:cNvSpPr>
          <p:nvPr>
            <p:ph type="title"/>
          </p:nvPr>
        </p:nvSpPr>
        <p:spPr/>
        <p:txBody>
          <a:bodyPr/>
          <a:lstStyle/>
          <a:p>
            <a:r>
              <a:rPr lang="en-US" dirty="0"/>
              <a:t>What is SQL?</a:t>
            </a:r>
            <a:endParaRPr lang="bg-BG" dirty="0"/>
          </a:p>
        </p:txBody>
      </p:sp>
      <p:sp>
        <p:nvSpPr>
          <p:cNvPr id="483331" name="Rectangle 3"/>
          <p:cNvSpPr>
            <a:spLocks noGrp="1" noChangeArrowheads="1"/>
          </p:cNvSpPr>
          <p:nvPr>
            <p:ph idx="1"/>
          </p:nvPr>
        </p:nvSpPr>
        <p:spPr/>
        <p:txBody>
          <a:bodyPr/>
          <a:lstStyle/>
          <a:p>
            <a:pPr>
              <a:lnSpc>
                <a:spcPct val="95000"/>
              </a:lnSpc>
            </a:pPr>
            <a:r>
              <a:rPr lang="en-US" dirty="0">
                <a:solidFill>
                  <a:schemeClr val="accent5">
                    <a:lumMod val="20000"/>
                    <a:lumOff val="80000"/>
                  </a:schemeClr>
                </a:solidFill>
              </a:rPr>
              <a:t>Structured Query Language (SQL)</a:t>
            </a:r>
          </a:p>
          <a:p>
            <a:pPr lvl="1">
              <a:lnSpc>
                <a:spcPct val="95000"/>
              </a:lnSpc>
            </a:pPr>
            <a:r>
              <a:rPr lang="en-US" dirty="0"/>
              <a:t>Declarative language for query and manipulation of relational data</a:t>
            </a:r>
          </a:p>
          <a:p>
            <a:pPr lvl="1">
              <a:lnSpc>
                <a:spcPct val="95000"/>
              </a:lnSpc>
            </a:pPr>
            <a:r>
              <a:rPr lang="en-US" dirty="0">
                <a:hlinkClick r:id="rId2"/>
              </a:rPr>
              <a:t>en.wikipedia.org/wiki/SQL</a:t>
            </a:r>
            <a:endParaRPr lang="en-US" dirty="0"/>
          </a:p>
          <a:p>
            <a:pPr>
              <a:lnSpc>
                <a:spcPct val="95000"/>
              </a:lnSpc>
            </a:pPr>
            <a:r>
              <a:rPr lang="en-US" dirty="0"/>
              <a:t>SQL consists of:</a:t>
            </a:r>
          </a:p>
          <a:p>
            <a:pPr lvl="1">
              <a:lnSpc>
                <a:spcPct val="95000"/>
              </a:lnSpc>
            </a:pPr>
            <a:r>
              <a:rPr lang="en-US" dirty="0"/>
              <a:t>Data Manipulation Language (DML)</a:t>
            </a:r>
          </a:p>
          <a:p>
            <a:pPr marL="1265238" lvl="2" indent="-350838">
              <a:lnSpc>
                <a:spcPct val="95000"/>
              </a:lnSpc>
            </a:pPr>
            <a:r>
              <a:rPr lang="en-US" dirty="0">
                <a:solidFill>
                  <a:schemeClr val="accent5">
                    <a:lumMod val="20000"/>
                    <a:lumOff val="80000"/>
                  </a:schemeClr>
                </a:solidFill>
                <a:latin typeface="Consolas" pitchFamily="49" charset="0"/>
              </a:rPr>
              <a:t>SELECT</a:t>
            </a:r>
            <a:r>
              <a:rPr lang="en-US" dirty="0"/>
              <a:t>, </a:t>
            </a:r>
            <a:r>
              <a:rPr lang="en-US" dirty="0">
                <a:solidFill>
                  <a:schemeClr val="accent5">
                    <a:lumMod val="20000"/>
                    <a:lumOff val="80000"/>
                  </a:schemeClr>
                </a:solidFill>
                <a:latin typeface="Consolas" pitchFamily="49" charset="0"/>
              </a:rPr>
              <a:t>INSERT</a:t>
            </a:r>
            <a:r>
              <a:rPr lang="en-US" dirty="0"/>
              <a:t>, </a:t>
            </a:r>
            <a:r>
              <a:rPr lang="en-US" dirty="0">
                <a:solidFill>
                  <a:schemeClr val="accent5">
                    <a:lumMod val="20000"/>
                    <a:lumOff val="80000"/>
                  </a:schemeClr>
                </a:solidFill>
                <a:latin typeface="Consolas" pitchFamily="49" charset="0"/>
              </a:rPr>
              <a:t>UPDATE</a:t>
            </a:r>
            <a:r>
              <a:rPr lang="en-US" dirty="0"/>
              <a:t>, </a:t>
            </a:r>
            <a:r>
              <a:rPr lang="en-US" dirty="0">
                <a:solidFill>
                  <a:schemeClr val="accent5">
                    <a:lumMod val="20000"/>
                    <a:lumOff val="80000"/>
                  </a:schemeClr>
                </a:solidFill>
                <a:latin typeface="Consolas" pitchFamily="49" charset="0"/>
              </a:rPr>
              <a:t>DELETE</a:t>
            </a:r>
            <a:endParaRPr lang="bg-BG" dirty="0">
              <a:solidFill>
                <a:schemeClr val="accent5">
                  <a:lumMod val="20000"/>
                  <a:lumOff val="80000"/>
                </a:schemeClr>
              </a:solidFill>
              <a:latin typeface="Consolas" pitchFamily="49" charset="0"/>
            </a:endParaRPr>
          </a:p>
          <a:p>
            <a:pPr lvl="1">
              <a:lnSpc>
                <a:spcPct val="95000"/>
              </a:lnSpc>
            </a:pPr>
            <a:r>
              <a:rPr lang="en-US" dirty="0"/>
              <a:t>Data Definition Language (DDL)</a:t>
            </a:r>
          </a:p>
          <a:p>
            <a:pPr marL="1265238" lvl="2" indent="-350838">
              <a:lnSpc>
                <a:spcPct val="95000"/>
              </a:lnSpc>
            </a:pPr>
            <a:r>
              <a:rPr lang="en-US" dirty="0">
                <a:solidFill>
                  <a:schemeClr val="accent5">
                    <a:lumMod val="20000"/>
                    <a:lumOff val="80000"/>
                  </a:schemeClr>
                </a:solidFill>
                <a:latin typeface="Consolas" pitchFamily="49" charset="0"/>
              </a:rPr>
              <a:t>CREATE</a:t>
            </a:r>
            <a:r>
              <a:rPr lang="en-US" dirty="0"/>
              <a:t>, </a:t>
            </a:r>
            <a:r>
              <a:rPr lang="en-US" dirty="0">
                <a:solidFill>
                  <a:schemeClr val="accent5">
                    <a:lumMod val="20000"/>
                    <a:lumOff val="80000"/>
                  </a:schemeClr>
                </a:solidFill>
                <a:latin typeface="Consolas" pitchFamily="49" charset="0"/>
              </a:rPr>
              <a:t>DROP</a:t>
            </a:r>
            <a:r>
              <a:rPr lang="en-US" dirty="0"/>
              <a:t>, </a:t>
            </a:r>
            <a:r>
              <a:rPr lang="en-US" dirty="0">
                <a:solidFill>
                  <a:schemeClr val="accent5">
                    <a:lumMod val="20000"/>
                    <a:lumOff val="80000"/>
                  </a:schemeClr>
                </a:solidFill>
                <a:latin typeface="Consolas" pitchFamily="49" charset="0"/>
              </a:rPr>
              <a:t>ALTER</a:t>
            </a:r>
          </a:p>
          <a:p>
            <a:pPr marL="1265238" lvl="2" indent="-350838">
              <a:lnSpc>
                <a:spcPct val="95000"/>
              </a:lnSpc>
            </a:pPr>
            <a:r>
              <a:rPr lang="en-US" dirty="0">
                <a:solidFill>
                  <a:schemeClr val="accent5">
                    <a:lumMod val="20000"/>
                    <a:lumOff val="80000"/>
                  </a:schemeClr>
                </a:solidFill>
                <a:latin typeface="Consolas" pitchFamily="49" charset="0"/>
              </a:rPr>
              <a:t>GRANT</a:t>
            </a:r>
            <a:r>
              <a:rPr lang="en-US" dirty="0"/>
              <a:t>, </a:t>
            </a:r>
            <a:r>
              <a:rPr lang="en-US" dirty="0">
                <a:solidFill>
                  <a:schemeClr val="accent5">
                    <a:lumMod val="20000"/>
                    <a:lumOff val="80000"/>
                  </a:schemeClr>
                </a:solidFill>
                <a:latin typeface="Consolas" pitchFamily="49" charset="0"/>
              </a:rPr>
              <a:t>REVOKE</a:t>
            </a:r>
          </a:p>
        </p:txBody>
      </p:sp>
    </p:spTree>
    <p:extLst>
      <p:ext uri="{BB962C8B-B14F-4D97-AF65-F5344CB8AC3E}">
        <p14:creationId xmlns:p14="http://schemas.microsoft.com/office/powerpoint/2010/main" val="2056257500"/>
      </p:ext>
    </p:extLst>
  </p:cSld>
  <p:clrMapOvr>
    <a:masterClrMapping/>
  </p:clrMapOvr>
  <p:transition/>
</p:sld>
</file>

<file path=ppt/theme/theme1.xml><?xml version="1.0" encoding="utf-8"?>
<a:theme xmlns:a="http://schemas.openxmlformats.org/drawingml/2006/main" name="Telerik Academy">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Deluxe</Template>
  <TotalTime>3948</TotalTime>
  <Words>5373</Words>
  <Application>Microsoft Office PowerPoint</Application>
  <PresentationFormat>On-screen Show (4:3)</PresentationFormat>
  <Paragraphs>983</Paragraphs>
  <Slides>60</Slides>
  <Notes>36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60</vt:i4>
      </vt:variant>
    </vt:vector>
  </HeadingPairs>
  <TitlesOfParts>
    <vt:vector size="68" baseType="lpstr">
      <vt:lpstr>Calibri</vt:lpstr>
      <vt:lpstr>Cambria</vt:lpstr>
      <vt:lpstr>Consolas</vt:lpstr>
      <vt:lpstr>Corbel</vt:lpstr>
      <vt:lpstr>Courier New</vt:lpstr>
      <vt:lpstr>Times</vt:lpstr>
      <vt:lpstr>Wingdings 2</vt:lpstr>
      <vt:lpstr>Telerik Academy</vt:lpstr>
      <vt:lpstr>Structured Query  Language (SQL)</vt:lpstr>
      <vt:lpstr>Table of Contents</vt:lpstr>
      <vt:lpstr>Table of Contents (2)</vt:lpstr>
      <vt:lpstr>Relational Databases and SQL</vt:lpstr>
      <vt:lpstr>Relational Databases and SQL</vt:lpstr>
      <vt:lpstr>Communicating with the DB</vt:lpstr>
      <vt:lpstr>SQL Execution</vt:lpstr>
      <vt:lpstr>SQL Language</vt:lpstr>
      <vt:lpstr>What is SQL?</vt:lpstr>
      <vt:lpstr>SQL Syntax</vt:lpstr>
      <vt:lpstr>SQL Statements</vt:lpstr>
      <vt:lpstr>SQL – Few Examples</vt:lpstr>
      <vt:lpstr>SQL Language</vt:lpstr>
      <vt:lpstr>Capabilities of SQL SELECT </vt:lpstr>
      <vt:lpstr>The Database Schema Example in SQL Server</vt:lpstr>
      <vt:lpstr>Basic SELECT Statement</vt:lpstr>
      <vt:lpstr>SELECT Example</vt:lpstr>
      <vt:lpstr>Arithmetic Operations</vt:lpstr>
      <vt:lpstr>The NULL Value</vt:lpstr>
      <vt:lpstr>Column Aliases</vt:lpstr>
      <vt:lpstr>Concatenation Operator</vt:lpstr>
      <vt:lpstr>Literal Character Strings</vt:lpstr>
      <vt:lpstr>Removing Duplicate Rows</vt:lpstr>
      <vt:lpstr>Set Operations: UNION, INTERSECT and EXCEPT</vt:lpstr>
      <vt:lpstr>Limiting the Rows Selected</vt:lpstr>
      <vt:lpstr>Other Comparison Conditions</vt:lpstr>
      <vt:lpstr>Comparing with NULL</vt:lpstr>
      <vt:lpstr>Logical Operators and Brackets</vt:lpstr>
      <vt:lpstr>Sorting with ORDER BY</vt:lpstr>
      <vt:lpstr>SQL Language</vt:lpstr>
      <vt:lpstr>Data from Multiple Tables</vt:lpstr>
      <vt:lpstr>Cartesian Product</vt:lpstr>
      <vt:lpstr>Cartesian Product (2)</vt:lpstr>
      <vt:lpstr>Types of Joins</vt:lpstr>
      <vt:lpstr>Inner Join with ON Clause</vt:lpstr>
      <vt:lpstr>Equijoins</vt:lpstr>
      <vt:lpstr>INNER vs. OUTER Joins</vt:lpstr>
      <vt:lpstr>INNER JOIN</vt:lpstr>
      <vt:lpstr>LEFT OUTER JOIN</vt:lpstr>
      <vt:lpstr>RIGHT OUTER JOIN</vt:lpstr>
      <vt:lpstr>FULL OUTER JOIN</vt:lpstr>
      <vt:lpstr>Three-Way Joins</vt:lpstr>
      <vt:lpstr>Self-Join</vt:lpstr>
      <vt:lpstr>Cross Join</vt:lpstr>
      <vt:lpstr>Additional Conditions</vt:lpstr>
      <vt:lpstr>Complex Join Conditions</vt:lpstr>
      <vt:lpstr>SQL Language</vt:lpstr>
      <vt:lpstr>Inserting Data</vt:lpstr>
      <vt:lpstr>Bulk Insert</vt:lpstr>
      <vt:lpstr>SQL Language</vt:lpstr>
      <vt:lpstr>Updating Joined Tables</vt:lpstr>
      <vt:lpstr>Updating Data</vt:lpstr>
      <vt:lpstr>SQL Language</vt:lpstr>
      <vt:lpstr>Deleting Data</vt:lpstr>
      <vt:lpstr>Deleting from Joined Tables</vt:lpstr>
      <vt:lpstr>SQL Syntax in MySQL</vt:lpstr>
      <vt:lpstr>SQL Syntax in MySQL</vt:lpstr>
      <vt:lpstr>SQL Syntax in MySQL (2)</vt:lpstr>
      <vt:lpstr>Structured Query  Language (SQL)</vt:lpstr>
      <vt:lpstr>WTF?</vt:lpstr>
    </vt:vector>
  </TitlesOfParts>
  <Company>Telerik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 Intro</dc:title>
  <dc:subject>Telerik Software Academy</dc:subject>
  <dc:creator>Svetlin Nakov</dc:creator>
  <cp:keywords>telerik software academy, free courses for developers</cp:keywords>
  <cp:lastModifiedBy>Rolando Rodriguez Henriquez</cp:lastModifiedBy>
  <cp:revision>375</cp:revision>
  <dcterms:created xsi:type="dcterms:W3CDTF">2007-12-08T16:03:35Z</dcterms:created>
  <dcterms:modified xsi:type="dcterms:W3CDTF">2018-06-20T11:16:40Z</dcterms:modified>
  <cp:category>software engineering</cp:category>
</cp:coreProperties>
</file>