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443" r:id="rId5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8" d="100"/>
          <a:sy n="108" d="100"/>
        </p:scale>
        <p:origin x="157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65F08-35F1-4582-B62D-5168C073FD3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389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9C750-FFC0-4D19-9EAD-0DBD78F1685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842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E91C-F359-4824-8752-4CB0E043F88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9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97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297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087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357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471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2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0C038-B9C6-4AC5-B1C8-2A920C65603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30" y="9624"/>
            <a:ext cx="1855062" cy="8364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www.learningtree.se/images/ilt/grabbers/ilt1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8652" y="532205"/>
            <a:ext cx="1652948" cy="1547453"/>
          </a:xfrm>
          <a:prstGeom prst="roundRect">
            <a:avLst>
              <a:gd name="adj" fmla="val 33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37932"/>
            <a:ext cx="8229600" cy="9163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Transact SQL (T-SQL)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Creating Stored Procedures, Functions and Triggers</a:t>
            </a:r>
            <a:endParaRPr lang="bg-BG" dirty="0"/>
          </a:p>
        </p:txBody>
      </p:sp>
      <p:pic>
        <p:nvPicPr>
          <p:cNvPr id="9" name="Picture 4" descr="http://r2d2mon82.files.wordpress.com/2008/04/for_sql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231" y="4959961"/>
            <a:ext cx="3267075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C76975-2700-4D89-96C7-D6E4C6B51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43" y="609599"/>
            <a:ext cx="2628900" cy="13732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AC0EF8-379A-4FBA-80A9-B378AADEF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5257800"/>
            <a:ext cx="3352800" cy="383755"/>
          </a:xfrm>
        </p:spPr>
        <p:txBody>
          <a:bodyPr/>
          <a:lstStyle/>
          <a:p>
            <a:r>
              <a:rPr lang="en-US" dirty="0"/>
              <a:t>Rolando Rodriguez</a:t>
            </a:r>
          </a:p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3805C65-B965-4E18-AD42-997A1837E9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636" y="5641555"/>
            <a:ext cx="2160234" cy="454445"/>
          </a:xfrm>
        </p:spPr>
        <p:txBody>
          <a:bodyPr/>
          <a:lstStyle/>
          <a:p>
            <a:r>
              <a:rPr lang="en-US" dirty="0"/>
              <a:t>Instructor</a:t>
            </a:r>
          </a:p>
          <a:p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DC8A747-9E5B-41A3-8507-D6D364DB8E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5956013"/>
            <a:ext cx="3983115" cy="584775"/>
          </a:xfrm>
        </p:spPr>
        <p:txBody>
          <a:bodyPr/>
          <a:lstStyle/>
          <a:p>
            <a:r>
              <a:rPr lang="en-US" dirty="0"/>
              <a:t>rodrir15@collierschools.com</a:t>
            </a:r>
          </a:p>
        </p:txBody>
      </p:sp>
    </p:spTree>
    <p:extLst>
      <p:ext uri="{BB962C8B-B14F-4D97-AF65-F5344CB8AC3E}">
        <p14:creationId xmlns:p14="http://schemas.microsoft.com/office/powerpoint/2010/main" val="361344056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altLang="en-US" dirty="0"/>
              <a:t>Batch Directives</a:t>
            </a:r>
          </a:p>
          <a:p>
            <a:pPr marL="361950" indent="-361950">
              <a:tabLst/>
            </a:pPr>
            <a:r>
              <a:rPr lang="en-US" altLang="en-US" dirty="0"/>
              <a:t>Identifiers</a:t>
            </a:r>
          </a:p>
          <a:p>
            <a:pPr marL="361950" indent="-361950">
              <a:tabLst/>
            </a:pPr>
            <a:r>
              <a:rPr lang="en-US" altLang="en-US" dirty="0"/>
              <a:t>Data Types</a:t>
            </a:r>
          </a:p>
          <a:p>
            <a:pPr marL="361950" indent="-361950">
              <a:tabLst/>
            </a:pPr>
            <a:r>
              <a:rPr lang="en-US" altLang="en-US" dirty="0"/>
              <a:t>Variables</a:t>
            </a:r>
          </a:p>
          <a:p>
            <a:pPr marL="361950" indent="-361950">
              <a:tabLst/>
            </a:pPr>
            <a:r>
              <a:rPr lang="en-US" altLang="en-US" dirty="0"/>
              <a:t>System Functions</a:t>
            </a:r>
          </a:p>
          <a:p>
            <a:pPr marL="361950" indent="-361950">
              <a:tabLst/>
            </a:pPr>
            <a:r>
              <a:rPr lang="en-US" altLang="en-US" dirty="0"/>
              <a:t>Operators</a:t>
            </a:r>
          </a:p>
          <a:p>
            <a:pPr marL="361950" indent="-361950">
              <a:tabLst/>
            </a:pPr>
            <a:r>
              <a:rPr lang="en-US" altLang="en-US" dirty="0"/>
              <a:t>Expressions</a:t>
            </a:r>
          </a:p>
          <a:p>
            <a:pPr marL="361950" indent="-361950">
              <a:tabLst/>
            </a:pPr>
            <a:r>
              <a:rPr lang="en-US" altLang="en-US" dirty="0"/>
              <a:t>Control-of-Flow Language Elements</a:t>
            </a:r>
            <a:endParaRPr lang="bg-BG" dirty="0"/>
          </a:p>
        </p:txBody>
      </p:sp>
      <p:pic>
        <p:nvPicPr>
          <p:cNvPr id="54274" name="Picture 2" descr="http://www.mabsland.com/Art4/The_El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2763140" cy="3742401"/>
          </a:xfrm>
          <a:prstGeom prst="roundRect">
            <a:avLst>
              <a:gd name="adj" fmla="val 215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65745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/>
              <a:t>Switch the active database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/>
              <a:t>Separates batches (sequences of commands)</a:t>
            </a:r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</a:p>
          <a:p>
            <a:pPr lvl="1"/>
            <a:r>
              <a:rPr lang="en-US" sz="2800" dirty="0"/>
              <a:t>Executes a user-defined or system function stored procedure, or an extended stored procedure</a:t>
            </a:r>
          </a:p>
          <a:p>
            <a:pPr lvl="1"/>
            <a:r>
              <a:rPr lang="en-US" sz="2800" dirty="0"/>
              <a:t>Can supply parameters to be passed as input</a:t>
            </a:r>
          </a:p>
          <a:p>
            <a:pPr lvl="1"/>
            <a:r>
              <a:rPr lang="en-US" sz="2800" dirty="0"/>
              <a:t>Can execute SQL command given as string</a:t>
            </a:r>
          </a:p>
        </p:txBody>
      </p:sp>
    </p:spTree>
    <p:extLst>
      <p:ext uri="{BB962C8B-B14F-4D97-AF65-F5344CB8AC3E}">
        <p14:creationId xmlns:p14="http://schemas.microsoft.com/office/powerpoint/2010/main" val="22482541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 – Examples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72582"/>
            <a:ext cx="7924800" cy="427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– this will show all active users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BillingData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</p:txBody>
      </p:sp>
    </p:spTree>
    <p:extLst>
      <p:ext uri="{BB962C8B-B14F-4D97-AF65-F5344CB8AC3E}">
        <p14:creationId xmlns:p14="http://schemas.microsoft.com/office/powerpoint/2010/main" val="83649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Identifiers in SQL Server (e.g. table names)</a:t>
            </a:r>
          </a:p>
          <a:p>
            <a:pPr lvl="1"/>
            <a:r>
              <a:rPr lang="en-US" altLang="en-US" sz="2800" dirty="0"/>
              <a:t>Alphabetical character + sequence of letters, numerals and symbols, e.g.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/>
              <a:t>Identifiers starting with symbols are special</a:t>
            </a:r>
          </a:p>
          <a:p>
            <a:r>
              <a:rPr lang="en-US" altLang="en-US" sz="3000" dirty="0"/>
              <a:t>Delimited identifiers</a:t>
            </a:r>
          </a:p>
          <a:p>
            <a:pPr lvl="1"/>
            <a:r>
              <a:rPr lang="en-US" altLang="en-US" sz="2800" dirty="0"/>
              <a:t>Used when names use reserved words or contain embedded spaces and other characters</a:t>
            </a:r>
          </a:p>
          <a:p>
            <a:pPr lvl="1"/>
            <a:r>
              <a:rPr lang="en-US" altLang="en-US" sz="2800" dirty="0"/>
              <a:t>Enclose in brackets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)</a:t>
            </a:r>
          </a:p>
          <a:p>
            <a:pPr lvl="1"/>
            <a:r>
              <a:rPr lang="en-US" sz="2800" dirty="0"/>
              <a:t>E.g.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</a:p>
        </p:txBody>
      </p:sp>
    </p:spTree>
    <p:extLst>
      <p:ext uri="{BB962C8B-B14F-4D97-AF65-F5344CB8AC3E}">
        <p14:creationId xmlns:p14="http://schemas.microsoft.com/office/powerpoint/2010/main" val="14680113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altLang="en-US" sz="3000" dirty="0"/>
              <a:t>Keep names short but meaningful</a:t>
            </a:r>
          </a:p>
          <a:p>
            <a:r>
              <a:rPr lang="en-US" altLang="en-US" sz="3000" dirty="0"/>
              <a:t>Use clear and simple naming conventions</a:t>
            </a:r>
          </a:p>
          <a:p>
            <a:r>
              <a:rPr lang="en-US" altLang="en-US" sz="3000" dirty="0"/>
              <a:t>Use a prefix that distinguishes types of object</a:t>
            </a:r>
          </a:p>
          <a:p>
            <a:pPr lvl="1"/>
            <a:r>
              <a:rPr lang="en-US" altLang="en-US" sz="2800" dirty="0"/>
              <a:t>Views –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/>
              <a:t>,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V_CustomersInUSA</a:t>
            </a:r>
          </a:p>
          <a:p>
            <a:pPr lvl="1"/>
            <a:r>
              <a:rPr lang="en-US" altLang="en-US" sz="2800" dirty="0"/>
              <a:t>Stored procedures –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/>
              <a:t>Keep object names and user names unique</a:t>
            </a:r>
          </a:p>
          <a:p>
            <a:pPr lvl="1"/>
            <a:r>
              <a:rPr lang="en-US" altLang="en-US" sz="2800" dirty="0"/>
              <a:t>Example of naming collision:</a:t>
            </a:r>
          </a:p>
          <a:p>
            <a:pPr lvl="2"/>
            <a:r>
              <a:rPr lang="en-US" alt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/>
              <a:t> as table name</a:t>
            </a:r>
          </a:p>
          <a:p>
            <a:pPr lvl="2"/>
            <a:r>
              <a:rPr lang="en-US" alt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/>
              <a:t> as database role</a:t>
            </a:r>
          </a:p>
        </p:txBody>
      </p:sp>
    </p:spTree>
    <p:extLst>
      <p:ext uri="{BB962C8B-B14F-4D97-AF65-F5344CB8AC3E}">
        <p14:creationId xmlns:p14="http://schemas.microsoft.com/office/powerpoint/2010/main" val="78010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Variables are defined by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/>
              <a:t>Always prefixed by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/>
              <a:t>, e.g. </a:t>
            </a:r>
            <a:r>
              <a:rPr lang="en-US" alt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Assigned by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sz="3000" dirty="0"/>
              <a:t> or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statement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scope (until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/>
              <a:t> is executed)</a:t>
            </a:r>
            <a:endParaRPr lang="bg-BG" sz="3000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98500" y="3505200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@EmpID varchar(11),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'King'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Employees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0152002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/>
              <a:t>Numbers, e.g. </a:t>
            </a:r>
            <a:r>
              <a:rPr lang="en-US" alt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Dates, e.g. </a:t>
            </a:r>
            <a:r>
              <a:rPr lang="en-US" alt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Characters, e.g. </a:t>
            </a:r>
            <a:r>
              <a:rPr lang="en-US" alt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Binary, e.g. </a:t>
            </a:r>
            <a:r>
              <a:rPr lang="en-US" alt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Unspecified type –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sql_variant</a:t>
            </a:r>
            <a:endParaRPr lang="en-US" alt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altLang="en-US" sz="3000" dirty="0"/>
              <a:t>Table – set of data records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Cursor – iterator over record sets</a:t>
            </a:r>
          </a:p>
          <a:p>
            <a:pPr>
              <a:lnSpc>
                <a:spcPts val="3600"/>
              </a:lnSpc>
            </a:pPr>
            <a:r>
              <a:rPr lang="en-US" altLang="en-US" sz="3000" dirty="0"/>
              <a:t>User-defined types</a:t>
            </a:r>
          </a:p>
        </p:txBody>
      </p:sp>
      <p:pic>
        <p:nvPicPr>
          <p:cNvPr id="49154" name="Picture 2" descr="http://www.nettonecomm.com/images/5894153_binary_data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783" y="1219200"/>
            <a:ext cx="2872617" cy="2514600"/>
          </a:xfrm>
          <a:prstGeom prst="roundRect">
            <a:avLst>
              <a:gd name="adj" fmla="val 621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24738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dirty="0"/>
              <a:t>Aggregate functions – multiple values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value</a:t>
            </a:r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dirty="0"/>
              <a:t>Scalar functions – single value </a:t>
            </a:r>
            <a:r>
              <a:rPr lang="en-US" altLang="en-US" dirty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dirty="0"/>
              <a:t>Rowset functions – return a record set</a:t>
            </a: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09600" y="1676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09600" y="3276600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609600" y="45932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Source =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</a:p>
        </p:txBody>
      </p:sp>
    </p:spTree>
    <p:extLst>
      <p:ext uri="{BB962C8B-B14F-4D97-AF65-F5344CB8AC3E}">
        <p14:creationId xmlns:p14="http://schemas.microsoft.com/office/powerpoint/2010/main" val="41294964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operators</a:t>
            </a:r>
          </a:p>
          <a:p>
            <a:pPr lvl="1"/>
            <a:r>
              <a:rPr lang="en-US" altLang="en-US" dirty="0"/>
              <a:t>Arithmetic, e.g.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lvl="1"/>
            <a:r>
              <a:rPr lang="en-US" altLang="en-US" dirty="0"/>
              <a:t>Comparison, e.g.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</a:p>
          <a:p>
            <a:pPr lvl="1"/>
            <a:r>
              <a:rPr lang="en-US" altLang="en-US" dirty="0"/>
              <a:t>String concatenation (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Logical, e.g.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</a:p>
        </p:txBody>
      </p:sp>
      <p:pic>
        <p:nvPicPr>
          <p:cNvPr id="47106" name="Picture 2" descr="http://farm4.static.flickr.com/3152/2637871949_bcbfccb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324100" cy="2324100"/>
          </a:xfrm>
          <a:prstGeom prst="roundRect">
            <a:avLst>
              <a:gd name="adj" fmla="val 6145"/>
            </a:avLst>
          </a:prstGeom>
          <a:noFill/>
        </p:spPr>
      </p:pic>
      <p:pic>
        <p:nvPicPr>
          <p:cNvPr id="47108" name="Picture 4" descr="http://chortle.ccsu.edu/java5/Notes/chap09A/bit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184785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79031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Expressions are combination of symbols and operators</a:t>
            </a:r>
          </a:p>
          <a:p>
            <a:pPr lvl="1"/>
            <a:r>
              <a:rPr lang="en-US" altLang="en-US" dirty="0"/>
              <a:t>Evaluated to single scalar value</a:t>
            </a:r>
          </a:p>
          <a:p>
            <a:pPr lvl="1"/>
            <a:r>
              <a:rPr lang="en-US" altLang="en-US" dirty="0"/>
              <a:t>Result data type is dependent on the elements within the expression</a:t>
            </a:r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685800" y="4087809"/>
            <a:ext cx="7772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131241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with Parameters</a:t>
            </a:r>
          </a:p>
        </p:txBody>
      </p:sp>
      <p:pic>
        <p:nvPicPr>
          <p:cNvPr id="5" name="Picture 2" descr="http://www.pdcnet.org.uk/images/page/main-content-management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818" y="1857161"/>
            <a:ext cx="2183582" cy="2229278"/>
          </a:xfrm>
          <a:prstGeom prst="roundRect">
            <a:avLst>
              <a:gd name="adj" fmla="val 7830"/>
            </a:avLst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24291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/>
              <a:t> 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/>
              <a:t> statements</a:t>
            </a:r>
          </a:p>
        </p:txBody>
      </p:sp>
      <p:pic>
        <p:nvPicPr>
          <p:cNvPr id="45058" name="Picture 2" descr="http://www.defensetech.org/archives/mind_cont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600200"/>
            <a:ext cx="2028824" cy="199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51979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/>
              <a:t> conditional statement is like in C#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432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34418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401320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are like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932325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factorial of ' +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  <p:extLst>
      <p:ext uri="{BB962C8B-B14F-4D97-AF65-F5344CB8AC3E}">
        <p14:creationId xmlns:p14="http://schemas.microsoft.com/office/powerpoint/2010/main" val="251637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examines a sequence of expressions and returns different values depending on the evaluation results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2908439"/>
            <a:ext cx="77597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36767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Control-of-Flow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622300" y="1153954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881657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53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00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78642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</a:t>
            </a:r>
            <a:r>
              <a:rPr lang="en-US" altLang="en-US" dirty="0"/>
              <a:t> are named sequences of     T-SQL statements</a:t>
            </a:r>
          </a:p>
          <a:p>
            <a:pPr lvl="1"/>
            <a:r>
              <a:rPr lang="en-US" dirty="0"/>
              <a:t>Encapsulate repetitive program logic</a:t>
            </a:r>
          </a:p>
          <a:p>
            <a:pPr lvl="1"/>
            <a:r>
              <a:rPr lang="en-US" dirty="0"/>
              <a:t>Can accept input parameters</a:t>
            </a:r>
          </a:p>
          <a:p>
            <a:pPr lvl="1"/>
            <a:r>
              <a:rPr lang="en-US" dirty="0"/>
              <a:t>Can return output results</a:t>
            </a:r>
          </a:p>
          <a:p>
            <a:r>
              <a:rPr lang="en-US" dirty="0"/>
              <a:t>Benefits of stored procedures</a:t>
            </a:r>
          </a:p>
          <a:p>
            <a:pPr lvl="1"/>
            <a:r>
              <a:rPr lang="en-US" dirty="0"/>
              <a:t>Share application logic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r>
              <a:rPr lang="en-US" dirty="0"/>
              <a:t>Reduced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0536032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2514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BillingData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5656844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Executing a stored procedure within an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/>
              <a:t> statement</a:t>
            </a:r>
            <a:endParaRPr lang="en-US" alt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03250" y="1752600"/>
            <a:ext cx="7937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usp_SelectSeniorEmployees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673100" y="3711714"/>
            <a:ext cx="79375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usp_SelectSpecialCustomers</a:t>
            </a:r>
          </a:p>
        </p:txBody>
      </p:sp>
    </p:spTree>
    <p:extLst>
      <p:ext uri="{BB962C8B-B14F-4D97-AF65-F5344CB8AC3E}">
        <p14:creationId xmlns:p14="http://schemas.microsoft.com/office/powerpoint/2010/main" val="26550782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statement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09600" y="190500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BillingData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5884104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 (2)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Functions</a:t>
            </a:r>
          </a:p>
          <a:p>
            <a:pPr marL="1201738" lvl="1" indent="-571500"/>
            <a:endParaRPr lang="en-US" dirty="0"/>
          </a:p>
        </p:txBody>
      </p:sp>
      <p:pic>
        <p:nvPicPr>
          <p:cNvPr id="64516" name="Picture 4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14424"/>
            <a:ext cx="1929286" cy="2390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027360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3"/>
            <a:ext cx="8686800" cy="5526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Procedure information is removed from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/>
              <a:t> </a:t>
            </a:r>
            <a:r>
              <a:rPr lang="en-US" dirty="0"/>
              <a:t>system tables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You could check if any objects depend on the stored procedure by executing the system stored procedure </a:t>
            </a:r>
            <a:r>
              <a:rPr lang="en-US" alt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98525" y="1809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usp_SelectSeniorEmployees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'usp_SelectSeniorEmployees'</a:t>
            </a:r>
          </a:p>
        </p:txBody>
      </p:sp>
    </p:spTree>
    <p:extLst>
      <p:ext uri="{BB962C8B-B14F-4D97-AF65-F5344CB8AC3E}">
        <p14:creationId xmlns:p14="http://schemas.microsoft.com/office/powerpoint/2010/main" val="17138097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r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19200"/>
            <a:ext cx="4000500" cy="2505075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47761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parameterized procedure use the syntax:</a:t>
            </a:r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/>
              <a:t>Choose carefully the parameter types, and provide appropriate default values</a:t>
            </a:r>
            <a:endParaRPr lang="en-US" alt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2565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685800" y="5232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490368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@minYearsAtWork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</a:p>
        </p:txBody>
      </p:sp>
    </p:spTree>
    <p:extLst>
      <p:ext uri="{BB962C8B-B14F-4D97-AF65-F5344CB8AC3E}">
        <p14:creationId xmlns:p14="http://schemas.microsoft.com/office/powerpoint/2010/main" val="3809586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Passing values 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Passing values by position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539750" y="160020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Delicious',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'1234 2</a:t>
            </a:r>
            <a:r>
              <a:rPr lang="en-US" sz="1900" b="1" baseline="30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St. SW',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'Naples',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'341234',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'USA',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‘239-0074321'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39750" y="5419725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Delicious', 'Maria Anders', 'Sales Representative', ' '1234 2</a:t>
            </a:r>
            <a:r>
              <a:rPr lang="en-US" sz="2000" b="1" baseline="30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St. SW', ‘Naples', NULL, ‘341234', ‘USA', ‘239-0074321'</a:t>
            </a:r>
          </a:p>
        </p:txBody>
      </p:sp>
    </p:spTree>
    <p:extLst>
      <p:ext uri="{BB962C8B-B14F-4D97-AF65-F5344CB8AC3E}">
        <p14:creationId xmlns:p14="http://schemas.microsoft.com/office/powerpoint/2010/main" val="142559336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@result int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@result = @firstNumber + @secondNumber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@answer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@answer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5486400" y="1447800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5638800" y="3810000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Executing stored procedure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5486400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Execution results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1937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609600" y="1295400"/>
            <a:ext cx="79248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usp_NewEmployee(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SCOPE_IDENTITY()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usp_NewEmployee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  <p:extLst>
      <p:ext uri="{BB962C8B-B14F-4D97-AF65-F5344CB8AC3E}">
        <p14:creationId xmlns:p14="http://schemas.microsoft.com/office/powerpoint/2010/main" val="18844520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810000"/>
            <a:ext cx="2667000" cy="194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10000"/>
            <a:ext cx="1946275" cy="194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838826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procedures</a:t>
            </a:r>
          </a:p>
          <a:p>
            <a:pPr lvl="1"/>
            <a:r>
              <a:rPr lang="en-US" dirty="0"/>
              <a:t>Called in case of specific event</a:t>
            </a:r>
          </a:p>
          <a:p>
            <a:r>
              <a:rPr lang="en-US" dirty="0"/>
              <a:t>We 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table</a:t>
            </a:r>
          </a:p>
          <a:p>
            <a:pPr lvl="1"/>
            <a:r>
              <a:rPr lang="en-US" dirty="0"/>
              <a:t>E.g. when a new row is inserted in given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1200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Instead-of </a:t>
            </a:r>
            <a:r>
              <a:rPr lang="en-US" dirty="0"/>
              <a:t>triggers</a:t>
            </a:r>
          </a:p>
          <a:p>
            <a:r>
              <a:rPr lang="en-US" dirty="0"/>
              <a:t>After triggers</a:t>
            </a:r>
          </a:p>
          <a:p>
            <a:pPr lvl="1"/>
            <a:r>
              <a:rPr lang="en-US" dirty="0"/>
              <a:t>Fired when the SQL operation has completed and just before committing to the database</a:t>
            </a:r>
          </a:p>
          <a:p>
            <a:r>
              <a:rPr lang="en-US" dirty="0"/>
              <a:t>Instead-of triggers</a:t>
            </a:r>
          </a:p>
          <a:p>
            <a:pPr lvl="1"/>
            <a:r>
              <a:rPr lang="en-US" dirty="0"/>
              <a:t>Replace the actual database operations</a:t>
            </a:r>
          </a:p>
        </p:txBody>
      </p:sp>
    </p:spTree>
    <p:extLst>
      <p:ext uri="{BB962C8B-B14F-4D97-AF65-F5344CB8AC3E}">
        <p14:creationId xmlns:p14="http://schemas.microsoft.com/office/powerpoint/2010/main" val="10397695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www.artistsvalley.com/images/icons/Database%20Application%20Icons/Datasource%20SQL%20Script/256x256/Datasource%20SQL%20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45508">
            <a:off x="609504" y="1299228"/>
            <a:ext cx="4115946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0418" name="Picture 2" descr="http://i146.photobucket.com/albums/r260/renatovms/The-Beginning-EP-Cover-3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894">
            <a:off x="4555573" y="1217001"/>
            <a:ext cx="3582900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 fov="4200000">
              <a:rot lat="170873" lon="1784080" rev="21385218"/>
            </a:camera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612480"/>
            <a:ext cx="70104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5526880"/>
            <a:ext cx="6705600" cy="5691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711551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"for-triggers" or just "triggers"</a:t>
            </a:r>
          </a:p>
          <a:p>
            <a:r>
              <a:rPr lang="en-US" dirty="0"/>
              <a:t>Defined by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81000" y="25389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4761547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cause and error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INSTEAD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67673246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7813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609600"/>
            <a:ext cx="1905000" cy="1266826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4524374"/>
            <a:ext cx="2686050" cy="1495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747295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functions (like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SQRT(…)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the built-in functions</a:t>
            </a:r>
          </a:p>
          <a:p>
            <a:r>
              <a:rPr lang="en-US" dirty="0"/>
              <a:t>Table-valued functions</a:t>
            </a:r>
          </a:p>
          <a:p>
            <a:pPr lvl="1"/>
            <a:r>
              <a:rPr lang="en-US" dirty="0"/>
              <a:t>Similar to a view with parameters</a:t>
            </a:r>
          </a:p>
          <a:p>
            <a:pPr lvl="1"/>
            <a:r>
              <a:rPr lang="en-US" dirty="0"/>
              <a:t>Return a table as a result of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</a:t>
            </a:r>
          </a:p>
          <a:p>
            <a:r>
              <a:rPr lang="en-US" dirty="0"/>
              <a:t>Aggregate functions (like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Perform calculation over set of inputs values</a:t>
            </a:r>
          </a:p>
          <a:p>
            <a:pPr lvl="1"/>
            <a:r>
              <a:rPr lang="en-US" dirty="0"/>
              <a:t>Defined through external .NET functions</a:t>
            </a:r>
          </a:p>
        </p:txBody>
      </p:sp>
    </p:spTree>
    <p:extLst>
      <p:ext uri="{BB962C8B-B14F-4D97-AF65-F5344CB8AC3E}">
        <p14:creationId xmlns:p14="http://schemas.microsoft.com/office/powerpoint/2010/main" val="293472857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and Modifying Functions</a:t>
            </a:r>
            <a:endParaRPr lang="bg-BG" sz="37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/>
              <a:t>To create / modify / delete function use:</a:t>
            </a:r>
          </a:p>
          <a:p>
            <a:pPr lvl="1">
              <a:lnSpc>
                <a:spcPts val="3600"/>
              </a:lnSpc>
            </a:pPr>
            <a:r>
              <a:rPr lang="en-US" alt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&lt;datatype</a:t>
            </a:r>
            <a:r>
              <a:rPr lang="en-US" altLang="en-US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dirty="0"/>
              <a:t> /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762000" y="3429000"/>
            <a:ext cx="762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RETURNS money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4568759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invoked at any place where a scalar expression of the same data type is allowed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Specifies the returned data type</a:t>
            </a:r>
          </a:p>
          <a:p>
            <a:pPr lvl="1"/>
            <a:r>
              <a:rPr lang="en-US" dirty="0">
                <a:cs typeface="Times New Roman" pitchFamily="18" charset="0"/>
              </a:rPr>
              <a:t>Return type is any data type except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noProof="1">
                <a:cs typeface="Times New Roman" pitchFamily="18" charset="0"/>
              </a:rPr>
              <a:t> or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dirty="0"/>
              <a:t> </a:t>
            </a:r>
          </a:p>
          <a:p>
            <a:r>
              <a:rPr lang="en-US" dirty="0"/>
              <a:t>Function body is defined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block</a:t>
            </a:r>
          </a:p>
          <a:p>
            <a:pPr lvl="1"/>
            <a:r>
              <a:rPr lang="en-US" dirty="0"/>
              <a:t>Should end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</a:p>
        </p:txBody>
      </p:sp>
    </p:spTree>
    <p:extLst>
      <p:ext uri="{BB962C8B-B14F-4D97-AF65-F5344CB8AC3E}">
        <p14:creationId xmlns:p14="http://schemas.microsoft.com/office/powerpoint/2010/main" val="189458578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/>
              <a:t>Return a table as result (just like a view)</a:t>
            </a:r>
          </a:p>
          <a:p>
            <a:pPr lvl="1"/>
            <a:r>
              <a:rPr lang="en-US" dirty="0"/>
              <a:t>Could take some parameters</a:t>
            </a:r>
          </a:p>
          <a:p>
            <a:r>
              <a:rPr lang="en-US" dirty="0"/>
              <a:t>The content of the function is a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The function body does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specifies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/>
              <a:t> as data type</a:t>
            </a:r>
          </a:p>
          <a:p>
            <a:r>
              <a:rPr lang="en-US" dirty="0"/>
              <a:t>The returned table structure is defined by the result set</a:t>
            </a:r>
          </a:p>
        </p:txBody>
      </p:sp>
    </p:spTree>
    <p:extLst>
      <p:ext uri="{BB962C8B-B14F-4D97-AF65-F5344CB8AC3E}">
        <p14:creationId xmlns:p14="http://schemas.microsoft.com/office/powerpoint/2010/main" val="178178845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Defining the function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3000"/>
              </a:spcBef>
            </a:pPr>
            <a:r>
              <a:rPr lang="en-US" dirty="0"/>
              <a:t>Calling the function with a parameter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85800" y="17037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fn_CustomerNamesInRegion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@regionParameter nvarchar(30) 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CustomerID, CompanyName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Northwind.dbo.Customers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Region = @regionParameter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fn_CustomerNamesInRegion(N'WA')</a:t>
            </a:r>
          </a:p>
        </p:txBody>
      </p:sp>
    </p:spTree>
    <p:extLst>
      <p:ext uri="{BB962C8B-B14F-4D97-AF65-F5344CB8AC3E}">
        <p14:creationId xmlns:p14="http://schemas.microsoft.com/office/powerpoint/2010/main" val="330016375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enclose multiple statements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–  specifies table data type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– names and defines the table</a:t>
            </a:r>
          </a:p>
        </p:txBody>
      </p:sp>
      <p:pic>
        <p:nvPicPr>
          <p:cNvPr id="17410" name="Picture 2" descr="http://theperfumedcourt.com/images/retur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769128"/>
            <a:ext cx="3038476" cy="2022072"/>
          </a:xfrm>
          <a:prstGeom prst="roundRect">
            <a:avLst>
              <a:gd name="adj" fmla="val 4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921657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172200" cy="914400"/>
          </a:xfrm>
        </p:spPr>
        <p:txBody>
          <a:bodyPr/>
          <a:lstStyle/>
          <a:p>
            <a:r>
              <a:rPr lang="en-US" dirty="0"/>
              <a:t>Multi-Statement Table-Valued Function – Example</a:t>
            </a:r>
            <a:endParaRPr lang="bg-BG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2000" y="1600200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7817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Transact-SQL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Transact-SQL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T-SQL</a:t>
            </a:r>
            <a:r>
              <a:rPr lang="en-US" dirty="0"/>
              <a:t>) is database manipulation language, an extension to SQL</a:t>
            </a:r>
          </a:p>
          <a:p>
            <a:pPr lvl="1"/>
            <a:r>
              <a:rPr lang="en-US" dirty="0"/>
              <a:t>Supported by Microsoft SQL Server and Sybase</a:t>
            </a:r>
          </a:p>
          <a:p>
            <a:pPr lvl="1"/>
            <a:r>
              <a:rPr lang="en-US" dirty="0"/>
              <a:t>Used for stored procedures, functions, triggers</a:t>
            </a:r>
          </a:p>
          <a:p>
            <a:r>
              <a:rPr lang="en-US" dirty="0"/>
              <a:t>Transact-SQL extends SQL with few additional features: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Control flow constructs (ifs, loops, etc.)</a:t>
            </a:r>
          </a:p>
          <a:p>
            <a:pPr lvl="1"/>
            <a:r>
              <a:rPr lang="en-US" dirty="0"/>
              <a:t>Functions for strings, dates, math, etc.</a:t>
            </a:r>
          </a:p>
        </p:txBody>
      </p:sp>
    </p:spTree>
    <p:extLst>
      <p:ext uri="{BB962C8B-B14F-4D97-AF65-F5344CB8AC3E}">
        <p14:creationId xmlns:p14="http://schemas.microsoft.com/office/powerpoint/2010/main" val="346427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 SQL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194050"/>
            <a:ext cx="4608513" cy="844550"/>
          </a:xfrm>
        </p:spPr>
        <p:txBody>
          <a:bodyPr anchor="ctr" anchorCtr="0"/>
          <a:lstStyle/>
          <a:p>
            <a:pPr algn="ctr"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2290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975480" cy="3819526"/>
          </a:xfrm>
          <a:prstGeom prst="rect">
            <a:avLst/>
          </a:prstGeom>
          <a:noFill/>
        </p:spPr>
      </p:pic>
      <p:pic>
        <p:nvPicPr>
          <p:cNvPr id="6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9365">
            <a:off x="4061499" y="4213603"/>
            <a:ext cx="1335050" cy="2581274"/>
          </a:xfrm>
          <a:prstGeom prst="rect">
            <a:avLst/>
          </a:prstGeom>
          <a:noFill/>
        </p:spPr>
      </p:pic>
      <p:pic>
        <p:nvPicPr>
          <p:cNvPr id="7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6796">
            <a:off x="2994406" y="745888"/>
            <a:ext cx="1147692" cy="2219024"/>
          </a:xfrm>
          <a:prstGeom prst="rect">
            <a:avLst/>
          </a:prstGeom>
          <a:noFill/>
        </p:spPr>
      </p:pic>
      <p:pic>
        <p:nvPicPr>
          <p:cNvPr id="8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0" y="2590800"/>
            <a:ext cx="1975480" cy="3819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2020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statements in the Transact-SQL (T-SQL) language:</a:t>
            </a:r>
          </a:p>
          <a:p>
            <a:pPr lvl="1"/>
            <a:r>
              <a:rPr lang="en-US" altLang="en-US" dirty="0"/>
              <a:t>Data Definition Language (DDL) Statements </a:t>
            </a:r>
          </a:p>
          <a:p>
            <a:pPr lvl="1"/>
            <a:r>
              <a:rPr lang="en-US" altLang="en-US" dirty="0"/>
              <a:t>Data Control Language (DCL) Statements</a:t>
            </a:r>
          </a:p>
          <a:p>
            <a:pPr lvl="1"/>
            <a:r>
              <a:rPr lang="en-US" altLang="en-US" dirty="0"/>
              <a:t>Data Manipulation Language (DML) Statements</a:t>
            </a:r>
            <a:endParaRPr lang="bg-BG" dirty="0"/>
          </a:p>
        </p:txBody>
      </p:sp>
      <p:pic>
        <p:nvPicPr>
          <p:cNvPr id="58370" name="Picture 2" descr="http://www.d-i-g.com/dig-stat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378" y="4343400"/>
            <a:ext cx="2964322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3348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&lt;command&gt;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The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</a:t>
            </a:r>
            <a:r>
              <a:rPr lang="en-US" alt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/>
              <a:t> can </a:t>
            </a:r>
            <a:r>
              <a:rPr lang="en-US" altLang="en-US"/>
              <a:t>be </a:t>
            </a:r>
            <a:r>
              <a:rPr lang="en-US" altLang="en-US" dirty="0"/>
              <a:t>a table, view, stored procedure, function, etc.</a:t>
            </a:r>
          </a:p>
          <a:p>
            <a:pPr lvl="1"/>
            <a:r>
              <a:rPr lang="en-US" dirty="0"/>
              <a:t>Some DDL commands require specific permissions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8508173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/ change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with DDL statements you must have the proper permissions</a:t>
            </a:r>
            <a:endParaRPr lang="bg-BG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774700" y="4114800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Products TO Public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2682997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altLang="en-US" dirty="0"/>
              <a:t>Data Manipulation Language (DML)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retrieve and modify table data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774700" y="4572000"/>
            <a:ext cx="75311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CategoryId, ProductName, ProductId, UnitPrice </a:t>
            </a:r>
            <a:b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Products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UnitPrice BETWEEN 10 and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ProductName</a:t>
            </a:r>
          </a:p>
        </p:txBody>
      </p:sp>
    </p:spTree>
    <p:extLst>
      <p:ext uri="{BB962C8B-B14F-4D97-AF65-F5344CB8AC3E}">
        <p14:creationId xmlns:p14="http://schemas.microsoft.com/office/powerpoint/2010/main" val="17475087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4026</TotalTime>
  <Words>2852</Words>
  <Application>Microsoft Office PowerPoint</Application>
  <PresentationFormat>On-screen Show (4:3)</PresentationFormat>
  <Paragraphs>514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Times New Roman</vt:lpstr>
      <vt:lpstr>Wingdings</vt:lpstr>
      <vt:lpstr>Wingdings 2</vt:lpstr>
      <vt:lpstr>Telerik Academy</vt:lpstr>
      <vt:lpstr>Transact SQL (T-SQL)</vt:lpstr>
      <vt:lpstr>Table of Contents</vt:lpstr>
      <vt:lpstr>Table of Contents (2)</vt:lpstr>
      <vt:lpstr>Transact-SQL Language</vt:lpstr>
      <vt:lpstr>What is Transact-SQL</vt:lpstr>
      <vt:lpstr>Types of T-SQL Statements</vt:lpstr>
      <vt:lpstr>Data Definition Language (DDL)</vt:lpstr>
      <vt:lpstr>Data Control Language (DCL)</vt:lpstr>
      <vt:lpstr>Data Manipulation Language (DML)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Transact SQL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Telerik Software Academy</dc:subject>
  <dc:creator>Svetlin Nakov</dc:creator>
  <cp:keywords>telerik software academy, free courses for developers</cp:keywords>
  <cp:lastModifiedBy>Rolando Rodriguez Henriquez</cp:lastModifiedBy>
  <cp:revision>375</cp:revision>
  <dcterms:created xsi:type="dcterms:W3CDTF">2007-12-08T16:03:35Z</dcterms:created>
  <dcterms:modified xsi:type="dcterms:W3CDTF">2018-07-25T13:54:58Z</dcterms:modified>
  <cp:category>software engineering</cp:category>
</cp:coreProperties>
</file>