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70" r:id="rId4"/>
    <p:sldId id="258" r:id="rId5"/>
    <p:sldId id="285" r:id="rId6"/>
    <p:sldId id="283" r:id="rId7"/>
    <p:sldId id="272" r:id="rId8"/>
    <p:sldId id="275" r:id="rId9"/>
    <p:sldId id="276" r:id="rId10"/>
    <p:sldId id="277" r:id="rId11"/>
    <p:sldId id="278" r:id="rId12"/>
    <p:sldId id="284"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2" d="100"/>
          <a:sy n="82" d="100"/>
        </p:scale>
        <p:origin x="69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P1-P1-S-20-01</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B4264A-D805-41D7-97B9-8D4AA6B741BF}" type="datetime1">
              <a:rPr lang="en-US" smtClean="0"/>
              <a:t>2/25/2022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Project Title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E0E158-A96C-43C6-AFDA-24EFFE696CDF}" type="slidenum">
              <a:rPr lang="en-US" smtClean="0"/>
              <a:t>‹#›</a:t>
            </a:fld>
            <a:endParaRPr lang="en-US"/>
          </a:p>
        </p:txBody>
      </p:sp>
    </p:spTree>
    <p:extLst>
      <p:ext uri="{BB962C8B-B14F-4D97-AF65-F5344CB8AC3E}">
        <p14:creationId xmlns:p14="http://schemas.microsoft.com/office/powerpoint/2010/main" val="89731042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P1-P1-S-20-01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38794-8DEB-41A8-A63A-C778F4811A2A}" type="datetime1">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Project Title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FEFBD-D254-4142-B3DF-3182BB9EBA19}" type="slidenum">
              <a:rPr lang="en-US" smtClean="0"/>
              <a:t>‹#›</a:t>
            </a:fld>
            <a:endParaRPr lang="en-US"/>
          </a:p>
        </p:txBody>
      </p:sp>
    </p:spTree>
    <p:extLst>
      <p:ext uri="{BB962C8B-B14F-4D97-AF65-F5344CB8AC3E}">
        <p14:creationId xmlns:p14="http://schemas.microsoft.com/office/powerpoint/2010/main" val="225897768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6FEFBD-D254-4142-B3DF-3182BB9EBA19}" type="slidenum">
              <a:rPr lang="en-US" smtClean="0"/>
              <a:t>1</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Header Placeholder 5"/>
          <p:cNvSpPr>
            <a:spLocks noGrp="1"/>
          </p:cNvSpPr>
          <p:nvPr>
            <p:ph type="hdr" sz="quarter" idx="12"/>
          </p:nvPr>
        </p:nvSpPr>
        <p:spPr/>
        <p:txBody>
          <a:bodyPr/>
          <a:lstStyle/>
          <a:p>
            <a:r>
              <a:rPr lang="en-US"/>
              <a:t>P1-P1-S-20-01</a:t>
            </a:r>
          </a:p>
        </p:txBody>
      </p:sp>
      <p:sp>
        <p:nvSpPr>
          <p:cNvPr id="7" name="Date Placeholder 6"/>
          <p:cNvSpPr>
            <a:spLocks noGrp="1"/>
          </p:cNvSpPr>
          <p:nvPr>
            <p:ph type="dt" idx="13"/>
          </p:nvPr>
        </p:nvSpPr>
        <p:spPr/>
        <p:txBody>
          <a:bodyPr/>
          <a:lstStyle/>
          <a:p>
            <a:fld id="{C5DB8FBB-7D18-4585-BCF6-1008DC9B0A49}" type="datetime1">
              <a:rPr lang="en-US" smtClean="0"/>
              <a:t>2/25/2022</a:t>
            </a:fld>
            <a:endParaRPr lang="en-US"/>
          </a:p>
        </p:txBody>
      </p:sp>
    </p:spTree>
    <p:extLst>
      <p:ext uri="{BB962C8B-B14F-4D97-AF65-F5344CB8AC3E}">
        <p14:creationId xmlns:p14="http://schemas.microsoft.com/office/powerpoint/2010/main" val="490111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61327CA5-BCAF-4687-8E04-9D4FAA4BD663}" type="datetime1">
              <a:rPr lang="en-US" smtClean="0"/>
              <a:t>2/25/2022</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13</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2D882ABF-FB00-491F-8258-2E0AEDF1FAB9}" type="datetime1">
              <a:rPr lang="en-US" smtClean="0"/>
              <a:t>2/25/2022</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a:t>
            </a:fld>
            <a:endParaRPr lang="en-US"/>
          </a:p>
        </p:txBody>
      </p:sp>
    </p:spTree>
    <p:extLst>
      <p:ext uri="{BB962C8B-B14F-4D97-AF65-F5344CB8AC3E}">
        <p14:creationId xmlns:p14="http://schemas.microsoft.com/office/powerpoint/2010/main" val="80737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79BA153-9C3F-4F06-A8B0-E095AD40F008}" type="datetime1">
              <a:rPr lang="en-US" smtClean="0"/>
              <a:t>2/25/2022</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4</a:t>
            </a:fld>
            <a:endParaRPr lang="en-US"/>
          </a:p>
        </p:txBody>
      </p:sp>
    </p:spTree>
    <p:extLst>
      <p:ext uri="{BB962C8B-B14F-4D97-AF65-F5344CB8AC3E}">
        <p14:creationId xmlns:p14="http://schemas.microsoft.com/office/powerpoint/2010/main" val="86931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A6719B8A-FE04-42A3-B72A-8DABFB58EAF5}" type="datetime1">
              <a:rPr lang="en-US" smtClean="0"/>
              <a:t>2/25/2022</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6</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D88BC0EB-FE0F-4A7A-8C2C-B96C1B9BE648}" type="datetime1">
              <a:rPr lang="en-US" smtClean="0"/>
              <a:t>2/25/2022</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7</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42C32896-829B-46F7-8EE9-A9EFF12D62BF}" type="datetime1">
              <a:rPr lang="en-US" smtClean="0"/>
              <a:t>2/25/2022</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8</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A9D82CC8-FA54-4F27-8BC8-EA84408EC65A}" type="datetime1">
              <a:rPr lang="en-US" smtClean="0"/>
              <a:t>2/25/2022</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9</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512999F2-D1B4-4F70-8A45-35BECCD0D4BA}" type="datetime1">
              <a:rPr lang="en-US" smtClean="0"/>
              <a:t>2/25/2022</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10</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2773B758-ECF8-4504-B76F-BCD9A118C400}" type="datetime1">
              <a:rPr lang="en-US" smtClean="0"/>
              <a:t>2/25/2022</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11</a:t>
            </a:fld>
            <a:endParaRPr lang="en-US"/>
          </a:p>
        </p:txBody>
      </p:sp>
    </p:spTree>
    <p:extLst>
      <p:ext uri="{BB962C8B-B14F-4D97-AF65-F5344CB8AC3E}">
        <p14:creationId xmlns:p14="http://schemas.microsoft.com/office/powerpoint/2010/main" val="1927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91FD57-04C4-4312-9B80-7DB08974F772}" type="datetime1">
              <a:rPr lang="en-US" smtClean="0"/>
              <a:t>2/25/2022</a:t>
            </a:fld>
            <a:endParaRPr lang="en-US"/>
          </a:p>
        </p:txBody>
      </p:sp>
      <p:sp>
        <p:nvSpPr>
          <p:cNvPr id="5" name="Footer Placeholder 4"/>
          <p:cNvSpPr>
            <a:spLocks noGrp="1"/>
          </p:cNvSpPr>
          <p:nvPr>
            <p:ph type="ftr" sz="quarter" idx="11"/>
          </p:nvPr>
        </p:nvSpPr>
        <p:spPr/>
        <p:txBody>
          <a:bodyPr/>
          <a:lstStyle/>
          <a:p>
            <a:r>
              <a:rPr lang="en-US"/>
              <a:t>CS491-Project - Origin</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322859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809AB-AADC-4B1E-9B4F-7ADF57C25085}" type="datetime1">
              <a:rPr lang="en-US" smtClean="0"/>
              <a:t>2/25/2022</a:t>
            </a:fld>
            <a:endParaRPr lang="en-US"/>
          </a:p>
        </p:txBody>
      </p:sp>
      <p:sp>
        <p:nvSpPr>
          <p:cNvPr id="5" name="Footer Placeholder 4"/>
          <p:cNvSpPr>
            <a:spLocks noGrp="1"/>
          </p:cNvSpPr>
          <p:nvPr>
            <p:ph type="ftr" sz="quarter" idx="11"/>
          </p:nvPr>
        </p:nvSpPr>
        <p:spPr/>
        <p:txBody>
          <a:bodyPr/>
          <a:lstStyle/>
          <a:p>
            <a:r>
              <a:rPr lang="en-US"/>
              <a:t>CS491-Project - Origin</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329782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BCE5AA-A5F5-4F17-98B2-9946345870C8}" type="datetime1">
              <a:rPr lang="en-US" smtClean="0"/>
              <a:t>2/25/2022</a:t>
            </a:fld>
            <a:endParaRPr lang="en-US"/>
          </a:p>
        </p:txBody>
      </p:sp>
      <p:sp>
        <p:nvSpPr>
          <p:cNvPr id="5" name="Footer Placeholder 4"/>
          <p:cNvSpPr>
            <a:spLocks noGrp="1"/>
          </p:cNvSpPr>
          <p:nvPr>
            <p:ph type="ftr" sz="quarter" idx="11"/>
          </p:nvPr>
        </p:nvSpPr>
        <p:spPr/>
        <p:txBody>
          <a:bodyPr/>
          <a:lstStyle/>
          <a:p>
            <a:r>
              <a:rPr lang="en-US"/>
              <a:t>CS491-Project - Origin</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90757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9003E-EF2B-44AF-AD0A-8DFBF0317927}" type="datetime1">
              <a:rPr lang="en-US" smtClean="0"/>
              <a:t>2/25/2022</a:t>
            </a:fld>
            <a:endParaRPr lang="en-US"/>
          </a:p>
        </p:txBody>
      </p:sp>
      <p:sp>
        <p:nvSpPr>
          <p:cNvPr id="5" name="Footer Placeholder 4"/>
          <p:cNvSpPr>
            <a:spLocks noGrp="1"/>
          </p:cNvSpPr>
          <p:nvPr>
            <p:ph type="ftr" sz="quarter" idx="11"/>
          </p:nvPr>
        </p:nvSpPr>
        <p:spPr/>
        <p:txBody>
          <a:bodyPr/>
          <a:lstStyle/>
          <a:p>
            <a:r>
              <a:rPr lang="en-US"/>
              <a:t>CS491-Project - Origin</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31649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902D6-E1A2-45AB-B008-3F9B7D171A58}" type="datetime1">
              <a:rPr lang="en-US" smtClean="0"/>
              <a:t>2/25/2022</a:t>
            </a:fld>
            <a:endParaRPr lang="en-US"/>
          </a:p>
        </p:txBody>
      </p:sp>
      <p:sp>
        <p:nvSpPr>
          <p:cNvPr id="5" name="Footer Placeholder 4"/>
          <p:cNvSpPr>
            <a:spLocks noGrp="1"/>
          </p:cNvSpPr>
          <p:nvPr>
            <p:ph type="ftr" sz="quarter" idx="11"/>
          </p:nvPr>
        </p:nvSpPr>
        <p:spPr/>
        <p:txBody>
          <a:bodyPr/>
          <a:lstStyle/>
          <a:p>
            <a:r>
              <a:rPr lang="en-US"/>
              <a:t>CS491-Project - Origin</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03374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6FE9C2-AC4B-4B74-B006-F0E776B55DA5}" type="datetime1">
              <a:rPr lang="en-US" smtClean="0"/>
              <a:t>2/25/2022</a:t>
            </a:fld>
            <a:endParaRPr lang="en-US"/>
          </a:p>
        </p:txBody>
      </p:sp>
      <p:sp>
        <p:nvSpPr>
          <p:cNvPr id="6" name="Footer Placeholder 5"/>
          <p:cNvSpPr>
            <a:spLocks noGrp="1"/>
          </p:cNvSpPr>
          <p:nvPr>
            <p:ph type="ftr" sz="quarter" idx="11"/>
          </p:nvPr>
        </p:nvSpPr>
        <p:spPr/>
        <p:txBody>
          <a:bodyPr/>
          <a:lstStyle/>
          <a:p>
            <a:r>
              <a:rPr lang="en-US"/>
              <a:t>CS491-Project - Origin</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03282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4F80DC-E9C9-438D-BE66-C43B74C7448A}" type="datetime1">
              <a:rPr lang="en-US" smtClean="0"/>
              <a:t>2/25/2022</a:t>
            </a:fld>
            <a:endParaRPr lang="en-US"/>
          </a:p>
        </p:txBody>
      </p:sp>
      <p:sp>
        <p:nvSpPr>
          <p:cNvPr id="8" name="Footer Placeholder 7"/>
          <p:cNvSpPr>
            <a:spLocks noGrp="1"/>
          </p:cNvSpPr>
          <p:nvPr>
            <p:ph type="ftr" sz="quarter" idx="11"/>
          </p:nvPr>
        </p:nvSpPr>
        <p:spPr/>
        <p:txBody>
          <a:bodyPr/>
          <a:lstStyle/>
          <a:p>
            <a:r>
              <a:rPr lang="en-US"/>
              <a:t>CS491-Project - Origin</a:t>
            </a:r>
          </a:p>
        </p:txBody>
      </p:sp>
      <p:sp>
        <p:nvSpPr>
          <p:cNvPr id="9" name="Slide Number Placeholder 8"/>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40402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36605-3D54-4F00-A167-B47A74BC1177}" type="datetime1">
              <a:rPr lang="en-US" smtClean="0"/>
              <a:t>2/25/2022</a:t>
            </a:fld>
            <a:endParaRPr lang="en-US"/>
          </a:p>
        </p:txBody>
      </p:sp>
      <p:sp>
        <p:nvSpPr>
          <p:cNvPr id="4" name="Footer Placeholder 3"/>
          <p:cNvSpPr>
            <a:spLocks noGrp="1"/>
          </p:cNvSpPr>
          <p:nvPr>
            <p:ph type="ftr" sz="quarter" idx="11"/>
          </p:nvPr>
        </p:nvSpPr>
        <p:spPr/>
        <p:txBody>
          <a:bodyPr/>
          <a:lstStyle/>
          <a:p>
            <a:r>
              <a:rPr lang="en-US"/>
              <a:t>CS491-Project - Origin</a:t>
            </a:r>
          </a:p>
        </p:txBody>
      </p:sp>
      <p:sp>
        <p:nvSpPr>
          <p:cNvPr id="5" name="Slide Number Placeholder 4"/>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1137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54EAC-BB66-481C-9756-0DADCD6ECA9D}" type="datetime1">
              <a:rPr lang="en-US" smtClean="0"/>
              <a:t>2/25/2022</a:t>
            </a:fld>
            <a:endParaRPr lang="en-US"/>
          </a:p>
        </p:txBody>
      </p:sp>
      <p:sp>
        <p:nvSpPr>
          <p:cNvPr id="3" name="Footer Placeholder 2"/>
          <p:cNvSpPr>
            <a:spLocks noGrp="1"/>
          </p:cNvSpPr>
          <p:nvPr>
            <p:ph type="ftr" sz="quarter" idx="11"/>
          </p:nvPr>
        </p:nvSpPr>
        <p:spPr/>
        <p:txBody>
          <a:bodyPr/>
          <a:lstStyle/>
          <a:p>
            <a:r>
              <a:rPr lang="en-US"/>
              <a:t>CS491-Project - Origin</a:t>
            </a:r>
          </a:p>
        </p:txBody>
      </p:sp>
      <p:sp>
        <p:nvSpPr>
          <p:cNvPr id="4" name="Slide Number Placeholder 3"/>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9693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60E23-BFAB-4358-93CC-6254CDAD6827}" type="datetime1">
              <a:rPr lang="en-US" smtClean="0"/>
              <a:t>2/25/2022</a:t>
            </a:fld>
            <a:endParaRPr lang="en-US"/>
          </a:p>
        </p:txBody>
      </p:sp>
      <p:sp>
        <p:nvSpPr>
          <p:cNvPr id="6" name="Footer Placeholder 5"/>
          <p:cNvSpPr>
            <a:spLocks noGrp="1"/>
          </p:cNvSpPr>
          <p:nvPr>
            <p:ph type="ftr" sz="quarter" idx="11"/>
          </p:nvPr>
        </p:nvSpPr>
        <p:spPr/>
        <p:txBody>
          <a:bodyPr/>
          <a:lstStyle/>
          <a:p>
            <a:r>
              <a:rPr lang="en-US"/>
              <a:t>CS491-Project - Origin</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44609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C8ECD-397D-4E06-AFA8-DF5CA2822EAD}" type="datetime1">
              <a:rPr lang="en-US" smtClean="0"/>
              <a:t>2/25/2022</a:t>
            </a:fld>
            <a:endParaRPr lang="en-US"/>
          </a:p>
        </p:txBody>
      </p:sp>
      <p:sp>
        <p:nvSpPr>
          <p:cNvPr id="6" name="Footer Placeholder 5"/>
          <p:cNvSpPr>
            <a:spLocks noGrp="1"/>
          </p:cNvSpPr>
          <p:nvPr>
            <p:ph type="ftr" sz="quarter" idx="11"/>
          </p:nvPr>
        </p:nvSpPr>
        <p:spPr/>
        <p:txBody>
          <a:bodyPr/>
          <a:lstStyle/>
          <a:p>
            <a:r>
              <a:rPr lang="en-US"/>
              <a:t>CS491-Project - Origin</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87339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316F7-4738-4466-B599-A408F5ED6718}" type="datetime1">
              <a:rPr lang="en-US" smtClean="0"/>
              <a:t>2/25/2022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CS491-Project - Origin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64944-C185-42A3-B9E2-0C66306C0823}" type="slidenum">
              <a:rPr lang="en-US" smtClean="0"/>
              <a:t>‹#›</a:t>
            </a:fld>
            <a:endParaRPr lang="en-US"/>
          </a:p>
        </p:txBody>
      </p:sp>
    </p:spTree>
    <p:extLst>
      <p:ext uri="{BB962C8B-B14F-4D97-AF65-F5344CB8AC3E}">
        <p14:creationId xmlns:p14="http://schemas.microsoft.com/office/powerpoint/2010/main" val="3817347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72077"/>
            <a:ext cx="9144000" cy="2387600"/>
          </a:xfrm>
        </p:spPr>
        <p:txBody>
          <a:bodyPr/>
          <a:lstStyle/>
          <a:p>
            <a:r>
              <a:rPr lang="en-US" b="1" u="sng" dirty="0">
                <a:solidFill>
                  <a:schemeClr val="accent1"/>
                </a:solidFill>
              </a:rPr>
              <a:t>Proposal Defense</a:t>
            </a:r>
            <a:r>
              <a:rPr lang="en-US" b="1" u="sng" dirty="0"/>
              <a:t/>
            </a:r>
            <a:br>
              <a:rPr lang="en-US" b="1" u="sng" dirty="0"/>
            </a:br>
            <a:endParaRPr lang="en-US" u="sng" dirty="0"/>
          </a:p>
        </p:txBody>
      </p:sp>
      <p:sp>
        <p:nvSpPr>
          <p:cNvPr id="3" name="Subtitle 2"/>
          <p:cNvSpPr>
            <a:spLocks noGrp="1"/>
          </p:cNvSpPr>
          <p:nvPr>
            <p:ph type="subTitle" idx="1"/>
          </p:nvPr>
        </p:nvSpPr>
        <p:spPr>
          <a:xfrm>
            <a:off x="3441577" y="2520156"/>
            <a:ext cx="5018202" cy="539521"/>
          </a:xfrm>
        </p:spPr>
        <p:txBody>
          <a:bodyPr>
            <a:normAutofit lnSpcReduction="10000"/>
          </a:bodyPr>
          <a:lstStyle/>
          <a:p>
            <a:r>
              <a:rPr lang="en-US" sz="3300" b="1" u="sng" dirty="0">
                <a:solidFill>
                  <a:schemeClr val="accent1"/>
                </a:solidFill>
              </a:rPr>
              <a:t>Team </a:t>
            </a:r>
          </a:p>
          <a:p>
            <a:endParaRPr lang="en-US" dirty="0"/>
          </a:p>
        </p:txBody>
      </p:sp>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685" y="64682"/>
            <a:ext cx="1385664" cy="1385664"/>
          </a:xfrm>
          <a:prstGeom prst="rect">
            <a:avLst/>
          </a:prstGeom>
        </p:spPr>
      </p:pic>
      <p:graphicFrame>
        <p:nvGraphicFramePr>
          <p:cNvPr id="4" name="Table 3">
            <a:extLst>
              <a:ext uri="{FF2B5EF4-FFF2-40B4-BE49-F238E27FC236}">
                <a16:creationId xmlns:a16="http://schemas.microsoft.com/office/drawing/2014/main" id="{CED3493F-E7AD-46BD-A269-97233947BFD9}"/>
              </a:ext>
            </a:extLst>
          </p:cNvPr>
          <p:cNvGraphicFramePr>
            <a:graphicFrameLocks noGrp="1"/>
          </p:cNvGraphicFramePr>
          <p:nvPr>
            <p:extLst>
              <p:ext uri="{D42A27DB-BD31-4B8C-83A1-F6EECF244321}">
                <p14:modId xmlns:p14="http://schemas.microsoft.com/office/powerpoint/2010/main" val="4139401771"/>
              </p:ext>
            </p:extLst>
          </p:nvPr>
        </p:nvGraphicFramePr>
        <p:xfrm>
          <a:off x="3441577" y="3466029"/>
          <a:ext cx="5308846" cy="2514538"/>
        </p:xfrm>
        <a:graphic>
          <a:graphicData uri="http://schemas.openxmlformats.org/drawingml/2006/table">
            <a:tbl>
              <a:tblPr firstRow="1" bandRow="1">
                <a:tableStyleId>{073A0DAA-6AF3-43AB-8588-CEC1D06C72B9}</a:tableStyleId>
              </a:tblPr>
              <a:tblGrid>
                <a:gridCol w="2570716">
                  <a:extLst>
                    <a:ext uri="{9D8B030D-6E8A-4147-A177-3AD203B41FA5}">
                      <a16:colId xmlns:a16="http://schemas.microsoft.com/office/drawing/2014/main" val="2453862203"/>
                    </a:ext>
                  </a:extLst>
                </a:gridCol>
                <a:gridCol w="2738130">
                  <a:extLst>
                    <a:ext uri="{9D8B030D-6E8A-4147-A177-3AD203B41FA5}">
                      <a16:colId xmlns:a16="http://schemas.microsoft.com/office/drawing/2014/main" val="2052868004"/>
                    </a:ext>
                  </a:extLst>
                </a:gridCol>
              </a:tblGrid>
              <a:tr h="841222">
                <a:tc>
                  <a:txBody>
                    <a:bodyPr/>
                    <a:lstStyle/>
                    <a:p>
                      <a:r>
                        <a:rPr lang="en-US" dirty="0">
                          <a:solidFill>
                            <a:schemeClr val="tx1"/>
                          </a:solidFill>
                        </a:rPr>
                        <a:t>    </a:t>
                      </a:r>
                      <a:endParaRPr lang="en-US" dirty="0" smtClean="0">
                        <a:solidFill>
                          <a:schemeClr val="tx1"/>
                        </a:solidFill>
                      </a:endParaRPr>
                    </a:p>
                    <a:p>
                      <a:r>
                        <a:rPr lang="en-US" dirty="0" smtClean="0">
                          <a:solidFill>
                            <a:schemeClr val="tx1"/>
                          </a:solidFill>
                        </a:rPr>
                        <a:t>       </a:t>
                      </a:r>
                      <a:r>
                        <a:rPr lang="en-US" dirty="0" err="1" smtClean="0">
                          <a:solidFill>
                            <a:schemeClr val="tx1"/>
                          </a:solidFill>
                        </a:rPr>
                        <a:t>Sheroz</a:t>
                      </a:r>
                      <a:r>
                        <a:rPr lang="en-US" dirty="0" smtClean="0">
                          <a:solidFill>
                            <a:schemeClr val="tx1"/>
                          </a:solidFill>
                        </a:rPr>
                        <a:t> Khalid </a:t>
                      </a:r>
                      <a:endParaRPr lang="en-US" dirty="0">
                        <a:solidFill>
                          <a:schemeClr val="tx1"/>
                        </a:solidFill>
                      </a:endParaRPr>
                    </a:p>
                  </a:txBody>
                  <a:tcPr>
                    <a:solidFill>
                      <a:schemeClr val="bg2"/>
                    </a:solidFill>
                  </a:tcPr>
                </a:tc>
                <a:tc>
                  <a:txBody>
                    <a:bodyPr/>
                    <a:lstStyle/>
                    <a:p>
                      <a:r>
                        <a:rPr lang="en-US" dirty="0">
                          <a:solidFill>
                            <a:schemeClr val="tx1"/>
                          </a:solidFill>
                        </a:rPr>
                        <a:t>          </a:t>
                      </a:r>
                    </a:p>
                    <a:p>
                      <a:r>
                        <a:rPr lang="en-US" dirty="0">
                          <a:solidFill>
                            <a:schemeClr val="tx1"/>
                          </a:solidFill>
                        </a:rPr>
                        <a:t>                </a:t>
                      </a:r>
                      <a:r>
                        <a:rPr lang="en-US" dirty="0" smtClean="0">
                          <a:solidFill>
                            <a:schemeClr val="tx1"/>
                          </a:solidFill>
                        </a:rPr>
                        <a:t>18F-0319</a:t>
                      </a:r>
                      <a:endParaRPr lang="en-US" dirty="0">
                        <a:solidFill>
                          <a:schemeClr val="tx1"/>
                        </a:solidFill>
                      </a:endParaRPr>
                    </a:p>
                  </a:txBody>
                  <a:tcPr>
                    <a:solidFill>
                      <a:schemeClr val="bg2"/>
                    </a:solidFill>
                  </a:tcPr>
                </a:tc>
                <a:extLst>
                  <a:ext uri="{0D108BD9-81ED-4DB2-BD59-A6C34878D82A}">
                    <a16:rowId xmlns:a16="http://schemas.microsoft.com/office/drawing/2014/main" val="1490869053"/>
                  </a:ext>
                </a:extLst>
              </a:tr>
              <a:tr h="836658">
                <a:tc>
                  <a:txBody>
                    <a:bodyPr/>
                    <a:lstStyle/>
                    <a:p>
                      <a:r>
                        <a:rPr lang="en-US" b="1" dirty="0"/>
                        <a:t>    </a:t>
                      </a:r>
                    </a:p>
                    <a:p>
                      <a:r>
                        <a:rPr lang="en-US" b="1" dirty="0"/>
                        <a:t>      </a:t>
                      </a:r>
                      <a:r>
                        <a:rPr lang="en-US" b="1" dirty="0" smtClean="0"/>
                        <a:t>Fahad Usman</a:t>
                      </a:r>
                      <a:endParaRPr lang="en-US" b="1" dirty="0"/>
                    </a:p>
                  </a:txBody>
                  <a:tcPr>
                    <a:solidFill>
                      <a:schemeClr val="bg2"/>
                    </a:solidFill>
                  </a:tcPr>
                </a:tc>
                <a:tc>
                  <a:txBody>
                    <a:bodyPr/>
                    <a:lstStyle/>
                    <a:p>
                      <a:r>
                        <a:rPr lang="en-US" dirty="0"/>
                        <a:t>          </a:t>
                      </a:r>
                    </a:p>
                    <a:p>
                      <a:r>
                        <a:rPr lang="en-US" b="1" dirty="0"/>
                        <a:t>                </a:t>
                      </a:r>
                      <a:r>
                        <a:rPr lang="en-US" b="1" dirty="0" smtClean="0"/>
                        <a:t>18F-0181</a:t>
                      </a:r>
                      <a:endParaRPr lang="en-US" b="1" dirty="0"/>
                    </a:p>
                  </a:txBody>
                  <a:tcPr>
                    <a:solidFill>
                      <a:schemeClr val="bg2"/>
                    </a:solidFill>
                  </a:tcPr>
                </a:tc>
                <a:extLst>
                  <a:ext uri="{0D108BD9-81ED-4DB2-BD59-A6C34878D82A}">
                    <a16:rowId xmlns:a16="http://schemas.microsoft.com/office/drawing/2014/main" val="1535629599"/>
                  </a:ext>
                </a:extLst>
              </a:tr>
              <a:tr h="836658">
                <a:tc>
                  <a:txBody>
                    <a:bodyPr/>
                    <a:lstStyle/>
                    <a:p>
                      <a:endParaRPr lang="en-US" b="1" dirty="0"/>
                    </a:p>
                    <a:p>
                      <a:r>
                        <a:rPr lang="en-US" b="1" dirty="0" smtClean="0"/>
                        <a:t>    </a:t>
                      </a:r>
                      <a:r>
                        <a:rPr lang="en-US" b="1" dirty="0" err="1" smtClean="0"/>
                        <a:t>Hamza</a:t>
                      </a:r>
                      <a:r>
                        <a:rPr lang="en-US" b="1" dirty="0" smtClean="0"/>
                        <a:t> </a:t>
                      </a:r>
                      <a:r>
                        <a:rPr lang="en-US" b="1" dirty="0" err="1" smtClean="0"/>
                        <a:t>Bhutta</a:t>
                      </a:r>
                      <a:endParaRPr lang="en-US" b="1" dirty="0"/>
                    </a:p>
                  </a:txBody>
                  <a:tcPr>
                    <a:solidFill>
                      <a:schemeClr val="bg2"/>
                    </a:solidFill>
                  </a:tcPr>
                </a:tc>
                <a:tc>
                  <a:txBody>
                    <a:bodyPr/>
                    <a:lstStyle/>
                    <a:p>
                      <a:r>
                        <a:rPr lang="en-US" b="1" dirty="0"/>
                        <a:t>     </a:t>
                      </a:r>
                    </a:p>
                    <a:p>
                      <a:r>
                        <a:rPr lang="en-US" b="1" dirty="0"/>
                        <a:t>              </a:t>
                      </a:r>
                      <a:r>
                        <a:rPr lang="en-US" b="1" dirty="0" smtClean="0"/>
                        <a:t>18F-0368</a:t>
                      </a:r>
                      <a:endParaRPr lang="en-US" b="1" dirty="0"/>
                    </a:p>
                  </a:txBody>
                  <a:tcPr>
                    <a:solidFill>
                      <a:schemeClr val="bg2"/>
                    </a:solidFill>
                  </a:tcPr>
                </a:tc>
                <a:extLst>
                  <a:ext uri="{0D108BD9-81ED-4DB2-BD59-A6C34878D82A}">
                    <a16:rowId xmlns:a16="http://schemas.microsoft.com/office/drawing/2014/main" val="2422257081"/>
                  </a:ext>
                </a:extLst>
              </a:tr>
            </a:tbl>
          </a:graphicData>
        </a:graphic>
      </p:graphicFrame>
    </p:spTree>
    <p:extLst>
      <p:ext uri="{BB962C8B-B14F-4D97-AF65-F5344CB8AC3E}">
        <p14:creationId xmlns:p14="http://schemas.microsoft.com/office/powerpoint/2010/main" val="19389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228" y="362021"/>
            <a:ext cx="8952914" cy="1325563"/>
          </a:xfrm>
        </p:spPr>
        <p:txBody>
          <a:bodyPr/>
          <a:lstStyle/>
          <a:p>
            <a:pPr algn="ctr"/>
            <a:r>
              <a:rPr lang="en-US" b="1" u="sng" dirty="0">
                <a:solidFill>
                  <a:schemeClr val="accent1"/>
                </a:solidFill>
              </a:rPr>
              <a:t>High Level Features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10</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11" name="TextBox 10">
            <a:extLst>
              <a:ext uri="{FF2B5EF4-FFF2-40B4-BE49-F238E27FC236}">
                <a16:creationId xmlns:a16="http://schemas.microsoft.com/office/drawing/2014/main" id="{1A7059D0-4781-43A3-9C42-DDD9DBB006CE}"/>
              </a:ext>
            </a:extLst>
          </p:cNvPr>
          <p:cNvSpPr txBox="1"/>
          <p:nvPr/>
        </p:nvSpPr>
        <p:spPr>
          <a:xfrm>
            <a:off x="1371598" y="1577157"/>
            <a:ext cx="8999953" cy="4585871"/>
          </a:xfrm>
          <a:prstGeom prst="rect">
            <a:avLst/>
          </a:prstGeom>
          <a:noFill/>
        </p:spPr>
        <p:txBody>
          <a:bodyPr wrap="square">
            <a:spAutoFit/>
          </a:bodyPr>
          <a:lstStyle/>
          <a:p>
            <a:pPr marL="285750" lvl="0" indent="-285750">
              <a:buFont typeface="Arial" panose="020B0604020202020204" pitchFamily="34" charset="0"/>
              <a:buChar char="•"/>
            </a:pPr>
            <a:r>
              <a:rPr lang="en-US" dirty="0"/>
              <a:t>Advertisement (ads)</a:t>
            </a:r>
          </a:p>
          <a:p>
            <a:pPr marL="285750" lvl="0" indent="-285750">
              <a:buFont typeface="Arial" panose="020B0604020202020204" pitchFamily="34" charset="0"/>
              <a:buChar char="•"/>
            </a:pPr>
            <a:r>
              <a:rPr lang="en-US" dirty="0"/>
              <a:t>Email marketing</a:t>
            </a:r>
          </a:p>
          <a:p>
            <a:pPr marL="285750" lvl="0" indent="-285750">
              <a:buFont typeface="Arial" panose="020B0604020202020204" pitchFamily="34" charset="0"/>
              <a:buChar char="•"/>
            </a:pPr>
            <a:r>
              <a:rPr lang="en-US" dirty="0"/>
              <a:t>Product Recommendation </a:t>
            </a:r>
          </a:p>
          <a:p>
            <a:pPr marL="285750" lvl="0" indent="-285750">
              <a:buFont typeface="Arial" panose="020B0604020202020204" pitchFamily="34" charset="0"/>
              <a:buChar char="•"/>
            </a:pPr>
            <a:r>
              <a:rPr lang="en-US" dirty="0"/>
              <a:t>Buyer and seller profiles etc.</a:t>
            </a:r>
          </a:p>
          <a:p>
            <a:pPr marL="285750" lvl="0" indent="-285750">
              <a:buFont typeface="Arial" panose="020B0604020202020204" pitchFamily="34" charset="0"/>
              <a:buChar char="•"/>
            </a:pPr>
            <a:r>
              <a:rPr lang="en-US" dirty="0"/>
              <a:t>Live Chat and messenger </a:t>
            </a:r>
          </a:p>
          <a:p>
            <a:pPr marL="285750" lvl="0" indent="-285750">
              <a:buFont typeface="Arial" panose="020B0604020202020204" pitchFamily="34" charset="0"/>
              <a:buChar char="•"/>
            </a:pPr>
            <a:r>
              <a:rPr lang="en-US" dirty="0"/>
              <a:t>Interest free installment methods (optional) </a:t>
            </a:r>
          </a:p>
          <a:p>
            <a:pPr marL="285750" lvl="0" indent="-285750">
              <a:buFont typeface="Arial" panose="020B0604020202020204" pitchFamily="34" charset="0"/>
              <a:buChar char="•"/>
            </a:pPr>
            <a:r>
              <a:rPr lang="en-US" dirty="0"/>
              <a:t>Price wise commission system.</a:t>
            </a:r>
          </a:p>
          <a:p>
            <a:pPr marL="285750" lvl="0" indent="-285750">
              <a:buFont typeface="Arial" panose="020B0604020202020204" pitchFamily="34" charset="0"/>
              <a:buChar char="•"/>
            </a:pPr>
            <a:r>
              <a:rPr lang="en-US" dirty="0"/>
              <a:t>Return and Refund Policy</a:t>
            </a:r>
          </a:p>
          <a:p>
            <a:pPr marL="285750" lvl="0" indent="-285750">
              <a:buFont typeface="Arial" panose="020B0604020202020204" pitchFamily="34" charset="0"/>
              <a:buChar char="•"/>
            </a:pPr>
            <a:r>
              <a:rPr lang="en-US" dirty="0"/>
              <a:t>Wish list discount notification</a:t>
            </a:r>
          </a:p>
          <a:p>
            <a:pPr marL="285750" lvl="0" indent="-285750">
              <a:buFont typeface="Arial" panose="020B0604020202020204" pitchFamily="34" charset="0"/>
              <a:buChar char="•"/>
            </a:pPr>
            <a:r>
              <a:rPr lang="en-US" dirty="0"/>
              <a:t>Courier Methods and Tracking system  ( delivery status tracking )</a:t>
            </a:r>
          </a:p>
          <a:p>
            <a:pPr marL="285750" lvl="0" indent="-285750">
              <a:buFont typeface="Arial" panose="020B0604020202020204" pitchFamily="34" charset="0"/>
              <a:buChar char="•"/>
            </a:pPr>
            <a:r>
              <a:rPr lang="en-US" dirty="0"/>
              <a:t>Wallet Method  and cash on delivery  </a:t>
            </a:r>
          </a:p>
          <a:p>
            <a:pPr marL="285750" lvl="0" indent="-285750">
              <a:buFont typeface="Arial" panose="020B0604020202020204" pitchFamily="34" charset="0"/>
              <a:buChar char="•"/>
            </a:pPr>
            <a:r>
              <a:rPr lang="en-US" dirty="0"/>
              <a:t>The user will receive notification about creation and changes in order. </a:t>
            </a:r>
          </a:p>
          <a:p>
            <a:pPr marL="285750" lvl="0" indent="-285750">
              <a:buFont typeface="Arial" panose="020B0604020202020204" pitchFamily="34" charset="0"/>
              <a:buChar char="•"/>
            </a:pPr>
            <a:r>
              <a:rPr lang="en-US" dirty="0"/>
              <a:t>Rating and Reviews</a:t>
            </a:r>
          </a:p>
          <a:p>
            <a:pPr marL="285750" lvl="0" indent="-285750">
              <a:buFont typeface="Arial" panose="020B0604020202020204" pitchFamily="34" charset="0"/>
              <a:buChar char="•"/>
            </a:pPr>
            <a:r>
              <a:rPr lang="en-US" dirty="0"/>
              <a:t>Product Quality Negotiation before payment. (Unique)</a:t>
            </a:r>
          </a:p>
          <a:p>
            <a:pPr marL="342900" indent="-342900">
              <a:buFont typeface="Arial" panose="020B0604020202020204" pitchFamily="34" charset="0"/>
              <a:buChar char="•"/>
            </a:pPr>
            <a:endParaRPr lang="en-US" sz="2000" dirty="0">
              <a:solidFill>
                <a:srgbClr val="000000"/>
              </a:solidFill>
              <a:effectLst/>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endParaRPr lang="en-US" sz="2000" dirty="0"/>
          </a:p>
        </p:txBody>
      </p:sp>
      <p:sp>
        <p:nvSpPr>
          <p:cNvPr id="14" name="Footer Placeholder 13">
            <a:extLst>
              <a:ext uri="{FF2B5EF4-FFF2-40B4-BE49-F238E27FC236}">
                <a16:creationId xmlns:a16="http://schemas.microsoft.com/office/drawing/2014/main" id="{C1DC43B4-5E0F-4ECB-A9AC-DC4B9BD42EE8}"/>
              </a:ext>
            </a:extLst>
          </p:cNvPr>
          <p:cNvSpPr>
            <a:spLocks noGrp="1"/>
          </p:cNvSpPr>
          <p:nvPr>
            <p:ph type="ftr" sz="quarter" idx="11"/>
          </p:nvPr>
        </p:nvSpPr>
        <p:spPr/>
        <p:txBody>
          <a:bodyPr/>
          <a:lstStyle/>
          <a:p>
            <a:r>
              <a:rPr lang="en-US" dirty="0"/>
              <a:t>CS491-Project </a:t>
            </a:r>
            <a:r>
              <a:rPr lang="en-US" dirty="0" smtClean="0"/>
              <a:t>– Tech Bazaar</a:t>
            </a:r>
            <a:endParaRPr lang="en-US" dirty="0"/>
          </a:p>
        </p:txBody>
      </p:sp>
    </p:spTree>
    <p:extLst>
      <p:ext uri="{BB962C8B-B14F-4D97-AF65-F5344CB8AC3E}">
        <p14:creationId xmlns:p14="http://schemas.microsoft.com/office/powerpoint/2010/main" val="414040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smtClean="0">
                <a:solidFill>
                  <a:schemeClr val="accent1"/>
                </a:solidFill>
              </a:rPr>
              <a:t>Related Projects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11</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762003" y="1613898"/>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4" name="TextBox 3">
            <a:extLst>
              <a:ext uri="{FF2B5EF4-FFF2-40B4-BE49-F238E27FC236}">
                <a16:creationId xmlns:a16="http://schemas.microsoft.com/office/drawing/2014/main" id="{0AF2418F-0907-4F3B-A5CE-EF2C0D42E5FF}"/>
              </a:ext>
            </a:extLst>
          </p:cNvPr>
          <p:cNvSpPr txBox="1"/>
          <p:nvPr/>
        </p:nvSpPr>
        <p:spPr>
          <a:xfrm>
            <a:off x="1565849" y="1937063"/>
            <a:ext cx="9528249" cy="4278094"/>
          </a:xfrm>
          <a:prstGeom prst="rect">
            <a:avLst/>
          </a:prstGeom>
          <a:noFill/>
        </p:spPr>
        <p:txBody>
          <a:bodyPr wrap="square" rtlCol="0">
            <a:spAutoFit/>
          </a:bodyPr>
          <a:lstStyle/>
          <a:p>
            <a:r>
              <a:rPr lang="en-US" b="1" dirty="0"/>
              <a:t>Amazon: </a:t>
            </a:r>
            <a:endParaRPr lang="en-US" sz="1400" dirty="0"/>
          </a:p>
          <a:p>
            <a:pPr marL="285750" lvl="0" indent="-285750">
              <a:buFont typeface="Arial" panose="020B0604020202020204" pitchFamily="34" charset="0"/>
              <a:buChar char="•"/>
            </a:pPr>
            <a:r>
              <a:rPr lang="en-US" dirty="0"/>
              <a:t>Scammers</a:t>
            </a:r>
          </a:p>
          <a:p>
            <a:pPr marL="285750" lvl="0" indent="-285750">
              <a:buFont typeface="Arial" panose="020B0604020202020204" pitchFamily="34" charset="0"/>
              <a:buChar char="•"/>
            </a:pPr>
            <a:r>
              <a:rPr lang="en-US" dirty="0"/>
              <a:t>Bad logistics (damage products during logistic process and don’t provide courier options to buyer.</a:t>
            </a:r>
          </a:p>
          <a:p>
            <a:pPr marL="285750" lvl="0" indent="-285750">
              <a:buFont typeface="Arial" panose="020B0604020202020204" pitchFamily="34" charset="0"/>
              <a:buChar char="•"/>
            </a:pPr>
            <a:r>
              <a:rPr lang="en-US" dirty="0"/>
              <a:t>Amazon is incapable to deliver on time,</a:t>
            </a:r>
          </a:p>
          <a:p>
            <a:pPr marL="285750" lvl="0" indent="-285750">
              <a:buFont typeface="Arial" panose="020B0604020202020204" pitchFamily="34" charset="0"/>
              <a:buChar char="•"/>
            </a:pPr>
            <a:r>
              <a:rPr lang="en-US" dirty="0"/>
              <a:t>Amazon continues to attempt to take money from bank account no idea what for or why very disappointing</a:t>
            </a:r>
          </a:p>
          <a:p>
            <a:endParaRPr lang="en-US" b="1" dirty="0" smtClean="0"/>
          </a:p>
          <a:p>
            <a:r>
              <a:rPr lang="en-US" b="1" dirty="0" err="1" smtClean="0"/>
              <a:t>AliExpress</a:t>
            </a:r>
            <a:r>
              <a:rPr lang="en-US" b="1" dirty="0" smtClean="0"/>
              <a:t> :</a:t>
            </a:r>
          </a:p>
          <a:p>
            <a:endParaRPr lang="en-US" dirty="0"/>
          </a:p>
          <a:p>
            <a:pPr marL="285750" lvl="0" indent="-285750">
              <a:buFont typeface="Arial" panose="020B0604020202020204" pitchFamily="34" charset="0"/>
              <a:buChar char="•"/>
            </a:pPr>
            <a:r>
              <a:rPr lang="en-US" dirty="0"/>
              <a:t>Scammers in </a:t>
            </a:r>
            <a:r>
              <a:rPr lang="en-US" dirty="0" err="1"/>
              <a:t>aliexpress</a:t>
            </a:r>
            <a:r>
              <a:rPr lang="en-US" dirty="0"/>
              <a:t> take credits and cause loss to buyers</a:t>
            </a:r>
          </a:p>
          <a:p>
            <a:pPr marL="285750" lvl="0" indent="-285750">
              <a:buFont typeface="Arial" panose="020B0604020202020204" pitchFamily="34" charset="0"/>
              <a:buChar char="•"/>
            </a:pPr>
            <a:r>
              <a:rPr lang="en-US" dirty="0"/>
              <a:t>Logistic system failure, false status tracking of delivery </a:t>
            </a:r>
          </a:p>
          <a:p>
            <a:pPr marL="285750" lvl="0" indent="-285750">
              <a:buFont typeface="Arial" panose="020B0604020202020204" pitchFamily="34" charset="0"/>
              <a:buChar char="•"/>
            </a:pPr>
            <a:r>
              <a:rPr lang="en-US" dirty="0"/>
              <a:t>Cannot build good relationship between buyer and seller</a:t>
            </a:r>
          </a:p>
          <a:p>
            <a:pPr marL="285750" indent="-285750">
              <a:buFont typeface="Arial" panose="020B0604020202020204" pitchFamily="34" charset="0"/>
              <a:buChar char="•"/>
            </a:pPr>
            <a:endParaRPr lang="en-US" sz="2800" dirty="0" smtClean="0"/>
          </a:p>
          <a:p>
            <a:endParaRPr lang="en-US" sz="2800" dirty="0" smtClean="0"/>
          </a:p>
        </p:txBody>
      </p:sp>
      <p:sp>
        <p:nvSpPr>
          <p:cNvPr id="20" name="Footer Placeholder 19">
            <a:extLst>
              <a:ext uri="{FF2B5EF4-FFF2-40B4-BE49-F238E27FC236}">
                <a16:creationId xmlns:a16="http://schemas.microsoft.com/office/drawing/2014/main" id="{40CCD69F-C032-4E6F-A848-143E54ABC638}"/>
              </a:ext>
            </a:extLst>
          </p:cNvPr>
          <p:cNvSpPr>
            <a:spLocks noGrp="1"/>
          </p:cNvSpPr>
          <p:nvPr>
            <p:ph type="ftr" sz="quarter" idx="11"/>
          </p:nvPr>
        </p:nvSpPr>
        <p:spPr/>
        <p:txBody>
          <a:bodyPr/>
          <a:lstStyle/>
          <a:p>
            <a:r>
              <a:rPr lang="en-US" dirty="0"/>
              <a:t>CS491-Project </a:t>
            </a:r>
            <a:r>
              <a:rPr lang="en-US" dirty="0" smtClean="0"/>
              <a:t>– Tech Bazaar</a:t>
            </a:r>
            <a:endParaRPr lang="en-US" dirty="0"/>
          </a:p>
        </p:txBody>
      </p:sp>
    </p:spTree>
    <p:extLst>
      <p:ext uri="{BB962C8B-B14F-4D97-AF65-F5344CB8AC3E}">
        <p14:creationId xmlns:p14="http://schemas.microsoft.com/office/powerpoint/2010/main" val="10410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C504D07-B8F7-4005-B0B6-1EC7819B9414}"/>
              </a:ext>
            </a:extLst>
          </p:cNvPr>
          <p:cNvSpPr>
            <a:spLocks noGrp="1"/>
          </p:cNvSpPr>
          <p:nvPr>
            <p:ph type="ftr" sz="quarter" idx="11"/>
          </p:nvPr>
        </p:nvSpPr>
        <p:spPr/>
        <p:txBody>
          <a:bodyPr/>
          <a:lstStyle/>
          <a:p>
            <a:r>
              <a:rPr lang="en-US" dirty="0"/>
              <a:t>CS491-Project </a:t>
            </a:r>
            <a:r>
              <a:rPr lang="en-US" dirty="0" smtClean="0"/>
              <a:t>– Tech Bazaar</a:t>
            </a:r>
            <a:endParaRPr lang="en-US" dirty="0"/>
          </a:p>
        </p:txBody>
      </p:sp>
      <p:sp>
        <p:nvSpPr>
          <p:cNvPr id="5" name="Slide Number Placeholder 4">
            <a:extLst>
              <a:ext uri="{FF2B5EF4-FFF2-40B4-BE49-F238E27FC236}">
                <a16:creationId xmlns:a16="http://schemas.microsoft.com/office/drawing/2014/main" id="{F6435BB4-2503-4C11-9F39-A7C98DDA2524}"/>
              </a:ext>
            </a:extLst>
          </p:cNvPr>
          <p:cNvSpPr>
            <a:spLocks noGrp="1"/>
          </p:cNvSpPr>
          <p:nvPr>
            <p:ph type="sldNum" sz="quarter" idx="12"/>
          </p:nvPr>
        </p:nvSpPr>
        <p:spPr/>
        <p:txBody>
          <a:bodyPr/>
          <a:lstStyle/>
          <a:p>
            <a:fld id="{FCB64944-C185-42A3-B9E2-0C66306C0823}" type="slidenum">
              <a:rPr lang="en-US" smtClean="0"/>
              <a:t>12</a:t>
            </a:fld>
            <a:endParaRPr lang="en-US"/>
          </a:p>
        </p:txBody>
      </p:sp>
      <p:sp>
        <p:nvSpPr>
          <p:cNvPr id="6" name="Rounded Rectangle 7">
            <a:extLst>
              <a:ext uri="{FF2B5EF4-FFF2-40B4-BE49-F238E27FC236}">
                <a16:creationId xmlns:a16="http://schemas.microsoft.com/office/drawing/2014/main" id="{CA41CB2B-C0F9-465B-ADE9-25215172B368}"/>
              </a:ext>
            </a:extLst>
          </p:cNvPr>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9">
            <a:extLst>
              <a:ext uri="{FF2B5EF4-FFF2-40B4-BE49-F238E27FC236}">
                <a16:creationId xmlns:a16="http://schemas.microsoft.com/office/drawing/2014/main" id="{E93E42DF-1CE4-4361-8A53-74D5D16EEB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3570" y="331971"/>
            <a:ext cx="1385664" cy="1385664"/>
          </a:xfrm>
        </p:spPr>
      </p:pic>
      <p:sp>
        <p:nvSpPr>
          <p:cNvPr id="11" name="TextBox 10">
            <a:extLst>
              <a:ext uri="{FF2B5EF4-FFF2-40B4-BE49-F238E27FC236}">
                <a16:creationId xmlns:a16="http://schemas.microsoft.com/office/drawing/2014/main" id="{E2015FA5-B519-4955-81E2-F999BD517F60}"/>
              </a:ext>
            </a:extLst>
          </p:cNvPr>
          <p:cNvSpPr txBox="1"/>
          <p:nvPr/>
        </p:nvSpPr>
        <p:spPr>
          <a:xfrm>
            <a:off x="3161520" y="4303661"/>
            <a:ext cx="6094428" cy="1104148"/>
          </a:xfrm>
          <a:prstGeom prst="rect">
            <a:avLst/>
          </a:prstGeom>
          <a:noFill/>
        </p:spPr>
        <p:txBody>
          <a:bodyPr wrap="square">
            <a:spAutoFit/>
          </a:bodyPr>
          <a:lstStyle/>
          <a:p>
            <a:pPr marR="0" lvl="0" algn="ctr" fontAlgn="base">
              <a:lnSpc>
                <a:spcPct val="107000"/>
              </a:lnSpc>
              <a:spcBef>
                <a:spcPts val="0"/>
              </a:spcBef>
              <a:spcAft>
                <a:spcPts val="695"/>
              </a:spcAft>
              <a:buClr>
                <a:srgbClr val="000000"/>
              </a:buClr>
              <a:buSzPts val="1200"/>
            </a:pPr>
            <a:r>
              <a:rPr lang="en-US" sz="2800" u="none" strike="noStrike" dirty="0" smtClean="0">
                <a:solidFill>
                  <a:srgbClr val="000000"/>
                </a:solidFill>
                <a:effectLst/>
                <a:uFill>
                  <a:solidFill>
                    <a:srgbClr val="000000"/>
                  </a:solidFill>
                </a:uFill>
                <a:ea typeface="Times New Roman" panose="02020603050405020304" pitchFamily="18" charset="0"/>
                <a:cs typeface="Arial" panose="020B0604020202020204" pitchFamily="34" charset="0"/>
              </a:rPr>
              <a:t>Frontend: React JS </a:t>
            </a:r>
            <a:endParaRPr lang="en-US" sz="2800" u="none" strike="noStrike" dirty="0">
              <a:solidFill>
                <a:srgbClr val="000000"/>
              </a:solidFill>
              <a:effectLst/>
              <a:uFill>
                <a:solidFill>
                  <a:srgbClr val="000000"/>
                </a:solidFill>
              </a:uFill>
              <a:ea typeface="Arial" panose="020B0604020202020204" pitchFamily="34" charset="0"/>
              <a:cs typeface="Arial" panose="020B0604020202020204" pitchFamily="34" charset="0"/>
            </a:endParaRPr>
          </a:p>
          <a:p>
            <a:pPr marR="0" lvl="0" algn="ctr" fontAlgn="base">
              <a:lnSpc>
                <a:spcPct val="107000"/>
              </a:lnSpc>
              <a:spcBef>
                <a:spcPts val="0"/>
              </a:spcBef>
              <a:spcAft>
                <a:spcPts val="695"/>
              </a:spcAft>
              <a:buClr>
                <a:srgbClr val="000000"/>
              </a:buClr>
              <a:buSzPts val="1200"/>
            </a:pPr>
            <a:r>
              <a:rPr lang="en-US" sz="2800" u="none" strike="noStrike" dirty="0" smtClean="0">
                <a:solidFill>
                  <a:srgbClr val="000000"/>
                </a:solidFill>
                <a:effectLst/>
                <a:uFill>
                  <a:solidFill>
                    <a:srgbClr val="000000"/>
                  </a:solidFill>
                </a:uFill>
                <a:ea typeface="Arial" panose="020B0604020202020204" pitchFamily="34" charset="0"/>
                <a:cs typeface="Arial" panose="020B0604020202020204" pitchFamily="34" charset="0"/>
              </a:rPr>
              <a:t>Backend: Firebase</a:t>
            </a:r>
            <a:endParaRPr lang="en-US" sz="2800" u="none" strike="noStrike" dirty="0">
              <a:solidFill>
                <a:srgbClr val="000000"/>
              </a:solidFill>
              <a:effectLst/>
              <a:uFill>
                <a:solidFill>
                  <a:srgbClr val="000000"/>
                </a:solidFill>
              </a:uFill>
              <a:ea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B5B8B62-CF9E-426E-A696-5BD5C4E6CBA3}"/>
              </a:ext>
            </a:extLst>
          </p:cNvPr>
          <p:cNvSpPr txBox="1"/>
          <p:nvPr/>
        </p:nvSpPr>
        <p:spPr>
          <a:xfrm>
            <a:off x="3791146" y="606328"/>
            <a:ext cx="4609708" cy="769441"/>
          </a:xfrm>
          <a:prstGeom prst="rect">
            <a:avLst/>
          </a:prstGeom>
          <a:noFill/>
        </p:spPr>
        <p:txBody>
          <a:bodyPr wrap="square" rtlCol="0">
            <a:spAutoFit/>
          </a:bodyPr>
          <a:lstStyle/>
          <a:p>
            <a:r>
              <a:rPr lang="en-US" sz="4400" u="sng" dirty="0">
                <a:solidFill>
                  <a:schemeClr val="accent1"/>
                </a:solidFill>
              </a:rPr>
              <a:t>Tools/Environment</a:t>
            </a:r>
            <a:endParaRPr lang="en-US" sz="44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4866" y="2205727"/>
            <a:ext cx="1612603" cy="14020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694" y="1995158"/>
            <a:ext cx="1949160" cy="1823137"/>
          </a:xfrm>
          <a:prstGeom prst="rect">
            <a:avLst/>
          </a:prstGeom>
        </p:spPr>
      </p:pic>
    </p:spTree>
    <p:extLst>
      <p:ext uri="{BB962C8B-B14F-4D97-AF65-F5344CB8AC3E}">
        <p14:creationId xmlns:p14="http://schemas.microsoft.com/office/powerpoint/2010/main" val="3796851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High Level System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13</a:t>
            </a:fld>
            <a:endParaRPr lang="en-US" dirty="0"/>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FDF58EF7-2838-40D6-90D4-21E4476456CD}"/>
              </a:ext>
            </a:extLst>
          </p:cNvPr>
          <p:cNvSpPr>
            <a:spLocks noGrp="1"/>
          </p:cNvSpPr>
          <p:nvPr>
            <p:ph type="ftr" sz="quarter" idx="11"/>
          </p:nvPr>
        </p:nvSpPr>
        <p:spPr/>
        <p:txBody>
          <a:bodyPr/>
          <a:lstStyle/>
          <a:p>
            <a:r>
              <a:rPr lang="en-US" dirty="0"/>
              <a:t>CS491-Project </a:t>
            </a:r>
            <a:r>
              <a:rPr lang="en-US" dirty="0" smtClean="0"/>
              <a:t>– Tech Bazaar</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5894" y="1717635"/>
            <a:ext cx="6677526" cy="4483269"/>
          </a:xfrm>
          <a:prstGeom prst="rect">
            <a:avLst/>
          </a:prstGeom>
        </p:spPr>
      </p:pic>
    </p:spTree>
    <p:extLst>
      <p:ext uri="{BB962C8B-B14F-4D97-AF65-F5344CB8AC3E}">
        <p14:creationId xmlns:p14="http://schemas.microsoft.com/office/powerpoint/2010/main" val="24132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603781"/>
            <a:ext cx="10515600" cy="1325563"/>
          </a:xfrm>
        </p:spPr>
        <p:txBody>
          <a:bodyPr/>
          <a:lstStyle/>
          <a:p>
            <a:pPr algn="ctr"/>
            <a:r>
              <a:rPr lang="en-US" b="1" u="sng" dirty="0">
                <a:solidFill>
                  <a:schemeClr val="accent1"/>
                </a:solidFill>
              </a:rPr>
              <a:t>LOGO</a:t>
            </a:r>
          </a:p>
        </p:txBody>
      </p:sp>
      <p:sp>
        <p:nvSpPr>
          <p:cNvPr id="5" name="Slide Number Placeholder 4"/>
          <p:cNvSpPr>
            <a:spLocks noGrp="1"/>
          </p:cNvSpPr>
          <p:nvPr>
            <p:ph type="sldNum" sz="quarter" idx="12"/>
          </p:nvPr>
        </p:nvSpPr>
        <p:spPr/>
        <p:txBody>
          <a:bodyPr/>
          <a:lstStyle/>
          <a:p>
            <a:fld id="{FCB64944-C185-42A3-B9E2-0C66306C0823}" type="slidenum">
              <a:rPr lang="en-US" smtClean="0"/>
              <a:t>2</a:t>
            </a:fld>
            <a:endParaRPr lang="en-US"/>
          </a:p>
        </p:txBody>
      </p:sp>
      <p:pic>
        <p:nvPicPr>
          <p:cNvPr id="10" name="Content Placeholder 9"/>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188197" y="328835"/>
            <a:ext cx="1385887" cy="1385887"/>
          </a:xfrm>
        </p:spPr>
      </p:pic>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64E7E824-5DB9-49B7-A430-B628C49C7A6F}"/>
              </a:ext>
            </a:extLst>
          </p:cNvPr>
          <p:cNvSpPr>
            <a:spLocks noGrp="1"/>
          </p:cNvSpPr>
          <p:nvPr>
            <p:ph type="ftr" sz="quarter" idx="11"/>
          </p:nvPr>
        </p:nvSpPr>
        <p:spPr/>
        <p:txBody>
          <a:bodyPr/>
          <a:lstStyle/>
          <a:p>
            <a:r>
              <a:rPr lang="en-US" dirty="0"/>
              <a:t>CS491-Project </a:t>
            </a:r>
            <a:r>
              <a:rPr lang="en-US" dirty="0" smtClean="0"/>
              <a:t>– Tech  Bazaar</a:t>
            </a:r>
            <a:endParaRPr lang="en-US" dirty="0"/>
          </a:p>
        </p:txBody>
      </p:sp>
      <p:pic>
        <p:nvPicPr>
          <p:cNvPr id="9" name="image1.png"/>
          <p:cNvPicPr/>
          <p:nvPr/>
        </p:nvPicPr>
        <p:blipFill>
          <a:blip r:embed="rId4"/>
          <a:srcRect/>
          <a:stretch>
            <a:fillRect/>
          </a:stretch>
        </p:blipFill>
        <p:spPr>
          <a:xfrm>
            <a:off x="4924064" y="2199299"/>
            <a:ext cx="2343872" cy="2459402"/>
          </a:xfrm>
          <a:prstGeom prst="rect">
            <a:avLst/>
          </a:prstGeom>
          <a:ln/>
        </p:spPr>
      </p:pic>
    </p:spTree>
    <p:extLst>
      <p:ext uri="{BB962C8B-B14F-4D97-AF65-F5344CB8AC3E}">
        <p14:creationId xmlns:p14="http://schemas.microsoft.com/office/powerpoint/2010/main" val="53134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CS491-Project – Tech Bazaar</a:t>
            </a:r>
            <a:endParaRPr lang="en-US" dirty="0"/>
          </a:p>
        </p:txBody>
      </p:sp>
      <p:sp>
        <p:nvSpPr>
          <p:cNvPr id="4" name="Slide Number Placeholder 3"/>
          <p:cNvSpPr>
            <a:spLocks noGrp="1"/>
          </p:cNvSpPr>
          <p:nvPr>
            <p:ph type="sldNum" sz="quarter" idx="12"/>
          </p:nvPr>
        </p:nvSpPr>
        <p:spPr/>
        <p:txBody>
          <a:bodyPr/>
          <a:lstStyle/>
          <a:p>
            <a:fld id="{FCB64944-C185-42A3-B9E2-0C66306C0823}" type="slidenum">
              <a:rPr lang="en-US" smtClean="0"/>
              <a:t>3</a:t>
            </a:fld>
            <a:endParaRPr lang="en-US"/>
          </a:p>
        </p:txBody>
      </p:sp>
      <p:pic>
        <p:nvPicPr>
          <p:cNvPr id="5"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2556" y="396876"/>
            <a:ext cx="1385887" cy="1385887"/>
          </a:xfrm>
          <a:prstGeom prst="rect">
            <a:avLst/>
          </a:prstGeom>
        </p:spPr>
      </p:pic>
      <p:sp>
        <p:nvSpPr>
          <p:cNvPr id="10" name="Content Placeholder 8"/>
          <p:cNvSpPr>
            <a:spLocks noGrp="1"/>
          </p:cNvSpPr>
          <p:nvPr>
            <p:ph sz="half" idx="1"/>
          </p:nvPr>
        </p:nvSpPr>
        <p:spPr>
          <a:xfrm>
            <a:off x="838200" y="576263"/>
            <a:ext cx="10147300" cy="5600700"/>
          </a:xfrm>
        </p:spPr>
        <p:txBody>
          <a:bodyPr>
            <a:normAutofit/>
          </a:bodyPr>
          <a:lstStyle/>
          <a:p>
            <a:pPr marL="0" indent="0" algn="ctr">
              <a:buNone/>
            </a:pPr>
            <a:endParaRPr lang="en-US" sz="3200" b="1" dirty="0"/>
          </a:p>
          <a:p>
            <a:pPr marL="0" indent="0" algn="ctr">
              <a:buNone/>
            </a:pPr>
            <a:r>
              <a:rPr lang="en-US" sz="2400" b="1" u="sng" dirty="0">
                <a:solidFill>
                  <a:schemeClr val="accent1"/>
                </a:solidFill>
              </a:rPr>
              <a:t>Team/Company Name:</a:t>
            </a:r>
          </a:p>
          <a:p>
            <a:pPr marL="0" indent="0" algn="ctr">
              <a:buNone/>
            </a:pPr>
            <a:r>
              <a:rPr lang="en-US" sz="2400" b="1" dirty="0" smtClean="0"/>
              <a:t>Tech Bazaar</a:t>
            </a:r>
            <a:endParaRPr lang="en-US" sz="2400" b="1" dirty="0"/>
          </a:p>
          <a:p>
            <a:pPr marL="0" indent="0" algn="ctr">
              <a:buNone/>
            </a:pPr>
            <a:r>
              <a:rPr lang="en-US" sz="2400" b="1" u="sng" dirty="0">
                <a:solidFill>
                  <a:schemeClr val="accent1"/>
                </a:solidFill>
              </a:rPr>
              <a:t>Supervisor(s):</a:t>
            </a:r>
          </a:p>
          <a:p>
            <a:pPr marL="0" indent="0" algn="ctr">
              <a:buNone/>
            </a:pPr>
            <a:r>
              <a:rPr lang="en-US" sz="2400" dirty="0" err="1" smtClean="0"/>
              <a:t>MR.Masood</a:t>
            </a:r>
            <a:r>
              <a:rPr lang="en-US" sz="2400" dirty="0" smtClean="0"/>
              <a:t> </a:t>
            </a:r>
            <a:r>
              <a:rPr lang="en-US" sz="2400" dirty="0" err="1" smtClean="0"/>
              <a:t>Habib</a:t>
            </a:r>
            <a:endParaRPr lang="en-US" sz="2400" dirty="0"/>
          </a:p>
          <a:p>
            <a:pPr marL="0" indent="0" algn="ctr">
              <a:buNone/>
            </a:pPr>
            <a:r>
              <a:rPr lang="en-US" sz="2400" b="1" u="sng" dirty="0">
                <a:solidFill>
                  <a:schemeClr val="accent1"/>
                </a:solidFill>
              </a:rPr>
              <a:t>Co-Supervisor(s):</a:t>
            </a:r>
          </a:p>
          <a:p>
            <a:pPr marL="0" indent="0" algn="ctr">
              <a:buNone/>
            </a:pPr>
            <a:r>
              <a:rPr lang="en-US" sz="2400" dirty="0" smtClean="0"/>
              <a:t>Dr. </a:t>
            </a:r>
            <a:r>
              <a:rPr lang="en-US" sz="2400" dirty="0" err="1" smtClean="0"/>
              <a:t>Umer</a:t>
            </a:r>
            <a:r>
              <a:rPr lang="en-US" sz="2400" dirty="0" smtClean="0"/>
              <a:t> </a:t>
            </a:r>
            <a:r>
              <a:rPr lang="en-US" sz="2400" dirty="0" err="1" smtClean="0"/>
              <a:t>Aftab</a:t>
            </a:r>
            <a:endParaRPr lang="en-US" sz="2400" dirty="0"/>
          </a:p>
          <a:p>
            <a:pPr marL="0" indent="0" algn="ctr">
              <a:buNone/>
            </a:pPr>
            <a:r>
              <a:rPr lang="en-US" sz="2400" b="1" u="sng" dirty="0">
                <a:solidFill>
                  <a:schemeClr val="accent1"/>
                </a:solidFill>
              </a:rPr>
              <a:t>Project Name/Title:</a:t>
            </a:r>
          </a:p>
          <a:p>
            <a:pPr marL="0" indent="0" algn="ctr">
              <a:buNone/>
            </a:pPr>
            <a:r>
              <a:rPr lang="en-US" sz="2400" dirty="0"/>
              <a:t>Tech </a:t>
            </a:r>
            <a:r>
              <a:rPr lang="en-US" sz="2400" dirty="0" smtClean="0"/>
              <a:t>Bazaar</a:t>
            </a:r>
            <a:endParaRPr lang="en-US" sz="2400" dirty="0"/>
          </a:p>
        </p:txBody>
      </p:sp>
    </p:spTree>
    <p:extLst>
      <p:ext uri="{BB962C8B-B14F-4D97-AF65-F5344CB8AC3E}">
        <p14:creationId xmlns:p14="http://schemas.microsoft.com/office/powerpoint/2010/main" val="405581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wipe(down)">
                                      <p:cBhvr>
                                        <p:cTn id="15" dur="500"/>
                                        <p:tgtEl>
                                          <p:spTgt spid="10">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wipe(down)">
                                      <p:cBhvr>
                                        <p:cTn id="18" dur="500"/>
                                        <p:tgtEl>
                                          <p:spTgt spid="10">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wipe(down)">
                                      <p:cBhvr>
                                        <p:cTn id="21" dur="500"/>
                                        <p:tgtEl>
                                          <p:spTgt spid="10">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wipe(down)">
                                      <p:cBhvr>
                                        <p:cTn id="24" dur="500"/>
                                        <p:tgtEl>
                                          <p:spTgt spid="10">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wipe(down)">
                                      <p:cBhvr>
                                        <p:cTn id="27" dur="500"/>
                                        <p:tgtEl>
                                          <p:spTgt spid="10">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0">
                                            <p:txEl>
                                              <p:pRg st="8" end="8"/>
                                            </p:txEl>
                                          </p:spTgt>
                                        </p:tgtEl>
                                        <p:attrNameLst>
                                          <p:attrName>style.visibility</p:attrName>
                                        </p:attrNameLst>
                                      </p:cBhvr>
                                      <p:to>
                                        <p:strVal val="visible"/>
                                      </p:to>
                                    </p:set>
                                    <p:animEffect transition="in" filter="wipe(down)">
                                      <p:cBhvr>
                                        <p:cTn id="30"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836" y="364530"/>
            <a:ext cx="8952914" cy="1325563"/>
          </a:xfrm>
        </p:spPr>
        <p:txBody>
          <a:bodyPr/>
          <a:lstStyle/>
          <a:p>
            <a:pPr algn="ctr"/>
            <a:r>
              <a:rPr lang="en-US" b="1" i="0" u="sng" strike="noStrike" baseline="0" dirty="0">
                <a:solidFill>
                  <a:schemeClr val="accent1"/>
                </a:solidFill>
                <a:latin typeface="Times New Roman" panose="02020603050405020304" pitchFamily="18" charset="0"/>
              </a:rPr>
              <a:t>Outline</a:t>
            </a:r>
            <a:endParaRPr lang="en-US" b="1"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4</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405353" y="1339759"/>
            <a:ext cx="11073881" cy="4616648"/>
          </a:xfrm>
          <a:prstGeom prst="rect">
            <a:avLst/>
          </a:prstGeom>
        </p:spPr>
        <p:txBody>
          <a:bodyPr wrap="square">
            <a:spAutoFit/>
          </a:bodyPr>
          <a:lstStyle/>
          <a:p>
            <a:pPr lvl="1"/>
            <a:r>
              <a:rPr lang="en-US" sz="2400" b="0" i="0" u="none" strike="noStrike" baseline="0" dirty="0">
                <a:solidFill>
                  <a:srgbClr val="000000"/>
                </a:solidFill>
                <a:latin typeface="Times New Roman" panose="02020603050405020304" pitchFamily="18" charset="0"/>
              </a:rPr>
              <a:t>	</a:t>
            </a:r>
            <a:endParaRPr lang="en-US" sz="2400" b="0" i="0" u="none" strike="noStrike" baseline="0" dirty="0">
              <a:solidFill>
                <a:srgbClr val="000000"/>
              </a:solidFill>
            </a:endParaRPr>
          </a:p>
          <a:p>
            <a:pPr marL="742950" lvl="1" indent="-285750">
              <a:buFont typeface="Wingdings" panose="05000000000000000000" pitchFamily="2" charset="2"/>
              <a:buChar char="§"/>
            </a:pPr>
            <a:r>
              <a:rPr lang="en-US" b="0" i="0" u="none" strike="noStrike" baseline="0" dirty="0">
                <a:solidFill>
                  <a:srgbClr val="000000"/>
                </a:solidFill>
              </a:rPr>
              <a:t>Introduction</a:t>
            </a:r>
          </a:p>
          <a:p>
            <a:pPr marL="742950" lvl="1" indent="-285750">
              <a:buFont typeface="Wingdings" panose="05000000000000000000" pitchFamily="2" charset="2"/>
              <a:buChar char="§"/>
            </a:pPr>
            <a:r>
              <a:rPr lang="en-US" b="0" i="0" u="none" strike="noStrike" baseline="0" dirty="0">
                <a:solidFill>
                  <a:srgbClr val="000000"/>
                </a:solidFill>
              </a:rPr>
              <a:t>Problem Statement</a:t>
            </a:r>
          </a:p>
          <a:p>
            <a:pPr marL="742950" lvl="1" indent="-285750">
              <a:buFont typeface="Wingdings" panose="05000000000000000000" pitchFamily="2" charset="2"/>
              <a:buChar char="§"/>
            </a:pPr>
            <a:r>
              <a:rPr lang="en-US" dirty="0">
                <a:solidFill>
                  <a:srgbClr val="000000"/>
                </a:solidFill>
              </a:rPr>
              <a:t>Motivation</a:t>
            </a:r>
          </a:p>
          <a:p>
            <a:pPr marL="742950" lvl="1" indent="-285750">
              <a:buFont typeface="Wingdings" panose="05000000000000000000" pitchFamily="2" charset="2"/>
              <a:buChar char="§"/>
            </a:pPr>
            <a:r>
              <a:rPr lang="en-US" dirty="0">
                <a:solidFill>
                  <a:srgbClr val="000000"/>
                </a:solidFill>
              </a:rPr>
              <a:t>Use</a:t>
            </a:r>
          </a:p>
          <a:p>
            <a:pPr marL="742950" lvl="1" indent="-285750">
              <a:buFont typeface="Wingdings" panose="05000000000000000000" pitchFamily="2" charset="2"/>
              <a:buChar char="§"/>
            </a:pPr>
            <a:r>
              <a:rPr lang="en-US" dirty="0">
                <a:solidFill>
                  <a:srgbClr val="000000"/>
                </a:solidFill>
              </a:rPr>
              <a:t>Impact of Software</a:t>
            </a:r>
          </a:p>
          <a:p>
            <a:pPr marL="742950" lvl="1" indent="-285750">
              <a:buFont typeface="Wingdings" panose="05000000000000000000" pitchFamily="2" charset="2"/>
              <a:buChar char="§"/>
            </a:pPr>
            <a:r>
              <a:rPr lang="en-US" dirty="0">
                <a:solidFill>
                  <a:srgbClr val="000000"/>
                </a:solidFill>
              </a:rPr>
              <a:t>Type of Project: R&amp;D/Development</a:t>
            </a:r>
          </a:p>
          <a:p>
            <a:pPr marL="742950" lvl="1" indent="-285750">
              <a:buFont typeface="Wingdings" panose="05000000000000000000" pitchFamily="2" charset="2"/>
              <a:buChar char="§"/>
            </a:pPr>
            <a:r>
              <a:rPr lang="en-US" dirty="0">
                <a:solidFill>
                  <a:srgbClr val="000000"/>
                </a:solidFill>
              </a:rPr>
              <a:t>Project Scope</a:t>
            </a:r>
          </a:p>
          <a:p>
            <a:pPr marL="742950" lvl="1" indent="-285750">
              <a:buFont typeface="Wingdings" panose="05000000000000000000" pitchFamily="2" charset="2"/>
              <a:buChar char="§"/>
            </a:pPr>
            <a:r>
              <a:rPr lang="en-US" dirty="0">
                <a:solidFill>
                  <a:srgbClr val="000000"/>
                </a:solidFill>
              </a:rPr>
              <a:t>High Level Features	</a:t>
            </a:r>
          </a:p>
          <a:p>
            <a:pPr marL="742950" lvl="1" indent="-285750">
              <a:buFont typeface="Wingdings" panose="05000000000000000000" pitchFamily="2" charset="2"/>
              <a:buChar char="§"/>
            </a:pPr>
            <a:r>
              <a:rPr lang="en-US" dirty="0">
                <a:solidFill>
                  <a:srgbClr val="000000"/>
                </a:solidFill>
              </a:rPr>
              <a:t>Related Projects	</a:t>
            </a:r>
          </a:p>
          <a:p>
            <a:pPr marL="742950" lvl="1" indent="-285750">
              <a:buFont typeface="Wingdings" panose="05000000000000000000" pitchFamily="2" charset="2"/>
              <a:buChar char="§"/>
            </a:pPr>
            <a:r>
              <a:rPr lang="en-US" dirty="0">
                <a:solidFill>
                  <a:srgbClr val="000000"/>
                </a:solidFill>
              </a:rPr>
              <a:t>High Level System Diagram	</a:t>
            </a:r>
          </a:p>
          <a:p>
            <a:pPr marL="742950" lvl="1" indent="-285750">
              <a:buFont typeface="Wingdings" panose="05000000000000000000" pitchFamily="2" charset="2"/>
              <a:buChar char="§"/>
            </a:pPr>
            <a:r>
              <a:rPr lang="en-US" dirty="0">
                <a:solidFill>
                  <a:srgbClr val="000000"/>
                </a:solidFill>
              </a:rPr>
              <a:t>Tools/Technologies/Environment</a:t>
            </a:r>
          </a:p>
          <a:p>
            <a:pPr marL="742950" lvl="1" indent="-285750">
              <a:buFont typeface="Wingdings" panose="05000000000000000000" pitchFamily="2" charset="2"/>
              <a:buChar char="§"/>
            </a:pPr>
            <a:r>
              <a:rPr lang="en-US" dirty="0">
                <a:solidFill>
                  <a:srgbClr val="000000"/>
                </a:solidFill>
              </a:rPr>
              <a:t>References</a:t>
            </a:r>
            <a:r>
              <a:rPr lang="en-US" sz="2400" dirty="0">
                <a:solidFill>
                  <a:srgbClr val="000000"/>
                </a:solidFill>
              </a:rPr>
              <a:t>	</a:t>
            </a:r>
          </a:p>
          <a:p>
            <a:pPr marL="742950" lvl="1" indent="-285750">
              <a:buFont typeface="Wingdings" panose="05000000000000000000" pitchFamily="2" charset="2"/>
              <a:buChar char="§"/>
            </a:pPr>
            <a:endParaRPr lang="en-US" sz="2400" dirty="0">
              <a:solidFill>
                <a:srgbClr val="000000"/>
              </a:solidFill>
              <a:latin typeface="Times New Roman" panose="02020603050405020304" pitchFamily="18" charset="0"/>
            </a:endParaRPr>
          </a:p>
          <a:p>
            <a:pPr lvl="1"/>
            <a:endParaRPr lang="en-US" sz="2400"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63BC53E5-8B67-413A-B308-A8AB7DDD1934}"/>
              </a:ext>
            </a:extLst>
          </p:cNvPr>
          <p:cNvSpPr txBox="1"/>
          <p:nvPr/>
        </p:nvSpPr>
        <p:spPr>
          <a:xfrm>
            <a:off x="4824463" y="6371905"/>
            <a:ext cx="3930977" cy="461665"/>
          </a:xfrm>
          <a:prstGeom prst="rect">
            <a:avLst/>
          </a:prstGeom>
          <a:noFill/>
        </p:spPr>
        <p:txBody>
          <a:bodyPr wrap="square" rtlCol="0">
            <a:spAutoFit/>
          </a:bodyPr>
          <a:lstStyle/>
          <a:p>
            <a:r>
              <a:rPr lang="en-US" sz="1200" dirty="0" smtClean="0">
                <a:solidFill>
                  <a:schemeClr val="tx1">
                    <a:lumMod val="50000"/>
                    <a:lumOff val="50000"/>
                  </a:schemeClr>
                </a:solidFill>
              </a:rPr>
              <a:t>                 CS491-Project – Tech Bazaar</a:t>
            </a:r>
          </a:p>
          <a:p>
            <a:endParaRPr lang="en-US" sz="1200" dirty="0">
              <a:solidFill>
                <a:schemeClr val="tx1">
                  <a:lumMod val="50000"/>
                  <a:lumOff val="50000"/>
                </a:schemeClr>
              </a:solidFill>
            </a:endParaRPr>
          </a:p>
        </p:txBody>
      </p:sp>
    </p:spTree>
    <p:extLst>
      <p:ext uri="{BB962C8B-B14F-4D97-AF65-F5344CB8AC3E}">
        <p14:creationId xmlns:p14="http://schemas.microsoft.com/office/powerpoint/2010/main" val="20913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8A5B23D-A102-4437-AC6F-71610317D12B}"/>
              </a:ext>
            </a:extLst>
          </p:cNvPr>
          <p:cNvSpPr>
            <a:spLocks noGrp="1"/>
          </p:cNvSpPr>
          <p:nvPr>
            <p:ph type="ftr" sz="quarter" idx="11"/>
          </p:nvPr>
        </p:nvSpPr>
        <p:spPr>
          <a:xfrm>
            <a:off x="4026877" y="6356350"/>
            <a:ext cx="4114800" cy="365125"/>
          </a:xfrm>
        </p:spPr>
        <p:txBody>
          <a:bodyPr/>
          <a:lstStyle/>
          <a:p>
            <a:r>
              <a:rPr lang="en-US" dirty="0"/>
              <a:t>CS491-Project </a:t>
            </a:r>
            <a:r>
              <a:rPr lang="en-US" dirty="0" smtClean="0"/>
              <a:t>– Tech Bazaar</a:t>
            </a:r>
            <a:endParaRPr lang="en-US" dirty="0"/>
          </a:p>
        </p:txBody>
      </p:sp>
      <p:sp>
        <p:nvSpPr>
          <p:cNvPr id="5" name="Slide Number Placeholder 4">
            <a:extLst>
              <a:ext uri="{FF2B5EF4-FFF2-40B4-BE49-F238E27FC236}">
                <a16:creationId xmlns:a16="http://schemas.microsoft.com/office/drawing/2014/main" id="{3655061F-4E08-4BBA-A6E2-ECE671903B63}"/>
              </a:ext>
            </a:extLst>
          </p:cNvPr>
          <p:cNvSpPr>
            <a:spLocks noGrp="1"/>
          </p:cNvSpPr>
          <p:nvPr>
            <p:ph type="sldNum" sz="quarter" idx="12"/>
          </p:nvPr>
        </p:nvSpPr>
        <p:spPr/>
        <p:txBody>
          <a:bodyPr/>
          <a:lstStyle/>
          <a:p>
            <a:fld id="{FCB64944-C185-42A3-B9E2-0C66306C0823}" type="slidenum">
              <a:rPr lang="en-US" smtClean="0"/>
              <a:t>5</a:t>
            </a:fld>
            <a:endParaRPr lang="en-US"/>
          </a:p>
        </p:txBody>
      </p:sp>
      <p:sp>
        <p:nvSpPr>
          <p:cNvPr id="6" name="Rounded Rectangle 7">
            <a:extLst>
              <a:ext uri="{FF2B5EF4-FFF2-40B4-BE49-F238E27FC236}">
                <a16:creationId xmlns:a16="http://schemas.microsoft.com/office/drawing/2014/main" id="{69275B39-90FD-48D5-92D3-6E06E1B3F4D5}"/>
              </a:ext>
            </a:extLst>
          </p:cNvPr>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9">
            <a:extLst>
              <a:ext uri="{FF2B5EF4-FFF2-40B4-BE49-F238E27FC236}">
                <a16:creationId xmlns:a16="http://schemas.microsoft.com/office/drawing/2014/main" id="{44636739-2399-4552-BE77-1E6F22793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3570" y="331971"/>
            <a:ext cx="1385664" cy="1385664"/>
          </a:xfrm>
          <a:prstGeom prst="rect">
            <a:avLst/>
          </a:prstGeom>
        </p:spPr>
      </p:pic>
      <p:sp>
        <p:nvSpPr>
          <p:cNvPr id="9" name="TextBox 8">
            <a:extLst>
              <a:ext uri="{FF2B5EF4-FFF2-40B4-BE49-F238E27FC236}">
                <a16:creationId xmlns:a16="http://schemas.microsoft.com/office/drawing/2014/main" id="{52D94375-E318-4FF0-B457-AC5C9FB8276D}"/>
              </a:ext>
            </a:extLst>
          </p:cNvPr>
          <p:cNvSpPr txBox="1"/>
          <p:nvPr/>
        </p:nvSpPr>
        <p:spPr>
          <a:xfrm>
            <a:off x="3037063" y="640082"/>
            <a:ext cx="6094428" cy="769441"/>
          </a:xfrm>
          <a:prstGeom prst="rect">
            <a:avLst/>
          </a:prstGeom>
          <a:noFill/>
        </p:spPr>
        <p:txBody>
          <a:bodyPr wrap="square">
            <a:spAutoFit/>
          </a:bodyPr>
          <a:lstStyle/>
          <a:p>
            <a:r>
              <a:rPr lang="en-US" sz="4400" b="1" dirty="0">
                <a:solidFill>
                  <a:schemeClr val="accent1"/>
                </a:solidFill>
              </a:rPr>
              <a:t>            Introduction</a:t>
            </a:r>
            <a:endParaRPr lang="en-US" sz="4400" dirty="0"/>
          </a:p>
        </p:txBody>
      </p:sp>
      <p:sp>
        <p:nvSpPr>
          <p:cNvPr id="11" name="TextBox 10">
            <a:extLst>
              <a:ext uri="{FF2B5EF4-FFF2-40B4-BE49-F238E27FC236}">
                <a16:creationId xmlns:a16="http://schemas.microsoft.com/office/drawing/2014/main" id="{6BEC5EE6-BCA9-4C12-9CDD-A91C413DD340}"/>
              </a:ext>
            </a:extLst>
          </p:cNvPr>
          <p:cNvSpPr txBox="1"/>
          <p:nvPr/>
        </p:nvSpPr>
        <p:spPr>
          <a:xfrm>
            <a:off x="1344891" y="1717635"/>
            <a:ext cx="9502218" cy="2153731"/>
          </a:xfrm>
          <a:prstGeom prst="rect">
            <a:avLst/>
          </a:prstGeom>
          <a:noFill/>
        </p:spPr>
        <p:txBody>
          <a:bodyPr wrap="square" rtlCol="0">
            <a:spAutoFit/>
          </a:bodyPr>
          <a:lstStyle/>
          <a:p>
            <a:pPr marL="6350" marR="0" indent="-6350" algn="just">
              <a:lnSpc>
                <a:spcPct val="107000"/>
              </a:lnSpc>
              <a:spcBef>
                <a:spcPts val="0"/>
              </a:spcBef>
              <a:spcAft>
                <a:spcPts val="1590"/>
              </a:spcAft>
            </a:pPr>
            <a:r>
              <a:rPr lang="en-US" dirty="0" smtClean="0"/>
              <a:t>Tech Bazar will </a:t>
            </a:r>
            <a:r>
              <a:rPr lang="en-US" dirty="0"/>
              <a:t>be a web-based application aiding our users with easy access to the computer and electronic related products including computer and electronic accessories. Our major interest is to </a:t>
            </a:r>
            <a:r>
              <a:rPr lang="en-US" dirty="0" smtClean="0"/>
              <a:t>create as </a:t>
            </a:r>
            <a:r>
              <a:rPr lang="en-US" dirty="0"/>
              <a:t>many possible ways to promote the products of respective sellers by posting ads on our web application and promoting them to interested buyers through email services. Allow our buyers to pay after product satisfaction and enable sellers and buyers to negotiate over the product. Keep shopping by category, New Arrivals of products  and  return/refund policy are some other additional features which will make our developed store stand out from the most already </a:t>
            </a:r>
            <a:r>
              <a:rPr lang="en-US" dirty="0" smtClean="0"/>
              <a:t>developed.</a:t>
            </a:r>
            <a:endParaRPr lang="en-US" dirty="0">
              <a:solidFill>
                <a:srgbClr val="000000"/>
              </a:solidFill>
              <a:effectLst/>
              <a:ea typeface="Calibri" panose="020F0502020204030204" pitchFamily="34" charset="0"/>
            </a:endParaRPr>
          </a:p>
        </p:txBody>
      </p:sp>
    </p:spTree>
    <p:extLst>
      <p:ext uri="{BB962C8B-B14F-4D97-AF65-F5344CB8AC3E}">
        <p14:creationId xmlns:p14="http://schemas.microsoft.com/office/powerpoint/2010/main" val="2364347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435" y="290659"/>
            <a:ext cx="8952914" cy="1325563"/>
          </a:xfrm>
        </p:spPr>
        <p:txBody>
          <a:bodyPr/>
          <a:lstStyle/>
          <a:p>
            <a:pPr algn="ctr"/>
            <a:r>
              <a:rPr lang="en-US" b="1" dirty="0">
                <a:solidFill>
                  <a:schemeClr val="accent1"/>
                </a:solidFill>
              </a:rPr>
              <a:t>Problem Statement</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8484" y="277684"/>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6</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graphicFrame>
        <p:nvGraphicFramePr>
          <p:cNvPr id="7" name="Table 10">
            <a:extLst>
              <a:ext uri="{FF2B5EF4-FFF2-40B4-BE49-F238E27FC236}">
                <a16:creationId xmlns:a16="http://schemas.microsoft.com/office/drawing/2014/main" id="{458C8EEC-F673-48D7-8E2E-0F579564A372}"/>
              </a:ext>
            </a:extLst>
          </p:cNvPr>
          <p:cNvGraphicFramePr>
            <a:graphicFrameLocks noGrp="1"/>
          </p:cNvGraphicFramePr>
          <p:nvPr>
            <p:extLst>
              <p:ext uri="{D42A27DB-BD31-4B8C-83A1-F6EECF244321}">
                <p14:modId xmlns:p14="http://schemas.microsoft.com/office/powerpoint/2010/main" val="3191937920"/>
              </p:ext>
            </p:extLst>
          </p:nvPr>
        </p:nvGraphicFramePr>
        <p:xfrm>
          <a:off x="1043823" y="1289878"/>
          <a:ext cx="9278127" cy="4997227"/>
        </p:xfrm>
        <a:graphic>
          <a:graphicData uri="http://schemas.openxmlformats.org/drawingml/2006/table">
            <a:tbl>
              <a:tblPr firstRow="1" bandRow="1">
                <a:tableStyleId>{5C22544A-7EE6-4342-B048-85BDC9FD1C3A}</a:tableStyleId>
              </a:tblPr>
              <a:tblGrid>
                <a:gridCol w="1908879">
                  <a:extLst>
                    <a:ext uri="{9D8B030D-6E8A-4147-A177-3AD203B41FA5}">
                      <a16:colId xmlns:a16="http://schemas.microsoft.com/office/drawing/2014/main" val="1437742189"/>
                    </a:ext>
                  </a:extLst>
                </a:gridCol>
                <a:gridCol w="7369248">
                  <a:extLst>
                    <a:ext uri="{9D8B030D-6E8A-4147-A177-3AD203B41FA5}">
                      <a16:colId xmlns:a16="http://schemas.microsoft.com/office/drawing/2014/main" val="2700878468"/>
                    </a:ext>
                  </a:extLst>
                </a:gridCol>
              </a:tblGrid>
              <a:tr h="1161477">
                <a:tc>
                  <a:txBody>
                    <a:bodyPr/>
                    <a:lstStyle/>
                    <a:p>
                      <a:endParaRPr lang="en-US" sz="1600" dirty="0">
                        <a:solidFill>
                          <a:schemeClr val="tx1"/>
                        </a:solidFill>
                      </a:endParaRPr>
                    </a:p>
                    <a:p>
                      <a:r>
                        <a:rPr lang="en-US" sz="1600" b="0" dirty="0">
                          <a:solidFill>
                            <a:schemeClr val="tx1"/>
                          </a:solidFill>
                        </a:rPr>
                        <a:t>The Problem</a:t>
                      </a:r>
                      <a:r>
                        <a:rPr lang="en-US" sz="1600" dirty="0">
                          <a:solidFill>
                            <a:schemeClr val="tx1"/>
                          </a:solidFill>
                        </a:rPr>
                        <a:t>                                                                                                                                                                                                                           </a:t>
                      </a:r>
                      <a:r>
                        <a:rPr lang="en-US" sz="1600" b="0" dirty="0">
                          <a:solidFill>
                            <a:schemeClr val="tx1"/>
                          </a:solidFill>
                        </a:rPr>
                        <a:t>of</a:t>
                      </a:r>
                      <a:r>
                        <a:rPr lang="en-US" sz="1600" dirty="0">
                          <a:solidFill>
                            <a:schemeClr val="tx1"/>
                          </a:solidFill>
                        </a:rPr>
                        <a:t> </a:t>
                      </a:r>
                      <a:endParaRPr lang="en-US" sz="1600" dirty="0"/>
                    </a:p>
                  </a:txBody>
                  <a:tcPr>
                    <a:solidFill>
                      <a:schemeClr val="bg2"/>
                    </a:solidFill>
                  </a:tcPr>
                </a:tc>
                <a:tc>
                  <a:txBody>
                    <a:bodyPr/>
                    <a:lstStyle/>
                    <a:p>
                      <a:endParaRPr lang="en-US" sz="1600" b="0" dirty="0">
                        <a:solidFill>
                          <a:schemeClr val="tx1"/>
                        </a:solidFill>
                      </a:endParaRPr>
                    </a:p>
                    <a:p>
                      <a:r>
                        <a:rPr lang="en-US" sz="1600" b="0" dirty="0">
                          <a:solidFill>
                            <a:schemeClr val="tx1"/>
                          </a:solidFill>
                        </a:rPr>
                        <a:t> </a:t>
                      </a:r>
                      <a:r>
                        <a:rPr lang="en-US" sz="1600" b="0" dirty="0" smtClean="0">
                          <a:solidFill>
                            <a:schemeClr val="tx1"/>
                          </a:solidFill>
                        </a:rPr>
                        <a:t>People don’t have enough budget and traffic to create their own web based application for their businesses. They need an online application to establish their online store and emphasize their products in the market which are low on sales. For computer and electronic accessories specifically</a:t>
                      </a:r>
                      <a:endParaRPr lang="en-US" sz="1600" dirty="0"/>
                    </a:p>
                  </a:txBody>
                  <a:tcPr>
                    <a:solidFill>
                      <a:schemeClr val="bg1"/>
                    </a:solidFill>
                  </a:tcPr>
                </a:tc>
                <a:extLst>
                  <a:ext uri="{0D108BD9-81ED-4DB2-BD59-A6C34878D82A}">
                    <a16:rowId xmlns:a16="http://schemas.microsoft.com/office/drawing/2014/main" val="1779442625"/>
                  </a:ext>
                </a:extLst>
              </a:tr>
              <a:tr h="1161477">
                <a:tc>
                  <a:txBody>
                    <a:bodyPr/>
                    <a:lstStyle/>
                    <a:p>
                      <a:r>
                        <a:rPr lang="en-US" sz="1600" b="1" dirty="0"/>
                        <a:t> </a:t>
                      </a:r>
                    </a:p>
                    <a:p>
                      <a:r>
                        <a:rPr lang="en-US" sz="1600" b="1" dirty="0"/>
                        <a:t> </a:t>
                      </a:r>
                      <a:r>
                        <a:rPr lang="en-US" sz="1600" b="1" dirty="0" smtClean="0"/>
                        <a:t>Stack</a:t>
                      </a:r>
                      <a:r>
                        <a:rPr lang="en-US" sz="1600" b="1" baseline="0" dirty="0" smtClean="0"/>
                        <a:t> holders</a:t>
                      </a:r>
                      <a:endParaRPr lang="en-US" sz="1600" b="0" dirty="0"/>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Buyer, Seller</a:t>
                      </a:r>
                      <a:r>
                        <a:rPr lang="en-US" sz="1600" baseline="0" dirty="0" smtClean="0"/>
                        <a:t> and web application team</a:t>
                      </a:r>
                      <a:endParaRPr lang="en-US" sz="1600" dirty="0"/>
                    </a:p>
                    <a:p>
                      <a:endParaRPr lang="en-US" sz="1600" dirty="0"/>
                    </a:p>
                    <a:p>
                      <a:endParaRPr lang="en-US" sz="1600" dirty="0"/>
                    </a:p>
                  </a:txBody>
                  <a:tcPr>
                    <a:solidFill>
                      <a:schemeClr val="bg1"/>
                    </a:solidFill>
                  </a:tcPr>
                </a:tc>
                <a:extLst>
                  <a:ext uri="{0D108BD9-81ED-4DB2-BD59-A6C34878D82A}">
                    <a16:rowId xmlns:a16="http://schemas.microsoft.com/office/drawing/2014/main" val="1485198553"/>
                  </a:ext>
                </a:extLst>
              </a:tr>
              <a:tr h="1161477">
                <a:tc>
                  <a:txBody>
                    <a:bodyPr/>
                    <a:lstStyle/>
                    <a:p>
                      <a:endParaRPr lang="en-US" sz="1600" b="0" dirty="0"/>
                    </a:p>
                    <a:p>
                      <a:r>
                        <a:rPr lang="en-US" sz="1600" b="0" dirty="0"/>
                        <a:t>The Impact of</a:t>
                      </a:r>
                    </a:p>
                  </a:txBody>
                  <a:tcPr>
                    <a:solidFill>
                      <a:schemeClr val="bg2"/>
                    </a:solidFill>
                  </a:tcPr>
                </a:tc>
                <a:tc>
                  <a:txBody>
                    <a:bodyPr/>
                    <a:lstStyle/>
                    <a:p>
                      <a:endParaRPr lang="en-US" sz="1600" dirty="0"/>
                    </a:p>
                    <a:p>
                      <a:r>
                        <a:rPr lang="en-US" sz="1600" dirty="0" smtClean="0"/>
                        <a:t>Business</a:t>
                      </a:r>
                      <a:r>
                        <a:rPr lang="en-US" sz="1600" baseline="0" dirty="0" smtClean="0"/>
                        <a:t> platform would establish specifically for computer and electronics market</a:t>
                      </a:r>
                      <a:endParaRPr lang="en-US" sz="1600" dirty="0"/>
                    </a:p>
                  </a:txBody>
                  <a:tcPr>
                    <a:solidFill>
                      <a:schemeClr val="bg1"/>
                    </a:solidFill>
                  </a:tcPr>
                </a:tc>
                <a:extLst>
                  <a:ext uri="{0D108BD9-81ED-4DB2-BD59-A6C34878D82A}">
                    <a16:rowId xmlns:a16="http://schemas.microsoft.com/office/drawing/2014/main" val="2165820238"/>
                  </a:ext>
                </a:extLst>
              </a:tr>
              <a:tr h="13636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A successful solution would be </a:t>
                      </a:r>
                    </a:p>
                    <a:p>
                      <a:endParaRPr lang="en-US" sz="1600" dirty="0"/>
                    </a:p>
                  </a:txBody>
                  <a:tcPr>
                    <a:solidFill>
                      <a:schemeClr val="bg2"/>
                    </a:solidFill>
                  </a:tcPr>
                </a:tc>
                <a:tc>
                  <a:txBody>
                    <a:bodyPr/>
                    <a:lstStyle/>
                    <a:p>
                      <a:pPr lvl="0"/>
                      <a:r>
                        <a:rPr lang="en-US" sz="1400" u="none" strike="noStrike" kern="1200" dirty="0" smtClean="0">
                          <a:solidFill>
                            <a:schemeClr val="dk1"/>
                          </a:solidFill>
                          <a:effectLst/>
                          <a:latin typeface="+mn-lt"/>
                          <a:ea typeface="+mn-ea"/>
                          <a:cs typeface="+mn-cs"/>
                        </a:rPr>
                        <a:t> web application which gives sellers free online space as a template for their computer and electronic accessories (based on their choice),and provide them free advertisement on our web application till they get their 1st week of sale.</a:t>
                      </a:r>
                    </a:p>
                    <a:p>
                      <a:endParaRPr lang="en-US" sz="1600" dirty="0"/>
                    </a:p>
                  </a:txBody>
                  <a:tcPr>
                    <a:solidFill>
                      <a:schemeClr val="bg1"/>
                    </a:solidFill>
                  </a:tcPr>
                </a:tc>
                <a:extLst>
                  <a:ext uri="{0D108BD9-81ED-4DB2-BD59-A6C34878D82A}">
                    <a16:rowId xmlns:a16="http://schemas.microsoft.com/office/drawing/2014/main" val="2872695763"/>
                  </a:ext>
                </a:extLst>
              </a:tr>
            </a:tbl>
          </a:graphicData>
        </a:graphic>
      </p:graphicFrame>
      <p:sp>
        <p:nvSpPr>
          <p:cNvPr id="12" name="Footer Placeholder 11">
            <a:extLst>
              <a:ext uri="{FF2B5EF4-FFF2-40B4-BE49-F238E27FC236}">
                <a16:creationId xmlns:a16="http://schemas.microsoft.com/office/drawing/2014/main" id="{5D875680-7597-42B8-AD4B-C46B82A183B7}"/>
              </a:ext>
            </a:extLst>
          </p:cNvPr>
          <p:cNvSpPr>
            <a:spLocks noGrp="1"/>
          </p:cNvSpPr>
          <p:nvPr>
            <p:ph type="ftr" sz="quarter" idx="11"/>
          </p:nvPr>
        </p:nvSpPr>
        <p:spPr/>
        <p:txBody>
          <a:bodyPr/>
          <a:lstStyle/>
          <a:p>
            <a:r>
              <a:rPr lang="en-US" dirty="0"/>
              <a:t>CS491-Project </a:t>
            </a:r>
            <a:r>
              <a:rPr lang="en-US" dirty="0" smtClean="0"/>
              <a:t>– Tech Bazaar</a:t>
            </a:r>
            <a:endParaRPr lang="en-US" dirty="0"/>
          </a:p>
        </p:txBody>
      </p:sp>
    </p:spTree>
    <p:extLst>
      <p:ext uri="{BB962C8B-B14F-4D97-AF65-F5344CB8AC3E}">
        <p14:creationId xmlns:p14="http://schemas.microsoft.com/office/powerpoint/2010/main" val="58613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963" y="423379"/>
            <a:ext cx="8952914" cy="1069537"/>
          </a:xfrm>
        </p:spPr>
        <p:txBody>
          <a:bodyPr/>
          <a:lstStyle/>
          <a:p>
            <a:pPr algn="ctr"/>
            <a:r>
              <a:rPr lang="en-US" b="1" u="sng" dirty="0">
                <a:solidFill>
                  <a:schemeClr val="accent1"/>
                </a:solidFill>
              </a:rPr>
              <a:t>Motivation</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7</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7" name="TextBox 6">
            <a:extLst>
              <a:ext uri="{FF2B5EF4-FFF2-40B4-BE49-F238E27FC236}">
                <a16:creationId xmlns:a16="http://schemas.microsoft.com/office/drawing/2014/main" id="{20CF747A-52A2-4C46-8DCA-DB7F84AEF873}"/>
              </a:ext>
            </a:extLst>
          </p:cNvPr>
          <p:cNvSpPr txBox="1"/>
          <p:nvPr/>
        </p:nvSpPr>
        <p:spPr>
          <a:xfrm>
            <a:off x="1109290" y="1951672"/>
            <a:ext cx="10369943" cy="3323987"/>
          </a:xfrm>
          <a:prstGeom prst="rect">
            <a:avLst/>
          </a:prstGeom>
          <a:noFill/>
        </p:spPr>
        <p:txBody>
          <a:bodyPr wrap="square" rtlCol="0">
            <a:spAutoFit/>
          </a:bodyPr>
          <a:lstStyle/>
          <a:p>
            <a:pPr marL="800100" lvl="1" indent="-342900">
              <a:buFont typeface="Arial" pitchFamily="34" charset="0"/>
              <a:buChar char="•"/>
            </a:pPr>
            <a:r>
              <a:rPr lang="en-US" sz="2400" dirty="0" smtClean="0"/>
              <a:t>Now-a-days</a:t>
            </a:r>
            <a:r>
              <a:rPr lang="en-US" sz="2400" dirty="0"/>
              <a:t>, online shopping has evolved, with </a:t>
            </a:r>
            <a:r>
              <a:rPr lang="en-US" sz="2400" dirty="0" smtClean="0"/>
              <a:t> new</a:t>
            </a:r>
            <a:r>
              <a:rPr lang="en-US" sz="2400" dirty="0"/>
              <a:t> technological developments providing users with new and more extensive experiences. Business person don’t have platform feasibility and a market place to sell their tech goods in more efficient way. </a:t>
            </a:r>
            <a:endParaRPr lang="en-US" sz="2400" dirty="0" smtClean="0"/>
          </a:p>
          <a:p>
            <a:pPr marL="800100" lvl="1" indent="-342900">
              <a:buFont typeface="Arial" pitchFamily="34" charset="0"/>
              <a:buChar char="•"/>
            </a:pPr>
            <a:endParaRPr lang="en-US" sz="2400" dirty="0" smtClean="0"/>
          </a:p>
          <a:p>
            <a:pPr marL="800100" lvl="1" indent="-342900">
              <a:buFont typeface="Arial" pitchFamily="34" charset="0"/>
              <a:buChar char="•"/>
            </a:pPr>
            <a:r>
              <a:rPr lang="en-US" sz="2400" dirty="0" smtClean="0"/>
              <a:t>Analyzing the market gap that most of the areas theirs requirement to get courier from certain platform with easily payment in the form of installments.</a:t>
            </a:r>
            <a:endParaRPr lang="en-US" sz="2400" dirty="0"/>
          </a:p>
          <a:p>
            <a:pPr marL="285750" indent="-285750">
              <a:buFont typeface="Arial" pitchFamily="34" charset="0"/>
              <a:buChar char="•"/>
            </a:pPr>
            <a:endParaRPr lang="en-US" dirty="0"/>
          </a:p>
        </p:txBody>
      </p:sp>
      <p:cxnSp>
        <p:nvCxnSpPr>
          <p:cNvPr id="11" name="Connector: Elbow 10">
            <a:extLst>
              <a:ext uri="{FF2B5EF4-FFF2-40B4-BE49-F238E27FC236}">
                <a16:creationId xmlns:a16="http://schemas.microsoft.com/office/drawing/2014/main" id="{E476BC89-58C4-4B5C-93CA-C0785EB444C6}"/>
              </a:ext>
            </a:extLst>
          </p:cNvPr>
          <p:cNvCxnSpPr/>
          <p:nvPr/>
        </p:nvCxnSpPr>
        <p:spPr>
          <a:xfrm rot="5400000" flipH="1" flipV="1">
            <a:off x="3099803" y="2641121"/>
            <a:ext cx="323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FFC013-0B65-4314-A1FB-58E5212F5915}"/>
              </a:ext>
            </a:extLst>
          </p:cNvPr>
          <p:cNvSpPr txBox="1"/>
          <p:nvPr/>
        </p:nvSpPr>
        <p:spPr>
          <a:xfrm>
            <a:off x="5373276" y="6446732"/>
            <a:ext cx="2903455" cy="461665"/>
          </a:xfrm>
          <a:prstGeom prst="rect">
            <a:avLst/>
          </a:prstGeom>
          <a:noFill/>
        </p:spPr>
        <p:txBody>
          <a:bodyPr wrap="square" rtlCol="0">
            <a:spAutoFit/>
          </a:bodyPr>
          <a:lstStyle/>
          <a:p>
            <a:r>
              <a:rPr lang="en-US" sz="1200" dirty="0">
                <a:solidFill>
                  <a:schemeClr val="tx1">
                    <a:lumMod val="50000"/>
                    <a:lumOff val="50000"/>
                  </a:schemeClr>
                </a:solidFill>
              </a:rPr>
              <a:t>CS491-Project </a:t>
            </a:r>
            <a:r>
              <a:rPr lang="en-US" sz="1200" dirty="0" smtClean="0">
                <a:solidFill>
                  <a:schemeClr val="tx1">
                    <a:lumMod val="50000"/>
                    <a:lumOff val="50000"/>
                  </a:schemeClr>
                </a:solidFill>
              </a:rPr>
              <a:t>– Tech Bazaar</a:t>
            </a:r>
            <a:endParaRPr lang="en-US" sz="1200" dirty="0">
              <a:solidFill>
                <a:schemeClr val="tx1">
                  <a:lumMod val="50000"/>
                  <a:lumOff val="50000"/>
                </a:schemeClr>
              </a:solidFill>
            </a:endParaRPr>
          </a:p>
          <a:p>
            <a:endParaRPr lang="en-US" sz="1200" dirty="0">
              <a:solidFill>
                <a:schemeClr val="tx1">
                  <a:lumMod val="50000"/>
                  <a:lumOff val="50000"/>
                </a:schemeClr>
              </a:solidFill>
            </a:endParaRPr>
          </a:p>
        </p:txBody>
      </p:sp>
    </p:spTree>
    <p:extLst>
      <p:ext uri="{BB962C8B-B14F-4D97-AF65-F5344CB8AC3E}">
        <p14:creationId xmlns:p14="http://schemas.microsoft.com/office/powerpoint/2010/main" val="223026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Impact of Software</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8</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11" name="TextBox 10">
            <a:extLst>
              <a:ext uri="{FF2B5EF4-FFF2-40B4-BE49-F238E27FC236}">
                <a16:creationId xmlns:a16="http://schemas.microsoft.com/office/drawing/2014/main" id="{5D64C704-6941-4DE1-B903-31B01E4CE42E}"/>
              </a:ext>
            </a:extLst>
          </p:cNvPr>
          <p:cNvSpPr txBox="1"/>
          <p:nvPr/>
        </p:nvSpPr>
        <p:spPr>
          <a:xfrm>
            <a:off x="2122409" y="3281406"/>
            <a:ext cx="7668705" cy="769441"/>
          </a:xfrm>
          <a:prstGeom prst="rect">
            <a:avLst/>
          </a:prstGeom>
          <a:noFill/>
        </p:spPr>
        <p:txBody>
          <a:bodyPr wrap="square">
            <a:spAutoFit/>
          </a:bodyPr>
          <a:lstStyle/>
          <a:p>
            <a:r>
              <a:rPr lang="en-US" sz="4400" u="sng" dirty="0">
                <a:solidFill>
                  <a:schemeClr val="accent1"/>
                </a:solidFill>
              </a:rPr>
              <a:t>Type of Project: Development</a:t>
            </a:r>
            <a:endParaRPr lang="en-US" sz="4400" dirty="0"/>
          </a:p>
        </p:txBody>
      </p:sp>
      <p:sp>
        <p:nvSpPr>
          <p:cNvPr id="13" name="TextBox 12">
            <a:extLst>
              <a:ext uri="{FF2B5EF4-FFF2-40B4-BE49-F238E27FC236}">
                <a16:creationId xmlns:a16="http://schemas.microsoft.com/office/drawing/2014/main" id="{EF48E186-09EE-4342-93CE-0D42B4D8084F}"/>
              </a:ext>
            </a:extLst>
          </p:cNvPr>
          <p:cNvSpPr txBox="1"/>
          <p:nvPr/>
        </p:nvSpPr>
        <p:spPr>
          <a:xfrm>
            <a:off x="2707883" y="4475367"/>
            <a:ext cx="6666713" cy="830997"/>
          </a:xfrm>
          <a:prstGeom prst="rect">
            <a:avLst/>
          </a:prstGeom>
          <a:noFill/>
        </p:spPr>
        <p:txBody>
          <a:bodyPr wrap="square">
            <a:spAutoFit/>
          </a:bodyPr>
          <a:lstStyle/>
          <a:p>
            <a:r>
              <a:rPr lang="en-US" sz="2400" dirty="0"/>
              <a:t>This is a </a:t>
            </a:r>
            <a:r>
              <a:rPr lang="en-US" sz="2400" dirty="0" smtClean="0"/>
              <a:t>Web Development </a:t>
            </a:r>
            <a:r>
              <a:rPr lang="en-US" sz="2400" dirty="0"/>
              <a:t>based Project</a:t>
            </a:r>
            <a:r>
              <a:rPr lang="en-US" sz="2400" dirty="0" smtClean="0"/>
              <a:t>.</a:t>
            </a:r>
          </a:p>
          <a:p>
            <a:r>
              <a:rPr lang="en-US" sz="2400" dirty="0" smtClean="0"/>
              <a:t>Three dimensional architecture </a:t>
            </a:r>
            <a:r>
              <a:rPr lang="en-US" sz="2400" dirty="0" smtClean="0"/>
              <a:t>  </a:t>
            </a:r>
            <a:endParaRPr lang="en-US" sz="2400" dirty="0"/>
          </a:p>
        </p:txBody>
      </p:sp>
      <p:sp>
        <p:nvSpPr>
          <p:cNvPr id="14" name="TextBox 13">
            <a:extLst>
              <a:ext uri="{FF2B5EF4-FFF2-40B4-BE49-F238E27FC236}">
                <a16:creationId xmlns:a16="http://schemas.microsoft.com/office/drawing/2014/main" id="{0DD33B14-861F-4242-B7DA-DB0ADA3CCA99}"/>
              </a:ext>
            </a:extLst>
          </p:cNvPr>
          <p:cNvSpPr txBox="1"/>
          <p:nvPr/>
        </p:nvSpPr>
        <p:spPr>
          <a:xfrm>
            <a:off x="1098798" y="1828489"/>
            <a:ext cx="9348532" cy="2646878"/>
          </a:xfrm>
          <a:prstGeom prst="rect">
            <a:avLst/>
          </a:prstGeom>
          <a:noFill/>
        </p:spPr>
        <p:txBody>
          <a:bodyPr wrap="square" rtlCol="0">
            <a:spAutoFit/>
          </a:bodyPr>
          <a:lstStyle/>
          <a:p>
            <a:pPr marL="457200" indent="-457200">
              <a:buFont typeface="Arial" panose="020B0604020202020204" pitchFamily="34" charset="0"/>
              <a:buChar char="•"/>
            </a:pPr>
            <a:r>
              <a:rPr lang="en-US" dirty="0"/>
              <a:t>This </a:t>
            </a:r>
            <a:r>
              <a:rPr lang="en-US" dirty="0" smtClean="0"/>
              <a:t>platform </a:t>
            </a:r>
            <a:r>
              <a:rPr lang="en-US" dirty="0"/>
              <a:t>will bring innovation in the </a:t>
            </a:r>
            <a:r>
              <a:rPr lang="en-US" dirty="0" smtClean="0"/>
              <a:t>industry</a:t>
            </a:r>
            <a:r>
              <a:rPr lang="en-US" dirty="0"/>
              <a:t>.</a:t>
            </a:r>
          </a:p>
          <a:p>
            <a:pPr marL="457200" indent="-457200">
              <a:buFont typeface="Arial" panose="020B0604020202020204" pitchFamily="34" charset="0"/>
              <a:buChar char="•"/>
            </a:pPr>
            <a:r>
              <a:rPr lang="en-US" dirty="0" smtClean="0"/>
              <a:t>It will come with unique payment features and courier feasibility. It’ll help the business persons to grow in much better </a:t>
            </a:r>
            <a:r>
              <a:rPr lang="en-US" dirty="0" smtClean="0"/>
              <a:t>way.</a:t>
            </a:r>
            <a:endParaRPr lang="en-US" dirty="0"/>
          </a:p>
          <a:p>
            <a:endParaRPr lang="en-US" sz="2800" dirty="0" smtClean="0"/>
          </a:p>
          <a:p>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p:txBody>
      </p:sp>
      <p:sp>
        <p:nvSpPr>
          <p:cNvPr id="15" name="Footer Placeholder 14">
            <a:extLst>
              <a:ext uri="{FF2B5EF4-FFF2-40B4-BE49-F238E27FC236}">
                <a16:creationId xmlns:a16="http://schemas.microsoft.com/office/drawing/2014/main" id="{A0AD9330-A451-47CE-8D99-7E134EDD6C4C}"/>
              </a:ext>
            </a:extLst>
          </p:cNvPr>
          <p:cNvSpPr>
            <a:spLocks noGrp="1"/>
          </p:cNvSpPr>
          <p:nvPr>
            <p:ph type="ftr" sz="quarter" idx="11"/>
          </p:nvPr>
        </p:nvSpPr>
        <p:spPr/>
        <p:txBody>
          <a:bodyPr/>
          <a:lstStyle/>
          <a:p>
            <a:r>
              <a:rPr lang="en-US" dirty="0"/>
              <a:t>CS491-Project </a:t>
            </a:r>
            <a:r>
              <a:rPr lang="en-US" dirty="0" smtClean="0"/>
              <a:t>– Tech Bazaar</a:t>
            </a:r>
            <a:endParaRPr lang="en-US" dirty="0"/>
          </a:p>
        </p:txBody>
      </p:sp>
    </p:spTree>
    <p:extLst>
      <p:ext uri="{BB962C8B-B14F-4D97-AF65-F5344CB8AC3E}">
        <p14:creationId xmlns:p14="http://schemas.microsoft.com/office/powerpoint/2010/main" val="62120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614" y="450308"/>
            <a:ext cx="8952914" cy="1325563"/>
          </a:xfrm>
        </p:spPr>
        <p:txBody>
          <a:bodyPr/>
          <a:lstStyle/>
          <a:p>
            <a:pPr algn="ctr"/>
            <a:r>
              <a:rPr lang="en-US" b="1" u="sng" dirty="0">
                <a:solidFill>
                  <a:schemeClr val="accent1"/>
                </a:solidFill>
              </a:rPr>
              <a:t>Project Scope</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9</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59EA6DC-5F6F-4FD4-8D28-D468292849F6}"/>
              </a:ext>
            </a:extLst>
          </p:cNvPr>
          <p:cNvSpPr txBox="1"/>
          <p:nvPr/>
        </p:nvSpPr>
        <p:spPr>
          <a:xfrm>
            <a:off x="1296778" y="2111729"/>
            <a:ext cx="8952914" cy="2677656"/>
          </a:xfrm>
          <a:prstGeom prst="rect">
            <a:avLst/>
          </a:prstGeom>
          <a:noFill/>
        </p:spPr>
        <p:txBody>
          <a:bodyPr wrap="square" rtlCol="0">
            <a:spAutoFit/>
          </a:bodyPr>
          <a:lstStyle/>
          <a:p>
            <a:r>
              <a:rPr lang="en-US" sz="2800" dirty="0" smtClean="0">
                <a:solidFill>
                  <a:srgbClr val="000000"/>
                </a:solidFill>
                <a:effectLst/>
                <a:ea typeface="Times New Roman" panose="02020603050405020304" pitchFamily="18" charset="0"/>
              </a:rPr>
              <a:t>Online industry </a:t>
            </a:r>
            <a:r>
              <a:rPr lang="en-US" sz="2800" dirty="0">
                <a:solidFill>
                  <a:srgbClr val="000000"/>
                </a:solidFill>
                <a:effectLst/>
                <a:ea typeface="Times New Roman" panose="02020603050405020304" pitchFamily="18" charset="0"/>
              </a:rPr>
              <a:t>is flourishing rapidly, and </a:t>
            </a:r>
            <a:r>
              <a:rPr lang="en-US" sz="2800" dirty="0" smtClean="0">
                <a:solidFill>
                  <a:srgbClr val="000000"/>
                </a:solidFill>
                <a:effectLst/>
                <a:ea typeface="Times New Roman" panose="02020603050405020304" pitchFamily="18" charset="0"/>
              </a:rPr>
              <a:t>facilitates various shopping related activities including purchasing and sales of products</a:t>
            </a:r>
            <a:endParaRPr lang="en-US" sz="2800" dirty="0">
              <a:solidFill>
                <a:srgbClr val="000000"/>
              </a:solidFill>
              <a:effectLst/>
              <a:ea typeface="Times New Roman" panose="02020603050405020304" pitchFamily="18" charset="0"/>
            </a:endParaRPr>
          </a:p>
          <a:p>
            <a:endParaRPr lang="en-US" sz="2800" dirty="0">
              <a:solidFill>
                <a:srgbClr val="000000"/>
              </a:solidFill>
            </a:endParaRPr>
          </a:p>
          <a:p>
            <a:r>
              <a:rPr lang="en-US" sz="2800" dirty="0"/>
              <a:t>This </a:t>
            </a:r>
            <a:r>
              <a:rPr lang="en-US" sz="2800" dirty="0" smtClean="0"/>
              <a:t>platform </a:t>
            </a:r>
            <a:r>
              <a:rPr lang="en-US" sz="2800" dirty="0"/>
              <a:t>will  keep </a:t>
            </a:r>
            <a:r>
              <a:rPr lang="en-US" sz="2800" dirty="0" smtClean="0"/>
              <a:t>users </a:t>
            </a:r>
            <a:r>
              <a:rPr lang="en-US" sz="2800" dirty="0"/>
              <a:t>engaged as the </a:t>
            </a:r>
            <a:r>
              <a:rPr lang="en-US" sz="2800" dirty="0" smtClean="0"/>
              <a:t>it will continuously by notifying people about new products</a:t>
            </a:r>
            <a:endParaRPr lang="en-US" sz="2800" dirty="0"/>
          </a:p>
        </p:txBody>
      </p:sp>
      <p:sp>
        <p:nvSpPr>
          <p:cNvPr id="9" name="Footer Placeholder 8">
            <a:extLst>
              <a:ext uri="{FF2B5EF4-FFF2-40B4-BE49-F238E27FC236}">
                <a16:creationId xmlns:a16="http://schemas.microsoft.com/office/drawing/2014/main" id="{9047CC5C-06FD-441F-8AB3-DC8B694FE7B2}"/>
              </a:ext>
            </a:extLst>
          </p:cNvPr>
          <p:cNvSpPr>
            <a:spLocks noGrp="1"/>
          </p:cNvSpPr>
          <p:nvPr>
            <p:ph type="ftr" sz="quarter" idx="11"/>
          </p:nvPr>
        </p:nvSpPr>
        <p:spPr/>
        <p:txBody>
          <a:bodyPr/>
          <a:lstStyle/>
          <a:p>
            <a:r>
              <a:rPr lang="en-US" dirty="0"/>
              <a:t>CS491-Project </a:t>
            </a:r>
            <a:r>
              <a:rPr lang="en-US" dirty="0" smtClean="0"/>
              <a:t>– Tech Bazaar</a:t>
            </a:r>
            <a:endParaRPr lang="en-US" dirty="0"/>
          </a:p>
        </p:txBody>
      </p:sp>
    </p:spTree>
    <p:extLst>
      <p:ext uri="{BB962C8B-B14F-4D97-AF65-F5344CB8AC3E}">
        <p14:creationId xmlns:p14="http://schemas.microsoft.com/office/powerpoint/2010/main" val="251884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3329</TotalTime>
  <Words>654</Words>
  <Application>Microsoft Office PowerPoint</Application>
  <PresentationFormat>Widescreen</PresentationFormat>
  <Paragraphs>178</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Proposal Defense </vt:lpstr>
      <vt:lpstr>LOGO</vt:lpstr>
      <vt:lpstr>PowerPoint Presentation</vt:lpstr>
      <vt:lpstr>Outline</vt:lpstr>
      <vt:lpstr>PowerPoint Presentation</vt:lpstr>
      <vt:lpstr>Problem Statement</vt:lpstr>
      <vt:lpstr>Motivation</vt:lpstr>
      <vt:lpstr>Impact of Software</vt:lpstr>
      <vt:lpstr>Project Scope</vt:lpstr>
      <vt:lpstr>High Level Features</vt:lpstr>
      <vt:lpstr>Related Projects</vt:lpstr>
      <vt:lpstr>PowerPoint Presentation</vt:lpstr>
      <vt:lpstr>High Level System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HAMZA AHMAD IDREES BHUTTA</cp:lastModifiedBy>
  <cp:revision>70</cp:revision>
  <dcterms:created xsi:type="dcterms:W3CDTF">2020-03-04T09:32:07Z</dcterms:created>
  <dcterms:modified xsi:type="dcterms:W3CDTF">2022-02-25T04:37:34Z</dcterms:modified>
</cp:coreProperties>
</file>