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6D16-3A94-D51D-88C4-225E9A51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5420-C942-08E3-B161-FE31DE648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9CFA-7EF7-073F-5C06-9E8C717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6EF9-949E-ADAD-BCFD-4DD2DF2A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137A-6920-F4E0-9244-D9A6C610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16E-A5A8-5E5E-03C2-AB568E0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2AE-AF30-790D-F34A-080D4F96F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59F7-3608-B7C8-9CB9-F07DD80C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58D3-C1C2-ED00-AEE9-86C58FE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AA6C-926F-FE38-6BE4-3C9CC27A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560CB-070A-1785-8B0C-6F50F02DF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A1009-F25F-C020-EE3C-55DB59C91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E567-7070-730E-C123-53CF3986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600B-A1D8-4AD0-CD22-A11EE133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7DE9-9859-95A8-63D5-94F396B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BC2-49ED-4433-2F17-AD2BE2F6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0F65-1401-2317-70A3-1D41642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C5AD-F8DA-80F7-480D-6494B24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86B0-35A6-7C3F-D7D2-300C2BD9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A764-210C-02C9-5813-01E448E9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EE21-052B-8247-3D00-67EBE26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45EF-7B0A-B5AA-130C-FF9133B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1C61-852C-1040-D453-44EA7592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E568-AD31-39B6-5FF8-97B8730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C11-64B4-754A-1525-8DF7F5D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D47E-111C-3313-EA8F-69F45385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449-6EA2-76FF-C991-62B7FDE0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F64E7-CF2E-6B76-7E77-B0D1A62C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5921-8106-32FF-BF11-A585FC72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C2E-BC30-3064-0EFE-4BCDE162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57289-0241-38DF-12EF-7E75F80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A1BB-19A1-C75F-08A6-CE0D3EB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75A-FEA7-5E79-7A53-33C7C6A6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D51-A4AD-6AEE-45D3-731C984D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66450-3DDB-59CF-B8D3-235C1B6CE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623D-3E66-BB86-C1F7-68DA19C9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9E6A2-5501-E22B-3719-FAB68C97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936D4-44B7-02C6-D13F-E9CB8FC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D9D9C-3CD5-CE19-30F7-62D83F7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AB42-173F-C8F8-C0BD-4977B1CC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C9371-30FB-6112-4D12-37915744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E7551-B8F6-C3DA-8B7F-06A5474E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BD1D-F921-EE97-0320-3277AEB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04258-D142-CA05-DE33-3077C676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0DCB1-D4DE-949E-A64B-2CC8605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47913-5EEF-869B-DCE7-C4B8A58C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EDC-0836-9AF9-1F48-FCC5304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2BED-282C-3DB4-128C-AC2AAB9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89DD-2AA7-1496-85BA-EAD57BB7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6259-B973-3218-02DA-BEA376C2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F4FC-F94C-B38B-2D51-C8AA25E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9044B-0295-2645-4ED0-356A698C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D462-408B-0080-A148-F490C6A5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384E6-700E-4872-64A0-D8DF458C0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DF39-74EE-32F5-1852-926184E6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8D1B-71E1-31E1-C8DB-DC38934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3D87-5CBD-7846-68E9-0AA5F271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455A-C545-7035-3FC6-6D519B8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7C550-72B5-E35B-A96E-FBA0813F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3A58-F9C1-547F-8E84-CBD3B844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F82-D394-9147-CCDA-3D93F8608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F0DD5-FB70-474A-9081-37C7E53E4FF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B600-7923-31A6-54CD-BB2ABCF6F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C0EB-2589-ABE5-515B-943E3B19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4230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articles/c89vjj0lxx9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326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?id=10.1371/journal.pone.02211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1.015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aaai.org/ojs/17745/17745-13-21239-1-2-20210518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1799" TargetMode="External"/><Relationship Id="rId2" Type="http://schemas.openxmlformats.org/officeDocument/2006/relationships/hyperlink" Target="https://cdn.aaai.org/ojs/17745/17745-13-21239-1-2-2021051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9661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47D2-A642-EC40-6ACD-292E896E5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BMP: 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24C49-08AB-8D73-62A1-DF2E166A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550"/>
            <a:ext cx="9144000" cy="1655762"/>
          </a:xfrm>
        </p:spPr>
        <p:txBody>
          <a:bodyPr/>
          <a:lstStyle/>
          <a:p>
            <a:r>
              <a:rPr lang="en-US" dirty="0"/>
              <a:t>January 20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Mentor: Prof. </a:t>
            </a:r>
            <a:r>
              <a:rPr lang="en-US" dirty="0" err="1"/>
              <a:t>Srimanta</a:t>
            </a:r>
            <a:r>
              <a:rPr lang="en-US" dirty="0"/>
              <a:t> Mandal</a:t>
            </a:r>
          </a:p>
        </p:txBody>
      </p:sp>
    </p:spTree>
    <p:extLst>
      <p:ext uri="{BB962C8B-B14F-4D97-AF65-F5344CB8AC3E}">
        <p14:creationId xmlns:p14="http://schemas.microsoft.com/office/powerpoint/2010/main" val="88388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19D9-CDD2-CD6C-AF26-6F1286458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AA07-D013-AABB-0700-6A2EB20E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6981"/>
          </a:xfrm>
        </p:spPr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7. Opinion Mining and Sentiment Analysis on a</a:t>
            </a:r>
            <a:br>
              <a:rPr lang="en-US" sz="3600" dirty="0">
                <a:hlinkClick r:id="rId2"/>
              </a:rPr>
            </a:br>
            <a:r>
              <a:rPr lang="en-US" sz="3600" dirty="0">
                <a:hlinkClick r:id="rId2"/>
              </a:rPr>
              <a:t>Twitter Data Stream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B083-87EA-845F-E653-1A351237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93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~54.8k tweets scraped using Twitter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Framework: Evaluation of Naive Bayes, SVMs, Random Forest, Sequential Minimal Optimization (SMO), J48: A Java implementation of the C4.5 decision tree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performers: Bayesian Logistic Regression (76.6% accuracy, 0.750 F1) and SMO (74.9% accuracy, 0.718 F1).</a:t>
            </a:r>
          </a:p>
        </p:txBody>
      </p:sp>
    </p:spTree>
    <p:extLst>
      <p:ext uri="{BB962C8B-B14F-4D97-AF65-F5344CB8AC3E}">
        <p14:creationId xmlns:p14="http://schemas.microsoft.com/office/powerpoint/2010/main" val="31444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5F95-F64B-BDC2-FCD1-2E31265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2913-7641-3EFA-BEAE-9DCB9057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the rising attention</a:t>
            </a:r>
            <a:r>
              <a:rPr lang="en-US" sz="2400" baseline="30000" dirty="0"/>
              <a:t>[1]</a:t>
            </a:r>
            <a:r>
              <a:rPr lang="en-US" sz="2400" dirty="0"/>
              <a:t> on the mental health problems among youngsters with increased social media presence, we wanted to make the internet a safer and more productive place for everyone.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the goal is to create an interface that can curate existing content by blurring/removing hateful/abusive/non-child friendly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r>
              <a:rPr lang="en-US" sz="1800" baseline="30000" dirty="0"/>
              <a:t>[1] – </a:t>
            </a:r>
            <a:r>
              <a:rPr lang="en-US" sz="1800" baseline="30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Australia’s ban on social media for teens under 16</a:t>
            </a:r>
            <a:r>
              <a:rPr lang="en-US" sz="1800" baseline="30000" dirty="0"/>
              <a:t>. </a:t>
            </a:r>
          </a:p>
          <a:p>
            <a:pPr marL="0" indent="0">
              <a:buNone/>
            </a:pPr>
            <a:r>
              <a:rPr lang="en-US" sz="1800" baseline="30000" dirty="0"/>
              <a:t>Following this, the Indian government enforced the requirement of parental consent strictly for usage of social media for teens.</a:t>
            </a:r>
          </a:p>
        </p:txBody>
      </p:sp>
    </p:spTree>
    <p:extLst>
      <p:ext uri="{BB962C8B-B14F-4D97-AF65-F5344CB8AC3E}">
        <p14:creationId xmlns:p14="http://schemas.microsoft.com/office/powerpoint/2010/main" val="288449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FB53-F2D1-F09B-3772-B294032B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11342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7478-5E95-BD44-67B4-55F10DE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1. A Survey on Automatic Detection of Hate Speech in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674-B3A9-C405-718D-86A1C2A1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1306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 models: SVM, Random Forest, Decision Trees, Logistic Regression, and Naive Bayes</a:t>
            </a:r>
          </a:p>
          <a:p>
            <a:pPr marL="0" indent="0">
              <a:buNone/>
            </a:pPr>
            <a:r>
              <a:rPr lang="en-US" dirty="0"/>
              <a:t>CNN, DNN, LSTM</a:t>
            </a:r>
          </a:p>
          <a:p>
            <a:pPr marL="0" indent="0">
              <a:buNone/>
            </a:pPr>
            <a:r>
              <a:rPr lang="en-US" dirty="0"/>
              <a:t>Text mining: N-grams, Bag-of-Words, TF-IDF, 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F-measure (0.93) – combo of CNN, DNN, ML models</a:t>
            </a:r>
          </a:p>
          <a:p>
            <a:pPr marL="0" indent="0">
              <a:buNone/>
            </a:pPr>
            <a:r>
              <a:rPr lang="en-US" dirty="0"/>
              <a:t>Average F-measure (0.77-0.9) – using traditional SVM</a:t>
            </a:r>
          </a:p>
        </p:txBody>
      </p:sp>
    </p:spTree>
    <p:extLst>
      <p:ext uri="{BB962C8B-B14F-4D97-AF65-F5344CB8AC3E}">
        <p14:creationId xmlns:p14="http://schemas.microsoft.com/office/powerpoint/2010/main" val="207321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E570-1C95-4EF5-C7DF-87F9B4F6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58D8-E54A-83DF-30B5-DB236F93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2. Hate speech detection: 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A26-A39F-B616-55C3-148D2922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315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Keywords - </a:t>
            </a:r>
            <a:r>
              <a:rPr lang="en-US" dirty="0" err="1"/>
              <a:t>Hatebase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ML: SVM, Logistic Regression, Naive Bayes, NNs</a:t>
            </a:r>
          </a:p>
          <a:p>
            <a:pPr marL="0" indent="0">
              <a:buNone/>
            </a:pPr>
            <a:r>
              <a:rPr lang="en-US" dirty="0"/>
              <a:t>DL: BERT, CNNs, GRU based ensembles</a:t>
            </a:r>
          </a:p>
          <a:p>
            <a:pPr marL="0" indent="0">
              <a:buNone/>
            </a:pPr>
            <a:r>
              <a:rPr lang="en-US" dirty="0"/>
              <a:t>Text mining: N-grams, Bag-of-Words, TF-IDF, 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BERT – 82 percent accuracy on Stormfront</a:t>
            </a:r>
            <a:br>
              <a:rPr lang="en-US" dirty="0"/>
            </a:br>
            <a:r>
              <a:rPr lang="en-US" dirty="0"/>
              <a:t>Neural Ensembles – 91.17% F1-score</a:t>
            </a:r>
          </a:p>
          <a:p>
            <a:pPr marL="0" indent="0">
              <a:buNone/>
            </a:pPr>
            <a:r>
              <a:rPr lang="en-US" dirty="0" err="1"/>
              <a:t>mSVM</a:t>
            </a:r>
            <a:r>
              <a:rPr lang="en-US" dirty="0"/>
              <a:t>: 53.68% F1, outperforming BERT (52.34% F1) and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79979-70CD-ABD5-242E-F5A0E3BE7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C6EA-943D-64AD-5E04-9344C79A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3. Detection of Hate Speech using BERT and Hate Speech Word Embedding with Deep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1F6B-1616-D00E-8474-CA068901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98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 1- Hate word embeddings with </a:t>
            </a:r>
            <a:r>
              <a:rPr lang="en-US" dirty="0" err="1"/>
              <a:t>BiLSTM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Approach 2- Pre-trained BERT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BiLSTM</a:t>
            </a:r>
            <a:r>
              <a:rPr lang="en-US" dirty="0"/>
              <a:t> – 93% F1-score</a:t>
            </a:r>
          </a:p>
          <a:p>
            <a:pPr marL="0" indent="0">
              <a:buNone/>
            </a:pPr>
            <a:r>
              <a:rPr lang="en-US" dirty="0"/>
              <a:t>BERT – 96% F1-score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(Both Results on combined dataset)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7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DA3E1-B2FF-B3E0-1F2B-11774548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E044-2DB1-5825-1776-1A05DC35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4. </a:t>
            </a:r>
            <a:r>
              <a:rPr lang="en-US" dirty="0" err="1">
                <a:hlinkClick r:id="rId2"/>
              </a:rPr>
              <a:t>HateXplain</a:t>
            </a:r>
            <a:r>
              <a:rPr lang="en-US" dirty="0">
                <a:hlinkClick r:id="rId2"/>
              </a:rPr>
              <a:t>: A Benchmark Dataset for Explainable Hate Speech Detection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ACB3-36D7-0CE7-6703-7BC4CA48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82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599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Twitter and Gab scraping (total 20,148 posts)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Models: CNN-GRU (for local, sequential dependencies), </a:t>
            </a:r>
            <a:r>
              <a:rPr lang="en-US" dirty="0" err="1"/>
              <a:t>BiRNN</a:t>
            </a:r>
            <a:r>
              <a:rPr lang="en-US" dirty="0"/>
              <a:t> (bidirectional RNN), </a:t>
            </a:r>
            <a:r>
              <a:rPr lang="en-US" dirty="0" err="1"/>
              <a:t>BiRNN</a:t>
            </a:r>
            <a:r>
              <a:rPr lang="en-US" dirty="0"/>
              <a:t> with Attention (additional attention layer in model), BERT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69.8% accuracy, 68.7% Macro F1, 85.1% AUROC (due to diversity in dataset)</a:t>
            </a:r>
          </a:p>
        </p:txBody>
      </p:sp>
    </p:spTree>
    <p:extLst>
      <p:ext uri="{BB962C8B-B14F-4D97-AF65-F5344CB8AC3E}">
        <p14:creationId xmlns:p14="http://schemas.microsoft.com/office/powerpoint/2010/main" val="311378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0E0E-FF9F-7915-49CB-996F28A94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CE61-D33F-A9A9-9BDE-3E14DD5F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5. </a:t>
            </a:r>
            <a:r>
              <a:rPr lang="en-US" dirty="0" err="1">
                <a:hlinkClick r:id="rId3"/>
              </a:rPr>
              <a:t>DeepHate</a:t>
            </a:r>
            <a:r>
              <a:rPr lang="en-US" dirty="0">
                <a:hlinkClick r:id="rId3"/>
              </a:rPr>
              <a:t>: Hate Speech Detection via Multi-Faceted Text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D0B9-F171-FD95-CE28-5F9EB70B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9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112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combination of 4 public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Semantic rep.: word embeddings + (C-LSTM-</a:t>
            </a:r>
            <a:r>
              <a:rPr lang="en-US" dirty="0" err="1"/>
              <a:t>Att</a:t>
            </a:r>
            <a:r>
              <a:rPr lang="en-US" dirty="0"/>
              <a:t>) encoder</a:t>
            </a:r>
          </a:p>
          <a:p>
            <a:pPr marL="0" indent="0">
              <a:buNone/>
            </a:pPr>
            <a:r>
              <a:rPr lang="en-US" dirty="0"/>
              <a:t>Sentiment rep.: sentiment specific embeddings + analysis (VADER) + (C-LSTM-</a:t>
            </a:r>
            <a:r>
              <a:rPr lang="en-US" dirty="0" err="1"/>
              <a:t>Att</a:t>
            </a:r>
            <a:r>
              <a:rPr lang="en-US" dirty="0"/>
              <a:t>) encoder</a:t>
            </a:r>
          </a:p>
          <a:p>
            <a:pPr marL="0" indent="0">
              <a:buNone/>
            </a:pPr>
            <a:r>
              <a:rPr lang="en-US" dirty="0"/>
              <a:t>Topic rep.: Latent Dirichlet Allocation (LDA) to capture topics within the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(CNN at the heart of the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78.19% – 92.43% micro-F1 scores in publicly available datasets</a:t>
            </a:r>
          </a:p>
        </p:txBody>
      </p:sp>
    </p:spTree>
    <p:extLst>
      <p:ext uri="{BB962C8B-B14F-4D97-AF65-F5344CB8AC3E}">
        <p14:creationId xmlns:p14="http://schemas.microsoft.com/office/powerpoint/2010/main" val="98225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F0B42-78CD-D621-1DD5-738E7331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E87-3FE7-1A4F-52DB-07E3E525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6981"/>
          </a:xfrm>
        </p:spPr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6. A Character-based Convolutional Neural Network for Language-Agnostic Twitter Sentiment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8F24-F8A9-4F8A-B14C-8DAEE139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63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multilingual Twitter dataset (128,189 tweets)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Framework: character based CNN (Conv-Char-S)</a:t>
            </a:r>
          </a:p>
          <a:p>
            <a:pPr marL="0" indent="0">
              <a:buNone/>
            </a:pPr>
            <a:r>
              <a:rPr lang="en-US" dirty="0"/>
              <a:t>4-layer network-robust against typos, unseen words</a:t>
            </a:r>
          </a:p>
          <a:p>
            <a:pPr marL="0" indent="0">
              <a:buNone/>
            </a:pPr>
            <a:r>
              <a:rPr lang="en-US" dirty="0"/>
              <a:t>(CNN at the heart of the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Accuracy: 72.0% (best among models)</a:t>
            </a:r>
          </a:p>
          <a:p>
            <a:pPr marL="0" indent="0">
              <a:buNone/>
            </a:pPr>
            <a:r>
              <a:rPr lang="en-US" dirty="0"/>
              <a:t>F1-Score: 75.6% (highest)</a:t>
            </a:r>
          </a:p>
        </p:txBody>
      </p:sp>
    </p:spTree>
    <p:extLst>
      <p:ext uri="{BB962C8B-B14F-4D97-AF65-F5344CB8AC3E}">
        <p14:creationId xmlns:p14="http://schemas.microsoft.com/office/powerpoint/2010/main" val="363001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597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BMP: Literature Survey</vt:lpstr>
      <vt:lpstr>Problem Statement</vt:lpstr>
      <vt:lpstr>Literature Survey</vt:lpstr>
      <vt:lpstr>1. A Survey on Automatic Detection of Hate Speech in Text</vt:lpstr>
      <vt:lpstr>2. Hate speech detection: Challenges and solutions</vt:lpstr>
      <vt:lpstr>3. Detection of Hate Speech using BERT and Hate Speech Word Embedding with Deep Model </vt:lpstr>
      <vt:lpstr>4. HateXplain: A Benchmark Dataset for Explainable Hate Speech Detection </vt:lpstr>
      <vt:lpstr>5. DeepHate: Hate Speech Detection via Multi-Faceted Text Representations</vt:lpstr>
      <vt:lpstr>6. A Character-based Convolutional Neural Network for Language-Agnostic Twitter Sentiment Analysis</vt:lpstr>
      <vt:lpstr>7. Opinion Mining and Sentiment Analysis on a Twitter Data Stream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BMP: Literature Survey, Roadmap</dc:title>
  <dc:creator>Tanay Kewalramani</dc:creator>
  <cp:lastModifiedBy>Tanay Kewalramani</cp:lastModifiedBy>
  <cp:revision>7</cp:revision>
  <dcterms:created xsi:type="dcterms:W3CDTF">2025-01-12T09:27:39Z</dcterms:created>
  <dcterms:modified xsi:type="dcterms:W3CDTF">2025-01-18T13:57:12Z</dcterms:modified>
</cp:coreProperties>
</file>