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819" r:id="rId3"/>
    <p:sldId id="813" r:id="rId4"/>
    <p:sldId id="814" r:id="rId5"/>
    <p:sldId id="815" r:id="rId6"/>
    <p:sldId id="816" r:id="rId7"/>
    <p:sldId id="817" r:id="rId8"/>
    <p:sldId id="820" r:id="rId9"/>
    <p:sldId id="837" r:id="rId10"/>
    <p:sldId id="838" r:id="rId11"/>
    <p:sldId id="840" r:id="rId12"/>
    <p:sldId id="841" r:id="rId13"/>
    <p:sldId id="842" r:id="rId14"/>
    <p:sldId id="843" r:id="rId15"/>
    <p:sldId id="844" r:id="rId16"/>
    <p:sldId id="832" r:id="rId17"/>
    <p:sldId id="821" r:id="rId18"/>
    <p:sldId id="822" r:id="rId19"/>
    <p:sldId id="823" r:id="rId20"/>
    <p:sldId id="824" r:id="rId21"/>
    <p:sldId id="825" r:id="rId22"/>
    <p:sldId id="829" r:id="rId23"/>
    <p:sldId id="8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6538"/>
  </p:normalViewPr>
  <p:slideViewPr>
    <p:cSldViewPr snapToGrid="0" snapToObjects="1">
      <p:cViewPr varScale="1">
        <p:scale>
          <a:sx n="131" d="100"/>
          <a:sy n="13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ADFB4-181B-5D4B-9800-10425CCEDF95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BB2E-3CFF-3645-AC82-A2F83DA9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86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37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22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55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89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66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586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1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77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4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68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1FB907-2C4B-7D4F-87DD-C190997FB8CA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77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29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764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0E5932-062E-0F42-ABBE-8F6764CB5ED6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49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9652CB-C368-DE42-93EF-F7F70FE80417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6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4E86-822B-B14E-AB55-55ECEBEA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5806B-A5DC-4749-AF7A-B2C0F9A06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CC59-D1CB-A847-B503-F1D920E4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B83E-CDE3-BB47-9D90-8E0A1515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9AAE-9F9B-0B41-91A8-84A664DA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352-9D70-C84E-BB3F-8749D9E8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E03F-F5FE-4841-B3A6-8702F5F09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4701-3580-254B-A610-5E27A17A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982A2-ABAA-0F4E-8038-D80ECB7E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C259-6DC1-0545-8C26-50B81DBE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EF0DF-5DF3-D447-8A9F-EC8562E0F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7A5F7-32A4-2C45-8835-03CED9F5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41CF-6A2B-264F-8F1F-0ADC3DF6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7AB7-1748-1047-AB9A-8A5D75B8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6C563-529D-5942-ADBE-AA101B24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3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102352" y="6400801"/>
            <a:ext cx="5149849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83901" y="6400800"/>
            <a:ext cx="901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E8FB-383B-634F-A84A-9E704FD8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B0EB-CAFD-8148-9CEE-B37E4890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8D3D-3010-9D42-A4B5-7E64ABEA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8B5A0-EAE4-8942-AF85-5E460195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D2DD8-78EF-8644-BE1D-BD977819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E5A0-FC3B-5646-BC71-34EF63F2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64A88-CDE2-DC4D-853E-3CF1A5F2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5DA7B-4262-E14F-8C29-9777BD0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9FAC-CF9F-7D42-871B-D8AF1811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CF65-5E7C-DA43-B3CC-2D036D60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2209-C258-F24A-9B12-4777EE9C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2D08-C3F1-1941-AE91-9956CA9B1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DA58-7F7D-5A4B-8B90-B37C15272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25819-BCFD-EF49-9C72-ADF131A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FDF94-6CA2-6E4D-BF5C-74C1DA57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E8B1-D02D-1647-9209-86F9D45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DBC0-FBB0-CC4D-A96A-B821E8AE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E923D-7603-BC41-9202-7BB52B33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23D8D-97B8-664E-B46C-8FED45F42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F831F-502B-B440-8917-39C452DBF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31C25-7A7F-644B-B262-F0EC8CD0F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1B91D-D1AC-8642-BFC6-EFC54C8E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28A6D-E519-6E43-8A42-61F2F196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1CA55-4821-1848-BF7C-505976E0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F349-B0B4-3449-BFF3-0B964BFC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3668-17A8-FD4B-9292-EDB70D35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A6C64-792E-584C-9307-6411D5B6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0662A-E319-0349-A50C-8668A48F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4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2D45C-3402-8B42-A2B8-ABB727F0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5C75A-F8BC-7D4D-8D74-99494A1E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E68AE-BAC7-614F-9A60-642A6787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1FF3-6AA9-BE44-9CB3-ECB2718A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4552-7696-2C4B-BCBA-162031FF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5DF0-6DCF-294B-A6F8-BC94341A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CE56-4DE0-8349-B6DC-975D9B85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00F40-11A5-F54A-A1DA-72600678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BE474-0987-B746-928A-DC00CE3B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3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6D96-51A2-4745-ABFA-121726C6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1948F-D6CF-4F4F-9C22-90D1767A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89A1-5FFA-5044-818A-0F2350AF2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BEE2-B1E9-5E49-8A3C-4773A76F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4D9E9-66DF-FE4D-A913-D9941094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5C8D7-17E8-BC44-AE91-D256D39B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5967A-FB02-7A41-BB8E-0F5EACE4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E530-F0FC-C140-9495-562F12979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BF62-67B2-FE46-AC9C-58C65549F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2D6A-2DE2-944F-B48E-C6A199A63D1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3E7CB-C759-0D47-B0E1-73440A5F2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BF12-898B-2C4B-8B08-5841496D8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C88A-BF46-FE40-80BA-DDE328E0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64C2-1ADE-E846-B631-E7F884A13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IT305 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FDACE-35AB-3B44-973A-40D36402F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Cellular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0364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5476" y="174625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</a:rPr>
              <a:t>Handling mobility in cellular networks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home network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dirty="0">
                <a:latin typeface="Gill Sans MT" charset="0"/>
                <a:cs typeface="+mn-cs"/>
              </a:rPr>
              <a:t> network of cellular provider you subscribe to (e.g., Airtel, </a:t>
            </a:r>
            <a:r>
              <a:rPr lang="en-US" dirty="0" err="1">
                <a:latin typeface="Gill Sans MT" charset="0"/>
                <a:cs typeface="+mn-cs"/>
              </a:rPr>
              <a:t>Jio</a:t>
            </a:r>
            <a:r>
              <a:rPr lang="en-US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home location register (HLR): </a:t>
            </a:r>
            <a:r>
              <a:rPr lang="en-US" dirty="0">
                <a:latin typeface="Gill Sans MT" charset="0"/>
              </a:rPr>
              <a:t>database in home network containing permanent cell phone #, profile information (services, preferences, billing), information about current location (could be in another network)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visited network: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visitor location register (VLR): </a:t>
            </a:r>
            <a:r>
              <a:rPr lang="en-US" dirty="0">
                <a:latin typeface="Gill Sans MT" charset="0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could be home network</a:t>
            </a:r>
          </a:p>
        </p:txBody>
      </p:sp>
      <p:pic>
        <p:nvPicPr>
          <p:cNvPr id="13517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992189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74016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2122489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2681288" y="4425951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3146426" y="2736851"/>
            <a:ext cx="987425" cy="738188"/>
            <a:chOff x="2197" y="1155"/>
            <a:chExt cx="622" cy="465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2659064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3963989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2312989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3617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1855789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4548189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2741613" y="3759200"/>
            <a:ext cx="731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3726410" y="3746500"/>
            <a:ext cx="731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1935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GSM: handoff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1"/>
            <a:ext cx="4159250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handoff goal: </a:t>
            </a:r>
            <a:r>
              <a:rPr lang="en-US" sz="2400" dirty="0">
                <a:latin typeface="Gill Sans MT" charset="0"/>
              </a:rPr>
              <a:t>route call via new base station (without interruption)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reasons for handoff: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stronger signal to/from new BSS (continuing connectivity, less battery drain)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load balance: free up channel in current BSS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GSM doesn't mandate why to perform handoff (policy), only how (mechanism)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669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4944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14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669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4944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2506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2132014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2690813" y="4429126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3155951" y="2740026"/>
            <a:ext cx="987425" cy="738188"/>
            <a:chOff x="2197" y="1155"/>
            <a:chExt cx="622" cy="465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2668589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3973514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722439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2563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4843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4024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3903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2347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3471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2481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2595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4049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4335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3827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3935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2582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2894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4548189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5664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defRPr/>
            </a:pPr>
            <a:endParaRPr lang="en-US" sz="2000" dirty="0"/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3625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1935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7783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1946276" y="2239963"/>
            <a:ext cx="1408113" cy="1109662"/>
            <a:chOff x="125" y="951"/>
            <a:chExt cx="887" cy="699"/>
          </a:xfrm>
        </p:grpSpPr>
        <p:sp>
          <p:nvSpPr>
            <p:cNvPr id="143891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093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" charset="0"/>
                </a:rPr>
                <a:t>home network</a:t>
              </a:r>
            </a:p>
          </p:txBody>
        </p:sp>
        <p:grpSp>
          <p:nvGrpSpPr>
            <p:cNvPr id="143893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30"/>
              <a:chOff x="581" y="459"/>
              <a:chExt cx="616" cy="330"/>
            </a:xfrm>
          </p:grpSpPr>
          <p:sp>
            <p:nvSpPr>
              <p:cNvPr id="67095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7096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</a:rPr>
                  <a:t>Home MSC</a:t>
                </a:r>
              </a:p>
            </p:txBody>
          </p:sp>
        </p:grpSp>
      </p:grpSp>
      <p:sp>
        <p:nvSpPr>
          <p:cNvPr id="143364" name="Freeform 15"/>
          <p:cNvSpPr>
            <a:spLocks/>
          </p:cNvSpPr>
          <p:nvPr/>
        </p:nvSpPr>
        <p:spPr bwMode="auto">
          <a:xfrm>
            <a:off x="3340100" y="2933701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6" name="Text Box 16"/>
          <p:cNvSpPr txBox="1">
            <a:spLocks noChangeArrowheads="1"/>
          </p:cNvSpPr>
          <p:nvPr/>
        </p:nvSpPr>
        <p:spPr bwMode="auto">
          <a:xfrm>
            <a:off x="3840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PSTN</a:t>
            </a:r>
          </a:p>
        </p:txBody>
      </p:sp>
      <p:grpSp>
        <p:nvGrpSpPr>
          <p:cNvPr id="143366" name="Group 17"/>
          <p:cNvGrpSpPr>
            <a:grpSpLocks/>
          </p:cNvGrpSpPr>
          <p:nvPr/>
        </p:nvGrpSpPr>
        <p:grpSpPr bwMode="auto">
          <a:xfrm>
            <a:off x="3233738" y="5129214"/>
            <a:ext cx="1441450" cy="346075"/>
            <a:chOff x="3072" y="739"/>
            <a:chExt cx="652" cy="146"/>
          </a:xfrm>
        </p:grpSpPr>
        <p:pic>
          <p:nvPicPr>
            <p:cNvPr id="143888" name="Picture 18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90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091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43367" name="Picture 21" descr="e2gmc3yp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4157664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correspondent</a:t>
            </a:r>
          </a:p>
        </p:txBody>
      </p:sp>
      <p:sp>
        <p:nvSpPr>
          <p:cNvPr id="143369" name="Freeform 23"/>
          <p:cNvSpPr>
            <a:spLocks/>
          </p:cNvSpPr>
          <p:nvPr/>
        </p:nvSpPr>
        <p:spPr bwMode="auto">
          <a:xfrm>
            <a:off x="2738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0" name="Freeform 24"/>
          <p:cNvSpPr>
            <a:spLocks/>
          </p:cNvSpPr>
          <p:nvPr/>
        </p:nvSpPr>
        <p:spPr bwMode="auto">
          <a:xfrm>
            <a:off x="2586039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2" name="Group 158"/>
          <p:cNvGrpSpPr>
            <a:grpSpLocks/>
          </p:cNvGrpSpPr>
          <p:nvPr/>
        </p:nvGrpSpPr>
        <p:grpSpPr bwMode="auto">
          <a:xfrm>
            <a:off x="2517775" y="3702050"/>
            <a:ext cx="977900" cy="330200"/>
            <a:chOff x="717" y="1160"/>
            <a:chExt cx="616" cy="208"/>
          </a:xfrm>
        </p:grpSpPr>
        <p:sp>
          <p:nvSpPr>
            <p:cNvPr id="66955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956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MSC</a:t>
              </a:r>
            </a:p>
          </p:txBody>
        </p:sp>
      </p:grpSp>
      <p:sp>
        <p:nvSpPr>
          <p:cNvPr id="66575" name="Text Box 329"/>
          <p:cNvSpPr txBox="1">
            <a:spLocks noChangeArrowheads="1"/>
          </p:cNvSpPr>
          <p:nvPr/>
        </p:nvSpPr>
        <p:spPr bwMode="auto">
          <a:xfrm>
            <a:off x="2011364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anchor MSC</a:t>
            </a:r>
          </a:p>
        </p:txBody>
      </p:sp>
      <p:grpSp>
        <p:nvGrpSpPr>
          <p:cNvPr id="143395" name="Group 466"/>
          <p:cNvGrpSpPr>
            <a:grpSpLocks/>
          </p:cNvGrpSpPr>
          <p:nvPr/>
        </p:nvGrpSpPr>
        <p:grpSpPr bwMode="auto">
          <a:xfrm>
            <a:off x="4700594" y="4129089"/>
            <a:ext cx="977900" cy="333375"/>
            <a:chOff x="730" y="1158"/>
            <a:chExt cx="616" cy="210"/>
          </a:xfrm>
        </p:grpSpPr>
        <p:sp>
          <p:nvSpPr>
            <p:cNvPr id="66662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663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MSC</a:t>
              </a:r>
            </a:p>
          </p:txBody>
        </p:sp>
      </p:grpSp>
      <p:sp>
        <p:nvSpPr>
          <p:cNvPr id="143376" name="Freeform 534"/>
          <p:cNvSpPr>
            <a:spLocks/>
          </p:cNvSpPr>
          <p:nvPr/>
        </p:nvSpPr>
        <p:spPr bwMode="auto">
          <a:xfrm>
            <a:off x="3322638" y="3884614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7" name="Group 535"/>
          <p:cNvGrpSpPr>
            <a:grpSpLocks/>
          </p:cNvGrpSpPr>
          <p:nvPr/>
        </p:nvGrpSpPr>
        <p:grpSpPr bwMode="auto">
          <a:xfrm>
            <a:off x="3468689" y="4203700"/>
            <a:ext cx="623887" cy="330200"/>
            <a:chOff x="2647" y="2987"/>
            <a:chExt cx="393" cy="208"/>
          </a:xfrm>
        </p:grpSpPr>
        <p:sp>
          <p:nvSpPr>
            <p:cNvPr id="66583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584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MSC</a:t>
              </a:r>
            </a:p>
          </p:txBody>
        </p:sp>
      </p:grpSp>
      <p:sp>
        <p:nvSpPr>
          <p:cNvPr id="66579" name="Text Box 37"/>
          <p:cNvSpPr txBox="1">
            <a:spLocks noChangeArrowheads="1"/>
          </p:cNvSpPr>
          <p:nvPr/>
        </p:nvSpPr>
        <p:spPr bwMode="auto">
          <a:xfrm>
            <a:off x="3316288" y="5641976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</a:rPr>
              <a:t>(a) before handoff</a:t>
            </a:r>
          </a:p>
        </p:txBody>
      </p:sp>
      <p:sp>
        <p:nvSpPr>
          <p:cNvPr id="66580" name="Rectangle 39"/>
          <p:cNvSpPr>
            <a:spLocks noChangeArrowheads="1"/>
          </p:cNvSpPr>
          <p:nvPr/>
        </p:nvSpPr>
        <p:spPr bwMode="auto">
          <a:xfrm>
            <a:off x="2000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GSM: handoff between MSCs</a:t>
            </a:r>
          </a:p>
        </p:txBody>
      </p:sp>
      <p:sp>
        <p:nvSpPr>
          <p:cNvPr id="66581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6192094" y="1596181"/>
            <a:ext cx="407828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first MSC visited during call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call remains routed through anchor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new MSCs add on to end of MSC chain as mobile moves to new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optional path minimization step to shorten multi-MSC chain</a:t>
            </a:r>
          </a:p>
        </p:txBody>
      </p:sp>
      <p:pic>
        <p:nvPicPr>
          <p:cNvPr id="143381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1" y="941389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11351" y="3778251"/>
            <a:ext cx="1020763" cy="841375"/>
            <a:chOff x="387350" y="3778250"/>
            <a:chExt cx="1020763" cy="841375"/>
          </a:xfrm>
        </p:grpSpPr>
        <p:sp>
          <p:nvSpPr>
            <p:cNvPr id="66957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958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959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960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965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966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967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968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54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4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7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8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9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9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61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136900" y="4424363"/>
            <a:ext cx="711200" cy="931862"/>
            <a:chOff x="1612900" y="4424363"/>
            <a:chExt cx="711200" cy="931862"/>
          </a:xfrm>
        </p:grpSpPr>
        <p:sp>
          <p:nvSpPr>
            <p:cNvPr id="66788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789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790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795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796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797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798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801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635" name="Group 634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3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3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7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9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08514" y="4438651"/>
            <a:ext cx="1309687" cy="841375"/>
            <a:chOff x="3084513" y="4438650"/>
            <a:chExt cx="1309687" cy="841375"/>
          </a:xfrm>
        </p:grpSpPr>
        <p:sp>
          <p:nvSpPr>
            <p:cNvPr id="66585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586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756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590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591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592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593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664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595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597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599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60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71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1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73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3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5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5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5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80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1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100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3136900" y="4424363"/>
            <a:ext cx="711200" cy="931862"/>
            <a:chOff x="1612900" y="4424363"/>
            <a:chExt cx="711200" cy="931862"/>
          </a:xfrm>
        </p:grpSpPr>
        <p:sp>
          <p:nvSpPr>
            <p:cNvPr id="625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6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7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8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9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0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1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2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9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4" name="Group 63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7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3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1911351" y="3778251"/>
            <a:ext cx="1020763" cy="841375"/>
            <a:chOff x="387350" y="3778250"/>
            <a:chExt cx="1020763" cy="841375"/>
          </a:xfrm>
        </p:grpSpPr>
        <p:sp>
          <p:nvSpPr>
            <p:cNvPr id="540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1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2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3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4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5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6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7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60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9" name="Group 548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7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7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7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55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5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5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1946276" y="2239963"/>
            <a:ext cx="1408113" cy="1109662"/>
            <a:chOff x="125" y="951"/>
            <a:chExt cx="887" cy="699"/>
          </a:xfrm>
        </p:grpSpPr>
        <p:sp>
          <p:nvSpPr>
            <p:cNvPr id="145939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117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" charset="0"/>
                </a:rPr>
                <a:t>home network</a:t>
              </a:r>
            </a:p>
          </p:txBody>
        </p:sp>
        <p:grpSp>
          <p:nvGrpSpPr>
            <p:cNvPr id="145941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30"/>
              <a:chOff x="581" y="459"/>
              <a:chExt cx="616" cy="330"/>
            </a:xfrm>
          </p:grpSpPr>
          <p:sp>
            <p:nvSpPr>
              <p:cNvPr id="68119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8120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</a:rPr>
                  <a:t>Home MSC</a:t>
                </a:r>
              </a:p>
            </p:txBody>
          </p:sp>
        </p:grpSp>
      </p:grpSp>
      <p:sp>
        <p:nvSpPr>
          <p:cNvPr id="145412" name="Freeform 14"/>
          <p:cNvSpPr>
            <a:spLocks/>
          </p:cNvSpPr>
          <p:nvPr/>
        </p:nvSpPr>
        <p:spPr bwMode="auto">
          <a:xfrm>
            <a:off x="3340100" y="2933701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3840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PSTN</a:t>
            </a:r>
          </a:p>
        </p:txBody>
      </p:sp>
      <p:pic>
        <p:nvPicPr>
          <p:cNvPr id="145414" name="Picture 20" descr="e2gmc3yp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4157664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correspondent</a:t>
            </a:r>
          </a:p>
        </p:txBody>
      </p:sp>
      <p:sp>
        <p:nvSpPr>
          <p:cNvPr id="145416" name="Freeform 22"/>
          <p:cNvSpPr>
            <a:spLocks/>
          </p:cNvSpPr>
          <p:nvPr/>
        </p:nvSpPr>
        <p:spPr bwMode="auto">
          <a:xfrm>
            <a:off x="2738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417" name="Freeform 23"/>
          <p:cNvSpPr>
            <a:spLocks/>
          </p:cNvSpPr>
          <p:nvPr/>
        </p:nvSpPr>
        <p:spPr bwMode="auto">
          <a:xfrm>
            <a:off x="2586039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5419" name="Group 157"/>
          <p:cNvGrpSpPr>
            <a:grpSpLocks/>
          </p:cNvGrpSpPr>
          <p:nvPr/>
        </p:nvGrpSpPr>
        <p:grpSpPr bwMode="auto">
          <a:xfrm>
            <a:off x="2517775" y="3702050"/>
            <a:ext cx="977900" cy="330200"/>
            <a:chOff x="717" y="1160"/>
            <a:chExt cx="616" cy="208"/>
          </a:xfrm>
        </p:grpSpPr>
        <p:sp>
          <p:nvSpPr>
            <p:cNvPr id="67982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983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MSC</a:t>
              </a:r>
            </a:p>
          </p:txBody>
        </p:sp>
      </p:grpSp>
      <p:sp>
        <p:nvSpPr>
          <p:cNvPr id="67598" name="Text Box 328"/>
          <p:cNvSpPr txBox="1">
            <a:spLocks noChangeArrowheads="1"/>
          </p:cNvSpPr>
          <p:nvPr/>
        </p:nvSpPr>
        <p:spPr bwMode="auto">
          <a:xfrm>
            <a:off x="2011364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</a:rPr>
              <a:t>anchor MSC</a:t>
            </a:r>
          </a:p>
        </p:txBody>
      </p:sp>
      <p:grpSp>
        <p:nvGrpSpPr>
          <p:cNvPr id="145423" name="Group 534"/>
          <p:cNvGrpSpPr>
            <a:grpSpLocks/>
          </p:cNvGrpSpPr>
          <p:nvPr/>
        </p:nvGrpSpPr>
        <p:grpSpPr bwMode="auto">
          <a:xfrm>
            <a:off x="3468689" y="4203700"/>
            <a:ext cx="623887" cy="330200"/>
            <a:chOff x="2647" y="2987"/>
            <a:chExt cx="393" cy="208"/>
          </a:xfrm>
        </p:grpSpPr>
        <p:sp>
          <p:nvSpPr>
            <p:cNvPr id="67610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11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MSC</a:t>
              </a:r>
            </a:p>
          </p:txBody>
        </p:sp>
      </p:grpSp>
      <p:grpSp>
        <p:nvGrpSpPr>
          <p:cNvPr id="145424" name="Group 539"/>
          <p:cNvGrpSpPr>
            <a:grpSpLocks/>
          </p:cNvGrpSpPr>
          <p:nvPr/>
        </p:nvGrpSpPr>
        <p:grpSpPr bwMode="auto">
          <a:xfrm>
            <a:off x="4021138" y="5040314"/>
            <a:ext cx="1441450" cy="346075"/>
            <a:chOff x="3072" y="739"/>
            <a:chExt cx="652" cy="146"/>
          </a:xfrm>
        </p:grpSpPr>
        <p:pic>
          <p:nvPicPr>
            <p:cNvPr id="145430" name="Picture 540" descr="lgv_fqmg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09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45425" name="Freeform 32"/>
          <p:cNvSpPr>
            <a:spLocks/>
          </p:cNvSpPr>
          <p:nvPr/>
        </p:nvSpPr>
        <p:spPr bwMode="auto">
          <a:xfrm>
            <a:off x="3330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603" name="Text Box 36"/>
          <p:cNvSpPr txBox="1">
            <a:spLocks noChangeArrowheads="1"/>
          </p:cNvSpPr>
          <p:nvPr/>
        </p:nvSpPr>
        <p:spPr bwMode="auto">
          <a:xfrm>
            <a:off x="3316288" y="5641976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</a:rPr>
              <a:t>(b) after handoff</a:t>
            </a:r>
          </a:p>
        </p:txBody>
      </p:sp>
      <p:sp>
        <p:nvSpPr>
          <p:cNvPr id="67604" name="Rectangle 39"/>
          <p:cNvSpPr>
            <a:spLocks noChangeArrowheads="1"/>
          </p:cNvSpPr>
          <p:nvPr/>
        </p:nvSpPr>
        <p:spPr bwMode="auto">
          <a:xfrm>
            <a:off x="6188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first MSC visited during call</a:t>
            </a:r>
          </a:p>
          <a:p>
            <a:pPr marL="687388" lvl="1" indent="-230188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</a:rPr>
              <a:t>call remains routed through anchor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new MSCs add on to end of MSC chain as mobile moves to new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</a:rPr>
              <a:t>optional path minimization step to shorten multi-MSC chain</a:t>
            </a:r>
          </a:p>
        </p:txBody>
      </p:sp>
      <p:sp>
        <p:nvSpPr>
          <p:cNvPr id="67605" name="Rectangle 39"/>
          <p:cNvSpPr>
            <a:spLocks noChangeArrowheads="1"/>
          </p:cNvSpPr>
          <p:nvPr/>
        </p:nvSpPr>
        <p:spPr bwMode="auto">
          <a:xfrm>
            <a:off x="2000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GSM: handoff between MSCs</a:t>
            </a:r>
          </a:p>
        </p:txBody>
      </p:sp>
      <p:pic>
        <p:nvPicPr>
          <p:cNvPr id="145429" name="Picture 17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1" y="941389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709" name="Group 708"/>
          <p:cNvGrpSpPr/>
          <p:nvPr/>
        </p:nvGrpSpPr>
        <p:grpSpPr>
          <a:xfrm>
            <a:off x="4608514" y="4438651"/>
            <a:ext cx="1309687" cy="841375"/>
            <a:chOff x="3084513" y="4438650"/>
            <a:chExt cx="1309687" cy="841375"/>
          </a:xfrm>
        </p:grpSpPr>
        <p:sp>
          <p:nvSpPr>
            <p:cNvPr id="710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1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3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4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5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6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7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8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9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0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81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1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80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8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8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4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4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4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72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2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36" name="Group 466"/>
          <p:cNvGrpSpPr>
            <a:grpSpLocks/>
          </p:cNvGrpSpPr>
          <p:nvPr/>
        </p:nvGrpSpPr>
        <p:grpSpPr bwMode="auto">
          <a:xfrm>
            <a:off x="4700594" y="4129089"/>
            <a:ext cx="977900" cy="333375"/>
            <a:chOff x="730" y="1158"/>
            <a:chExt cx="616" cy="210"/>
          </a:xfrm>
        </p:grpSpPr>
        <p:sp>
          <p:nvSpPr>
            <p:cNvPr id="837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8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MSC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36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1ED6-9FB8-3342-ABBC-2A4FC928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36" y="27484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Mobility in IP Networks</a:t>
            </a:r>
          </a:p>
        </p:txBody>
      </p:sp>
    </p:spTree>
    <p:extLst>
      <p:ext uri="{BB962C8B-B14F-4D97-AF65-F5344CB8AC3E}">
        <p14:creationId xmlns:p14="http://schemas.microsoft.com/office/powerpoint/2010/main" val="30980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92EA-F5C0-3440-80A7-DE39959C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7" y="836598"/>
            <a:ext cx="10515600" cy="1420219"/>
          </a:xfrm>
        </p:spPr>
        <p:txBody>
          <a:bodyPr/>
          <a:lstStyle/>
          <a:p>
            <a:r>
              <a:rPr lang="en-IN" sz="2400" i="1" dirty="0"/>
              <a:t>From the network layer’s standpoint, how mobile is a user? </a:t>
            </a:r>
            <a:endParaRPr lang="en-IN" sz="2400" dirty="0"/>
          </a:p>
          <a:p>
            <a:r>
              <a:rPr lang="en-IN" sz="2400" i="1" dirty="0"/>
              <a:t>How important is it for the mobile node’s address to always remain the same? </a:t>
            </a:r>
            <a:endParaRPr lang="en-IN" sz="2400" dirty="0"/>
          </a:p>
          <a:p>
            <a:r>
              <a:rPr lang="en-IN" sz="2400" i="1" dirty="0"/>
              <a:t>What supporting wired infrastructure is available? </a:t>
            </a:r>
            <a:endParaRPr lang="en-IN" sz="2400" dirty="0"/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38201FF-5FF3-AB4D-8C11-79FF5299F017}"/>
              </a:ext>
            </a:extLst>
          </p:cNvPr>
          <p:cNvGrpSpPr>
            <a:grpSpLocks/>
          </p:cNvGrpSpPr>
          <p:nvPr/>
        </p:nvGrpSpPr>
        <p:grpSpPr bwMode="auto">
          <a:xfrm>
            <a:off x="1905878" y="3387052"/>
            <a:ext cx="7623175" cy="771525"/>
            <a:chOff x="390" y="890"/>
            <a:chExt cx="4802" cy="48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3CC54F6-981E-EE45-A84A-F0FC8EAE4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7B38A0B8-6D5F-474F-BEAF-0FF18EB8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56F458F-2396-AE46-A147-6BBDBB630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C1E2B5BB-D268-A84A-87F9-97E187F41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677" y="4811040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456F5434-551D-6146-B1D9-A51B1B44E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978" y="4822152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BF88686A-6012-114A-A23F-04FFF754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377" y="4823740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411EE75-0A9F-D64E-AA50-82DB7B1998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64652" y="3955376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061363C-B1B9-CE4B-B56D-4B8E013A89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3752" y="3952201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A43C037C-A26E-674C-BCE8-63E01009D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2852" y="3941090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083B0-1202-7045-816E-1CA4FC641421}"/>
              </a:ext>
            </a:extLst>
          </p:cNvPr>
          <p:cNvSpPr/>
          <p:nvPr/>
        </p:nvSpPr>
        <p:spPr>
          <a:xfrm>
            <a:off x="2356451" y="2388513"/>
            <a:ext cx="6546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Gill Sans MT" charset="0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perspective:</a:t>
            </a:r>
          </a:p>
        </p:txBody>
      </p:sp>
    </p:spTree>
    <p:extLst>
      <p:ext uri="{BB962C8B-B14F-4D97-AF65-F5344CB8AC3E}">
        <p14:creationId xmlns:p14="http://schemas.microsoft.com/office/powerpoint/2010/main" val="249115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3121025" y="2486026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2117726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permanent </a:t>
            </a:r>
            <a:r>
              <a:rPr lang="ja-JP" altLang="en-US" sz="2000">
                <a:latin typeface="Arial" charset="0"/>
                <a:cs typeface="Arial" charset="0"/>
              </a:rPr>
              <a:t>“</a:t>
            </a:r>
            <a:r>
              <a:rPr lang="en-US" sz="2000" dirty="0">
                <a:latin typeface="Arial" charset="0"/>
                <a:cs typeface="Arial" charset="0"/>
              </a:rPr>
              <a:t>home</a:t>
            </a:r>
            <a:r>
              <a:rPr lang="ja-JP" altLang="en-US" sz="2000">
                <a:latin typeface="Arial" charset="0"/>
                <a:cs typeface="Arial" charset="0"/>
              </a:rPr>
              <a:t>”</a:t>
            </a:r>
            <a:r>
              <a:rPr lang="en-US" sz="2000" dirty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1844676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>
                <a:latin typeface="Arial" charset="0"/>
                <a:cs typeface="Arial" charset="0"/>
              </a:rPr>
              <a:t>can always</a:t>
            </a:r>
            <a:r>
              <a:rPr lang="en-US" sz="2000" dirty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5756276" y="1423989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2693989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2579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4518026" y="2003426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7" y="127272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5334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1839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3136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7937501" y="2486026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5478464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5653088" y="3729039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4783138" y="4995864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1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4765676" y="3690939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7118351" y="3862389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3711576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8805864" y="3378201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8574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4897439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4438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7318376" y="1220789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3394075" y="1330326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remains constant (</a:t>
            </a:r>
            <a:r>
              <a:rPr lang="en-US" sz="1600" dirty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8105776" y="4370389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2206626" y="5235576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>
                <a:latin typeface="Arial" charset="0"/>
                <a:cs typeface="Arial" charset="0"/>
              </a:rPr>
              <a:t>wants to communicate with mobile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4668839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6596064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6650038" y="1781176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9471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8850314" y="4027489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4668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</a:rPr>
              <a:t>How do </a:t>
            </a:r>
            <a:r>
              <a:rPr lang="en-US" sz="4000" i="1" dirty="0">
                <a:latin typeface="Gill Sans MT" charset="0"/>
              </a:rPr>
              <a:t>you</a:t>
            </a:r>
            <a:r>
              <a:rPr lang="en-US" sz="4000" dirty="0">
                <a:latin typeface="Gill Sans MT" charset="0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3900" y="2546351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expect her to let you know where he/she is?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Facebook!</a:t>
            </a: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4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89" y="5354639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6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7905751" y="1616076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7499350" y="1528764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7997826" y="2420939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7929564" y="2760664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8081964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1854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4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2345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87C8-F499-C642-8D05-4CB7C372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Cellular Network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81AB-9B1C-2E48-891E-0F3B1FF6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85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GSM - </a:t>
            </a:r>
            <a:r>
              <a:rPr lang="en-IN" sz="2400" i="1" dirty="0"/>
              <a:t>Global System for Mobile Communications </a:t>
            </a:r>
            <a:endParaRPr lang="en-IN" sz="2400" dirty="0"/>
          </a:p>
          <a:p>
            <a:r>
              <a:rPr lang="en-US" sz="2400" dirty="0"/>
              <a:t>Deployment of GSM Technology </a:t>
            </a:r>
          </a:p>
          <a:p>
            <a:pPr lvl="1"/>
            <a:r>
              <a:rPr lang="en-US" sz="2000" dirty="0"/>
              <a:t>1990s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F8354-3657-AB45-B898-F4CBC8B7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18" y="1690688"/>
            <a:ext cx="7681788" cy="4321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EB0D57-4DA9-C145-BDE2-3BD2C9300217}"/>
              </a:ext>
            </a:extLst>
          </p:cNvPr>
          <p:cNvSpPr/>
          <p:nvPr/>
        </p:nvSpPr>
        <p:spPr>
          <a:xfrm>
            <a:off x="6335950" y="617696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iot.telenor.com</a:t>
            </a:r>
            <a:r>
              <a:rPr lang="en-US" sz="1100" dirty="0"/>
              <a:t>/technologies/evolution-mobile-technology/</a:t>
            </a:r>
          </a:p>
        </p:txBody>
      </p:sp>
    </p:spTree>
    <p:extLst>
      <p:ext uri="{BB962C8B-B14F-4D97-AF65-F5344CB8AC3E}">
        <p14:creationId xmlns:p14="http://schemas.microsoft.com/office/powerpoint/2010/main" val="1557975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2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5125" y="1467521"/>
            <a:ext cx="8107363" cy="44878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887414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94691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2874963" y="1690689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7675564" y="1560514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5216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5391150" y="2803526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2859088" y="1809751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2644776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3481389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4505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6856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6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8545514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8313738" y="1885951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1882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438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3159125" y="1535114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7385051" y="1300164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8124825" y="2409826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3959225" y="2676526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>
                  <a:latin typeface="Arial" charset="0"/>
                  <a:cs typeface="Arial" charset="0"/>
                </a:rPr>
                <a:t>“</a:t>
              </a:r>
              <a:r>
                <a:rPr lang="en-US" sz="2000" dirty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>
                  <a:latin typeface="Arial" charset="0"/>
                  <a:cs typeface="Arial" charset="0"/>
                </a:rPr>
                <a:t>”</a:t>
              </a:r>
              <a:endParaRPr 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2986089" y="1857376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6" y="865189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2652714" y="2232026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1914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1997075" y="2852739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9398000" y="2174876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2432050" y="4606926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4227514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4030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6065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6956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7832725" y="4230689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4254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93358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5743576" y="3071814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3284539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3459163" y="4098926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2589213" y="5365751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6569076" y="3789364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4025901" y="4319589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4686301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7580314" y="3221038"/>
            <a:ext cx="1647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</a:rPr>
              <a:t>foreign net  visited </a:t>
            </a:r>
          </a:p>
          <a:p>
            <a:pPr>
              <a:defRPr/>
            </a:pPr>
            <a:r>
              <a:rPr lang="en-US" sz="1400" dirty="0">
                <a:latin typeface="Arial" charset="0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5391150" y="3641725"/>
            <a:ext cx="9858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</a:rPr>
              <a:t>anchor</a:t>
            </a:r>
          </a:p>
          <a:p>
            <a:pPr>
              <a:defRPr/>
            </a:pPr>
            <a:r>
              <a:rPr lang="en-US" sz="1400" dirty="0">
                <a:latin typeface="Arial" charset="0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Arial" charset="0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6670676" y="4430714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7413625" y="5070476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6416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7086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7267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7546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7718425" y="4152901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6502401" y="4565651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6559550" y="5686425"/>
            <a:ext cx="1570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</a:rPr>
              <a:t>new foreign</a:t>
            </a:r>
          </a:p>
          <a:p>
            <a:pPr>
              <a:defRPr/>
            </a:pPr>
            <a:r>
              <a:rPr lang="en-US" sz="1400" dirty="0">
                <a:latin typeface="Arial" charset="0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7292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7391401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3751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4210050" y="5572125"/>
            <a:ext cx="1430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</a:rPr>
              <a:t>correspondent</a:t>
            </a:r>
          </a:p>
          <a:p>
            <a:pPr>
              <a:defRPr/>
            </a:pPr>
            <a:r>
              <a:rPr lang="en-US" sz="1400" dirty="0">
                <a:latin typeface="Arial" charset="0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2686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7905750" y="5356225"/>
            <a:ext cx="9096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</a:rPr>
              <a:t>new </a:t>
            </a:r>
          </a:p>
          <a:p>
            <a:pPr>
              <a:defRPr/>
            </a:pPr>
            <a:r>
              <a:rPr lang="en-US" sz="1400" dirty="0">
                <a:latin typeface="Arial" charset="0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Arial" charset="0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1762126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2000250" y="1144589"/>
            <a:ext cx="7772400" cy="16462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5454651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4" y="4081464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6111875" y="4408489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7508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6375401" y="5073651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8435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4838701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5645151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4870451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5664201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4852989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5664201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6465889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7065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6254751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5481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6242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5430839" y="3446464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6229350" y="3292476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5456239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6988176" y="4410076"/>
            <a:ext cx="987425" cy="738188"/>
            <a:chOff x="2197" y="1155"/>
            <a:chExt cx="622" cy="465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8445501" y="3027364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8489951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6" y="34337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6" y="39290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6" y="42465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6" y="43481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6" y="50974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6" y="53006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5519738" y="4651376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7140576" y="2987676"/>
            <a:ext cx="987425" cy="738188"/>
            <a:chOff x="2197" y="1155"/>
            <a:chExt cx="622" cy="465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8135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7970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1822451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6019801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1798639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</a:rPr>
                <a:t>base station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</a:rPr>
                <a:t> </a:t>
              </a:r>
              <a:r>
                <a:rPr lang="en-US" sz="2000" dirty="0">
                  <a:latin typeface="Gill Sans MT" charset="0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C00000"/>
                  </a:solidFill>
                  <a:latin typeface="Gill Sans MT" charset="0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</a:rPr>
                <a:t>mobile users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</a:rPr>
                <a:t> </a:t>
              </a:r>
              <a:r>
                <a:rPr lang="en-US" sz="2000" dirty="0">
                  <a:latin typeface="Gill Sans MT" charset="0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</a:rPr>
                <a:t>air-interface: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</a:rPr>
                <a:t> </a:t>
              </a:r>
              <a:r>
                <a:rPr lang="en-US" sz="2000" dirty="0">
                  <a:latin typeface="Gill Sans MT" charset="0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8091489" y="4556126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1" y="75406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5199795" y="2858650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5213274" y="3784900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5226753" y="4711150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6038017" y="5238478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6841140" y="5594840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6024272" y="4241535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6005188" y="3344141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2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9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combined FDMA/TDMA: </a:t>
            </a:r>
            <a:r>
              <a:rPr lang="en-US" sz="2400" dirty="0">
                <a:latin typeface="Gill Sans MT" charset="0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CDMA: </a:t>
            </a:r>
            <a:r>
              <a:rPr lang="en-US" sz="2400" dirty="0">
                <a:latin typeface="Gill Sans MT" charset="0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7529514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4" y="1833564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8132763" y="2586039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1" y="2274889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5583238" y="3057526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1" y="931864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8315601" y="1588742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99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3784476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3800348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3155951" y="3281364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3119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3733801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3105151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4179889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3587751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3536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4098926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3606801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5200651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5195888" y="3403601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4108451" y="3373439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5727701" y="2239964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5711826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5010150" y="1679576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3589339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1747838" y="2135189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3016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2708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7626687" y="4148796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7062972" y="4533076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7620875" y="4557604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7106560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7612157" y="5147650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6602414" y="5775851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7648480" y="5702266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3136901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6818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1987551" y="244476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6200776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6137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8701089" y="1381126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8809039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6675439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7935913" y="1590676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7883525" y="2573339"/>
            <a:ext cx="10951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8005763" y="1593851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7724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7735889" y="2043114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7358064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7453314" y="1952626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8466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3353352" y="3329835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4030515" y="3639679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3973010" y="3036347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3369751" y="1635300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3952456" y="1987129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3317712" y="2296973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7163571" y="4033493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51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855789" y="230189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3536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4098926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3606801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5200651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6200776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5727701" y="2230439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5053013" y="2430464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6137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1747838" y="2135189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2708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6184901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6115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6837363" y="3605214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5711826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6007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8701089" y="1381126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8809039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6675439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7935913" y="1590676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7883525" y="2573339"/>
            <a:ext cx="10951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8005763" y="1593851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7724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7735889" y="2043114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7358064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7453314" y="1952626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6469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8466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7146467" y="5206816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6680837" y="5705179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6997006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6994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7032933" y="5537506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7008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6657843" y="5542164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6673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7192454" y="5773879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8810626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8918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8045451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7993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8115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7834314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7845426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7467601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7562850" y="3856039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8575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1787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pitchFamily="34" charset="0"/>
              </a:rPr>
              <a:t>Key insight: </a:t>
            </a:r>
            <a:r>
              <a:rPr lang="en-US" sz="2400" dirty="0">
                <a:latin typeface="Gill Sans MT" pitchFamily="34" charset="0"/>
              </a:rPr>
              <a:t>new cellular data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</a:rPr>
              <a:t>network operates </a:t>
            </a:r>
            <a:r>
              <a:rPr lang="en-US" sz="2400" i="1" dirty="0">
                <a:latin typeface="Gill Sans MT" pitchFamily="34" charset="0"/>
              </a:rPr>
              <a:t>in parallel</a:t>
            </a:r>
            <a:r>
              <a:rPr lang="en-US" sz="2400" dirty="0">
                <a:latin typeface="Gill Sans MT" pitchFamily="34" charset="0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</a:rPr>
              <a:t>(except at edge) with existing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</a:rPr>
              <a:t> voice network </a:t>
            </a: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</a:rPr>
              <a:t>unchanged</a:t>
            </a:r>
            <a:r>
              <a:rPr lang="en-US" sz="2400" dirty="0">
                <a:latin typeface="Gill Sans MT" pitchFamily="34" charset="0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>
              <a:latin typeface="Gill Sans MT" pitchFamily="34" charset="0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6207634" y="3432721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7967552" y="3942282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3310132" y="1468332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3799913" y="1898525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3257706" y="2189821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6682407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6661686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72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3536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4098926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3606801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5200651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6200776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5727701" y="2230439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5053013" y="2430464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6137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1747838" y="2135189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2708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6184901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6115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6837363" y="3605214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5711826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6007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8701089" y="1381126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8809039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6675439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7935913" y="1590676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7883525" y="2573339"/>
            <a:ext cx="10951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8005763" y="1593851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7724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7735889" y="2043114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7358064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7453314" y="1952626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6469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8466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8810626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8918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8045451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7993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8115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7834314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7845426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7467601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7562850" y="3856039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8575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257" name="Straight Connector 256"/>
          <p:cNvCxnSpPr/>
          <p:nvPr/>
        </p:nvCxnSpPr>
        <p:spPr>
          <a:xfrm>
            <a:off x="5853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3019426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3430589" y="5308601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3036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5870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5980114" y="5280026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8432800" y="5348289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8461376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8740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5026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3035300" y="5148264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3278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1855789" y="230189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6207634" y="3432721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7967552" y="3942282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3310132" y="1468332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3799913" y="1898525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3257706" y="2189821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24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954932" y="2388479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Gill Sans MT" charset="0"/>
              </a:rPr>
              <a:t>M</a:t>
            </a:r>
            <a:r>
              <a:rPr lang="en-US" dirty="0">
                <a:latin typeface="Gill Sans MT" charset="0"/>
                <a:cs typeface="+mj-cs"/>
              </a:rPr>
              <a:t>obility in Cellular Networks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29107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6078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3533775" y="2892426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695450" y="439738"/>
            <a:ext cx="86883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Components 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6815139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3730626" y="3184526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4337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4651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6284914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5287964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7646989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/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6918326" y="2746376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5133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5600701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6200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6400800" y="3257551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6296026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5235575" y="1854201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5426076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6591300" y="2514601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3992564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5378451" y="4910139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5684839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2852739" y="1733551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6" y="969964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60550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1335</Words>
  <Application>Microsoft Macintosh PowerPoint</Application>
  <PresentationFormat>Widescreen</PresentationFormat>
  <Paragraphs>325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IT305 Computer Networks</vt:lpstr>
      <vt:lpstr>Evolution of Cellular Network Architecture </vt:lpstr>
      <vt:lpstr>PowerPoint Presentation</vt:lpstr>
      <vt:lpstr>Cellular networks: the first hop</vt:lpstr>
      <vt:lpstr>PowerPoint Presentation</vt:lpstr>
      <vt:lpstr>PowerPoint Presentation</vt:lpstr>
      <vt:lpstr>PowerPoint Presentation</vt:lpstr>
      <vt:lpstr>Mobility in Cellular Networks</vt:lpstr>
      <vt:lpstr>PowerPoint Presentation</vt:lpstr>
      <vt:lpstr>Handling mobility in cellular networks</vt:lpstr>
      <vt:lpstr>PowerPoint Presentation</vt:lpstr>
      <vt:lpstr>PowerPoint Presentation</vt:lpstr>
      <vt:lpstr>PowerPoint Presentation</vt:lpstr>
      <vt:lpstr>PowerPoint Presentation</vt:lpstr>
      <vt:lpstr>Mobility in IP Networks</vt:lpstr>
      <vt:lpstr>PowerPoint Presentation</vt:lpstr>
      <vt:lpstr>Mobility: vocabulary</vt:lpstr>
      <vt:lpstr>Mobility: more vocabulary</vt:lpstr>
      <vt:lpstr>How do you contact a mobile friend:</vt:lpstr>
      <vt:lpstr>Mobility: approaches</vt:lpstr>
      <vt:lpstr>Mobility: registration</vt:lpstr>
      <vt:lpstr>Mobility via direct routing</vt:lpstr>
      <vt:lpstr>Accommodating mobility with direct routing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IT305 Computer Networks</dc:title>
  <dc:creator>Microsoft Office User</dc:creator>
  <cp:lastModifiedBy>Microsoft Office User</cp:lastModifiedBy>
  <cp:revision>7</cp:revision>
  <dcterms:created xsi:type="dcterms:W3CDTF">2024-11-11T04:45:25Z</dcterms:created>
  <dcterms:modified xsi:type="dcterms:W3CDTF">2024-11-11T05:18:43Z</dcterms:modified>
</cp:coreProperties>
</file>