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1099" r:id="rId3"/>
    <p:sldId id="1101" r:id="rId4"/>
    <p:sldId id="1228" r:id="rId5"/>
    <p:sldId id="1261" r:id="rId6"/>
    <p:sldId id="1262" r:id="rId7"/>
    <p:sldId id="1263" r:id="rId8"/>
    <p:sldId id="1264" r:id="rId9"/>
    <p:sldId id="1234" r:id="rId10"/>
    <p:sldId id="1238" r:id="rId11"/>
    <p:sldId id="1245" r:id="rId12"/>
    <p:sldId id="1244" r:id="rId13"/>
    <p:sldId id="1241" r:id="rId14"/>
    <p:sldId id="1242" r:id="rId15"/>
    <p:sldId id="1243" r:id="rId16"/>
    <p:sldId id="1249" r:id="rId17"/>
    <p:sldId id="1250" r:id="rId18"/>
    <p:sldId id="1252" r:id="rId19"/>
    <p:sldId id="1253" r:id="rId20"/>
    <p:sldId id="1254" r:id="rId21"/>
    <p:sldId id="1255" r:id="rId22"/>
    <p:sldId id="1267" r:id="rId23"/>
    <p:sldId id="1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/>
    <p:restoredTop sz="96405"/>
  </p:normalViewPr>
  <p:slideViewPr>
    <p:cSldViewPr snapToGrid="0" snapToObjects="1">
      <p:cViewPr varScale="1">
        <p:scale>
          <a:sx n="137" d="100"/>
          <a:sy n="137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3D9CF-9239-CC4D-9180-DB967B7D6620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C5B0A-1DBD-A240-A753-EFFB7FC5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9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768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65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89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3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1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39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51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18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68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2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488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03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02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8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23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49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94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05CE-B701-C946-B1B1-2E138629C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FA775-0E67-6C45-A396-CBE949A31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DD9E-1EE5-994C-8072-EC2DC54C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B7C6-2ED6-2540-8C41-FE951B85462B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9328-AB9B-714E-9DE9-D7CD9D60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3BA92-1D5E-1B4E-81A2-65ADEF81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300-097D-B241-9F96-16043868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A9AA-1195-364A-AE84-06738971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3505E-DED2-F34E-BBFC-1D600C8C2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3E71-79A4-AD47-8BAA-CD8E4627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B7C6-2ED6-2540-8C41-FE951B85462B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329C6-4242-5046-B9CC-24568D44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7421A-9C02-C240-AF39-87CD99E3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300-097D-B241-9F96-16043868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2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34F77-1A2B-4E45-87D7-4018B0162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0B558-DCD1-4944-ABFA-B41259DB0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8D4B1-159F-D045-A5B1-AF609C93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B7C6-2ED6-2540-8C41-FE951B85462B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344E-930B-0143-951C-2378C5B7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67CC7-CD21-ED4E-A187-69E93E4D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300-097D-B241-9F96-16043868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9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2871-2572-BC47-BA32-51DF37C7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47062-9CF6-AF4D-B9A6-6800F25B2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51E94-624B-3B40-A0CC-39284443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B7C6-2ED6-2540-8C41-FE951B85462B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35D5E-889C-B74C-9D07-D019CF3D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D5F44-D97B-524E-94AE-180CF7D2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300-097D-B241-9F96-16043868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0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5C78-60ED-394E-B5C1-CCC78385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8470B-7DDD-D540-A890-3B3946B68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A32D9-9BDC-B644-96F6-811EBCB3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B7C6-2ED6-2540-8C41-FE951B85462B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E58B6-1EFD-C34F-A0DF-CA349730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43ED3-D566-2142-90AC-9DCB110F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300-097D-B241-9F96-16043868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D351-FFF0-7847-BB08-849B6D20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FFC6-67BC-884B-95E0-CB41EE895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EC862-6318-CB47-8796-CC610331A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68D2-042E-CC48-9CD2-A83CFCA0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B7C6-2ED6-2540-8C41-FE951B85462B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1E557-1920-C448-975B-194331FA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A7EA5-1C91-A04F-A04F-8D0BE637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300-097D-B241-9F96-16043868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6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3E03-524E-9446-80F0-3F4DD322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E4B6D-4FB8-3043-BB5E-F27F1AFF8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0390-5BA3-E044-B769-CFDEFD5AF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6660A-3867-134D-B3EE-546AFDC74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9BC1C-EBF0-1945-A14E-4185B3DA2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A5F81-6A38-F244-AB41-66DAC176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B7C6-2ED6-2540-8C41-FE951B85462B}" type="datetimeFigureOut">
              <a:rPr lang="en-US" smtClean="0"/>
              <a:t>9/23/24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1B1ED-78D2-5A4B-BF93-926BBA91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6B151-71BD-1A4A-9DAD-97F159BF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300-097D-B241-9F96-16043868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1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49AF-8E51-1942-82F6-8B9631C0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3B59C-9C01-724C-98C2-8E106E5B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B7C6-2ED6-2540-8C41-FE951B85462B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3CEEE-8787-A94B-915C-D1B6D197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BE7E1-F502-3248-B90F-95CA8696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300-097D-B241-9F96-16043868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9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462FA-FC79-F34A-81F9-8F52DDFC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B7C6-2ED6-2540-8C41-FE951B85462B}" type="datetimeFigureOut">
              <a:rPr lang="en-US" smtClean="0"/>
              <a:t>9/23/24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ADDB8-3DBC-754A-A94D-1C9B0EA6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75021-7870-9F4A-A0E8-A8B98C57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300-097D-B241-9F96-16043868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0C45-10B7-3247-9663-1C2191D1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C18C-AC0D-3C49-B263-17FCD4C2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C6197-B2AA-DC47-9AFA-3B699E21E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A3C23-E898-6C4F-BBB3-50DEB419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B7C6-2ED6-2540-8C41-FE951B85462B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FB8E7-78DF-C24D-977B-981E951D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9C648-4839-AE4C-9A46-21979771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300-097D-B241-9F96-16043868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8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9525-B472-3647-9A74-DD7E2EA6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359F7-6882-7746-A1F1-40892FB22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C8568-B2D1-6D48-BC7A-E33EB3DC3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5055-5D1B-1642-BE59-D577625F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B7C6-2ED6-2540-8C41-FE951B85462B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48928-C56A-B940-A733-E3060F6C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AA7E8-1038-7A4C-A35B-0A33465E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300-097D-B241-9F96-16043868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7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0CA9A-D20B-C64F-B444-ED307B22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1B6BC-3796-8545-93A7-3433F00E7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89D2-FFCC-3846-B560-7CB005EF4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4B7C6-2ED6-2540-8C41-FE951B85462B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0F66E-E0C4-E341-8A9B-B590DEC52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0BAE-3985-3D42-AE1F-2D5921A13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4300-097D-B241-9F96-16043868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FE82-3088-D049-AEDD-D355734C1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Week10_Lec1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B1E90-44CA-F241-929E-1FCE9969A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38593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1752" y="3564494"/>
                <a:ext cx="137579" cy="231764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B5E9CBF-AF97-5D48-B9CB-2EC5C2C526F5}"/>
              </a:ext>
            </a:extLst>
          </p:cNvPr>
          <p:cNvCxnSpPr>
            <a:cxnSpLocks/>
            <a:stCxn id="180" idx="2"/>
            <a:endCxn id="180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7EFE419-3569-2941-B21B-FEE938B00519}"/>
              </a:ext>
            </a:extLst>
          </p:cNvPr>
          <p:cNvCxnSpPr>
            <a:cxnSpLocks/>
            <a:stCxn id="180" idx="1"/>
            <a:endCxn id="180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E468BF4-771A-9F4F-B78A-F622D4132D71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684AEF-59A3-F546-87AC-81E722615FE7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0024695-3FDD-964E-B152-496C22A4D46B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C8EE3F3-AE25-054F-9105-9B7FA34FFD32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5D6CC66D-1EF8-A444-9970-9D45735DBF9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78" name="Oval 5">
                  <a:extLst>
                    <a:ext uri="{FF2B5EF4-FFF2-40B4-BE49-F238E27FC236}">
                      <a16:creationId xmlns:a16="http://schemas.microsoft.com/office/drawing/2014/main" id="{19EC7CC2-5F3C-F044-855B-3528C7625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1" name="Line 6">
                  <a:extLst>
                    <a:ext uri="{FF2B5EF4-FFF2-40B4-BE49-F238E27FC236}">
                      <a16:creationId xmlns:a16="http://schemas.microsoft.com/office/drawing/2014/main" id="{6779C44F-E1F7-DF44-9610-B2A0F6F279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2" name="Line 7">
                  <a:extLst>
                    <a:ext uri="{FF2B5EF4-FFF2-40B4-BE49-F238E27FC236}">
                      <a16:creationId xmlns:a16="http://schemas.microsoft.com/office/drawing/2014/main" id="{D14FB091-AFB7-A944-A8E6-CDE6BB062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5" name="Rectangle 8">
                  <a:extLst>
                    <a:ext uri="{FF2B5EF4-FFF2-40B4-BE49-F238E27FC236}">
                      <a16:creationId xmlns:a16="http://schemas.microsoft.com/office/drawing/2014/main" id="{3C11373B-941E-A341-8B50-3B1BAB288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7" name="Oval 9">
                  <a:extLst>
                    <a:ext uri="{FF2B5EF4-FFF2-40B4-BE49-F238E27FC236}">
                      <a16:creationId xmlns:a16="http://schemas.microsoft.com/office/drawing/2014/main" id="{59F44B8F-8F72-CD4B-B450-03B98435A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66" name="Group 44">
                <a:extLst>
                  <a:ext uri="{FF2B5EF4-FFF2-40B4-BE49-F238E27FC236}">
                    <a16:creationId xmlns:a16="http://schemas.microsoft.com/office/drawing/2014/main" id="{C69DC42A-1FAB-8243-B34F-E94F334C76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76" name="Rectangle 45">
                  <a:extLst>
                    <a:ext uri="{FF2B5EF4-FFF2-40B4-BE49-F238E27FC236}">
                      <a16:creationId xmlns:a16="http://schemas.microsoft.com/office/drawing/2014/main" id="{70E25FC2-8CD7-BD46-8EEF-1398E7F97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7" name="Text Box 46">
                  <a:extLst>
                    <a:ext uri="{FF2B5EF4-FFF2-40B4-BE49-F238E27FC236}">
                      <a16:creationId xmlns:a16="http://schemas.microsoft.com/office/drawing/2014/main" id="{F9BD9777-D95A-EA46-92E1-12A0C4095B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1916AC98-2221-2E46-9C20-FABA3737D42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276E517F-B609-7C4D-AF44-D726D3196676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9" name="Oval 5">
                  <a:extLst>
                    <a:ext uri="{FF2B5EF4-FFF2-40B4-BE49-F238E27FC236}">
                      <a16:creationId xmlns:a16="http://schemas.microsoft.com/office/drawing/2014/main" id="{DB42A8EC-C196-C840-A504-2428E39476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1" name="Line 6">
                  <a:extLst>
                    <a:ext uri="{FF2B5EF4-FFF2-40B4-BE49-F238E27FC236}">
                      <a16:creationId xmlns:a16="http://schemas.microsoft.com/office/drawing/2014/main" id="{3F365F5A-D6EA-D742-8402-8A4394B313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2" name="Line 7">
                  <a:extLst>
                    <a:ext uri="{FF2B5EF4-FFF2-40B4-BE49-F238E27FC236}">
                      <a16:creationId xmlns:a16="http://schemas.microsoft.com/office/drawing/2014/main" id="{9177141B-66C5-2C42-A137-216B8B13C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3" name="Rectangle 8">
                  <a:extLst>
                    <a:ext uri="{FF2B5EF4-FFF2-40B4-BE49-F238E27FC236}">
                      <a16:creationId xmlns:a16="http://schemas.microsoft.com/office/drawing/2014/main" id="{AE62DE18-0008-9444-9562-C4F5BAA68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4" name="Oval 9">
                  <a:extLst>
                    <a:ext uri="{FF2B5EF4-FFF2-40B4-BE49-F238E27FC236}">
                      <a16:creationId xmlns:a16="http://schemas.microsoft.com/office/drawing/2014/main" id="{152F8C8A-0D1A-8B45-807C-D91E53567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56" name="Group 44">
                <a:extLst>
                  <a:ext uri="{FF2B5EF4-FFF2-40B4-BE49-F238E27FC236}">
                    <a16:creationId xmlns:a16="http://schemas.microsoft.com/office/drawing/2014/main" id="{B39FA0FD-C7BF-0944-A9C2-76560B3C57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57" name="Rectangle 45">
                  <a:extLst>
                    <a:ext uri="{FF2B5EF4-FFF2-40B4-BE49-F238E27FC236}">
                      <a16:creationId xmlns:a16="http://schemas.microsoft.com/office/drawing/2014/main" id="{EC0865B6-5078-B846-B9A1-B22AF242A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8" name="Text Box 46">
                  <a:extLst>
                    <a:ext uri="{FF2B5EF4-FFF2-40B4-BE49-F238E27FC236}">
                      <a16:creationId xmlns:a16="http://schemas.microsoft.com/office/drawing/2014/main" id="{31AE0430-51CF-024F-9407-1E001488D4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17B399C-7375-8C45-B153-5E0DDE79A730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9AB240-E175-A144-B6B9-2DEE10D553A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38" name="Oval 5">
                  <a:extLst>
                    <a:ext uri="{FF2B5EF4-FFF2-40B4-BE49-F238E27FC236}">
                      <a16:creationId xmlns:a16="http://schemas.microsoft.com/office/drawing/2014/main" id="{3D7BCFC3-725F-A347-AF8E-208167808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6">
                  <a:extLst>
                    <a:ext uri="{FF2B5EF4-FFF2-40B4-BE49-F238E27FC236}">
                      <a16:creationId xmlns:a16="http://schemas.microsoft.com/office/drawing/2014/main" id="{A8673090-13F7-EA46-8F52-E99871255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7">
                  <a:extLst>
                    <a:ext uri="{FF2B5EF4-FFF2-40B4-BE49-F238E27FC236}">
                      <a16:creationId xmlns:a16="http://schemas.microsoft.com/office/drawing/2014/main" id="{CA6A678E-A8F1-4341-B140-0132895B81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Rectangle 8">
                  <a:extLst>
                    <a:ext uri="{FF2B5EF4-FFF2-40B4-BE49-F238E27FC236}">
                      <a16:creationId xmlns:a16="http://schemas.microsoft.com/office/drawing/2014/main" id="{CB19ADB2-AFF7-0341-97AC-822A64365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Oval 9">
                  <a:extLst>
                    <a:ext uri="{FF2B5EF4-FFF2-40B4-BE49-F238E27FC236}">
                      <a16:creationId xmlns:a16="http://schemas.microsoft.com/office/drawing/2014/main" id="{129E19EF-F5CE-AE49-A59D-F98EA32F7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31" name="Group 44">
                <a:extLst>
                  <a:ext uri="{FF2B5EF4-FFF2-40B4-BE49-F238E27FC236}">
                    <a16:creationId xmlns:a16="http://schemas.microsoft.com/office/drawing/2014/main" id="{33BC9284-082A-C547-80A2-CE5B33183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36" name="Rectangle 45">
                  <a:extLst>
                    <a:ext uri="{FF2B5EF4-FFF2-40B4-BE49-F238E27FC236}">
                      <a16:creationId xmlns:a16="http://schemas.microsoft.com/office/drawing/2014/main" id="{4193C60B-BF7A-AF45-81F6-7D7BE48E1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7" name="Text Box 46">
                  <a:extLst>
                    <a:ext uri="{FF2B5EF4-FFF2-40B4-BE49-F238E27FC236}">
                      <a16:creationId xmlns:a16="http://schemas.microsoft.com/office/drawing/2014/main" id="{5F25081C-318C-894D-91F5-40D4DDBE2A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39063DBA-AA21-B940-821D-0DA362ACBFD2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6173759-393F-EF41-BF23-9FF3A6808F43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2333B97-3D20-6A48-A225-3ECD3BF3BDCC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FDA085E2-BBF4-1640-BBF7-8F6C365AFCD6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03C7E13-37F5-E945-B01D-1D28211C2728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0ABBA765-6FBF-C847-827C-2F752F3AAE10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EBDE6AFC-30C3-2441-8BF5-2620B9D87DE9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DA0FD3D-74E3-A34A-B988-BFD2BFA0DE3D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43EDD2E3-77B9-4648-A935-D42AA319AD53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CDBF86C5-B9CE-4442-83BB-63B8F31E7B05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A7F4D230-4375-284D-93AF-56B3816424D0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9" name="Right Arrow 368">
            <a:extLst>
              <a:ext uri="{FF2B5EF4-FFF2-40B4-BE49-F238E27FC236}">
                <a16:creationId xmlns:a16="http://schemas.microsoft.com/office/drawing/2014/main" id="{BA6E4B87-B0D2-584A-8275-944F9B27A998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Right Arrow 369">
            <a:extLst>
              <a:ext uri="{FF2B5EF4-FFF2-40B4-BE49-F238E27FC236}">
                <a16:creationId xmlns:a16="http://schemas.microsoft.com/office/drawing/2014/main" id="{25938079-A318-4141-A85D-C146526D6BA5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Right Arrow 370">
            <a:extLst>
              <a:ext uri="{FF2B5EF4-FFF2-40B4-BE49-F238E27FC236}">
                <a16:creationId xmlns:a16="http://schemas.microsoft.com/office/drawing/2014/main" id="{92A84268-7A7F-1141-806B-F9720C1E86BA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Right Arrow 371">
            <a:extLst>
              <a:ext uri="{FF2B5EF4-FFF2-40B4-BE49-F238E27FC236}">
                <a16:creationId xmlns:a16="http://schemas.microsoft.com/office/drawing/2014/main" id="{5DCF7BEA-490D-7745-BC10-20C900207F60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Right Arrow 372">
            <a:extLst>
              <a:ext uri="{FF2B5EF4-FFF2-40B4-BE49-F238E27FC236}">
                <a16:creationId xmlns:a16="http://schemas.microsoft.com/office/drawing/2014/main" id="{093DBBC2-F1D6-0B4E-A923-77744DD15C01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Right Arrow 373">
            <a:extLst>
              <a:ext uri="{FF2B5EF4-FFF2-40B4-BE49-F238E27FC236}">
                <a16:creationId xmlns:a16="http://schemas.microsoft.com/office/drawing/2014/main" id="{0F571382-3562-BB46-B385-29691871F5CE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Right Arrow 374">
            <a:extLst>
              <a:ext uri="{FF2B5EF4-FFF2-40B4-BE49-F238E27FC236}">
                <a16:creationId xmlns:a16="http://schemas.microsoft.com/office/drawing/2014/main" id="{876E6BAE-D896-7444-8D9A-FECC0D13BE6B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Right Arrow 375">
            <a:extLst>
              <a:ext uri="{FF2B5EF4-FFF2-40B4-BE49-F238E27FC236}">
                <a16:creationId xmlns:a16="http://schemas.microsoft.com/office/drawing/2014/main" id="{8005B430-D654-C548-A728-7231A3350154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Right Arrow 376">
            <a:extLst>
              <a:ext uri="{FF2B5EF4-FFF2-40B4-BE49-F238E27FC236}">
                <a16:creationId xmlns:a16="http://schemas.microsoft.com/office/drawing/2014/main" id="{07B2F373-535A-9748-8358-0787A35EDF9D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Right Arrow 377">
            <a:extLst>
              <a:ext uri="{FF2B5EF4-FFF2-40B4-BE49-F238E27FC236}">
                <a16:creationId xmlns:a16="http://schemas.microsoft.com/office/drawing/2014/main" id="{52E07261-BA5A-9643-AF15-22A0B236F904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Right Arrow 378">
            <a:extLst>
              <a:ext uri="{FF2B5EF4-FFF2-40B4-BE49-F238E27FC236}">
                <a16:creationId xmlns:a16="http://schemas.microsoft.com/office/drawing/2014/main" id="{2402EEBC-A1F3-1446-AA76-F9332E75154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ight Arrow 379">
            <a:extLst>
              <a:ext uri="{FF2B5EF4-FFF2-40B4-BE49-F238E27FC236}">
                <a16:creationId xmlns:a16="http://schemas.microsoft.com/office/drawing/2014/main" id="{C1018A25-D7FD-F941-918C-CEFF20CD743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2C52FCE5-76B4-7B4F-BED3-D2285766D778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E5B74157-FBC4-9B41-9413-6A9523B4475D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BE1F897A-859B-D840-8C66-A7F185CFDEE9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7" name="Oval 5">
                  <a:extLst>
                    <a:ext uri="{FF2B5EF4-FFF2-40B4-BE49-F238E27FC236}">
                      <a16:creationId xmlns:a16="http://schemas.microsoft.com/office/drawing/2014/main" id="{44AFD1B0-34FB-A345-9A4A-558E115EE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8" name="Line 6">
                  <a:extLst>
                    <a:ext uri="{FF2B5EF4-FFF2-40B4-BE49-F238E27FC236}">
                      <a16:creationId xmlns:a16="http://schemas.microsoft.com/office/drawing/2014/main" id="{92EE8670-6890-3E48-81E2-F25290369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9" name="Line 7">
                  <a:extLst>
                    <a:ext uri="{FF2B5EF4-FFF2-40B4-BE49-F238E27FC236}">
                      <a16:creationId xmlns:a16="http://schemas.microsoft.com/office/drawing/2014/main" id="{B5C3C8FB-696B-B740-A582-1BC475E8A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0" name="Rectangle 8">
                  <a:extLst>
                    <a:ext uri="{FF2B5EF4-FFF2-40B4-BE49-F238E27FC236}">
                      <a16:creationId xmlns:a16="http://schemas.microsoft.com/office/drawing/2014/main" id="{4B0E4D59-1BC8-C542-BCF2-181FC4E1D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1" name="Oval 9">
                  <a:extLst>
                    <a:ext uri="{FF2B5EF4-FFF2-40B4-BE49-F238E27FC236}">
                      <a16:creationId xmlns:a16="http://schemas.microsoft.com/office/drawing/2014/main" id="{60D48562-6FC2-394A-9762-DB852AC20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04" name="Group 44">
                <a:extLst>
                  <a:ext uri="{FF2B5EF4-FFF2-40B4-BE49-F238E27FC236}">
                    <a16:creationId xmlns:a16="http://schemas.microsoft.com/office/drawing/2014/main" id="{74519609-955F-A840-86C0-6A339E537D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05" name="Rectangle 45">
                  <a:extLst>
                    <a:ext uri="{FF2B5EF4-FFF2-40B4-BE49-F238E27FC236}">
                      <a16:creationId xmlns:a16="http://schemas.microsoft.com/office/drawing/2014/main" id="{3E79CB50-C86A-B743-885D-FCF36192F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6" name="Text Box 46">
                  <a:extLst>
                    <a:ext uri="{FF2B5EF4-FFF2-40B4-BE49-F238E27FC236}">
                      <a16:creationId xmlns:a16="http://schemas.microsoft.com/office/drawing/2014/main" id="{AD8E9D3F-52FF-4D4D-A215-818DE1942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20A7C2A6-7DD0-0445-AF7C-F9E28B75F235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5E0509C9-19D8-1641-9666-B248C5EAA15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8" name="Oval 5">
                  <a:extLst>
                    <a:ext uri="{FF2B5EF4-FFF2-40B4-BE49-F238E27FC236}">
                      <a16:creationId xmlns:a16="http://schemas.microsoft.com/office/drawing/2014/main" id="{F800737F-8972-794E-8C64-2C8CDAC48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9" name="Line 6">
                  <a:extLst>
                    <a:ext uri="{FF2B5EF4-FFF2-40B4-BE49-F238E27FC236}">
                      <a16:creationId xmlns:a16="http://schemas.microsoft.com/office/drawing/2014/main" id="{0099617B-FF31-3340-810C-247A1ED31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0" name="Line 7">
                  <a:extLst>
                    <a:ext uri="{FF2B5EF4-FFF2-40B4-BE49-F238E27FC236}">
                      <a16:creationId xmlns:a16="http://schemas.microsoft.com/office/drawing/2014/main" id="{AEB4753D-35A0-4B4F-AAE8-4B80DF356C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1" name="Rectangle 8">
                  <a:extLst>
                    <a:ext uri="{FF2B5EF4-FFF2-40B4-BE49-F238E27FC236}">
                      <a16:creationId xmlns:a16="http://schemas.microsoft.com/office/drawing/2014/main" id="{4BEFDEDD-8E64-8543-BC9A-2BCF6DAD65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2" name="Oval 9">
                  <a:extLst>
                    <a:ext uri="{FF2B5EF4-FFF2-40B4-BE49-F238E27FC236}">
                      <a16:creationId xmlns:a16="http://schemas.microsoft.com/office/drawing/2014/main" id="{D2A5D1FC-C342-FF42-8178-52927BF00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95" name="Group 44">
                <a:extLst>
                  <a:ext uri="{FF2B5EF4-FFF2-40B4-BE49-F238E27FC236}">
                    <a16:creationId xmlns:a16="http://schemas.microsoft.com/office/drawing/2014/main" id="{FF45955A-4D2C-0E44-91D6-2BEA7A78D8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96" name="Rectangle 45">
                  <a:extLst>
                    <a:ext uri="{FF2B5EF4-FFF2-40B4-BE49-F238E27FC236}">
                      <a16:creationId xmlns:a16="http://schemas.microsoft.com/office/drawing/2014/main" id="{77268971-CD1F-DD41-BB7D-8BAB708D2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7" name="Text Box 46">
                  <a:extLst>
                    <a:ext uri="{FF2B5EF4-FFF2-40B4-BE49-F238E27FC236}">
                      <a16:creationId xmlns:a16="http://schemas.microsoft.com/office/drawing/2014/main" id="{FD2F45D0-872F-6A45-A595-CB348ADD21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7CB50BA4-E6E4-A54D-B90C-A0EA7DDA6E81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F0C7D337-D5DC-B146-B6A0-5EAD6635091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89" name="Oval 5">
                  <a:extLst>
                    <a:ext uri="{FF2B5EF4-FFF2-40B4-BE49-F238E27FC236}">
                      <a16:creationId xmlns:a16="http://schemas.microsoft.com/office/drawing/2014/main" id="{4E201FD3-CC75-2B4F-83C6-9C945200D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0" name="Line 6">
                  <a:extLst>
                    <a:ext uri="{FF2B5EF4-FFF2-40B4-BE49-F238E27FC236}">
                      <a16:creationId xmlns:a16="http://schemas.microsoft.com/office/drawing/2014/main" id="{A2B75435-5655-8E4D-A5FD-B37E0BE1D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1" name="Line 7">
                  <a:extLst>
                    <a:ext uri="{FF2B5EF4-FFF2-40B4-BE49-F238E27FC236}">
                      <a16:creationId xmlns:a16="http://schemas.microsoft.com/office/drawing/2014/main" id="{84B12EFB-7BAE-C446-AAAD-5507060FF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2" name="Rectangle 8">
                  <a:extLst>
                    <a:ext uri="{FF2B5EF4-FFF2-40B4-BE49-F238E27FC236}">
                      <a16:creationId xmlns:a16="http://schemas.microsoft.com/office/drawing/2014/main" id="{3F9824EC-B6A0-EA4F-97FB-E73B52F6A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3" name="Oval 9">
                  <a:extLst>
                    <a:ext uri="{FF2B5EF4-FFF2-40B4-BE49-F238E27FC236}">
                      <a16:creationId xmlns:a16="http://schemas.microsoft.com/office/drawing/2014/main" id="{9BB965F5-6CB9-8945-9FD8-314A82137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86" name="Group 44">
                <a:extLst>
                  <a:ext uri="{FF2B5EF4-FFF2-40B4-BE49-F238E27FC236}">
                    <a16:creationId xmlns:a16="http://schemas.microsoft.com/office/drawing/2014/main" id="{78550AC4-ABD8-394D-8ED0-A5E3144FAD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87" name="Rectangle 45">
                  <a:extLst>
                    <a:ext uri="{FF2B5EF4-FFF2-40B4-BE49-F238E27FC236}">
                      <a16:creationId xmlns:a16="http://schemas.microsoft.com/office/drawing/2014/main" id="{97E14D4A-6296-D445-802B-C680BA3614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88" name="Text Box 46">
                  <a:extLst>
                    <a:ext uri="{FF2B5EF4-FFF2-40B4-BE49-F238E27FC236}">
                      <a16:creationId xmlns:a16="http://schemas.microsoft.com/office/drawing/2014/main" id="{AAD06BA3-96DB-BD47-BF7B-5CEB82B1BB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D6141904-3F73-4D45-A9C2-BEB109B06772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30A2AFF-1070-E64E-9D6A-1403FCE21009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24483B8D-6CBB-CD46-8745-5EBE21AF869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38" name="Oval 5">
                  <a:extLst>
                    <a:ext uri="{FF2B5EF4-FFF2-40B4-BE49-F238E27FC236}">
                      <a16:creationId xmlns:a16="http://schemas.microsoft.com/office/drawing/2014/main" id="{6FDC2129-9A8F-5A45-8E76-775246AE3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9" name="Line 6">
                  <a:extLst>
                    <a:ext uri="{FF2B5EF4-FFF2-40B4-BE49-F238E27FC236}">
                      <a16:creationId xmlns:a16="http://schemas.microsoft.com/office/drawing/2014/main" id="{E05E39C5-0238-1446-A5B0-A3A1B984A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0" name="Line 7">
                  <a:extLst>
                    <a:ext uri="{FF2B5EF4-FFF2-40B4-BE49-F238E27FC236}">
                      <a16:creationId xmlns:a16="http://schemas.microsoft.com/office/drawing/2014/main" id="{60B86382-D07D-7040-A2F7-505F52DA76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1" name="Rectangle 8">
                  <a:extLst>
                    <a:ext uri="{FF2B5EF4-FFF2-40B4-BE49-F238E27FC236}">
                      <a16:creationId xmlns:a16="http://schemas.microsoft.com/office/drawing/2014/main" id="{07BC4E59-E5C2-AC45-9E61-0CAEAC713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2" name="Oval 9">
                  <a:extLst>
                    <a:ext uri="{FF2B5EF4-FFF2-40B4-BE49-F238E27FC236}">
                      <a16:creationId xmlns:a16="http://schemas.microsoft.com/office/drawing/2014/main" id="{D15E7F48-03A4-C644-AB3D-9A07A4F2F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44">
                <a:extLst>
                  <a:ext uri="{FF2B5EF4-FFF2-40B4-BE49-F238E27FC236}">
                    <a16:creationId xmlns:a16="http://schemas.microsoft.com/office/drawing/2014/main" id="{0F84DC72-6B88-3747-8140-C35EAAD00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36" name="Rectangle 45">
                  <a:extLst>
                    <a:ext uri="{FF2B5EF4-FFF2-40B4-BE49-F238E27FC236}">
                      <a16:creationId xmlns:a16="http://schemas.microsoft.com/office/drawing/2014/main" id="{F778FC4B-8EF8-414B-9536-D30CF641F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7" name="Text Box 46">
                  <a:extLst>
                    <a:ext uri="{FF2B5EF4-FFF2-40B4-BE49-F238E27FC236}">
                      <a16:creationId xmlns:a16="http://schemas.microsoft.com/office/drawing/2014/main" id="{912A3E35-D77A-6A40-B073-4EA003CCDF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5CC18FC4-2A37-CC43-84F4-2E4969E1E18C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571FFDA0-7CCD-6541-9470-2DAA896E540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9" name="Oval 5">
                  <a:extLst>
                    <a:ext uri="{FF2B5EF4-FFF2-40B4-BE49-F238E27FC236}">
                      <a16:creationId xmlns:a16="http://schemas.microsoft.com/office/drawing/2014/main" id="{890F9138-93A9-9E4A-B33F-A3118CA22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" name="Line 6">
                  <a:extLst>
                    <a:ext uri="{FF2B5EF4-FFF2-40B4-BE49-F238E27FC236}">
                      <a16:creationId xmlns:a16="http://schemas.microsoft.com/office/drawing/2014/main" id="{5898E9B3-AFBD-234D-8D95-0C6F496AB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1" name="Line 7">
                  <a:extLst>
                    <a:ext uri="{FF2B5EF4-FFF2-40B4-BE49-F238E27FC236}">
                      <a16:creationId xmlns:a16="http://schemas.microsoft.com/office/drawing/2014/main" id="{2FA91DB3-B0C8-CE4B-AD03-14386A8F0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" name="Rectangle 8">
                  <a:extLst>
                    <a:ext uri="{FF2B5EF4-FFF2-40B4-BE49-F238E27FC236}">
                      <a16:creationId xmlns:a16="http://schemas.microsoft.com/office/drawing/2014/main" id="{75D7AA85-AA3C-9A41-8DDF-35ED561A0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3" name="Oval 9">
                  <a:extLst>
                    <a:ext uri="{FF2B5EF4-FFF2-40B4-BE49-F238E27FC236}">
                      <a16:creationId xmlns:a16="http://schemas.microsoft.com/office/drawing/2014/main" id="{FFDDC1A2-DDBC-D54C-899E-4ED7244E7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26" name="Group 44">
                <a:extLst>
                  <a:ext uri="{FF2B5EF4-FFF2-40B4-BE49-F238E27FC236}">
                    <a16:creationId xmlns:a16="http://schemas.microsoft.com/office/drawing/2014/main" id="{8AC75149-FF4E-FF47-B9D1-2A503E9A2B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27" name="Rectangle 45">
                  <a:extLst>
                    <a:ext uri="{FF2B5EF4-FFF2-40B4-BE49-F238E27FC236}">
                      <a16:creationId xmlns:a16="http://schemas.microsoft.com/office/drawing/2014/main" id="{A1C72749-E916-C743-95AD-77A7093C5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" name="Text Box 46">
                  <a:extLst>
                    <a:ext uri="{FF2B5EF4-FFF2-40B4-BE49-F238E27FC236}">
                      <a16:creationId xmlns:a16="http://schemas.microsoft.com/office/drawing/2014/main" id="{61C11CB2-AF11-A34A-BC61-DAC0A8724F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F92775E6-8E4A-DC47-8C00-D7CDF3BF3A89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DF065D3B-3767-8B4A-9038-653B9F8AEE7B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0" name="Oval 5">
                  <a:extLst>
                    <a:ext uri="{FF2B5EF4-FFF2-40B4-BE49-F238E27FC236}">
                      <a16:creationId xmlns:a16="http://schemas.microsoft.com/office/drawing/2014/main" id="{D0A3835C-514D-5140-9584-0164B8BAB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1" name="Line 6">
                  <a:extLst>
                    <a:ext uri="{FF2B5EF4-FFF2-40B4-BE49-F238E27FC236}">
                      <a16:creationId xmlns:a16="http://schemas.microsoft.com/office/drawing/2014/main" id="{6401BEF0-9CAC-7843-8992-54C5933DC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Line 7">
                  <a:extLst>
                    <a:ext uri="{FF2B5EF4-FFF2-40B4-BE49-F238E27FC236}">
                      <a16:creationId xmlns:a16="http://schemas.microsoft.com/office/drawing/2014/main" id="{081C22D9-FA0D-3545-860C-4BCDAC6A95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3" name="Rectangle 8">
                  <a:extLst>
                    <a:ext uri="{FF2B5EF4-FFF2-40B4-BE49-F238E27FC236}">
                      <a16:creationId xmlns:a16="http://schemas.microsoft.com/office/drawing/2014/main" id="{A27FBD24-DB32-FF46-A024-AA93825D4A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" name="Oval 9">
                  <a:extLst>
                    <a:ext uri="{FF2B5EF4-FFF2-40B4-BE49-F238E27FC236}">
                      <a16:creationId xmlns:a16="http://schemas.microsoft.com/office/drawing/2014/main" id="{C5D9CABA-76B6-FD40-A227-AF591EA2E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17" name="Group 44">
                <a:extLst>
                  <a:ext uri="{FF2B5EF4-FFF2-40B4-BE49-F238E27FC236}">
                    <a16:creationId xmlns:a16="http://schemas.microsoft.com/office/drawing/2014/main" id="{B927058A-3D5D-DD42-8DDB-77B48BB33D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418" name="Rectangle 45">
                  <a:extLst>
                    <a:ext uri="{FF2B5EF4-FFF2-40B4-BE49-F238E27FC236}">
                      <a16:creationId xmlns:a16="http://schemas.microsoft.com/office/drawing/2014/main" id="{3F62028C-EF22-0244-93E4-6925CE49F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9" name="Text Box 46">
                  <a:extLst>
                    <a:ext uri="{FF2B5EF4-FFF2-40B4-BE49-F238E27FC236}">
                      <a16:creationId xmlns:a16="http://schemas.microsoft.com/office/drawing/2014/main" id="{07E837AC-92AC-014D-85FB-20B8612303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443" name="Right Arrow 442">
            <a:extLst>
              <a:ext uri="{FF2B5EF4-FFF2-40B4-BE49-F238E27FC236}">
                <a16:creationId xmlns:a16="http://schemas.microsoft.com/office/drawing/2014/main" id="{08994EEC-226A-DA44-9536-FEE4129AED34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ight Arrow 443">
            <a:extLst>
              <a:ext uri="{FF2B5EF4-FFF2-40B4-BE49-F238E27FC236}">
                <a16:creationId xmlns:a16="http://schemas.microsoft.com/office/drawing/2014/main" id="{A48E270D-862C-1C45-BEF7-EC00D39823A7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ight Arrow 444">
            <a:extLst>
              <a:ext uri="{FF2B5EF4-FFF2-40B4-BE49-F238E27FC236}">
                <a16:creationId xmlns:a16="http://schemas.microsoft.com/office/drawing/2014/main" id="{BC4763BF-FECA-554B-AFF7-E2BC3FABA73B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6" name="Right Arrow 445">
            <a:extLst>
              <a:ext uri="{FF2B5EF4-FFF2-40B4-BE49-F238E27FC236}">
                <a16:creationId xmlns:a16="http://schemas.microsoft.com/office/drawing/2014/main" id="{B6066F19-55AA-384C-BDDF-80DC7824160A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Right Arrow 446">
            <a:extLst>
              <a:ext uri="{FF2B5EF4-FFF2-40B4-BE49-F238E27FC236}">
                <a16:creationId xmlns:a16="http://schemas.microsoft.com/office/drawing/2014/main" id="{CD8CACDD-8F79-BE47-96D9-8C52DBCA67F7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8" name="Right Arrow 447">
            <a:extLst>
              <a:ext uri="{FF2B5EF4-FFF2-40B4-BE49-F238E27FC236}">
                <a16:creationId xmlns:a16="http://schemas.microsoft.com/office/drawing/2014/main" id="{0E6CECC5-E326-E14B-A49E-FA2AB4DFBA5F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9" name="Right Arrow 448">
            <a:extLst>
              <a:ext uri="{FF2B5EF4-FFF2-40B4-BE49-F238E27FC236}">
                <a16:creationId xmlns:a16="http://schemas.microsoft.com/office/drawing/2014/main" id="{80466F61-87C0-9E4D-B619-90D68FA0F69E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Right Arrow 449">
            <a:extLst>
              <a:ext uri="{FF2B5EF4-FFF2-40B4-BE49-F238E27FC236}">
                <a16:creationId xmlns:a16="http://schemas.microsoft.com/office/drawing/2014/main" id="{841A6B82-10F1-7644-AE66-76DBC46F143D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1" name="Right Arrow 450">
            <a:extLst>
              <a:ext uri="{FF2B5EF4-FFF2-40B4-BE49-F238E27FC236}">
                <a16:creationId xmlns:a16="http://schemas.microsoft.com/office/drawing/2014/main" id="{7609754F-07F6-FA45-93A2-C8E47D2319FE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ight Arrow 451">
            <a:extLst>
              <a:ext uri="{FF2B5EF4-FFF2-40B4-BE49-F238E27FC236}">
                <a16:creationId xmlns:a16="http://schemas.microsoft.com/office/drawing/2014/main" id="{5C844F20-C817-CD45-8859-550B71FF0669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9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3972233" y="1627242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01961" y="1975104"/>
            <a:ext cx="151428" cy="257429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11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08583" y="1975104"/>
            <a:ext cx="148463" cy="24613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81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5498" y="3656685"/>
                <a:ext cx="240612" cy="121026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032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4041058" y="1582994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33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3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326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345" grpId="0" animBg="1"/>
      <p:bldP spid="356" grpId="0" animBg="1"/>
      <p:bldP spid="357" grpId="0" animBg="1"/>
      <p:bldP spid="1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F5A721E1-D89A-D04F-AF9A-53AC581D1684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9DB6681-9B63-7A46-990C-D2A795B1B751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69CB876D-91B9-C142-AA5B-DC2AF8DEC6AE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C99428F-669F-1E46-A55A-26DF3A9BEA1B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677BBA41-FB32-774E-B537-76ECED6020C6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4648EB17-23D0-A848-88DD-EC56D3EAAB24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FF1D7D44-0F2C-4347-A4A1-BBEC5CE4FD94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8B19CF8A-DF73-AB45-8BDA-ABCDA25B8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916DB935-59F3-ED4F-9B27-B2F6B2896EC2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2F1D687-C332-114C-A115-90CF8BBB8F39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7C98B51F-B4A6-3B45-888C-5FBB44E4FF36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A45539DD-F434-7243-8ECC-25D3434D7334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CA406176-DE57-4844-B765-7A5DBC46A9EB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D1BD4369-9943-0043-95A9-A467EAB2D21E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89F8FCB-FEC8-0A4A-8AC9-A05239270264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618E84D4-ACDD-F443-9A75-31985FCC03A1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76AD015-1EF6-8F4C-958E-F02708D5F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397C8588-CD10-484F-9B94-94120FF4354A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470F7948-0893-B143-8C47-CBE72D6C5729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60E7DAE4-8059-1543-AFD1-A4A0E4F2EF26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D4D406BB-E3BB-5344-B200-F9B30FAC676C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29570479-0D3A-DD40-AC69-6246D2D0E3AE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C0DD3948-CF89-1B4A-9C82-0AB37CAEB9E9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437B9C08-3BDF-8F4F-A9C0-02990BD722CE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E7008705-C479-2D4C-9959-510B7A9B8EE6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085258CE-30FC-464C-A0FC-0D9E6D9AB74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B9BA6274-E0A0-3948-A5DB-55B7676924DC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AFF98828-2852-754C-BEFC-C6380D94C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999BD57D-FB10-9E43-BD0A-D8BC2F0EB29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FB03A273-627E-574B-BDC0-F4AE140B7CE4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98C9FAD2-B0B7-5F4B-8DEA-95D7BB126D5B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6276953-83B5-3D47-A4D9-B87794FE4688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26F330CB-993E-B144-B52B-1CE527DC352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61BA57FB-5FEA-284A-9CDD-7BA22D224965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15485626-0681-5545-8700-8078D9D0C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B40FD9-7D9E-B44D-9695-EAE9651C456A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3920218" y="485596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5855120" y="48578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066110" y="399944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068038" y="592276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081390" y="59029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e, computes:</a:t>
            </a:r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2C0204D3-6B89-BB42-939B-2BC738257374}"/>
              </a:ext>
            </a:extLst>
          </p:cNvPr>
          <p:cNvSpPr/>
          <p:nvPr/>
        </p:nvSpPr>
        <p:spPr>
          <a:xfrm>
            <a:off x="3078478" y="2885440"/>
            <a:ext cx="5923281" cy="38201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3820160">
                <a:moveTo>
                  <a:pt x="1239799" y="0"/>
                </a:moveTo>
                <a:lnTo>
                  <a:pt x="2987319" y="0"/>
                </a:lnTo>
                <a:lnTo>
                  <a:pt x="2987319" y="955040"/>
                </a:lnTo>
                <a:lnTo>
                  <a:pt x="5730519" y="782320"/>
                </a:lnTo>
                <a:lnTo>
                  <a:pt x="5760999" y="3820160"/>
                </a:lnTo>
                <a:lnTo>
                  <a:pt x="0" y="3810000"/>
                </a:lnTo>
                <a:lnTo>
                  <a:pt x="69172" y="955040"/>
                </a:lnTo>
                <a:lnTo>
                  <a:pt x="917184" y="904240"/>
                </a:lnTo>
                <a:lnTo>
                  <a:pt x="123979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E0A9FB0-8302-2744-A9AC-61FA5D0E591E}"/>
              </a:ext>
            </a:extLst>
          </p:cNvPr>
          <p:cNvGrpSpPr/>
          <p:nvPr/>
        </p:nvGrpSpPr>
        <p:grpSpPr>
          <a:xfrm>
            <a:off x="7010562" y="5133094"/>
            <a:ext cx="2128849" cy="1445342"/>
            <a:chOff x="7344204" y="108155"/>
            <a:chExt cx="2128849" cy="144534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243147C-9122-B241-8C55-25D0B03D8B27}"/>
                </a:ext>
              </a:extLst>
            </p:cNvPr>
            <p:cNvSpPr/>
            <p:nvPr/>
          </p:nvSpPr>
          <p:spPr>
            <a:xfrm>
              <a:off x="7413523" y="108155"/>
              <a:ext cx="1936954" cy="143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6D2336AA-0C32-324B-A00A-57F9CA7ECD15}"/>
                </a:ext>
              </a:extLst>
            </p:cNvPr>
            <p:cNvGrpSpPr/>
            <p:nvPr/>
          </p:nvGrpSpPr>
          <p:grpSpPr>
            <a:xfrm>
              <a:off x="7344204" y="120836"/>
              <a:ext cx="2128849" cy="1432661"/>
              <a:chOff x="7344204" y="120836"/>
              <a:chExt cx="2128849" cy="1432661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9DC590FA-D1AC-6D48-9AED-FD23B9858548}"/>
                  </a:ext>
                </a:extLst>
              </p:cNvPr>
              <p:cNvSpPr/>
              <p:nvPr/>
            </p:nvSpPr>
            <p:spPr>
              <a:xfrm>
                <a:off x="7409951" y="124866"/>
                <a:ext cx="1940525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366C6AB-4C92-574D-ABC4-3F2AE3DE7BA4}"/>
                  </a:ext>
                </a:extLst>
              </p:cNvPr>
              <p:cNvSpPr txBox="1"/>
              <p:nvPr/>
            </p:nvSpPr>
            <p:spPr>
              <a:xfrm>
                <a:off x="7799764" y="120836"/>
                <a:ext cx="1117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b:</a:t>
                </a: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0A767ED-844F-1848-B773-F20F44965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895" y="49525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4FE793B-897D-AE4D-809B-4BC6049E42EF}"/>
                  </a:ext>
                </a:extLst>
              </p:cNvPr>
              <p:cNvSpPr/>
              <p:nvPr/>
            </p:nvSpPr>
            <p:spPr>
              <a:xfrm>
                <a:off x="7404189" y="124866"/>
                <a:ext cx="1936455" cy="14286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C7B8338-DF18-834C-9D16-A6EFCD25492C}"/>
                  </a:ext>
                </a:extLst>
              </p:cNvPr>
              <p:cNvSpPr txBox="1"/>
              <p:nvPr/>
            </p:nvSpPr>
            <p:spPr>
              <a:xfrm>
                <a:off x="8362008" y="560500"/>
                <a:ext cx="1111045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5BC9C8C-D610-0F40-9928-D68B0361F296}"/>
                  </a:ext>
                </a:extLst>
              </p:cNvPr>
              <p:cNvSpPr txBox="1"/>
              <p:nvPr/>
            </p:nvSpPr>
            <p:spPr>
              <a:xfrm>
                <a:off x="7344204" y="557387"/>
                <a:ext cx="111719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(a) = 8</a:t>
                </a:r>
                <a:endParaRPr lang="en-US" sz="1600" dirty="0">
                  <a:cs typeface="Arial" charset="0"/>
                </a:endParaRPr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9D4687F-AFE7-244E-A453-8BB8262DAAC3}"/>
              </a:ext>
            </a:extLst>
          </p:cNvPr>
          <p:cNvGrpSpPr/>
          <p:nvPr/>
        </p:nvGrpSpPr>
        <p:grpSpPr>
          <a:xfrm>
            <a:off x="6256790" y="3442384"/>
            <a:ext cx="531821" cy="369069"/>
            <a:chOff x="1348328" y="2507397"/>
            <a:chExt cx="603916" cy="419100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2BE01E6-70E6-8E4C-BA8D-DED393966A32}"/>
                </a:ext>
              </a:extLst>
            </p:cNvPr>
            <p:cNvGrpSpPr/>
            <p:nvPr/>
          </p:nvGrpSpPr>
          <p:grpSpPr>
            <a:xfrm>
              <a:off x="1348328" y="2555748"/>
              <a:ext cx="603916" cy="308999"/>
              <a:chOff x="5278570" y="2983486"/>
              <a:chExt cx="501650" cy="233363"/>
            </a:xfrm>
          </p:grpSpPr>
          <p:sp>
            <p:nvSpPr>
              <p:cNvPr id="214" name="Oval 5">
                <a:extLst>
                  <a:ext uri="{FF2B5EF4-FFF2-40B4-BE49-F238E27FC236}">
                    <a16:creationId xmlns:a16="http://schemas.microsoft.com/office/drawing/2014/main" id="{576AA6BD-E7DD-0A40-BFA5-EFAB7BD89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88261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6">
                <a:extLst>
                  <a:ext uri="{FF2B5EF4-FFF2-40B4-BE49-F238E27FC236}">
                    <a16:creationId xmlns:a16="http://schemas.microsoft.com/office/drawing/2014/main" id="{FB5F05C7-2780-E646-8583-F10D5D553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3332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" name="Line 7">
                <a:extLst>
                  <a:ext uri="{FF2B5EF4-FFF2-40B4-BE49-F238E27FC236}">
                    <a16:creationId xmlns:a16="http://schemas.microsoft.com/office/drawing/2014/main" id="{240BBD39-ACCD-DF48-9D18-EC6A730D1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0220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" name="Rectangle 8">
                <a:extLst>
                  <a:ext uri="{FF2B5EF4-FFF2-40B4-BE49-F238E27FC236}">
                    <a16:creationId xmlns:a16="http://schemas.microsoft.com/office/drawing/2014/main" id="{349823E2-5D3A-874F-8AEA-E5A577221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77148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9" name="Oval 9">
                <a:extLst>
                  <a:ext uri="{FF2B5EF4-FFF2-40B4-BE49-F238E27FC236}">
                    <a16:creationId xmlns:a16="http://schemas.microsoft.com/office/drawing/2014/main" id="{6A08B5E5-AB62-2748-A4C8-66903F651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570" y="2983486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80" name="Group 44">
              <a:extLst>
                <a:ext uri="{FF2B5EF4-FFF2-40B4-BE49-F238E27FC236}">
                  <a16:creationId xmlns:a16="http://schemas.microsoft.com/office/drawing/2014/main" id="{43C35E11-2685-B047-A4DC-8CC297487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6374" y="2507397"/>
              <a:ext cx="355165" cy="419100"/>
              <a:chOff x="2944" y="2425"/>
              <a:chExt cx="227" cy="264"/>
            </a:xfrm>
          </p:grpSpPr>
          <p:sp>
            <p:nvSpPr>
              <p:cNvPr id="181" name="Rectangle 45">
                <a:extLst>
                  <a:ext uri="{FF2B5EF4-FFF2-40B4-BE49-F238E27FC236}">
                    <a16:creationId xmlns:a16="http://schemas.microsoft.com/office/drawing/2014/main" id="{EC128E69-3091-E647-8AD6-7159F3103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2" name="Text Box 46">
                <a:extLst>
                  <a:ext uri="{FF2B5EF4-FFF2-40B4-BE49-F238E27FC236}">
                    <a16:creationId xmlns:a16="http://schemas.microsoft.com/office/drawing/2014/main" id="{A7A5AEDE-B171-4F4D-BA15-5EAD86931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E250E3B0-8C1E-E145-9521-A455E8D67258}"/>
              </a:ext>
            </a:extLst>
          </p:cNvPr>
          <p:cNvSpPr/>
          <p:nvPr/>
        </p:nvSpPr>
        <p:spPr>
          <a:xfrm rot="16200000">
            <a:off x="6307392" y="303096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858E32EE-CF9A-BC4E-8C7A-5B0F4E196DDB}"/>
              </a:ext>
            </a:extLst>
          </p:cNvPr>
          <p:cNvSpPr/>
          <p:nvPr/>
        </p:nvSpPr>
        <p:spPr>
          <a:xfrm>
            <a:off x="6784256" y="3016538"/>
            <a:ext cx="289986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9862" h="2634390">
                <a:moveTo>
                  <a:pt x="657" y="541101"/>
                </a:moveTo>
                <a:cubicBezTo>
                  <a:pt x="1842566" y="465721"/>
                  <a:pt x="1787505" y="533564"/>
                  <a:pt x="2879541" y="0"/>
                </a:cubicBezTo>
                <a:cubicBezTo>
                  <a:pt x="2879541" y="783303"/>
                  <a:pt x="2899862" y="1851087"/>
                  <a:pt x="2899862" y="2634390"/>
                </a:cubicBezTo>
                <a:cubicBezTo>
                  <a:pt x="2640945" y="598784"/>
                  <a:pt x="2154903" y="642374"/>
                  <a:pt x="0" y="708250"/>
                </a:cubicBezTo>
                <a:lnTo>
                  <a:pt x="657" y="5411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Down Arrow 264">
            <a:extLst>
              <a:ext uri="{FF2B5EF4-FFF2-40B4-BE49-F238E27FC236}">
                <a16:creationId xmlns:a16="http://schemas.microsoft.com/office/drawing/2014/main" id="{3CB1AFBB-CB3F-1542-8613-2F98EF8BBFE5}"/>
              </a:ext>
            </a:extLst>
          </p:cNvPr>
          <p:cNvSpPr/>
          <p:nvPr/>
        </p:nvSpPr>
        <p:spPr>
          <a:xfrm rot="16200000">
            <a:off x="661290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DD77FF-E95C-9640-83A8-8668D2A2C680}"/>
              </a:ext>
            </a:extLst>
          </p:cNvPr>
          <p:cNvGrpSpPr/>
          <p:nvPr/>
        </p:nvGrpSpPr>
        <p:grpSpPr>
          <a:xfrm>
            <a:off x="751840" y="2113280"/>
            <a:ext cx="6014720" cy="4541520"/>
            <a:chOff x="751840" y="2113280"/>
            <a:chExt cx="6014720" cy="454152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01C52F0-787E-E542-8310-BD2127FCC025}"/>
                </a:ext>
              </a:extLst>
            </p:cNvPr>
            <p:cNvSpPr/>
            <p:nvPr/>
          </p:nvSpPr>
          <p:spPr>
            <a:xfrm>
              <a:off x="782320" y="3942080"/>
              <a:ext cx="5659120" cy="2712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B553762-65E4-7242-AB73-E073D39B1FB6}"/>
                </a:ext>
              </a:extLst>
            </p:cNvPr>
            <p:cNvSpPr/>
            <p:nvPr/>
          </p:nvSpPr>
          <p:spPr>
            <a:xfrm>
              <a:off x="751840" y="2113280"/>
              <a:ext cx="6014720" cy="1838960"/>
            </a:xfrm>
            <a:custGeom>
              <a:avLst/>
              <a:gdLst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4720" h="1838960">
                  <a:moveTo>
                    <a:pt x="6014720" y="0"/>
                  </a:moveTo>
                  <a:cubicBezTo>
                    <a:pt x="4937760" y="795867"/>
                    <a:pt x="5008880" y="1479973"/>
                    <a:pt x="5659120" y="1838960"/>
                  </a:cubicBezTo>
                  <a:lnTo>
                    <a:pt x="0" y="1838960"/>
                  </a:lnTo>
                  <a:cubicBezTo>
                    <a:pt x="3772747" y="1642533"/>
                    <a:pt x="3776133" y="1578187"/>
                    <a:pt x="5496560" y="0"/>
                  </a:cubicBezTo>
                  <a:lnTo>
                    <a:pt x="601472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7FE6501-59AE-7E4F-A363-64532C89299C}"/>
              </a:ext>
            </a:extLst>
          </p:cNvPr>
          <p:cNvGrpSpPr/>
          <p:nvPr/>
        </p:nvGrpSpPr>
        <p:grpSpPr>
          <a:xfrm>
            <a:off x="5852446" y="175898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C63ACF7A-01CE-D940-9A14-306A3279A424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69F4A56-8AD8-9443-9DD4-4E6082993E4D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AD73DF7B-C6A1-8C43-92E7-35914D44AF5F}"/>
              </a:ext>
            </a:extLst>
          </p:cNvPr>
          <p:cNvSpPr txBox="1"/>
          <p:nvPr/>
        </p:nvSpPr>
        <p:spPr>
          <a:xfrm>
            <a:off x="6355429" y="192773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C8CA7-0104-4B46-8A79-58E2F147158C}"/>
              </a:ext>
            </a:extLst>
          </p:cNvPr>
          <p:cNvSpPr txBox="1"/>
          <p:nvPr/>
        </p:nvSpPr>
        <p:spPr>
          <a:xfrm>
            <a:off x="894080" y="4021574"/>
            <a:ext cx="556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(a)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(a),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(a), c</a:t>
            </a:r>
            <a:r>
              <a:rPr lang="en-US" sz="1600" baseline="-25000" dirty="0"/>
              <a:t>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(a)}  = min{8,</a:t>
            </a:r>
            <a:r>
              <a:rPr lang="en-US" sz="1600" dirty="0">
                <a:cs typeface="Arial" charset="0"/>
              </a:rPr>
              <a:t>∞,∞} = 8 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CFB5697-087A-6A4F-A48D-98A3E75CFA5F}"/>
              </a:ext>
            </a:extLst>
          </p:cNvPr>
          <p:cNvSpPr txBox="1"/>
          <p:nvPr/>
        </p:nvSpPr>
        <p:spPr>
          <a:xfrm>
            <a:off x="894080" y="4346694"/>
            <a:ext cx="55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(c)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(c),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(c),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(c)}  = min{</a:t>
            </a:r>
            <a:r>
              <a:rPr lang="en-US" sz="1600" dirty="0">
                <a:cs typeface="Arial" charset="0"/>
              </a:rPr>
              <a:t>∞,1,∞} = 1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E1E6414-BFC2-6F49-BF7D-69F4679C38EE}"/>
              </a:ext>
            </a:extLst>
          </p:cNvPr>
          <p:cNvSpPr txBox="1"/>
          <p:nvPr/>
        </p:nvSpPr>
        <p:spPr>
          <a:xfrm>
            <a:off x="883920" y="4671814"/>
            <a:ext cx="55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(d)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(d),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(d),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(d)}  = min{</a:t>
            </a:r>
            <a:r>
              <a:rPr lang="en-US" sz="1600" dirty="0">
                <a:cs typeface="Arial" charset="0"/>
              </a:rPr>
              <a:t>9,2,∞} = 2 </a:t>
            </a:r>
            <a:endParaRPr lang="en-US" sz="16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834A49C-F57F-2B4C-8C1E-8CA2C48DB280}"/>
              </a:ext>
            </a:extLst>
          </p:cNvPr>
          <p:cNvSpPr txBox="1"/>
          <p:nvPr/>
        </p:nvSpPr>
        <p:spPr>
          <a:xfrm>
            <a:off x="883920" y="5301734"/>
            <a:ext cx="549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(f)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(f),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(f),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(f)}  = min{</a:t>
            </a:r>
            <a:r>
              <a:rPr lang="en-US" sz="1600" dirty="0">
                <a:cs typeface="Arial" charset="0"/>
              </a:rPr>
              <a:t>∞,∞,2} = 2 </a:t>
            </a:r>
            <a:endParaRPr lang="en-US" sz="16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F652DFE-1D53-2E40-AA65-BBF6D49AD967}"/>
              </a:ext>
            </a:extLst>
          </p:cNvPr>
          <p:cNvSpPr txBox="1"/>
          <p:nvPr/>
        </p:nvSpPr>
        <p:spPr>
          <a:xfrm>
            <a:off x="894080" y="6244828"/>
            <a:ext cx="546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(i)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(i),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(i),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(i)}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F6C5C23-C561-3C45-BF6E-B71BD8ABBA6F}"/>
              </a:ext>
            </a:extLst>
          </p:cNvPr>
          <p:cNvSpPr txBox="1"/>
          <p:nvPr/>
        </p:nvSpPr>
        <p:spPr>
          <a:xfrm>
            <a:off x="883920" y="5940028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(h)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(h),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(h),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(h)}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2} = 2 </a:t>
            </a:r>
            <a:endParaRPr lang="en-US" sz="16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DCD68C-1DA0-8447-9D21-763071468EAD}"/>
              </a:ext>
            </a:extLst>
          </p:cNvPr>
          <p:cNvSpPr txBox="1"/>
          <p:nvPr/>
        </p:nvSpPr>
        <p:spPr>
          <a:xfrm>
            <a:off x="894080" y="4976614"/>
            <a:ext cx="544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(e)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(e),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(e),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(e)}  = min{</a:t>
            </a:r>
            <a:r>
              <a:rPr lang="en-US" sz="1600" dirty="0">
                <a:cs typeface="Arial" charset="0"/>
              </a:rPr>
              <a:t>∞,∞,1} = 1 </a:t>
            </a:r>
            <a:endParaRPr lang="en-US" sz="16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08082F-26E1-5D4C-847F-FBDD59BB5533}"/>
              </a:ext>
            </a:extLst>
          </p:cNvPr>
          <p:cNvSpPr txBox="1"/>
          <p:nvPr/>
        </p:nvSpPr>
        <p:spPr>
          <a:xfrm>
            <a:off x="894080" y="5616694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(g)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(g),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(g),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(g)}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214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3.7037E-6 L -0.0013 -0.7143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5" grpId="0" animBg="1"/>
      <p:bldP spid="230" grpId="0"/>
      <p:bldP spid="231" grpId="0"/>
      <p:bldP spid="232" grpId="0"/>
      <p:bldP spid="235" grpId="0"/>
      <p:bldP spid="237" grpId="0"/>
      <p:bldP spid="238" grpId="0"/>
      <p:bldP spid="233" grpId="0"/>
      <p:bldP spid="2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0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345" grpId="0" animBg="1"/>
      <p:bldP spid="356" grpId="0" animBg="1"/>
      <p:bldP spid="357" grpId="0" animBg="1"/>
      <p:bldP spid="183" grpId="0" animBg="1"/>
      <p:bldP spid="17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2079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 computes: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331A1580-F5D4-CF4F-8042-0A1E5AEF8310}"/>
              </a:ext>
            </a:extLst>
          </p:cNvPr>
          <p:cNvSpPr/>
          <p:nvPr/>
        </p:nvSpPr>
        <p:spPr>
          <a:xfrm>
            <a:off x="3281678" y="1747520"/>
            <a:ext cx="5923281" cy="49885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  <a:gd name="connsiteX0" fmla="*/ 1239799 w 5760999"/>
              <a:gd name="connsiteY0" fmla="*/ 386080 h 4206240"/>
              <a:gd name="connsiteX1" fmla="*/ 2987319 w 5760999"/>
              <a:gd name="connsiteY1" fmla="*/ 386080 h 4206240"/>
              <a:gd name="connsiteX2" fmla="*/ 3570336 w 5760999"/>
              <a:gd name="connsiteY2" fmla="*/ 0 h 4206240"/>
              <a:gd name="connsiteX3" fmla="*/ 5730519 w 5760999"/>
              <a:gd name="connsiteY3" fmla="*/ 1168400 h 4206240"/>
              <a:gd name="connsiteX4" fmla="*/ 5760999 w 5760999"/>
              <a:gd name="connsiteY4" fmla="*/ 4206240 h 4206240"/>
              <a:gd name="connsiteX5" fmla="*/ 0 w 5760999"/>
              <a:gd name="connsiteY5" fmla="*/ 4196080 h 4206240"/>
              <a:gd name="connsiteX6" fmla="*/ 69172 w 5760999"/>
              <a:gd name="connsiteY6" fmla="*/ 1341120 h 4206240"/>
              <a:gd name="connsiteX7" fmla="*/ 917184 w 5760999"/>
              <a:gd name="connsiteY7" fmla="*/ 1290320 h 4206240"/>
              <a:gd name="connsiteX8" fmla="*/ 1239799 w 5760999"/>
              <a:gd name="connsiteY8" fmla="*/ 386080 h 4206240"/>
              <a:gd name="connsiteX0" fmla="*/ 1239799 w 5760999"/>
              <a:gd name="connsiteY0" fmla="*/ 599440 h 4419600"/>
              <a:gd name="connsiteX1" fmla="*/ 2829213 w 5760999"/>
              <a:gd name="connsiteY1" fmla="*/ 0 h 4419600"/>
              <a:gd name="connsiteX2" fmla="*/ 3570336 w 5760999"/>
              <a:gd name="connsiteY2" fmla="*/ 213360 h 4419600"/>
              <a:gd name="connsiteX3" fmla="*/ 5730519 w 5760999"/>
              <a:gd name="connsiteY3" fmla="*/ 1381760 h 4419600"/>
              <a:gd name="connsiteX4" fmla="*/ 5760999 w 5760999"/>
              <a:gd name="connsiteY4" fmla="*/ 4419600 h 4419600"/>
              <a:gd name="connsiteX5" fmla="*/ 0 w 5760999"/>
              <a:gd name="connsiteY5" fmla="*/ 4409440 h 4419600"/>
              <a:gd name="connsiteX6" fmla="*/ 69172 w 5760999"/>
              <a:gd name="connsiteY6" fmla="*/ 1554480 h 4419600"/>
              <a:gd name="connsiteX7" fmla="*/ 917184 w 5760999"/>
              <a:gd name="connsiteY7" fmla="*/ 1503680 h 4419600"/>
              <a:gd name="connsiteX8" fmla="*/ 1239799 w 5760999"/>
              <a:gd name="connsiteY8" fmla="*/ 599440 h 4419600"/>
              <a:gd name="connsiteX0" fmla="*/ 2524413 w 5760999"/>
              <a:gd name="connsiteY0" fmla="*/ 0 h 4958080"/>
              <a:gd name="connsiteX1" fmla="*/ 2829213 w 5760999"/>
              <a:gd name="connsiteY1" fmla="*/ 538480 h 4958080"/>
              <a:gd name="connsiteX2" fmla="*/ 3570336 w 5760999"/>
              <a:gd name="connsiteY2" fmla="*/ 751840 h 4958080"/>
              <a:gd name="connsiteX3" fmla="*/ 5730519 w 5760999"/>
              <a:gd name="connsiteY3" fmla="*/ 1920240 h 4958080"/>
              <a:gd name="connsiteX4" fmla="*/ 5760999 w 5760999"/>
              <a:gd name="connsiteY4" fmla="*/ 4958080 h 4958080"/>
              <a:gd name="connsiteX5" fmla="*/ 0 w 5760999"/>
              <a:gd name="connsiteY5" fmla="*/ 4947920 h 4958080"/>
              <a:gd name="connsiteX6" fmla="*/ 69172 w 5760999"/>
              <a:gd name="connsiteY6" fmla="*/ 2092960 h 4958080"/>
              <a:gd name="connsiteX7" fmla="*/ 917184 w 5760999"/>
              <a:gd name="connsiteY7" fmla="*/ 2042160 h 4958080"/>
              <a:gd name="connsiteX8" fmla="*/ 2524413 w 5760999"/>
              <a:gd name="connsiteY8" fmla="*/ 0 h 495808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69172 w 5760999"/>
              <a:gd name="connsiteY6" fmla="*/ 212344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138344 w 5760999"/>
              <a:gd name="connsiteY6" fmla="*/ 2032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4988560">
                <a:moveTo>
                  <a:pt x="2524413" y="30480"/>
                </a:moveTo>
                <a:lnTo>
                  <a:pt x="2829213" y="568960"/>
                </a:lnTo>
                <a:lnTo>
                  <a:pt x="3570336" y="782320"/>
                </a:lnTo>
                <a:lnTo>
                  <a:pt x="5730519" y="1950720"/>
                </a:lnTo>
                <a:lnTo>
                  <a:pt x="5760999" y="4988560"/>
                </a:lnTo>
                <a:lnTo>
                  <a:pt x="0" y="4978400"/>
                </a:lnTo>
                <a:lnTo>
                  <a:pt x="138344" y="20320"/>
                </a:lnTo>
                <a:lnTo>
                  <a:pt x="936947" y="0"/>
                </a:lnTo>
                <a:lnTo>
                  <a:pt x="2524413" y="30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6DAE9A3-A8D4-1F4F-87B8-95E9E01E9ED6}"/>
              </a:ext>
            </a:extLst>
          </p:cNvPr>
          <p:cNvSpPr/>
          <p:nvPr/>
        </p:nvSpPr>
        <p:spPr>
          <a:xfrm>
            <a:off x="3068320" y="3810000"/>
            <a:ext cx="3535680" cy="2712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435970D-289F-5C44-88EB-0ED68EC089EF}"/>
              </a:ext>
            </a:extLst>
          </p:cNvPr>
          <p:cNvSpPr txBox="1"/>
          <p:nvPr/>
        </p:nvSpPr>
        <p:spPr>
          <a:xfrm>
            <a:off x="3180080" y="388949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(a)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(a}} </a:t>
            </a:r>
            <a:r>
              <a:rPr lang="en-US" sz="1600" dirty="0">
                <a:cs typeface="Arial" charset="0"/>
              </a:rPr>
              <a:t>= 1 + 8 = 9 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915EDBD-C6AE-C34B-A2D2-6F98B54A26DF}"/>
              </a:ext>
            </a:extLst>
          </p:cNvPr>
          <p:cNvSpPr txBox="1"/>
          <p:nvPr/>
        </p:nvSpPr>
        <p:spPr>
          <a:xfrm>
            <a:off x="3180080" y="421461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(b)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(b)} = 1 + 0 = 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ACDF90F-67A6-E647-A359-36DFD3E0EAEE}"/>
              </a:ext>
            </a:extLst>
          </p:cNvPr>
          <p:cNvSpPr txBox="1"/>
          <p:nvPr/>
        </p:nvSpPr>
        <p:spPr>
          <a:xfrm>
            <a:off x="3169920" y="4539734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(d)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(d)}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D24FB0F-A16D-AD44-B13C-8FACD3AE60AA}"/>
              </a:ext>
            </a:extLst>
          </p:cNvPr>
          <p:cNvSpPr txBox="1"/>
          <p:nvPr/>
        </p:nvSpPr>
        <p:spPr>
          <a:xfrm>
            <a:off x="3180080" y="4844534"/>
            <a:ext cx="327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(e)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(e)} = 1 + 1 = 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92C7836-E2B2-3344-B33C-D0311C182CE1}"/>
              </a:ext>
            </a:extLst>
          </p:cNvPr>
          <p:cNvSpPr txBox="1"/>
          <p:nvPr/>
        </p:nvSpPr>
        <p:spPr>
          <a:xfrm>
            <a:off x="3169920" y="5169654"/>
            <a:ext cx="336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(f)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(f)}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4B5D70E-C9D4-A94D-83A5-723A3BC5D7B2}"/>
              </a:ext>
            </a:extLst>
          </p:cNvPr>
          <p:cNvSpPr txBox="1"/>
          <p:nvPr/>
        </p:nvSpPr>
        <p:spPr>
          <a:xfrm>
            <a:off x="3180080" y="5484614"/>
            <a:ext cx="322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(g)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(g)}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8C46536-27F6-EA4E-8DAA-99731029B077}"/>
              </a:ext>
            </a:extLst>
          </p:cNvPr>
          <p:cNvSpPr txBox="1"/>
          <p:nvPr/>
        </p:nvSpPr>
        <p:spPr>
          <a:xfrm>
            <a:off x="3180080" y="6112748"/>
            <a:ext cx="337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(i)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(i)}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B587E4B-98D8-314C-AD6C-D5C59E491D12}"/>
              </a:ext>
            </a:extLst>
          </p:cNvPr>
          <p:cNvSpPr txBox="1"/>
          <p:nvPr/>
        </p:nvSpPr>
        <p:spPr>
          <a:xfrm>
            <a:off x="3169920" y="5807948"/>
            <a:ext cx="338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(h) = min{c</a:t>
            </a:r>
            <a:r>
              <a:rPr lang="en-US" sz="1600" baseline="-25000" dirty="0"/>
              <a:t>bc,b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(h)}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8" name="Down Arrow 237">
            <a:extLst>
              <a:ext uri="{FF2B5EF4-FFF2-40B4-BE49-F238E27FC236}">
                <a16:creationId xmlns:a16="http://schemas.microsoft.com/office/drawing/2014/main" id="{1B75EA05-516F-1A42-869B-A05112D9F54E}"/>
              </a:ext>
            </a:extLst>
          </p:cNvPr>
          <p:cNvSpPr/>
          <p:nvPr/>
        </p:nvSpPr>
        <p:spPr>
          <a:xfrm rot="16200000">
            <a:off x="670434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E5DB8CA-DD05-F947-B8C0-C515F9C0A281}"/>
              </a:ext>
            </a:extLst>
          </p:cNvPr>
          <p:cNvGrpSpPr/>
          <p:nvPr/>
        </p:nvGrpSpPr>
        <p:grpSpPr>
          <a:xfrm>
            <a:off x="7147328" y="3969037"/>
            <a:ext cx="1149458" cy="2667397"/>
            <a:chOff x="9764348" y="1447800"/>
            <a:chExt cx="1149458" cy="2667397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0DA1C9B-D797-2940-9D9A-52DB91665546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438FEFE-9A0E-E14F-A20C-433AD0E31E2A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DDE6AB4-1AAE-4740-BF48-DF453B07DF19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5208DC7-BADD-0348-8188-DDEF7D011927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c: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9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A1646E-2395-DE4C-9EB7-A010C4C5A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5D06E1AD-42EC-234A-8990-0D862398AAF1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49C604FF-993B-294E-A4FB-B0CD03969C40}"/>
              </a:ext>
            </a:extLst>
          </p:cNvPr>
          <p:cNvSpPr/>
          <p:nvPr/>
        </p:nvSpPr>
        <p:spPr>
          <a:xfrm>
            <a:off x="3068320" y="2194560"/>
            <a:ext cx="5598160" cy="1625600"/>
          </a:xfrm>
          <a:custGeom>
            <a:avLst/>
            <a:gdLst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8160" h="1625600">
                <a:moveTo>
                  <a:pt x="5120640" y="0"/>
                </a:moveTo>
                <a:cubicBezTo>
                  <a:pt x="3495040" y="812800"/>
                  <a:pt x="2540000" y="1127760"/>
                  <a:pt x="0" y="1615440"/>
                </a:cubicBezTo>
                <a:lnTo>
                  <a:pt x="3535680" y="1625600"/>
                </a:lnTo>
                <a:cubicBezTo>
                  <a:pt x="4087707" y="988907"/>
                  <a:pt x="4243493" y="890693"/>
                  <a:pt x="5598160" y="50800"/>
                </a:cubicBezTo>
                <a:cubicBezTo>
                  <a:pt x="5317067" y="98213"/>
                  <a:pt x="5259493" y="115147"/>
                  <a:pt x="5120640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044BE68-E074-7343-AA40-5C62E04FEF33}"/>
              </a:ext>
            </a:extLst>
          </p:cNvPr>
          <p:cNvGrpSpPr/>
          <p:nvPr/>
        </p:nvGrpSpPr>
        <p:grpSpPr>
          <a:xfrm>
            <a:off x="7868428" y="1698029"/>
            <a:ext cx="1196054" cy="1022555"/>
            <a:chOff x="9655277" y="2349909"/>
            <a:chExt cx="1196054" cy="1022555"/>
          </a:xfrm>
        </p:grpSpPr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C432037B-C0B1-0946-9310-8F414043AC97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82C0F4B-EE5D-3F44-A552-A4006C30F736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178" name="TextBox 1">
            <a:extLst>
              <a:ext uri="{FF2B5EF4-FFF2-40B4-BE49-F238E27FC236}">
                <a16:creationId xmlns:a16="http://schemas.microsoft.com/office/drawing/2014/main" id="{864085B5-CC56-654B-9AEA-E4EFBB59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2751" y="5433536"/>
            <a:ext cx="35442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28778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20417 -0.5465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82" grpId="0" animBg="1"/>
      <p:bldP spid="214" grpId="0"/>
      <p:bldP spid="220" grpId="0"/>
      <p:bldP spid="227" grpId="0"/>
      <p:bldP spid="228" grpId="0"/>
      <p:bldP spid="229" grpId="0"/>
      <p:bldP spid="230" grpId="0"/>
      <p:bldP spid="231" grpId="0"/>
      <p:bldP spid="232" grpId="0"/>
      <p:bldP spid="238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80">
            <a:extLst>
              <a:ext uri="{FF2B5EF4-FFF2-40B4-BE49-F238E27FC236}">
                <a16:creationId xmlns:a16="http://schemas.microsoft.com/office/drawing/2014/main" id="{E4A69AE9-9C27-CE49-8761-21FC6391CC79}"/>
              </a:ext>
            </a:extLst>
          </p:cNvPr>
          <p:cNvSpPr>
            <a:spLocks/>
          </p:cNvSpPr>
          <p:nvPr/>
        </p:nvSpPr>
        <p:spPr bwMode="auto">
          <a:xfrm>
            <a:off x="6624872" y="2978590"/>
            <a:ext cx="3273778" cy="2294055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" name="Text Box 12">
            <a:extLst>
              <a:ext uri="{FF2B5EF4-FFF2-40B4-BE49-F238E27FC236}">
                <a16:creationId xmlns:a16="http://schemas.microsoft.com/office/drawing/2014/main" id="{160FAFD7-0598-5243-851C-EDC8ADECC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40" y="3264692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10.0.0.1</a:t>
            </a:r>
          </a:p>
        </p:txBody>
      </p:sp>
      <p:sp>
        <p:nvSpPr>
          <p:cNvPr id="55" name="Text Box 13">
            <a:extLst>
              <a:ext uri="{FF2B5EF4-FFF2-40B4-BE49-F238E27FC236}">
                <a16:creationId xmlns:a16="http://schemas.microsoft.com/office/drawing/2014/main" id="{0C2F1B46-63B4-2448-9F86-DCE0FFD3B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89" y="3988217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10.0.0.2</a:t>
            </a:r>
          </a:p>
        </p:txBody>
      </p:sp>
      <p:sp>
        <p:nvSpPr>
          <p:cNvPr id="56" name="Text Box 14">
            <a:extLst>
              <a:ext uri="{FF2B5EF4-FFF2-40B4-BE49-F238E27FC236}">
                <a16:creationId xmlns:a16="http://schemas.microsoft.com/office/drawing/2014/main" id="{64025A8E-DCF1-D643-BEC4-D5D76E02D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5136" y="4742372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10.0.0.3</a:t>
            </a:r>
          </a:p>
        </p:txBody>
      </p:sp>
      <p:sp>
        <p:nvSpPr>
          <p:cNvPr id="57" name="Text Box 15">
            <a:extLst>
              <a:ext uri="{FF2B5EF4-FFF2-40B4-BE49-F238E27FC236}">
                <a16:creationId xmlns:a16="http://schemas.microsoft.com/office/drawing/2014/main" id="{DAA05697-C5E0-8546-AB80-63B791723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854" y="3424079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10.0.0.4</a:t>
            </a:r>
          </a:p>
        </p:txBody>
      </p:sp>
      <p:sp>
        <p:nvSpPr>
          <p:cNvPr id="58" name="Line 16">
            <a:extLst>
              <a:ext uri="{FF2B5EF4-FFF2-40B4-BE49-F238E27FC236}">
                <a16:creationId xmlns:a16="http://schemas.microsoft.com/office/drawing/2014/main" id="{7A263ADA-FEA5-9749-93B9-2C606DDDA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0885" y="3727909"/>
            <a:ext cx="2090" cy="35887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Text Box 81">
            <a:extLst>
              <a:ext uri="{FF2B5EF4-FFF2-40B4-BE49-F238E27FC236}">
                <a16:creationId xmlns:a16="http://schemas.microsoft.com/office/drawing/2014/main" id="{CC371830-F400-E64E-BBD6-B5CDA5AE6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9771" y="2473869"/>
            <a:ext cx="2802851" cy="56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network (e.g., home network) 10.0.0/24</a:t>
            </a:r>
          </a:p>
        </p:txBody>
      </p:sp>
      <p:sp>
        <p:nvSpPr>
          <p:cNvPr id="63" name="Line 82">
            <a:extLst>
              <a:ext uri="{FF2B5EF4-FFF2-40B4-BE49-F238E27FC236}">
                <a16:creationId xmlns:a16="http://schemas.microsoft.com/office/drawing/2014/main" id="{088E5B6E-277B-E04A-9B50-44C102E23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7628" y="2709128"/>
            <a:ext cx="112466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Line 83">
            <a:extLst>
              <a:ext uri="{FF2B5EF4-FFF2-40B4-BE49-F238E27FC236}">
                <a16:creationId xmlns:a16="http://schemas.microsoft.com/office/drawing/2014/main" id="{709B9FA0-ACAA-A845-AE33-47EEFB4EB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5244" y="2589251"/>
            <a:ext cx="0" cy="11282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5" name="Line 84">
            <a:extLst>
              <a:ext uri="{FF2B5EF4-FFF2-40B4-BE49-F238E27FC236}">
                <a16:creationId xmlns:a16="http://schemas.microsoft.com/office/drawing/2014/main" id="{FF34E808-0600-054A-9F51-077FECC178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4943" y="2721791"/>
            <a:ext cx="427910" cy="44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82" name="Group 107">
            <a:extLst>
              <a:ext uri="{FF2B5EF4-FFF2-40B4-BE49-F238E27FC236}">
                <a16:creationId xmlns:a16="http://schemas.microsoft.com/office/drawing/2014/main" id="{148E112E-E90E-834A-811C-CD872028B70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88255" y="3097875"/>
            <a:ext cx="641350" cy="583178"/>
            <a:chOff x="-44" y="1473"/>
            <a:chExt cx="981" cy="1105"/>
          </a:xfrm>
        </p:grpSpPr>
        <p:pic>
          <p:nvPicPr>
            <p:cNvPr id="83" name="Picture 108" descr="desktop_computer_stylized_medium">
              <a:extLst>
                <a:ext uri="{FF2B5EF4-FFF2-40B4-BE49-F238E27FC236}">
                  <a16:creationId xmlns:a16="http://schemas.microsoft.com/office/drawing/2014/main" id="{B9390BE0-7119-AB41-B6E6-B8B9B6EAFE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Freeform 109">
              <a:extLst>
                <a:ext uri="{FF2B5EF4-FFF2-40B4-BE49-F238E27FC236}">
                  <a16:creationId xmlns:a16="http://schemas.microsoft.com/office/drawing/2014/main" id="{293E3B7E-E5D1-5346-ACF1-D67B1F6CA3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5" name="Group 110">
            <a:extLst>
              <a:ext uri="{FF2B5EF4-FFF2-40B4-BE49-F238E27FC236}">
                <a16:creationId xmlns:a16="http://schemas.microsoft.com/office/drawing/2014/main" id="{2DD7477F-5AAB-0746-AAA0-47FB5D4798F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15055" y="3818933"/>
            <a:ext cx="641350" cy="583178"/>
            <a:chOff x="-44" y="1473"/>
            <a:chExt cx="981" cy="1105"/>
          </a:xfrm>
        </p:grpSpPr>
        <p:pic>
          <p:nvPicPr>
            <p:cNvPr id="86" name="Picture 111" descr="desktop_computer_stylized_medium">
              <a:extLst>
                <a:ext uri="{FF2B5EF4-FFF2-40B4-BE49-F238E27FC236}">
                  <a16:creationId xmlns:a16="http://schemas.microsoft.com/office/drawing/2014/main" id="{01B20CC0-1736-964F-BCF0-1E8797D8E0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Freeform 112">
              <a:extLst>
                <a:ext uri="{FF2B5EF4-FFF2-40B4-BE49-F238E27FC236}">
                  <a16:creationId xmlns:a16="http://schemas.microsoft.com/office/drawing/2014/main" id="{336B69AD-10ED-4543-8BB7-FE48585F5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8" name="Group 113">
            <a:extLst>
              <a:ext uri="{FF2B5EF4-FFF2-40B4-BE49-F238E27FC236}">
                <a16:creationId xmlns:a16="http://schemas.microsoft.com/office/drawing/2014/main" id="{7FA0B98C-5F93-3E44-B2CB-BA99E8BB49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34281" y="4558766"/>
            <a:ext cx="641350" cy="583178"/>
            <a:chOff x="-44" y="1473"/>
            <a:chExt cx="981" cy="1105"/>
          </a:xfrm>
        </p:grpSpPr>
        <p:pic>
          <p:nvPicPr>
            <p:cNvPr id="89" name="Picture 114" descr="desktop_computer_stylized_medium">
              <a:extLst>
                <a:ext uri="{FF2B5EF4-FFF2-40B4-BE49-F238E27FC236}">
                  <a16:creationId xmlns:a16="http://schemas.microsoft.com/office/drawing/2014/main" id="{09369A99-2EFC-9B40-AF93-FDC156253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Freeform 115">
              <a:extLst>
                <a:ext uri="{FF2B5EF4-FFF2-40B4-BE49-F238E27FC236}">
                  <a16:creationId xmlns:a16="http://schemas.microsoft.com/office/drawing/2014/main" id="{464C0B53-AAB8-564F-8088-920F60DC7A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06E053-CAB3-9D4A-8BE9-102F522689C4}"/>
              </a:ext>
            </a:extLst>
          </p:cNvPr>
          <p:cNvGrpSpPr/>
          <p:nvPr/>
        </p:nvGrpSpPr>
        <p:grpSpPr>
          <a:xfrm>
            <a:off x="2171406" y="2486532"/>
            <a:ext cx="3963988" cy="2445373"/>
            <a:chOff x="2171406" y="2486532"/>
            <a:chExt cx="3963988" cy="2445373"/>
          </a:xfrm>
        </p:grpSpPr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DCC2D4F1-C60F-1E4E-BA36-DFAF4B8F7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1406" y="3444138"/>
              <a:ext cx="3640666" cy="1487767"/>
            </a:xfrm>
            <a:custGeom>
              <a:avLst/>
              <a:gdLst>
                <a:gd name="T0" fmla="*/ 2147483647 w 2425"/>
                <a:gd name="T1" fmla="*/ 2147483647 h 898"/>
                <a:gd name="T2" fmla="*/ 2147483647 w 2425"/>
                <a:gd name="T3" fmla="*/ 2147483647 h 898"/>
                <a:gd name="T4" fmla="*/ 2147483647 w 2425"/>
                <a:gd name="T5" fmla="*/ 2147483647 h 898"/>
                <a:gd name="T6" fmla="*/ 2147483647 w 2425"/>
                <a:gd name="T7" fmla="*/ 2147483647 h 898"/>
                <a:gd name="T8" fmla="*/ 2147483647 w 2425"/>
                <a:gd name="T9" fmla="*/ 2147483647 h 898"/>
                <a:gd name="T10" fmla="*/ 2147483647 w 2425"/>
                <a:gd name="T11" fmla="*/ 2147483647 h 898"/>
                <a:gd name="T12" fmla="*/ 2147483647 w 2425"/>
                <a:gd name="T13" fmla="*/ 2147483647 h 898"/>
                <a:gd name="T14" fmla="*/ 2147483647 w 2425"/>
                <a:gd name="T15" fmla="*/ 2147483647 h 8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5"/>
                <a:gd name="T25" fmla="*/ 0 h 898"/>
                <a:gd name="T26" fmla="*/ 2425 w 2425"/>
                <a:gd name="T27" fmla="*/ 898 h 89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5" h="898">
                  <a:moveTo>
                    <a:pt x="2056" y="289"/>
                  </a:moveTo>
                  <a:cubicBezTo>
                    <a:pt x="1826" y="223"/>
                    <a:pt x="1133" y="113"/>
                    <a:pt x="810" y="75"/>
                  </a:cubicBezTo>
                  <a:cubicBezTo>
                    <a:pt x="487" y="37"/>
                    <a:pt x="230" y="0"/>
                    <a:pt x="115" y="60"/>
                  </a:cubicBezTo>
                  <a:cubicBezTo>
                    <a:pt x="0" y="120"/>
                    <a:pt x="121" y="301"/>
                    <a:pt x="121" y="433"/>
                  </a:cubicBezTo>
                  <a:cubicBezTo>
                    <a:pt x="121" y="565"/>
                    <a:pt x="25" y="802"/>
                    <a:pt x="115" y="850"/>
                  </a:cubicBezTo>
                  <a:cubicBezTo>
                    <a:pt x="205" y="898"/>
                    <a:pt x="316" y="784"/>
                    <a:pt x="662" y="721"/>
                  </a:cubicBezTo>
                  <a:cubicBezTo>
                    <a:pt x="1008" y="658"/>
                    <a:pt x="1961" y="544"/>
                    <a:pt x="2193" y="472"/>
                  </a:cubicBezTo>
                  <a:cubicBezTo>
                    <a:pt x="2425" y="400"/>
                    <a:pt x="2292" y="327"/>
                    <a:pt x="2056" y="28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98000"/>
                  </a:srgbClr>
                </a:gs>
                <a:gs pos="100000">
                  <a:srgbClr val="66CC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Text Box 17">
              <a:extLst>
                <a:ext uri="{FF2B5EF4-FFF2-40B4-BE49-F238E27FC236}">
                  <a16:creationId xmlns:a16="http://schemas.microsoft.com/office/drawing/2014/main" id="{E30571BA-05AF-0B45-BA07-E31ED33E2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384" y="3410471"/>
              <a:ext cx="1172116" cy="35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138.76.29.7</a:t>
              </a:r>
            </a:p>
          </p:txBody>
        </p:sp>
        <p:sp>
          <p:nvSpPr>
            <p:cNvPr id="60" name="Line 18">
              <a:extLst>
                <a:ext uri="{FF2B5EF4-FFF2-40B4-BE49-F238E27FC236}">
                  <a16:creationId xmlns:a16="http://schemas.microsoft.com/office/drawing/2014/main" id="{8992B4D5-4037-2B4E-93F8-5AB3897ED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04641" y="3720817"/>
              <a:ext cx="4440" cy="3567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Line 86">
              <a:extLst>
                <a:ext uri="{FF2B5EF4-FFF2-40B4-BE49-F238E27FC236}">
                  <a16:creationId xmlns:a16="http://schemas.microsoft.com/office/drawing/2014/main" id="{EE50E18D-731D-DF47-B118-B4345E03D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9506" y="2735046"/>
              <a:ext cx="1385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Line 87">
              <a:extLst>
                <a:ext uri="{FF2B5EF4-FFF2-40B4-BE49-F238E27FC236}">
                  <a16:creationId xmlns:a16="http://schemas.microsoft.com/office/drawing/2014/main" id="{C0557AD9-6792-174F-BDA1-0FE8C031C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8169" y="2721792"/>
              <a:ext cx="898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Text Box 88">
              <a:extLst>
                <a:ext uri="{FF2B5EF4-FFF2-40B4-BE49-F238E27FC236}">
                  <a16:creationId xmlns:a16="http://schemas.microsoft.com/office/drawing/2014/main" id="{871C9E7E-B867-EC4D-B2AF-320388F72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9555" y="2486532"/>
              <a:ext cx="950901" cy="616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rest of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Internet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50858C1-088D-F54E-93D3-2431EDC19F7F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4135538"/>
              <a:ext cx="29437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5BDAD16-73BC-D94F-A2DF-E2B2A45A02F7}"/>
              </a:ext>
            </a:extLst>
          </p:cNvPr>
          <p:cNvGrpSpPr/>
          <p:nvPr/>
        </p:nvGrpSpPr>
        <p:grpSpPr>
          <a:xfrm>
            <a:off x="5685800" y="3913064"/>
            <a:ext cx="1040553" cy="449888"/>
            <a:chOff x="7493876" y="2774731"/>
            <a:chExt cx="1481958" cy="894622"/>
          </a:xfrm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7554E4B-6AC8-0F4D-9587-02056E04AB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36E53E2-F166-0242-9060-47F57E4B32B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2B76B53-8A9E-9746-BCEA-A8C7D842688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06470D2-5187-0248-942C-0180B21B5B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ACE4034-22E7-4042-8641-12B84FBD37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D499314E-78D6-EA42-9F51-F19C0BD7CD3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66172900-9068-FA4E-88B9-FDFBC7A671A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22AE88A-A305-524E-B84B-0B76D7B61A34}"/>
              </a:ext>
            </a:extLst>
          </p:cNvPr>
          <p:cNvCxnSpPr>
            <a:cxnSpLocks/>
          </p:cNvCxnSpPr>
          <p:nvPr/>
        </p:nvCxnSpPr>
        <p:spPr>
          <a:xfrm>
            <a:off x="9757680" y="3564123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0700875-0DC6-5E45-AA18-90F4BFEE78F0}"/>
              </a:ext>
            </a:extLst>
          </p:cNvPr>
          <p:cNvCxnSpPr>
            <a:cxnSpLocks/>
          </p:cNvCxnSpPr>
          <p:nvPr/>
        </p:nvCxnSpPr>
        <p:spPr>
          <a:xfrm>
            <a:off x="9685290" y="4279842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AF57DEB-1FD3-0148-A063-19891BA88EFC}"/>
              </a:ext>
            </a:extLst>
          </p:cNvPr>
          <p:cNvCxnSpPr>
            <a:cxnSpLocks/>
          </p:cNvCxnSpPr>
          <p:nvPr/>
        </p:nvCxnSpPr>
        <p:spPr>
          <a:xfrm>
            <a:off x="9704340" y="5027371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CDF8C58-9021-0F45-A760-A2349ED7BDDE}"/>
              </a:ext>
            </a:extLst>
          </p:cNvPr>
          <p:cNvGrpSpPr/>
          <p:nvPr/>
        </p:nvGrpSpPr>
        <p:grpSpPr>
          <a:xfrm>
            <a:off x="6231591" y="4144216"/>
            <a:ext cx="5475817" cy="2433887"/>
            <a:chOff x="6191250" y="3243263"/>
            <a:chExt cx="5475817" cy="2433887"/>
          </a:xfrm>
        </p:grpSpPr>
        <p:sp>
          <p:nvSpPr>
            <p:cNvPr id="69" name="Text Box 90">
              <a:extLst>
                <a:ext uri="{FF2B5EF4-FFF2-40B4-BE49-F238E27FC236}">
                  <a16:creationId xmlns:a16="http://schemas.microsoft.com/office/drawing/2014/main" id="{C3D3888E-0889-EC4A-A8F0-844A73368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250" y="4640263"/>
              <a:ext cx="5475817" cy="1036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datagrams with source or destination in this network have 10.0.0/24 address for  source, destination (as usual)</a:t>
              </a:r>
            </a:p>
          </p:txBody>
        </p:sp>
        <p:sp>
          <p:nvSpPr>
            <p:cNvPr id="71" name="Line 96">
              <a:extLst>
                <a:ext uri="{FF2B5EF4-FFF2-40B4-BE49-F238E27FC236}">
                  <a16:creationId xmlns:a16="http://schemas.microsoft.com/office/drawing/2014/main" id="{EF9E06A3-F0A2-D04B-881A-B1FA9D610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1530" y="3243263"/>
              <a:ext cx="668337" cy="142716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D291785-CEE8-4E4A-AA83-F757C708CBFB}"/>
              </a:ext>
            </a:extLst>
          </p:cNvPr>
          <p:cNvGrpSpPr/>
          <p:nvPr/>
        </p:nvGrpSpPr>
        <p:grpSpPr>
          <a:xfrm>
            <a:off x="380010" y="4107703"/>
            <a:ext cx="5528261" cy="2475162"/>
            <a:chOff x="339669" y="3206750"/>
            <a:chExt cx="5528261" cy="2475162"/>
          </a:xfrm>
        </p:grpSpPr>
        <p:sp>
          <p:nvSpPr>
            <p:cNvPr id="70" name="Text Box 92">
              <a:extLst>
                <a:ext uri="{FF2B5EF4-FFF2-40B4-BE49-F238E27FC236}">
                  <a16:creationId xmlns:a16="http://schemas.microsoft.com/office/drawing/2014/main" id="{CBD8DA55-6AFE-D449-BB96-966C7F5EB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69" y="4645025"/>
              <a:ext cx="5528261" cy="1036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all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datagrams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leaving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local network have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same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source NAT IP address: 138.76.29.7,  but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different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source port numbers</a:t>
              </a:r>
            </a:p>
          </p:txBody>
        </p:sp>
        <p:sp>
          <p:nvSpPr>
            <p:cNvPr id="72" name="Line 97">
              <a:extLst>
                <a:ext uri="{FF2B5EF4-FFF2-40B4-BE49-F238E27FC236}">
                  <a16:creationId xmlns:a16="http://schemas.microsoft.com/office/drawing/2014/main" id="{889B3E74-1C09-0F4E-8E4B-3B9C0D265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0155" y="3206750"/>
              <a:ext cx="668337" cy="142716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7D39038-77D9-D24B-96C2-D00AB29DC0A3}"/>
              </a:ext>
            </a:extLst>
          </p:cNvPr>
          <p:cNvSpPr/>
          <p:nvPr/>
        </p:nvSpPr>
        <p:spPr>
          <a:xfrm>
            <a:off x="438310" y="1328747"/>
            <a:ext cx="11125200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713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NAT: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all devices in local network share just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IPv4 address as far as outside world is concerned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0B61CD-48A3-4A40-98F0-DA3F309E2D8D}"/>
              </a:ext>
            </a:extLst>
          </p:cNvPr>
          <p:cNvCxnSpPr>
            <a:cxnSpLocks/>
          </p:cNvCxnSpPr>
          <p:nvPr/>
        </p:nvCxnSpPr>
        <p:spPr>
          <a:xfrm>
            <a:off x="6743699" y="4124653"/>
            <a:ext cx="5488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ECE95E76-8D3F-5D49-BBDA-40760E7D5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0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e receives DVs from b, d, f, h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74755" y="1106458"/>
            <a:ext cx="2967758" cy="301457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19663 w 2987119"/>
              <a:gd name="connsiteY3" fmla="*/ 2526890 h 2593750"/>
              <a:gd name="connsiteX4" fmla="*/ 0 w 2987119"/>
              <a:gd name="connsiteY4" fmla="*/ 2319101 h 2593750"/>
              <a:gd name="connsiteX0" fmla="*/ 0 w 3017599"/>
              <a:gd name="connsiteY0" fmla="*/ 2390221 h 2593750"/>
              <a:gd name="connsiteX1" fmla="*/ 3010964 w 3017599"/>
              <a:gd name="connsiteY1" fmla="*/ 0 h 2593750"/>
              <a:gd name="connsiteX2" fmla="*/ 3000805 w 3017599"/>
              <a:gd name="connsiteY2" fmla="*/ 2593750 h 2593750"/>
              <a:gd name="connsiteX3" fmla="*/ 50143 w 3017599"/>
              <a:gd name="connsiteY3" fmla="*/ 2526890 h 2593750"/>
              <a:gd name="connsiteX4" fmla="*/ 0 w 3017599"/>
              <a:gd name="connsiteY4" fmla="*/ 2390221 h 259375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758" h="3014570">
                <a:moveTo>
                  <a:pt x="0" y="2877901"/>
                </a:moveTo>
                <a:cubicBezTo>
                  <a:pt x="1740309" y="2497721"/>
                  <a:pt x="2305008" y="1488604"/>
                  <a:pt x="2919524" y="0"/>
                </a:cubicBezTo>
                <a:cubicBezTo>
                  <a:pt x="2919524" y="783303"/>
                  <a:pt x="2990645" y="1719007"/>
                  <a:pt x="2960165" y="2583590"/>
                </a:cubicBezTo>
                <a:cubicBezTo>
                  <a:pt x="2152608" y="2386944"/>
                  <a:pt x="1676726" y="2623574"/>
                  <a:pt x="50143" y="3014570"/>
                </a:cubicBezTo>
                <a:lnTo>
                  <a:pt x="0" y="28779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871D2208-E245-1F4C-95E8-E69A25614938}"/>
              </a:ext>
            </a:extLst>
          </p:cNvPr>
          <p:cNvSpPr/>
          <p:nvPr/>
        </p:nvSpPr>
        <p:spPr>
          <a:xfrm>
            <a:off x="8446236" y="3874156"/>
            <a:ext cx="1239192" cy="2428567"/>
          </a:xfrm>
          <a:custGeom>
            <a:avLst/>
            <a:gdLst>
              <a:gd name="connsiteX0" fmla="*/ 9833 w 786581"/>
              <a:gd name="connsiteY0" fmla="*/ 501445 h 2458064"/>
              <a:gd name="connsiteX1" fmla="*/ 747252 w 786581"/>
              <a:gd name="connsiteY1" fmla="*/ 0 h 2458064"/>
              <a:gd name="connsiteX2" fmla="*/ 786581 w 786581"/>
              <a:gd name="connsiteY2" fmla="*/ 2458064 h 2458064"/>
              <a:gd name="connsiteX3" fmla="*/ 0 w 786581"/>
              <a:gd name="connsiteY3" fmla="*/ 668593 h 2458064"/>
              <a:gd name="connsiteX4" fmla="*/ 9833 w 786581"/>
              <a:gd name="connsiteY4" fmla="*/ 501445 h 2458064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765" h="2428567">
                <a:moveTo>
                  <a:pt x="360141" y="224175"/>
                </a:moveTo>
                <a:cubicBezTo>
                  <a:pt x="978394" y="281530"/>
                  <a:pt x="1236509" y="288085"/>
                  <a:pt x="1558933" y="0"/>
                </a:cubicBezTo>
                <a:cubicBezTo>
                  <a:pt x="1562210" y="809522"/>
                  <a:pt x="1565488" y="1619045"/>
                  <a:pt x="1568765" y="2428567"/>
                </a:cubicBezTo>
                <a:cubicBezTo>
                  <a:pt x="1218082" y="2058219"/>
                  <a:pt x="714478" y="485712"/>
                  <a:pt x="0" y="341506"/>
                </a:cubicBezTo>
                <a:cubicBezTo>
                  <a:pt x="0" y="295622"/>
                  <a:pt x="360141" y="270059"/>
                  <a:pt x="360141" y="22417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0DDEBD4-7353-9541-B72F-43E36357B966}"/>
              </a:ext>
            </a:extLst>
          </p:cNvPr>
          <p:cNvGrpSpPr/>
          <p:nvPr/>
        </p:nvGrpSpPr>
        <p:grpSpPr>
          <a:xfrm>
            <a:off x="9656848" y="3847117"/>
            <a:ext cx="1149458" cy="2667397"/>
            <a:chOff x="9764348" y="1447800"/>
            <a:chExt cx="1149458" cy="266739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ED8B3F-2D0A-3B4F-8597-6D523A519ACE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CC75114-1E36-B840-9A29-0C23BD09F41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63C8C73-22EE-D041-BE86-2A0A330003BA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D4B225B-56A4-C54E-B06D-75AF9FB2D768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f: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590C634-B576-E54C-94F8-7B2EAD859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03080151-68AE-D642-A727-713A5B002CA3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A226F5-E1A0-0745-A702-A2A97BFBFCD7}"/>
              </a:ext>
            </a:extLst>
          </p:cNvPr>
          <p:cNvGrpSpPr/>
          <p:nvPr/>
        </p:nvGrpSpPr>
        <p:grpSpPr>
          <a:xfrm>
            <a:off x="9685117" y="1067456"/>
            <a:ext cx="1155603" cy="2672477"/>
            <a:chOff x="10325197" y="813456"/>
            <a:chExt cx="1155603" cy="267247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10355334" y="813456"/>
              <a:ext cx="1125466" cy="2630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6C3876C-103E-634C-8619-285D4D96A9C8}"/>
                </a:ext>
              </a:extLst>
            </p:cNvPr>
            <p:cNvSpPr/>
            <p:nvPr/>
          </p:nvSpPr>
          <p:spPr>
            <a:xfrm>
              <a:off x="10338507" y="825123"/>
              <a:ext cx="1141582" cy="407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C7420E3-75DE-FB4C-B805-F6E92683D068}"/>
                </a:ext>
              </a:extLst>
            </p:cNvPr>
            <p:cNvSpPr txBox="1"/>
            <p:nvPr/>
          </p:nvSpPr>
          <p:spPr>
            <a:xfrm>
              <a:off x="10325197" y="821098"/>
              <a:ext cx="1117197" cy="266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DV in e: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(a) =</a:t>
              </a:r>
              <a:r>
                <a:rPr lang="en-US" sz="1600" dirty="0">
                  <a:cs typeface="Arial" charset="0"/>
                </a:rPr>
                <a:t> ∞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(b)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(c)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(d) =</a:t>
              </a:r>
              <a:r>
                <a:rPr lang="en-US" sz="1600" dirty="0">
                  <a:cs typeface="Arial" charset="0"/>
                </a:rPr>
                <a:t> 1</a:t>
              </a:r>
            </a:p>
            <a:p>
              <a:pPr marL="114300" lvl="1"/>
              <a:r>
                <a:rPr lang="en-US" sz="1600" dirty="0">
                  <a:cs typeface="Arial" charset="0"/>
                </a:rPr>
                <a:t>D</a:t>
              </a:r>
              <a:r>
                <a:rPr lang="en-US" sz="1600" baseline="-25000" dirty="0">
                  <a:cs typeface="Arial" charset="0"/>
                </a:rPr>
                <a:t>e</a:t>
              </a:r>
              <a:r>
                <a:rPr lang="en-US" sz="1600" dirty="0">
                  <a:cs typeface="Arial" charset="0"/>
                </a:rPr>
                <a:t>(e) = 0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(f)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(g)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(h)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(i)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DC7A48D-E2F6-C84C-A00F-2E0AAD581115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450" y="1225636"/>
              <a:ext cx="11486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7FCACB9-7EBD-6042-B148-4018CD65A0BC}"/>
                </a:ext>
              </a:extLst>
            </p:cNvPr>
            <p:cNvSpPr/>
            <p:nvPr/>
          </p:nvSpPr>
          <p:spPr>
            <a:xfrm>
              <a:off x="10332745" y="825123"/>
              <a:ext cx="1122744" cy="2616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413BF4D-A39A-5642-A43D-A3C2CE1A0D9F}"/>
              </a:ext>
            </a:extLst>
          </p:cNvPr>
          <p:cNvGrpSpPr/>
          <p:nvPr/>
        </p:nvGrpSpPr>
        <p:grpSpPr>
          <a:xfrm>
            <a:off x="2595648" y="4070637"/>
            <a:ext cx="1149458" cy="2667397"/>
            <a:chOff x="9764348" y="1447800"/>
            <a:chExt cx="1149458" cy="2667397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9ADF260B-6661-034F-A0B1-9434C10CB6EA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0F6E678-018D-9043-9B9E-520CE9425B4F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C54479A-6447-6C41-A65D-8CDF02997F4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AB40A06-F7FC-E544-9A35-C1EB6AB93171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h: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4EE88B9D-48AE-3C41-ACEF-AB953A3D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0D4837F-C7E1-464E-AE20-E7BA24E30BAB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5D1DC4A-8FFB-BC47-A0A1-C5FDF0C7BB15}"/>
              </a:ext>
            </a:extLst>
          </p:cNvPr>
          <p:cNvGrpSpPr/>
          <p:nvPr/>
        </p:nvGrpSpPr>
        <p:grpSpPr>
          <a:xfrm>
            <a:off x="2544848" y="1246157"/>
            <a:ext cx="1149458" cy="2667397"/>
            <a:chOff x="9764348" y="1447800"/>
            <a:chExt cx="1149458" cy="2667397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C5D97005-6275-0E40-AC90-33504E6F88D3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0F5EFAC-DD71-6445-A54E-E854D4BF79C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6962042-8A2E-A64D-8876-1FD7A84833E5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940904E2-A3C0-D842-9DA2-FE7E9C839DC9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d: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 </a:t>
                </a:r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4C13240-3690-274C-B6C9-0173DDE85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8546D7D6-52BC-7B4C-A56A-8A4EB693C647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FE2F627E-78F3-5D44-9884-C049E1334721}"/>
              </a:ext>
            </a:extLst>
          </p:cNvPr>
          <p:cNvSpPr/>
          <p:nvPr/>
        </p:nvSpPr>
        <p:spPr>
          <a:xfrm>
            <a:off x="3677920" y="1280160"/>
            <a:ext cx="853440" cy="282448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40" h="2824480">
                <a:moveTo>
                  <a:pt x="680720" y="2824480"/>
                </a:moveTo>
                <a:cubicBezTo>
                  <a:pt x="443653" y="2705947"/>
                  <a:pt x="328507" y="2658533"/>
                  <a:pt x="0" y="2590800"/>
                </a:cubicBezTo>
                <a:lnTo>
                  <a:pt x="0" y="0"/>
                </a:lnTo>
                <a:cubicBezTo>
                  <a:pt x="254000" y="1222587"/>
                  <a:pt x="447040" y="1835573"/>
                  <a:pt x="853440" y="2631440"/>
                </a:cubicBezTo>
                <a:lnTo>
                  <a:pt x="680720" y="282448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4" name="Freeform 253">
            <a:extLst>
              <a:ext uri="{FF2B5EF4-FFF2-40B4-BE49-F238E27FC236}">
                <a16:creationId xmlns:a16="http://schemas.microsoft.com/office/drawing/2014/main" id="{5E971120-97A0-A04E-98CB-2AE07466929F}"/>
              </a:ext>
            </a:extLst>
          </p:cNvPr>
          <p:cNvSpPr/>
          <p:nvPr/>
        </p:nvSpPr>
        <p:spPr>
          <a:xfrm>
            <a:off x="3728720" y="4114800"/>
            <a:ext cx="2722880" cy="256032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2529840 w 2702560"/>
              <a:gd name="connsiteY0" fmla="*/ 2824480 h 3438178"/>
              <a:gd name="connsiteX1" fmla="*/ 0 w 2702560"/>
              <a:gd name="connsiteY1" fmla="*/ 3434080 h 3438178"/>
              <a:gd name="connsiteX2" fmla="*/ 1849120 w 2702560"/>
              <a:gd name="connsiteY2" fmla="*/ 0 h 3438178"/>
              <a:gd name="connsiteX3" fmla="*/ 2702560 w 2702560"/>
              <a:gd name="connsiteY3" fmla="*/ 2631440 h 3438178"/>
              <a:gd name="connsiteX4" fmla="*/ 2529840 w 2702560"/>
              <a:gd name="connsiteY4" fmla="*/ 2824480 h 3438178"/>
              <a:gd name="connsiteX0" fmla="*/ 2529840 w 2702560"/>
              <a:gd name="connsiteY0" fmla="*/ 2824480 h 3434080"/>
              <a:gd name="connsiteX1" fmla="*/ 0 w 2702560"/>
              <a:gd name="connsiteY1" fmla="*/ 3434080 h 3434080"/>
              <a:gd name="connsiteX2" fmla="*/ 1849120 w 2702560"/>
              <a:gd name="connsiteY2" fmla="*/ 0 h 3434080"/>
              <a:gd name="connsiteX3" fmla="*/ 2702560 w 2702560"/>
              <a:gd name="connsiteY3" fmla="*/ 2631440 h 3434080"/>
              <a:gd name="connsiteX4" fmla="*/ 2529840 w 2702560"/>
              <a:gd name="connsiteY4" fmla="*/ 2824480 h 343408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880" h="2560320">
                <a:moveTo>
                  <a:pt x="2550160" y="1950720"/>
                </a:moveTo>
                <a:cubicBezTo>
                  <a:pt x="931333" y="1507067"/>
                  <a:pt x="399627" y="1347893"/>
                  <a:pt x="20320" y="2560320"/>
                </a:cubicBezTo>
                <a:lnTo>
                  <a:pt x="0" y="0"/>
                </a:lnTo>
                <a:cubicBezTo>
                  <a:pt x="1148080" y="887307"/>
                  <a:pt x="1513840" y="1297093"/>
                  <a:pt x="2722880" y="1757680"/>
                </a:cubicBezTo>
                <a:lnTo>
                  <a:pt x="2550160" y="195072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5690667-A0AD-3441-901C-58ACD8DB9CB9}"/>
              </a:ext>
            </a:extLst>
          </p:cNvPr>
          <p:cNvSpPr/>
          <p:nvPr/>
        </p:nvSpPr>
        <p:spPr>
          <a:xfrm>
            <a:off x="4765040" y="2611120"/>
            <a:ext cx="3535680" cy="64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Q: what is new DV computed in e at </a:t>
            </a:r>
            <a:r>
              <a:rPr lang="en-US" i="1" dirty="0">
                <a:solidFill>
                  <a:schemeClr val="tx1"/>
                </a:solidFill>
              </a:rPr>
              <a:t>t=1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id="{3F3727DD-64E4-8E44-A860-1B6F3AAFA945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ight Arrow 256">
            <a:extLst>
              <a:ext uri="{FF2B5EF4-FFF2-40B4-BE49-F238E27FC236}">
                <a16:creationId xmlns:a16="http://schemas.microsoft.com/office/drawing/2014/main" id="{243C704B-7CF3-234F-BE06-49455A56103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Right Arrow 257">
            <a:extLst>
              <a:ext uri="{FF2B5EF4-FFF2-40B4-BE49-F238E27FC236}">
                <a16:creationId xmlns:a16="http://schemas.microsoft.com/office/drawing/2014/main" id="{10D66682-A305-4140-B8C3-5D5379725A71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5082A0A8-497B-E44C-BB21-E8FA27FE24FB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27D4E3A-D1FC-A141-84A4-309423E9F3B8}"/>
              </a:ext>
            </a:extLst>
          </p:cNvPr>
          <p:cNvGrpSpPr/>
          <p:nvPr/>
        </p:nvGrpSpPr>
        <p:grpSpPr>
          <a:xfrm>
            <a:off x="6039628" y="356746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5F0B966E-6247-6947-B318-2BE50246EA22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012C683-6837-1240-8EA8-A8A29041E157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73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55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state information diffusion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48046A-DD40-6A4F-8F87-08D248221920}"/>
              </a:ext>
            </a:extLst>
          </p:cNvPr>
          <p:cNvGrpSpPr/>
          <p:nvPr/>
        </p:nvGrpSpPr>
        <p:grpSpPr>
          <a:xfrm>
            <a:off x="661263" y="1850804"/>
            <a:ext cx="4436326" cy="371277"/>
            <a:chOff x="661263" y="1925960"/>
            <a:chExt cx="4436326" cy="3712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71DC03-A8D0-9F43-86C4-B8B21FDE2F62}"/>
                </a:ext>
              </a:extLst>
            </p:cNvPr>
            <p:cNvGrpSpPr/>
            <p:nvPr/>
          </p:nvGrpSpPr>
          <p:grpSpPr>
            <a:xfrm>
              <a:off x="661263" y="1927187"/>
              <a:ext cx="918242" cy="370050"/>
              <a:chOff x="1097284" y="2174236"/>
              <a:chExt cx="918242" cy="370050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8F628B2-E287-644F-9022-BD27AE29D1B1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t=0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43F3C31-C52A-4144-B3DB-177678E48211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17BA58CB-2477-BE4F-97AD-F6234ACEAEAE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A83B3BF1-2FE7-D941-8F17-F53DF698D3D4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809C848E-61D7-604B-904F-F46B1F70915E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E443275-F9DD-D04E-8D60-BAD1DFBA8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1A40FE45-C3D5-8644-80E7-3A6FF3B0D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2626E3-5D76-4747-8F59-14CDEC813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4BE49970-1DAF-8145-AC4C-92BBC982E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1D7190C8-8824-E245-88FF-07416CD8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93D5913-A28D-6F4C-84E5-4BFBB5E94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0DAC6B31-B886-0043-8195-9BFF5909E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FE8501E0-4894-EB46-9A8C-90438C4B4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7D05F761-1E2D-D242-8145-FA6CB5216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E8E9805E-BE5E-D841-AC71-C07001BD4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FC54B5C3-6CE5-0444-91FF-053BF6CE589C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1FFD0838-0271-4340-8F0B-74EF50011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4533" y="2230033"/>
                  <a:ext cx="0" cy="111727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748F6DEF-668E-5841-A6A2-B63A0C4711C1}"/>
                </a:ext>
              </a:extLst>
            </p:cNvPr>
            <p:cNvSpPr txBox="1"/>
            <p:nvPr/>
          </p:nvSpPr>
          <p:spPr>
            <a:xfrm flipH="1">
              <a:off x="1653913" y="1925960"/>
              <a:ext cx="344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is at c only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11B072-C45E-D04F-867D-0453E060BFC1}"/>
              </a:ext>
            </a:extLst>
          </p:cNvPr>
          <p:cNvGrpSpPr/>
          <p:nvPr/>
        </p:nvGrpSpPr>
        <p:grpSpPr>
          <a:xfrm>
            <a:off x="7171418" y="2007663"/>
            <a:ext cx="4435671" cy="4385738"/>
            <a:chOff x="6907258" y="1814623"/>
            <a:chExt cx="4435671" cy="4385738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74B35E8-95B6-B946-8240-59B747B607B3}"/>
                </a:ext>
              </a:extLst>
            </p:cNvPr>
            <p:cNvCxnSpPr>
              <a:cxnSpLocks/>
              <a:stCxn id="76" idx="2"/>
              <a:endCxn id="76" idx="0"/>
            </p:cNvCxnSpPr>
            <p:nvPr/>
          </p:nvCxnSpPr>
          <p:spPr>
            <a:xfrm flipV="1">
              <a:off x="9141446" y="2037680"/>
              <a:ext cx="0" cy="3863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E34EA38-AB93-704A-ACF2-764D62663226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7209890" y="3969235"/>
              <a:ext cx="38631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69888C-5E10-3E40-BC1D-A5D0DB850712}"/>
                </a:ext>
              </a:extLst>
            </p:cNvPr>
            <p:cNvSpPr/>
            <p:nvPr/>
          </p:nvSpPr>
          <p:spPr>
            <a:xfrm>
              <a:off x="7209890" y="2037680"/>
              <a:ext cx="3863111" cy="3863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B39BACF-E4D1-6641-8B8C-0274EDEFA113}"/>
                </a:ext>
              </a:extLst>
            </p:cNvPr>
            <p:cNvSpPr/>
            <p:nvPr/>
          </p:nvSpPr>
          <p:spPr>
            <a:xfrm>
              <a:off x="10991457" y="2109030"/>
              <a:ext cx="132508" cy="1855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B4BFA757-E5EA-9A42-8A16-AA2091E708C8}"/>
                </a:ext>
              </a:extLst>
            </p:cNvPr>
            <p:cNvGrpSpPr/>
            <p:nvPr/>
          </p:nvGrpSpPr>
          <p:grpSpPr>
            <a:xfrm>
              <a:off x="6944905" y="5680773"/>
              <a:ext cx="4395351" cy="404576"/>
              <a:chOff x="4333785" y="5772213"/>
              <a:chExt cx="4395351" cy="404576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600795BD-C1B6-1748-B28A-001A8505BE86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CE81AFB3-2346-434C-A463-93F9C295562A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9" name="Oval 5">
                    <a:extLst>
                      <a:ext uri="{FF2B5EF4-FFF2-40B4-BE49-F238E27FC236}">
                        <a16:creationId xmlns:a16="http://schemas.microsoft.com/office/drawing/2014/main" id="{7918ED2E-E380-6C4E-86AA-0BF9D7614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0" name="Line 6">
                    <a:extLst>
                      <a:ext uri="{FF2B5EF4-FFF2-40B4-BE49-F238E27FC236}">
                        <a16:creationId xmlns:a16="http://schemas.microsoft.com/office/drawing/2014/main" id="{45F96407-8127-654C-9C52-5B62690756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1" name="Line 7">
                    <a:extLst>
                      <a:ext uri="{FF2B5EF4-FFF2-40B4-BE49-F238E27FC236}">
                        <a16:creationId xmlns:a16="http://schemas.microsoft.com/office/drawing/2014/main" id="{F1C01DA2-272A-CD4F-87F1-779C30F355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2" name="Rectangle 8">
                    <a:extLst>
                      <a:ext uri="{FF2B5EF4-FFF2-40B4-BE49-F238E27FC236}">
                        <a16:creationId xmlns:a16="http://schemas.microsoft.com/office/drawing/2014/main" id="{7969C970-9697-A847-B375-82D629934D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3" name="Oval 9">
                    <a:extLst>
                      <a:ext uri="{FF2B5EF4-FFF2-40B4-BE49-F238E27FC236}">
                        <a16:creationId xmlns:a16="http://schemas.microsoft.com/office/drawing/2014/main" id="{F8D02D26-0EA1-FD40-AD1F-E4E8635F47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06" name="Group 44">
                  <a:extLst>
                    <a:ext uri="{FF2B5EF4-FFF2-40B4-BE49-F238E27FC236}">
                      <a16:creationId xmlns:a16="http://schemas.microsoft.com/office/drawing/2014/main" id="{02C0B744-445A-A04E-812A-2D60476C1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207" name="Rectangle 45">
                    <a:extLst>
                      <a:ext uri="{FF2B5EF4-FFF2-40B4-BE49-F238E27FC236}">
                        <a16:creationId xmlns:a16="http://schemas.microsoft.com/office/drawing/2014/main" id="{83E6E4B2-940F-B749-91D8-19B033341D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8" name="Text Box 46">
                    <a:extLst>
                      <a:ext uri="{FF2B5EF4-FFF2-40B4-BE49-F238E27FC236}">
                        <a16:creationId xmlns:a16="http://schemas.microsoft.com/office/drawing/2014/main" id="{16D546E0-A23E-174D-8F0D-BFB691AF1D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g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34A0F8A7-FCD0-9A45-80B9-24CC78B561FE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18AECA76-7F06-F84A-928B-C13839D9F43F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0" name="Oval 5">
                    <a:extLst>
                      <a:ext uri="{FF2B5EF4-FFF2-40B4-BE49-F238E27FC236}">
                        <a16:creationId xmlns:a16="http://schemas.microsoft.com/office/drawing/2014/main" id="{04917013-CC10-D043-8A71-34F2481304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1" name="Line 6">
                    <a:extLst>
                      <a:ext uri="{FF2B5EF4-FFF2-40B4-BE49-F238E27FC236}">
                        <a16:creationId xmlns:a16="http://schemas.microsoft.com/office/drawing/2014/main" id="{7E7DEF49-D295-8547-9FE7-8CBB42CEB8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2" name="Line 7">
                    <a:extLst>
                      <a:ext uri="{FF2B5EF4-FFF2-40B4-BE49-F238E27FC236}">
                        <a16:creationId xmlns:a16="http://schemas.microsoft.com/office/drawing/2014/main" id="{5633B25D-6786-5A4A-A44E-E4A1EE357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3" name="Rectangle 8">
                    <a:extLst>
                      <a:ext uri="{FF2B5EF4-FFF2-40B4-BE49-F238E27FC236}">
                        <a16:creationId xmlns:a16="http://schemas.microsoft.com/office/drawing/2014/main" id="{968E012E-E513-8340-9324-11A79B223E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4" name="Oval 9">
                    <a:extLst>
                      <a:ext uri="{FF2B5EF4-FFF2-40B4-BE49-F238E27FC236}">
                        <a16:creationId xmlns:a16="http://schemas.microsoft.com/office/drawing/2014/main" id="{7AFB2A7E-90B7-454F-BABB-E2A39AC7C9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97" name="Group 44">
                  <a:extLst>
                    <a:ext uri="{FF2B5EF4-FFF2-40B4-BE49-F238E27FC236}">
                      <a16:creationId xmlns:a16="http://schemas.microsoft.com/office/drawing/2014/main" id="{5567606D-D82D-2A4D-A3C8-A7D0703B3C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198" name="Rectangle 45">
                    <a:extLst>
                      <a:ext uri="{FF2B5EF4-FFF2-40B4-BE49-F238E27FC236}">
                        <a16:creationId xmlns:a16="http://schemas.microsoft.com/office/drawing/2014/main" id="{39206D20-AD6D-3242-8865-2C6680CB41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9" name="Text Box 46">
                    <a:extLst>
                      <a:ext uri="{FF2B5EF4-FFF2-40B4-BE49-F238E27FC236}">
                        <a16:creationId xmlns:a16="http://schemas.microsoft.com/office/drawing/2014/main" id="{E3BB3556-A335-984F-978A-FECE515B67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B620D34-7BA8-EF49-AC1C-93F5BBC84AEC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A6C2F80D-43A1-5746-B518-C0C4F1A20ACD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191" name="Oval 5">
                    <a:extLst>
                      <a:ext uri="{FF2B5EF4-FFF2-40B4-BE49-F238E27FC236}">
                        <a16:creationId xmlns:a16="http://schemas.microsoft.com/office/drawing/2014/main" id="{442E1AFF-BC2C-C849-85D1-13E42B701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2" name="Line 6">
                    <a:extLst>
                      <a:ext uri="{FF2B5EF4-FFF2-40B4-BE49-F238E27FC236}">
                        <a16:creationId xmlns:a16="http://schemas.microsoft.com/office/drawing/2014/main" id="{C2994154-DB6D-E247-8511-C6FE8D9665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3" name="Line 7">
                    <a:extLst>
                      <a:ext uri="{FF2B5EF4-FFF2-40B4-BE49-F238E27FC236}">
                        <a16:creationId xmlns:a16="http://schemas.microsoft.com/office/drawing/2014/main" id="{C730A3ED-5222-5348-831E-092DE7D6CE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4" name="Rectangle 8">
                    <a:extLst>
                      <a:ext uri="{FF2B5EF4-FFF2-40B4-BE49-F238E27FC236}">
                        <a16:creationId xmlns:a16="http://schemas.microsoft.com/office/drawing/2014/main" id="{BED424F7-1928-5F41-831D-417161F220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5" name="Oval 9">
                    <a:extLst>
                      <a:ext uri="{FF2B5EF4-FFF2-40B4-BE49-F238E27FC236}">
                        <a16:creationId xmlns:a16="http://schemas.microsoft.com/office/drawing/2014/main" id="{76DDF5F9-ACB7-E642-ACEA-223EE2F5F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88" name="Group 44">
                  <a:extLst>
                    <a:ext uri="{FF2B5EF4-FFF2-40B4-BE49-F238E27FC236}">
                      <a16:creationId xmlns:a16="http://schemas.microsoft.com/office/drawing/2014/main" id="{495DC56F-8C0E-6549-849D-6D43F4F8B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0196" y="2507397"/>
                  <a:ext cx="267548" cy="419100"/>
                  <a:chOff x="2972" y="2425"/>
                  <a:chExt cx="171" cy="264"/>
                </a:xfrm>
              </p:grpSpPr>
              <p:sp>
                <p:nvSpPr>
                  <p:cNvPr id="189" name="Rectangle 45">
                    <a:extLst>
                      <a:ext uri="{FF2B5EF4-FFF2-40B4-BE49-F238E27FC236}">
                        <a16:creationId xmlns:a16="http://schemas.microsoft.com/office/drawing/2014/main" id="{892DBBAB-E011-FD4A-BA7E-105CEF907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0" name="Text Box 46">
                    <a:extLst>
                      <a:ext uri="{FF2B5EF4-FFF2-40B4-BE49-F238E27FC236}">
                        <a16:creationId xmlns:a16="http://schemas.microsoft.com/office/drawing/2014/main" id="{173A4036-1DC3-BD4D-9E66-D9BC48C58B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2" y="2425"/>
                    <a:ext cx="17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i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4A89238-377F-A840-BB03-52D53CBBC3F3}"/>
                </a:ext>
              </a:extLst>
            </p:cNvPr>
            <p:cNvSpPr txBox="1"/>
            <p:nvPr/>
          </p:nvSpPr>
          <p:spPr>
            <a:xfrm>
              <a:off x="6916902" y="2779082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D3F7215-9DE8-0542-8CCA-A9CEDC8717E2}"/>
                </a:ext>
              </a:extLst>
            </p:cNvPr>
            <p:cNvSpPr txBox="1"/>
            <p:nvPr/>
          </p:nvSpPr>
          <p:spPr>
            <a:xfrm>
              <a:off x="8828654" y="276943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C342D48-14A2-BA4E-A191-060C4177F678}"/>
                </a:ext>
              </a:extLst>
            </p:cNvPr>
            <p:cNvSpPr txBox="1"/>
            <p:nvPr/>
          </p:nvSpPr>
          <p:spPr>
            <a:xfrm>
              <a:off x="6907258" y="479500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9336A94-9BC9-8F41-95A7-69E18360DF3D}"/>
                </a:ext>
              </a:extLst>
            </p:cNvPr>
            <p:cNvSpPr txBox="1"/>
            <p:nvPr/>
          </p:nvSpPr>
          <p:spPr>
            <a:xfrm>
              <a:off x="8842160" y="47969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11EFAA3-3025-6E40-9F7B-8AEC8E44C52D}"/>
                </a:ext>
              </a:extLst>
            </p:cNvPr>
            <p:cNvSpPr txBox="1"/>
            <p:nvPr/>
          </p:nvSpPr>
          <p:spPr>
            <a:xfrm>
              <a:off x="10765485" y="47988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EECDCBF1-5ACC-CF43-B981-907337945BA2}"/>
                </a:ext>
              </a:extLst>
            </p:cNvPr>
            <p:cNvSpPr txBox="1"/>
            <p:nvPr/>
          </p:nvSpPr>
          <p:spPr>
            <a:xfrm>
              <a:off x="8053150" y="3938480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DD32315-0DAF-354B-ADE2-76F406D6A871}"/>
                </a:ext>
              </a:extLst>
            </p:cNvPr>
            <p:cNvSpPr txBox="1"/>
            <p:nvPr/>
          </p:nvSpPr>
          <p:spPr>
            <a:xfrm>
              <a:off x="9964902" y="39288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5B3E8DA-82E1-B746-9524-A8B47546C7B7}"/>
                </a:ext>
              </a:extLst>
            </p:cNvPr>
            <p:cNvSpPr txBox="1"/>
            <p:nvPr/>
          </p:nvSpPr>
          <p:spPr>
            <a:xfrm>
              <a:off x="8055078" y="5861807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1516E14-40A2-B34F-B880-05B80B68D6FC}"/>
                </a:ext>
              </a:extLst>
            </p:cNvPr>
            <p:cNvSpPr txBox="1"/>
            <p:nvPr/>
          </p:nvSpPr>
          <p:spPr>
            <a:xfrm>
              <a:off x="9966830" y="58521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174059A-E895-E740-9A26-AA7943E4A64F}"/>
                </a:ext>
              </a:extLst>
            </p:cNvPr>
            <p:cNvSpPr txBox="1"/>
            <p:nvPr/>
          </p:nvSpPr>
          <p:spPr>
            <a:xfrm>
              <a:off x="8057006" y="203251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8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7510488-7C59-7449-A4EE-C5A32BFCB3A5}"/>
                </a:ext>
              </a:extLst>
            </p:cNvPr>
            <p:cNvSpPr txBox="1"/>
            <p:nvPr/>
          </p:nvSpPr>
          <p:spPr>
            <a:xfrm>
              <a:off x="9968758" y="20228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032" name="Right Arrow 1031">
              <a:extLst>
                <a:ext uri="{FF2B5EF4-FFF2-40B4-BE49-F238E27FC236}">
                  <a16:creationId xmlns:a16="http://schemas.microsoft.com/office/drawing/2014/main" id="{48701230-5EB3-4E4B-BEE9-CAD81136ECFC}"/>
                </a:ext>
              </a:extLst>
            </p:cNvPr>
            <p:cNvSpPr/>
            <p:nvPr/>
          </p:nvSpPr>
          <p:spPr>
            <a:xfrm rot="5400000">
              <a:off x="7011053" y="246986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ight Arrow 266">
              <a:extLst>
                <a:ext uri="{FF2B5EF4-FFF2-40B4-BE49-F238E27FC236}">
                  <a16:creationId xmlns:a16="http://schemas.microsoft.com/office/drawing/2014/main" id="{39C7E016-9840-8340-9D5C-7C9BC5953296}"/>
                </a:ext>
              </a:extLst>
            </p:cNvPr>
            <p:cNvSpPr/>
            <p:nvPr/>
          </p:nvSpPr>
          <p:spPr>
            <a:xfrm rot="16200000">
              <a:off x="7006137" y="337934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ight Arrow 267">
              <a:extLst>
                <a:ext uri="{FF2B5EF4-FFF2-40B4-BE49-F238E27FC236}">
                  <a16:creationId xmlns:a16="http://schemas.microsoft.com/office/drawing/2014/main" id="{0E4D6E8C-7EAB-9E44-AEFC-4FA875BCA32C}"/>
                </a:ext>
              </a:extLst>
            </p:cNvPr>
            <p:cNvSpPr/>
            <p:nvPr/>
          </p:nvSpPr>
          <p:spPr>
            <a:xfrm rot="5400000">
              <a:off x="8913594" y="2455117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id="{F17D421F-D0A1-B94A-8B49-27953D5C8366}"/>
                </a:ext>
              </a:extLst>
            </p:cNvPr>
            <p:cNvSpPr/>
            <p:nvPr/>
          </p:nvSpPr>
          <p:spPr>
            <a:xfrm rot="16200000">
              <a:off x="8908678" y="3364601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ight Arrow 269">
              <a:extLst>
                <a:ext uri="{FF2B5EF4-FFF2-40B4-BE49-F238E27FC236}">
                  <a16:creationId xmlns:a16="http://schemas.microsoft.com/office/drawing/2014/main" id="{C0BFDAF2-0356-354B-8B44-188593FB5A37}"/>
                </a:ext>
              </a:extLst>
            </p:cNvPr>
            <p:cNvSpPr/>
            <p:nvPr/>
          </p:nvSpPr>
          <p:spPr>
            <a:xfrm rot="5400000">
              <a:off x="6981555" y="436749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ight Arrow 270">
              <a:extLst>
                <a:ext uri="{FF2B5EF4-FFF2-40B4-BE49-F238E27FC236}">
                  <a16:creationId xmlns:a16="http://schemas.microsoft.com/office/drawing/2014/main" id="{112F6083-F42A-6740-A147-C25BA92606DD}"/>
                </a:ext>
              </a:extLst>
            </p:cNvPr>
            <p:cNvSpPr/>
            <p:nvPr/>
          </p:nvSpPr>
          <p:spPr>
            <a:xfrm rot="16200000">
              <a:off x="6976639" y="527697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ight Arrow 271">
              <a:extLst>
                <a:ext uri="{FF2B5EF4-FFF2-40B4-BE49-F238E27FC236}">
                  <a16:creationId xmlns:a16="http://schemas.microsoft.com/office/drawing/2014/main" id="{D340F2D5-4C4A-D441-99F4-FD489A89E6ED}"/>
                </a:ext>
              </a:extLst>
            </p:cNvPr>
            <p:cNvSpPr/>
            <p:nvPr/>
          </p:nvSpPr>
          <p:spPr>
            <a:xfrm rot="5400000">
              <a:off x="8923428" y="4362582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Right Arrow 272">
              <a:extLst>
                <a:ext uri="{FF2B5EF4-FFF2-40B4-BE49-F238E27FC236}">
                  <a16:creationId xmlns:a16="http://schemas.microsoft.com/office/drawing/2014/main" id="{487BF544-1248-5D4C-B9E4-2B3ACA80EA1C}"/>
                </a:ext>
              </a:extLst>
            </p:cNvPr>
            <p:cNvSpPr/>
            <p:nvPr/>
          </p:nvSpPr>
          <p:spPr>
            <a:xfrm rot="16200000">
              <a:off x="8918512" y="5272066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Right Arrow 273">
              <a:extLst>
                <a:ext uri="{FF2B5EF4-FFF2-40B4-BE49-F238E27FC236}">
                  <a16:creationId xmlns:a16="http://schemas.microsoft.com/office/drawing/2014/main" id="{0DF6A182-C1F7-C14D-900B-3242DA6B4D96}"/>
                </a:ext>
              </a:extLst>
            </p:cNvPr>
            <p:cNvSpPr/>
            <p:nvPr/>
          </p:nvSpPr>
          <p:spPr>
            <a:xfrm rot="5400000">
              <a:off x="10865301" y="4357670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Right Arrow 274">
              <a:extLst>
                <a:ext uri="{FF2B5EF4-FFF2-40B4-BE49-F238E27FC236}">
                  <a16:creationId xmlns:a16="http://schemas.microsoft.com/office/drawing/2014/main" id="{EEAD3E84-70CC-2A46-87CC-F69A6D50ED35}"/>
                </a:ext>
              </a:extLst>
            </p:cNvPr>
            <p:cNvSpPr/>
            <p:nvPr/>
          </p:nvSpPr>
          <p:spPr>
            <a:xfrm rot="16200000">
              <a:off x="10860385" y="526715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ight Arrow 278">
              <a:extLst>
                <a:ext uri="{FF2B5EF4-FFF2-40B4-BE49-F238E27FC236}">
                  <a16:creationId xmlns:a16="http://schemas.microsoft.com/office/drawing/2014/main" id="{A7B19411-E5F9-AC49-9C67-23093CF98D95}"/>
                </a:ext>
              </a:extLst>
            </p:cNvPr>
            <p:cNvSpPr/>
            <p:nvPr/>
          </p:nvSpPr>
          <p:spPr>
            <a:xfrm rot="10800000">
              <a:off x="10193515" y="5738225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id="{19CD2293-67D5-3048-9FAC-78E0AEE8C310}"/>
                </a:ext>
              </a:extLst>
            </p:cNvPr>
            <p:cNvSpPr/>
            <p:nvPr/>
          </p:nvSpPr>
          <p:spPr>
            <a:xfrm>
              <a:off x="9430824" y="574314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A665C0C8-7FDD-0A42-80A3-CC602804C042}"/>
                </a:ext>
              </a:extLst>
            </p:cNvPr>
            <p:cNvGrpSpPr/>
            <p:nvPr/>
          </p:nvGrpSpPr>
          <p:grpSpPr>
            <a:xfrm>
              <a:off x="6947578" y="3742350"/>
              <a:ext cx="4395351" cy="404576"/>
              <a:chOff x="4333785" y="5772213"/>
              <a:chExt cx="4395351" cy="404576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4C02DC92-2A83-AC4D-B9F0-2BCDE917BDB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F01EB862-010E-A34F-8D39-25BC2BED2A6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9" name="Oval 5">
                    <a:extLst>
                      <a:ext uri="{FF2B5EF4-FFF2-40B4-BE49-F238E27FC236}">
                        <a16:creationId xmlns:a16="http://schemas.microsoft.com/office/drawing/2014/main" id="{C2A61603-05BC-1E4D-99AA-0AB1CC4947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0" name="Line 6">
                    <a:extLst>
                      <a:ext uri="{FF2B5EF4-FFF2-40B4-BE49-F238E27FC236}">
                        <a16:creationId xmlns:a16="http://schemas.microsoft.com/office/drawing/2014/main" id="{7043DA0E-702D-CD4E-BA28-9341275851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CE93F761-782C-C640-B2B6-8CA7492B28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2" name="Rectangle 8">
                    <a:extLst>
                      <a:ext uri="{FF2B5EF4-FFF2-40B4-BE49-F238E27FC236}">
                        <a16:creationId xmlns:a16="http://schemas.microsoft.com/office/drawing/2014/main" id="{723858D6-68CF-1C4E-A28B-A9FF5D728F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3" name="Oval 9">
                    <a:extLst>
                      <a:ext uri="{FF2B5EF4-FFF2-40B4-BE49-F238E27FC236}">
                        <a16:creationId xmlns:a16="http://schemas.microsoft.com/office/drawing/2014/main" id="{70A7292E-FC97-924B-9010-8079BEC62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06" name="Group 44">
                  <a:extLst>
                    <a:ext uri="{FF2B5EF4-FFF2-40B4-BE49-F238E27FC236}">
                      <a16:creationId xmlns:a16="http://schemas.microsoft.com/office/drawing/2014/main" id="{DA3B2173-D171-E340-B704-06A3FE481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07" name="Rectangle 45">
                    <a:extLst>
                      <a:ext uri="{FF2B5EF4-FFF2-40B4-BE49-F238E27FC236}">
                        <a16:creationId xmlns:a16="http://schemas.microsoft.com/office/drawing/2014/main" id="{A7CA85B6-08AA-4840-AE2B-A3321A49B6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8" name="Text Box 46">
                    <a:extLst>
                      <a:ext uri="{FF2B5EF4-FFF2-40B4-BE49-F238E27FC236}">
                        <a16:creationId xmlns:a16="http://schemas.microsoft.com/office/drawing/2014/main" id="{68812F5E-7A92-7B45-BBDE-2068A3A134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5E3B07EB-D89E-C542-85F0-D68A3698AEC4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CE2D511A-9878-0E42-B4E3-97548A8A67A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0" name="Oval 5">
                    <a:extLst>
                      <a:ext uri="{FF2B5EF4-FFF2-40B4-BE49-F238E27FC236}">
                        <a16:creationId xmlns:a16="http://schemas.microsoft.com/office/drawing/2014/main" id="{C66E96DA-F1B1-9A41-8B0D-2F21B3B7AC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1" name="Line 6">
                    <a:extLst>
                      <a:ext uri="{FF2B5EF4-FFF2-40B4-BE49-F238E27FC236}">
                        <a16:creationId xmlns:a16="http://schemas.microsoft.com/office/drawing/2014/main" id="{A2387D1F-7EF0-9443-8128-6FF284EC9A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2" name="Line 7">
                    <a:extLst>
                      <a:ext uri="{FF2B5EF4-FFF2-40B4-BE49-F238E27FC236}">
                        <a16:creationId xmlns:a16="http://schemas.microsoft.com/office/drawing/2014/main" id="{4B183F70-EB28-A94F-BF31-54B939F6B7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3" name="Rectangle 8">
                    <a:extLst>
                      <a:ext uri="{FF2B5EF4-FFF2-40B4-BE49-F238E27FC236}">
                        <a16:creationId xmlns:a16="http://schemas.microsoft.com/office/drawing/2014/main" id="{84BE29FD-A805-D348-99C3-8D3C650618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Oval 9">
                    <a:extLst>
                      <a:ext uri="{FF2B5EF4-FFF2-40B4-BE49-F238E27FC236}">
                        <a16:creationId xmlns:a16="http://schemas.microsoft.com/office/drawing/2014/main" id="{BF5D685A-16D6-5B40-9EEF-970D3CDCE3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97" name="Group 44">
                  <a:extLst>
                    <a:ext uri="{FF2B5EF4-FFF2-40B4-BE49-F238E27FC236}">
                      <a16:creationId xmlns:a16="http://schemas.microsoft.com/office/drawing/2014/main" id="{058B095B-B9C0-F84A-B78C-FE9DCA729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298" name="Rectangle 45">
                    <a:extLst>
                      <a:ext uri="{FF2B5EF4-FFF2-40B4-BE49-F238E27FC236}">
                        <a16:creationId xmlns:a16="http://schemas.microsoft.com/office/drawing/2014/main" id="{7FBA9119-2A14-E84A-A39B-55E9D6AE93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9" name="Text Box 46">
                    <a:extLst>
                      <a:ext uri="{FF2B5EF4-FFF2-40B4-BE49-F238E27FC236}">
                        <a16:creationId xmlns:a16="http://schemas.microsoft.com/office/drawing/2014/main" id="{2944FA12-D5D2-E241-A9FC-D4A85A350D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e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B9D4EE61-1CC1-6D4C-822D-300C73469B48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75D4F492-E56A-6541-9F9D-1D85B09999F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91" name="Oval 5">
                    <a:extLst>
                      <a:ext uri="{FF2B5EF4-FFF2-40B4-BE49-F238E27FC236}">
                        <a16:creationId xmlns:a16="http://schemas.microsoft.com/office/drawing/2014/main" id="{190A087A-A659-3E4D-B4FE-1EA13D56BE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2" name="Line 6">
                    <a:extLst>
                      <a:ext uri="{FF2B5EF4-FFF2-40B4-BE49-F238E27FC236}">
                        <a16:creationId xmlns:a16="http://schemas.microsoft.com/office/drawing/2014/main" id="{E7E9FE4A-5449-D244-A5A8-DEB5E1D849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3" name="Line 7">
                    <a:extLst>
                      <a:ext uri="{FF2B5EF4-FFF2-40B4-BE49-F238E27FC236}">
                        <a16:creationId xmlns:a16="http://schemas.microsoft.com/office/drawing/2014/main" id="{8C243F83-93B5-2C49-9D61-2E8E8652A4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4" name="Rectangle 8">
                    <a:extLst>
                      <a:ext uri="{FF2B5EF4-FFF2-40B4-BE49-F238E27FC236}">
                        <a16:creationId xmlns:a16="http://schemas.microsoft.com/office/drawing/2014/main" id="{B0B61A2E-99AA-324F-8224-CB0B3B4404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5" name="Oval 9">
                    <a:extLst>
                      <a:ext uri="{FF2B5EF4-FFF2-40B4-BE49-F238E27FC236}">
                        <a16:creationId xmlns:a16="http://schemas.microsoft.com/office/drawing/2014/main" id="{2F485C77-8179-0B4E-B93A-E5C91296B4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88" name="Group 44">
                  <a:extLst>
                    <a:ext uri="{FF2B5EF4-FFF2-40B4-BE49-F238E27FC236}">
                      <a16:creationId xmlns:a16="http://schemas.microsoft.com/office/drawing/2014/main" id="{0826EA6F-730D-8C47-8DDA-2C65DD671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92372" y="2507397"/>
                  <a:ext cx="283194" cy="419100"/>
                  <a:chOff x="2967" y="2425"/>
                  <a:chExt cx="181" cy="264"/>
                </a:xfrm>
              </p:grpSpPr>
              <p:sp>
                <p:nvSpPr>
                  <p:cNvPr id="289" name="Rectangle 45">
                    <a:extLst>
                      <a:ext uri="{FF2B5EF4-FFF2-40B4-BE49-F238E27FC236}">
                        <a16:creationId xmlns:a16="http://schemas.microsoft.com/office/drawing/2014/main" id="{C3E85E15-4F40-FF40-89C4-0E851470FA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0" name="Text Box 46">
                    <a:extLst>
                      <a:ext uri="{FF2B5EF4-FFF2-40B4-BE49-F238E27FC236}">
                        <a16:creationId xmlns:a16="http://schemas.microsoft.com/office/drawing/2014/main" id="{1905E332-CD71-E748-AE06-2A274A0D7B1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7" y="2425"/>
                    <a:ext cx="18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f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17871C2-1731-FE43-944D-6364CCE85DA9}"/>
                </a:ext>
              </a:extLst>
            </p:cNvPr>
            <p:cNvGrpSpPr/>
            <p:nvPr/>
          </p:nvGrpSpPr>
          <p:grpSpPr>
            <a:xfrm>
              <a:off x="6944905" y="1814623"/>
              <a:ext cx="4395351" cy="404576"/>
              <a:chOff x="4333785" y="5772213"/>
              <a:chExt cx="4395351" cy="404576"/>
            </a:xfrm>
          </p:grpSpPr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68E7B419-D4D3-3A4B-86E1-D40C76B2BB2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93705575-DDBD-3D44-B843-C77E28CEAAD2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40" name="Oval 5">
                    <a:extLst>
                      <a:ext uri="{FF2B5EF4-FFF2-40B4-BE49-F238E27FC236}">
                        <a16:creationId xmlns:a16="http://schemas.microsoft.com/office/drawing/2014/main" id="{AF888CEF-6837-CD45-809F-91550C92C8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Line 6">
                    <a:extLst>
                      <a:ext uri="{FF2B5EF4-FFF2-40B4-BE49-F238E27FC236}">
                        <a16:creationId xmlns:a16="http://schemas.microsoft.com/office/drawing/2014/main" id="{4535759C-A65E-D84B-9508-03E1DC0B82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2" name="Line 7">
                    <a:extLst>
                      <a:ext uri="{FF2B5EF4-FFF2-40B4-BE49-F238E27FC236}">
                        <a16:creationId xmlns:a16="http://schemas.microsoft.com/office/drawing/2014/main" id="{FFA7BAB7-E53C-EC41-ACE7-66FCD86296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3" name="Rectangle 8">
                    <a:extLst>
                      <a:ext uri="{FF2B5EF4-FFF2-40B4-BE49-F238E27FC236}">
                        <a16:creationId xmlns:a16="http://schemas.microsoft.com/office/drawing/2014/main" id="{69E05203-3EC0-6447-8988-D4F7C2150F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4" name="Oval 9">
                    <a:extLst>
                      <a:ext uri="{FF2B5EF4-FFF2-40B4-BE49-F238E27FC236}">
                        <a16:creationId xmlns:a16="http://schemas.microsoft.com/office/drawing/2014/main" id="{D9043B05-A159-7D41-90D4-718D621EA0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37" name="Group 44">
                  <a:extLst>
                    <a:ext uri="{FF2B5EF4-FFF2-40B4-BE49-F238E27FC236}">
                      <a16:creationId xmlns:a16="http://schemas.microsoft.com/office/drawing/2014/main" id="{230264F8-C92F-C344-8341-A92C3D105F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38" name="Rectangle 45">
                    <a:extLst>
                      <a:ext uri="{FF2B5EF4-FFF2-40B4-BE49-F238E27FC236}">
                        <a16:creationId xmlns:a16="http://schemas.microsoft.com/office/drawing/2014/main" id="{F2B81453-DE5E-984D-B97A-6884B0BDD3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Text Box 46">
                    <a:extLst>
                      <a:ext uri="{FF2B5EF4-FFF2-40B4-BE49-F238E27FC236}">
                        <a16:creationId xmlns:a16="http://schemas.microsoft.com/office/drawing/2014/main" id="{35E945F9-D699-744B-ACB7-587B2AA668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a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1CE7BA36-0E22-4F41-B503-121F0E8FF751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ABA31A37-F3CD-1746-9C86-0557D36C540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31" name="Oval 5">
                    <a:extLst>
                      <a:ext uri="{FF2B5EF4-FFF2-40B4-BE49-F238E27FC236}">
                        <a16:creationId xmlns:a16="http://schemas.microsoft.com/office/drawing/2014/main" id="{39C9919B-E459-6946-BAB3-A266303D2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2" name="Line 6">
                    <a:extLst>
                      <a:ext uri="{FF2B5EF4-FFF2-40B4-BE49-F238E27FC236}">
                        <a16:creationId xmlns:a16="http://schemas.microsoft.com/office/drawing/2014/main" id="{61A62C09-3017-A541-9429-460C1A7F6B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3" name="Line 7">
                    <a:extLst>
                      <a:ext uri="{FF2B5EF4-FFF2-40B4-BE49-F238E27FC236}">
                        <a16:creationId xmlns:a16="http://schemas.microsoft.com/office/drawing/2014/main" id="{86063EB7-D2C3-3447-B2FD-57FC1E74D3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4" name="Rectangle 8">
                    <a:extLst>
                      <a:ext uri="{FF2B5EF4-FFF2-40B4-BE49-F238E27FC236}">
                        <a16:creationId xmlns:a16="http://schemas.microsoft.com/office/drawing/2014/main" id="{BD5BCC42-3550-DF4A-BB55-F643AEBFD9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5" name="Oval 9">
                    <a:extLst>
                      <a:ext uri="{FF2B5EF4-FFF2-40B4-BE49-F238E27FC236}">
                        <a16:creationId xmlns:a16="http://schemas.microsoft.com/office/drawing/2014/main" id="{74611398-E647-494F-A7BD-186BB5CB54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28" name="Group 44">
                  <a:extLst>
                    <a:ext uri="{FF2B5EF4-FFF2-40B4-BE49-F238E27FC236}">
                      <a16:creationId xmlns:a16="http://schemas.microsoft.com/office/drawing/2014/main" id="{B57BC638-F090-114B-B8BF-7E2F4A6CC8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329" name="Rectangle 45">
                    <a:extLst>
                      <a:ext uri="{FF2B5EF4-FFF2-40B4-BE49-F238E27FC236}">
                        <a16:creationId xmlns:a16="http://schemas.microsoft.com/office/drawing/2014/main" id="{0F91A427-A1B7-A54C-8320-A92F425DFC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0" name="Text Box 46">
                    <a:extLst>
                      <a:ext uri="{FF2B5EF4-FFF2-40B4-BE49-F238E27FC236}">
                        <a16:creationId xmlns:a16="http://schemas.microsoft.com/office/drawing/2014/main" id="{E600E15A-04DE-4F44-AD3B-D284039393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b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2EB87748-B820-0349-A8AC-FE8BBD55B257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EB6E4C7D-CDAA-7F47-A797-1E5FB2A8049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22" name="Oval 5">
                    <a:extLst>
                      <a:ext uri="{FF2B5EF4-FFF2-40B4-BE49-F238E27FC236}">
                        <a16:creationId xmlns:a16="http://schemas.microsoft.com/office/drawing/2014/main" id="{F9943B67-FB21-3647-869F-669BE6A721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Line 6">
                    <a:extLst>
                      <a:ext uri="{FF2B5EF4-FFF2-40B4-BE49-F238E27FC236}">
                        <a16:creationId xmlns:a16="http://schemas.microsoft.com/office/drawing/2014/main" id="{57CCD935-17C4-B04B-B482-9A946E848E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4" name="Line 7">
                    <a:extLst>
                      <a:ext uri="{FF2B5EF4-FFF2-40B4-BE49-F238E27FC236}">
                        <a16:creationId xmlns:a16="http://schemas.microsoft.com/office/drawing/2014/main" id="{2FE8EAFF-CC53-364C-974F-2F913B960D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5" name="Rectangle 8">
                    <a:extLst>
                      <a:ext uri="{FF2B5EF4-FFF2-40B4-BE49-F238E27FC236}">
                        <a16:creationId xmlns:a16="http://schemas.microsoft.com/office/drawing/2014/main" id="{B25B691E-9E1D-1E4F-9419-9156013814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6" name="Oval 9">
                    <a:extLst>
                      <a:ext uri="{FF2B5EF4-FFF2-40B4-BE49-F238E27FC236}">
                        <a16:creationId xmlns:a16="http://schemas.microsoft.com/office/drawing/2014/main" id="{9CB3B73F-9E39-EC4E-83F7-FBE106974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19" name="Group 44">
                  <a:extLst>
                    <a:ext uri="{FF2B5EF4-FFF2-40B4-BE49-F238E27FC236}">
                      <a16:creationId xmlns:a16="http://schemas.microsoft.com/office/drawing/2014/main" id="{0F42679C-ED56-BC45-8C82-597609DBD4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64202" y="2507397"/>
                  <a:ext cx="341084" cy="419100"/>
                  <a:chOff x="2949" y="2425"/>
                  <a:chExt cx="218" cy="264"/>
                </a:xfrm>
              </p:grpSpPr>
              <p:sp>
                <p:nvSpPr>
                  <p:cNvPr id="320" name="Rectangle 45">
                    <a:extLst>
                      <a:ext uri="{FF2B5EF4-FFF2-40B4-BE49-F238E27FC236}">
                        <a16:creationId xmlns:a16="http://schemas.microsoft.com/office/drawing/2014/main" id="{CF557465-1C6C-1245-9762-D6D2D9F891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1" name="Text Box 46">
                    <a:extLst>
                      <a:ext uri="{FF2B5EF4-FFF2-40B4-BE49-F238E27FC236}">
                        <a16:creationId xmlns:a16="http://schemas.microsoft.com/office/drawing/2014/main" id="{CEEF1658-9381-E84D-81A0-1A501484FB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9" y="2425"/>
                    <a:ext cx="218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c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346" name="Right Arrow 345">
              <a:extLst>
                <a:ext uri="{FF2B5EF4-FFF2-40B4-BE49-F238E27FC236}">
                  <a16:creationId xmlns:a16="http://schemas.microsoft.com/office/drawing/2014/main" id="{042BFE25-0F60-794A-B634-E33D42BAAD21}"/>
                </a:ext>
              </a:extLst>
            </p:cNvPr>
            <p:cNvSpPr/>
            <p:nvPr/>
          </p:nvSpPr>
          <p:spPr>
            <a:xfrm rot="10800000">
              <a:off x="8271137" y="575159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Right Arrow 346">
              <a:extLst>
                <a:ext uri="{FF2B5EF4-FFF2-40B4-BE49-F238E27FC236}">
                  <a16:creationId xmlns:a16="http://schemas.microsoft.com/office/drawing/2014/main" id="{E9AE3BA5-DCA8-5D4F-A6D6-75EF46834F58}"/>
                </a:ext>
              </a:extLst>
            </p:cNvPr>
            <p:cNvSpPr/>
            <p:nvPr/>
          </p:nvSpPr>
          <p:spPr>
            <a:xfrm>
              <a:off x="7508446" y="575651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Right Arrow 347">
              <a:extLst>
                <a:ext uri="{FF2B5EF4-FFF2-40B4-BE49-F238E27FC236}">
                  <a16:creationId xmlns:a16="http://schemas.microsoft.com/office/drawing/2014/main" id="{80E704B5-3D0B-2A41-AF24-0F438DFF3159}"/>
                </a:ext>
              </a:extLst>
            </p:cNvPr>
            <p:cNvSpPr/>
            <p:nvPr/>
          </p:nvSpPr>
          <p:spPr>
            <a:xfrm rot="10800000">
              <a:off x="8263118" y="3813171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Right Arrow 348">
              <a:extLst>
                <a:ext uri="{FF2B5EF4-FFF2-40B4-BE49-F238E27FC236}">
                  <a16:creationId xmlns:a16="http://schemas.microsoft.com/office/drawing/2014/main" id="{D96C2F6A-C449-3E42-9B4A-5B9F8178C165}"/>
                </a:ext>
              </a:extLst>
            </p:cNvPr>
            <p:cNvSpPr/>
            <p:nvPr/>
          </p:nvSpPr>
          <p:spPr>
            <a:xfrm>
              <a:off x="7516468" y="3818088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ight Arrow 349">
              <a:extLst>
                <a:ext uri="{FF2B5EF4-FFF2-40B4-BE49-F238E27FC236}">
                  <a16:creationId xmlns:a16="http://schemas.microsoft.com/office/drawing/2014/main" id="{39F8950B-5EB1-4B4E-A0EF-73943A219C7C}"/>
                </a:ext>
              </a:extLst>
            </p:cNvPr>
            <p:cNvSpPr/>
            <p:nvPr/>
          </p:nvSpPr>
          <p:spPr>
            <a:xfrm rot="10800000">
              <a:off x="8271140" y="187474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Right Arrow 350">
              <a:extLst>
                <a:ext uri="{FF2B5EF4-FFF2-40B4-BE49-F238E27FC236}">
                  <a16:creationId xmlns:a16="http://schemas.microsoft.com/office/drawing/2014/main" id="{DF406DB6-2900-7C44-9860-A0ADA23E2211}"/>
                </a:ext>
              </a:extLst>
            </p:cNvPr>
            <p:cNvSpPr/>
            <p:nvPr/>
          </p:nvSpPr>
          <p:spPr>
            <a:xfrm>
              <a:off x="7535184" y="1895707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Right Arrow 351">
              <a:extLst>
                <a:ext uri="{FF2B5EF4-FFF2-40B4-BE49-F238E27FC236}">
                  <a16:creationId xmlns:a16="http://schemas.microsoft.com/office/drawing/2014/main" id="{EE34E15B-D663-B047-93CF-9B1CD724C0A5}"/>
                </a:ext>
              </a:extLst>
            </p:cNvPr>
            <p:cNvSpPr/>
            <p:nvPr/>
          </p:nvSpPr>
          <p:spPr>
            <a:xfrm rot="10800000">
              <a:off x="10193519" y="187742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Right Arrow 352">
              <a:extLst>
                <a:ext uri="{FF2B5EF4-FFF2-40B4-BE49-F238E27FC236}">
                  <a16:creationId xmlns:a16="http://schemas.microsoft.com/office/drawing/2014/main" id="{C5E35028-9133-1F45-82D3-DD70357904CF}"/>
                </a:ext>
              </a:extLst>
            </p:cNvPr>
            <p:cNvSpPr/>
            <p:nvPr/>
          </p:nvSpPr>
          <p:spPr>
            <a:xfrm>
              <a:off x="9430828" y="188233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Right Arrow 353">
              <a:extLst>
                <a:ext uri="{FF2B5EF4-FFF2-40B4-BE49-F238E27FC236}">
                  <a16:creationId xmlns:a16="http://schemas.microsoft.com/office/drawing/2014/main" id="{F9910D40-9F0B-7C47-BDEC-508FFA6BCFDB}"/>
                </a:ext>
              </a:extLst>
            </p:cNvPr>
            <p:cNvSpPr/>
            <p:nvPr/>
          </p:nvSpPr>
          <p:spPr>
            <a:xfrm rot="10800000">
              <a:off x="10206889" y="381584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Right Arrow 354">
              <a:extLst>
                <a:ext uri="{FF2B5EF4-FFF2-40B4-BE49-F238E27FC236}">
                  <a16:creationId xmlns:a16="http://schemas.microsoft.com/office/drawing/2014/main" id="{EBB9FB89-D51A-8145-8D43-15C959806E3C}"/>
                </a:ext>
              </a:extLst>
            </p:cNvPr>
            <p:cNvSpPr/>
            <p:nvPr/>
          </p:nvSpPr>
          <p:spPr>
            <a:xfrm>
              <a:off x="9444198" y="382076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68ED79-45E9-CC44-B576-3A4920C60B8F}"/>
              </a:ext>
            </a:extLst>
          </p:cNvPr>
          <p:cNvGrpSpPr/>
          <p:nvPr/>
        </p:nvGrpSpPr>
        <p:grpSpPr>
          <a:xfrm>
            <a:off x="657860" y="2400132"/>
            <a:ext cx="5733486" cy="978729"/>
            <a:chOff x="657860" y="2475288"/>
            <a:chExt cx="5733486" cy="978729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013F4FC-3576-324F-8772-2A46D8919E19}"/>
                </a:ext>
              </a:extLst>
            </p:cNvPr>
            <p:cNvSpPr txBox="1"/>
            <p:nvPr/>
          </p:nvSpPr>
          <p:spPr>
            <a:xfrm flipH="1">
              <a:off x="1644363" y="2475288"/>
              <a:ext cx="4746983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has propagated to b, and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1 </a:t>
              </a:r>
              <a:r>
                <a:rPr lang="en-US" sz="2000" dirty="0"/>
                <a:t>hop away, i.e., at b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9C85FCEB-E7DC-7842-AEE6-1D9E48843ECA}"/>
                </a:ext>
              </a:extLst>
            </p:cNvPr>
            <p:cNvGrpSpPr/>
            <p:nvPr/>
          </p:nvGrpSpPr>
          <p:grpSpPr>
            <a:xfrm>
              <a:off x="657860" y="2750299"/>
              <a:ext cx="918242" cy="370050"/>
              <a:chOff x="1097284" y="2174236"/>
              <a:chExt cx="918242" cy="370050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407F663-7874-8D41-BE55-CD70E43CAAE6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t=1</a:t>
                </a: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D10C9CF1-B1DD-6F42-885B-B1224B171A90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A14F8EC7-4938-634D-88A6-27EC87A14463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33F3DD7F-306B-3D46-AE49-582B347DD80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6D6D1258-DA12-4840-A676-33406E4563DA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8DD9DF8-7B49-5040-BED5-AC02018D2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CA38E79-6C1B-9549-8167-C9C781F3B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C86B83C6-0038-A94D-834B-A00389821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3D78F8B0-C316-0041-915B-FB25693F9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D6E42BA2-10AD-E946-BA77-EF83F80D6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88433B2E-3D4E-FD4C-AD3F-71D749E26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31CF1464-DE43-084B-B680-06FDD203F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0C2A298-F7C7-A147-B7CC-505ED7BED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80612D4-C694-8D44-8E2C-5B9465014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6B115B08-82E4-8C4F-9D79-C3FF19440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E122EC6B-9D5B-B74E-A99F-E5FC3F4164C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DAD50CB-524A-0542-A559-A2229BF67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8079" y="2243337"/>
                  <a:ext cx="79786" cy="111123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B12BE9-3CB5-8E45-8113-CD53343E18C5}"/>
              </a:ext>
            </a:extLst>
          </p:cNvPr>
          <p:cNvGrpSpPr/>
          <p:nvPr/>
        </p:nvGrpSpPr>
        <p:grpSpPr>
          <a:xfrm>
            <a:off x="644525" y="3464640"/>
            <a:ext cx="5840095" cy="978729"/>
            <a:chOff x="644525" y="3539796"/>
            <a:chExt cx="5840095" cy="978729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4A7377A-3138-FC43-98BD-729D7EB7E64C}"/>
                </a:ext>
              </a:extLst>
            </p:cNvPr>
            <p:cNvSpPr txBox="1"/>
            <p:nvPr/>
          </p:nvSpPr>
          <p:spPr>
            <a:xfrm flipH="1">
              <a:off x="1638864" y="3539796"/>
              <a:ext cx="48457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now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2 </a:t>
              </a:r>
              <a:r>
                <a:rPr lang="en-US" sz="2000" dirty="0"/>
                <a:t>hops away, i.e., at b and now at a, e as well</a:t>
              </a: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931310F-8D34-744B-BD5D-8A0D55B151E8}"/>
                </a:ext>
              </a:extLst>
            </p:cNvPr>
            <p:cNvGrpSpPr/>
            <p:nvPr/>
          </p:nvGrpSpPr>
          <p:grpSpPr>
            <a:xfrm>
              <a:off x="644525" y="3789159"/>
              <a:ext cx="918242" cy="370050"/>
              <a:chOff x="1097284" y="2174236"/>
              <a:chExt cx="918242" cy="37005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DBF37831-78F3-2145-BEC9-369382FB29D9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t=2</a:t>
                </a: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4A612D2D-6486-C04A-B754-CA873108FA46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0F369F45-D988-6D4C-BE05-2D0E19677FB1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23E3A523-360B-B445-8C29-43304BEAB275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B6FDD0F-15D4-0B4C-BA8E-3B601550C3D3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C142B1FE-E468-1A40-8C49-B1EC401AF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38E6D6E-02A7-E944-9182-7EE53565A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18C75D3D-2BDE-2746-B977-14408BECB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07B9B84D-F07B-954A-9C0C-6D624EB4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B8826E3E-9CD2-884C-BC7F-2A2ECF5DC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9143171F-271F-2448-B0E3-075448D34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8C065DC-DA76-F84C-B99B-A87374A23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2DCEAF1C-3C72-BE47-8DC0-E69467D43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38F29380-FC05-974A-929E-E2A3CBE27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9AA46C9-A442-4B4D-BC4D-0848FACD8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6A50A089-AD54-C245-8ADC-E805E6D50FF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B3093BD-CFE2-4142-ABCD-C25BF9AD8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0990" y="2293502"/>
                  <a:ext cx="151387" cy="67308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6D2FCC-4519-194E-8CB3-21DB9C01A117}"/>
              </a:ext>
            </a:extLst>
          </p:cNvPr>
          <p:cNvGrpSpPr/>
          <p:nvPr/>
        </p:nvGrpSpPr>
        <p:grpSpPr>
          <a:xfrm>
            <a:off x="657860" y="4629055"/>
            <a:ext cx="5999480" cy="701731"/>
            <a:chOff x="657860" y="4629055"/>
            <a:chExt cx="5999480" cy="701731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EF13B0-7DD1-E541-89DF-FCD4AD2CD993}"/>
                </a:ext>
              </a:extLst>
            </p:cNvPr>
            <p:cNvSpPr txBox="1"/>
            <p:nvPr/>
          </p:nvSpPr>
          <p:spPr>
            <a:xfrm flipH="1">
              <a:off x="1659184" y="4629055"/>
              <a:ext cx="4998156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3</a:t>
              </a:r>
              <a:r>
                <a:rPr lang="en-US" sz="2000" dirty="0"/>
                <a:t> hops away, i.e., at d, f, h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A5A52D85-6CD3-D445-B929-D0E8B8B65C1F}"/>
                </a:ext>
              </a:extLst>
            </p:cNvPr>
            <p:cNvGrpSpPr/>
            <p:nvPr/>
          </p:nvGrpSpPr>
          <p:grpSpPr>
            <a:xfrm>
              <a:off x="657860" y="4761979"/>
              <a:ext cx="918242" cy="370050"/>
              <a:chOff x="1097284" y="2174236"/>
              <a:chExt cx="918242" cy="370050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0B13979-FE63-E24E-B47A-5E098E8B8E4A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t=3</a:t>
                </a:r>
              </a:p>
            </p:txBody>
          </p: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1A403FAE-73B3-214E-A95E-8F3D864408A2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91FF21CF-ACE1-114C-AF40-457630C4AB74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A932C4E8-DAA6-BF49-B8AB-D0AC5B968318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B598560C-BCF0-6540-A930-6E3452DA2F59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92F927D8-3807-6B46-BCA2-BEC722512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B2276A01-1036-2D48-BE69-15831400D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F35AD5A3-0A6E-E04C-A282-2F3C99769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1FDF9C7E-FB2A-E74A-857B-82B6CFC72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C2982F5-1FAC-6E45-99FF-7935E0FFD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6A7FCB1A-613F-8548-99DC-0A176CB343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1A0B9C39-6065-7243-B092-8728059E7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846ED202-1E7B-6B47-A9E2-400A81344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BDED580-4A52-764D-964D-B986221CB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743C0F0F-0E63-474A-A14F-0DF1A12A1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0D3FBCFB-A3B6-D240-BF0F-F0B30AAFFAD8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C6CF4CD-B823-7943-9D77-B4AA17992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4533" y="2354460"/>
                  <a:ext cx="154224" cy="0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C0DA2B-BD26-BB4F-B1E2-9A0BE319047B}"/>
              </a:ext>
            </a:extLst>
          </p:cNvPr>
          <p:cNvGrpSpPr/>
          <p:nvPr/>
        </p:nvGrpSpPr>
        <p:grpSpPr>
          <a:xfrm>
            <a:off x="657860" y="5652999"/>
            <a:ext cx="5918200" cy="701731"/>
            <a:chOff x="657860" y="5627947"/>
            <a:chExt cx="5918200" cy="70173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8B40C8-D0BF-E549-8280-EE389E285592}"/>
                </a:ext>
              </a:extLst>
            </p:cNvPr>
            <p:cNvSpPr/>
            <p:nvPr/>
          </p:nvSpPr>
          <p:spPr>
            <a:xfrm>
              <a:off x="1638300" y="5627947"/>
              <a:ext cx="4937760" cy="701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4</a:t>
              </a:r>
              <a:r>
                <a:rPr lang="en-US" sz="2000" dirty="0"/>
                <a:t> hops away, i.e., at g, i</a:t>
              </a:r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BF0491AD-F320-A845-9707-456351BE1D98}"/>
                </a:ext>
              </a:extLst>
            </p:cNvPr>
            <p:cNvGrpSpPr/>
            <p:nvPr/>
          </p:nvGrpSpPr>
          <p:grpSpPr>
            <a:xfrm>
              <a:off x="657860" y="5777979"/>
              <a:ext cx="918242" cy="370050"/>
              <a:chOff x="1097284" y="2174236"/>
              <a:chExt cx="918242" cy="370050"/>
            </a:xfrm>
          </p:grpSpPr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9E1FC597-91E5-1541-8074-E2D80420D31D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t=4</a:t>
                </a:r>
              </a:p>
            </p:txBody>
          </p: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EA849807-5604-1C4E-8335-F0F326C10FDF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0D87A56E-2A01-5F4C-96CD-BF0360192FB0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652CF53-1D97-7043-81A9-E2E70EFBC85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64B69590-52DD-8D44-A5A8-EE0A165ED4D8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AD88D891-B658-8E42-8364-AB5201F06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0C23501F-6802-3942-978A-86C96E1D7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16E4AD36-E2DB-114E-9CDE-2AF74EFB6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F249C9BC-D936-AF41-86AB-9EFF55EAB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87ACF5BF-E803-4D45-A058-1DE122192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28582EEE-1DDA-C642-BE33-7DCE82CF4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F2062828-7B4B-3742-BD3A-98D1F14B8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89BA0FDD-19D8-D443-A524-5B3EC8A36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04889F2B-57AC-9544-B854-FF098914A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53AB91B1-C113-7348-A644-471659C4A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D074E508-AAAF-0C40-B339-7BE22BF6EB49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3D730851-A79B-F14C-A452-E91404AE3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0989" y="2351285"/>
                  <a:ext cx="140045" cy="71122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6ACB8D-A57C-0642-B81E-86A464F478CF}"/>
              </a:ext>
            </a:extLst>
          </p:cNvPr>
          <p:cNvSpPr txBox="1"/>
          <p:nvPr/>
        </p:nvSpPr>
        <p:spPr>
          <a:xfrm>
            <a:off x="802640" y="1188720"/>
            <a:ext cx="1061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Iterative communication, computation steps diffuses information through network: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B7EA12-A941-B948-B442-65C8B1C74625}"/>
              </a:ext>
            </a:extLst>
          </p:cNvPr>
          <p:cNvGrpSpPr/>
          <p:nvPr/>
        </p:nvGrpSpPr>
        <p:grpSpPr>
          <a:xfrm>
            <a:off x="8879399" y="1803748"/>
            <a:ext cx="2857489" cy="1596883"/>
            <a:chOff x="8879399" y="1803748"/>
            <a:chExt cx="2857489" cy="1596883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984253E-DE4B-7248-9D42-029000165996}"/>
                </a:ext>
              </a:extLst>
            </p:cNvPr>
            <p:cNvSpPr/>
            <p:nvPr/>
          </p:nvSpPr>
          <p:spPr>
            <a:xfrm>
              <a:off x="8879399" y="1803748"/>
              <a:ext cx="2857489" cy="1536065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489" h="1536065">
                  <a:moveTo>
                    <a:pt x="1555" y="0"/>
                  </a:moveTo>
                  <a:cubicBezTo>
                    <a:pt x="-6794" y="271398"/>
                    <a:pt x="1555" y="1075152"/>
                    <a:pt x="477544" y="1327760"/>
                  </a:cubicBezTo>
                  <a:cubicBezTo>
                    <a:pt x="953533" y="1580368"/>
                    <a:pt x="1968141" y="1544876"/>
                    <a:pt x="2857489" y="151564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7FBE2B-A272-8E4E-B714-C57A637BAC12}"/>
                </a:ext>
              </a:extLst>
            </p:cNvPr>
            <p:cNvSpPr txBox="1"/>
            <p:nvPr/>
          </p:nvSpPr>
          <p:spPr>
            <a:xfrm>
              <a:off x="11185743" y="3031299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t=1 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AC637B2-9DF3-0843-A113-74CCCFDBE3CE}"/>
              </a:ext>
            </a:extLst>
          </p:cNvPr>
          <p:cNvGrpSpPr/>
          <p:nvPr/>
        </p:nvGrpSpPr>
        <p:grpSpPr>
          <a:xfrm>
            <a:off x="7149715" y="1929521"/>
            <a:ext cx="4586651" cy="2599426"/>
            <a:chOff x="8907795" y="1814699"/>
            <a:chExt cx="2775713" cy="2599426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E30EA4F8-E34A-3D4F-ACF7-B399EF985322}"/>
                </a:ext>
              </a:extLst>
            </p:cNvPr>
            <p:cNvSpPr/>
            <p:nvPr/>
          </p:nvSpPr>
          <p:spPr>
            <a:xfrm>
              <a:off x="8907795" y="1814699"/>
              <a:ext cx="2745708" cy="2599426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999" h="2364158">
                  <a:moveTo>
                    <a:pt x="0" y="0"/>
                  </a:moveTo>
                  <a:cubicBezTo>
                    <a:pt x="943" y="1381432"/>
                    <a:pt x="550939" y="1118129"/>
                    <a:pt x="780300" y="1512155"/>
                  </a:cubicBezTo>
                  <a:cubicBezTo>
                    <a:pt x="1009661" y="1906181"/>
                    <a:pt x="979509" y="2332843"/>
                    <a:pt x="1376166" y="2364158"/>
                  </a:cubicBezTo>
                  <a:cubicBezTo>
                    <a:pt x="1818305" y="2338511"/>
                    <a:pt x="1761382" y="1586941"/>
                    <a:pt x="2785999" y="153986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955C141-C4CE-A64F-AC5E-8F7995F25D1F}"/>
                </a:ext>
              </a:extLst>
            </p:cNvPr>
            <p:cNvSpPr txBox="1"/>
            <p:nvPr/>
          </p:nvSpPr>
          <p:spPr>
            <a:xfrm>
              <a:off x="11352512" y="3203511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t=2 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AE38B66F-80BE-FE4C-8935-79EC957DD921}"/>
              </a:ext>
            </a:extLst>
          </p:cNvPr>
          <p:cNvGrpSpPr/>
          <p:nvPr/>
        </p:nvGrpSpPr>
        <p:grpSpPr>
          <a:xfrm>
            <a:off x="7026541" y="1994238"/>
            <a:ext cx="4824649" cy="4365597"/>
            <a:chOff x="8907795" y="1814698"/>
            <a:chExt cx="2919743" cy="4365597"/>
          </a:xfrm>
        </p:grpSpPr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5E330CB8-05D7-564B-94D6-965785148116}"/>
                </a:ext>
              </a:extLst>
            </p:cNvPr>
            <p:cNvSpPr/>
            <p:nvPr/>
          </p:nvSpPr>
          <p:spPr>
            <a:xfrm>
              <a:off x="8907795" y="1814698"/>
              <a:ext cx="2806352" cy="4365597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100281 w 2947813"/>
                <a:gd name="connsiteY0" fmla="*/ 0 h 3978267"/>
                <a:gd name="connsiteX1" fmla="*/ 106879 w 2947813"/>
                <a:gd name="connsiteY1" fmla="*/ 2237364 h 3978267"/>
                <a:gd name="connsiteX2" fmla="*/ 1522598 w 2947813"/>
                <a:gd name="connsiteY2" fmla="*/ 3970477 h 3978267"/>
                <a:gd name="connsiteX3" fmla="*/ 2947813 w 2947813"/>
                <a:gd name="connsiteY3" fmla="*/ 2918339 h 3978267"/>
                <a:gd name="connsiteX0" fmla="*/ 100281 w 2947813"/>
                <a:gd name="connsiteY0" fmla="*/ 0 h 3970477"/>
                <a:gd name="connsiteX1" fmla="*/ 106879 w 2947813"/>
                <a:gd name="connsiteY1" fmla="*/ 2237364 h 3970477"/>
                <a:gd name="connsiteX2" fmla="*/ 1522598 w 2947813"/>
                <a:gd name="connsiteY2" fmla="*/ 3970477 h 3970477"/>
                <a:gd name="connsiteX3" fmla="*/ 2947813 w 2947813"/>
                <a:gd name="connsiteY3" fmla="*/ 2918339 h 3970477"/>
                <a:gd name="connsiteX0" fmla="*/ 0 w 2847532"/>
                <a:gd name="connsiteY0" fmla="*/ 0 h 3970477"/>
                <a:gd name="connsiteX1" fmla="*/ 6598 w 2847532"/>
                <a:gd name="connsiteY1" fmla="*/ 2237364 h 3970477"/>
                <a:gd name="connsiteX2" fmla="*/ 1422317 w 2847532"/>
                <a:gd name="connsiteY2" fmla="*/ 3970477 h 3970477"/>
                <a:gd name="connsiteX3" fmla="*/ 2847532 w 2847532"/>
                <a:gd name="connsiteY3" fmla="*/ 2918339 h 397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7532" h="3970477">
                  <a:moveTo>
                    <a:pt x="0" y="0"/>
                  </a:moveTo>
                  <a:cubicBezTo>
                    <a:pt x="943" y="1381432"/>
                    <a:pt x="7986" y="1928780"/>
                    <a:pt x="6598" y="2237364"/>
                  </a:cubicBezTo>
                  <a:cubicBezTo>
                    <a:pt x="5210" y="2545948"/>
                    <a:pt x="941136" y="3970903"/>
                    <a:pt x="1422317" y="3970477"/>
                  </a:cubicBezTo>
                  <a:cubicBezTo>
                    <a:pt x="1903498" y="3970051"/>
                    <a:pt x="2053664" y="2919844"/>
                    <a:pt x="2847532" y="291833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7430AE7-043D-2A42-AEA6-A5DEFCDDE64B}"/>
                </a:ext>
              </a:extLst>
            </p:cNvPr>
            <p:cNvSpPr txBox="1"/>
            <p:nvPr/>
          </p:nvSpPr>
          <p:spPr>
            <a:xfrm>
              <a:off x="11496542" y="4706635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t=3 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B3FEA0BD-9388-0641-A4C4-A22329FE8636}"/>
              </a:ext>
            </a:extLst>
          </p:cNvPr>
          <p:cNvGrpSpPr/>
          <p:nvPr/>
        </p:nvGrpSpPr>
        <p:grpSpPr>
          <a:xfrm>
            <a:off x="6828212" y="2004167"/>
            <a:ext cx="5205658" cy="4487257"/>
            <a:chOff x="8907795" y="1823741"/>
            <a:chExt cx="2917701" cy="3238676"/>
          </a:xfrm>
        </p:grpSpPr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1875363C-67E2-B44C-B690-43D38457CFC5}"/>
                </a:ext>
              </a:extLst>
            </p:cNvPr>
            <p:cNvSpPr/>
            <p:nvPr/>
          </p:nvSpPr>
          <p:spPr>
            <a:xfrm>
              <a:off x="8907795" y="1823741"/>
              <a:ext cx="2806351" cy="3234534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205842 w 3053374"/>
                <a:gd name="connsiteY0" fmla="*/ 0 h 2918339"/>
                <a:gd name="connsiteX1" fmla="*/ 212440 w 3053374"/>
                <a:gd name="connsiteY1" fmla="*/ 2237364 h 2918339"/>
                <a:gd name="connsiteX2" fmla="*/ 3053374 w 3053374"/>
                <a:gd name="connsiteY2" fmla="*/ 2918339 h 2918339"/>
                <a:gd name="connsiteX0" fmla="*/ 108602 w 2956134"/>
                <a:gd name="connsiteY0" fmla="*/ 0 h 3037186"/>
                <a:gd name="connsiteX1" fmla="*/ 257674 w 2956134"/>
                <a:gd name="connsiteY1" fmla="*/ 2829378 h 3037186"/>
                <a:gd name="connsiteX2" fmla="*/ 2956134 w 2956134"/>
                <a:gd name="connsiteY2" fmla="*/ 2918339 h 3037186"/>
                <a:gd name="connsiteX0" fmla="*/ 0 w 2847532"/>
                <a:gd name="connsiteY0" fmla="*/ 0 h 2918339"/>
                <a:gd name="connsiteX1" fmla="*/ 149072 w 2847532"/>
                <a:gd name="connsiteY1" fmla="*/ 2829378 h 2918339"/>
                <a:gd name="connsiteX2" fmla="*/ 2847532 w 2847532"/>
                <a:gd name="connsiteY2" fmla="*/ 2918339 h 2918339"/>
                <a:gd name="connsiteX0" fmla="*/ 0 w 2847532"/>
                <a:gd name="connsiteY0" fmla="*/ 0 h 2918339"/>
                <a:gd name="connsiteX1" fmla="*/ 156195 w 2847532"/>
                <a:gd name="connsiteY1" fmla="*/ 2878713 h 2918339"/>
                <a:gd name="connsiteX2" fmla="*/ 2847532 w 2847532"/>
                <a:gd name="connsiteY2" fmla="*/ 2918339 h 2918339"/>
                <a:gd name="connsiteX0" fmla="*/ 104232 w 2951764"/>
                <a:gd name="connsiteY0" fmla="*/ 0 h 3066150"/>
                <a:gd name="connsiteX1" fmla="*/ 260427 w 2951764"/>
                <a:gd name="connsiteY1" fmla="*/ 2870491 h 3066150"/>
                <a:gd name="connsiteX2" fmla="*/ 2951764 w 2951764"/>
                <a:gd name="connsiteY2" fmla="*/ 2910117 h 3066150"/>
                <a:gd name="connsiteX0" fmla="*/ 99818 w 2947350"/>
                <a:gd name="connsiteY0" fmla="*/ 0 h 3066150"/>
                <a:gd name="connsiteX1" fmla="*/ 256013 w 2947350"/>
                <a:gd name="connsiteY1" fmla="*/ 2870491 h 3066150"/>
                <a:gd name="connsiteX2" fmla="*/ 2947350 w 2947350"/>
                <a:gd name="connsiteY2" fmla="*/ 2910117 h 3066150"/>
                <a:gd name="connsiteX0" fmla="*/ 0 w 2847532"/>
                <a:gd name="connsiteY0" fmla="*/ 0 h 2929561"/>
                <a:gd name="connsiteX1" fmla="*/ 156195 w 2847532"/>
                <a:gd name="connsiteY1" fmla="*/ 2870491 h 2929561"/>
                <a:gd name="connsiteX2" fmla="*/ 2847532 w 2847532"/>
                <a:gd name="connsiteY2" fmla="*/ 2910117 h 2929561"/>
                <a:gd name="connsiteX0" fmla="*/ 0 w 2847532"/>
                <a:gd name="connsiteY0" fmla="*/ 0 h 2940104"/>
                <a:gd name="connsiteX1" fmla="*/ 156195 w 2847532"/>
                <a:gd name="connsiteY1" fmla="*/ 2870491 h 2940104"/>
                <a:gd name="connsiteX2" fmla="*/ 2847532 w 2847532"/>
                <a:gd name="connsiteY2" fmla="*/ 2910117 h 2940104"/>
                <a:gd name="connsiteX0" fmla="*/ 0 w 2847532"/>
                <a:gd name="connsiteY0" fmla="*/ 0 h 2978647"/>
                <a:gd name="connsiteX1" fmla="*/ 156195 w 2847532"/>
                <a:gd name="connsiteY1" fmla="*/ 2870491 h 2978647"/>
                <a:gd name="connsiteX2" fmla="*/ 2847532 w 2847532"/>
                <a:gd name="connsiteY2" fmla="*/ 2910117 h 2978647"/>
                <a:gd name="connsiteX0" fmla="*/ 75033 w 2922565"/>
                <a:gd name="connsiteY0" fmla="*/ 0 h 2947368"/>
                <a:gd name="connsiteX1" fmla="*/ 95877 w 2922565"/>
                <a:gd name="connsiteY1" fmla="*/ 2812934 h 2947368"/>
                <a:gd name="connsiteX2" fmla="*/ 2922565 w 2922565"/>
                <a:gd name="connsiteY2" fmla="*/ 2910117 h 2947368"/>
                <a:gd name="connsiteX0" fmla="*/ 0 w 2847532"/>
                <a:gd name="connsiteY0" fmla="*/ 0 h 2921786"/>
                <a:gd name="connsiteX1" fmla="*/ 20844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1786"/>
                <a:gd name="connsiteX1" fmla="*/ 92081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9781"/>
                <a:gd name="connsiteX1" fmla="*/ 92081 w 2847532"/>
                <a:gd name="connsiteY1" fmla="*/ 2812934 h 2929781"/>
                <a:gd name="connsiteX2" fmla="*/ 2847532 w 2847532"/>
                <a:gd name="connsiteY2" fmla="*/ 2910117 h 2929781"/>
                <a:gd name="connsiteX0" fmla="*/ 0 w 2847532"/>
                <a:gd name="connsiteY0" fmla="*/ 0 h 2941785"/>
                <a:gd name="connsiteX1" fmla="*/ 92081 w 2847532"/>
                <a:gd name="connsiteY1" fmla="*/ 2812934 h 2941785"/>
                <a:gd name="connsiteX2" fmla="*/ 2847532 w 2847532"/>
                <a:gd name="connsiteY2" fmla="*/ 2910117 h 29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7532" h="2941785">
                  <a:moveTo>
                    <a:pt x="0" y="0"/>
                  </a:moveTo>
                  <a:cubicBezTo>
                    <a:pt x="15191" y="1611659"/>
                    <a:pt x="-19201" y="2632144"/>
                    <a:pt x="92081" y="2812934"/>
                  </a:cubicBezTo>
                  <a:cubicBezTo>
                    <a:pt x="203363" y="2993724"/>
                    <a:pt x="2234300" y="2940917"/>
                    <a:pt x="2847532" y="291011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A857DEAF-2A1F-2D40-8338-8A4F683F80D6}"/>
                </a:ext>
              </a:extLst>
            </p:cNvPr>
            <p:cNvSpPr txBox="1"/>
            <p:nvPr/>
          </p:nvSpPr>
          <p:spPr>
            <a:xfrm>
              <a:off x="11518941" y="4795852"/>
              <a:ext cx="306555" cy="266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97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80" name="Text Box 4">
            <a:extLst>
              <a:ext uri="{FF2B5EF4-FFF2-40B4-BE49-F238E27FC236}">
                <a16:creationId xmlns:a16="http://schemas.microsoft.com/office/drawing/2014/main" id="{438AA575-F82B-4140-AE52-BEE0F0C2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15" y="4245258"/>
            <a:ext cx="1841326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dirty="0">
                <a:solidFill>
                  <a:srgbClr val="C00000"/>
                </a:solidFill>
                <a:latin typeface="+mn-lt"/>
              </a:rPr>
              <a:t>“good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00000"/>
                </a:solidFill>
                <a:latin typeface="+mn-lt"/>
              </a:rPr>
              <a:t>travels fast”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C4C2BFAF-08F8-2B4E-84C9-E1AF7157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453" y="3722449"/>
            <a:ext cx="91113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0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2" name="Rectangle 42">
            <a:extLst>
              <a:ext uri="{FF2B5EF4-FFF2-40B4-BE49-F238E27FC236}">
                <a16:creationId xmlns:a16="http://schemas.microsoft.com/office/drawing/2014/main" id="{0B94A561-5BEF-5441-B104-E5096C7CC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153" y="4231521"/>
            <a:ext cx="871033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334963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1 </a:t>
            </a:r>
            <a:r>
              <a:rPr lang="en-US" sz="2400" dirty="0"/>
              <a:t>: </a:t>
            </a:r>
            <a:r>
              <a:rPr lang="en-US" sz="2400" i="1" dirty="0"/>
              <a:t>z</a:t>
            </a:r>
            <a:r>
              <a:rPr lang="en-US" sz="2400" dirty="0"/>
              <a:t> receives update from </a:t>
            </a:r>
            <a:r>
              <a:rPr lang="en-US" sz="2400" i="1" dirty="0"/>
              <a:t>y</a:t>
            </a:r>
            <a:r>
              <a:rPr lang="en-US" sz="2400" dirty="0"/>
              <a:t>, updates its DV, computes new least cost to </a:t>
            </a:r>
            <a:r>
              <a:rPr lang="en-US" sz="2400" i="1" dirty="0"/>
              <a:t>x</a:t>
            </a:r>
            <a:r>
              <a:rPr lang="en-US" sz="2400" dirty="0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3" name="Rectangle 43">
            <a:extLst>
              <a:ext uri="{FF2B5EF4-FFF2-40B4-BE49-F238E27FC236}">
                <a16:creationId xmlns:a16="http://schemas.microsoft.com/office/drawing/2014/main" id="{02ED6D7B-6CD4-684F-802D-89045518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274" y="5064204"/>
            <a:ext cx="845011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2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receives </a:t>
            </a:r>
            <a:r>
              <a:rPr lang="en-US" sz="2400" i="1" dirty="0"/>
              <a:t>z</a:t>
            </a:r>
            <a:r>
              <a:rPr lang="en-US" sz="2400" dirty="0"/>
              <a:t>’</a:t>
            </a:r>
            <a:r>
              <a:rPr lang="en-US" altLang="ja-JP" sz="2400" dirty="0"/>
              <a:t>s update, updates its DV.  </a:t>
            </a:r>
            <a:r>
              <a:rPr lang="en-US" altLang="ja-JP" sz="2400" i="1" dirty="0"/>
              <a:t>y’</a:t>
            </a:r>
            <a:r>
              <a:rPr lang="en-US" altLang="ja-JP" sz="2400" dirty="0"/>
              <a:t>s least costs do </a:t>
            </a:r>
            <a:r>
              <a:rPr lang="en-US" altLang="ja-JP" sz="2400" i="1" dirty="0"/>
              <a:t>not</a:t>
            </a:r>
            <a:r>
              <a:rPr lang="en-US" altLang="ja-JP" sz="2400" dirty="0"/>
              <a:t> change, so </a:t>
            </a:r>
            <a:r>
              <a:rPr lang="en-US" altLang="ja-JP" sz="2400" i="1" dirty="0"/>
              <a:t>y</a:t>
            </a:r>
            <a:r>
              <a:rPr lang="en-US" altLang="ja-JP" sz="2400" dirty="0"/>
              <a:t> does </a:t>
            </a:r>
            <a:r>
              <a:rPr lang="en-US" altLang="ja-JP" sz="2400" i="1" dirty="0">
                <a:solidFill>
                  <a:srgbClr val="0000A8"/>
                </a:solidFill>
              </a:rPr>
              <a:t>not</a:t>
            </a:r>
            <a:r>
              <a:rPr lang="en-US" altLang="ja-JP" sz="2400" dirty="0"/>
              <a:t> send a message to </a:t>
            </a:r>
            <a:r>
              <a:rPr lang="en-US" altLang="ja-JP" sz="2400" i="1" dirty="0"/>
              <a:t>z</a:t>
            </a:r>
            <a:r>
              <a:rPr lang="en-US" altLang="ja-JP" sz="2400" dirty="0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93DE2E22-15BF-CB43-9F27-84D8612D7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updates routing info, recalculates local DV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if DV changes, notify neighbors</a:t>
            </a:r>
            <a:r>
              <a:rPr lang="en-US" sz="2400" dirty="0"/>
              <a:t> </a:t>
            </a:r>
          </a:p>
        </p:txBody>
      </p:sp>
      <p:grpSp>
        <p:nvGrpSpPr>
          <p:cNvPr id="85" name="Group 5">
            <a:extLst>
              <a:ext uri="{FF2B5EF4-FFF2-40B4-BE49-F238E27FC236}">
                <a16:creationId xmlns:a16="http://schemas.microsoft.com/office/drawing/2014/main" id="{40C2098D-55AC-D040-96C2-D888A70E084A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AA88A075-09A8-CA4E-82D1-8922BDB9F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4B2EFECB-750C-904E-9CF2-153C9D959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8" name="Oval 8">
              <a:extLst>
                <a:ext uri="{FF2B5EF4-FFF2-40B4-BE49-F238E27FC236}">
                  <a16:creationId xmlns:a16="http://schemas.microsoft.com/office/drawing/2014/main" id="{B240CDD0-033A-094B-876D-BDAA0A22F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Line 9">
              <a:extLst>
                <a:ext uri="{FF2B5EF4-FFF2-40B4-BE49-F238E27FC236}">
                  <a16:creationId xmlns:a16="http://schemas.microsoft.com/office/drawing/2014/main" id="{7A3FBC27-1E37-F54B-BC58-AC6D92BBB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0" name="Line 10">
              <a:extLst>
                <a:ext uri="{FF2B5EF4-FFF2-40B4-BE49-F238E27FC236}">
                  <a16:creationId xmlns:a16="http://schemas.microsoft.com/office/drawing/2014/main" id="{64C6B584-D5CB-894C-8DF1-970A85230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1" name="Rectangle 11">
              <a:extLst>
                <a:ext uri="{FF2B5EF4-FFF2-40B4-BE49-F238E27FC236}">
                  <a16:creationId xmlns:a16="http://schemas.microsoft.com/office/drawing/2014/main" id="{5C5412BE-59B0-934A-B7BA-B3DF57282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2" name="Oval 12">
              <a:extLst>
                <a:ext uri="{FF2B5EF4-FFF2-40B4-BE49-F238E27FC236}">
                  <a16:creationId xmlns:a16="http://schemas.microsoft.com/office/drawing/2014/main" id="{CFAF80BD-A1F8-574D-9A78-AD60A870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B43B42B3-5A45-CC4B-AD55-97D4D7FEE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3F856C59-D658-7B43-A0E2-8332A0F48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5" name="Group 15">
              <a:extLst>
                <a:ext uri="{FF2B5EF4-FFF2-40B4-BE49-F238E27FC236}">
                  <a16:creationId xmlns:a16="http://schemas.microsoft.com/office/drawing/2014/main" id="{00AF41C0-42D7-4E44-8FBF-8783C29EF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19" name="Rectangle 16">
                <a:extLst>
                  <a:ext uri="{FF2B5EF4-FFF2-40B4-BE49-F238E27FC236}">
                    <a16:creationId xmlns:a16="http://schemas.microsoft.com/office/drawing/2014/main" id="{25143E32-38AB-E141-9359-174A66B21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" name="Text Box 17">
                <a:extLst>
                  <a:ext uri="{FF2B5EF4-FFF2-40B4-BE49-F238E27FC236}">
                    <a16:creationId xmlns:a16="http://schemas.microsoft.com/office/drawing/2014/main" id="{5FBE30DE-B9C1-4142-BA4A-6C0267A38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96" name="Group 18">
              <a:extLst>
                <a:ext uri="{FF2B5EF4-FFF2-40B4-BE49-F238E27FC236}">
                  <a16:creationId xmlns:a16="http://schemas.microsoft.com/office/drawing/2014/main" id="{1CCB28C8-C25F-6D45-99D6-934E4DB7A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11" name="Oval 19">
                <a:extLst>
                  <a:ext uri="{FF2B5EF4-FFF2-40B4-BE49-F238E27FC236}">
                    <a16:creationId xmlns:a16="http://schemas.microsoft.com/office/drawing/2014/main" id="{0BA6C611-2030-A540-9BCB-553B5913B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2" name="Line 20">
                <a:extLst>
                  <a:ext uri="{FF2B5EF4-FFF2-40B4-BE49-F238E27FC236}">
                    <a16:creationId xmlns:a16="http://schemas.microsoft.com/office/drawing/2014/main" id="{EAA6F2A9-76FB-FB44-B560-6F7BA3722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3" name="Line 21">
                <a:extLst>
                  <a:ext uri="{FF2B5EF4-FFF2-40B4-BE49-F238E27FC236}">
                    <a16:creationId xmlns:a16="http://schemas.microsoft.com/office/drawing/2014/main" id="{3E85F84C-1240-7543-9663-416F41E01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2E0B953E-0313-0841-B1F0-D4A85EE0D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5" name="Oval 23">
                <a:extLst>
                  <a:ext uri="{FF2B5EF4-FFF2-40B4-BE49-F238E27FC236}">
                    <a16:creationId xmlns:a16="http://schemas.microsoft.com/office/drawing/2014/main" id="{8F6108B2-EB1F-D245-A6FC-F779F7F68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6" name="Group 24">
                <a:extLst>
                  <a:ext uri="{FF2B5EF4-FFF2-40B4-BE49-F238E27FC236}">
                    <a16:creationId xmlns:a16="http://schemas.microsoft.com/office/drawing/2014/main" id="{ED45E093-AC43-4E49-AF6B-E506C127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17" name="Rectangle 25">
                  <a:extLst>
                    <a:ext uri="{FF2B5EF4-FFF2-40B4-BE49-F238E27FC236}">
                      <a16:creationId xmlns:a16="http://schemas.microsoft.com/office/drawing/2014/main" id="{6D3355A1-B945-5447-8024-3F52F6D0DC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8" name="Text Box 26">
                  <a:extLst>
                    <a:ext uri="{FF2B5EF4-FFF2-40B4-BE49-F238E27FC236}">
                      <a16:creationId xmlns:a16="http://schemas.microsoft.com/office/drawing/2014/main" id="{1EA4AFE9-8666-394D-A688-4C7388B89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7" name="Text Box 27">
              <a:extLst>
                <a:ext uri="{FF2B5EF4-FFF2-40B4-BE49-F238E27FC236}">
                  <a16:creationId xmlns:a16="http://schemas.microsoft.com/office/drawing/2014/main" id="{8D486D45-3211-2E42-9C51-652738E0C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8" name="Text Box 28">
              <a:extLst>
                <a:ext uri="{FF2B5EF4-FFF2-40B4-BE49-F238E27FC236}">
                  <a16:creationId xmlns:a16="http://schemas.microsoft.com/office/drawing/2014/main" id="{C4EEA417-D5C5-ED4D-88D6-31DEF02AA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6DB9746E-151B-D246-AE3B-7C96BB804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00" name="Group 30">
              <a:extLst>
                <a:ext uri="{FF2B5EF4-FFF2-40B4-BE49-F238E27FC236}">
                  <a16:creationId xmlns:a16="http://schemas.microsoft.com/office/drawing/2014/main" id="{6091DEB1-C5BF-E040-8EF0-C995C85E2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03" name="Oval 31">
                <a:extLst>
                  <a:ext uri="{FF2B5EF4-FFF2-40B4-BE49-F238E27FC236}">
                    <a16:creationId xmlns:a16="http://schemas.microsoft.com/office/drawing/2014/main" id="{51AA4501-AE8F-BF45-9219-96A74877E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4" name="Line 32">
                <a:extLst>
                  <a:ext uri="{FF2B5EF4-FFF2-40B4-BE49-F238E27FC236}">
                    <a16:creationId xmlns:a16="http://schemas.microsoft.com/office/drawing/2014/main" id="{FB4052E6-F89B-5144-8146-574A7EFFC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5" name="Line 33">
                <a:extLst>
                  <a:ext uri="{FF2B5EF4-FFF2-40B4-BE49-F238E27FC236}">
                    <a16:creationId xmlns:a16="http://schemas.microsoft.com/office/drawing/2014/main" id="{C74DC608-BD5B-6840-AF47-0933A3D7D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6" name="Rectangle 34">
                <a:extLst>
                  <a:ext uri="{FF2B5EF4-FFF2-40B4-BE49-F238E27FC236}">
                    <a16:creationId xmlns:a16="http://schemas.microsoft.com/office/drawing/2014/main" id="{3A1AFE8A-9C2C-D640-A73A-1B89A22C2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7" name="Oval 35">
                <a:extLst>
                  <a:ext uri="{FF2B5EF4-FFF2-40B4-BE49-F238E27FC236}">
                    <a16:creationId xmlns:a16="http://schemas.microsoft.com/office/drawing/2014/main" id="{BC6727D8-BE5E-224D-85D1-543984392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8" name="Group 36">
                <a:extLst>
                  <a:ext uri="{FF2B5EF4-FFF2-40B4-BE49-F238E27FC236}">
                    <a16:creationId xmlns:a16="http://schemas.microsoft.com/office/drawing/2014/main" id="{0047B545-BB3D-7249-B046-CE8A2718BB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09" name="Rectangle 37">
                  <a:extLst>
                    <a:ext uri="{FF2B5EF4-FFF2-40B4-BE49-F238E27FC236}">
                      <a16:creationId xmlns:a16="http://schemas.microsoft.com/office/drawing/2014/main" id="{318364A7-97F1-1F4E-988F-46922CCB27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0" name="Text Box 38">
                  <a:extLst>
                    <a:ext uri="{FF2B5EF4-FFF2-40B4-BE49-F238E27FC236}">
                      <a16:creationId xmlns:a16="http://schemas.microsoft.com/office/drawing/2014/main" id="{E578598E-0919-2540-8611-872BA7F56B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1" name="Text Box 39">
              <a:extLst>
                <a:ext uri="{FF2B5EF4-FFF2-40B4-BE49-F238E27FC236}">
                  <a16:creationId xmlns:a16="http://schemas.microsoft.com/office/drawing/2014/main" id="{1DED0BC9-977B-8046-8C36-2E4B0876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1076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2" name="Line 40">
              <a:extLst>
                <a:ext uri="{FF2B5EF4-FFF2-40B4-BE49-F238E27FC236}">
                  <a16:creationId xmlns:a16="http://schemas.microsoft.com/office/drawing/2014/main" id="{09BE1DC2-4B0A-DA43-B4B9-66A1A38E5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4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F0A53B-EF0A-F14F-83F8-2625C7BB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“bad news travels slow” </a:t>
            </a:r>
            <a:r>
              <a:rPr lang="en-US" sz="2800" dirty="0"/>
              <a:t>– count-to-infinity problem:</a:t>
            </a:r>
          </a:p>
        </p:txBody>
      </p:sp>
      <p:grpSp>
        <p:nvGrpSpPr>
          <p:cNvPr id="43" name="Group 5">
            <a:extLst>
              <a:ext uri="{FF2B5EF4-FFF2-40B4-BE49-F238E27FC236}">
                <a16:creationId xmlns:a16="http://schemas.microsoft.com/office/drawing/2014/main" id="{53548EC1-9C54-AF46-9B41-624583B976B0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33A5FF50-7C95-DF45-AA77-5718630E8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612A2CD-4C6B-DA4A-A743-D71528CF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7E8971E6-BEA2-874D-B1E4-61CF622DB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7D294D69-AF88-234B-B581-BE8C218C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67E1C9F1-E4C7-5D42-AEB7-AA8E2621A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45C496EF-F8C3-F740-9541-702695F34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4BA59B67-A386-7243-9AB5-2A0415A5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8C215AE-6010-1343-8BB0-929BDFAA6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B2DB31F-6877-E640-B5F7-0BFCC7893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EEB81C2A-A0B1-7444-8561-297CF350C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77" name="Rectangle 16">
                <a:extLst>
                  <a:ext uri="{FF2B5EF4-FFF2-40B4-BE49-F238E27FC236}">
                    <a16:creationId xmlns:a16="http://schemas.microsoft.com/office/drawing/2014/main" id="{F8E4C5AC-0844-044C-BB78-B139DD8F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" name="Text Box 17">
                <a:extLst>
                  <a:ext uri="{FF2B5EF4-FFF2-40B4-BE49-F238E27FC236}">
                    <a16:creationId xmlns:a16="http://schemas.microsoft.com/office/drawing/2014/main" id="{CF77536C-E1FF-C944-841A-DD711E91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18">
              <a:extLst>
                <a:ext uri="{FF2B5EF4-FFF2-40B4-BE49-F238E27FC236}">
                  <a16:creationId xmlns:a16="http://schemas.microsoft.com/office/drawing/2014/main" id="{5CBB15BA-4A40-AB4B-B9EC-BA4E18A4A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69" name="Oval 19">
                <a:extLst>
                  <a:ext uri="{FF2B5EF4-FFF2-40B4-BE49-F238E27FC236}">
                    <a16:creationId xmlns:a16="http://schemas.microsoft.com/office/drawing/2014/main" id="{0A200021-D040-DA45-B158-588926E56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0" name="Line 20">
                <a:extLst>
                  <a:ext uri="{FF2B5EF4-FFF2-40B4-BE49-F238E27FC236}">
                    <a16:creationId xmlns:a16="http://schemas.microsoft.com/office/drawing/2014/main" id="{79386E2C-CB0C-9645-B7C5-2599A8A95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Line 21">
                <a:extLst>
                  <a:ext uri="{FF2B5EF4-FFF2-40B4-BE49-F238E27FC236}">
                    <a16:creationId xmlns:a16="http://schemas.microsoft.com/office/drawing/2014/main" id="{A48EA00D-73A4-AF4B-B223-5949CA70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" name="Rectangle 22">
                <a:extLst>
                  <a:ext uri="{FF2B5EF4-FFF2-40B4-BE49-F238E27FC236}">
                    <a16:creationId xmlns:a16="http://schemas.microsoft.com/office/drawing/2014/main" id="{08DBF7C1-ED9B-9D40-8D84-0B5C3304C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73" name="Oval 23">
                <a:extLst>
                  <a:ext uri="{FF2B5EF4-FFF2-40B4-BE49-F238E27FC236}">
                    <a16:creationId xmlns:a16="http://schemas.microsoft.com/office/drawing/2014/main" id="{3E9346AE-E519-354C-810A-16DEADE45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" name="Group 24">
                <a:extLst>
                  <a:ext uri="{FF2B5EF4-FFF2-40B4-BE49-F238E27FC236}">
                    <a16:creationId xmlns:a16="http://schemas.microsoft.com/office/drawing/2014/main" id="{2999FEF8-4C59-634B-A19F-C8299FF594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5" name="Rectangle 25">
                  <a:extLst>
                    <a:ext uri="{FF2B5EF4-FFF2-40B4-BE49-F238E27FC236}">
                      <a16:creationId xmlns:a16="http://schemas.microsoft.com/office/drawing/2014/main" id="{563F9320-3842-A643-A717-FFF3998997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6" name="Text Box 26">
                  <a:extLst>
                    <a:ext uri="{FF2B5EF4-FFF2-40B4-BE49-F238E27FC236}">
                      <a16:creationId xmlns:a16="http://schemas.microsoft.com/office/drawing/2014/main" id="{8960A5DB-B3CA-144F-B2CA-63FA639D9C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id="{7E80773C-8042-6A43-AC5A-44D7A16EA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Text Box 28">
              <a:extLst>
                <a:ext uri="{FF2B5EF4-FFF2-40B4-BE49-F238E27FC236}">
                  <a16:creationId xmlns:a16="http://schemas.microsoft.com/office/drawing/2014/main" id="{C55355DC-E7CE-B140-B094-F538DB0E7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355C66B1-698A-184B-8DA8-9BE05384C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58" name="Group 30">
              <a:extLst>
                <a:ext uri="{FF2B5EF4-FFF2-40B4-BE49-F238E27FC236}">
                  <a16:creationId xmlns:a16="http://schemas.microsoft.com/office/drawing/2014/main" id="{5525A171-AA7D-8E43-AA99-783CD6693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61" name="Oval 31">
                <a:extLst>
                  <a:ext uri="{FF2B5EF4-FFF2-40B4-BE49-F238E27FC236}">
                    <a16:creationId xmlns:a16="http://schemas.microsoft.com/office/drawing/2014/main" id="{D84C6EE9-75F6-2B46-AA10-45E7BF28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" name="Line 32">
                <a:extLst>
                  <a:ext uri="{FF2B5EF4-FFF2-40B4-BE49-F238E27FC236}">
                    <a16:creationId xmlns:a16="http://schemas.microsoft.com/office/drawing/2014/main" id="{2567FA46-08FC-BD4D-8FF6-A3A4C69A8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" name="Line 33">
                <a:extLst>
                  <a:ext uri="{FF2B5EF4-FFF2-40B4-BE49-F238E27FC236}">
                    <a16:creationId xmlns:a16="http://schemas.microsoft.com/office/drawing/2014/main" id="{26FB35EB-138C-CF45-AA13-8A120FEA7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6D96E9E3-BC4D-1842-BF12-AA066722B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5" name="Oval 35">
                <a:extLst>
                  <a:ext uri="{FF2B5EF4-FFF2-40B4-BE49-F238E27FC236}">
                    <a16:creationId xmlns:a16="http://schemas.microsoft.com/office/drawing/2014/main" id="{D1D0B359-3B66-D143-BE1A-575964112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6" name="Group 36">
                <a:extLst>
                  <a:ext uri="{FF2B5EF4-FFF2-40B4-BE49-F238E27FC236}">
                    <a16:creationId xmlns:a16="http://schemas.microsoft.com/office/drawing/2014/main" id="{3D130FA3-1656-2E4D-A448-FBC3A12A31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67" name="Rectangle 37">
                  <a:extLst>
                    <a:ext uri="{FF2B5EF4-FFF2-40B4-BE49-F238E27FC236}">
                      <a16:creationId xmlns:a16="http://schemas.microsoft.com/office/drawing/2014/main" id="{CC9AB493-6B84-8A4F-849B-352E8FEF1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" name="Text Box 38">
                  <a:extLst>
                    <a:ext uri="{FF2B5EF4-FFF2-40B4-BE49-F238E27FC236}">
                      <a16:creationId xmlns:a16="http://schemas.microsoft.com/office/drawing/2014/main" id="{08E9F813-DB7C-084E-B829-ED11637E6C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9" name="Text Box 39">
              <a:extLst>
                <a:ext uri="{FF2B5EF4-FFF2-40B4-BE49-F238E27FC236}">
                  <a16:creationId xmlns:a16="http://schemas.microsoft.com/office/drawing/2014/main" id="{F204BFEE-4A9D-1242-8E82-0E122FB4F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1076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6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4A0CC945-C558-D74F-91C0-D7DC05E36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" name="Rectangle 3">
            <a:extLst>
              <a:ext uri="{FF2B5EF4-FFF2-40B4-BE49-F238E27FC236}">
                <a16:creationId xmlns:a16="http://schemas.microsoft.com/office/drawing/2014/main" id="{6855C03C-8E44-EF41-9C64-F301F7F5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7" y="2917913"/>
            <a:ext cx="10519776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y </a:t>
            </a:r>
            <a:r>
              <a:rPr lang="en-US" sz="2400" dirty="0"/>
              <a:t>sees direct link to </a:t>
            </a:r>
            <a:r>
              <a:rPr lang="en-US" sz="2400" i="1" dirty="0"/>
              <a:t>x</a:t>
            </a:r>
            <a:r>
              <a:rPr lang="en-US" sz="2400" dirty="0"/>
              <a:t> has new cost 60, but z has said it has a path at cost of 5. So </a:t>
            </a:r>
            <a:r>
              <a:rPr lang="en-US" sz="2400" i="1" dirty="0"/>
              <a:t>y</a:t>
            </a:r>
            <a:r>
              <a:rPr lang="en-US" sz="2400" dirty="0"/>
              <a:t> computes “my new cost to x will be 6, via z); notifies </a:t>
            </a:r>
            <a:r>
              <a:rPr lang="en-US" sz="2400" i="1" dirty="0"/>
              <a:t>z</a:t>
            </a:r>
            <a:r>
              <a:rPr lang="en-US" sz="2400" dirty="0"/>
              <a:t> of new cost of 6 to </a:t>
            </a:r>
            <a:r>
              <a:rPr lang="en-US" sz="2400" i="1" dirty="0"/>
              <a:t>x.</a:t>
            </a: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209F57E2-5D18-394E-8877-449361B24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36" y="3596406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z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</a:t>
            </a:r>
            <a:r>
              <a:rPr lang="en-US" sz="2400" i="1" dirty="0"/>
              <a:t> y </a:t>
            </a:r>
            <a:r>
              <a:rPr lang="en-US" sz="2400" dirty="0"/>
              <a:t>has new cost 6, so </a:t>
            </a:r>
            <a:r>
              <a:rPr lang="en-US" sz="2400" i="1" dirty="0"/>
              <a:t>z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7 via y), notifies </a:t>
            </a:r>
            <a:r>
              <a:rPr lang="en-US" sz="2400" i="1" dirty="0"/>
              <a:t>y</a:t>
            </a:r>
            <a:r>
              <a:rPr lang="en-US" sz="2400" dirty="0"/>
              <a:t> of new cost of 7 to </a:t>
            </a:r>
            <a:r>
              <a:rPr lang="en-US" sz="2400" i="1" dirty="0"/>
              <a:t>x.</a:t>
            </a: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0C0B111B-B4A7-664F-87FA-C7247397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923" y="4274900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y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 </a:t>
            </a:r>
            <a:r>
              <a:rPr lang="en-US" sz="2400" i="1" dirty="0"/>
              <a:t>z </a:t>
            </a:r>
            <a:r>
              <a:rPr lang="en-US" sz="2400" dirty="0"/>
              <a:t>has new cost 7, so </a:t>
            </a:r>
            <a:r>
              <a:rPr lang="en-US" sz="2400" i="1" dirty="0"/>
              <a:t>y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8 via y), notifies </a:t>
            </a:r>
            <a:r>
              <a:rPr lang="en-US" sz="2400" i="1" dirty="0"/>
              <a:t>z</a:t>
            </a:r>
            <a:r>
              <a:rPr lang="en-US" sz="2400" dirty="0"/>
              <a:t> of new cost of 8 to </a:t>
            </a:r>
            <a:r>
              <a:rPr lang="en-US" sz="2400" i="1" dirty="0"/>
              <a:t>x.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7E0DCDFE-D830-1B42-B16D-8968BB10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871" y="4963831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z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</a:t>
            </a:r>
            <a:r>
              <a:rPr lang="en-US" sz="2400" i="1" dirty="0"/>
              <a:t> y </a:t>
            </a:r>
            <a:r>
              <a:rPr lang="en-US" sz="2400" dirty="0"/>
              <a:t>has new cost 8, so </a:t>
            </a:r>
            <a:r>
              <a:rPr lang="en-US" sz="2400" i="1" dirty="0"/>
              <a:t>z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9 via y), notifies </a:t>
            </a:r>
            <a:r>
              <a:rPr lang="en-US" sz="2400" i="1" dirty="0"/>
              <a:t>y</a:t>
            </a:r>
            <a:r>
              <a:rPr lang="en-US" sz="2400" dirty="0"/>
              <a:t> of new cost of 9 to </a:t>
            </a:r>
            <a:r>
              <a:rPr lang="en-US" sz="2400" i="1" dirty="0"/>
              <a:t>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410B7-81B2-C140-A5EB-EE7F3B11820D}"/>
              </a:ext>
            </a:extLst>
          </p:cNvPr>
          <p:cNvSpPr txBox="1"/>
          <p:nvPr/>
        </p:nvSpPr>
        <p:spPr>
          <a:xfrm>
            <a:off x="1365337" y="547361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id="{F5EE352E-983D-7043-B7BC-2EEB8151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96" y="6018756"/>
            <a:ext cx="9931052" cy="44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see text for solutions.  </a:t>
            </a:r>
            <a:r>
              <a:rPr lang="en-US" sz="2800" i="1" dirty="0"/>
              <a:t>Distributed algorithms are tricky!</a:t>
            </a:r>
          </a:p>
        </p:txBody>
      </p:sp>
    </p:spTree>
    <p:extLst>
      <p:ext uri="{BB962C8B-B14F-4D97-AF65-F5344CB8AC3E}">
        <p14:creationId xmlns:p14="http://schemas.microsoft.com/office/powerpoint/2010/main" val="19294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sp>
        <p:nvSpPr>
          <p:cNvPr id="117" name="Freeform 139">
            <a:extLst>
              <a:ext uri="{FF2B5EF4-FFF2-40B4-BE49-F238E27FC236}">
                <a16:creationId xmlns:a16="http://schemas.microsoft.com/office/drawing/2014/main" id="{25239C36-70B4-154F-8B1E-2AF050DF8BD5}"/>
              </a:ext>
            </a:extLst>
          </p:cNvPr>
          <p:cNvSpPr>
            <a:spLocks/>
          </p:cNvSpPr>
          <p:nvPr/>
        </p:nvSpPr>
        <p:spPr bwMode="auto">
          <a:xfrm>
            <a:off x="2061197" y="3850033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" name="Freeform 29">
            <a:extLst>
              <a:ext uri="{FF2B5EF4-FFF2-40B4-BE49-F238E27FC236}">
                <a16:creationId xmlns:a16="http://schemas.microsoft.com/office/drawing/2014/main" id="{09E817BD-9E51-D244-857E-1A5952711F94}"/>
              </a:ext>
            </a:extLst>
          </p:cNvPr>
          <p:cNvSpPr>
            <a:spLocks/>
          </p:cNvSpPr>
          <p:nvPr/>
        </p:nvSpPr>
        <p:spPr bwMode="auto">
          <a:xfrm>
            <a:off x="6350622" y="3121371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25" name="Group 88">
            <a:extLst>
              <a:ext uri="{FF2B5EF4-FFF2-40B4-BE49-F238E27FC236}">
                <a16:creationId xmlns:a16="http://schemas.microsoft.com/office/drawing/2014/main" id="{0D4BF38D-31DF-AA43-80FA-55295BD8C6F8}"/>
              </a:ext>
            </a:extLst>
          </p:cNvPr>
          <p:cNvGrpSpPr>
            <a:grpSpLocks/>
          </p:cNvGrpSpPr>
          <p:nvPr/>
        </p:nvGrpSpPr>
        <p:grpSpPr bwMode="auto">
          <a:xfrm>
            <a:off x="7512672" y="3054696"/>
            <a:ext cx="1871662" cy="1033462"/>
            <a:chOff x="3550" y="2055"/>
            <a:chExt cx="1179" cy="651"/>
          </a:xfrm>
        </p:grpSpPr>
        <p:grpSp>
          <p:nvGrpSpPr>
            <p:cNvPr id="126" name="Group 50">
              <a:extLst>
                <a:ext uri="{FF2B5EF4-FFF2-40B4-BE49-F238E27FC236}">
                  <a16:creationId xmlns:a16="http://schemas.microsoft.com/office/drawing/2014/main" id="{3FE7E5C2-BBF3-1543-A115-A24F66EA59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31" name="Rectangle 40">
                <a:extLst>
                  <a:ext uri="{FF2B5EF4-FFF2-40B4-BE49-F238E27FC236}">
                    <a16:creationId xmlns:a16="http://schemas.microsoft.com/office/drawing/2014/main" id="{D890A494-B490-7F4B-A152-0218E4473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Text Box 39">
                <a:extLst>
                  <a:ext uri="{FF2B5EF4-FFF2-40B4-BE49-F238E27FC236}">
                    <a16:creationId xmlns:a16="http://schemas.microsoft.com/office/drawing/2014/main" id="{539BB5B8-E120-9C46-A6FF-A4DC37EFC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S: 10.0.0.1, 3345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D: 128.119.40.186, 80</a:t>
                </a:r>
              </a:p>
            </p:txBody>
          </p:sp>
          <p:grpSp>
            <p:nvGrpSpPr>
              <p:cNvPr id="133" name="Group 44">
                <a:extLst>
                  <a:ext uri="{FF2B5EF4-FFF2-40B4-BE49-F238E27FC236}">
                    <a16:creationId xmlns:a16="http://schemas.microsoft.com/office/drawing/2014/main" id="{F01451B6-72E8-E14F-A3BE-A3D92947A0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38" name="Freeform 43">
                  <a:extLst>
                    <a:ext uri="{FF2B5EF4-FFF2-40B4-BE49-F238E27FC236}">
                      <a16:creationId xmlns:a16="http://schemas.microsoft.com/office/drawing/2014/main" id="{7590FA6A-21FF-4147-9315-E66B7B10CD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" name="Line 41">
                  <a:extLst>
                    <a:ext uri="{FF2B5EF4-FFF2-40B4-BE49-F238E27FC236}">
                      <a16:creationId xmlns:a16="http://schemas.microsoft.com/office/drawing/2014/main" id="{724261B3-0C45-E540-BE14-8B7D04C5E6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0" name="Line 42">
                  <a:extLst>
                    <a:ext uri="{FF2B5EF4-FFF2-40B4-BE49-F238E27FC236}">
                      <a16:creationId xmlns:a16="http://schemas.microsoft.com/office/drawing/2014/main" id="{31B331E7-F46A-CA4B-A722-11046B73D4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34" name="Group 45">
                <a:extLst>
                  <a:ext uri="{FF2B5EF4-FFF2-40B4-BE49-F238E27FC236}">
                    <a16:creationId xmlns:a16="http://schemas.microsoft.com/office/drawing/2014/main" id="{E2B96F9F-CB85-DB4A-97AC-CEB92A9C11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35" name="Freeform 46">
                  <a:extLst>
                    <a:ext uri="{FF2B5EF4-FFF2-40B4-BE49-F238E27FC236}">
                      <a16:creationId xmlns:a16="http://schemas.microsoft.com/office/drawing/2014/main" id="{E8E10251-9A2B-344B-9DC6-65EF85B4AA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6" name="Line 47">
                  <a:extLst>
                    <a:ext uri="{FF2B5EF4-FFF2-40B4-BE49-F238E27FC236}">
                      <a16:creationId xmlns:a16="http://schemas.microsoft.com/office/drawing/2014/main" id="{A6EF77CD-E8A4-1840-8450-5EFD2E289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7" name="Line 48">
                  <a:extLst>
                    <a:ext uri="{FF2B5EF4-FFF2-40B4-BE49-F238E27FC236}">
                      <a16:creationId xmlns:a16="http://schemas.microsoft.com/office/drawing/2014/main" id="{7F05DD0D-2118-EC4A-A829-134FA165FC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27" name="Freeform 51">
              <a:extLst>
                <a:ext uri="{FF2B5EF4-FFF2-40B4-BE49-F238E27FC236}">
                  <a16:creationId xmlns:a16="http://schemas.microsoft.com/office/drawing/2014/main" id="{060B2C65-BCB3-C542-840F-14D5F3297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9905 h 264"/>
                <a:gd name="T2" fmla="*/ 28602 w 417"/>
                <a:gd name="T3" fmla="*/ 9905 h 264"/>
                <a:gd name="T4" fmla="*/ 28602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8" name="Group 87">
              <a:extLst>
                <a:ext uri="{FF2B5EF4-FFF2-40B4-BE49-F238E27FC236}">
                  <a16:creationId xmlns:a16="http://schemas.microsoft.com/office/drawing/2014/main" id="{C99ECC6F-CEF6-CE4E-834E-EA3CA6740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16"/>
              <a:ext cx="218" cy="231"/>
              <a:chOff x="5140" y="400"/>
              <a:chExt cx="218" cy="231"/>
            </a:xfrm>
          </p:grpSpPr>
          <p:sp>
            <p:nvSpPr>
              <p:cNvPr id="129" name="Oval 86">
                <a:extLst>
                  <a:ext uri="{FF2B5EF4-FFF2-40B4-BE49-F238E27FC236}">
                    <a16:creationId xmlns:a16="http://schemas.microsoft.com/office/drawing/2014/main" id="{7031C354-ABE6-4445-B334-3D3A7B81E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0" name="Text Box 52">
                <a:extLst>
                  <a:ext uri="{FF2B5EF4-FFF2-40B4-BE49-F238E27FC236}">
                    <a16:creationId xmlns:a16="http://schemas.microsoft.com/office/drawing/2014/main" id="{674E9B8F-78AF-644A-9565-10139D2B1B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41" name="Text Box 54">
            <a:extLst>
              <a:ext uri="{FF2B5EF4-FFF2-40B4-BE49-F238E27FC236}">
                <a16:creationId xmlns:a16="http://schemas.microsoft.com/office/drawing/2014/main" id="{CDAED30B-CF2D-F747-9B04-4E25A3292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34" y="403628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10.0.0.4</a:t>
            </a:r>
          </a:p>
        </p:txBody>
      </p:sp>
      <p:sp>
        <p:nvSpPr>
          <p:cNvPr id="143" name="Text Box 56">
            <a:extLst>
              <a:ext uri="{FF2B5EF4-FFF2-40B4-BE49-F238E27FC236}">
                <a16:creationId xmlns:a16="http://schemas.microsoft.com/office/drawing/2014/main" id="{FA8BA81A-A11E-3444-B959-B6B4289DF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494" y="4525035"/>
            <a:ext cx="1172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138.76.29.7</a:t>
            </a:r>
          </a:p>
        </p:txBody>
      </p:sp>
      <p:grpSp>
        <p:nvGrpSpPr>
          <p:cNvPr id="145" name="Group 59">
            <a:extLst>
              <a:ext uri="{FF2B5EF4-FFF2-40B4-BE49-F238E27FC236}">
                <a16:creationId xmlns:a16="http://schemas.microsoft.com/office/drawing/2014/main" id="{A7EF89DD-32D9-D642-937E-1B899DCB8C23}"/>
              </a:ext>
            </a:extLst>
          </p:cNvPr>
          <p:cNvGrpSpPr>
            <a:grpSpLocks/>
          </p:cNvGrpSpPr>
          <p:nvPr/>
        </p:nvGrpSpPr>
        <p:grpSpPr bwMode="auto">
          <a:xfrm>
            <a:off x="8350874" y="1768821"/>
            <a:ext cx="3351213" cy="1389062"/>
            <a:chOff x="3944" y="989"/>
            <a:chExt cx="2111" cy="875"/>
          </a:xfrm>
        </p:grpSpPr>
        <p:sp>
          <p:nvSpPr>
            <p:cNvPr id="146" name="Text Box 53">
              <a:extLst>
                <a:ext uri="{FF2B5EF4-FFF2-40B4-BE49-F238E27FC236}">
                  <a16:creationId xmlns:a16="http://schemas.microsoft.com/office/drawing/2014/main" id="{0391C7DC-1175-E845-9B14-6647A56B1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989"/>
              <a:ext cx="1934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1: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host 10.0.0.1 sends datagram to 128.119.40.186, 80</a:t>
              </a:r>
            </a:p>
          </p:txBody>
        </p:sp>
        <p:sp>
          <p:nvSpPr>
            <p:cNvPr id="147" name="Line 58">
              <a:extLst>
                <a:ext uri="{FF2B5EF4-FFF2-40B4-BE49-F238E27FC236}">
                  <a16:creationId xmlns:a16="http://schemas.microsoft.com/office/drawing/2014/main" id="{626A4678-2DEB-354F-8342-8CBF580B9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8" name="Freeform 67">
            <a:extLst>
              <a:ext uri="{FF2B5EF4-FFF2-40B4-BE49-F238E27FC236}">
                <a16:creationId xmlns:a16="http://schemas.microsoft.com/office/drawing/2014/main" id="{4174D505-6F98-2145-B896-FFAF43F9F39D}"/>
              </a:ext>
            </a:extLst>
          </p:cNvPr>
          <p:cNvSpPr>
            <a:spLocks/>
          </p:cNvSpPr>
          <p:nvPr/>
        </p:nvSpPr>
        <p:spPr bwMode="auto">
          <a:xfrm>
            <a:off x="4226547" y="2826096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5400000" scaled="1"/>
          </a:gradFill>
          <a:ln w="3175" cap="flat" cmpd="sng">
            <a:noFill/>
            <a:prstDash val="solid"/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9" name="Rectangle 62">
            <a:extLst>
              <a:ext uri="{FF2B5EF4-FFF2-40B4-BE49-F238E27FC236}">
                <a16:creationId xmlns:a16="http://schemas.microsoft.com/office/drawing/2014/main" id="{5E7F8FBF-9C54-C64A-B416-FE684B2E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547" y="1573558"/>
            <a:ext cx="3784600" cy="1354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" name="Text Box 60">
            <a:extLst>
              <a:ext uri="{FF2B5EF4-FFF2-40B4-BE49-F238E27FC236}">
                <a16:creationId xmlns:a16="http://schemas.microsoft.com/office/drawing/2014/main" id="{10FA6F49-5A78-864A-B681-890D92966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166" y="1578252"/>
            <a:ext cx="36519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NAT translation table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 side addr        LAN side addr</a:t>
            </a:r>
          </a:p>
        </p:txBody>
      </p:sp>
      <p:sp>
        <p:nvSpPr>
          <p:cNvPr id="151" name="Line 63">
            <a:extLst>
              <a:ext uri="{FF2B5EF4-FFF2-40B4-BE49-F238E27FC236}">
                <a16:creationId xmlns:a16="http://schemas.microsoft.com/office/drawing/2014/main" id="{FB815ECB-E54F-2947-939E-EB6F6507C0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6547" y="1946621"/>
            <a:ext cx="3790950" cy="1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" name="Line 64">
            <a:extLst>
              <a:ext uri="{FF2B5EF4-FFF2-40B4-BE49-F238E27FC236}">
                <a16:creationId xmlns:a16="http://schemas.microsoft.com/office/drawing/2014/main" id="{354E4388-5108-DE4A-A93B-B36EC84B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0834" y="2224433"/>
            <a:ext cx="3749675" cy="11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3" name="Line 65">
            <a:extLst>
              <a:ext uri="{FF2B5EF4-FFF2-40B4-BE49-F238E27FC236}">
                <a16:creationId xmlns:a16="http://schemas.microsoft.com/office/drawing/2014/main" id="{924CA7C1-7023-E749-A732-1D8BF0866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622" y="1968846"/>
            <a:ext cx="3175" cy="955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4" name="Text Box 61">
            <a:extLst>
              <a:ext uri="{FF2B5EF4-FFF2-40B4-BE49-F238E27FC236}">
                <a16:creationId xmlns:a16="http://schemas.microsoft.com/office/drawing/2014/main" id="{27F84A28-C4A8-B64C-A522-ED96A70BF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607" y="2243483"/>
            <a:ext cx="3368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138.76.29.7, 5001   10.0.0.1, 3345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……                                         ……</a:t>
            </a:r>
          </a:p>
        </p:txBody>
      </p:sp>
      <p:grpSp>
        <p:nvGrpSpPr>
          <p:cNvPr id="155" name="Group 135">
            <a:extLst>
              <a:ext uri="{FF2B5EF4-FFF2-40B4-BE49-F238E27FC236}">
                <a16:creationId xmlns:a16="http://schemas.microsoft.com/office/drawing/2014/main" id="{3F4A61E6-1F91-CD48-9817-3EFAAE316322}"/>
              </a:ext>
            </a:extLst>
          </p:cNvPr>
          <p:cNvGrpSpPr>
            <a:grpSpLocks/>
          </p:cNvGrpSpPr>
          <p:nvPr/>
        </p:nvGrpSpPr>
        <p:grpSpPr bwMode="auto">
          <a:xfrm>
            <a:off x="6647484" y="3634133"/>
            <a:ext cx="2784475" cy="1638300"/>
            <a:chOff x="3002" y="2417"/>
            <a:chExt cx="1754" cy="1032"/>
          </a:xfrm>
        </p:grpSpPr>
        <p:sp>
          <p:nvSpPr>
            <p:cNvPr id="156" name="Rectangle 91">
              <a:extLst>
                <a:ext uri="{FF2B5EF4-FFF2-40B4-BE49-F238E27FC236}">
                  <a16:creationId xmlns:a16="http://schemas.microsoft.com/office/drawing/2014/main" id="{29BBA0F8-D8A2-8948-9316-2CD52A8E7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7" name="Text Box 92">
              <a:extLst>
                <a:ext uri="{FF2B5EF4-FFF2-40B4-BE49-F238E27FC236}">
                  <a16:creationId xmlns:a16="http://schemas.microsoft.com/office/drawing/2014/main" id="{8C1E4275-2F68-5849-B286-D5540D1A2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S: 128.119.40.186, 80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D: 10.0.0.1, 3345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8" name="Group 93">
              <a:extLst>
                <a:ext uri="{FF2B5EF4-FFF2-40B4-BE49-F238E27FC236}">
                  <a16:creationId xmlns:a16="http://schemas.microsoft.com/office/drawing/2014/main" id="{ACAC77B2-102B-FF40-A235-6EDFA119E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167" name="Freeform 94">
                <a:extLst>
                  <a:ext uri="{FF2B5EF4-FFF2-40B4-BE49-F238E27FC236}">
                    <a16:creationId xmlns:a16="http://schemas.microsoft.com/office/drawing/2014/main" id="{2C175D47-A4A4-6645-8086-F38DC38BE7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8" name="Line 95">
                <a:extLst>
                  <a:ext uri="{FF2B5EF4-FFF2-40B4-BE49-F238E27FC236}">
                    <a16:creationId xmlns:a16="http://schemas.microsoft.com/office/drawing/2014/main" id="{B39131BB-ACC2-8347-8518-C3598BDDB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9" name="Line 96">
                <a:extLst>
                  <a:ext uri="{FF2B5EF4-FFF2-40B4-BE49-F238E27FC236}">
                    <a16:creationId xmlns:a16="http://schemas.microsoft.com/office/drawing/2014/main" id="{C9868D3D-F7AB-374B-AF8C-1A31B3333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9" name="Group 97">
              <a:extLst>
                <a:ext uri="{FF2B5EF4-FFF2-40B4-BE49-F238E27FC236}">
                  <a16:creationId xmlns:a16="http://schemas.microsoft.com/office/drawing/2014/main" id="{BCF07584-F53B-6A40-9D40-F36827FA8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164" name="Freeform 98">
                <a:extLst>
                  <a:ext uri="{FF2B5EF4-FFF2-40B4-BE49-F238E27FC236}">
                    <a16:creationId xmlns:a16="http://schemas.microsoft.com/office/drawing/2014/main" id="{8C8E8062-3BC7-ED40-9145-8E53CCF57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5" name="Line 99">
                <a:extLst>
                  <a:ext uri="{FF2B5EF4-FFF2-40B4-BE49-F238E27FC236}">
                    <a16:creationId xmlns:a16="http://schemas.microsoft.com/office/drawing/2014/main" id="{F05CF0B2-ADFC-5642-9080-810974A88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6" name="Line 100">
                <a:extLst>
                  <a:ext uri="{FF2B5EF4-FFF2-40B4-BE49-F238E27FC236}">
                    <a16:creationId xmlns:a16="http://schemas.microsoft.com/office/drawing/2014/main" id="{B4BFAC33-A46F-6F48-88E9-334122FDF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60" name="Freeform 101">
              <a:extLst>
                <a:ext uri="{FF2B5EF4-FFF2-40B4-BE49-F238E27FC236}">
                  <a16:creationId xmlns:a16="http://schemas.microsoft.com/office/drawing/2014/main" id="{B75AE57F-3BEF-314F-8999-B1D6040F3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61" name="Group 102">
              <a:extLst>
                <a:ext uri="{FF2B5EF4-FFF2-40B4-BE49-F238E27FC236}">
                  <a16:creationId xmlns:a16="http://schemas.microsoft.com/office/drawing/2014/main" id="{02FFB4A2-3C39-EA49-A1C9-F69127E1B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3061"/>
              <a:ext cx="218" cy="231"/>
              <a:chOff x="5140" y="400"/>
              <a:chExt cx="218" cy="231"/>
            </a:xfrm>
          </p:grpSpPr>
          <p:sp>
            <p:nvSpPr>
              <p:cNvPr id="162" name="Oval 103">
                <a:extLst>
                  <a:ext uri="{FF2B5EF4-FFF2-40B4-BE49-F238E27FC236}">
                    <a16:creationId xmlns:a16="http://schemas.microsoft.com/office/drawing/2014/main" id="{6F177354-84EF-E44F-BD75-48DAE4C98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3" name="Text Box 104">
                <a:extLst>
                  <a:ext uri="{FF2B5EF4-FFF2-40B4-BE49-F238E27FC236}">
                    <a16:creationId xmlns:a16="http://schemas.microsoft.com/office/drawing/2014/main" id="{1375D29A-087E-7E46-9CEA-14416B49B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4</a:t>
                </a:r>
              </a:p>
            </p:txBody>
          </p:sp>
        </p:grpSp>
      </p:grpSp>
      <p:grpSp>
        <p:nvGrpSpPr>
          <p:cNvPr id="170" name="Group 108">
            <a:extLst>
              <a:ext uri="{FF2B5EF4-FFF2-40B4-BE49-F238E27FC236}">
                <a16:creationId xmlns:a16="http://schemas.microsoft.com/office/drawing/2014/main" id="{DC525981-2B14-2640-B158-CE02695B558C}"/>
              </a:ext>
            </a:extLst>
          </p:cNvPr>
          <p:cNvGrpSpPr>
            <a:grpSpLocks/>
          </p:cNvGrpSpPr>
          <p:nvPr/>
        </p:nvGrpSpPr>
        <p:grpSpPr bwMode="auto">
          <a:xfrm>
            <a:off x="3413747" y="3851621"/>
            <a:ext cx="2497137" cy="566737"/>
            <a:chOff x="1026" y="3559"/>
            <a:chExt cx="1573" cy="357"/>
          </a:xfrm>
        </p:grpSpPr>
        <p:grpSp>
          <p:nvGrpSpPr>
            <p:cNvPr id="171" name="Group 68">
              <a:extLst>
                <a:ext uri="{FF2B5EF4-FFF2-40B4-BE49-F238E27FC236}">
                  <a16:creationId xmlns:a16="http://schemas.microsoft.com/office/drawing/2014/main" id="{BDC038F8-12DC-9B48-A68C-450577D1A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76" name="Rectangle 69">
                <a:extLst>
                  <a:ext uri="{FF2B5EF4-FFF2-40B4-BE49-F238E27FC236}">
                    <a16:creationId xmlns:a16="http://schemas.microsoft.com/office/drawing/2014/main" id="{4D5710FE-0785-5A48-AEAB-0C21EC1AE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7" name="Text Box 70">
                <a:extLst>
                  <a:ext uri="{FF2B5EF4-FFF2-40B4-BE49-F238E27FC236}">
                    <a16:creationId xmlns:a16="http://schemas.microsoft.com/office/drawing/2014/main" id="{43A695E4-463A-2748-9301-7528118E9D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S: 138.76.29.7, 5001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D: 128.119.40.186, 80</a:t>
                </a:r>
              </a:p>
            </p:txBody>
          </p:sp>
          <p:grpSp>
            <p:nvGrpSpPr>
              <p:cNvPr id="178" name="Group 71">
                <a:extLst>
                  <a:ext uri="{FF2B5EF4-FFF2-40B4-BE49-F238E27FC236}">
                    <a16:creationId xmlns:a16="http://schemas.microsoft.com/office/drawing/2014/main" id="{5EFBE55D-A0D8-694A-88A8-B573ACAB13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83" name="Freeform 72">
                  <a:extLst>
                    <a:ext uri="{FF2B5EF4-FFF2-40B4-BE49-F238E27FC236}">
                      <a16:creationId xmlns:a16="http://schemas.microsoft.com/office/drawing/2014/main" id="{402B8F20-1A59-4B4A-B3CF-303CC9B8E9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4" name="Line 73">
                  <a:extLst>
                    <a:ext uri="{FF2B5EF4-FFF2-40B4-BE49-F238E27FC236}">
                      <a16:creationId xmlns:a16="http://schemas.microsoft.com/office/drawing/2014/main" id="{C93A4D0A-A948-B34D-A905-1543094B96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5" name="Line 74">
                  <a:extLst>
                    <a:ext uri="{FF2B5EF4-FFF2-40B4-BE49-F238E27FC236}">
                      <a16:creationId xmlns:a16="http://schemas.microsoft.com/office/drawing/2014/main" id="{3BACA1BE-7962-FA48-BEC5-4229D5B10C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79" name="Group 75">
                <a:extLst>
                  <a:ext uri="{FF2B5EF4-FFF2-40B4-BE49-F238E27FC236}">
                    <a16:creationId xmlns:a16="http://schemas.microsoft.com/office/drawing/2014/main" id="{FFF4A8ED-4027-F64B-8F00-59B9F44532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80" name="Freeform 76">
                  <a:extLst>
                    <a:ext uri="{FF2B5EF4-FFF2-40B4-BE49-F238E27FC236}">
                      <a16:creationId xmlns:a16="http://schemas.microsoft.com/office/drawing/2014/main" id="{02A7CED3-D721-B04F-9DD9-9B40C20BE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1" name="Line 77">
                  <a:extLst>
                    <a:ext uri="{FF2B5EF4-FFF2-40B4-BE49-F238E27FC236}">
                      <a16:creationId xmlns:a16="http://schemas.microsoft.com/office/drawing/2014/main" id="{788D0873-6A2B-684C-959E-AF81C0E35B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0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2" name="Line 78">
                  <a:extLst>
                    <a:ext uri="{FF2B5EF4-FFF2-40B4-BE49-F238E27FC236}">
                      <a16:creationId xmlns:a16="http://schemas.microsoft.com/office/drawing/2014/main" id="{3F474D4B-441F-5C41-AF76-916D637CC0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72" name="Line 79">
              <a:extLst>
                <a:ext uri="{FF2B5EF4-FFF2-40B4-BE49-F238E27FC236}">
                  <a16:creationId xmlns:a16="http://schemas.microsoft.com/office/drawing/2014/main" id="{9BE86E9B-A255-EA46-8072-9F9CD1062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3" name="Group 105">
              <a:extLst>
                <a:ext uri="{FF2B5EF4-FFF2-40B4-BE49-F238E27FC236}">
                  <a16:creationId xmlns:a16="http://schemas.microsoft.com/office/drawing/2014/main" id="{06A01750-5D72-784D-A71D-2DB7AD454D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" y="3613"/>
              <a:ext cx="218" cy="231"/>
              <a:chOff x="5140" y="400"/>
              <a:chExt cx="218" cy="231"/>
            </a:xfrm>
          </p:grpSpPr>
          <p:sp>
            <p:nvSpPr>
              <p:cNvPr id="174" name="Oval 106">
                <a:extLst>
                  <a:ext uri="{FF2B5EF4-FFF2-40B4-BE49-F238E27FC236}">
                    <a16:creationId xmlns:a16="http://schemas.microsoft.com/office/drawing/2014/main" id="{2E30B4AA-4B2F-4A43-A5B1-B7EAE1C5A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5" name="Text Box 107">
                <a:extLst>
                  <a:ext uri="{FF2B5EF4-FFF2-40B4-BE49-F238E27FC236}">
                    <a16:creationId xmlns:a16="http://schemas.microsoft.com/office/drawing/2014/main" id="{9624DBA2-B294-A642-8E53-F51CB962FB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186" name="Group 112">
            <a:extLst>
              <a:ext uri="{FF2B5EF4-FFF2-40B4-BE49-F238E27FC236}">
                <a16:creationId xmlns:a16="http://schemas.microsoft.com/office/drawing/2014/main" id="{A97E6727-89A2-3046-B6AF-31E613B89650}"/>
              </a:ext>
            </a:extLst>
          </p:cNvPr>
          <p:cNvGrpSpPr>
            <a:grpSpLocks/>
          </p:cNvGrpSpPr>
          <p:nvPr/>
        </p:nvGrpSpPr>
        <p:grpSpPr bwMode="auto">
          <a:xfrm>
            <a:off x="570534" y="1870421"/>
            <a:ext cx="6465888" cy="2052637"/>
            <a:chOff x="-826" y="1306"/>
            <a:chExt cx="4073" cy="1293"/>
          </a:xfrm>
        </p:grpSpPr>
        <p:sp>
          <p:nvSpPr>
            <p:cNvPr id="187" name="Text Box 82">
              <a:extLst>
                <a:ext uri="{FF2B5EF4-FFF2-40B4-BE49-F238E27FC236}">
                  <a16:creationId xmlns:a16="http://schemas.microsoft.com/office/drawing/2014/main" id="{B476178C-8B46-4945-9E70-1B47BD547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26" y="1306"/>
              <a:ext cx="1986" cy="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2: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NAT router changes datagram source address from 10.0.0.1, 3345 to 138.76.29.7, 5001,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updates table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8" name="Line 83">
              <a:extLst>
                <a:ext uri="{FF2B5EF4-FFF2-40B4-BE49-F238E27FC236}">
                  <a16:creationId xmlns:a16="http://schemas.microsoft.com/office/drawing/2014/main" id="{39A4F056-0635-3B4E-AF02-5943F4D9B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110">
              <a:extLst>
                <a:ext uri="{FF2B5EF4-FFF2-40B4-BE49-F238E27FC236}">
                  <a16:creationId xmlns:a16="http://schemas.microsoft.com/office/drawing/2014/main" id="{6A4AF0BA-7183-7E4F-8F56-54A316824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111">
              <a:extLst>
                <a:ext uri="{FF2B5EF4-FFF2-40B4-BE49-F238E27FC236}">
                  <a16:creationId xmlns:a16="http://schemas.microsoft.com/office/drawing/2014/main" id="{3FE0283C-E21B-D542-9E39-C2801B50C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1" name="Group 129">
            <a:extLst>
              <a:ext uri="{FF2B5EF4-FFF2-40B4-BE49-F238E27FC236}">
                <a16:creationId xmlns:a16="http://schemas.microsoft.com/office/drawing/2014/main" id="{A019D077-2ABB-3344-ACBC-93645C742D99}"/>
              </a:ext>
            </a:extLst>
          </p:cNvPr>
          <p:cNvGrpSpPr>
            <a:grpSpLocks/>
          </p:cNvGrpSpPr>
          <p:nvPr/>
        </p:nvGrpSpPr>
        <p:grpSpPr bwMode="auto">
          <a:xfrm>
            <a:off x="3242297" y="4880321"/>
            <a:ext cx="2471737" cy="703262"/>
            <a:chOff x="1163" y="3752"/>
            <a:chExt cx="1557" cy="443"/>
          </a:xfrm>
        </p:grpSpPr>
        <p:sp>
          <p:nvSpPr>
            <p:cNvPr id="192" name="Rectangle 115">
              <a:extLst>
                <a:ext uri="{FF2B5EF4-FFF2-40B4-BE49-F238E27FC236}">
                  <a16:creationId xmlns:a16="http://schemas.microsoft.com/office/drawing/2014/main" id="{B8F66CC1-3037-E74D-A021-4043072ED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3" name="Text Box 116">
              <a:extLst>
                <a:ext uri="{FF2B5EF4-FFF2-40B4-BE49-F238E27FC236}">
                  <a16:creationId xmlns:a16="http://schemas.microsoft.com/office/drawing/2014/main" id="{A4628EB5-017E-9542-B612-BEF665CB9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S: 128.119.40.186, 80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D: 138.76.29.7, 5001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4" name="Group 117">
              <a:extLst>
                <a:ext uri="{FF2B5EF4-FFF2-40B4-BE49-F238E27FC236}">
                  <a16:creationId xmlns:a16="http://schemas.microsoft.com/office/drawing/2014/main" id="{42DDB704-CE98-4E46-A7DE-DDB1433EC3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203" name="Freeform 118">
                <a:extLst>
                  <a:ext uri="{FF2B5EF4-FFF2-40B4-BE49-F238E27FC236}">
                    <a16:creationId xmlns:a16="http://schemas.microsoft.com/office/drawing/2014/main" id="{348FD55D-4B52-B141-A915-FB6108167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4" name="Line 119">
                <a:extLst>
                  <a:ext uri="{FF2B5EF4-FFF2-40B4-BE49-F238E27FC236}">
                    <a16:creationId xmlns:a16="http://schemas.microsoft.com/office/drawing/2014/main" id="{89E11CA1-32B5-9E44-B372-81818A964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5" name="Line 120">
                <a:extLst>
                  <a:ext uri="{FF2B5EF4-FFF2-40B4-BE49-F238E27FC236}">
                    <a16:creationId xmlns:a16="http://schemas.microsoft.com/office/drawing/2014/main" id="{E1A1A68F-98DF-6140-8A3B-CC4EC09C2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95" name="Group 121">
              <a:extLst>
                <a:ext uri="{FF2B5EF4-FFF2-40B4-BE49-F238E27FC236}">
                  <a16:creationId xmlns:a16="http://schemas.microsoft.com/office/drawing/2014/main" id="{AA767CA3-B9AF-1947-9E8B-7B78A42C71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200" name="Freeform 122">
                <a:extLst>
                  <a:ext uri="{FF2B5EF4-FFF2-40B4-BE49-F238E27FC236}">
                    <a16:creationId xmlns:a16="http://schemas.microsoft.com/office/drawing/2014/main" id="{E2185BCA-8B31-CA41-B7BE-278DC93C1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1" name="Line 123">
                <a:extLst>
                  <a:ext uri="{FF2B5EF4-FFF2-40B4-BE49-F238E27FC236}">
                    <a16:creationId xmlns:a16="http://schemas.microsoft.com/office/drawing/2014/main" id="{4ACEFFB9-09D4-C34F-AFD8-91F81AEB1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2" name="Line 124">
                <a:extLst>
                  <a:ext uri="{FF2B5EF4-FFF2-40B4-BE49-F238E27FC236}">
                    <a16:creationId xmlns:a16="http://schemas.microsoft.com/office/drawing/2014/main" id="{101431C9-4CC0-D847-919C-0DBB752E6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96" name="Line 125">
              <a:extLst>
                <a:ext uri="{FF2B5EF4-FFF2-40B4-BE49-F238E27FC236}">
                  <a16:creationId xmlns:a16="http://schemas.microsoft.com/office/drawing/2014/main" id="{502198D0-5261-8C4C-8E3A-DF3954900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7" name="Group 126">
              <a:extLst>
                <a:ext uri="{FF2B5EF4-FFF2-40B4-BE49-F238E27FC236}">
                  <a16:creationId xmlns:a16="http://schemas.microsoft.com/office/drawing/2014/main" id="{B5A4AEEA-E775-7C48-85F8-7A891122D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" y="3815"/>
              <a:ext cx="218" cy="231"/>
              <a:chOff x="5140" y="400"/>
              <a:chExt cx="218" cy="231"/>
            </a:xfrm>
          </p:grpSpPr>
          <p:sp>
            <p:nvSpPr>
              <p:cNvPr id="198" name="Oval 127">
                <a:extLst>
                  <a:ext uri="{FF2B5EF4-FFF2-40B4-BE49-F238E27FC236}">
                    <a16:creationId xmlns:a16="http://schemas.microsoft.com/office/drawing/2014/main" id="{6DD6378B-4529-F246-A000-43AD78D87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9" name="Text Box 128">
                <a:extLst>
                  <a:ext uri="{FF2B5EF4-FFF2-40B4-BE49-F238E27FC236}">
                    <a16:creationId xmlns:a16="http://schemas.microsoft.com/office/drawing/2014/main" id="{3F008E50-4578-AA40-AA1A-1A25E18912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3</a:t>
                </a:r>
              </a:p>
            </p:txBody>
          </p:sp>
        </p:grpSp>
      </p:grpSp>
      <p:sp>
        <p:nvSpPr>
          <p:cNvPr id="206" name="Text Box 131">
            <a:extLst>
              <a:ext uri="{FF2B5EF4-FFF2-40B4-BE49-F238E27FC236}">
                <a16:creationId xmlns:a16="http://schemas.microsoft.com/office/drawing/2014/main" id="{5B16A2E0-A7C5-3944-8912-ED29E0528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4" y="5435532"/>
            <a:ext cx="3559175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3: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 arrives, destination address: 138.76.29.7, 5001</a:t>
            </a:r>
          </a:p>
        </p:txBody>
      </p:sp>
      <p:sp>
        <p:nvSpPr>
          <p:cNvPr id="227" name="Text Box 12">
            <a:extLst>
              <a:ext uri="{FF2B5EF4-FFF2-40B4-BE49-F238E27FC236}">
                <a16:creationId xmlns:a16="http://schemas.microsoft.com/office/drawing/2014/main" id="{49399310-E32F-3746-9746-E3074C89C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128" y="3445831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10.0.0.1</a:t>
            </a:r>
          </a:p>
        </p:txBody>
      </p:sp>
      <p:sp>
        <p:nvSpPr>
          <p:cNvPr id="228" name="Text Box 13">
            <a:extLst>
              <a:ext uri="{FF2B5EF4-FFF2-40B4-BE49-F238E27FC236}">
                <a16:creationId xmlns:a16="http://schemas.microsoft.com/office/drawing/2014/main" id="{79FD3F69-B708-374C-8283-25925B0C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377" y="413911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10.0.0.2</a:t>
            </a:r>
          </a:p>
        </p:txBody>
      </p:sp>
      <p:sp>
        <p:nvSpPr>
          <p:cNvPr id="229" name="Text Box 14">
            <a:extLst>
              <a:ext uri="{FF2B5EF4-FFF2-40B4-BE49-F238E27FC236}">
                <a16:creationId xmlns:a16="http://schemas.microsoft.com/office/drawing/2014/main" id="{7F37117D-9CBA-6142-9514-CEDB512B9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024" y="486174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10.0.0.3</a:t>
            </a:r>
          </a:p>
        </p:txBody>
      </p:sp>
      <p:grpSp>
        <p:nvGrpSpPr>
          <p:cNvPr id="230" name="Group 107">
            <a:extLst>
              <a:ext uri="{FF2B5EF4-FFF2-40B4-BE49-F238E27FC236}">
                <a16:creationId xmlns:a16="http://schemas.microsoft.com/office/drawing/2014/main" id="{5A276570-5620-5249-95EA-FFEFE4E595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94143" y="3285987"/>
            <a:ext cx="641350" cy="558800"/>
            <a:chOff x="-44" y="1473"/>
            <a:chExt cx="981" cy="1105"/>
          </a:xfrm>
        </p:grpSpPr>
        <p:pic>
          <p:nvPicPr>
            <p:cNvPr id="231" name="Picture 108" descr="desktop_computer_stylized_medium">
              <a:extLst>
                <a:ext uri="{FF2B5EF4-FFF2-40B4-BE49-F238E27FC236}">
                  <a16:creationId xmlns:a16="http://schemas.microsoft.com/office/drawing/2014/main" id="{5A6AA966-22DC-6D4E-B91F-0DFE251A8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Freeform 109">
              <a:extLst>
                <a:ext uri="{FF2B5EF4-FFF2-40B4-BE49-F238E27FC236}">
                  <a16:creationId xmlns:a16="http://schemas.microsoft.com/office/drawing/2014/main" id="{AC8248F8-AA55-9E46-99C8-227C0C6A44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3" name="Group 110">
            <a:extLst>
              <a:ext uri="{FF2B5EF4-FFF2-40B4-BE49-F238E27FC236}">
                <a16:creationId xmlns:a16="http://schemas.microsoft.com/office/drawing/2014/main" id="{F7931E40-ABE0-FB4C-8BE6-E5CA5D44698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20943" y="3976903"/>
            <a:ext cx="641350" cy="558800"/>
            <a:chOff x="-44" y="1473"/>
            <a:chExt cx="981" cy="1105"/>
          </a:xfrm>
        </p:grpSpPr>
        <p:pic>
          <p:nvPicPr>
            <p:cNvPr id="234" name="Picture 111" descr="desktop_computer_stylized_medium">
              <a:extLst>
                <a:ext uri="{FF2B5EF4-FFF2-40B4-BE49-F238E27FC236}">
                  <a16:creationId xmlns:a16="http://schemas.microsoft.com/office/drawing/2014/main" id="{46410F71-6550-6941-8D6A-82A57E487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" name="Freeform 112">
              <a:extLst>
                <a:ext uri="{FF2B5EF4-FFF2-40B4-BE49-F238E27FC236}">
                  <a16:creationId xmlns:a16="http://schemas.microsoft.com/office/drawing/2014/main" id="{F4181B7B-5A98-CF43-AEE4-B0DD513BAC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6" name="Group 113">
            <a:extLst>
              <a:ext uri="{FF2B5EF4-FFF2-40B4-BE49-F238E27FC236}">
                <a16:creationId xmlns:a16="http://schemas.microsoft.com/office/drawing/2014/main" id="{861D5467-8367-2443-9B4C-1AEA7B8ECA6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40169" y="4685809"/>
            <a:ext cx="641350" cy="558800"/>
            <a:chOff x="-44" y="1473"/>
            <a:chExt cx="981" cy="1105"/>
          </a:xfrm>
        </p:grpSpPr>
        <p:pic>
          <p:nvPicPr>
            <p:cNvPr id="237" name="Picture 114" descr="desktop_computer_stylized_medium">
              <a:extLst>
                <a:ext uri="{FF2B5EF4-FFF2-40B4-BE49-F238E27FC236}">
                  <a16:creationId xmlns:a16="http://schemas.microsoft.com/office/drawing/2014/main" id="{F446E0AC-D5ED-E540-8785-FC1BD31A3F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8" name="Freeform 115">
              <a:extLst>
                <a:ext uri="{FF2B5EF4-FFF2-40B4-BE49-F238E27FC236}">
                  <a16:creationId xmlns:a16="http://schemas.microsoft.com/office/drawing/2014/main" id="{64F8FFEC-C205-9D46-881B-232F00BBEB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562723B0-260D-DF45-850D-1F83CDD55DF2}"/>
              </a:ext>
            </a:extLst>
          </p:cNvPr>
          <p:cNvCxnSpPr>
            <a:cxnSpLocks/>
          </p:cNvCxnSpPr>
          <p:nvPr/>
        </p:nvCxnSpPr>
        <p:spPr>
          <a:xfrm>
            <a:off x="9963568" y="3732745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E93D9DA7-8220-C94D-A035-54D2439B3DCA}"/>
              </a:ext>
            </a:extLst>
          </p:cNvPr>
          <p:cNvCxnSpPr>
            <a:cxnSpLocks/>
          </p:cNvCxnSpPr>
          <p:nvPr/>
        </p:nvCxnSpPr>
        <p:spPr>
          <a:xfrm>
            <a:off x="9891178" y="4418545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18D6C476-F9DB-5545-BB86-8E00D4536D0E}"/>
              </a:ext>
            </a:extLst>
          </p:cNvPr>
          <p:cNvCxnSpPr>
            <a:cxnSpLocks/>
          </p:cNvCxnSpPr>
          <p:nvPr/>
        </p:nvCxnSpPr>
        <p:spPr>
          <a:xfrm>
            <a:off x="9910228" y="5134825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12C04C6-16E3-F846-AACA-B4245DBFD6F2}"/>
              </a:ext>
            </a:extLst>
          </p:cNvPr>
          <p:cNvGrpSpPr/>
          <p:nvPr/>
        </p:nvGrpSpPr>
        <p:grpSpPr>
          <a:xfrm>
            <a:off x="3937552" y="4333461"/>
            <a:ext cx="3034748" cy="304800"/>
            <a:chOff x="2454675" y="2927412"/>
            <a:chExt cx="4705166" cy="431082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627D780-1323-2748-B302-A7E383AEE6BE}"/>
                </a:ext>
              </a:extLst>
            </p:cNvPr>
            <p:cNvCxnSpPr/>
            <p:nvPr/>
          </p:nvCxnSpPr>
          <p:spPr>
            <a:xfrm>
              <a:off x="2454675" y="3124940"/>
              <a:ext cx="47051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9AB30032-A510-F64D-97F2-6FC662A0EA56}"/>
                </a:ext>
              </a:extLst>
            </p:cNvPr>
            <p:cNvGrpSpPr/>
            <p:nvPr/>
          </p:nvGrpSpPr>
          <p:grpSpPr>
            <a:xfrm>
              <a:off x="5427861" y="2927412"/>
              <a:ext cx="1040553" cy="431082"/>
              <a:chOff x="7493876" y="2774731"/>
              <a:chExt cx="1481958" cy="894622"/>
            </a:xfrm>
          </p:grpSpPr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A1997FEC-C6AB-9545-A2D9-61FD862EE300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0E38C263-DE9A-7047-B28D-3D2374F54F6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5529F41-5E24-9D46-BA03-33C065DA321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51" name="Freeform 250">
                  <a:extLst>
                    <a:ext uri="{FF2B5EF4-FFF2-40B4-BE49-F238E27FC236}">
                      <a16:creationId xmlns:a16="http://schemas.microsoft.com/office/drawing/2014/main" id="{AE15E879-3143-CB42-BEE3-B6A32D2D0C7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Freeform 251">
                  <a:extLst>
                    <a:ext uri="{FF2B5EF4-FFF2-40B4-BE49-F238E27FC236}">
                      <a16:creationId xmlns:a16="http://schemas.microsoft.com/office/drawing/2014/main" id="{DF86F847-AACC-7541-950E-BCAC8B07703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Freeform 252">
                  <a:extLst>
                    <a:ext uri="{FF2B5EF4-FFF2-40B4-BE49-F238E27FC236}">
                      <a16:creationId xmlns:a16="http://schemas.microsoft.com/office/drawing/2014/main" id="{73A10729-E988-9C44-AF80-3AA3BE33506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Freeform 253">
                  <a:extLst>
                    <a:ext uri="{FF2B5EF4-FFF2-40B4-BE49-F238E27FC236}">
                      <a16:creationId xmlns:a16="http://schemas.microsoft.com/office/drawing/2014/main" id="{17D86888-2395-8649-A2AB-2EED2F8EE04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7FD54FD3-566B-9D4F-9E44-CAE5EE93D481}"/>
              </a:ext>
            </a:extLst>
          </p:cNvPr>
          <p:cNvCxnSpPr/>
          <p:nvPr/>
        </p:nvCxnSpPr>
        <p:spPr>
          <a:xfrm flipV="1">
            <a:off x="5701553" y="4503542"/>
            <a:ext cx="0" cy="273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2E39225B-8D0F-9646-AC3E-B27235CCF047}"/>
              </a:ext>
            </a:extLst>
          </p:cNvPr>
          <p:cNvCxnSpPr>
            <a:cxnSpLocks/>
          </p:cNvCxnSpPr>
          <p:nvPr/>
        </p:nvCxnSpPr>
        <p:spPr>
          <a:xfrm>
            <a:off x="6577649" y="4166958"/>
            <a:ext cx="0" cy="273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lide Number Placeholder 3">
            <a:extLst>
              <a:ext uri="{FF2B5EF4-FFF2-40B4-BE49-F238E27FC236}">
                <a16:creationId xmlns:a16="http://schemas.microsoft.com/office/drawing/2014/main" id="{9F67CE8D-C42D-5F41-A08F-EBC69C972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2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8320548" cy="894622"/>
          </a:xfrm>
        </p:spPr>
        <p:txBody>
          <a:bodyPr/>
          <a:lstStyle/>
          <a:p>
            <a:r>
              <a:rPr lang="en-US" dirty="0"/>
              <a:t>Routing algorithm classification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732A1C-C52A-0B46-B26E-4DBD9B488928}"/>
              </a:ext>
            </a:extLst>
          </p:cNvPr>
          <p:cNvCxnSpPr/>
          <p:nvPr/>
        </p:nvCxnSpPr>
        <p:spPr>
          <a:xfrm>
            <a:off x="6091084" y="1312606"/>
            <a:ext cx="0" cy="5043948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A2EBE1-BFA0-B248-ACFC-90011EBC34CE}"/>
              </a:ext>
            </a:extLst>
          </p:cNvPr>
          <p:cNvCxnSpPr>
            <a:cxnSpLocks/>
          </p:cNvCxnSpPr>
          <p:nvPr/>
        </p:nvCxnSpPr>
        <p:spPr>
          <a:xfrm flipH="1">
            <a:off x="235974" y="3441290"/>
            <a:ext cx="11665974" cy="0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6C293B-8D3D-2544-91D8-2533CD0AF99D}"/>
              </a:ext>
            </a:extLst>
          </p:cNvPr>
          <p:cNvSpPr txBox="1"/>
          <p:nvPr/>
        </p:nvSpPr>
        <p:spPr>
          <a:xfrm>
            <a:off x="4542504" y="6312310"/>
            <a:ext cx="358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global or decentralized information?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D47406-80F8-9441-A2E0-BD72AA9E3AE7}"/>
              </a:ext>
            </a:extLst>
          </p:cNvPr>
          <p:cNvGrpSpPr/>
          <p:nvPr/>
        </p:nvGrpSpPr>
        <p:grpSpPr>
          <a:xfrm>
            <a:off x="3996813" y="1474838"/>
            <a:ext cx="4513007" cy="1209368"/>
            <a:chOff x="3996813" y="1474838"/>
            <a:chExt cx="4513007" cy="12093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F40CFC-1B50-144E-A43A-6F638CE78029}"/>
                </a:ext>
              </a:extLst>
            </p:cNvPr>
            <p:cNvSpPr/>
            <p:nvPr/>
          </p:nvSpPr>
          <p:spPr>
            <a:xfrm>
              <a:off x="5987845" y="1519084"/>
              <a:ext cx="221226" cy="1165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3">
              <a:extLst>
                <a:ext uri="{FF2B5EF4-FFF2-40B4-BE49-F238E27FC236}">
                  <a16:creationId xmlns:a16="http://schemas.microsoft.com/office/drawing/2014/main" id="{396DD204-2A01-8E4D-BC4B-E0BD86B248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996813" y="1474838"/>
              <a:ext cx="451300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global: </a:t>
              </a:r>
              <a:r>
                <a:rPr lang="en-US" sz="2400" dirty="0"/>
                <a:t>all routers have </a:t>
              </a:r>
              <a:r>
                <a:rPr lang="en-US" sz="2400" i="1" dirty="0"/>
                <a:t>complete</a:t>
              </a:r>
              <a:r>
                <a:rPr lang="en-US" sz="2400" dirty="0"/>
                <a:t> topology, link cost info</a:t>
              </a: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“link state” </a:t>
              </a:r>
              <a:r>
                <a:rPr lang="en-US" altLang="ja-JP" sz="2400" dirty="0"/>
                <a:t>algorithms</a:t>
              </a:r>
            </a:p>
            <a:p>
              <a:pPr>
                <a:buFont typeface="Wingdings" charset="0"/>
                <a:buNone/>
              </a:pP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6E0791-AA52-904B-8ABE-26FDED6C5706}"/>
              </a:ext>
            </a:extLst>
          </p:cNvPr>
          <p:cNvGrpSpPr/>
          <p:nvPr/>
        </p:nvGrpSpPr>
        <p:grpSpPr>
          <a:xfrm>
            <a:off x="3465869" y="4326195"/>
            <a:ext cx="6179575" cy="2458065"/>
            <a:chOff x="3465869" y="4326195"/>
            <a:chExt cx="6179575" cy="24580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1E5A78-7BA0-F648-A6EF-E28CE96CE5C2}"/>
                </a:ext>
              </a:extLst>
            </p:cNvPr>
            <p:cNvSpPr/>
            <p:nvPr/>
          </p:nvSpPr>
          <p:spPr>
            <a:xfrm>
              <a:off x="6002594" y="4365523"/>
              <a:ext cx="147483" cy="1799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3400BCC6-9926-3649-91F6-F0B8B87FE1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5869" y="4326195"/>
              <a:ext cx="6179575" cy="24580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decentralized: </a:t>
              </a:r>
              <a:r>
                <a:rPr lang="en-US" sz="2400" dirty="0"/>
                <a:t>iterative process of computation, exchange of info with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routers initially only know link costs to attached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“distance vector” </a:t>
              </a:r>
              <a:r>
                <a:rPr lang="en-US" altLang="ja-JP" sz="2400" dirty="0"/>
                <a:t>algorithms</a:t>
              </a:r>
              <a:endParaRPr lang="en-US" sz="24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CA84E65-C3D2-EE42-B4E7-C5FF4CE4FA7B}"/>
              </a:ext>
            </a:extLst>
          </p:cNvPr>
          <p:cNvSpPr txBox="1"/>
          <p:nvPr/>
        </p:nvSpPr>
        <p:spPr>
          <a:xfrm>
            <a:off x="250724" y="2823539"/>
            <a:ext cx="125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How fast do routes change?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26FE6B-7647-B846-9799-98FEB9D0A654}"/>
              </a:ext>
            </a:extLst>
          </p:cNvPr>
          <p:cNvSpPr/>
          <p:nvPr/>
        </p:nvSpPr>
        <p:spPr>
          <a:xfrm>
            <a:off x="10171471" y="1184788"/>
            <a:ext cx="176981" cy="103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812886-28EC-D241-90C7-5E720368CE84}"/>
              </a:ext>
            </a:extLst>
          </p:cNvPr>
          <p:cNvGrpSpPr/>
          <p:nvPr/>
        </p:nvGrpSpPr>
        <p:grpSpPr>
          <a:xfrm>
            <a:off x="8740391" y="2620951"/>
            <a:ext cx="3451609" cy="2373608"/>
            <a:chOff x="8740391" y="2620951"/>
            <a:chExt cx="3451609" cy="23736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87E6BF-15DE-A246-9A08-7C8063E9BE3B}"/>
                </a:ext>
              </a:extLst>
            </p:cNvPr>
            <p:cNvSpPr/>
            <p:nvPr/>
          </p:nvSpPr>
          <p:spPr>
            <a:xfrm>
              <a:off x="8922775" y="3314699"/>
              <a:ext cx="2580968" cy="210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4">
              <a:extLst>
                <a:ext uri="{FF2B5EF4-FFF2-40B4-BE49-F238E27FC236}">
                  <a16:creationId xmlns:a16="http://schemas.microsoft.com/office/drawing/2014/main" id="{A5264CD0-EF94-D444-B0AF-8FAAE7055B9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740391" y="2620951"/>
              <a:ext cx="3451609" cy="2373608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-57150">
                <a:buFont typeface="Wingdings" charset="0"/>
                <a:buNone/>
                <a:defRPr/>
              </a:pPr>
              <a:r>
                <a:rPr lang="en-US" dirty="0">
                  <a:solidFill>
                    <a:srgbClr val="CC0000"/>
                  </a:solidFill>
                </a:rPr>
                <a:t>dynamic</a:t>
              </a:r>
              <a:r>
                <a:rPr lang="en-US" sz="2400" i="1" dirty="0">
                  <a:solidFill>
                    <a:srgbClr val="CC0000"/>
                  </a:solidFill>
                </a:rPr>
                <a:t>: </a:t>
              </a:r>
              <a:r>
                <a:rPr lang="en-US" sz="2400" dirty="0"/>
                <a:t>routes change more quickly</a:t>
              </a:r>
            </a:p>
            <a:p>
              <a:pPr marL="349250" lvl="1" indent="-233363">
                <a:spcBef>
                  <a:spcPts val="400"/>
                </a:spcBef>
                <a:defRPr/>
              </a:pPr>
              <a:r>
                <a:rPr lang="en-US" dirty="0"/>
                <a:t>periodic updates or in response to link cost changes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C4129E-0B83-3343-863D-606A39998A89}"/>
              </a:ext>
            </a:extLst>
          </p:cNvPr>
          <p:cNvGrpSpPr/>
          <p:nvPr/>
        </p:nvGrpSpPr>
        <p:grpSpPr>
          <a:xfrm>
            <a:off x="1313787" y="3013586"/>
            <a:ext cx="3022237" cy="1209367"/>
            <a:chOff x="1313787" y="3013586"/>
            <a:chExt cx="3022237" cy="12093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0862584-87FB-1B45-8C6F-1E2A810A4276}"/>
                </a:ext>
              </a:extLst>
            </p:cNvPr>
            <p:cNvSpPr/>
            <p:nvPr/>
          </p:nvSpPr>
          <p:spPr>
            <a:xfrm>
              <a:off x="1465006" y="3314699"/>
              <a:ext cx="2531807" cy="224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3">
              <a:extLst>
                <a:ext uri="{FF2B5EF4-FFF2-40B4-BE49-F238E27FC236}">
                  <a16:creationId xmlns:a16="http://schemas.microsoft.com/office/drawing/2014/main" id="{28CA3E4A-EC8F-1F42-89F5-9571CBDD810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13787" y="3013586"/>
              <a:ext cx="302223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static: </a:t>
              </a:r>
              <a:r>
                <a:rPr lang="en-US" sz="2400" dirty="0"/>
                <a:t>routes change slowly over time</a:t>
              </a: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509865B-1C67-3041-AB1E-A62EE542E28D}"/>
              </a:ext>
            </a:extLst>
          </p:cNvPr>
          <p:cNvSpPr/>
          <p:nvPr/>
        </p:nvSpPr>
        <p:spPr>
          <a:xfrm>
            <a:off x="4365523" y="2064775"/>
            <a:ext cx="1622322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6F27EF8-DDA8-E744-B654-79FCE215090E}"/>
              </a:ext>
            </a:extLst>
          </p:cNvPr>
          <p:cNvSpPr/>
          <p:nvPr/>
        </p:nvSpPr>
        <p:spPr>
          <a:xfrm>
            <a:off x="3883742" y="5624052"/>
            <a:ext cx="2281083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7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02" grpId="0" animBg="1"/>
      <p:bldP spid="10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D535FA-3323-5A43-A352-F3C8C44E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813026" cy="51772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/>
              <a:t>Based on </a:t>
            </a:r>
            <a:r>
              <a:rPr lang="en-US" sz="3200" i="1" dirty="0">
                <a:solidFill>
                  <a:srgbClr val="0000A8"/>
                </a:solidFill>
              </a:rPr>
              <a:t>Bellman-Ford</a:t>
            </a:r>
            <a:r>
              <a:rPr lang="en-US" sz="3200" dirty="0"/>
              <a:t> (BF) equation (dynamic programming):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FC0ED4-C8EE-C348-BF6A-3B5057DBF745}"/>
              </a:ext>
            </a:extLst>
          </p:cNvPr>
          <p:cNvGrpSpPr/>
          <p:nvPr/>
        </p:nvGrpSpPr>
        <p:grpSpPr>
          <a:xfrm>
            <a:off x="1902542" y="2507226"/>
            <a:ext cx="8854256" cy="2757948"/>
            <a:chOff x="1902542" y="2507226"/>
            <a:chExt cx="8854256" cy="2757948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6172113-4B9B-B44F-B37E-0F9E92FBDD0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803423" y="3288890"/>
              <a:ext cx="7953375" cy="19762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Let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(y): 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cost of least-cost path from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Then:</a:t>
              </a:r>
            </a:p>
            <a:p>
              <a:pPr>
                <a:buFont typeface="Wingdings" charset="0"/>
                <a:buNone/>
              </a:pPr>
              <a:r>
                <a:rPr lang="en-US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= </a:t>
              </a:r>
              <a:r>
                <a:rPr lang="en-US" sz="32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 c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x,v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}</a:t>
              </a:r>
            </a:p>
            <a:p>
              <a:pPr>
                <a:buFont typeface="Wingdings" charset="0"/>
                <a:buNone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>
                <a:buFont typeface="Wingdings" charset="0"/>
                <a:buNone/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5C580C-1126-504E-8FA4-8CD48ACEC90C}"/>
                </a:ext>
              </a:extLst>
            </p:cNvPr>
            <p:cNvSpPr/>
            <p:nvPr/>
          </p:nvSpPr>
          <p:spPr>
            <a:xfrm>
              <a:off x="1902542" y="2743199"/>
              <a:ext cx="8686800" cy="218276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693CD9-8C4E-4040-AB87-525C3BB2DD5B}"/>
                </a:ext>
              </a:extLst>
            </p:cNvPr>
            <p:cNvSpPr txBox="1"/>
            <p:nvPr/>
          </p:nvSpPr>
          <p:spPr>
            <a:xfrm>
              <a:off x="2418735" y="2507226"/>
              <a:ext cx="304750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Bellman-Ford equation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C9B7B6-F48D-464C-80B7-D4E3FFE8A0DD}"/>
              </a:ext>
            </a:extLst>
          </p:cNvPr>
          <p:cNvGrpSpPr/>
          <p:nvPr/>
        </p:nvGrpSpPr>
        <p:grpSpPr>
          <a:xfrm>
            <a:off x="882140" y="4742711"/>
            <a:ext cx="4443412" cy="1557316"/>
            <a:chOff x="2040982" y="4374411"/>
            <a:chExt cx="4443412" cy="1557316"/>
          </a:xfrm>
        </p:grpSpPr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3EF53877-706D-1B4F-97A3-D4D8AB9B3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982" y="5474527"/>
              <a:ext cx="44434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min</a:t>
              </a:r>
              <a:r>
                <a:rPr lang="en-US" dirty="0">
                  <a:latin typeface="+mn-lt"/>
                </a:rPr>
                <a:t> taken over all neighbors</a:t>
              </a:r>
              <a:r>
                <a:rPr lang="en-US" i="1" dirty="0">
                  <a:latin typeface="+mn-lt"/>
                </a:rPr>
                <a:t> v </a:t>
              </a:r>
              <a:r>
                <a:rPr lang="en-US" dirty="0">
                  <a:latin typeface="+mn-lt"/>
                </a:rPr>
                <a:t>of </a:t>
              </a:r>
              <a:r>
                <a:rPr lang="en-US" i="1" dirty="0">
                  <a:latin typeface="+mn-lt"/>
                </a:rPr>
                <a:t>x</a:t>
              </a: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C88D2D32-84DC-074E-91A8-72F035B28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9694" y="4374411"/>
              <a:ext cx="0" cy="1357464"/>
            </a:xfrm>
            <a:prstGeom prst="line">
              <a:avLst/>
            </a:prstGeom>
            <a:noFill/>
            <a:ln w="12700">
              <a:solidFill>
                <a:srgbClr val="0000A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653ED9-AAD1-2C47-B7F8-1C4C9C2392B7}"/>
              </a:ext>
            </a:extLst>
          </p:cNvPr>
          <p:cNvGrpSpPr/>
          <p:nvPr/>
        </p:nvGrpSpPr>
        <p:grpSpPr>
          <a:xfrm>
            <a:off x="6490417" y="4684735"/>
            <a:ext cx="4855304" cy="1072830"/>
            <a:chOff x="6490417" y="4684735"/>
            <a:chExt cx="4855304" cy="1072830"/>
          </a:xfrm>
        </p:grpSpPr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84D3DDF1-A07C-4944-BFAD-0934045A4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417" y="5295900"/>
              <a:ext cx="48553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v</a:t>
              </a:r>
              <a:r>
                <a:rPr lang="en-US" dirty="0">
                  <a:latin typeface="+mn-lt"/>
                </a:rPr>
                <a:t>’s estimated least-cost-path cost to </a:t>
              </a:r>
              <a:r>
                <a:rPr lang="en-US" i="1" dirty="0">
                  <a:latin typeface="+mn-lt"/>
                </a:rPr>
                <a:t>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7FA599-E18E-564C-8B44-C47AC16D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9107" y="4684735"/>
              <a:ext cx="0" cy="713983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DDF3FC-7958-1A4C-9958-CFEED50F7D04}"/>
              </a:ext>
            </a:extLst>
          </p:cNvPr>
          <p:cNvGrpSpPr/>
          <p:nvPr/>
        </p:nvGrpSpPr>
        <p:grpSpPr>
          <a:xfrm>
            <a:off x="5898825" y="4749453"/>
            <a:ext cx="3734933" cy="1589812"/>
            <a:chOff x="5898825" y="4749453"/>
            <a:chExt cx="3734933" cy="1589812"/>
          </a:xfrm>
        </p:grpSpPr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4E51D062-C026-C442-99A3-A58F234CF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825" y="5877600"/>
              <a:ext cx="37349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+mn-lt"/>
                </a:rPr>
                <a:t>direct cost of link from</a:t>
              </a:r>
              <a:r>
                <a:rPr lang="en-US" i="1" dirty="0">
                  <a:latin typeface="+mn-lt"/>
                </a:rPr>
                <a:t> x </a:t>
              </a:r>
              <a:r>
                <a:rPr lang="en-US" dirty="0">
                  <a:latin typeface="+mn-lt"/>
                </a:rPr>
                <a:t>to </a:t>
              </a:r>
              <a:r>
                <a:rPr lang="en-US" i="1" dirty="0">
                  <a:latin typeface="+mn-lt"/>
                </a:rPr>
                <a:t>v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A47127-1CA2-C945-9F12-07114230EB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847" y="4749453"/>
              <a:ext cx="0" cy="1338196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877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id="{B3361BDC-FC6E-7D45-AF3A-D0E68A57BA18}"/>
              </a:ext>
            </a:extLst>
          </p:cNvPr>
          <p:cNvSpPr>
            <a:spLocks/>
          </p:cNvSpPr>
          <p:nvPr/>
        </p:nvSpPr>
        <p:spPr bwMode="auto">
          <a:xfrm>
            <a:off x="1464895" y="2577601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EB384ECE-A843-C347-B24C-9E275CEAC2CD}"/>
              </a:ext>
            </a:extLst>
          </p:cNvPr>
          <p:cNvSpPr>
            <a:spLocks/>
          </p:cNvSpPr>
          <p:nvPr/>
        </p:nvSpPr>
        <p:spPr bwMode="auto">
          <a:xfrm>
            <a:off x="1974545" y="3431326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3" name="Oval 6">
            <a:extLst>
              <a:ext uri="{FF2B5EF4-FFF2-40B4-BE49-F238E27FC236}">
                <a16:creationId xmlns:a16="http://schemas.microsoft.com/office/drawing/2014/main" id="{AB39D95A-2416-9A44-A4A8-038FB65B4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155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Line 7">
            <a:extLst>
              <a:ext uri="{FF2B5EF4-FFF2-40B4-BE49-F238E27FC236}">
                <a16:creationId xmlns:a16="http://schemas.microsoft.com/office/drawing/2014/main" id="{E78BA6E9-D2DE-3B4C-B8F0-0B60FECF1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1795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Line 8">
            <a:extLst>
              <a:ext uri="{FF2B5EF4-FFF2-40B4-BE49-F238E27FC236}">
                <a16:creationId xmlns:a16="http://schemas.microsoft.com/office/drawing/2014/main" id="{A0D47CD4-5213-7747-B8ED-B82CB1DF3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683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6" name="Rectangle 9">
            <a:extLst>
              <a:ext uri="{FF2B5EF4-FFF2-40B4-BE49-F238E27FC236}">
                <a16:creationId xmlns:a16="http://schemas.microsoft.com/office/drawing/2014/main" id="{9CC7A1F3-7121-9A4D-8ED5-61BE0641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043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7" name="Oval 10">
            <a:extLst>
              <a:ext uri="{FF2B5EF4-FFF2-40B4-BE49-F238E27FC236}">
                <a16:creationId xmlns:a16="http://schemas.microsoft.com/office/drawing/2014/main" id="{942A74E2-4B12-2844-8247-4DD1081A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33" y="37107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3" name="Oval 26">
            <a:extLst>
              <a:ext uri="{FF2B5EF4-FFF2-40B4-BE49-F238E27FC236}">
                <a16:creationId xmlns:a16="http://schemas.microsoft.com/office/drawing/2014/main" id="{74166FED-9DB6-AE4B-B5E4-19FFE332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251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4" name="Line 27">
            <a:extLst>
              <a:ext uri="{FF2B5EF4-FFF2-40B4-BE49-F238E27FC236}">
                <a16:creationId xmlns:a16="http://schemas.microsoft.com/office/drawing/2014/main" id="{69186391-9606-034D-9306-C735925D8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8058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5" name="Line 28">
            <a:extLst>
              <a:ext uri="{FF2B5EF4-FFF2-40B4-BE49-F238E27FC236}">
                <a16:creationId xmlns:a16="http://schemas.microsoft.com/office/drawing/2014/main" id="{75BB6334-D1C4-D94A-BA99-4367AA958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4945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6" name="Rectangle 29">
            <a:extLst>
              <a:ext uri="{FF2B5EF4-FFF2-40B4-BE49-F238E27FC236}">
                <a16:creationId xmlns:a16="http://schemas.microsoft.com/office/drawing/2014/main" id="{4D831A84-D0A6-2A4D-89B7-0B39B1BD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139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Oval 30">
            <a:extLst>
              <a:ext uri="{FF2B5EF4-FFF2-40B4-BE49-F238E27FC236}">
                <a16:creationId xmlns:a16="http://schemas.microsoft.com/office/drawing/2014/main" id="{D0D42B8D-5E2B-7841-A6D2-30BC2148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295" y="43203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31">
            <a:extLst>
              <a:ext uri="{FF2B5EF4-FFF2-40B4-BE49-F238E27FC236}">
                <a16:creationId xmlns:a16="http://schemas.microsoft.com/office/drawing/2014/main" id="{12DF998B-81DA-CA49-8C5F-CC780FA0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83763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9" name="Line 32">
            <a:extLst>
              <a:ext uri="{FF2B5EF4-FFF2-40B4-BE49-F238E27FC236}">
                <a16:creationId xmlns:a16="http://schemas.microsoft.com/office/drawing/2014/main" id="{0931E746-EEC9-4149-B22C-B128CADA6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4995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0" name="Line 33">
            <a:extLst>
              <a:ext uri="{FF2B5EF4-FFF2-40B4-BE49-F238E27FC236}">
                <a16:creationId xmlns:a16="http://schemas.microsoft.com/office/drawing/2014/main" id="{18A78410-02D9-124E-8247-E082F1322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1883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Rectangle 34">
            <a:extLst>
              <a:ext uri="{FF2B5EF4-FFF2-40B4-BE49-F238E27FC236}">
                <a16:creationId xmlns:a16="http://schemas.microsoft.com/office/drawing/2014/main" id="{200B969E-4AA3-A14C-AF42-EAA87444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72651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Oval 35">
            <a:extLst>
              <a:ext uri="{FF2B5EF4-FFF2-40B4-BE49-F238E27FC236}">
                <a16:creationId xmlns:a16="http://schemas.microsoft.com/office/drawing/2014/main" id="{79F8363D-C882-3044-8464-7FCFFC28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233" y="3778988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Freeform 36">
            <a:extLst>
              <a:ext uri="{FF2B5EF4-FFF2-40B4-BE49-F238E27FC236}">
                <a16:creationId xmlns:a16="http://schemas.microsoft.com/office/drawing/2014/main" id="{C5ED50C5-F56B-144B-B077-B4B2FEDC3660}"/>
              </a:ext>
            </a:extLst>
          </p:cNvPr>
          <p:cNvSpPr>
            <a:spLocks/>
          </p:cNvSpPr>
          <p:nvPr/>
        </p:nvSpPr>
        <p:spPr bwMode="auto">
          <a:xfrm>
            <a:off x="3655708" y="3474188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37">
            <a:extLst>
              <a:ext uri="{FF2B5EF4-FFF2-40B4-BE49-F238E27FC236}">
                <a16:creationId xmlns:a16="http://schemas.microsoft.com/office/drawing/2014/main" id="{A19ED863-F302-4C4B-BF32-9ED18D75863D}"/>
              </a:ext>
            </a:extLst>
          </p:cNvPr>
          <p:cNvSpPr>
            <a:spLocks/>
          </p:cNvSpPr>
          <p:nvPr/>
        </p:nvSpPr>
        <p:spPr bwMode="auto">
          <a:xfrm>
            <a:off x="2555570" y="3483713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38">
            <a:extLst>
              <a:ext uri="{FF2B5EF4-FFF2-40B4-BE49-F238E27FC236}">
                <a16:creationId xmlns:a16="http://schemas.microsoft.com/office/drawing/2014/main" id="{6BF3134C-2B3E-1548-AB3D-A3BDFF4F4A5C}"/>
              </a:ext>
            </a:extLst>
          </p:cNvPr>
          <p:cNvSpPr>
            <a:spLocks/>
          </p:cNvSpPr>
          <p:nvPr/>
        </p:nvSpPr>
        <p:spPr bwMode="auto">
          <a:xfrm>
            <a:off x="2817508" y="3459901"/>
            <a:ext cx="800100" cy="952500"/>
          </a:xfrm>
          <a:custGeom>
            <a:avLst/>
            <a:gdLst>
              <a:gd name="T0" fmla="*/ 0 w 378"/>
              <a:gd name="T1" fmla="*/ 11993521 h 174"/>
              <a:gd name="T2" fmla="*/ 5035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Freeform 39">
            <a:extLst>
              <a:ext uri="{FF2B5EF4-FFF2-40B4-BE49-F238E27FC236}">
                <a16:creationId xmlns:a16="http://schemas.microsoft.com/office/drawing/2014/main" id="{C6245707-E1A1-D049-ABCA-63F805299AF1}"/>
              </a:ext>
            </a:extLst>
          </p:cNvPr>
          <p:cNvSpPr>
            <a:spLocks/>
          </p:cNvSpPr>
          <p:nvPr/>
        </p:nvSpPr>
        <p:spPr bwMode="auto">
          <a:xfrm>
            <a:off x="3908120" y="4012351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Freeform 40">
            <a:extLst>
              <a:ext uri="{FF2B5EF4-FFF2-40B4-BE49-F238E27FC236}">
                <a16:creationId xmlns:a16="http://schemas.microsoft.com/office/drawing/2014/main" id="{4B76FA55-0E59-6C45-8AD8-BE40BC0A5648}"/>
              </a:ext>
            </a:extLst>
          </p:cNvPr>
          <p:cNvSpPr>
            <a:spLocks/>
          </p:cNvSpPr>
          <p:nvPr/>
        </p:nvSpPr>
        <p:spPr bwMode="auto">
          <a:xfrm>
            <a:off x="2827033" y="4460026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Freeform 41">
            <a:extLst>
              <a:ext uri="{FF2B5EF4-FFF2-40B4-BE49-F238E27FC236}">
                <a16:creationId xmlns:a16="http://schemas.microsoft.com/office/drawing/2014/main" id="{478F5CA3-540D-704B-A0A9-843221692BFB}"/>
              </a:ext>
            </a:extLst>
          </p:cNvPr>
          <p:cNvSpPr>
            <a:spLocks/>
          </p:cNvSpPr>
          <p:nvPr/>
        </p:nvSpPr>
        <p:spPr bwMode="auto">
          <a:xfrm>
            <a:off x="1888820" y="3945676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Freeform 42">
            <a:extLst>
              <a:ext uri="{FF2B5EF4-FFF2-40B4-BE49-F238E27FC236}">
                <a16:creationId xmlns:a16="http://schemas.microsoft.com/office/drawing/2014/main" id="{09441A01-DB3D-8849-9E6E-B61A9E1DF7A5}"/>
              </a:ext>
            </a:extLst>
          </p:cNvPr>
          <p:cNvSpPr>
            <a:spLocks/>
          </p:cNvSpPr>
          <p:nvPr/>
        </p:nvSpPr>
        <p:spPr bwMode="auto">
          <a:xfrm>
            <a:off x="2817508" y="3364651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Freeform 43">
            <a:extLst>
              <a:ext uri="{FF2B5EF4-FFF2-40B4-BE49-F238E27FC236}">
                <a16:creationId xmlns:a16="http://schemas.microsoft.com/office/drawing/2014/main" id="{FFD32857-C28D-9847-80E0-9E7FFFB0893C}"/>
              </a:ext>
            </a:extLst>
          </p:cNvPr>
          <p:cNvSpPr>
            <a:spLocks/>
          </p:cNvSpPr>
          <p:nvPr/>
        </p:nvSpPr>
        <p:spPr bwMode="auto">
          <a:xfrm>
            <a:off x="3889070" y="3359888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Freeform 44">
            <a:extLst>
              <a:ext uri="{FF2B5EF4-FFF2-40B4-BE49-F238E27FC236}">
                <a16:creationId xmlns:a16="http://schemas.microsoft.com/office/drawing/2014/main" id="{95317AFD-8425-9047-82D2-5C53D86FC4B1}"/>
              </a:ext>
            </a:extLst>
          </p:cNvPr>
          <p:cNvSpPr>
            <a:spLocks/>
          </p:cNvSpPr>
          <p:nvPr/>
        </p:nvSpPr>
        <p:spPr bwMode="auto">
          <a:xfrm>
            <a:off x="1798333" y="2678851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2" name="Group 45">
            <a:extLst>
              <a:ext uri="{FF2B5EF4-FFF2-40B4-BE49-F238E27FC236}">
                <a16:creationId xmlns:a16="http://schemas.microsoft.com/office/drawing/2014/main" id="{8EA0B5C0-FA92-A244-9016-9BA3D6889A5F}"/>
              </a:ext>
            </a:extLst>
          </p:cNvPr>
          <p:cNvGrpSpPr>
            <a:grpSpLocks/>
          </p:cNvGrpSpPr>
          <p:nvPr/>
        </p:nvGrpSpPr>
        <p:grpSpPr bwMode="auto">
          <a:xfrm>
            <a:off x="1639583" y="3628176"/>
            <a:ext cx="325438" cy="396875"/>
            <a:chOff x="2954" y="2425"/>
            <a:chExt cx="208" cy="250"/>
          </a:xfrm>
        </p:grpSpPr>
        <p:sp>
          <p:nvSpPr>
            <p:cNvPr id="168" name="Rectangle 46">
              <a:extLst>
                <a:ext uri="{FF2B5EF4-FFF2-40B4-BE49-F238E27FC236}">
                  <a16:creationId xmlns:a16="http://schemas.microsoft.com/office/drawing/2014/main" id="{F6376756-4852-A74B-A929-795C1236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9" name="Text Box 47">
              <a:extLst>
                <a:ext uri="{FF2B5EF4-FFF2-40B4-BE49-F238E27FC236}">
                  <a16:creationId xmlns:a16="http://schemas.microsoft.com/office/drawing/2014/main" id="{8D21A96D-93CD-CC4E-9802-65B183FC9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2425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3" name="Group 48">
            <a:extLst>
              <a:ext uri="{FF2B5EF4-FFF2-40B4-BE49-F238E27FC236}">
                <a16:creationId xmlns:a16="http://schemas.microsoft.com/office/drawing/2014/main" id="{BAEC1726-7585-D84C-8544-8B19570BB0D1}"/>
              </a:ext>
            </a:extLst>
          </p:cNvPr>
          <p:cNvGrpSpPr>
            <a:grpSpLocks/>
          </p:cNvGrpSpPr>
          <p:nvPr/>
        </p:nvGrpSpPr>
        <p:grpSpPr bwMode="auto">
          <a:xfrm>
            <a:off x="3503308" y="4237776"/>
            <a:ext cx="311150" cy="396875"/>
            <a:chOff x="2958" y="2425"/>
            <a:chExt cx="199" cy="250"/>
          </a:xfrm>
        </p:grpSpPr>
        <p:sp>
          <p:nvSpPr>
            <p:cNvPr id="166" name="Rectangle 49">
              <a:extLst>
                <a:ext uri="{FF2B5EF4-FFF2-40B4-BE49-F238E27FC236}">
                  <a16:creationId xmlns:a16="http://schemas.microsoft.com/office/drawing/2014/main" id="{30D6A47E-3051-2642-B778-56D0A6ADF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Text Box 50">
              <a:extLst>
                <a:ext uri="{FF2B5EF4-FFF2-40B4-BE49-F238E27FC236}">
                  <a16:creationId xmlns:a16="http://schemas.microsoft.com/office/drawing/2014/main" id="{657B88CD-80B6-9149-A47C-0E4E47210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y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7" name="Group 60">
            <a:extLst>
              <a:ext uri="{FF2B5EF4-FFF2-40B4-BE49-F238E27FC236}">
                <a16:creationId xmlns:a16="http://schemas.microsoft.com/office/drawing/2014/main" id="{C6605578-FE95-B24F-BADA-356BBFD8BB95}"/>
              </a:ext>
            </a:extLst>
          </p:cNvPr>
          <p:cNvGrpSpPr>
            <a:grpSpLocks/>
          </p:cNvGrpSpPr>
          <p:nvPr/>
        </p:nvGrpSpPr>
        <p:grpSpPr bwMode="auto">
          <a:xfrm>
            <a:off x="4398658" y="3647226"/>
            <a:ext cx="336550" cy="457200"/>
            <a:chOff x="2949" y="2395"/>
            <a:chExt cx="214" cy="288"/>
          </a:xfrm>
        </p:grpSpPr>
        <p:sp>
          <p:nvSpPr>
            <p:cNvPr id="158" name="Rectangle 61">
              <a:extLst>
                <a:ext uri="{FF2B5EF4-FFF2-40B4-BE49-F238E27FC236}">
                  <a16:creationId xmlns:a16="http://schemas.microsoft.com/office/drawing/2014/main" id="{41CF463B-AC90-B448-AB77-AD1A2A48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9" name="Text Box 62">
              <a:extLst>
                <a:ext uri="{FF2B5EF4-FFF2-40B4-BE49-F238E27FC236}">
                  <a16:creationId xmlns:a16="http://schemas.microsoft.com/office/drawing/2014/main" id="{6948C996-9399-804D-A0BC-5489BB15A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z</a:t>
              </a:r>
            </a:p>
          </p:txBody>
        </p:sp>
      </p:grpSp>
      <p:sp>
        <p:nvSpPr>
          <p:cNvPr id="148" name="Text Box 63">
            <a:extLst>
              <a:ext uri="{FF2B5EF4-FFF2-40B4-BE49-F238E27FC236}">
                <a16:creationId xmlns:a16="http://schemas.microsoft.com/office/drawing/2014/main" id="{5119DE63-46A3-DA49-98F8-27DCAD97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608" y="33487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9" name="Text Box 64">
            <a:extLst>
              <a:ext uri="{FF2B5EF4-FFF2-40B4-BE49-F238E27FC236}">
                <a16:creationId xmlns:a16="http://schemas.microsoft.com/office/drawing/2014/main" id="{C6DA4233-38DD-5642-A09A-BB31A7CE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058" y="36964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Text Box 65">
            <a:extLst>
              <a:ext uri="{FF2B5EF4-FFF2-40B4-BE49-F238E27FC236}">
                <a16:creationId xmlns:a16="http://schemas.microsoft.com/office/drawing/2014/main" id="{6E303301-D563-6140-AA2B-70CA3406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495" y="40345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Text Box 66">
            <a:extLst>
              <a:ext uri="{FF2B5EF4-FFF2-40B4-BE49-F238E27FC236}">
                <a16:creationId xmlns:a16="http://schemas.microsoft.com/office/drawing/2014/main" id="{CBC99722-8514-834D-85FC-347C8216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658" y="3844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Text Box 67">
            <a:extLst>
              <a:ext uri="{FF2B5EF4-FFF2-40B4-BE49-F238E27FC236}">
                <a16:creationId xmlns:a16="http://schemas.microsoft.com/office/drawing/2014/main" id="{83B046CC-9905-9C43-9054-62843B40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645" y="44060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Text Box 68">
            <a:extLst>
              <a:ext uri="{FF2B5EF4-FFF2-40B4-BE49-F238E27FC236}">
                <a16:creationId xmlns:a16="http://schemas.microsoft.com/office/drawing/2014/main" id="{534112F7-D709-B040-8EB3-28DABCD6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145" y="37250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Text Box 69">
            <a:extLst>
              <a:ext uri="{FF2B5EF4-FFF2-40B4-BE49-F238E27FC236}">
                <a16:creationId xmlns:a16="http://schemas.microsoft.com/office/drawing/2014/main" id="{23747841-C3BA-4F4A-AF0C-5509D7AD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645" y="41441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70">
            <a:extLst>
              <a:ext uri="{FF2B5EF4-FFF2-40B4-BE49-F238E27FC236}">
                <a16:creationId xmlns:a16="http://schemas.microsoft.com/office/drawing/2014/main" id="{505A16BA-1B4E-2946-BF56-95BF07F6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783" y="32916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Text Box 71">
            <a:extLst>
              <a:ext uri="{FF2B5EF4-FFF2-40B4-BE49-F238E27FC236}">
                <a16:creationId xmlns:a16="http://schemas.microsoft.com/office/drawing/2014/main" id="{629902D3-50B9-0949-B491-4ABB18141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970" y="30535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Text Box 72">
            <a:extLst>
              <a:ext uri="{FF2B5EF4-FFF2-40B4-BE49-F238E27FC236}">
                <a16:creationId xmlns:a16="http://schemas.microsoft.com/office/drawing/2014/main" id="{165ABB11-551D-C643-B086-8CDB0076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758" y="26296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Text Box 73">
            <a:extLst>
              <a:ext uri="{FF2B5EF4-FFF2-40B4-BE49-F238E27FC236}">
                <a16:creationId xmlns:a16="http://schemas.microsoft.com/office/drawing/2014/main" id="{50793FC3-EA52-8A46-B2EB-EA9264E2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18" y="1453057"/>
            <a:ext cx="11060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Suppose that </a:t>
            </a:r>
            <a:r>
              <a:rPr kumimoji="0" lang="en-US" sz="2800" b="0" i="1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’s neighboring node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s, x,v,w,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know that for destination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 z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: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6EDB62A-BA4E-E241-91FE-0B3F85B42586}"/>
              </a:ext>
            </a:extLst>
          </p:cNvPr>
          <p:cNvGrpSpPr/>
          <p:nvPr/>
        </p:nvGrpSpPr>
        <p:grpSpPr>
          <a:xfrm>
            <a:off x="5954236" y="2228981"/>
            <a:ext cx="4331635" cy="1775026"/>
            <a:chOff x="5954236" y="2228981"/>
            <a:chExt cx="4331635" cy="1775026"/>
          </a:xfrm>
        </p:grpSpPr>
        <p:sp>
          <p:nvSpPr>
            <p:cNvPr id="171" name="Text Box 74">
              <a:extLst>
                <a:ext uri="{FF2B5EF4-FFF2-40B4-BE49-F238E27FC236}">
                  <a16:creationId xmlns:a16="http://schemas.microsoft.com/office/drawing/2014/main" id="{08AC163F-B177-6F4C-8CFD-A821A7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193" y="2803678"/>
              <a:ext cx="359585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= min {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u,v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u,x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x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u,w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}</a:t>
              </a:r>
            </a:p>
          </p:txBody>
        </p:sp>
        <p:sp>
          <p:nvSpPr>
            <p:cNvPr id="173" name="Text Box 76">
              <a:extLst>
                <a:ext uri="{FF2B5EF4-FFF2-40B4-BE49-F238E27FC236}">
                  <a16:creationId xmlns:a16="http://schemas.microsoft.com/office/drawing/2014/main" id="{75683FA0-BB30-1143-8370-A231590EC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4236" y="2228981"/>
              <a:ext cx="43316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Bellman-Ford equation says: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0322153-8ADE-0E45-A262-AA9A6F947B78}"/>
              </a:ext>
            </a:extLst>
          </p:cNvPr>
          <p:cNvSpPr/>
          <p:nvPr/>
        </p:nvSpPr>
        <p:spPr>
          <a:xfrm>
            <a:off x="1490598" y="3507287"/>
            <a:ext cx="613776" cy="613776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CDC77B-12CB-3641-B097-13A93B9A5519}"/>
              </a:ext>
            </a:extLst>
          </p:cNvPr>
          <p:cNvGrpSpPr/>
          <p:nvPr/>
        </p:nvGrpSpPr>
        <p:grpSpPr>
          <a:xfrm>
            <a:off x="764088" y="2192055"/>
            <a:ext cx="1691013" cy="1127342"/>
            <a:chOff x="764088" y="2192055"/>
            <a:chExt cx="1691013" cy="112734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6815DA-1947-6340-8445-6A386E65C0A9}"/>
                </a:ext>
              </a:extLst>
            </p:cNvPr>
            <p:cNvSpPr/>
            <p:nvPr/>
          </p:nvSpPr>
          <p:spPr>
            <a:xfrm>
              <a:off x="851770" y="2630466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668ED3-D130-3D45-B084-001DB41CD429}"/>
                </a:ext>
              </a:extLst>
            </p:cNvPr>
            <p:cNvGrpSpPr/>
            <p:nvPr/>
          </p:nvGrpSpPr>
          <p:grpSpPr>
            <a:xfrm>
              <a:off x="764088" y="2192055"/>
              <a:ext cx="1346844" cy="461665"/>
              <a:chOff x="764088" y="2192055"/>
              <a:chExt cx="1346844" cy="4616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BEA4562-9169-7C42-BB3A-DDCF769E8C27}"/>
                  </a:ext>
                </a:extLst>
              </p:cNvPr>
              <p:cNvSpPr/>
              <p:nvPr/>
            </p:nvSpPr>
            <p:spPr>
              <a:xfrm>
                <a:off x="851770" y="224215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A04257-DEFD-8540-BF6E-236DE2C4C53F}"/>
                  </a:ext>
                </a:extLst>
              </p:cNvPr>
              <p:cNvSpPr txBox="1"/>
              <p:nvPr/>
            </p:nvSpPr>
            <p:spPr>
              <a:xfrm>
                <a:off x="764088" y="2192055"/>
                <a:ext cx="1346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v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= 5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721CBAE-72DC-0B4C-AC71-D468764AA3F0}"/>
              </a:ext>
            </a:extLst>
          </p:cNvPr>
          <p:cNvGrpSpPr/>
          <p:nvPr/>
        </p:nvGrpSpPr>
        <p:grpSpPr>
          <a:xfrm>
            <a:off x="2315033" y="3160213"/>
            <a:ext cx="501650" cy="396875"/>
            <a:chOff x="836555" y="3112712"/>
            <a:chExt cx="501650" cy="396875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465F243-8453-E94C-A8EB-000E66654551}"/>
                </a:ext>
              </a:extLst>
            </p:cNvPr>
            <p:cNvGrpSpPr/>
            <p:nvPr/>
          </p:nvGrpSpPr>
          <p:grpSpPr>
            <a:xfrm>
              <a:off x="836555" y="3205962"/>
              <a:ext cx="501650" cy="233363"/>
              <a:chOff x="2303158" y="3229713"/>
              <a:chExt cx="501650" cy="233363"/>
            </a:xfrm>
          </p:grpSpPr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0853C746-773B-9B4B-9E9D-1A3FFD58F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34488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Line 17">
                <a:extLst>
                  <a:ext uri="{FF2B5EF4-FFF2-40B4-BE49-F238E27FC236}">
                    <a16:creationId xmlns:a16="http://schemas.microsoft.com/office/drawing/2014/main" id="{02D5EB0A-0D47-D64A-94C0-9489ADD6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920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" name="Line 18">
                <a:extLst>
                  <a:ext uri="{FF2B5EF4-FFF2-40B4-BE49-F238E27FC236}">
                    <a16:creationId xmlns:a16="http://schemas.microsoft.com/office/drawing/2014/main" id="{19267F03-A18E-E94D-AFBE-D36264403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808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Rectangle 19">
                <a:extLst>
                  <a:ext uri="{FF2B5EF4-FFF2-40B4-BE49-F238E27FC236}">
                    <a16:creationId xmlns:a16="http://schemas.microsoft.com/office/drawing/2014/main" id="{5775B4BF-7190-E346-A0C4-3136C4FDF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23376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27A7EAA-5AB1-D541-8B8E-A74D44BA7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158" y="3229713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6" name="Group 57">
              <a:extLst>
                <a:ext uri="{FF2B5EF4-FFF2-40B4-BE49-F238E27FC236}">
                  <a16:creationId xmlns:a16="http://schemas.microsoft.com/office/drawing/2014/main" id="{E5EC63B4-77F4-0244-AFB9-0658A6C7E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455" y="3112712"/>
              <a:ext cx="311150" cy="396875"/>
              <a:chOff x="2958" y="2425"/>
              <a:chExt cx="199" cy="250"/>
            </a:xfrm>
          </p:grpSpPr>
          <p:sp>
            <p:nvSpPr>
              <p:cNvPr id="160" name="Rectangle 58">
                <a:extLst>
                  <a:ext uri="{FF2B5EF4-FFF2-40B4-BE49-F238E27FC236}">
                    <a16:creationId xmlns:a16="http://schemas.microsoft.com/office/drawing/2014/main" id="{DD912960-89ED-D147-B665-AC6CCFCE5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1" name="Text Box 59">
                <a:extLst>
                  <a:ext uri="{FF2B5EF4-FFF2-40B4-BE49-F238E27FC236}">
                    <a16:creationId xmlns:a16="http://schemas.microsoft.com/office/drawing/2014/main" id="{540DB369-7FE9-DE41-B6CA-42B11EC1D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0B3B02B-083F-B544-92D3-D4A53099AC16}"/>
              </a:ext>
            </a:extLst>
          </p:cNvPr>
          <p:cNvGrpSpPr/>
          <p:nvPr/>
        </p:nvGrpSpPr>
        <p:grpSpPr>
          <a:xfrm>
            <a:off x="3717682" y="2156537"/>
            <a:ext cx="1617434" cy="1131193"/>
            <a:chOff x="3717682" y="2156537"/>
            <a:chExt cx="1617434" cy="1131193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ADC690BC-B355-8B44-A59E-02C693DA19C7}"/>
                </a:ext>
              </a:extLst>
            </p:cNvPr>
            <p:cNvSpPr/>
            <p:nvPr/>
          </p:nvSpPr>
          <p:spPr>
            <a:xfrm flipH="1">
              <a:off x="3717682" y="2598799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8A5A808-82DD-BB42-BA0F-146BE0A1F565}"/>
                </a:ext>
              </a:extLst>
            </p:cNvPr>
            <p:cNvGrpSpPr/>
            <p:nvPr/>
          </p:nvGrpSpPr>
          <p:grpSpPr>
            <a:xfrm>
              <a:off x="3933770" y="2156537"/>
              <a:ext cx="1401346" cy="461665"/>
              <a:chOff x="5257869" y="2364355"/>
              <a:chExt cx="1401346" cy="461665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49EF23C-2FFE-C14C-951E-E59A0690CED4}"/>
                  </a:ext>
                </a:extLst>
              </p:cNvPr>
              <p:cNvSpPr/>
              <p:nvPr/>
            </p:nvSpPr>
            <p:spPr>
              <a:xfrm>
                <a:off x="5402893" y="242169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49CD771-2F80-AF41-B52D-63EB08A14300}"/>
                  </a:ext>
                </a:extLst>
              </p:cNvPr>
              <p:cNvSpPr txBox="1"/>
              <p:nvPr/>
            </p:nvSpPr>
            <p:spPr>
              <a:xfrm>
                <a:off x="5257869" y="2364355"/>
                <a:ext cx="1401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w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=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3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186D734-0E35-0848-877D-0B8A6851C7C0}"/>
              </a:ext>
            </a:extLst>
          </p:cNvPr>
          <p:cNvGrpSpPr/>
          <p:nvPr/>
        </p:nvGrpSpPr>
        <p:grpSpPr>
          <a:xfrm>
            <a:off x="3392183" y="3123351"/>
            <a:ext cx="500062" cy="396875"/>
            <a:chOff x="3392183" y="3123351"/>
            <a:chExt cx="500062" cy="396875"/>
          </a:xfrm>
        </p:grpSpPr>
        <p:sp>
          <p:nvSpPr>
            <p:cNvPr id="118" name="Oval 21">
              <a:extLst>
                <a:ext uri="{FF2B5EF4-FFF2-40B4-BE49-F238E27FC236}">
                  <a16:creationId xmlns:a16="http://schemas.microsoft.com/office/drawing/2014/main" id="{CA014D69-6A3C-9242-91D0-7DCB5FF13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28138"/>
              <a:ext cx="495300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Line 22">
              <a:extLst>
                <a:ext uri="{FF2B5EF4-FFF2-40B4-BE49-F238E27FC236}">
                  <a16:creationId xmlns:a16="http://schemas.microsoft.com/office/drawing/2014/main" id="{A6BCF00D-E263-8C4C-AD85-5BD8F55A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1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Line 23">
              <a:extLst>
                <a:ext uri="{FF2B5EF4-FFF2-40B4-BE49-F238E27FC236}">
                  <a16:creationId xmlns:a16="http://schemas.microsoft.com/office/drawing/2014/main" id="{CDCA1E47-6B43-D144-9AB7-28160C22D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4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1" name="Rectangle 24">
              <a:extLst>
                <a:ext uri="{FF2B5EF4-FFF2-40B4-BE49-F238E27FC236}">
                  <a16:creationId xmlns:a16="http://schemas.microsoft.com/office/drawing/2014/main" id="{B3CD70A8-E93D-AC46-8A88-E9576AB39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17026"/>
              <a:ext cx="490538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Oval 25">
              <a:extLst>
                <a:ext uri="{FF2B5EF4-FFF2-40B4-BE49-F238E27FC236}">
                  <a16:creationId xmlns:a16="http://schemas.microsoft.com/office/drawing/2014/main" id="{C2A5705E-82DA-3146-B8C6-31D210861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945" y="3228126"/>
              <a:ext cx="495300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" name="Group 54">
              <a:extLst>
                <a:ext uri="{FF2B5EF4-FFF2-40B4-BE49-F238E27FC236}">
                  <a16:creationId xmlns:a16="http://schemas.microsoft.com/office/drawing/2014/main" id="{10D52570-25C6-A74A-94B9-5AE0B127B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6795" y="3123351"/>
              <a:ext cx="368300" cy="396875"/>
              <a:chOff x="2941" y="2413"/>
              <a:chExt cx="235" cy="250"/>
            </a:xfrm>
          </p:grpSpPr>
          <p:sp>
            <p:nvSpPr>
              <p:cNvPr id="162" name="Rectangle 55">
                <a:extLst>
                  <a:ext uri="{FF2B5EF4-FFF2-40B4-BE49-F238E27FC236}">
                    <a16:creationId xmlns:a16="http://schemas.microsoft.com/office/drawing/2014/main" id="{E048F283-E3E7-474A-9EB5-932E8F2E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3" name="Text Box 56">
                <a:extLst>
                  <a:ext uri="{FF2B5EF4-FFF2-40B4-BE49-F238E27FC236}">
                    <a16:creationId xmlns:a16="http://schemas.microsoft.com/office/drawing/2014/main" id="{44012ACC-934B-934B-8D00-F664ACDB7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13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60B586A-B5CC-CE4A-9EA2-334F6AEAC3E2}"/>
              </a:ext>
            </a:extLst>
          </p:cNvPr>
          <p:cNvGrpSpPr/>
          <p:nvPr/>
        </p:nvGrpSpPr>
        <p:grpSpPr>
          <a:xfrm>
            <a:off x="848468" y="4372180"/>
            <a:ext cx="1691740" cy="1106944"/>
            <a:chOff x="848468" y="4372180"/>
            <a:chExt cx="1691740" cy="1106944"/>
          </a:xfrm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FDAB56E-7C26-614E-9058-3AA449B7210D}"/>
                </a:ext>
              </a:extLst>
            </p:cNvPr>
            <p:cNvSpPr/>
            <p:nvPr/>
          </p:nvSpPr>
          <p:spPr>
            <a:xfrm flipV="1">
              <a:off x="936877" y="4372180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1779409-6F55-874D-8E5A-3B311FFB355F}"/>
                </a:ext>
              </a:extLst>
            </p:cNvPr>
            <p:cNvGrpSpPr/>
            <p:nvPr/>
          </p:nvGrpSpPr>
          <p:grpSpPr>
            <a:xfrm>
              <a:off x="848468" y="5017459"/>
              <a:ext cx="1342034" cy="461665"/>
              <a:chOff x="296266" y="4536509"/>
              <a:chExt cx="1342034" cy="461665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D48F49C-5FEB-D94C-B56E-06D13EA9B5E1}"/>
                  </a:ext>
                </a:extLst>
              </p:cNvPr>
              <p:cNvSpPr/>
              <p:nvPr/>
            </p:nvSpPr>
            <p:spPr>
              <a:xfrm>
                <a:off x="398223" y="4576176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DB737CC-056A-554D-A2BB-CD3B4E0B69C1}"/>
                  </a:ext>
                </a:extLst>
              </p:cNvPr>
              <p:cNvSpPr txBox="1"/>
              <p:nvPr/>
            </p:nvSpPr>
            <p:spPr>
              <a:xfrm>
                <a:off x="296266" y="4536509"/>
                <a:ext cx="1342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x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 = 3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8A5A6F4-5535-7044-9045-AFBC8693D3DD}"/>
              </a:ext>
            </a:extLst>
          </p:cNvPr>
          <p:cNvGrpSpPr/>
          <p:nvPr/>
        </p:nvGrpSpPr>
        <p:grpSpPr>
          <a:xfrm>
            <a:off x="2309508" y="4185388"/>
            <a:ext cx="501650" cy="457200"/>
            <a:chOff x="2309508" y="4185388"/>
            <a:chExt cx="501650" cy="457200"/>
          </a:xfrm>
        </p:grpSpPr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470E1052-993B-F24E-9782-67DE07D0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29863"/>
              <a:ext cx="496888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9" name="Line 12">
              <a:extLst>
                <a:ext uri="{FF2B5EF4-FFF2-40B4-BE49-F238E27FC236}">
                  <a16:creationId xmlns:a16="http://schemas.microsoft.com/office/drawing/2014/main" id="{31D48756-4D3F-4547-BA38-955DF048F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270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0" name="Line 13">
              <a:extLst>
                <a:ext uri="{FF2B5EF4-FFF2-40B4-BE49-F238E27FC236}">
                  <a16:creationId xmlns:a16="http://schemas.microsoft.com/office/drawing/2014/main" id="{739610AA-5AAB-D14A-A48E-0A54C959A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158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Rectangle 14">
              <a:extLst>
                <a:ext uri="{FF2B5EF4-FFF2-40B4-BE49-F238E27FC236}">
                  <a16:creationId xmlns:a16="http://schemas.microsoft.com/office/drawing/2014/main" id="{360C5DF9-4C76-A744-9F0B-26316821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18751"/>
              <a:ext cx="492125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Oval 15">
              <a:extLst>
                <a:ext uri="{FF2B5EF4-FFF2-40B4-BE49-F238E27FC236}">
                  <a16:creationId xmlns:a16="http://schemas.microsoft.com/office/drawing/2014/main" id="{2CD5FE5E-F3FC-794D-801F-716C3113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508" y="4325088"/>
              <a:ext cx="496888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4" name="Group 51">
              <a:extLst>
                <a:ext uri="{FF2B5EF4-FFF2-40B4-BE49-F238E27FC236}">
                  <a16:creationId xmlns:a16="http://schemas.microsoft.com/office/drawing/2014/main" id="{0ED4F197-C93F-DA4E-8544-F01425D7A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520" y="4185388"/>
              <a:ext cx="336550" cy="457200"/>
              <a:chOff x="2951" y="2395"/>
              <a:chExt cx="213" cy="288"/>
            </a:xfrm>
          </p:grpSpPr>
          <p:sp>
            <p:nvSpPr>
              <p:cNvPr id="164" name="Rectangle 52">
                <a:extLst>
                  <a:ext uri="{FF2B5EF4-FFF2-40B4-BE49-F238E27FC236}">
                    <a16:creationId xmlns:a16="http://schemas.microsoft.com/office/drawing/2014/main" id="{CE500E28-5EFE-184C-AFDD-8A846D358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5" name="Text Box 53">
                <a:extLst>
                  <a:ext uri="{FF2B5EF4-FFF2-40B4-BE49-F238E27FC236}">
                    <a16:creationId xmlns:a16="http://schemas.microsoft.com/office/drawing/2014/main" id="{37535D4F-07D0-264C-A07C-015C89C49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</p:grpSp>
      <p:sp>
        <p:nvSpPr>
          <p:cNvPr id="197" name="Text Box 74">
            <a:extLst>
              <a:ext uri="{FF2B5EF4-FFF2-40B4-BE49-F238E27FC236}">
                <a16:creationId xmlns:a16="http://schemas.microsoft.com/office/drawing/2014/main" id="{6F64D06C-3D4A-B04D-8692-766E31CD8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11" y="3940800"/>
            <a:ext cx="260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= min {2 + 5,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1 + 3,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5 + 3}  = 4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A292125-2EE5-8447-8FF0-AEFFAC0F3684}"/>
              </a:ext>
            </a:extLst>
          </p:cNvPr>
          <p:cNvGrpSpPr/>
          <p:nvPr/>
        </p:nvGrpSpPr>
        <p:grpSpPr>
          <a:xfrm>
            <a:off x="6270932" y="2745287"/>
            <a:ext cx="4777024" cy="3733537"/>
            <a:chOff x="6270932" y="2745287"/>
            <a:chExt cx="4777024" cy="3733537"/>
          </a:xfrm>
        </p:grpSpPr>
        <p:sp>
          <p:nvSpPr>
            <p:cNvPr id="172" name="Text Box 75">
              <a:extLst>
                <a:ext uri="{FF2B5EF4-FFF2-40B4-BE49-F238E27FC236}">
                  <a16:creationId xmlns:a16="http://schemas.microsoft.com/office/drawing/2014/main" id="{D4C1EC73-3BE9-374D-9155-88EE026DC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932" y="5284523"/>
              <a:ext cx="4777024" cy="119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node achieving minimum (x) is next hop on estimated least-cost path to destination (z)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2177DC18-8CDE-BA4F-8FF1-5BE42EF07A19}"/>
                </a:ext>
              </a:extLst>
            </p:cNvPr>
            <p:cNvGrpSpPr/>
            <p:nvPr/>
          </p:nvGrpSpPr>
          <p:grpSpPr>
            <a:xfrm>
              <a:off x="6465518" y="2745287"/>
              <a:ext cx="3645073" cy="2469715"/>
              <a:chOff x="6465518" y="2745287"/>
              <a:chExt cx="3645073" cy="2469715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F226A95-9353-0345-B51C-FDB35A8DBEBD}"/>
                  </a:ext>
                </a:extLst>
              </p:cNvPr>
              <p:cNvSpPr/>
              <p:nvPr/>
            </p:nvSpPr>
            <p:spPr>
              <a:xfrm>
                <a:off x="6465518" y="2745287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00A119D-A8CE-A24F-8ACD-5859569B99F4}"/>
                  </a:ext>
                </a:extLst>
              </p:cNvPr>
              <p:cNvSpPr/>
              <p:nvPr/>
            </p:nvSpPr>
            <p:spPr>
              <a:xfrm>
                <a:off x="9235857" y="4601226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02459B3A-8E65-7640-A5B7-E7540BECDC06}"/>
                  </a:ext>
                </a:extLst>
              </p:cNvPr>
              <p:cNvSpPr/>
              <p:nvPr/>
            </p:nvSpPr>
            <p:spPr>
              <a:xfrm>
                <a:off x="8098076" y="3187872"/>
                <a:ext cx="1722329" cy="482254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413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33E7BCD-C9D1-7D45-9F57-213BDDBFDBF8}"/>
              </a:ext>
            </a:extLst>
          </p:cNvPr>
          <p:cNvSpPr txBox="1">
            <a:spLocks noChangeArrowheads="1"/>
          </p:cNvSpPr>
          <p:nvPr/>
        </p:nvSpPr>
        <p:spPr>
          <a:xfrm>
            <a:off x="696238" y="1449887"/>
            <a:ext cx="10815181" cy="1380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key idea: </a:t>
            </a:r>
          </a:p>
          <a:p>
            <a:pPr marL="460375" indent="-330200">
              <a:defRPr/>
            </a:pPr>
            <a:r>
              <a:rPr lang="en-US" dirty="0"/>
              <a:t>from time-to-time, each node sends its own distance vector estimate to neighbors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64DF72B6-39CC-344C-9D00-C68FD6E1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3" y="4778050"/>
            <a:ext cx="10674719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under minor, natural conditions, the estimate </a:t>
            </a:r>
            <a:r>
              <a:rPr lang="en-US" sz="2800" i="1" dirty="0">
                <a:cs typeface="Times New Roman" charset="0"/>
              </a:rPr>
              <a:t>D</a:t>
            </a:r>
            <a:r>
              <a:rPr lang="en-US" sz="2800" i="1" baseline="-30000" dirty="0">
                <a:cs typeface="Times New Roman" charset="0"/>
              </a:rPr>
              <a:t>x</a:t>
            </a:r>
            <a:r>
              <a:rPr lang="en-US" sz="2800" i="1" dirty="0">
                <a:cs typeface="Times New Roman" charset="0"/>
              </a:rPr>
              <a:t>(y) converge to the actual least cost </a:t>
            </a:r>
            <a:r>
              <a:rPr lang="en-US" sz="2800" dirty="0"/>
              <a:t>d</a:t>
            </a:r>
            <a:r>
              <a:rPr lang="en-US" sz="2800" baseline="-25000" dirty="0"/>
              <a:t>x</a:t>
            </a:r>
            <a:r>
              <a:rPr lang="en-US" sz="2800" dirty="0"/>
              <a:t>(y)</a:t>
            </a:r>
            <a:r>
              <a:rPr lang="en-US" sz="2400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26794A-966A-6D45-813B-D1EAD011046F}"/>
              </a:ext>
            </a:extLst>
          </p:cNvPr>
          <p:cNvGrpSpPr/>
          <p:nvPr/>
        </p:nvGrpSpPr>
        <p:grpSpPr>
          <a:xfrm>
            <a:off x="648222" y="2792259"/>
            <a:ext cx="10815181" cy="1412234"/>
            <a:chOff x="648222" y="2792259"/>
            <a:chExt cx="10815181" cy="1412234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8820A465-F22E-4E44-9E83-58539B59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528" y="3681273"/>
              <a:ext cx="67094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x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 ← min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{c</a:t>
              </a:r>
              <a:r>
                <a:rPr lang="en-US" sz="2800" i="1" baseline="-25000" dirty="0">
                  <a:solidFill>
                    <a:srgbClr val="CC0000"/>
                  </a:solidFill>
                  <a:cs typeface="Times New Roman" charset="0"/>
                </a:rPr>
                <a:t>x,v 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+ 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(y)}  </a:t>
              </a:r>
              <a:r>
                <a:rPr lang="en-US" sz="2800" dirty="0">
                  <a:cs typeface="Times New Roman" charset="0"/>
                </a:rPr>
                <a:t>for each node </a:t>
              </a:r>
              <a:r>
                <a:rPr lang="en-US" sz="2800" i="1" dirty="0">
                  <a:cs typeface="Times New Roman" charset="0"/>
                </a:rPr>
                <a:t>y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dirty="0">
                  <a:ea typeface="MS Mincho" charset="0"/>
                  <a:cs typeface="MS Mincho" charset="0"/>
                </a:rPr>
                <a:t>∊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i="1" dirty="0">
                  <a:cs typeface="Times New Roman" charset="0"/>
                </a:rPr>
                <a:t>N</a:t>
              </a:r>
            </a:p>
          </p:txBody>
        </p:sp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76402688-900A-584B-96BE-A2D2A8F80C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8222" y="2792259"/>
              <a:ext cx="10815181" cy="10156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5" indent="-330200">
                <a:defRPr/>
              </a:pPr>
              <a:r>
                <a:rPr lang="en-US" dirty="0"/>
                <a:t>when </a:t>
              </a:r>
              <a:r>
                <a:rPr lang="en-US" i="1" dirty="0"/>
                <a:t>x</a:t>
              </a:r>
              <a:r>
                <a:rPr lang="en-US" dirty="0"/>
                <a:t> receives new DV estimate from any neighbor, it updates its own DV using B-F equation: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454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algorithm: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891EAD-A289-0847-8476-12FDB9A2A09E}"/>
              </a:ext>
            </a:extLst>
          </p:cNvPr>
          <p:cNvSpPr txBox="1">
            <a:spLocks noChangeArrowheads="1"/>
          </p:cNvSpPr>
          <p:nvPr/>
        </p:nvSpPr>
        <p:spPr>
          <a:xfrm>
            <a:off x="6173635" y="1530372"/>
            <a:ext cx="5400414" cy="1976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iterative, asynchronous: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each local iteration caused by: </a:t>
            </a:r>
          </a:p>
          <a:p>
            <a:pPr marL="460375" indent="-223838"/>
            <a:r>
              <a:rPr lang="en-US" sz="2400" dirty="0"/>
              <a:t>local link cost change </a:t>
            </a:r>
          </a:p>
          <a:p>
            <a:pPr marL="460375" indent="-223838"/>
            <a:r>
              <a:rPr lang="en-US" sz="2400" dirty="0"/>
              <a:t>DV update message from neighbor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41893AC-4325-F74F-8450-C793E4D0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77" y="2097023"/>
            <a:ext cx="4622104" cy="23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i="1" dirty="0">
                <a:solidFill>
                  <a:srgbClr val="000099"/>
                </a:solidFill>
                <a:latin typeface="+mn-lt"/>
              </a:rPr>
              <a:t>wait</a:t>
            </a:r>
            <a:r>
              <a:rPr lang="en-US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for (change in local link cost or msg from neighbor)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71AD5EDC-87FD-634A-9465-87600AAFC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032" y="1397588"/>
            <a:ext cx="20313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CC0000"/>
                </a:solidFill>
                <a:latin typeface="+mn-lt"/>
              </a:rPr>
              <a:t>each node: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302920D-3833-AE4E-83FE-DE8AB636259C}"/>
              </a:ext>
            </a:extLst>
          </p:cNvPr>
          <p:cNvSpPr txBox="1">
            <a:spLocks noChangeArrowheads="1"/>
          </p:cNvSpPr>
          <p:nvPr/>
        </p:nvSpPr>
        <p:spPr>
          <a:xfrm>
            <a:off x="6138145" y="3549151"/>
            <a:ext cx="4936951" cy="291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distributed, self-stopping: </a:t>
            </a:r>
            <a:r>
              <a:rPr lang="en-US" sz="2400" dirty="0"/>
              <a:t>each node notifies neighbors </a:t>
            </a:r>
            <a:r>
              <a:rPr lang="en-US" sz="2400" i="1" dirty="0"/>
              <a:t>only</a:t>
            </a:r>
            <a:r>
              <a:rPr lang="en-US" sz="2400" dirty="0"/>
              <a:t> when its DV changes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neighbors then notify their neighbors – </a:t>
            </a:r>
            <a:r>
              <a:rPr lang="en-US" i="1" dirty="0"/>
              <a:t>only if necessary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no notification received, no actions taken!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3C11C6-D826-5F43-A2B4-6804C1E58E41}"/>
              </a:ext>
            </a:extLst>
          </p:cNvPr>
          <p:cNvGrpSpPr/>
          <p:nvPr/>
        </p:nvGrpSpPr>
        <p:grpSpPr>
          <a:xfrm>
            <a:off x="1092191" y="3294344"/>
            <a:ext cx="4622104" cy="1554474"/>
            <a:chOff x="1317659" y="3169084"/>
            <a:chExt cx="4622104" cy="155447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3F1A2ABA-C0FF-3042-AB19-EBB20A32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463" y="3169084"/>
              <a:ext cx="0" cy="42258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0127FDB6-1E7E-B747-9FF9-706AF3DA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659" y="3301630"/>
              <a:ext cx="4622104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recompute</a:t>
              </a:r>
              <a:r>
                <a:rPr lang="en-US" sz="2800" dirty="0">
                  <a:latin typeface="+mn-lt"/>
                </a:rPr>
                <a:t> DV estimates using DV received from neighbor</a:t>
              </a:r>
            </a:p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B2E6A7-BBBF-E942-BD5C-47863B3A0DE5}"/>
              </a:ext>
            </a:extLst>
          </p:cNvPr>
          <p:cNvGrpSpPr/>
          <p:nvPr/>
        </p:nvGrpSpPr>
        <p:grpSpPr>
          <a:xfrm>
            <a:off x="1054612" y="4521895"/>
            <a:ext cx="4622104" cy="1284197"/>
            <a:chOff x="1280080" y="4396635"/>
            <a:chExt cx="4622104" cy="1284197"/>
          </a:xfrm>
        </p:grpSpPr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8667227-75F3-2946-9800-49EF5E66E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268" y="4396635"/>
              <a:ext cx="0" cy="43967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397A11E9-C3A3-2347-8FE5-1B38BBB5C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080" y="4535903"/>
              <a:ext cx="4622104" cy="114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dirty="0">
                  <a:latin typeface="+mn-lt"/>
                </a:rPr>
                <a:t>if DV to any destination has changed, </a:t>
              </a: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notify</a:t>
              </a:r>
              <a:r>
                <a:rPr lang="en-US" sz="2800" dirty="0">
                  <a:latin typeface="+mn-lt"/>
                </a:rPr>
                <a:t> neighbors 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F1EEA1-E3D6-FE44-9DE6-5BA118248F5E}"/>
              </a:ext>
            </a:extLst>
          </p:cNvPr>
          <p:cNvCxnSpPr/>
          <p:nvPr/>
        </p:nvCxnSpPr>
        <p:spPr>
          <a:xfrm flipV="1">
            <a:off x="3369501" y="5718132"/>
            <a:ext cx="0" cy="454068"/>
          </a:xfrm>
          <a:prstGeom prst="line">
            <a:avLst/>
          </a:prstGeom>
          <a:ln w="190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9ECAE-CD60-CD4E-8453-32556903D047}"/>
              </a:ext>
            </a:extLst>
          </p:cNvPr>
          <p:cNvCxnSpPr/>
          <p:nvPr/>
        </p:nvCxnSpPr>
        <p:spPr>
          <a:xfrm>
            <a:off x="3352800" y="2179529"/>
            <a:ext cx="0" cy="3382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990E6-E4F6-004A-983C-35F56F91D474}"/>
              </a:ext>
            </a:extLst>
          </p:cNvPr>
          <p:cNvCxnSpPr/>
          <p:nvPr/>
        </p:nvCxnSpPr>
        <p:spPr>
          <a:xfrm>
            <a:off x="1052186" y="6172200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994047-8DFC-3848-A093-707102890135}"/>
              </a:ext>
            </a:extLst>
          </p:cNvPr>
          <p:cNvCxnSpPr/>
          <p:nvPr/>
        </p:nvCxnSpPr>
        <p:spPr>
          <a:xfrm>
            <a:off x="1052186" y="2178485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D0BEAE-AFEE-C84E-B69C-BA9C126D7B96}"/>
              </a:ext>
            </a:extLst>
          </p:cNvPr>
          <p:cNvCxnSpPr>
            <a:cxnSpLocks/>
          </p:cNvCxnSpPr>
          <p:nvPr/>
        </p:nvCxnSpPr>
        <p:spPr>
          <a:xfrm>
            <a:off x="1039660" y="2167003"/>
            <a:ext cx="0" cy="40051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86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FC6901E-6625-8845-BE3F-534E18DC96EB}"/>
              </a:ext>
            </a:extLst>
          </p:cNvPr>
          <p:cNvGrpSpPr/>
          <p:nvPr/>
        </p:nvGrpSpPr>
        <p:grpSpPr>
          <a:xfrm>
            <a:off x="2822712" y="1130710"/>
            <a:ext cx="1552644" cy="2620631"/>
            <a:chOff x="3216002" y="1012723"/>
            <a:chExt cx="1552644" cy="2620631"/>
          </a:xfrm>
        </p:grpSpPr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4CD71459-EB0F-DA48-840A-CE1D12C897D0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0EDC177C-D23A-4F4C-864F-FFDFF6E33129}"/>
                </a:ext>
              </a:extLst>
            </p:cNvPr>
            <p:cNvGrpSpPr/>
            <p:nvPr/>
          </p:nvGrpSpPr>
          <p:grpSpPr>
            <a:xfrm>
              <a:off x="3216002" y="1012723"/>
              <a:ext cx="1130292" cy="2620631"/>
              <a:chOff x="3216002" y="1012723"/>
              <a:chExt cx="1130292" cy="2620631"/>
            </a:xfrm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F9DA473D-F5CB-3B48-B236-B65636E0B23E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BAC5385-3193-A948-B616-246766D0C301}"/>
                  </a:ext>
                </a:extLst>
              </p:cNvPr>
              <p:cNvGrpSpPr/>
              <p:nvPr/>
            </p:nvGrpSpPr>
            <p:grpSpPr>
              <a:xfrm>
                <a:off x="3216002" y="1017253"/>
                <a:ext cx="1130292" cy="2616101"/>
                <a:chOff x="9472118" y="702026"/>
                <a:chExt cx="1130292" cy="2616101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62FD532C-FB8E-AD49-9559-40749CB0E8D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21E168E0-497F-9044-9F81-6819E97B423F}"/>
                    </a:ext>
                  </a:extLst>
                </p:cNvPr>
                <p:cNvSpPr txBox="1"/>
                <p:nvPr/>
              </p:nvSpPr>
              <p:spPr>
                <a:xfrm>
                  <a:off x="947211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B09A1AE0-8356-D74F-B5C2-A657CA3ED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06F76BBD-7406-A34C-951B-FADCC0FF3664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0D98609-9181-0C4A-AE2C-346DD87867AA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8F628B2-E287-644F-9022-BD27AE29D1B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t=0</a:t>
              </a: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CC49A0EA-8708-104C-8A7B-0A0875E68DB4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7BA58CB-2477-BE4F-97AD-F6234ACEAEAE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A83B3BF1-2FE7-D941-8F17-F53DF698D3D4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809C848E-61D7-604B-904F-F46B1F70915E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E443275-F9DD-D04E-8D60-BAD1DFBA800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A40FE45-C3D5-8644-80E7-3A6FF3B0D4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92626E3-5D76-4747-8F59-14CDEC813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4BE49970-1DAF-8145-AC4C-92BBC982E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D7190C8-8824-E245-88FF-07416CD84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93D5913-A28D-6F4C-84E5-4BFBB5E948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0DAC6B31-B886-0043-8195-9BFF5909E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E8501E0-4894-EB46-9A8C-90438C4B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7D05F761-1E2D-D242-8145-FA6CB52161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E8E9805E-BE5E-D841-AC71-C07001BD4D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FC54B5C3-6CE5-0444-91FF-053BF6CE589C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1FFD0838-0271-4340-8F0B-74EF50011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2725" y="3548510"/>
                <a:ext cx="0" cy="207515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748F6DEF-668E-5841-A6A2-B63A0C4711C1}"/>
              </a:ext>
            </a:extLst>
          </p:cNvPr>
          <p:cNvSpPr txBox="1"/>
          <p:nvPr/>
        </p:nvSpPr>
        <p:spPr>
          <a:xfrm flipH="1">
            <a:off x="427284" y="3275636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have distance estimates to nearest neighbors (only)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317D5632-B975-3440-BACC-A257B3D4043E}"/>
              </a:ext>
            </a:extLst>
          </p:cNvPr>
          <p:cNvGrpSpPr/>
          <p:nvPr/>
        </p:nvGrpSpPr>
        <p:grpSpPr>
          <a:xfrm>
            <a:off x="5663694" y="2293717"/>
            <a:ext cx="5624685" cy="2298788"/>
            <a:chOff x="5663694" y="2293717"/>
            <a:chExt cx="5624685" cy="2298788"/>
          </a:xfrm>
        </p:grpSpPr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3693395-6389-7A45-93DD-EF462B33B043}"/>
                </a:ext>
              </a:extLst>
            </p:cNvPr>
            <p:cNvSpPr txBox="1"/>
            <p:nvPr/>
          </p:nvSpPr>
          <p:spPr>
            <a:xfrm>
              <a:off x="9259747" y="3669175"/>
              <a:ext cx="20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few asymmetries: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missing link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larger cost</a:t>
              </a:r>
            </a:p>
          </p:txBody>
        </p: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4E929335-40BB-CB40-86CA-FAACFF10EC6F}"/>
                </a:ext>
              </a:extLst>
            </p:cNvPr>
            <p:cNvCxnSpPr/>
            <p:nvPr/>
          </p:nvCxnSpPr>
          <p:spPr>
            <a:xfrm flipH="1" flipV="1">
              <a:off x="8414795" y="3032568"/>
              <a:ext cx="995423" cy="1111169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8C615253-8FD8-C347-9EAB-9A57486BF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3694" y="2293717"/>
              <a:ext cx="3726112" cy="2091470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1404446-23C0-2D44-BCD1-6A216A38E9F1}"/>
              </a:ext>
            </a:extLst>
          </p:cNvPr>
          <p:cNvSpPr txBox="1"/>
          <p:nvPr/>
        </p:nvSpPr>
        <p:spPr>
          <a:xfrm flipH="1">
            <a:off x="435306" y="4375569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send their local distance vector to their neighbors</a:t>
            </a:r>
          </a:p>
        </p:txBody>
      </p:sp>
    </p:spTree>
    <p:extLst>
      <p:ext uri="{BB962C8B-B14F-4D97-AF65-F5344CB8AC3E}">
        <p14:creationId xmlns:p14="http://schemas.microsoft.com/office/powerpoint/2010/main" val="281678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3592</Words>
  <Application>Microsoft Macintosh PowerPoint</Application>
  <PresentationFormat>Widescreen</PresentationFormat>
  <Paragraphs>767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MS Mincho</vt:lpstr>
      <vt:lpstr>ＭＳ Ｐゴシック</vt:lpstr>
      <vt:lpstr>游ゴシック</vt:lpstr>
      <vt:lpstr>Arial</vt:lpstr>
      <vt:lpstr>Calibri</vt:lpstr>
      <vt:lpstr>Calibri Light</vt:lpstr>
      <vt:lpstr>Comic Sans MS</vt:lpstr>
      <vt:lpstr>Gill Sans MT</vt:lpstr>
      <vt:lpstr>Times New Roman</vt:lpstr>
      <vt:lpstr>Wingdings</vt:lpstr>
      <vt:lpstr>Office Theme</vt:lpstr>
      <vt:lpstr>Week10_Lec1</vt:lpstr>
      <vt:lpstr>NAT: network address translation</vt:lpstr>
      <vt:lpstr>NAT: network address translation</vt:lpstr>
      <vt:lpstr>Routing algorithm classification</vt:lpstr>
      <vt:lpstr>Distance vector algorithm </vt:lpstr>
      <vt:lpstr>Bellman-Ford Example</vt:lpstr>
      <vt:lpstr>Distance vector algorithm </vt:lpstr>
      <vt:lpstr>Distance vector algorithm:  </vt:lpstr>
      <vt:lpstr>Distance vector: example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vector: state information diffusion</vt:lpstr>
      <vt:lpstr>Distance vector: link cost changes</vt:lpstr>
      <vt:lpstr>Distance vector: link cost changes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Week7_Lec3</dc:title>
  <dc:creator>Microsoft Office User</dc:creator>
  <cp:lastModifiedBy>Microsoft Office User</cp:lastModifiedBy>
  <cp:revision>6</cp:revision>
  <dcterms:created xsi:type="dcterms:W3CDTF">2023-09-20T11:03:01Z</dcterms:created>
  <dcterms:modified xsi:type="dcterms:W3CDTF">2024-09-23T05:23:51Z</dcterms:modified>
</cp:coreProperties>
</file>