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1204" r:id="rId3"/>
    <p:sldId id="1073" r:id="rId4"/>
    <p:sldId id="1074" r:id="rId5"/>
    <p:sldId id="1205" r:id="rId6"/>
    <p:sldId id="1206" r:id="rId7"/>
    <p:sldId id="1207" r:id="rId8"/>
    <p:sldId id="257" r:id="rId9"/>
    <p:sldId id="258" r:id="rId10"/>
    <p:sldId id="259" r:id="rId11"/>
    <p:sldId id="260" r:id="rId12"/>
    <p:sldId id="261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/>
    <p:restoredTop sz="96538"/>
  </p:normalViewPr>
  <p:slideViewPr>
    <p:cSldViewPr snapToGrid="0" snapToObjects="1">
      <p:cViewPr varScale="1">
        <p:scale>
          <a:sx n="137" d="100"/>
          <a:sy n="13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E77F-D342-DF49-BB8D-003FD9E8460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4359-CCCB-294C-8FB4-443487691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0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7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22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0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ACF2-5B33-5642-A0E1-9859D5FA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9269E-96F2-AC43-8793-94DEAD43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8A90-C81E-9B4C-BB32-C60ECC42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864B8-049B-BA43-AA88-63226317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D6BDA-A429-664C-927C-DD3F1D9D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B37C-C361-C149-923F-2DCBA6CA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EAE8A-3BA8-194D-9E3B-CB19FAD9D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EE94-123C-E949-81EB-0AB156EF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5A22-AC11-C348-BD05-617BAF2D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D7C1-0B14-394F-8E5E-0A41FD28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C2861-BF16-3A48-A16F-22B791B26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A04E3-EFE8-CB44-B392-099C5FF60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7477-34EE-1342-A4BF-8B916BC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2F50-80DC-DD4C-8DC4-26E2A215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D60D-65D5-3C45-978D-F66B08F2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6D8B-EECD-0F4D-98BE-049BD909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9202-5D02-4E48-8417-EEEC5FB4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73EE-4312-9C45-828B-F6E56E75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FE48-0CDE-B843-8133-A6BAEF38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A430-1305-9043-B4EE-28B7D6E8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CBC-7F49-F945-8451-E52ED9DC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622ED-32F3-4F4C-8B0C-078139B90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F132-3D00-6142-8603-E0C9E5E3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C7EB-B0A7-7746-9CC2-83AE1172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B9F4D-FA65-6747-9A14-C29C3B29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DE00-2EFC-5240-87F9-EF5F8707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3AB9-540F-B34B-8DD4-01E34A65F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492E2-DE18-BD40-9F76-BD662599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3E605-146E-1548-841A-C1547E68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A4B2F-C49A-EF40-B482-EC492F25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2571C-2C4D-0C40-8C91-F6459972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9384-2D29-9A43-AB6F-83786C87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FA824-8F43-1A46-90C5-3A77A181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F26D-0FC7-2E40-9AFD-28BA4B70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3731E-6E88-7F4F-A775-BFFA24AEE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7AF42-377C-2C4C-BFB2-0E8E09D2B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77433-DE76-7B48-A6FC-DA67D068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94BB-FAF6-334F-88E2-6C6FB37E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46C57-6519-D948-BC1F-FE8CF283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35E8-D2F0-6844-8A26-6F7A4B1E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592F7-7CA5-DC4A-B726-1FFE000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A892B-C67D-0946-91B9-E3F9D0B2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2DCAA-1F7D-E449-9BA9-DA90260D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95C23-3311-D345-858A-B3A0C9B7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5CC7F-5089-7C4D-A4F3-974B7609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DF1E-42FB-D34B-8927-D47904A3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5F93-8921-8445-964B-1BD97C37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3C10-3E37-BD4B-8404-70316CF5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4702A-BA44-C545-8732-088E767FB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78634-6708-FE4F-A8FE-38239D0D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E3B30-7A79-2647-92A2-3CC1DBFB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38D8-65D3-734D-8628-48733728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EE95-2035-B74D-B519-1E6FEA20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BFA71-8256-8045-8FC5-CF3D9301C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1EE4-C00A-C04B-B844-FC704E62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0733-CCF8-8C47-91D6-DA139E06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15BCD-5D6F-5F49-9C91-5CF5469B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E306E-D4CF-CE4A-A2AA-FB789A9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1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CE055-C6A4-0643-805F-F6A7A09C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D416-98DA-D34E-8016-A77879F5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927E-66B1-8446-BCED-DC24872BD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B843-921E-3841-813B-D99BC86CAD8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BCB3-0444-A348-98A5-87F3B93D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10B0-3F20-F847-ADA8-7DE0D1953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BEDE-B920-F64D-BFC5-16371B14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94A0-5AD8-0546-A4B9-7A9A27541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IT305 </a:t>
            </a:r>
            <a:br>
              <a:rPr lang="en-US" dirty="0"/>
            </a:br>
            <a:r>
              <a:rPr lang="en-US" dirty="0"/>
              <a:t>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11BBB-CF99-B942-8E21-0C5C1C0FC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Packet Scheduling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813148" y="158624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900"/>
              </a:spcBef>
              <a:buSzTx/>
              <a:buFont typeface="Wingdings"/>
              <a:buNone/>
              <a:defRPr sz="3104" i="1">
                <a:solidFill>
                  <a:srgbClr val="CC0000"/>
                </a:solidFill>
              </a:defRPr>
            </a:pPr>
            <a:r>
              <a:t>Why</a:t>
            </a:r>
            <a:r>
              <a:rPr i="0"/>
              <a:t> </a:t>
            </a:r>
            <a:r>
              <a:rPr i="0">
                <a:solidFill>
                  <a:srgbClr val="000000"/>
                </a:solidFill>
              </a:rPr>
              <a:t>a</a:t>
            </a:r>
            <a:r>
              <a:rPr i="0"/>
              <a:t> </a:t>
            </a:r>
            <a:r>
              <a:t>logically centralized </a:t>
            </a:r>
            <a:r>
              <a:rPr i="0">
                <a:solidFill>
                  <a:srgbClr val="000000"/>
                </a:solidFill>
              </a:rPr>
              <a:t>control plane?</a:t>
            </a:r>
          </a:p>
          <a:p>
            <a:pPr marL="615950" indent="-388048" defTabSz="886968">
              <a:spcBef>
                <a:spcPts val="900"/>
              </a:spcBef>
              <a:defRPr sz="2716"/>
            </a:pPr>
            <a:r>
              <a:t>easier network management: avoid router misconfigurations, greater flexibility of traffic flows</a:t>
            </a:r>
          </a:p>
          <a:p>
            <a:pPr marL="615950" indent="-388048" defTabSz="886968">
              <a:spcBef>
                <a:spcPts val="900"/>
              </a:spcBef>
              <a:defRPr sz="2716"/>
            </a:pPr>
            <a:r>
              <a:t>table-based forwarding (recall OpenFlow API) allows “programming” routers</a:t>
            </a:r>
          </a:p>
          <a:p>
            <a:pPr marL="1003998" lvl="1" indent="-170926" defTabSz="886968">
              <a:spcBef>
                <a:spcPts val="400"/>
              </a:spcBef>
              <a:buClr>
                <a:srgbClr val="0000A8"/>
              </a:buClr>
              <a:buFont typeface="Arial"/>
              <a:defRPr sz="2328"/>
            </a:pPr>
            <a:r>
              <a:t>centralized “programming” easier: compute tables centrally and distribute</a:t>
            </a:r>
          </a:p>
          <a:p>
            <a:pPr marL="1003998" lvl="1" indent="-170926" defTabSz="886968">
              <a:spcBef>
                <a:spcPts val="400"/>
              </a:spcBef>
              <a:buClr>
                <a:srgbClr val="0000A8"/>
              </a:buClr>
              <a:buFont typeface="Arial"/>
              <a:defRPr sz="2328"/>
            </a:pPr>
            <a:r>
              <a:t>distributed “programming” more difficult: compute tables as result of distributed algorithm (protocol) implemented in each-and-every router </a:t>
            </a:r>
          </a:p>
          <a:p>
            <a:pPr marL="615950" indent="-388048" defTabSz="886968">
              <a:spcBef>
                <a:spcPts val="900"/>
              </a:spcBef>
              <a:defRPr sz="2716"/>
            </a:pPr>
            <a:r>
              <a:t>open (non-proprietary) implementation of control plane</a:t>
            </a:r>
          </a:p>
          <a:p>
            <a:pPr marL="948563" lvl="1" indent="-388048" defTabSz="886968">
              <a:spcBef>
                <a:spcPts val="400"/>
              </a:spcBef>
              <a:buClr>
                <a:srgbClr val="0000A8"/>
              </a:buClr>
              <a:buFont typeface="Arial"/>
              <a:defRPr sz="2328"/>
            </a:pPr>
            <a:r>
              <a:t>foster innovation: let 1000 flowers bloom</a:t>
            </a:r>
          </a:p>
        </p:txBody>
      </p:sp>
      <p:sp>
        <p:nvSpPr>
          <p:cNvPr id="334" name="Title 2"/>
          <p:cNvSpPr txBox="1">
            <a:spLocks noGrp="1"/>
          </p:cNvSpPr>
          <p:nvPr>
            <p:ph type="title"/>
          </p:nvPr>
        </p:nvSpPr>
        <p:spPr>
          <a:xfrm>
            <a:off x="838200" y="364138"/>
            <a:ext cx="10515600" cy="894624"/>
          </a:xfrm>
          <a:prstGeom prst="rect">
            <a:avLst/>
          </a:prstGeom>
        </p:spPr>
        <p:txBody>
          <a:bodyPr/>
          <a:lstStyle/>
          <a:p>
            <a:r>
              <a:t>Software defined networking (SDN)</a:t>
            </a:r>
          </a:p>
        </p:txBody>
      </p:sp>
      <p:sp>
        <p:nvSpPr>
          <p:cNvPr id="33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87871" y="6512797"/>
            <a:ext cx="174946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1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xfrm>
            <a:off x="417575" y="261254"/>
            <a:ext cx="11213594" cy="894624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r>
              <a:t>Software-Defined Networking (SDN) control plane</a:t>
            </a:r>
          </a:p>
        </p:txBody>
      </p:sp>
      <p:sp>
        <p:nvSpPr>
          <p:cNvPr id="338" name="TextBox 257"/>
          <p:cNvSpPr txBox="1"/>
          <p:nvPr/>
        </p:nvSpPr>
        <p:spPr>
          <a:xfrm>
            <a:off x="290202" y="1080570"/>
            <a:ext cx="1121929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r>
              <a:t>Remote controller computes, installs forwarding tables in routers</a:t>
            </a:r>
          </a:p>
        </p:txBody>
      </p:sp>
      <p:grpSp>
        <p:nvGrpSpPr>
          <p:cNvPr id="408" name="Group 816"/>
          <p:cNvGrpSpPr/>
          <p:nvPr/>
        </p:nvGrpSpPr>
        <p:grpSpPr>
          <a:xfrm>
            <a:off x="3203430" y="1967880"/>
            <a:ext cx="6028156" cy="1439863"/>
            <a:chOff x="0" y="0"/>
            <a:chExt cx="6028155" cy="1439861"/>
          </a:xfrm>
        </p:grpSpPr>
        <p:sp>
          <p:nvSpPr>
            <p:cNvPr id="339" name="Rectangle 817"/>
            <p:cNvSpPr/>
            <p:nvPr/>
          </p:nvSpPr>
          <p:spPr>
            <a:xfrm>
              <a:off x="436562" y="3175"/>
              <a:ext cx="5043487" cy="1017588"/>
            </a:xfrm>
            <a:prstGeom prst="rect">
              <a:avLst/>
            </a:prstGeom>
            <a:solidFill>
              <a:srgbClr val="D2D2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340" name="Freeform 818"/>
            <p:cNvSpPr/>
            <p:nvPr/>
          </p:nvSpPr>
          <p:spPr>
            <a:xfrm>
              <a:off x="247650" y="6349"/>
              <a:ext cx="198439" cy="138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5"/>
                  </a:moveTo>
                  <a:lnTo>
                    <a:pt x="20959" y="0"/>
                  </a:lnTo>
                  <a:cubicBezTo>
                    <a:pt x="21172" y="5342"/>
                    <a:pt x="21386" y="10683"/>
                    <a:pt x="21600" y="16025"/>
                  </a:cubicBezTo>
                  <a:lnTo>
                    <a:pt x="483" y="21600"/>
                  </a:lnTo>
                  <a:cubicBezTo>
                    <a:pt x="322" y="18275"/>
                    <a:pt x="161" y="14950"/>
                    <a:pt x="0" y="116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100000">
                  <a:srgbClr val="D2D2F4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341" name="Freeform 819"/>
            <p:cNvSpPr/>
            <p:nvPr/>
          </p:nvSpPr>
          <p:spPr>
            <a:xfrm flipH="1">
              <a:off x="5476874" y="0"/>
              <a:ext cx="219076" cy="13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0" y="11513"/>
                  </a:moveTo>
                  <a:cubicBezTo>
                    <a:pt x="6307" y="7595"/>
                    <a:pt x="15100" y="3918"/>
                    <a:pt x="21407" y="0"/>
                  </a:cubicBezTo>
                  <a:cubicBezTo>
                    <a:pt x="21600" y="5401"/>
                    <a:pt x="21296" y="10481"/>
                    <a:pt x="21489" y="15882"/>
                  </a:cubicBezTo>
                  <a:lnTo>
                    <a:pt x="436" y="21600"/>
                  </a:lnTo>
                  <a:cubicBezTo>
                    <a:pt x="291" y="18238"/>
                    <a:pt x="145" y="14876"/>
                    <a:pt x="0" y="11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2D2F4"/>
                </a:gs>
                <a:gs pos="100000">
                  <a:srgbClr val="FFFFFF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grpSp>
          <p:nvGrpSpPr>
            <p:cNvPr id="374" name="Group 950"/>
            <p:cNvGrpSpPr/>
            <p:nvPr/>
          </p:nvGrpSpPr>
          <p:grpSpPr>
            <a:xfrm>
              <a:off x="0" y="759196"/>
              <a:ext cx="338555" cy="653693"/>
              <a:chOff x="0" y="0"/>
              <a:chExt cx="338554" cy="653692"/>
            </a:xfrm>
          </p:grpSpPr>
          <p:sp>
            <p:nvSpPr>
              <p:cNvPr id="342" name="Freeform 951"/>
              <p:cNvSpPr/>
              <p:nvPr/>
            </p:nvSpPr>
            <p:spPr>
              <a:xfrm>
                <a:off x="267662" y="1091"/>
                <a:ext cx="67153" cy="6236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3" name="Rectangle 952"/>
              <p:cNvSpPr/>
              <p:nvPr/>
            </p:nvSpPr>
            <p:spPr>
              <a:xfrm>
                <a:off x="16610" y="0"/>
                <a:ext cx="248205" cy="623409"/>
              </a:xfrm>
              <a:prstGeom prst="rect">
                <a:avLst/>
              </a:pr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4" name="Freeform 953"/>
              <p:cNvSpPr/>
              <p:nvPr/>
            </p:nvSpPr>
            <p:spPr>
              <a:xfrm>
                <a:off x="281568" y="38468"/>
                <a:ext cx="38773" cy="569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5" name="Freeform 954"/>
              <p:cNvSpPr/>
              <p:nvPr/>
            </p:nvSpPr>
            <p:spPr>
              <a:xfrm>
                <a:off x="271458" y="330392"/>
                <a:ext cx="62408" cy="51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6" name="Rectangle 955"/>
              <p:cNvSpPr/>
              <p:nvPr/>
            </p:nvSpPr>
            <p:spPr>
              <a:xfrm>
                <a:off x="16610" y="71207"/>
                <a:ext cx="141899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349" name="Group 956"/>
              <p:cNvGrpSpPr/>
              <p:nvPr/>
            </p:nvGrpSpPr>
            <p:grpSpPr>
              <a:xfrm>
                <a:off x="144318" y="64636"/>
                <a:ext cx="137106" cy="40984"/>
                <a:chOff x="0" y="0"/>
                <a:chExt cx="137104" cy="40982"/>
              </a:xfrm>
            </p:grpSpPr>
            <p:sp>
              <p:nvSpPr>
                <p:cNvPr id="347" name="AutoShape 957"/>
                <p:cNvSpPr/>
                <p:nvPr/>
              </p:nvSpPr>
              <p:spPr>
                <a:xfrm>
                  <a:off x="0" y="0"/>
                  <a:ext cx="137105" cy="409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48" name="AutoShape 958"/>
                <p:cNvSpPr/>
                <p:nvPr/>
              </p:nvSpPr>
              <p:spPr>
                <a:xfrm>
                  <a:off x="2281" y="4269"/>
                  <a:ext cx="132352" cy="32445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350" name="Rectangle 959"/>
              <p:cNvSpPr/>
              <p:nvPr/>
            </p:nvSpPr>
            <p:spPr>
              <a:xfrm>
                <a:off x="18983" y="161786"/>
                <a:ext cx="141899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353" name="Group 960"/>
              <p:cNvGrpSpPr/>
              <p:nvPr/>
            </p:nvGrpSpPr>
            <p:grpSpPr>
              <a:xfrm>
                <a:off x="144224" y="153094"/>
                <a:ext cx="137106" cy="36560"/>
                <a:chOff x="0" y="0"/>
                <a:chExt cx="137104" cy="36558"/>
              </a:xfrm>
            </p:grpSpPr>
            <p:sp>
              <p:nvSpPr>
                <p:cNvPr id="351" name="AutoShape 961"/>
                <p:cNvSpPr/>
                <p:nvPr/>
              </p:nvSpPr>
              <p:spPr>
                <a:xfrm>
                  <a:off x="0" y="0"/>
                  <a:ext cx="137105" cy="365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52" name="AutoShape 962"/>
                <p:cNvSpPr/>
                <p:nvPr/>
              </p:nvSpPr>
              <p:spPr>
                <a:xfrm>
                  <a:off x="2472" y="4471"/>
                  <a:ext cx="132351" cy="2814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354" name="Rectangle 963"/>
              <p:cNvSpPr/>
              <p:nvPr/>
            </p:nvSpPr>
            <p:spPr>
              <a:xfrm>
                <a:off x="18983" y="252364"/>
                <a:ext cx="141899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5" name="Rectangle 964"/>
              <p:cNvSpPr/>
              <p:nvPr/>
            </p:nvSpPr>
            <p:spPr>
              <a:xfrm>
                <a:off x="21356" y="334485"/>
                <a:ext cx="141899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358" name="Group 965"/>
              <p:cNvGrpSpPr/>
              <p:nvPr/>
            </p:nvGrpSpPr>
            <p:grpSpPr>
              <a:xfrm>
                <a:off x="141948" y="332180"/>
                <a:ext cx="137151" cy="36752"/>
                <a:chOff x="0" y="0"/>
                <a:chExt cx="137149" cy="36751"/>
              </a:xfrm>
            </p:grpSpPr>
            <p:sp>
              <p:nvSpPr>
                <p:cNvPr id="356" name="AutoShape 966"/>
                <p:cNvSpPr/>
                <p:nvPr/>
              </p:nvSpPr>
              <p:spPr>
                <a:xfrm>
                  <a:off x="0" y="0"/>
                  <a:ext cx="137150" cy="36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57" name="AutoShape 967"/>
                <p:cNvSpPr/>
                <p:nvPr/>
              </p:nvSpPr>
              <p:spPr>
                <a:xfrm>
                  <a:off x="2285" y="0"/>
                  <a:ext cx="132389" cy="3230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359" name="Freeform 968"/>
              <p:cNvSpPr/>
              <p:nvPr/>
            </p:nvSpPr>
            <p:spPr>
              <a:xfrm>
                <a:off x="272407" y="252364"/>
                <a:ext cx="62408" cy="51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362" name="Group 969"/>
              <p:cNvGrpSpPr/>
              <p:nvPr/>
            </p:nvGrpSpPr>
            <p:grpSpPr>
              <a:xfrm>
                <a:off x="141945" y="245816"/>
                <a:ext cx="139437" cy="36560"/>
                <a:chOff x="0" y="0"/>
                <a:chExt cx="139435" cy="36558"/>
              </a:xfrm>
            </p:grpSpPr>
            <p:sp>
              <p:nvSpPr>
                <p:cNvPr id="360" name="AutoShape 970"/>
                <p:cNvSpPr/>
                <p:nvPr/>
              </p:nvSpPr>
              <p:spPr>
                <a:xfrm>
                  <a:off x="0" y="0"/>
                  <a:ext cx="139436" cy="365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61" name="AutoShape 971"/>
                <p:cNvSpPr/>
                <p:nvPr/>
              </p:nvSpPr>
              <p:spPr>
                <a:xfrm>
                  <a:off x="2285" y="4365"/>
                  <a:ext cx="137151" cy="2810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363" name="Rectangle 972"/>
              <p:cNvSpPr/>
              <p:nvPr/>
            </p:nvSpPr>
            <p:spPr>
              <a:xfrm>
                <a:off x="262441" y="0"/>
                <a:ext cx="16611" cy="623409"/>
              </a:xfrm>
              <a:prstGeom prst="rect">
                <a:avLst/>
              </a:prstGeom>
              <a:gradFill flip="none"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4" name="Freeform 973"/>
              <p:cNvSpPr/>
              <p:nvPr/>
            </p:nvSpPr>
            <p:spPr>
              <a:xfrm>
                <a:off x="278102" y="157693"/>
                <a:ext cx="56239" cy="581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92" y="0"/>
                    </a:moveTo>
                    <a:cubicBezTo>
                      <a:pt x="4014" y="844"/>
                      <a:pt x="10508" y="5738"/>
                      <a:pt x="21308" y="12150"/>
                    </a:cubicBezTo>
                    <a:cubicBezTo>
                      <a:pt x="21162" y="15019"/>
                      <a:pt x="21600" y="15862"/>
                      <a:pt x="21600" y="21600"/>
                    </a:cubicBezTo>
                    <a:cubicBezTo>
                      <a:pt x="21600" y="21600"/>
                      <a:pt x="11676" y="14850"/>
                      <a:pt x="0" y="8437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5" name="Freeform 974"/>
              <p:cNvSpPr/>
              <p:nvPr/>
            </p:nvSpPr>
            <p:spPr>
              <a:xfrm>
                <a:off x="278814" y="68479"/>
                <a:ext cx="57900" cy="65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6" name="Oval 975"/>
              <p:cNvSpPr/>
              <p:nvPr/>
            </p:nvSpPr>
            <p:spPr>
              <a:xfrm>
                <a:off x="325854" y="595307"/>
                <a:ext cx="12701" cy="25919"/>
              </a:xfrm>
              <a:prstGeom prst="ellipse">
                <a:avLst/>
              </a:pr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7" name="Freeform 976"/>
              <p:cNvSpPr/>
              <p:nvPr/>
            </p:nvSpPr>
            <p:spPr>
              <a:xfrm>
                <a:off x="275729" y="596125"/>
                <a:ext cx="58137" cy="5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8" name="AutoShape 977"/>
              <p:cNvSpPr/>
              <p:nvPr/>
            </p:nvSpPr>
            <p:spPr>
              <a:xfrm>
                <a:off x="0" y="612768"/>
                <a:ext cx="283798" cy="4092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9" name="AutoShape 978"/>
              <p:cNvSpPr/>
              <p:nvPr/>
            </p:nvSpPr>
            <p:spPr>
              <a:xfrm>
                <a:off x="16610" y="623408"/>
                <a:ext cx="252951" cy="2155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0" name="Oval 979"/>
              <p:cNvSpPr/>
              <p:nvPr/>
            </p:nvSpPr>
            <p:spPr>
              <a:xfrm>
                <a:off x="40101" y="532829"/>
                <a:ext cx="37729" cy="38743"/>
              </a:xfrm>
              <a:prstGeom prst="ellipse">
                <a:avLst/>
              </a:prstGeom>
              <a:solidFill>
                <a:srgbClr val="33CC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1" name="Oval 980"/>
              <p:cNvSpPr/>
              <p:nvPr/>
            </p:nvSpPr>
            <p:spPr>
              <a:xfrm>
                <a:off x="82813" y="532829"/>
                <a:ext cx="37729" cy="38743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2" name="Oval 981"/>
              <p:cNvSpPr/>
              <p:nvPr/>
            </p:nvSpPr>
            <p:spPr>
              <a:xfrm>
                <a:off x="122915" y="532829"/>
                <a:ext cx="37729" cy="38743"/>
              </a:xfrm>
              <a:prstGeom prst="ellipse">
                <a:avLst/>
              </a:prstGeom>
              <a:solidFill>
                <a:srgbClr val="33CC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3" name="Rectangle 982"/>
              <p:cNvSpPr/>
              <p:nvPr/>
            </p:nvSpPr>
            <p:spPr>
              <a:xfrm>
                <a:off x="219967" y="384139"/>
                <a:ext cx="18984" cy="207076"/>
              </a:xfrm>
              <a:prstGeom prst="rect">
                <a:avLst/>
              </a:prstGeom>
              <a:solidFill>
                <a:srgbClr val="29292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407" name="Group 950"/>
            <p:cNvGrpSpPr/>
            <p:nvPr/>
          </p:nvGrpSpPr>
          <p:grpSpPr>
            <a:xfrm>
              <a:off x="5689600" y="786169"/>
              <a:ext cx="338556" cy="653693"/>
              <a:chOff x="0" y="0"/>
              <a:chExt cx="338554" cy="653692"/>
            </a:xfrm>
          </p:grpSpPr>
          <p:sp>
            <p:nvSpPr>
              <p:cNvPr id="375" name="Freeform 951"/>
              <p:cNvSpPr/>
              <p:nvPr/>
            </p:nvSpPr>
            <p:spPr>
              <a:xfrm>
                <a:off x="267662" y="1091"/>
                <a:ext cx="67153" cy="6236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4" y="0"/>
                    </a:moveTo>
                    <a:lnTo>
                      <a:pt x="21600" y="2670"/>
                    </a:lnTo>
                    <a:lnTo>
                      <a:pt x="21112" y="20670"/>
                    </a:lnTo>
                    <a:lnTo>
                      <a:pt x="0" y="21600"/>
                    </a:lnTo>
                    <a:lnTo>
                      <a:pt x="38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6" name="Rectangle 952"/>
              <p:cNvSpPr/>
              <p:nvPr/>
            </p:nvSpPr>
            <p:spPr>
              <a:xfrm>
                <a:off x="16610" y="0"/>
                <a:ext cx="248205" cy="623409"/>
              </a:xfrm>
              <a:prstGeom prst="rect">
                <a:avLst/>
              </a:pr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7" name="Freeform 953"/>
              <p:cNvSpPr/>
              <p:nvPr/>
            </p:nvSpPr>
            <p:spPr>
              <a:xfrm>
                <a:off x="281568" y="38468"/>
                <a:ext cx="38773" cy="569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300" extrusionOk="0">
                    <a:moveTo>
                      <a:pt x="0" y="0"/>
                    </a:moveTo>
                    <a:cubicBezTo>
                      <a:pt x="0" y="0"/>
                      <a:pt x="5118" y="238"/>
                      <a:pt x="20883" y="1856"/>
                    </a:cubicBezTo>
                    <a:cubicBezTo>
                      <a:pt x="-717" y="10464"/>
                      <a:pt x="3480" y="21600"/>
                      <a:pt x="0" y="2129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8" name="Freeform 954"/>
              <p:cNvSpPr/>
              <p:nvPr/>
            </p:nvSpPr>
            <p:spPr>
              <a:xfrm>
                <a:off x="271458" y="330392"/>
                <a:ext cx="62408" cy="51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9" name="Rectangle 955"/>
              <p:cNvSpPr/>
              <p:nvPr/>
            </p:nvSpPr>
            <p:spPr>
              <a:xfrm>
                <a:off x="16610" y="71207"/>
                <a:ext cx="141899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382" name="Group 956"/>
              <p:cNvGrpSpPr/>
              <p:nvPr/>
            </p:nvGrpSpPr>
            <p:grpSpPr>
              <a:xfrm>
                <a:off x="144318" y="64636"/>
                <a:ext cx="137106" cy="40984"/>
                <a:chOff x="0" y="0"/>
                <a:chExt cx="137104" cy="40982"/>
              </a:xfrm>
            </p:grpSpPr>
            <p:sp>
              <p:nvSpPr>
                <p:cNvPr id="380" name="AutoShape 957"/>
                <p:cNvSpPr/>
                <p:nvPr/>
              </p:nvSpPr>
              <p:spPr>
                <a:xfrm>
                  <a:off x="0" y="0"/>
                  <a:ext cx="137105" cy="409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81" name="AutoShape 958"/>
                <p:cNvSpPr/>
                <p:nvPr/>
              </p:nvSpPr>
              <p:spPr>
                <a:xfrm>
                  <a:off x="2281" y="4269"/>
                  <a:ext cx="132352" cy="32445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383" name="Rectangle 959"/>
              <p:cNvSpPr/>
              <p:nvPr/>
            </p:nvSpPr>
            <p:spPr>
              <a:xfrm>
                <a:off x="18983" y="161786"/>
                <a:ext cx="141899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386" name="Group 960"/>
              <p:cNvGrpSpPr/>
              <p:nvPr/>
            </p:nvGrpSpPr>
            <p:grpSpPr>
              <a:xfrm>
                <a:off x="144224" y="153094"/>
                <a:ext cx="137106" cy="36560"/>
                <a:chOff x="0" y="0"/>
                <a:chExt cx="137104" cy="36558"/>
              </a:xfrm>
            </p:grpSpPr>
            <p:sp>
              <p:nvSpPr>
                <p:cNvPr id="384" name="AutoShape 961"/>
                <p:cNvSpPr/>
                <p:nvPr/>
              </p:nvSpPr>
              <p:spPr>
                <a:xfrm>
                  <a:off x="0" y="0"/>
                  <a:ext cx="137105" cy="365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85" name="AutoShape 962"/>
                <p:cNvSpPr/>
                <p:nvPr/>
              </p:nvSpPr>
              <p:spPr>
                <a:xfrm>
                  <a:off x="2472" y="4471"/>
                  <a:ext cx="132351" cy="2814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387" name="Rectangle 963"/>
              <p:cNvSpPr/>
              <p:nvPr/>
            </p:nvSpPr>
            <p:spPr>
              <a:xfrm>
                <a:off x="18983" y="252364"/>
                <a:ext cx="141899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88" name="Rectangle 964"/>
              <p:cNvSpPr/>
              <p:nvPr/>
            </p:nvSpPr>
            <p:spPr>
              <a:xfrm>
                <a:off x="21356" y="334485"/>
                <a:ext cx="141899" cy="12823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391" name="Group 965"/>
              <p:cNvGrpSpPr/>
              <p:nvPr/>
            </p:nvGrpSpPr>
            <p:grpSpPr>
              <a:xfrm>
                <a:off x="141948" y="332180"/>
                <a:ext cx="137151" cy="36752"/>
                <a:chOff x="0" y="0"/>
                <a:chExt cx="137149" cy="36751"/>
              </a:xfrm>
            </p:grpSpPr>
            <p:sp>
              <p:nvSpPr>
                <p:cNvPr id="389" name="AutoShape 966"/>
                <p:cNvSpPr/>
                <p:nvPr/>
              </p:nvSpPr>
              <p:spPr>
                <a:xfrm>
                  <a:off x="0" y="0"/>
                  <a:ext cx="137150" cy="36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90" name="AutoShape 967"/>
                <p:cNvSpPr/>
                <p:nvPr/>
              </p:nvSpPr>
              <p:spPr>
                <a:xfrm>
                  <a:off x="2285" y="0"/>
                  <a:ext cx="132389" cy="3230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392" name="Freeform 968"/>
              <p:cNvSpPr/>
              <p:nvPr/>
            </p:nvSpPr>
            <p:spPr>
              <a:xfrm>
                <a:off x="272407" y="252364"/>
                <a:ext cx="62408" cy="51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63" y="0"/>
                    </a:moveTo>
                    <a:cubicBezTo>
                      <a:pt x="3951" y="956"/>
                      <a:pt x="11985" y="7073"/>
                      <a:pt x="21600" y="12234"/>
                    </a:cubicBezTo>
                    <a:cubicBezTo>
                      <a:pt x="21468" y="15483"/>
                      <a:pt x="21468" y="15101"/>
                      <a:pt x="21468" y="21600"/>
                    </a:cubicBezTo>
                    <a:cubicBezTo>
                      <a:pt x="21468" y="21600"/>
                      <a:pt x="11129" y="14814"/>
                      <a:pt x="0" y="9558"/>
                    </a:cubicBezTo>
                    <a:cubicBezTo>
                      <a:pt x="0" y="4588"/>
                      <a:pt x="263" y="1625"/>
                      <a:pt x="26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395" name="Group 969"/>
              <p:cNvGrpSpPr/>
              <p:nvPr/>
            </p:nvGrpSpPr>
            <p:grpSpPr>
              <a:xfrm>
                <a:off x="141945" y="245816"/>
                <a:ext cx="139437" cy="36560"/>
                <a:chOff x="0" y="0"/>
                <a:chExt cx="139435" cy="36558"/>
              </a:xfrm>
            </p:grpSpPr>
            <p:sp>
              <p:nvSpPr>
                <p:cNvPr id="393" name="AutoShape 970"/>
                <p:cNvSpPr/>
                <p:nvPr/>
              </p:nvSpPr>
              <p:spPr>
                <a:xfrm>
                  <a:off x="0" y="0"/>
                  <a:ext cx="139436" cy="365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94" name="AutoShape 971"/>
                <p:cNvSpPr/>
                <p:nvPr/>
              </p:nvSpPr>
              <p:spPr>
                <a:xfrm>
                  <a:off x="2285" y="4365"/>
                  <a:ext cx="137151" cy="2810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396" name="Rectangle 972"/>
              <p:cNvSpPr/>
              <p:nvPr/>
            </p:nvSpPr>
            <p:spPr>
              <a:xfrm>
                <a:off x="262441" y="0"/>
                <a:ext cx="16611" cy="623409"/>
              </a:xfrm>
              <a:prstGeom prst="rect">
                <a:avLst/>
              </a:prstGeom>
              <a:gradFill flip="none"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7" name="Freeform 973"/>
              <p:cNvSpPr/>
              <p:nvPr/>
            </p:nvSpPr>
            <p:spPr>
              <a:xfrm>
                <a:off x="278102" y="157693"/>
                <a:ext cx="56239" cy="581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92" y="0"/>
                    </a:moveTo>
                    <a:cubicBezTo>
                      <a:pt x="4014" y="844"/>
                      <a:pt x="10508" y="5738"/>
                      <a:pt x="21308" y="12150"/>
                    </a:cubicBezTo>
                    <a:cubicBezTo>
                      <a:pt x="21162" y="15019"/>
                      <a:pt x="21600" y="15862"/>
                      <a:pt x="21600" y="21600"/>
                    </a:cubicBezTo>
                    <a:cubicBezTo>
                      <a:pt x="21600" y="21600"/>
                      <a:pt x="11676" y="14850"/>
                      <a:pt x="0" y="8437"/>
                    </a:cubicBezTo>
                    <a:cubicBezTo>
                      <a:pt x="0" y="4050"/>
                      <a:pt x="292" y="1434"/>
                      <a:pt x="29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8" name="Freeform 974"/>
              <p:cNvSpPr/>
              <p:nvPr/>
            </p:nvSpPr>
            <p:spPr>
              <a:xfrm>
                <a:off x="278814" y="68479"/>
                <a:ext cx="57900" cy="65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24" y="750"/>
                      <a:pt x="10516" y="5700"/>
                      <a:pt x="21600" y="12300"/>
                    </a:cubicBezTo>
                    <a:cubicBezTo>
                      <a:pt x="21458" y="14850"/>
                      <a:pt x="20179" y="16500"/>
                      <a:pt x="20179" y="21600"/>
                    </a:cubicBezTo>
                    <a:cubicBezTo>
                      <a:pt x="20179" y="21600"/>
                      <a:pt x="11582" y="13425"/>
                      <a:pt x="568" y="9300"/>
                    </a:cubicBezTo>
                    <a:cubicBezTo>
                      <a:pt x="568" y="5400"/>
                      <a:pt x="0" y="127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9" name="Oval 975"/>
              <p:cNvSpPr/>
              <p:nvPr/>
            </p:nvSpPr>
            <p:spPr>
              <a:xfrm>
                <a:off x="325854" y="595307"/>
                <a:ext cx="12701" cy="25919"/>
              </a:xfrm>
              <a:prstGeom prst="ellipse">
                <a:avLst/>
              </a:pr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0" name="Freeform 976"/>
              <p:cNvSpPr/>
              <p:nvPr/>
            </p:nvSpPr>
            <p:spPr>
              <a:xfrm>
                <a:off x="275729" y="596125"/>
                <a:ext cx="58137" cy="5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540"/>
                    </a:moveTo>
                    <a:lnTo>
                      <a:pt x="141" y="21600"/>
                    </a:lnTo>
                    <a:lnTo>
                      <a:pt x="21600" y="9900"/>
                    </a:lnTo>
                    <a:lnTo>
                      <a:pt x="21176" y="0"/>
                    </a:lnTo>
                    <a:lnTo>
                      <a:pt x="0" y="9540"/>
                    </a:lnTo>
                    <a:close/>
                  </a:path>
                </a:pathLst>
              </a:custGeom>
              <a:solidFill>
                <a:srgbClr val="333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1" name="AutoShape 977"/>
              <p:cNvSpPr/>
              <p:nvPr/>
            </p:nvSpPr>
            <p:spPr>
              <a:xfrm>
                <a:off x="0" y="612768"/>
                <a:ext cx="283798" cy="4092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2" name="AutoShape 978"/>
              <p:cNvSpPr/>
              <p:nvPr/>
            </p:nvSpPr>
            <p:spPr>
              <a:xfrm>
                <a:off x="16610" y="623408"/>
                <a:ext cx="252951" cy="2155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3" name="Oval 979"/>
              <p:cNvSpPr/>
              <p:nvPr/>
            </p:nvSpPr>
            <p:spPr>
              <a:xfrm>
                <a:off x="40101" y="532829"/>
                <a:ext cx="37729" cy="38743"/>
              </a:xfrm>
              <a:prstGeom prst="ellipse">
                <a:avLst/>
              </a:prstGeom>
              <a:solidFill>
                <a:srgbClr val="33CC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4" name="Oval 980"/>
              <p:cNvSpPr/>
              <p:nvPr/>
            </p:nvSpPr>
            <p:spPr>
              <a:xfrm>
                <a:off x="82813" y="532829"/>
                <a:ext cx="37729" cy="38743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5" name="Oval 981"/>
              <p:cNvSpPr/>
              <p:nvPr/>
            </p:nvSpPr>
            <p:spPr>
              <a:xfrm>
                <a:off x="122915" y="532829"/>
                <a:ext cx="37729" cy="38743"/>
              </a:xfrm>
              <a:prstGeom prst="ellipse">
                <a:avLst/>
              </a:prstGeom>
              <a:solidFill>
                <a:srgbClr val="33CC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6" name="Rectangle 982"/>
              <p:cNvSpPr/>
              <p:nvPr/>
            </p:nvSpPr>
            <p:spPr>
              <a:xfrm>
                <a:off x="219967" y="384139"/>
                <a:ext cx="18984" cy="207076"/>
              </a:xfrm>
              <a:prstGeom prst="rect">
                <a:avLst/>
              </a:prstGeom>
              <a:solidFill>
                <a:srgbClr val="29292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sp>
        <p:nvSpPr>
          <p:cNvPr id="409" name="Freeform 2"/>
          <p:cNvSpPr/>
          <p:nvPr/>
        </p:nvSpPr>
        <p:spPr>
          <a:xfrm>
            <a:off x="4341998" y="5696916"/>
            <a:ext cx="4027209" cy="939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5" h="21121" extrusionOk="0">
                <a:moveTo>
                  <a:pt x="7" y="8425"/>
                </a:moveTo>
                <a:cubicBezTo>
                  <a:pt x="-63" y="4737"/>
                  <a:pt x="411" y="4380"/>
                  <a:pt x="1520" y="3327"/>
                </a:cubicBezTo>
                <a:cubicBezTo>
                  <a:pt x="2628" y="2272"/>
                  <a:pt x="5141" y="2653"/>
                  <a:pt x="6658" y="2098"/>
                </a:cubicBezTo>
                <a:cubicBezTo>
                  <a:pt x="8174" y="1544"/>
                  <a:pt x="9353" y="0"/>
                  <a:pt x="10625" y="0"/>
                </a:cubicBezTo>
                <a:cubicBezTo>
                  <a:pt x="11898" y="2"/>
                  <a:pt x="13202" y="1932"/>
                  <a:pt x="14295" y="2105"/>
                </a:cubicBezTo>
                <a:cubicBezTo>
                  <a:pt x="15389" y="2278"/>
                  <a:pt x="16031" y="503"/>
                  <a:pt x="17193" y="1037"/>
                </a:cubicBezTo>
                <a:cubicBezTo>
                  <a:pt x="18354" y="1577"/>
                  <a:pt x="20963" y="922"/>
                  <a:pt x="21250" y="6235"/>
                </a:cubicBezTo>
                <a:cubicBezTo>
                  <a:pt x="21537" y="11548"/>
                  <a:pt x="19354" y="11978"/>
                  <a:pt x="18293" y="14178"/>
                </a:cubicBezTo>
                <a:cubicBezTo>
                  <a:pt x="17231" y="16379"/>
                  <a:pt x="16048" y="18734"/>
                  <a:pt x="14880" y="19445"/>
                </a:cubicBezTo>
                <a:cubicBezTo>
                  <a:pt x="13712" y="20157"/>
                  <a:pt x="12323" y="18684"/>
                  <a:pt x="11289" y="18446"/>
                </a:cubicBezTo>
                <a:cubicBezTo>
                  <a:pt x="10251" y="18202"/>
                  <a:pt x="9845" y="20960"/>
                  <a:pt x="9298" y="20676"/>
                </a:cubicBezTo>
                <a:cubicBezTo>
                  <a:pt x="8751" y="20390"/>
                  <a:pt x="7455" y="21600"/>
                  <a:pt x="6679" y="20899"/>
                </a:cubicBezTo>
                <a:cubicBezTo>
                  <a:pt x="5900" y="20198"/>
                  <a:pt x="5998" y="16975"/>
                  <a:pt x="4634" y="16469"/>
                </a:cubicBezTo>
                <a:cubicBezTo>
                  <a:pt x="3373" y="14184"/>
                  <a:pt x="3294" y="16973"/>
                  <a:pt x="2524" y="15634"/>
                </a:cubicBezTo>
                <a:cubicBezTo>
                  <a:pt x="1754" y="14293"/>
                  <a:pt x="-16" y="12843"/>
                  <a:pt x="7" y="8425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0" name="Straight Connector 887"/>
          <p:cNvSpPr/>
          <p:nvPr/>
        </p:nvSpPr>
        <p:spPr>
          <a:xfrm flipV="1">
            <a:off x="5011593" y="5847729"/>
            <a:ext cx="1316037" cy="131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1" name="Straight Connector 888"/>
          <p:cNvSpPr/>
          <p:nvPr/>
        </p:nvSpPr>
        <p:spPr>
          <a:xfrm>
            <a:off x="4900467" y="6035054"/>
            <a:ext cx="2259013" cy="2984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Straight Connector 889"/>
          <p:cNvSpPr/>
          <p:nvPr/>
        </p:nvSpPr>
        <p:spPr>
          <a:xfrm>
            <a:off x="4913167" y="6139829"/>
            <a:ext cx="714376" cy="2762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Straight Connector 890"/>
          <p:cNvSpPr/>
          <p:nvPr/>
        </p:nvSpPr>
        <p:spPr>
          <a:xfrm flipV="1">
            <a:off x="5930755" y="6333504"/>
            <a:ext cx="1247776" cy="825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Straight Connector 891"/>
          <p:cNvSpPr/>
          <p:nvPr/>
        </p:nvSpPr>
        <p:spPr>
          <a:xfrm>
            <a:off x="6591155" y="5881066"/>
            <a:ext cx="1057276" cy="12382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5" name="Straight Connector 892"/>
          <p:cNvSpPr/>
          <p:nvPr/>
        </p:nvSpPr>
        <p:spPr>
          <a:xfrm flipV="1">
            <a:off x="5875192" y="6035054"/>
            <a:ext cx="1790701" cy="2984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Straight Connector 893"/>
          <p:cNvSpPr/>
          <p:nvPr/>
        </p:nvSpPr>
        <p:spPr>
          <a:xfrm flipV="1">
            <a:off x="7202343" y="6063629"/>
            <a:ext cx="588963" cy="26987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7" name="Straight Connector 894"/>
          <p:cNvSpPr/>
          <p:nvPr/>
        </p:nvSpPr>
        <p:spPr>
          <a:xfrm>
            <a:off x="6345092" y="5847729"/>
            <a:ext cx="814388" cy="40163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1" name="Group 895"/>
          <p:cNvGrpSpPr/>
          <p:nvPr/>
        </p:nvGrpSpPr>
        <p:grpSpPr>
          <a:xfrm>
            <a:off x="3274867" y="2950541"/>
            <a:ext cx="6978652" cy="1074635"/>
            <a:chOff x="0" y="0"/>
            <a:chExt cx="6978650" cy="1074633"/>
          </a:xfrm>
        </p:grpSpPr>
        <p:sp>
          <p:nvSpPr>
            <p:cNvPr id="418" name="TextBox 399"/>
            <p:cNvSpPr txBox="1"/>
            <p:nvPr/>
          </p:nvSpPr>
          <p:spPr>
            <a:xfrm>
              <a:off x="6216708" y="625475"/>
              <a:ext cx="539178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data</a:t>
              </a:r>
              <a:endParaRPr sz="2400"/>
            </a:p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plane</a:t>
              </a:r>
            </a:p>
          </p:txBody>
        </p:sp>
        <p:sp>
          <p:nvSpPr>
            <p:cNvPr id="419" name="TextBox 400"/>
            <p:cNvSpPr txBox="1"/>
            <p:nvPr/>
          </p:nvSpPr>
          <p:spPr>
            <a:xfrm>
              <a:off x="6238840" y="0"/>
              <a:ext cx="637802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control</a:t>
              </a:r>
              <a:endParaRPr sz="2400"/>
            </a:p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plane</a:t>
              </a:r>
            </a:p>
          </p:txBody>
        </p:sp>
        <p:sp>
          <p:nvSpPr>
            <p:cNvPr id="420" name="Straight Connector 898"/>
            <p:cNvSpPr/>
            <p:nvPr/>
          </p:nvSpPr>
          <p:spPr>
            <a:xfrm flipV="1">
              <a:off x="0" y="576262"/>
              <a:ext cx="6978651" cy="111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47" name="Group 899"/>
          <p:cNvGrpSpPr/>
          <p:nvPr/>
        </p:nvGrpSpPr>
        <p:grpSpPr>
          <a:xfrm>
            <a:off x="4186092" y="2682255"/>
            <a:ext cx="4295775" cy="320676"/>
            <a:chOff x="0" y="0"/>
            <a:chExt cx="4295773" cy="320674"/>
          </a:xfrm>
        </p:grpSpPr>
        <p:grpSp>
          <p:nvGrpSpPr>
            <p:cNvPr id="426" name="Group 401"/>
            <p:cNvGrpSpPr/>
            <p:nvPr/>
          </p:nvGrpSpPr>
          <p:grpSpPr>
            <a:xfrm>
              <a:off x="0" y="1587"/>
              <a:ext cx="349249" cy="317500"/>
              <a:chOff x="0" y="0"/>
              <a:chExt cx="349248" cy="317499"/>
            </a:xfrm>
          </p:grpSpPr>
          <p:sp>
            <p:nvSpPr>
              <p:cNvPr id="422" name="Rectangle 921"/>
              <p:cNvSpPr/>
              <p:nvPr/>
            </p:nvSpPr>
            <p:spPr>
              <a:xfrm>
                <a:off x="4761" y="0"/>
                <a:ext cx="344488" cy="3175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423" name="Straight Connector 922"/>
              <p:cNvSpPr/>
              <p:nvPr/>
            </p:nvSpPr>
            <p:spPr>
              <a:xfrm>
                <a:off x="0" y="88900"/>
                <a:ext cx="344486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4" name="Straight Connector 923"/>
              <p:cNvSpPr/>
              <p:nvPr/>
            </p:nvSpPr>
            <p:spPr>
              <a:xfrm>
                <a:off x="0" y="149224"/>
                <a:ext cx="344486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5" name="Straight Connector 924"/>
              <p:cNvSpPr/>
              <p:nvPr/>
            </p:nvSpPr>
            <p:spPr>
              <a:xfrm flipV="1">
                <a:off x="177481" y="88900"/>
                <a:ext cx="1" cy="228600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31" name="Group 406"/>
            <p:cNvGrpSpPr/>
            <p:nvPr/>
          </p:nvGrpSpPr>
          <p:grpSpPr>
            <a:xfrm>
              <a:off x="914400" y="0"/>
              <a:ext cx="350838" cy="317500"/>
              <a:chOff x="0" y="0"/>
              <a:chExt cx="350837" cy="317499"/>
            </a:xfrm>
          </p:grpSpPr>
          <p:sp>
            <p:nvSpPr>
              <p:cNvPr id="427" name="Rectangle 917"/>
              <p:cNvSpPr/>
              <p:nvPr/>
            </p:nvSpPr>
            <p:spPr>
              <a:xfrm>
                <a:off x="4762" y="0"/>
                <a:ext cx="346076" cy="3175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428" name="Straight Connector 918"/>
              <p:cNvSpPr/>
              <p:nvPr/>
            </p:nvSpPr>
            <p:spPr>
              <a:xfrm>
                <a:off x="0" y="88900"/>
                <a:ext cx="346075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9" name="Straight Connector 919"/>
              <p:cNvSpPr/>
              <p:nvPr/>
            </p:nvSpPr>
            <p:spPr>
              <a:xfrm>
                <a:off x="0" y="149225"/>
                <a:ext cx="346075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30" name="Straight Connector 920"/>
              <p:cNvSpPr/>
              <p:nvPr/>
            </p:nvSpPr>
            <p:spPr>
              <a:xfrm flipH="1" flipV="1">
                <a:off x="176212" y="88900"/>
                <a:ext cx="1589" cy="228600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36" name="Group 411"/>
            <p:cNvGrpSpPr/>
            <p:nvPr/>
          </p:nvGrpSpPr>
          <p:grpSpPr>
            <a:xfrm>
              <a:off x="1747836" y="0"/>
              <a:ext cx="350838" cy="317500"/>
              <a:chOff x="0" y="0"/>
              <a:chExt cx="350837" cy="317499"/>
            </a:xfrm>
          </p:grpSpPr>
          <p:sp>
            <p:nvSpPr>
              <p:cNvPr id="432" name="Rectangle 913"/>
              <p:cNvSpPr/>
              <p:nvPr/>
            </p:nvSpPr>
            <p:spPr>
              <a:xfrm>
                <a:off x="4763" y="0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433" name="Straight Connector 914"/>
              <p:cNvSpPr/>
              <p:nvPr/>
            </p:nvSpPr>
            <p:spPr>
              <a:xfrm>
                <a:off x="0" y="88900"/>
                <a:ext cx="346075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34" name="Straight Connector 915"/>
              <p:cNvSpPr/>
              <p:nvPr/>
            </p:nvSpPr>
            <p:spPr>
              <a:xfrm>
                <a:off x="0" y="149225"/>
                <a:ext cx="346075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35" name="Straight Connector 916"/>
              <p:cNvSpPr/>
              <p:nvPr/>
            </p:nvSpPr>
            <p:spPr>
              <a:xfrm flipH="1" flipV="1">
                <a:off x="176213" y="88900"/>
                <a:ext cx="1587" cy="228600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41" name="Group 416"/>
            <p:cNvGrpSpPr/>
            <p:nvPr/>
          </p:nvGrpSpPr>
          <p:grpSpPr>
            <a:xfrm>
              <a:off x="2940050" y="3175"/>
              <a:ext cx="349250" cy="317500"/>
              <a:chOff x="0" y="0"/>
              <a:chExt cx="349248" cy="317499"/>
            </a:xfrm>
          </p:grpSpPr>
          <p:sp>
            <p:nvSpPr>
              <p:cNvPr id="437" name="Rectangle 909"/>
              <p:cNvSpPr/>
              <p:nvPr/>
            </p:nvSpPr>
            <p:spPr>
              <a:xfrm>
                <a:off x="4761" y="0"/>
                <a:ext cx="344488" cy="3175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438" name="Straight Connector 910"/>
              <p:cNvSpPr/>
              <p:nvPr/>
            </p:nvSpPr>
            <p:spPr>
              <a:xfrm>
                <a:off x="0" y="88900"/>
                <a:ext cx="344486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39" name="Straight Connector 911"/>
              <p:cNvSpPr/>
              <p:nvPr/>
            </p:nvSpPr>
            <p:spPr>
              <a:xfrm>
                <a:off x="0" y="149225"/>
                <a:ext cx="344486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40" name="Straight Connector 912"/>
              <p:cNvSpPr/>
              <p:nvPr/>
            </p:nvSpPr>
            <p:spPr>
              <a:xfrm flipV="1">
                <a:off x="177481" y="88900"/>
                <a:ext cx="1" cy="228600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46" name="Group 421"/>
            <p:cNvGrpSpPr/>
            <p:nvPr/>
          </p:nvGrpSpPr>
          <p:grpSpPr>
            <a:xfrm>
              <a:off x="3944936" y="0"/>
              <a:ext cx="350838" cy="317500"/>
              <a:chOff x="-62" y="0"/>
              <a:chExt cx="350837" cy="317499"/>
            </a:xfrm>
          </p:grpSpPr>
          <p:sp>
            <p:nvSpPr>
              <p:cNvPr id="442" name="Rectangle 905"/>
              <p:cNvSpPr/>
              <p:nvPr/>
            </p:nvSpPr>
            <p:spPr>
              <a:xfrm>
                <a:off x="4700" y="-1"/>
                <a:ext cx="346075" cy="317501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443" name="Straight Connector 906"/>
              <p:cNvSpPr/>
              <p:nvPr/>
            </p:nvSpPr>
            <p:spPr>
              <a:xfrm>
                <a:off x="-63" y="88900"/>
                <a:ext cx="346075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44" name="Straight Connector 907"/>
              <p:cNvSpPr/>
              <p:nvPr/>
            </p:nvSpPr>
            <p:spPr>
              <a:xfrm>
                <a:off x="-63" y="149225"/>
                <a:ext cx="346075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45" name="Straight Connector 908"/>
              <p:cNvSpPr/>
              <p:nvPr/>
            </p:nvSpPr>
            <p:spPr>
              <a:xfrm flipH="1" flipV="1">
                <a:off x="176151" y="88900"/>
                <a:ext cx="1587" cy="228600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558" name="Group 925"/>
          <p:cNvGrpSpPr/>
          <p:nvPr/>
        </p:nvGrpSpPr>
        <p:grpSpPr>
          <a:xfrm>
            <a:off x="3605067" y="3656979"/>
            <a:ext cx="5211764" cy="2740027"/>
            <a:chOff x="0" y="0"/>
            <a:chExt cx="5211762" cy="2740025"/>
          </a:xfrm>
        </p:grpSpPr>
        <p:sp>
          <p:nvSpPr>
            <p:cNvPr id="448" name="Freeform 926"/>
            <p:cNvSpPr/>
            <p:nvPr/>
          </p:nvSpPr>
          <p:spPr>
            <a:xfrm>
              <a:off x="20636" y="1620837"/>
              <a:ext cx="1281114" cy="75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81" y="21600"/>
                  </a:moveTo>
                  <a:cubicBezTo>
                    <a:pt x="5087" y="6587"/>
                    <a:pt x="10610" y="14184"/>
                    <a:pt x="0" y="0"/>
                  </a:cubicBezTo>
                  <a:lnTo>
                    <a:pt x="16855" y="389"/>
                  </a:lnTo>
                  <a:cubicBezTo>
                    <a:pt x="18774" y="10799"/>
                    <a:pt x="17811" y="6712"/>
                    <a:pt x="21600" y="20557"/>
                  </a:cubicBezTo>
                  <a:cubicBezTo>
                    <a:pt x="20007" y="20714"/>
                    <a:pt x="19014" y="19939"/>
                    <a:pt x="16281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49" name="Freeform 927"/>
            <p:cNvSpPr/>
            <p:nvPr/>
          </p:nvSpPr>
          <p:spPr>
            <a:xfrm>
              <a:off x="4346575" y="1719262"/>
              <a:ext cx="865188" cy="554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0" y="20967"/>
                  </a:moveTo>
                  <a:cubicBezTo>
                    <a:pt x="6854" y="5225"/>
                    <a:pt x="3969" y="13103"/>
                    <a:pt x="8622" y="541"/>
                  </a:cubicBezTo>
                  <a:cubicBezTo>
                    <a:pt x="12979" y="708"/>
                    <a:pt x="17243" y="-145"/>
                    <a:pt x="21600" y="22"/>
                  </a:cubicBezTo>
                  <a:cubicBezTo>
                    <a:pt x="6301" y="19494"/>
                    <a:pt x="15960" y="8113"/>
                    <a:pt x="4331" y="21455"/>
                  </a:cubicBezTo>
                  <a:cubicBezTo>
                    <a:pt x="983" y="20345"/>
                    <a:pt x="4892" y="20910"/>
                    <a:pt x="0" y="2096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55000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50" name="Freeform 928"/>
            <p:cNvSpPr/>
            <p:nvPr/>
          </p:nvSpPr>
          <p:spPr>
            <a:xfrm>
              <a:off x="3521075" y="1739900"/>
              <a:ext cx="676276" cy="89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extrusionOk="0">
                  <a:moveTo>
                    <a:pt x="0" y="21265"/>
                  </a:moveTo>
                  <a:cubicBezTo>
                    <a:pt x="3060" y="9749"/>
                    <a:pt x="2458" y="14710"/>
                    <a:pt x="5972" y="41"/>
                  </a:cubicBezTo>
                  <a:cubicBezTo>
                    <a:pt x="13806" y="341"/>
                    <a:pt x="14379" y="839"/>
                    <a:pt x="21600" y="0"/>
                  </a:cubicBezTo>
                  <a:cubicBezTo>
                    <a:pt x="8837" y="17827"/>
                    <a:pt x="14809" y="8200"/>
                    <a:pt x="5730" y="21087"/>
                  </a:cubicBezTo>
                  <a:cubicBezTo>
                    <a:pt x="1433" y="20406"/>
                    <a:pt x="2961" y="21600"/>
                    <a:pt x="0" y="212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55000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51" name="Freeform 929"/>
            <p:cNvSpPr/>
            <p:nvPr/>
          </p:nvSpPr>
          <p:spPr>
            <a:xfrm>
              <a:off x="2484436" y="1760537"/>
              <a:ext cx="514351" cy="40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53" extrusionOk="0">
                  <a:moveTo>
                    <a:pt x="4234" y="19653"/>
                  </a:moveTo>
                  <a:cubicBezTo>
                    <a:pt x="2545" y="9491"/>
                    <a:pt x="4059" y="21600"/>
                    <a:pt x="0" y="0"/>
                  </a:cubicBezTo>
                  <a:lnTo>
                    <a:pt x="21600" y="532"/>
                  </a:lnTo>
                  <a:cubicBezTo>
                    <a:pt x="17532" y="17021"/>
                    <a:pt x="20653" y="4395"/>
                    <a:pt x="16982" y="18881"/>
                  </a:cubicBezTo>
                  <a:cubicBezTo>
                    <a:pt x="15031" y="19092"/>
                    <a:pt x="7094" y="19581"/>
                    <a:pt x="4234" y="196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55000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452" name="Freeform 930"/>
            <p:cNvSpPr/>
            <p:nvPr/>
          </p:nvSpPr>
          <p:spPr>
            <a:xfrm>
              <a:off x="1704974" y="1724024"/>
              <a:ext cx="573088" cy="101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2536" y="20890"/>
                  </a:moveTo>
                  <a:cubicBezTo>
                    <a:pt x="5790" y="9179"/>
                    <a:pt x="11121" y="19254"/>
                    <a:pt x="0" y="101"/>
                  </a:cubicBezTo>
                  <a:cubicBezTo>
                    <a:pt x="6266" y="18"/>
                    <a:pt x="12651" y="83"/>
                    <a:pt x="18917" y="0"/>
                  </a:cubicBezTo>
                  <a:cubicBezTo>
                    <a:pt x="20917" y="21099"/>
                    <a:pt x="20222" y="7420"/>
                    <a:pt x="21600" y="21509"/>
                  </a:cubicBezTo>
                  <a:cubicBezTo>
                    <a:pt x="17925" y="21600"/>
                    <a:pt x="19918" y="20859"/>
                    <a:pt x="12536" y="2089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55000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grpSp>
          <p:nvGrpSpPr>
            <p:cNvPr id="473" name="Group 28"/>
            <p:cNvGrpSpPr/>
            <p:nvPr/>
          </p:nvGrpSpPr>
          <p:grpSpPr>
            <a:xfrm>
              <a:off x="-1" y="-1"/>
              <a:ext cx="1049338" cy="1739900"/>
              <a:chOff x="0" y="0"/>
              <a:chExt cx="1049336" cy="1739899"/>
            </a:xfrm>
          </p:grpSpPr>
          <p:sp>
            <p:nvSpPr>
              <p:cNvPr id="453" name="Rectangle 1016"/>
              <p:cNvSpPr/>
              <p:nvPr/>
            </p:nvSpPr>
            <p:spPr>
              <a:xfrm rot="10800000">
                <a:off x="11112" y="247650"/>
                <a:ext cx="1027113" cy="611187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grpSp>
            <p:nvGrpSpPr>
              <p:cNvPr id="459" name="Group 498"/>
              <p:cNvGrpSpPr/>
              <p:nvPr/>
            </p:nvGrpSpPr>
            <p:grpSpPr>
              <a:xfrm>
                <a:off x="3174" y="1379536"/>
                <a:ext cx="1035051" cy="360363"/>
                <a:chOff x="0" y="0"/>
                <a:chExt cx="1035050" cy="360362"/>
              </a:xfrm>
            </p:grpSpPr>
            <p:sp>
              <p:nvSpPr>
                <p:cNvPr id="454" name="Oval 1031"/>
                <p:cNvSpPr/>
                <p:nvPr/>
              </p:nvSpPr>
              <p:spPr>
                <a:xfrm>
                  <a:off x="0" y="120650"/>
                  <a:ext cx="1035050" cy="239713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55" name="Rectangle 1032"/>
                <p:cNvSpPr/>
                <p:nvPr/>
              </p:nvSpPr>
              <p:spPr>
                <a:xfrm>
                  <a:off x="0" y="120650"/>
                  <a:ext cx="1035050" cy="119063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56" name="Oval 1033"/>
                <p:cNvSpPr/>
                <p:nvPr/>
              </p:nvSpPr>
              <p:spPr>
                <a:xfrm>
                  <a:off x="0" y="0"/>
                  <a:ext cx="1035050" cy="239713"/>
                </a:xfrm>
                <a:prstGeom prst="ellipse">
                  <a:avLst/>
                </a:prstGeom>
                <a:solidFill>
                  <a:srgbClr val="8585E0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57" name="Straight Connector 1034"/>
                <p:cNvSpPr/>
                <p:nvPr/>
              </p:nvSpPr>
              <p:spPr>
                <a:xfrm>
                  <a:off x="1035050" y="120650"/>
                  <a:ext cx="1" cy="1190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58" name="Straight Connector 1035"/>
                <p:cNvSpPr/>
                <p:nvPr/>
              </p:nvSpPr>
              <p:spPr>
                <a:xfrm flipH="1">
                  <a:off x="0" y="120650"/>
                  <a:ext cx="1" cy="1190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60" name="Rectangle 1018"/>
              <p:cNvSpPr/>
              <p:nvPr/>
            </p:nvSpPr>
            <p:spPr>
              <a:xfrm>
                <a:off x="20637" y="995362"/>
                <a:ext cx="1028700" cy="522289"/>
              </a:xfrm>
              <a:prstGeom prst="rect">
                <a:avLst/>
              </a:prstGeom>
              <a:gradFill flip="none" rotWithShape="1">
                <a:gsLst>
                  <a:gs pos="0">
                    <a:srgbClr val="ADADEB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461" name="Straight Connector 1019"/>
              <p:cNvSpPr/>
              <p:nvPr/>
            </p:nvSpPr>
            <p:spPr>
              <a:xfrm>
                <a:off x="4762" y="271461"/>
                <a:ext cx="17462" cy="130175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2" name="Straight Connector 1020"/>
              <p:cNvSpPr/>
              <p:nvPr/>
            </p:nvSpPr>
            <p:spPr>
              <a:xfrm flipH="1">
                <a:off x="1038225" y="261937"/>
                <a:ext cx="6350" cy="127000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72" name="Group 504"/>
              <p:cNvGrpSpPr/>
              <p:nvPr/>
            </p:nvGrpSpPr>
            <p:grpSpPr>
              <a:xfrm>
                <a:off x="0" y="-1"/>
                <a:ext cx="1044575" cy="398463"/>
                <a:chOff x="0" y="0"/>
                <a:chExt cx="1044574" cy="398461"/>
              </a:xfrm>
            </p:grpSpPr>
            <p:sp>
              <p:nvSpPr>
                <p:cNvPr id="463" name="Oval 1022"/>
                <p:cNvSpPr/>
                <p:nvPr/>
              </p:nvSpPr>
              <p:spPr>
                <a:xfrm rot="10800000" flipH="1">
                  <a:off x="1586" y="106361"/>
                  <a:ext cx="1041401" cy="2921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D6D6F5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64" name="Rectangle 1023"/>
                <p:cNvSpPr/>
                <p:nvPr/>
              </p:nvSpPr>
              <p:spPr>
                <a:xfrm>
                  <a:off x="0" y="149225"/>
                  <a:ext cx="1042987" cy="10477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65" name="Oval 1024"/>
                <p:cNvSpPr/>
                <p:nvPr/>
              </p:nvSpPr>
              <p:spPr>
                <a:xfrm rot="10800000" flipH="1">
                  <a:off x="0" y="0"/>
                  <a:ext cx="1041401" cy="292100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66" name="Freeform 1025"/>
                <p:cNvSpPr/>
                <p:nvPr/>
              </p:nvSpPr>
              <p:spPr>
                <a:xfrm>
                  <a:off x="266699" y="88900"/>
                  <a:ext cx="506414" cy="146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67" name="Freeform 1026"/>
                <p:cNvSpPr/>
                <p:nvPr/>
              </p:nvSpPr>
              <p:spPr>
                <a:xfrm>
                  <a:off x="214311" y="50800"/>
                  <a:ext cx="612776" cy="103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68" name="Freeform 1027"/>
                <p:cNvSpPr/>
                <p:nvPr/>
              </p:nvSpPr>
              <p:spPr>
                <a:xfrm>
                  <a:off x="617537" y="138112"/>
                  <a:ext cx="223839" cy="88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69" name="Freeform 1028"/>
                <p:cNvSpPr/>
                <p:nvPr/>
              </p:nvSpPr>
              <p:spPr>
                <a:xfrm>
                  <a:off x="203199" y="139700"/>
                  <a:ext cx="222251" cy="873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70" name="Straight Connector 1029"/>
                <p:cNvSpPr/>
                <p:nvPr/>
              </p:nvSpPr>
              <p:spPr>
                <a:xfrm flipH="1" flipV="1">
                  <a:off x="0" y="146051"/>
                  <a:ext cx="1587" cy="112712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71" name="Straight Connector 1030"/>
                <p:cNvSpPr/>
                <p:nvPr/>
              </p:nvSpPr>
              <p:spPr>
                <a:xfrm flipH="1" flipV="1">
                  <a:off x="1042987" y="142875"/>
                  <a:ext cx="1588" cy="112712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494" name="Group 29"/>
            <p:cNvGrpSpPr/>
            <p:nvPr/>
          </p:nvGrpSpPr>
          <p:grpSpPr>
            <a:xfrm>
              <a:off x="1709737" y="152399"/>
              <a:ext cx="514350" cy="1670050"/>
              <a:chOff x="0" y="0"/>
              <a:chExt cx="514348" cy="1670049"/>
            </a:xfrm>
          </p:grpSpPr>
          <p:sp>
            <p:nvSpPr>
              <p:cNvPr id="474" name="Rectangle 996"/>
              <p:cNvSpPr/>
              <p:nvPr/>
            </p:nvSpPr>
            <p:spPr>
              <a:xfrm rot="10800000">
                <a:off x="3047" y="83792"/>
                <a:ext cx="498084" cy="628742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475" name="Straight Connector 997"/>
              <p:cNvSpPr/>
              <p:nvPr/>
            </p:nvSpPr>
            <p:spPr>
              <a:xfrm flipH="1">
                <a:off x="512762" y="157161"/>
                <a:ext cx="1587" cy="136525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81" name="Group 552"/>
              <p:cNvGrpSpPr/>
              <p:nvPr/>
            </p:nvGrpSpPr>
            <p:grpSpPr>
              <a:xfrm>
                <a:off x="4762" y="1444624"/>
                <a:ext cx="508001" cy="225426"/>
                <a:chOff x="0" y="0"/>
                <a:chExt cx="508000" cy="225424"/>
              </a:xfrm>
            </p:grpSpPr>
            <p:sp>
              <p:nvSpPr>
                <p:cNvPr id="476" name="Oval 1011"/>
                <p:cNvSpPr/>
                <p:nvPr/>
              </p:nvSpPr>
              <p:spPr>
                <a:xfrm>
                  <a:off x="0" y="77786"/>
                  <a:ext cx="508001" cy="147639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77" name="Rectangle 1012"/>
                <p:cNvSpPr/>
                <p:nvPr/>
              </p:nvSpPr>
              <p:spPr>
                <a:xfrm>
                  <a:off x="0" y="77786"/>
                  <a:ext cx="508000" cy="73025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78" name="Oval 1013"/>
                <p:cNvSpPr/>
                <p:nvPr/>
              </p:nvSpPr>
              <p:spPr>
                <a:xfrm>
                  <a:off x="0" y="0"/>
                  <a:ext cx="508001" cy="150813"/>
                </a:xfrm>
                <a:prstGeom prst="ellipse">
                  <a:avLst/>
                </a:prstGeom>
                <a:solidFill>
                  <a:srgbClr val="ADADEB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79" name="Straight Connector 1014"/>
                <p:cNvSpPr/>
                <p:nvPr/>
              </p:nvSpPr>
              <p:spPr>
                <a:xfrm>
                  <a:off x="507999" y="77786"/>
                  <a:ext cx="1" cy="7302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0" name="Straight Connector 1015"/>
                <p:cNvSpPr/>
                <p:nvPr/>
              </p:nvSpPr>
              <p:spPr>
                <a:xfrm flipH="1">
                  <a:off x="0" y="77786"/>
                  <a:ext cx="1" cy="7302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82" name="Rectangle 999"/>
              <p:cNvSpPr/>
              <p:nvPr/>
            </p:nvSpPr>
            <p:spPr>
              <a:xfrm>
                <a:off x="6348" y="712786"/>
                <a:ext cx="496888" cy="812800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483" name="Straight Connector 1000"/>
              <p:cNvSpPr/>
              <p:nvPr/>
            </p:nvSpPr>
            <p:spPr>
              <a:xfrm flipH="1">
                <a:off x="-1" y="165099"/>
                <a:ext cx="3176" cy="145097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93" name="Group 538"/>
              <p:cNvGrpSpPr/>
              <p:nvPr/>
            </p:nvGrpSpPr>
            <p:grpSpPr>
              <a:xfrm>
                <a:off x="3174" y="-1"/>
                <a:ext cx="503239" cy="247652"/>
                <a:chOff x="0" y="0"/>
                <a:chExt cx="503237" cy="247650"/>
              </a:xfrm>
            </p:grpSpPr>
            <p:sp>
              <p:nvSpPr>
                <p:cNvPr id="484" name="Oval 1002"/>
                <p:cNvSpPr/>
                <p:nvPr/>
              </p:nvSpPr>
              <p:spPr>
                <a:xfrm rot="10800000" flipH="1">
                  <a:off x="1587" y="71436"/>
                  <a:ext cx="501651" cy="17621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85" name="Rectangle 1003"/>
                <p:cNvSpPr/>
                <p:nvPr/>
              </p:nvSpPr>
              <p:spPr>
                <a:xfrm>
                  <a:off x="0" y="96836"/>
                  <a:ext cx="503238" cy="63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86" name="Oval 1004"/>
                <p:cNvSpPr/>
                <p:nvPr/>
              </p:nvSpPr>
              <p:spPr>
                <a:xfrm rot="10800000" flipH="1">
                  <a:off x="0" y="0"/>
                  <a:ext cx="501651" cy="176213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87" name="Freeform 1005"/>
                <p:cNvSpPr/>
                <p:nvPr/>
              </p:nvSpPr>
              <p:spPr>
                <a:xfrm>
                  <a:off x="128587" y="60324"/>
                  <a:ext cx="244476" cy="87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88" name="Freeform 1006"/>
                <p:cNvSpPr/>
                <p:nvPr/>
              </p:nvSpPr>
              <p:spPr>
                <a:xfrm>
                  <a:off x="103187" y="36511"/>
                  <a:ext cx="295276" cy="619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89" name="Freeform 1007"/>
                <p:cNvSpPr/>
                <p:nvPr/>
              </p:nvSpPr>
              <p:spPr>
                <a:xfrm>
                  <a:off x="296862" y="88900"/>
                  <a:ext cx="109538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90" name="Freeform 1008"/>
                <p:cNvSpPr/>
                <p:nvPr/>
              </p:nvSpPr>
              <p:spPr>
                <a:xfrm>
                  <a:off x="98424" y="90486"/>
                  <a:ext cx="106364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491" name="Straight Connector 1009"/>
                <p:cNvSpPr/>
                <p:nvPr/>
              </p:nvSpPr>
              <p:spPr>
                <a:xfrm flipH="1" flipV="1">
                  <a:off x="0" y="88900"/>
                  <a:ext cx="1589" cy="682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92" name="Straight Connector 1010"/>
                <p:cNvSpPr/>
                <p:nvPr/>
              </p:nvSpPr>
              <p:spPr>
                <a:xfrm flipH="1" flipV="1">
                  <a:off x="501649" y="92074"/>
                  <a:ext cx="1589" cy="682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515" name="Group 30"/>
            <p:cNvGrpSpPr/>
            <p:nvPr/>
          </p:nvGrpSpPr>
          <p:grpSpPr>
            <a:xfrm>
              <a:off x="2492375" y="157161"/>
              <a:ext cx="514350" cy="1670050"/>
              <a:chOff x="0" y="0"/>
              <a:chExt cx="514348" cy="1670048"/>
            </a:xfrm>
          </p:grpSpPr>
          <p:sp>
            <p:nvSpPr>
              <p:cNvPr id="495" name="Rectangle 976"/>
              <p:cNvSpPr/>
              <p:nvPr/>
            </p:nvSpPr>
            <p:spPr>
              <a:xfrm rot="10800000">
                <a:off x="3046" y="83795"/>
                <a:ext cx="498084" cy="628742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496" name="Straight Connector 977"/>
              <p:cNvSpPr/>
              <p:nvPr/>
            </p:nvSpPr>
            <p:spPr>
              <a:xfrm flipH="1">
                <a:off x="512762" y="157163"/>
                <a:ext cx="1587" cy="1365249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02" name="Group 580"/>
              <p:cNvGrpSpPr/>
              <p:nvPr/>
            </p:nvGrpSpPr>
            <p:grpSpPr>
              <a:xfrm>
                <a:off x="4761" y="1444625"/>
                <a:ext cx="508001" cy="225424"/>
                <a:chOff x="0" y="0"/>
                <a:chExt cx="508000" cy="225423"/>
              </a:xfrm>
            </p:grpSpPr>
            <p:sp>
              <p:nvSpPr>
                <p:cNvPr id="497" name="Oval 991"/>
                <p:cNvSpPr/>
                <p:nvPr/>
              </p:nvSpPr>
              <p:spPr>
                <a:xfrm>
                  <a:off x="0" y="77787"/>
                  <a:ext cx="508001" cy="147637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98" name="Rectangle 992"/>
                <p:cNvSpPr/>
                <p:nvPr/>
              </p:nvSpPr>
              <p:spPr>
                <a:xfrm>
                  <a:off x="0" y="77787"/>
                  <a:ext cx="508000" cy="73025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499" name="Oval 993"/>
                <p:cNvSpPr/>
                <p:nvPr/>
              </p:nvSpPr>
              <p:spPr>
                <a:xfrm>
                  <a:off x="0" y="0"/>
                  <a:ext cx="508001" cy="150813"/>
                </a:xfrm>
                <a:prstGeom prst="ellipse">
                  <a:avLst/>
                </a:prstGeom>
                <a:solidFill>
                  <a:srgbClr val="ADADEB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00" name="Straight Connector 994"/>
                <p:cNvSpPr/>
                <p:nvPr/>
              </p:nvSpPr>
              <p:spPr>
                <a:xfrm>
                  <a:off x="507999" y="77787"/>
                  <a:ext cx="1" cy="7302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01" name="Straight Connector 995"/>
                <p:cNvSpPr/>
                <p:nvPr/>
              </p:nvSpPr>
              <p:spPr>
                <a:xfrm flipH="1">
                  <a:off x="0" y="77787"/>
                  <a:ext cx="1" cy="7302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503" name="Rectangle 979"/>
              <p:cNvSpPr/>
              <p:nvPr/>
            </p:nvSpPr>
            <p:spPr>
              <a:xfrm>
                <a:off x="6348" y="712788"/>
                <a:ext cx="496887" cy="812800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04" name="Straight Connector 980"/>
              <p:cNvSpPr/>
              <p:nvPr/>
            </p:nvSpPr>
            <p:spPr>
              <a:xfrm flipH="1">
                <a:off x="-1" y="165100"/>
                <a:ext cx="3176" cy="145097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14" name="Group 568"/>
              <p:cNvGrpSpPr/>
              <p:nvPr/>
            </p:nvGrpSpPr>
            <p:grpSpPr>
              <a:xfrm>
                <a:off x="3174" y="-1"/>
                <a:ext cx="503237" cy="247652"/>
                <a:chOff x="0" y="0"/>
                <a:chExt cx="503236" cy="247650"/>
              </a:xfrm>
            </p:grpSpPr>
            <p:sp>
              <p:nvSpPr>
                <p:cNvPr id="505" name="Oval 982"/>
                <p:cNvSpPr/>
                <p:nvPr/>
              </p:nvSpPr>
              <p:spPr>
                <a:xfrm rot="10800000" flipH="1">
                  <a:off x="1586" y="71438"/>
                  <a:ext cx="501651" cy="17621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06" name="Rectangle 983"/>
                <p:cNvSpPr/>
                <p:nvPr/>
              </p:nvSpPr>
              <p:spPr>
                <a:xfrm>
                  <a:off x="0" y="96838"/>
                  <a:ext cx="503236" cy="63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07" name="Oval 984"/>
                <p:cNvSpPr/>
                <p:nvPr/>
              </p:nvSpPr>
              <p:spPr>
                <a:xfrm rot="10800000" flipH="1">
                  <a:off x="0" y="0"/>
                  <a:ext cx="501651" cy="176215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08" name="Freeform 985"/>
                <p:cNvSpPr/>
                <p:nvPr/>
              </p:nvSpPr>
              <p:spPr>
                <a:xfrm>
                  <a:off x="128586" y="60325"/>
                  <a:ext cx="244476" cy="873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09" name="Freeform 986"/>
                <p:cNvSpPr/>
                <p:nvPr/>
              </p:nvSpPr>
              <p:spPr>
                <a:xfrm>
                  <a:off x="103187" y="36513"/>
                  <a:ext cx="295276" cy="61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0" name="Freeform 987"/>
                <p:cNvSpPr/>
                <p:nvPr/>
              </p:nvSpPr>
              <p:spPr>
                <a:xfrm>
                  <a:off x="296861" y="88900"/>
                  <a:ext cx="109539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1" name="Freeform 988"/>
                <p:cNvSpPr/>
                <p:nvPr/>
              </p:nvSpPr>
              <p:spPr>
                <a:xfrm>
                  <a:off x="98424" y="90488"/>
                  <a:ext cx="106363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2" name="Straight Connector 989"/>
                <p:cNvSpPr/>
                <p:nvPr/>
              </p:nvSpPr>
              <p:spPr>
                <a:xfrm flipH="1" flipV="1">
                  <a:off x="0" y="88900"/>
                  <a:ext cx="1587" cy="6826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13" name="Straight Connector 990"/>
                <p:cNvSpPr/>
                <p:nvPr/>
              </p:nvSpPr>
              <p:spPr>
                <a:xfrm flipH="1" flipV="1">
                  <a:off x="501650" y="92075"/>
                  <a:ext cx="1587" cy="6826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536" name="Group 48257"/>
            <p:cNvGrpSpPr/>
            <p:nvPr/>
          </p:nvGrpSpPr>
          <p:grpSpPr>
            <a:xfrm>
              <a:off x="3695701" y="139700"/>
              <a:ext cx="514350" cy="1670050"/>
              <a:chOff x="0" y="0"/>
              <a:chExt cx="514348" cy="1670049"/>
            </a:xfrm>
          </p:grpSpPr>
          <p:sp>
            <p:nvSpPr>
              <p:cNvPr id="516" name="Rectangle 956"/>
              <p:cNvSpPr/>
              <p:nvPr/>
            </p:nvSpPr>
            <p:spPr>
              <a:xfrm rot="10800000">
                <a:off x="3045" y="83790"/>
                <a:ext cx="498084" cy="628742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17" name="Straight Connector 957"/>
              <p:cNvSpPr/>
              <p:nvPr/>
            </p:nvSpPr>
            <p:spPr>
              <a:xfrm flipH="1">
                <a:off x="512762" y="157161"/>
                <a:ext cx="1587" cy="136525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23" name="Group 607"/>
              <p:cNvGrpSpPr/>
              <p:nvPr/>
            </p:nvGrpSpPr>
            <p:grpSpPr>
              <a:xfrm>
                <a:off x="4760" y="1444624"/>
                <a:ext cx="508001" cy="225426"/>
                <a:chOff x="0" y="0"/>
                <a:chExt cx="508000" cy="225425"/>
              </a:xfrm>
            </p:grpSpPr>
            <p:sp>
              <p:nvSpPr>
                <p:cNvPr id="518" name="Oval 971"/>
                <p:cNvSpPr/>
                <p:nvPr/>
              </p:nvSpPr>
              <p:spPr>
                <a:xfrm>
                  <a:off x="0" y="77787"/>
                  <a:ext cx="508001" cy="147639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19" name="Rectangle 972"/>
                <p:cNvSpPr/>
                <p:nvPr/>
              </p:nvSpPr>
              <p:spPr>
                <a:xfrm>
                  <a:off x="0" y="77787"/>
                  <a:ext cx="508000" cy="73025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20" name="Oval 973"/>
                <p:cNvSpPr/>
                <p:nvPr/>
              </p:nvSpPr>
              <p:spPr>
                <a:xfrm>
                  <a:off x="0" y="0"/>
                  <a:ext cx="508001" cy="150813"/>
                </a:xfrm>
                <a:prstGeom prst="ellipse">
                  <a:avLst/>
                </a:prstGeom>
                <a:solidFill>
                  <a:srgbClr val="ADADEB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21" name="Straight Connector 974"/>
                <p:cNvSpPr/>
                <p:nvPr/>
              </p:nvSpPr>
              <p:spPr>
                <a:xfrm>
                  <a:off x="507999" y="77787"/>
                  <a:ext cx="1" cy="7302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2" name="Straight Connector 975"/>
                <p:cNvSpPr/>
                <p:nvPr/>
              </p:nvSpPr>
              <p:spPr>
                <a:xfrm flipH="1">
                  <a:off x="0" y="77787"/>
                  <a:ext cx="1" cy="7302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524" name="Rectangle 959"/>
              <p:cNvSpPr/>
              <p:nvPr/>
            </p:nvSpPr>
            <p:spPr>
              <a:xfrm>
                <a:off x="6348" y="712786"/>
                <a:ext cx="496887" cy="812800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25" name="Straight Connector 960"/>
              <p:cNvSpPr/>
              <p:nvPr/>
            </p:nvSpPr>
            <p:spPr>
              <a:xfrm flipH="1">
                <a:off x="-1" y="165099"/>
                <a:ext cx="3176" cy="145097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35" name="Group 595"/>
              <p:cNvGrpSpPr/>
              <p:nvPr/>
            </p:nvGrpSpPr>
            <p:grpSpPr>
              <a:xfrm>
                <a:off x="3173" y="-1"/>
                <a:ext cx="503239" cy="247651"/>
                <a:chOff x="0" y="0"/>
                <a:chExt cx="503237" cy="247650"/>
              </a:xfrm>
            </p:grpSpPr>
            <p:sp>
              <p:nvSpPr>
                <p:cNvPr id="526" name="Oval 962"/>
                <p:cNvSpPr/>
                <p:nvPr/>
              </p:nvSpPr>
              <p:spPr>
                <a:xfrm rot="10800000" flipH="1">
                  <a:off x="1587" y="71435"/>
                  <a:ext cx="501651" cy="17621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27" name="Rectangle 963"/>
                <p:cNvSpPr/>
                <p:nvPr/>
              </p:nvSpPr>
              <p:spPr>
                <a:xfrm>
                  <a:off x="0" y="96836"/>
                  <a:ext cx="503236" cy="63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28" name="Oval 964"/>
                <p:cNvSpPr/>
                <p:nvPr/>
              </p:nvSpPr>
              <p:spPr>
                <a:xfrm rot="10800000" flipH="1">
                  <a:off x="0" y="0"/>
                  <a:ext cx="501651" cy="176213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29" name="Freeform 965"/>
                <p:cNvSpPr/>
                <p:nvPr/>
              </p:nvSpPr>
              <p:spPr>
                <a:xfrm>
                  <a:off x="128587" y="60324"/>
                  <a:ext cx="244476" cy="87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30" name="Freeform 966"/>
                <p:cNvSpPr/>
                <p:nvPr/>
              </p:nvSpPr>
              <p:spPr>
                <a:xfrm>
                  <a:off x="103187" y="36511"/>
                  <a:ext cx="295276" cy="619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1" name="Freeform 967"/>
                <p:cNvSpPr/>
                <p:nvPr/>
              </p:nvSpPr>
              <p:spPr>
                <a:xfrm>
                  <a:off x="296862" y="88899"/>
                  <a:ext cx="109539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2" name="Freeform 968"/>
                <p:cNvSpPr/>
                <p:nvPr/>
              </p:nvSpPr>
              <p:spPr>
                <a:xfrm>
                  <a:off x="98425" y="90486"/>
                  <a:ext cx="106363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3" name="Straight Connector 969"/>
                <p:cNvSpPr/>
                <p:nvPr/>
              </p:nvSpPr>
              <p:spPr>
                <a:xfrm flipH="1" flipV="1">
                  <a:off x="0" y="88899"/>
                  <a:ext cx="1587" cy="682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34" name="Straight Connector 970"/>
                <p:cNvSpPr/>
                <p:nvPr/>
              </p:nvSpPr>
              <p:spPr>
                <a:xfrm flipH="1" flipV="1">
                  <a:off x="501650" y="92074"/>
                  <a:ext cx="1587" cy="682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557" name="Group 48258"/>
            <p:cNvGrpSpPr/>
            <p:nvPr/>
          </p:nvGrpSpPr>
          <p:grpSpPr>
            <a:xfrm>
              <a:off x="4691063" y="127000"/>
              <a:ext cx="514350" cy="1671638"/>
              <a:chOff x="0" y="0"/>
              <a:chExt cx="514348" cy="1671636"/>
            </a:xfrm>
          </p:grpSpPr>
          <p:sp>
            <p:nvSpPr>
              <p:cNvPr id="537" name="Rectangle 936"/>
              <p:cNvSpPr/>
              <p:nvPr/>
            </p:nvSpPr>
            <p:spPr>
              <a:xfrm rot="10800000">
                <a:off x="3046" y="83868"/>
                <a:ext cx="498084" cy="629340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38" name="Straight Connector 937"/>
              <p:cNvSpPr/>
              <p:nvPr/>
            </p:nvSpPr>
            <p:spPr>
              <a:xfrm flipH="1">
                <a:off x="512762" y="157161"/>
                <a:ext cx="1588" cy="1366838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44" name="Group 634"/>
              <p:cNvGrpSpPr/>
              <p:nvPr/>
            </p:nvGrpSpPr>
            <p:grpSpPr>
              <a:xfrm>
                <a:off x="4761" y="1449386"/>
                <a:ext cx="508001" cy="222251"/>
                <a:chOff x="0" y="0"/>
                <a:chExt cx="508000" cy="222250"/>
              </a:xfrm>
            </p:grpSpPr>
            <p:sp>
              <p:nvSpPr>
                <p:cNvPr id="539" name="Oval 951"/>
                <p:cNvSpPr/>
                <p:nvPr/>
              </p:nvSpPr>
              <p:spPr>
                <a:xfrm>
                  <a:off x="0" y="74612"/>
                  <a:ext cx="508001" cy="147639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40" name="Rectangle 952"/>
                <p:cNvSpPr/>
                <p:nvPr/>
              </p:nvSpPr>
              <p:spPr>
                <a:xfrm>
                  <a:off x="0" y="74612"/>
                  <a:ext cx="508000" cy="73025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41" name="Oval 953"/>
                <p:cNvSpPr/>
                <p:nvPr/>
              </p:nvSpPr>
              <p:spPr>
                <a:xfrm>
                  <a:off x="0" y="0"/>
                  <a:ext cx="508001" cy="147638"/>
                </a:xfrm>
                <a:prstGeom prst="ellipse">
                  <a:avLst/>
                </a:prstGeom>
                <a:solidFill>
                  <a:srgbClr val="ADADEB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42" name="Straight Connector 954"/>
                <p:cNvSpPr/>
                <p:nvPr/>
              </p:nvSpPr>
              <p:spPr>
                <a:xfrm>
                  <a:off x="507999" y="74612"/>
                  <a:ext cx="1" cy="7302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43" name="Straight Connector 955"/>
                <p:cNvSpPr/>
                <p:nvPr/>
              </p:nvSpPr>
              <p:spPr>
                <a:xfrm flipH="1">
                  <a:off x="0" y="74612"/>
                  <a:ext cx="1" cy="73025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545" name="Rectangle 939"/>
              <p:cNvSpPr/>
              <p:nvPr/>
            </p:nvSpPr>
            <p:spPr>
              <a:xfrm>
                <a:off x="6348" y="714374"/>
                <a:ext cx="496888" cy="812800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46" name="Straight Connector 940"/>
              <p:cNvSpPr/>
              <p:nvPr/>
            </p:nvSpPr>
            <p:spPr>
              <a:xfrm flipH="1">
                <a:off x="0" y="165099"/>
                <a:ext cx="3174" cy="145256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56" name="Group 622"/>
              <p:cNvGrpSpPr/>
              <p:nvPr/>
            </p:nvGrpSpPr>
            <p:grpSpPr>
              <a:xfrm>
                <a:off x="3174" y="-1"/>
                <a:ext cx="503239" cy="249239"/>
                <a:chOff x="0" y="0"/>
                <a:chExt cx="503238" cy="249237"/>
              </a:xfrm>
            </p:grpSpPr>
            <p:sp>
              <p:nvSpPr>
                <p:cNvPr id="547" name="Oval 942"/>
                <p:cNvSpPr/>
                <p:nvPr/>
              </p:nvSpPr>
              <p:spPr>
                <a:xfrm rot="10800000" flipH="1">
                  <a:off x="1588" y="71437"/>
                  <a:ext cx="501651" cy="1778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48" name="Rectangle 943"/>
                <p:cNvSpPr/>
                <p:nvPr/>
              </p:nvSpPr>
              <p:spPr>
                <a:xfrm>
                  <a:off x="0" y="96836"/>
                  <a:ext cx="503238" cy="63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49" name="Oval 944"/>
                <p:cNvSpPr/>
                <p:nvPr/>
              </p:nvSpPr>
              <p:spPr>
                <a:xfrm rot="10800000" flipH="1">
                  <a:off x="0" y="0"/>
                  <a:ext cx="501651" cy="177800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50" name="Freeform 945"/>
                <p:cNvSpPr/>
                <p:nvPr/>
              </p:nvSpPr>
              <p:spPr>
                <a:xfrm>
                  <a:off x="128588" y="60324"/>
                  <a:ext cx="244476" cy="889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551" name="Freeform 946"/>
                <p:cNvSpPr/>
                <p:nvPr/>
              </p:nvSpPr>
              <p:spPr>
                <a:xfrm>
                  <a:off x="103187" y="36511"/>
                  <a:ext cx="295276" cy="635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52" name="Freeform 947"/>
                <p:cNvSpPr/>
                <p:nvPr/>
              </p:nvSpPr>
              <p:spPr>
                <a:xfrm>
                  <a:off x="296863" y="90486"/>
                  <a:ext cx="109538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53" name="Freeform 948"/>
                <p:cNvSpPr/>
                <p:nvPr/>
              </p:nvSpPr>
              <p:spPr>
                <a:xfrm>
                  <a:off x="98424" y="92074"/>
                  <a:ext cx="106364" cy="523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54" name="Straight Connector 949"/>
                <p:cNvSpPr/>
                <p:nvPr/>
              </p:nvSpPr>
              <p:spPr>
                <a:xfrm flipH="1" flipV="1">
                  <a:off x="0" y="88899"/>
                  <a:ext cx="1589" cy="682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55" name="Straight Connector 950"/>
                <p:cNvSpPr/>
                <p:nvPr/>
              </p:nvSpPr>
              <p:spPr>
                <a:xfrm flipH="1" flipV="1">
                  <a:off x="501650" y="93662"/>
                  <a:ext cx="1589" cy="6826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64" name="Group 1036"/>
          <p:cNvGrpSpPr/>
          <p:nvPr/>
        </p:nvGrpSpPr>
        <p:grpSpPr>
          <a:xfrm>
            <a:off x="4130529" y="2423492"/>
            <a:ext cx="4416426" cy="2314575"/>
            <a:chOff x="0" y="0"/>
            <a:chExt cx="4416425" cy="2314574"/>
          </a:xfrm>
        </p:grpSpPr>
        <p:sp>
          <p:nvSpPr>
            <p:cNvPr id="559" name="Freeform 1037"/>
            <p:cNvSpPr/>
            <p:nvPr/>
          </p:nvSpPr>
          <p:spPr>
            <a:xfrm>
              <a:off x="-1" y="4763"/>
              <a:ext cx="296864" cy="174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71"/>
                  </a:lnTo>
                  <a:lnTo>
                    <a:pt x="0" y="21600"/>
                  </a:lnTo>
                </a:path>
              </a:pathLst>
            </a:cu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560" name="Freeform 1038"/>
            <p:cNvSpPr/>
            <p:nvPr/>
          </p:nvSpPr>
          <p:spPr>
            <a:xfrm flipH="1">
              <a:off x="4030663" y="0"/>
              <a:ext cx="385762" cy="230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561" name="Straight Arrow Connector 1039"/>
            <p:cNvSpPr/>
            <p:nvPr/>
          </p:nvSpPr>
          <p:spPr>
            <a:xfrm flipV="1">
              <a:off x="3409950" y="252414"/>
              <a:ext cx="7938" cy="2062162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2" name="Straight Arrow Connector 1040"/>
            <p:cNvSpPr/>
            <p:nvPr/>
          </p:nvSpPr>
          <p:spPr>
            <a:xfrm flipV="1">
              <a:off x="2217737" y="273051"/>
              <a:ext cx="17463" cy="2036763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3" name="Straight Arrow Connector 1041"/>
            <p:cNvSpPr/>
            <p:nvPr/>
          </p:nvSpPr>
          <p:spPr>
            <a:xfrm flipH="1" flipV="1">
              <a:off x="1425575" y="327025"/>
              <a:ext cx="9526" cy="1982789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90" name="Group 1042"/>
          <p:cNvGrpSpPr/>
          <p:nvPr/>
        </p:nvGrpSpPr>
        <p:grpSpPr>
          <a:xfrm>
            <a:off x="3806679" y="4636467"/>
            <a:ext cx="4956176" cy="692151"/>
            <a:chOff x="0" y="0"/>
            <a:chExt cx="4956174" cy="692150"/>
          </a:xfrm>
        </p:grpSpPr>
        <p:grpSp>
          <p:nvGrpSpPr>
            <p:cNvPr id="569" name="Group 554"/>
            <p:cNvGrpSpPr/>
            <p:nvPr/>
          </p:nvGrpSpPr>
          <p:grpSpPr>
            <a:xfrm>
              <a:off x="1549400" y="363537"/>
              <a:ext cx="430213" cy="328613"/>
              <a:chOff x="0" y="0"/>
              <a:chExt cx="430212" cy="328611"/>
            </a:xfrm>
          </p:grpSpPr>
          <p:sp>
            <p:nvSpPr>
              <p:cNvPr id="565" name="Rectangle 1064"/>
              <p:cNvSpPr/>
              <p:nvPr/>
            </p:nvSpPr>
            <p:spPr>
              <a:xfrm>
                <a:off x="4763" y="0"/>
                <a:ext cx="425450" cy="328611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66" name="Straight Connector 1065"/>
              <p:cNvSpPr/>
              <p:nvPr/>
            </p:nvSpPr>
            <p:spPr>
              <a:xfrm>
                <a:off x="0" y="92074"/>
                <a:ext cx="425449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7" name="Straight Connector 1066"/>
              <p:cNvSpPr/>
              <p:nvPr/>
            </p:nvSpPr>
            <p:spPr>
              <a:xfrm>
                <a:off x="0" y="155575"/>
                <a:ext cx="425449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8" name="Straight Connector 1067"/>
              <p:cNvSpPr/>
              <p:nvPr/>
            </p:nvSpPr>
            <p:spPr>
              <a:xfrm flipH="1" flipV="1">
                <a:off x="215900" y="92074"/>
                <a:ext cx="1589" cy="236538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74" name="Group 582"/>
            <p:cNvGrpSpPr/>
            <p:nvPr/>
          </p:nvGrpSpPr>
          <p:grpSpPr>
            <a:xfrm>
              <a:off x="2332037" y="363537"/>
              <a:ext cx="430213" cy="328614"/>
              <a:chOff x="0" y="0"/>
              <a:chExt cx="430211" cy="328612"/>
            </a:xfrm>
          </p:grpSpPr>
          <p:sp>
            <p:nvSpPr>
              <p:cNvPr id="570" name="Rectangle 1060"/>
              <p:cNvSpPr/>
              <p:nvPr/>
            </p:nvSpPr>
            <p:spPr>
              <a:xfrm>
                <a:off x="4762" y="0"/>
                <a:ext cx="425450" cy="328611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71" name="Straight Connector 1061"/>
              <p:cNvSpPr/>
              <p:nvPr/>
            </p:nvSpPr>
            <p:spPr>
              <a:xfrm>
                <a:off x="0" y="92075"/>
                <a:ext cx="425449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2" name="Straight Connector 1062"/>
              <p:cNvSpPr/>
              <p:nvPr/>
            </p:nvSpPr>
            <p:spPr>
              <a:xfrm>
                <a:off x="0" y="155575"/>
                <a:ext cx="425449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3" name="Straight Connector 1063"/>
              <p:cNvSpPr/>
              <p:nvPr/>
            </p:nvSpPr>
            <p:spPr>
              <a:xfrm flipH="1" flipV="1">
                <a:off x="215900" y="92075"/>
                <a:ext cx="1588" cy="236538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79" name="Group 609"/>
            <p:cNvGrpSpPr/>
            <p:nvPr/>
          </p:nvGrpSpPr>
          <p:grpSpPr>
            <a:xfrm>
              <a:off x="3535364" y="360362"/>
              <a:ext cx="430211" cy="328613"/>
              <a:chOff x="0" y="0"/>
              <a:chExt cx="430210" cy="328611"/>
            </a:xfrm>
          </p:grpSpPr>
          <p:sp>
            <p:nvSpPr>
              <p:cNvPr id="575" name="Rectangle 1056"/>
              <p:cNvSpPr/>
              <p:nvPr/>
            </p:nvSpPr>
            <p:spPr>
              <a:xfrm>
                <a:off x="4761" y="0"/>
                <a:ext cx="425450" cy="328611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76" name="Straight Connector 1057"/>
              <p:cNvSpPr/>
              <p:nvPr/>
            </p:nvSpPr>
            <p:spPr>
              <a:xfrm>
                <a:off x="0" y="92074"/>
                <a:ext cx="425449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7" name="Straight Connector 1058"/>
              <p:cNvSpPr/>
              <p:nvPr/>
            </p:nvSpPr>
            <p:spPr>
              <a:xfrm>
                <a:off x="0" y="155575"/>
                <a:ext cx="425449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8" name="Straight Connector 1059"/>
              <p:cNvSpPr/>
              <p:nvPr/>
            </p:nvSpPr>
            <p:spPr>
              <a:xfrm flipH="1" flipV="1">
                <a:off x="215899" y="92075"/>
                <a:ext cx="1588" cy="236537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84" name="Group 636"/>
            <p:cNvGrpSpPr/>
            <p:nvPr/>
          </p:nvGrpSpPr>
          <p:grpSpPr>
            <a:xfrm>
              <a:off x="4525963" y="354011"/>
              <a:ext cx="430212" cy="328614"/>
              <a:chOff x="0" y="0"/>
              <a:chExt cx="430211" cy="328612"/>
            </a:xfrm>
          </p:grpSpPr>
          <p:sp>
            <p:nvSpPr>
              <p:cNvPr id="580" name="Rectangle 1052"/>
              <p:cNvSpPr/>
              <p:nvPr/>
            </p:nvSpPr>
            <p:spPr>
              <a:xfrm>
                <a:off x="4762" y="0"/>
                <a:ext cx="425450" cy="328613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81" name="Straight Connector 1053"/>
              <p:cNvSpPr/>
              <p:nvPr/>
            </p:nvSpPr>
            <p:spPr>
              <a:xfrm>
                <a:off x="0" y="92075"/>
                <a:ext cx="425449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2" name="Straight Connector 1054"/>
              <p:cNvSpPr/>
              <p:nvPr/>
            </p:nvSpPr>
            <p:spPr>
              <a:xfrm>
                <a:off x="0" y="153987"/>
                <a:ext cx="425449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3" name="Straight Connector 1055"/>
              <p:cNvSpPr/>
              <p:nvPr/>
            </p:nvSpPr>
            <p:spPr>
              <a:xfrm flipH="1" flipV="1">
                <a:off x="215899" y="92075"/>
                <a:ext cx="1588" cy="236538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89" name="Group 554"/>
            <p:cNvGrpSpPr/>
            <p:nvPr/>
          </p:nvGrpSpPr>
          <p:grpSpPr>
            <a:xfrm>
              <a:off x="0" y="0"/>
              <a:ext cx="674688" cy="519113"/>
              <a:chOff x="0" y="0"/>
              <a:chExt cx="674687" cy="519112"/>
            </a:xfrm>
          </p:grpSpPr>
          <p:sp>
            <p:nvSpPr>
              <p:cNvPr id="585" name="Rectangle 1048"/>
              <p:cNvSpPr/>
              <p:nvPr/>
            </p:nvSpPr>
            <p:spPr>
              <a:xfrm>
                <a:off x="6350" y="0"/>
                <a:ext cx="668338" cy="519113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586" name="Straight Connector 1049"/>
              <p:cNvSpPr/>
              <p:nvPr/>
            </p:nvSpPr>
            <p:spPr>
              <a:xfrm>
                <a:off x="0" y="144462"/>
                <a:ext cx="666750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7" name="Straight Connector 1050"/>
              <p:cNvSpPr/>
              <p:nvPr/>
            </p:nvSpPr>
            <p:spPr>
              <a:xfrm>
                <a:off x="0" y="246062"/>
                <a:ext cx="666750" cy="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8" name="Straight Connector 1051"/>
              <p:cNvSpPr/>
              <p:nvPr/>
            </p:nvSpPr>
            <p:spPr>
              <a:xfrm flipH="1" flipV="1">
                <a:off x="338138" y="144462"/>
                <a:ext cx="1587" cy="374651"/>
              </a:xfrm>
              <a:prstGeom prst="line">
                <a:avLst/>
              </a:prstGeom>
              <a:noFill/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600" name="Group 347"/>
          <p:cNvGrpSpPr/>
          <p:nvPr/>
        </p:nvGrpSpPr>
        <p:grpSpPr>
          <a:xfrm>
            <a:off x="7605568" y="5890591"/>
            <a:ext cx="588964" cy="242890"/>
            <a:chOff x="0" y="0"/>
            <a:chExt cx="588962" cy="242888"/>
          </a:xfrm>
        </p:grpSpPr>
        <p:sp>
          <p:nvSpPr>
            <p:cNvPr id="591" name="Oval 1069"/>
            <p:cNvSpPr/>
            <p:nvPr/>
          </p:nvSpPr>
          <p:spPr>
            <a:xfrm rot="10800000" flipH="1">
              <a:off x="1586" y="65088"/>
              <a:ext cx="587377" cy="177801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592" name="Rectangle 1070"/>
            <p:cNvSpPr/>
            <p:nvPr/>
          </p:nvSpPr>
          <p:spPr>
            <a:xfrm>
              <a:off x="-1" y="90487"/>
              <a:ext cx="588964" cy="65087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593" name="Oval 1071"/>
            <p:cNvSpPr/>
            <p:nvPr/>
          </p:nvSpPr>
          <p:spPr>
            <a:xfrm rot="10800000" flipH="1">
              <a:off x="0" y="-1"/>
              <a:ext cx="587377" cy="177801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594" name="Freeform 1072"/>
            <p:cNvSpPr/>
            <p:nvPr/>
          </p:nvSpPr>
          <p:spPr>
            <a:xfrm>
              <a:off x="150811" y="53974"/>
              <a:ext cx="285751" cy="8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595" name="Freeform 1073"/>
            <p:cNvSpPr/>
            <p:nvPr/>
          </p:nvSpPr>
          <p:spPr>
            <a:xfrm>
              <a:off x="120650" y="31750"/>
              <a:ext cx="346076" cy="6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6" name="Freeform 1074"/>
            <p:cNvSpPr/>
            <p:nvPr/>
          </p:nvSpPr>
          <p:spPr>
            <a:xfrm>
              <a:off x="347661" y="84138"/>
              <a:ext cx="127002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7" name="Freeform 1075"/>
            <p:cNvSpPr/>
            <p:nvPr/>
          </p:nvSpPr>
          <p:spPr>
            <a:xfrm>
              <a:off x="114299" y="85725"/>
              <a:ext cx="125413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8" name="Straight Connector 1076"/>
            <p:cNvSpPr/>
            <p:nvPr/>
          </p:nvSpPr>
          <p:spPr>
            <a:xfrm flipH="1" flipV="1">
              <a:off x="0" y="88900"/>
              <a:ext cx="1587" cy="6826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9" name="Straight Connector 1077"/>
            <p:cNvSpPr/>
            <p:nvPr/>
          </p:nvSpPr>
          <p:spPr>
            <a:xfrm flipH="1" flipV="1">
              <a:off x="587375" y="87313"/>
              <a:ext cx="1587" cy="6826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0" name="Group 347"/>
          <p:cNvGrpSpPr/>
          <p:nvPr/>
        </p:nvGrpSpPr>
        <p:grpSpPr>
          <a:xfrm>
            <a:off x="6124430" y="5749304"/>
            <a:ext cx="588964" cy="242888"/>
            <a:chOff x="0" y="0"/>
            <a:chExt cx="588963" cy="242887"/>
          </a:xfrm>
        </p:grpSpPr>
        <p:sp>
          <p:nvSpPr>
            <p:cNvPr id="601" name="Oval 1079"/>
            <p:cNvSpPr/>
            <p:nvPr/>
          </p:nvSpPr>
          <p:spPr>
            <a:xfrm rot="10800000" flipH="1">
              <a:off x="1587" y="65086"/>
              <a:ext cx="587377" cy="177801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02" name="Rectangle 1080"/>
            <p:cNvSpPr/>
            <p:nvPr/>
          </p:nvSpPr>
          <p:spPr>
            <a:xfrm>
              <a:off x="-1" y="90486"/>
              <a:ext cx="588965" cy="65088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03" name="Oval 1081"/>
            <p:cNvSpPr/>
            <p:nvPr/>
          </p:nvSpPr>
          <p:spPr>
            <a:xfrm rot="10800000" flipH="1">
              <a:off x="-1" y="-1"/>
              <a:ext cx="587378" cy="177801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04" name="Freeform 1082"/>
            <p:cNvSpPr/>
            <p:nvPr/>
          </p:nvSpPr>
          <p:spPr>
            <a:xfrm>
              <a:off x="150813" y="53975"/>
              <a:ext cx="2857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05" name="Freeform 1083"/>
            <p:cNvSpPr/>
            <p:nvPr/>
          </p:nvSpPr>
          <p:spPr>
            <a:xfrm>
              <a:off x="120650" y="31750"/>
              <a:ext cx="346075" cy="6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6" name="Freeform 1084"/>
            <p:cNvSpPr/>
            <p:nvPr/>
          </p:nvSpPr>
          <p:spPr>
            <a:xfrm>
              <a:off x="347663" y="84137"/>
              <a:ext cx="127000" cy="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7" name="Freeform 1085"/>
            <p:cNvSpPr/>
            <p:nvPr/>
          </p:nvSpPr>
          <p:spPr>
            <a:xfrm>
              <a:off x="114300" y="85724"/>
              <a:ext cx="125414" cy="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8" name="Straight Connector 1086"/>
            <p:cNvSpPr/>
            <p:nvPr/>
          </p:nvSpPr>
          <p:spPr>
            <a:xfrm flipH="1" flipV="1">
              <a:off x="0" y="88900"/>
              <a:ext cx="1588" cy="6826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Straight Connector 1087"/>
            <p:cNvSpPr/>
            <p:nvPr/>
          </p:nvSpPr>
          <p:spPr>
            <a:xfrm flipH="1" flipV="1">
              <a:off x="587375" y="87312"/>
              <a:ext cx="1588" cy="6826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20" name="Group 347"/>
          <p:cNvGrpSpPr/>
          <p:nvPr/>
        </p:nvGrpSpPr>
        <p:grpSpPr>
          <a:xfrm>
            <a:off x="6916593" y="6209679"/>
            <a:ext cx="588964" cy="242888"/>
            <a:chOff x="0" y="0"/>
            <a:chExt cx="588962" cy="242887"/>
          </a:xfrm>
        </p:grpSpPr>
        <p:sp>
          <p:nvSpPr>
            <p:cNvPr id="611" name="Oval 1089"/>
            <p:cNvSpPr/>
            <p:nvPr/>
          </p:nvSpPr>
          <p:spPr>
            <a:xfrm rot="10800000" flipH="1">
              <a:off x="1586" y="65086"/>
              <a:ext cx="587377" cy="177801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12" name="Rectangle 1090"/>
            <p:cNvSpPr/>
            <p:nvPr/>
          </p:nvSpPr>
          <p:spPr>
            <a:xfrm>
              <a:off x="-1" y="90486"/>
              <a:ext cx="588964" cy="65088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13" name="Oval 1091"/>
            <p:cNvSpPr/>
            <p:nvPr/>
          </p:nvSpPr>
          <p:spPr>
            <a:xfrm rot="10800000" flipH="1">
              <a:off x="0" y="-1"/>
              <a:ext cx="587377" cy="177801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14" name="Freeform 1092"/>
            <p:cNvSpPr/>
            <p:nvPr/>
          </p:nvSpPr>
          <p:spPr>
            <a:xfrm>
              <a:off x="150811" y="53975"/>
              <a:ext cx="2857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15" name="Freeform 1093"/>
            <p:cNvSpPr/>
            <p:nvPr/>
          </p:nvSpPr>
          <p:spPr>
            <a:xfrm>
              <a:off x="120650" y="31750"/>
              <a:ext cx="346076" cy="6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6" name="Freeform 1094"/>
            <p:cNvSpPr/>
            <p:nvPr/>
          </p:nvSpPr>
          <p:spPr>
            <a:xfrm>
              <a:off x="347661" y="84137"/>
              <a:ext cx="127002" cy="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7" name="Freeform 1095"/>
            <p:cNvSpPr/>
            <p:nvPr/>
          </p:nvSpPr>
          <p:spPr>
            <a:xfrm>
              <a:off x="114299" y="85724"/>
              <a:ext cx="125413" cy="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8" name="Straight Connector 1096"/>
            <p:cNvSpPr/>
            <p:nvPr/>
          </p:nvSpPr>
          <p:spPr>
            <a:xfrm flipH="1" flipV="1">
              <a:off x="0" y="88900"/>
              <a:ext cx="1587" cy="6826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9" name="Straight Connector 1097"/>
            <p:cNvSpPr/>
            <p:nvPr/>
          </p:nvSpPr>
          <p:spPr>
            <a:xfrm flipH="1" flipV="1">
              <a:off x="587375" y="87312"/>
              <a:ext cx="1587" cy="6826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30" name="Group 347"/>
          <p:cNvGrpSpPr/>
          <p:nvPr/>
        </p:nvGrpSpPr>
        <p:grpSpPr>
          <a:xfrm>
            <a:off x="5452917" y="6301754"/>
            <a:ext cx="588964" cy="242888"/>
            <a:chOff x="0" y="0"/>
            <a:chExt cx="588962" cy="242887"/>
          </a:xfrm>
        </p:grpSpPr>
        <p:sp>
          <p:nvSpPr>
            <p:cNvPr id="621" name="Oval 1099"/>
            <p:cNvSpPr/>
            <p:nvPr/>
          </p:nvSpPr>
          <p:spPr>
            <a:xfrm rot="10800000" flipH="1">
              <a:off x="1586" y="65086"/>
              <a:ext cx="587377" cy="177801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22" name="Rectangle 1100"/>
            <p:cNvSpPr/>
            <p:nvPr/>
          </p:nvSpPr>
          <p:spPr>
            <a:xfrm>
              <a:off x="-1" y="90486"/>
              <a:ext cx="588964" cy="65088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23" name="Oval 1101"/>
            <p:cNvSpPr/>
            <p:nvPr/>
          </p:nvSpPr>
          <p:spPr>
            <a:xfrm rot="10800000" flipH="1">
              <a:off x="0" y="-1"/>
              <a:ext cx="587377" cy="177801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24" name="Freeform 1102"/>
            <p:cNvSpPr/>
            <p:nvPr/>
          </p:nvSpPr>
          <p:spPr>
            <a:xfrm>
              <a:off x="150811" y="53975"/>
              <a:ext cx="2857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25" name="Freeform 1103"/>
            <p:cNvSpPr/>
            <p:nvPr/>
          </p:nvSpPr>
          <p:spPr>
            <a:xfrm>
              <a:off x="120650" y="31750"/>
              <a:ext cx="346076" cy="6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6" name="Freeform 1104"/>
            <p:cNvSpPr/>
            <p:nvPr/>
          </p:nvSpPr>
          <p:spPr>
            <a:xfrm>
              <a:off x="347661" y="84137"/>
              <a:ext cx="127002" cy="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7" name="Freeform 1105"/>
            <p:cNvSpPr/>
            <p:nvPr/>
          </p:nvSpPr>
          <p:spPr>
            <a:xfrm>
              <a:off x="114299" y="85724"/>
              <a:ext cx="125413" cy="5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8" name="Straight Connector 1106"/>
            <p:cNvSpPr/>
            <p:nvPr/>
          </p:nvSpPr>
          <p:spPr>
            <a:xfrm flipH="1" flipV="1">
              <a:off x="0" y="88900"/>
              <a:ext cx="1587" cy="6826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9" name="Straight Connector 1107"/>
            <p:cNvSpPr/>
            <p:nvPr/>
          </p:nvSpPr>
          <p:spPr>
            <a:xfrm flipH="1" flipV="1">
              <a:off x="587375" y="87312"/>
              <a:ext cx="1587" cy="6826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34" name="Group 11"/>
          <p:cNvGrpSpPr/>
          <p:nvPr/>
        </p:nvGrpSpPr>
        <p:grpSpPr>
          <a:xfrm>
            <a:off x="4494067" y="2167905"/>
            <a:ext cx="3598863" cy="493712"/>
            <a:chOff x="0" y="0"/>
            <a:chExt cx="3598861" cy="493711"/>
          </a:xfrm>
        </p:grpSpPr>
        <p:sp>
          <p:nvSpPr>
            <p:cNvPr id="631" name="Oval 1134"/>
            <p:cNvSpPr/>
            <p:nvPr/>
          </p:nvSpPr>
          <p:spPr>
            <a:xfrm>
              <a:off x="17461" y="0"/>
              <a:ext cx="3581401" cy="492125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32" name="Oval 1135"/>
            <p:cNvSpPr/>
            <p:nvPr/>
          </p:nvSpPr>
          <p:spPr>
            <a:xfrm>
              <a:off x="0" y="1587"/>
              <a:ext cx="3581400" cy="492125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33" name="TextBox 389"/>
            <p:cNvSpPr txBox="1"/>
            <p:nvPr/>
          </p:nvSpPr>
          <p:spPr>
            <a:xfrm>
              <a:off x="797520" y="115720"/>
              <a:ext cx="1959061" cy="282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lnSpc>
                  <a:spcPts val="1400"/>
                </a:lnSpc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Remote Controller</a:t>
              </a:r>
            </a:p>
          </p:txBody>
        </p:sp>
      </p:grpSp>
      <p:grpSp>
        <p:nvGrpSpPr>
          <p:cNvPr id="659" name="Group 2"/>
          <p:cNvGrpSpPr/>
          <p:nvPr/>
        </p:nvGrpSpPr>
        <p:grpSpPr>
          <a:xfrm>
            <a:off x="3674917" y="4177680"/>
            <a:ext cx="5095876" cy="807935"/>
            <a:chOff x="0" y="0"/>
            <a:chExt cx="5095875" cy="807933"/>
          </a:xfrm>
        </p:grpSpPr>
        <p:grpSp>
          <p:nvGrpSpPr>
            <p:cNvPr id="638" name="Group 441"/>
            <p:cNvGrpSpPr/>
            <p:nvPr/>
          </p:nvGrpSpPr>
          <p:grpSpPr>
            <a:xfrm>
              <a:off x="-1" y="0"/>
              <a:ext cx="923928" cy="406401"/>
              <a:chOff x="0" y="0"/>
              <a:chExt cx="923926" cy="406400"/>
            </a:xfrm>
          </p:grpSpPr>
          <p:sp>
            <p:nvSpPr>
              <p:cNvPr id="635" name="Oval 1131"/>
              <p:cNvSpPr/>
              <p:nvPr/>
            </p:nvSpPr>
            <p:spPr>
              <a:xfrm>
                <a:off x="4762" y="0"/>
                <a:ext cx="919165" cy="404813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636" name="Oval 1132"/>
              <p:cNvSpPr/>
              <p:nvPr/>
            </p:nvSpPr>
            <p:spPr>
              <a:xfrm>
                <a:off x="0" y="1586"/>
                <a:ext cx="919163" cy="40481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637" name="TextBox 389"/>
              <p:cNvSpPr txBox="1"/>
              <p:nvPr/>
            </p:nvSpPr>
            <p:spPr>
              <a:xfrm>
                <a:off x="245224" y="95090"/>
                <a:ext cx="421703" cy="2821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CA</a:t>
                </a:r>
              </a:p>
            </p:txBody>
          </p:sp>
        </p:grpSp>
        <p:grpSp>
          <p:nvGrpSpPr>
            <p:cNvPr id="643" name="Group 16"/>
            <p:cNvGrpSpPr/>
            <p:nvPr/>
          </p:nvGrpSpPr>
          <p:grpSpPr>
            <a:xfrm>
              <a:off x="1663700" y="536575"/>
              <a:ext cx="463550" cy="271359"/>
              <a:chOff x="0" y="0"/>
              <a:chExt cx="463550" cy="271358"/>
            </a:xfrm>
          </p:grpSpPr>
          <p:grpSp>
            <p:nvGrpSpPr>
              <p:cNvPr id="641" name="Group 12"/>
              <p:cNvGrpSpPr/>
              <p:nvPr/>
            </p:nvGrpSpPr>
            <p:grpSpPr>
              <a:xfrm>
                <a:off x="0" y="4761"/>
                <a:ext cx="463550" cy="261938"/>
                <a:chOff x="0" y="0"/>
                <a:chExt cx="463550" cy="261936"/>
              </a:xfrm>
            </p:grpSpPr>
            <p:sp>
              <p:nvSpPr>
                <p:cNvPr id="639" name="Oval 1129"/>
                <p:cNvSpPr/>
                <p:nvPr/>
              </p:nvSpPr>
              <p:spPr>
                <a:xfrm>
                  <a:off x="14287" y="0"/>
                  <a:ext cx="439739" cy="260350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640" name="Oval 1130"/>
                <p:cNvSpPr/>
                <p:nvPr/>
              </p:nvSpPr>
              <p:spPr>
                <a:xfrm>
                  <a:off x="0" y="9524"/>
                  <a:ext cx="463550" cy="25241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</p:grpSp>
          <p:sp>
            <p:nvSpPr>
              <p:cNvPr id="642" name="TextBox 389"/>
              <p:cNvSpPr txBox="1"/>
              <p:nvPr/>
            </p:nvSpPr>
            <p:spPr>
              <a:xfrm>
                <a:off x="48665" y="0"/>
                <a:ext cx="351134" cy="271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CA</a:t>
                </a:r>
              </a:p>
            </p:txBody>
          </p:sp>
        </p:grpSp>
        <p:grpSp>
          <p:nvGrpSpPr>
            <p:cNvPr id="648" name="Group 450"/>
            <p:cNvGrpSpPr/>
            <p:nvPr/>
          </p:nvGrpSpPr>
          <p:grpSpPr>
            <a:xfrm>
              <a:off x="2444750" y="534457"/>
              <a:ext cx="463551" cy="271359"/>
              <a:chOff x="0" y="0"/>
              <a:chExt cx="463550" cy="271358"/>
            </a:xfrm>
          </p:grpSpPr>
          <p:grpSp>
            <p:nvGrpSpPr>
              <p:cNvPr id="646" name="Group 451"/>
              <p:cNvGrpSpPr/>
              <p:nvPr/>
            </p:nvGrpSpPr>
            <p:grpSpPr>
              <a:xfrm>
                <a:off x="0" y="8467"/>
                <a:ext cx="463550" cy="258762"/>
                <a:chOff x="0" y="0"/>
                <a:chExt cx="463550" cy="258761"/>
              </a:xfrm>
            </p:grpSpPr>
            <p:sp>
              <p:nvSpPr>
                <p:cNvPr id="644" name="Oval 1125"/>
                <p:cNvSpPr/>
                <p:nvPr/>
              </p:nvSpPr>
              <p:spPr>
                <a:xfrm>
                  <a:off x="14287" y="0"/>
                  <a:ext cx="439739" cy="257175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645" name="Oval 1126"/>
                <p:cNvSpPr/>
                <p:nvPr/>
              </p:nvSpPr>
              <p:spPr>
                <a:xfrm>
                  <a:off x="0" y="9525"/>
                  <a:ext cx="463550" cy="249237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</p:grpSp>
          <p:sp>
            <p:nvSpPr>
              <p:cNvPr id="647" name="TextBox 389"/>
              <p:cNvSpPr txBox="1"/>
              <p:nvPr/>
            </p:nvSpPr>
            <p:spPr>
              <a:xfrm>
                <a:off x="47837" y="0"/>
                <a:ext cx="351133" cy="271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CA</a:t>
                </a:r>
              </a:p>
            </p:txBody>
          </p:sp>
        </p:grpSp>
        <p:grpSp>
          <p:nvGrpSpPr>
            <p:cNvPr id="653" name="Group 455"/>
            <p:cNvGrpSpPr/>
            <p:nvPr/>
          </p:nvGrpSpPr>
          <p:grpSpPr>
            <a:xfrm>
              <a:off x="3644900" y="532340"/>
              <a:ext cx="463550" cy="271359"/>
              <a:chOff x="0" y="0"/>
              <a:chExt cx="463550" cy="271358"/>
            </a:xfrm>
          </p:grpSpPr>
          <p:grpSp>
            <p:nvGrpSpPr>
              <p:cNvPr id="651" name="Group 456"/>
              <p:cNvGrpSpPr/>
              <p:nvPr/>
            </p:nvGrpSpPr>
            <p:grpSpPr>
              <a:xfrm>
                <a:off x="0" y="4234"/>
                <a:ext cx="463550" cy="261938"/>
                <a:chOff x="0" y="0"/>
                <a:chExt cx="463550" cy="261937"/>
              </a:xfrm>
            </p:grpSpPr>
            <p:sp>
              <p:nvSpPr>
                <p:cNvPr id="649" name="Oval 1121"/>
                <p:cNvSpPr/>
                <p:nvPr/>
              </p:nvSpPr>
              <p:spPr>
                <a:xfrm>
                  <a:off x="14287" y="0"/>
                  <a:ext cx="439739" cy="260350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650" name="Oval 1122"/>
                <p:cNvSpPr/>
                <p:nvPr/>
              </p:nvSpPr>
              <p:spPr>
                <a:xfrm>
                  <a:off x="0" y="9524"/>
                  <a:ext cx="463550" cy="252414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</p:grpSp>
          <p:sp>
            <p:nvSpPr>
              <p:cNvPr id="652" name="TextBox 389"/>
              <p:cNvSpPr txBox="1"/>
              <p:nvPr/>
            </p:nvSpPr>
            <p:spPr>
              <a:xfrm>
                <a:off x="48057" y="0"/>
                <a:ext cx="351133" cy="271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CA</a:t>
                </a:r>
              </a:p>
            </p:txBody>
          </p:sp>
        </p:grpSp>
        <p:grpSp>
          <p:nvGrpSpPr>
            <p:cNvPr id="658" name="Group 460"/>
            <p:cNvGrpSpPr/>
            <p:nvPr/>
          </p:nvGrpSpPr>
          <p:grpSpPr>
            <a:xfrm>
              <a:off x="4632325" y="530223"/>
              <a:ext cx="463550" cy="271359"/>
              <a:chOff x="0" y="0"/>
              <a:chExt cx="463550" cy="271358"/>
            </a:xfrm>
          </p:grpSpPr>
          <p:grpSp>
            <p:nvGrpSpPr>
              <p:cNvPr id="656" name="Group 461"/>
              <p:cNvGrpSpPr/>
              <p:nvPr/>
            </p:nvGrpSpPr>
            <p:grpSpPr>
              <a:xfrm>
                <a:off x="0" y="4763"/>
                <a:ext cx="463550" cy="261938"/>
                <a:chOff x="0" y="0"/>
                <a:chExt cx="463550" cy="261936"/>
              </a:xfrm>
            </p:grpSpPr>
            <p:sp>
              <p:nvSpPr>
                <p:cNvPr id="654" name="Oval 1117"/>
                <p:cNvSpPr/>
                <p:nvPr/>
              </p:nvSpPr>
              <p:spPr>
                <a:xfrm>
                  <a:off x="14287" y="0"/>
                  <a:ext cx="439739" cy="260350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655" name="Oval 1118"/>
                <p:cNvSpPr/>
                <p:nvPr/>
              </p:nvSpPr>
              <p:spPr>
                <a:xfrm>
                  <a:off x="0" y="9524"/>
                  <a:ext cx="463550" cy="25241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</p:grpSp>
          <p:sp>
            <p:nvSpPr>
              <p:cNvPr id="657" name="TextBox 389"/>
              <p:cNvSpPr txBox="1"/>
              <p:nvPr/>
            </p:nvSpPr>
            <p:spPr>
              <a:xfrm>
                <a:off x="48513" y="0"/>
                <a:ext cx="351133" cy="271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lnSpc>
                    <a:spcPts val="1400"/>
                  </a:lnSpc>
                  <a:defRPr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CA</a:t>
                </a:r>
              </a:p>
            </p:txBody>
          </p:sp>
        </p:grpSp>
      </p:grpSp>
      <p:grpSp>
        <p:nvGrpSpPr>
          <p:cNvPr id="681" name="Group 1"/>
          <p:cNvGrpSpPr/>
          <p:nvPr/>
        </p:nvGrpSpPr>
        <p:grpSpPr>
          <a:xfrm>
            <a:off x="2687492" y="5474666"/>
            <a:ext cx="2669844" cy="889731"/>
            <a:chOff x="0" y="0"/>
            <a:chExt cx="2669842" cy="889729"/>
          </a:xfrm>
        </p:grpSpPr>
        <p:sp>
          <p:nvSpPr>
            <p:cNvPr id="660" name="Straight Connector 1139"/>
            <p:cNvSpPr/>
            <p:nvPr/>
          </p:nvSpPr>
          <p:spPr>
            <a:xfrm flipH="1">
              <a:off x="344487" y="565149"/>
              <a:ext cx="1508126" cy="1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1" name="TextBox 265"/>
            <p:cNvSpPr txBox="1"/>
            <p:nvPr/>
          </p:nvSpPr>
          <p:spPr>
            <a:xfrm>
              <a:off x="2306320" y="236537"/>
              <a:ext cx="188898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62" name="TextBox 281"/>
            <p:cNvSpPr txBox="1"/>
            <p:nvPr/>
          </p:nvSpPr>
          <p:spPr>
            <a:xfrm>
              <a:off x="2480945" y="523875"/>
              <a:ext cx="188898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68" name="Group 5"/>
            <p:cNvGrpSpPr/>
            <p:nvPr/>
          </p:nvGrpSpPr>
          <p:grpSpPr>
            <a:xfrm>
              <a:off x="-1" y="-1"/>
              <a:ext cx="1616076" cy="511408"/>
              <a:chOff x="0" y="0"/>
              <a:chExt cx="1616074" cy="511406"/>
            </a:xfrm>
          </p:grpSpPr>
          <p:sp>
            <p:nvSpPr>
              <p:cNvPr id="663" name="Rectangle 98"/>
              <p:cNvSpPr/>
              <p:nvPr/>
            </p:nvSpPr>
            <p:spPr>
              <a:xfrm>
                <a:off x="0" y="267979"/>
                <a:ext cx="1281166" cy="208275"/>
              </a:xfrm>
              <a:prstGeom prst="rect">
                <a:avLst/>
              </a:prstGeom>
              <a:solidFill>
                <a:srgbClr val="3333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189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64" name="Line 99"/>
              <p:cNvSpPr/>
              <p:nvPr/>
            </p:nvSpPr>
            <p:spPr>
              <a:xfrm>
                <a:off x="1144719" y="383224"/>
                <a:ext cx="471356" cy="1"/>
              </a:xfrm>
              <a:prstGeom prst="line">
                <a:avLst/>
              </a:prstGeom>
              <a:noFill/>
              <a:ln w="9525" cap="flat">
                <a:solidFill>
                  <a:srgbClr val="3333CC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5" name="Rectangle 104"/>
              <p:cNvSpPr/>
              <p:nvPr/>
            </p:nvSpPr>
            <p:spPr>
              <a:xfrm>
                <a:off x="701716" y="270755"/>
                <a:ext cx="476672" cy="209664"/>
              </a:xfrm>
              <a:prstGeom prst="rect">
                <a:avLst/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66" name="Text Box 105"/>
              <p:cNvSpPr txBox="1"/>
              <p:nvPr/>
            </p:nvSpPr>
            <p:spPr>
              <a:xfrm>
                <a:off x="694275" y="247151"/>
                <a:ext cx="420550" cy="264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0111</a:t>
                </a:r>
              </a:p>
            </p:txBody>
          </p:sp>
          <p:sp>
            <p:nvSpPr>
              <p:cNvPr id="667" name="Line 119"/>
              <p:cNvSpPr/>
              <p:nvPr/>
            </p:nvSpPr>
            <p:spPr>
              <a:xfrm>
                <a:off x="457179" y="-1"/>
                <a:ext cx="405792" cy="29991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669" name="Freeform 120"/>
            <p:cNvSpPr/>
            <p:nvPr/>
          </p:nvSpPr>
          <p:spPr>
            <a:xfrm>
              <a:off x="1555750" y="438838"/>
              <a:ext cx="982663" cy="22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9" extrusionOk="0">
                  <a:moveTo>
                    <a:pt x="0" y="642"/>
                  </a:moveTo>
                  <a:cubicBezTo>
                    <a:pt x="3977" y="-651"/>
                    <a:pt x="9357" y="-4"/>
                    <a:pt x="12632" y="2712"/>
                  </a:cubicBezTo>
                  <a:cubicBezTo>
                    <a:pt x="16219" y="6075"/>
                    <a:pt x="19573" y="14870"/>
                    <a:pt x="21600" y="20949"/>
                  </a:cubicBezTo>
                </a:path>
              </a:pathLst>
            </a:custGeom>
            <a:noFill/>
            <a:ln w="57150" cap="flat">
              <a:solidFill>
                <a:srgbClr val="FF33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679" name="Group 357"/>
            <p:cNvGrpSpPr/>
            <p:nvPr/>
          </p:nvGrpSpPr>
          <p:grpSpPr>
            <a:xfrm>
              <a:off x="1776412" y="422276"/>
              <a:ext cx="565151" cy="293688"/>
              <a:chOff x="0" y="0"/>
              <a:chExt cx="565150" cy="293687"/>
            </a:xfrm>
          </p:grpSpPr>
          <p:sp>
            <p:nvSpPr>
              <p:cNvPr id="670" name="Oval 1146"/>
              <p:cNvSpPr/>
              <p:nvPr/>
            </p:nvSpPr>
            <p:spPr>
              <a:xfrm rot="10800000" flipH="1">
                <a:off x="1588" y="79376"/>
                <a:ext cx="563563" cy="214313"/>
              </a:xfrm>
              <a:prstGeom prst="ellipse">
                <a:avLst/>
              </a:prstGeom>
              <a:gradFill flip="none" rotWithShape="1"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671" name="Rectangle 1147"/>
              <p:cNvSpPr/>
              <p:nvPr/>
            </p:nvSpPr>
            <p:spPr>
              <a:xfrm>
                <a:off x="0" y="109537"/>
                <a:ext cx="565150" cy="77787"/>
              </a:xfrm>
              <a:prstGeom prst="rect">
                <a:avLst/>
              </a:prstGeom>
              <a:gradFill flip="none" rotWithShape="1"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672" name="Oval 1148"/>
              <p:cNvSpPr/>
              <p:nvPr/>
            </p:nvSpPr>
            <p:spPr>
              <a:xfrm rot="10800000" flipH="1">
                <a:off x="0" y="0"/>
                <a:ext cx="563562" cy="214313"/>
              </a:xfrm>
              <a:prstGeom prst="ellipse">
                <a:avLst/>
              </a:prstGeom>
              <a:solidFill>
                <a:srgbClr val="BFBFBF"/>
              </a:solidFill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673" name="Freeform 1149"/>
              <p:cNvSpPr/>
              <p:nvPr/>
            </p:nvSpPr>
            <p:spPr>
              <a:xfrm>
                <a:off x="144463" y="65087"/>
                <a:ext cx="274638" cy="107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8" y="12275"/>
                    </a:moveTo>
                    <a:lnTo>
                      <a:pt x="2205" y="21600"/>
                    </a:lnTo>
                    <a:lnTo>
                      <a:pt x="0" y="20085"/>
                    </a:lnTo>
                    <a:lnTo>
                      <a:pt x="6759" y="13691"/>
                    </a:lnTo>
                    <a:lnTo>
                      <a:pt x="6566" y="7372"/>
                    </a:lnTo>
                    <a:lnTo>
                      <a:pt x="1493" y="1956"/>
                    </a:lnTo>
                    <a:lnTo>
                      <a:pt x="3205" y="827"/>
                    </a:lnTo>
                    <a:lnTo>
                      <a:pt x="10734" y="8200"/>
                    </a:lnTo>
                    <a:lnTo>
                      <a:pt x="18423" y="0"/>
                    </a:lnTo>
                    <a:lnTo>
                      <a:pt x="20556" y="1580"/>
                    </a:lnTo>
                    <a:lnTo>
                      <a:pt x="14966" y="7071"/>
                    </a:lnTo>
                    <a:lnTo>
                      <a:pt x="16097" y="15045"/>
                    </a:lnTo>
                    <a:lnTo>
                      <a:pt x="21600" y="20085"/>
                    </a:lnTo>
                    <a:lnTo>
                      <a:pt x="19719" y="21520"/>
                    </a:lnTo>
                    <a:lnTo>
                      <a:pt x="10798" y="12275"/>
                    </a:lnTo>
                    <a:close/>
                  </a:path>
                </a:pathLst>
              </a:custGeom>
              <a:solidFill>
                <a:srgbClr val="8585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674" name="Freeform 1150"/>
              <p:cNvSpPr/>
              <p:nvPr/>
            </p:nvSpPr>
            <p:spPr>
              <a:xfrm>
                <a:off x="115887" y="38100"/>
                <a:ext cx="331788" cy="74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84"/>
                    </a:moveTo>
                    <a:lnTo>
                      <a:pt x="3801" y="62"/>
                    </a:lnTo>
                    <a:lnTo>
                      <a:pt x="10765" y="12052"/>
                    </a:lnTo>
                    <a:lnTo>
                      <a:pt x="17410" y="0"/>
                    </a:lnTo>
                    <a:lnTo>
                      <a:pt x="21600" y="4796"/>
                    </a:lnTo>
                    <a:lnTo>
                      <a:pt x="18483" y="10693"/>
                    </a:lnTo>
                    <a:lnTo>
                      <a:pt x="17479" y="9104"/>
                    </a:lnTo>
                    <a:lnTo>
                      <a:pt x="10888" y="21600"/>
                    </a:lnTo>
                    <a:lnTo>
                      <a:pt x="4128" y="9563"/>
                    </a:lnTo>
                    <a:lnTo>
                      <a:pt x="3035" y="10862"/>
                    </a:lnTo>
                    <a:lnTo>
                      <a:pt x="0" y="5284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75" name="Freeform 1151"/>
              <p:cNvSpPr/>
              <p:nvPr/>
            </p:nvSpPr>
            <p:spPr>
              <a:xfrm>
                <a:off x="333374" y="101599"/>
                <a:ext cx="122240" cy="65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6" h="21600" extrusionOk="0">
                    <a:moveTo>
                      <a:pt x="0" y="0"/>
                    </a:moveTo>
                    <a:lnTo>
                      <a:pt x="21576" y="16691"/>
                    </a:lnTo>
                    <a:lnTo>
                      <a:pt x="13658" y="21600"/>
                    </a:lnTo>
                    <a:lnTo>
                      <a:pt x="73" y="11414"/>
                    </a:lnTo>
                    <a:cubicBezTo>
                      <a:pt x="-24" y="2823"/>
                      <a:pt x="24" y="3805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76" name="Freeform 1152"/>
              <p:cNvSpPr/>
              <p:nvPr/>
            </p:nvSpPr>
            <p:spPr>
              <a:xfrm>
                <a:off x="109537" y="103188"/>
                <a:ext cx="120651" cy="65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21600" y="10423"/>
                    </a:lnTo>
                    <a:lnTo>
                      <a:pt x="7814" y="21600"/>
                    </a:lnTo>
                    <a:lnTo>
                      <a:pt x="0" y="16702"/>
                    </a:lnTo>
                    <a:lnTo>
                      <a:pt x="21305" y="0"/>
                    </a:lnTo>
                    <a:close/>
                  </a:path>
                </a:pathLst>
              </a:custGeom>
              <a:solidFill>
                <a:srgbClr val="26269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77" name="Straight Connector 1153"/>
              <p:cNvSpPr/>
              <p:nvPr/>
            </p:nvSpPr>
            <p:spPr>
              <a:xfrm flipH="1" flipV="1">
                <a:off x="0" y="107950"/>
                <a:ext cx="1589" cy="82551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78" name="Straight Connector 1154"/>
              <p:cNvSpPr/>
              <p:nvPr/>
            </p:nvSpPr>
            <p:spPr>
              <a:xfrm flipH="1" flipV="1">
                <a:off x="563562" y="106363"/>
                <a:ext cx="1588" cy="82551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19939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680" name="TextBox 282"/>
            <p:cNvSpPr txBox="1"/>
            <p:nvPr/>
          </p:nvSpPr>
          <p:spPr>
            <a:xfrm>
              <a:off x="2176145" y="625475"/>
              <a:ext cx="188898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682" name="TextBox 6"/>
          <p:cNvSpPr txBox="1"/>
          <p:nvPr/>
        </p:nvSpPr>
        <p:spPr>
          <a:xfrm>
            <a:off x="1991849" y="4850779"/>
            <a:ext cx="1900875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values in arriving </a:t>
            </a:r>
            <a:endParaRPr sz="2400"/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packet header</a:t>
            </a:r>
          </a:p>
        </p:txBody>
      </p:sp>
      <p:grpSp>
        <p:nvGrpSpPr>
          <p:cNvPr id="688" name="Group 1162"/>
          <p:cNvGrpSpPr/>
          <p:nvPr/>
        </p:nvGrpSpPr>
        <p:grpSpPr>
          <a:xfrm>
            <a:off x="4390906" y="2898842"/>
            <a:ext cx="4051267" cy="2367063"/>
            <a:chOff x="0" y="0"/>
            <a:chExt cx="4051266" cy="2367062"/>
          </a:xfrm>
        </p:grpSpPr>
        <p:sp>
          <p:nvSpPr>
            <p:cNvPr id="683" name="Straight Arrow Connector 1163"/>
            <p:cNvSpPr/>
            <p:nvPr/>
          </p:nvSpPr>
          <p:spPr>
            <a:xfrm flipH="1">
              <a:off x="0" y="20054"/>
              <a:ext cx="1" cy="2094090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4" name="Straight Arrow Connector 1164"/>
            <p:cNvSpPr/>
            <p:nvPr/>
          </p:nvSpPr>
          <p:spPr>
            <a:xfrm flipH="1">
              <a:off x="1037388" y="13367"/>
              <a:ext cx="1" cy="2353696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Straight Arrow Connector 1165"/>
            <p:cNvSpPr/>
            <p:nvPr/>
          </p:nvSpPr>
          <p:spPr>
            <a:xfrm>
              <a:off x="1848795" y="10562"/>
              <a:ext cx="31396" cy="2330561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Straight Arrow Connector 1166"/>
            <p:cNvSpPr/>
            <p:nvPr/>
          </p:nvSpPr>
          <p:spPr>
            <a:xfrm flipH="1">
              <a:off x="3037833" y="0"/>
              <a:ext cx="1" cy="2363822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Straight Arrow Connector 1167"/>
            <p:cNvSpPr/>
            <p:nvPr/>
          </p:nvSpPr>
          <p:spPr>
            <a:xfrm flipH="1">
              <a:off x="4051266" y="45395"/>
              <a:ext cx="1" cy="2310783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8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787871" y="6512797"/>
            <a:ext cx="174946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76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animBg="1" advAuto="0"/>
      <p:bldP spid="421" grpId="0" animBg="1" advAuto="0"/>
      <p:bldP spid="447" grpId="0" animBg="1" advAuto="0"/>
      <p:bldP spid="558" grpId="0" animBg="1" advAuto="0"/>
      <p:bldP spid="564" grpId="0" animBg="1" advAuto="0"/>
      <p:bldP spid="590" grpId="0" animBg="1" advAuto="0"/>
      <p:bldP spid="634" grpId="0" animBg="1" advAuto="0"/>
      <p:bldP spid="659" grpId="0" animBg="1" advAuto="0"/>
      <p:bldP spid="68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660" y="2398629"/>
            <a:ext cx="5397501" cy="356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1850" y="2296411"/>
            <a:ext cx="4742784" cy="3514842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Straight Connector 6"/>
          <p:cNvSpPr/>
          <p:nvPr/>
        </p:nvSpPr>
        <p:spPr>
          <a:xfrm flipH="1">
            <a:off x="5438272" y="2101515"/>
            <a:ext cx="1027162" cy="3769896"/>
          </a:xfrm>
          <a:prstGeom prst="line">
            <a:avLst/>
          </a:prstGeom>
          <a:ln w="63500">
            <a:solidFill>
              <a:srgbClr val="C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4" name="Title 1"/>
          <p:cNvSpPr txBox="1">
            <a:spLocks noGrp="1"/>
          </p:cNvSpPr>
          <p:nvPr>
            <p:ph type="title"/>
          </p:nvPr>
        </p:nvSpPr>
        <p:spPr>
          <a:xfrm>
            <a:off x="1143000" y="1193943"/>
            <a:ext cx="4343400" cy="89462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49223">
              <a:defRPr sz="3407"/>
            </a:lvl1pPr>
          </a:lstStyle>
          <a:p>
            <a:r>
              <a:t>Per-router control plane</a:t>
            </a:r>
          </a:p>
        </p:txBody>
      </p:sp>
      <p:sp>
        <p:nvSpPr>
          <p:cNvPr id="695" name="Title 1"/>
          <p:cNvSpPr txBox="1"/>
          <p:nvPr/>
        </p:nvSpPr>
        <p:spPr>
          <a:xfrm>
            <a:off x="7148361" y="938687"/>
            <a:ext cx="4420403" cy="139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90000"/>
              </a:lnSpc>
              <a:defRPr sz="4800">
                <a:solidFill>
                  <a:srgbClr val="0000A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SDN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838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4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654" y="1919196"/>
            <a:ext cx="7914022" cy="41331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9686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4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131" y="1512566"/>
            <a:ext cx="7730031" cy="2304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5899" y="4175670"/>
            <a:ext cx="7690496" cy="22536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009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4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310" y="2305364"/>
            <a:ext cx="8289481" cy="23869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004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498943"/>
            <a:ext cx="5084299" cy="3776441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 scheduling: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deciding which packet to send next on link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first come, first served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queueing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Packet Scheduling: FCFS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17C4922-A89B-2D44-942B-27D216DF220C}"/>
              </a:ext>
            </a:extLst>
          </p:cNvPr>
          <p:cNvSpPr txBox="1">
            <a:spLocks/>
          </p:cNvSpPr>
          <p:nvPr/>
        </p:nvSpPr>
        <p:spPr>
          <a:xfrm>
            <a:off x="6682593" y="1534478"/>
            <a:ext cx="4966481" cy="32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FCFS: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packets transmitted in order of arrival to output port</a:t>
            </a:r>
          </a:p>
          <a:p>
            <a:pPr marL="5207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also known as: First-in-first-out (FIFO) </a:t>
            </a:r>
          </a:p>
          <a:p>
            <a:pPr marL="5207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real world examples?</a:t>
            </a:r>
          </a:p>
          <a:p>
            <a:pPr marL="403225" marR="0" lvl="0" indent="-390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80F58A-5FC4-4446-97BA-771F9109F896}"/>
              </a:ext>
            </a:extLst>
          </p:cNvPr>
          <p:cNvGrpSpPr/>
          <p:nvPr/>
        </p:nvGrpSpPr>
        <p:grpSpPr>
          <a:xfrm>
            <a:off x="913621" y="4556937"/>
            <a:ext cx="4335126" cy="1693461"/>
            <a:chOff x="614363" y="4257679"/>
            <a:chExt cx="4335126" cy="169346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7FAEAF2-1BE5-E148-A0DA-4AEE65AAA49F}"/>
                </a:ext>
              </a:extLst>
            </p:cNvPr>
            <p:cNvGrpSpPr/>
            <p:nvPr/>
          </p:nvGrpSpPr>
          <p:grpSpPr>
            <a:xfrm>
              <a:off x="614363" y="4257679"/>
              <a:ext cx="4335126" cy="1693461"/>
              <a:chOff x="614363" y="4257679"/>
              <a:chExt cx="4335126" cy="1693461"/>
            </a:xfrm>
          </p:grpSpPr>
          <p:grpSp>
            <p:nvGrpSpPr>
              <p:cNvPr id="58" name="Group 25">
                <a:extLst>
                  <a:ext uri="{FF2B5EF4-FFF2-40B4-BE49-F238E27FC236}">
                    <a16:creationId xmlns:a16="http://schemas.microsoft.com/office/drawing/2014/main" id="{0CB0EC2A-B069-6B46-8D32-DC40F3C2AF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68" name="Group 28">
                  <a:extLst>
                    <a:ext uri="{FF2B5EF4-FFF2-40B4-BE49-F238E27FC236}">
                      <a16:creationId xmlns:a16="http://schemas.microsoft.com/office/drawing/2014/main" id="{11F93012-070C-1E41-8EAA-D3A75FBA07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70" name="Rectangle 30">
                    <a:extLst>
                      <a:ext uri="{FF2B5EF4-FFF2-40B4-BE49-F238E27FC236}">
                        <a16:creationId xmlns:a16="http://schemas.microsoft.com/office/drawing/2014/main" id="{2C75C2B8-AB3B-554D-A4AA-E3F2E23815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71" name="Straight Connector 31">
                    <a:extLst>
                      <a:ext uri="{FF2B5EF4-FFF2-40B4-BE49-F238E27FC236}">
                        <a16:creationId xmlns:a16="http://schemas.microsoft.com/office/drawing/2014/main" id="{2469B9C6-CD94-934E-BB88-E141D725DD0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32">
                    <a:extLst>
                      <a:ext uri="{FF2B5EF4-FFF2-40B4-BE49-F238E27FC236}">
                        <a16:creationId xmlns:a16="http://schemas.microsoft.com/office/drawing/2014/main" id="{D41E5CD4-400E-0B42-B2C4-7F0943E95E1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33">
                    <a:extLst>
                      <a:ext uri="{FF2B5EF4-FFF2-40B4-BE49-F238E27FC236}">
                        <a16:creationId xmlns:a16="http://schemas.microsoft.com/office/drawing/2014/main" id="{769D9546-407D-5F4E-BC92-364EAE5E625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34">
                    <a:extLst>
                      <a:ext uri="{FF2B5EF4-FFF2-40B4-BE49-F238E27FC236}">
                        <a16:creationId xmlns:a16="http://schemas.microsoft.com/office/drawing/2014/main" id="{52462C09-D78E-CC40-B1F0-0347630F0CF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35">
                    <a:extLst>
                      <a:ext uri="{FF2B5EF4-FFF2-40B4-BE49-F238E27FC236}">
                        <a16:creationId xmlns:a16="http://schemas.microsoft.com/office/drawing/2014/main" id="{FD9FBF90-862D-6243-88A8-943C60AE7D1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36">
                    <a:extLst>
                      <a:ext uri="{FF2B5EF4-FFF2-40B4-BE49-F238E27FC236}">
                        <a16:creationId xmlns:a16="http://schemas.microsoft.com/office/drawing/2014/main" id="{45A88AAC-9044-E54F-9F98-99B835630E5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37">
                    <a:extLst>
                      <a:ext uri="{FF2B5EF4-FFF2-40B4-BE49-F238E27FC236}">
                        <a16:creationId xmlns:a16="http://schemas.microsoft.com/office/drawing/2014/main" id="{F7F08E2E-320E-534E-B4AC-B12B9C339E2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9" name="Rectangle 29">
                  <a:extLst>
                    <a:ext uri="{FF2B5EF4-FFF2-40B4-BE49-F238E27FC236}">
                      <a16:creationId xmlns:a16="http://schemas.microsoft.com/office/drawing/2014/main" id="{36D9872C-F8E2-8A4A-A047-D6478C5BB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9" name="Oval 27">
                <a:extLst>
                  <a:ext uri="{FF2B5EF4-FFF2-40B4-BE49-F238E27FC236}">
                    <a16:creationId xmlns:a16="http://schemas.microsoft.com/office/drawing/2014/main" id="{A7CE2ECE-11DE-5544-931E-410A4A566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60" name="Straight Arrow Connector 11">
                <a:extLst>
                  <a:ext uri="{FF2B5EF4-FFF2-40B4-BE49-F238E27FC236}">
                    <a16:creationId xmlns:a16="http://schemas.microsoft.com/office/drawing/2014/main" id="{DCF1BAC9-E12A-E841-BA7A-C9C0DD83B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TextBox 17">
                <a:extLst>
                  <a:ext uri="{FF2B5EF4-FFF2-40B4-BE49-F238E27FC236}">
                    <a16:creationId xmlns:a16="http://schemas.microsoft.com/office/drawing/2014/main" id="{5E49E137-F477-F348-8FE7-4ABBE8FDF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351" y="5422502"/>
                <a:ext cx="12731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queue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(waiting area)</a:t>
                </a:r>
              </a:p>
            </p:txBody>
          </p:sp>
          <p:sp>
            <p:nvSpPr>
              <p:cNvPr id="62" name="TextBox 18">
                <a:extLst>
                  <a:ext uri="{FF2B5EF4-FFF2-40B4-BE49-F238E27FC236}">
                    <a16:creationId xmlns:a16="http://schemas.microsoft.com/office/drawing/2014/main" id="{6D64E906-2FAC-AA42-95D2-E76C2336B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08" y="5182790"/>
                <a:ext cx="763588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arrivals</a:t>
                </a:r>
              </a:p>
            </p:txBody>
          </p:sp>
          <p:cxnSp>
            <p:nvCxnSpPr>
              <p:cNvPr id="63" name="Straight Arrow Connector 20">
                <a:extLst>
                  <a:ext uri="{FF2B5EF4-FFF2-40B4-BE49-F238E27FC236}">
                    <a16:creationId xmlns:a16="http://schemas.microsoft.com/office/drawing/2014/main" id="{F6675473-30B9-304E-A212-FF495FFE1685}"/>
                  </a:ext>
                </a:extLst>
              </p:cNvPr>
              <p:cNvCxnSpPr>
                <a:cxnSpLocks noChangeShapeType="1"/>
                <a:stCxn id="59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TextBox 22">
                <a:extLst>
                  <a:ext uri="{FF2B5EF4-FFF2-40B4-BE49-F238E27FC236}">
                    <a16:creationId xmlns:a16="http://schemas.microsoft.com/office/drawing/2014/main" id="{C87172FA-C0F3-774D-9F69-A237EEE6F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501" y="4931965"/>
                <a:ext cx="1042988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departures</a:t>
                </a:r>
              </a:p>
            </p:txBody>
          </p:sp>
          <p:sp>
            <p:nvSpPr>
              <p:cNvPr id="65" name="TextBox 23">
                <a:extLst>
                  <a:ext uri="{FF2B5EF4-FFF2-40B4-BE49-F238E27FC236}">
                    <a16:creationId xmlns:a16="http://schemas.microsoft.com/office/drawing/2014/main" id="{0134756B-A86E-554E-99E5-B84734454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794" y="5427265"/>
                <a:ext cx="8524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(server)</a:t>
                </a:r>
              </a:p>
            </p:txBody>
          </p:sp>
          <p:cxnSp>
            <p:nvCxnSpPr>
              <p:cNvPr id="66" name="Straight Arrow Connector 52">
                <a:extLst>
                  <a:ext uri="{FF2B5EF4-FFF2-40B4-BE49-F238E27FC236}">
                    <a16:creationId xmlns:a16="http://schemas.microsoft.com/office/drawing/2014/main" id="{E0FA1304-B707-A043-AED3-3B49BD5DCCBF}"/>
                  </a:ext>
                </a:extLst>
              </p:cNvPr>
              <p:cNvCxnSpPr>
                <a:cxnSpLocks noChangeShapeType="1"/>
                <a:stCxn id="69" idx="3"/>
                <a:endCxn id="59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BA214F-B9F2-CF47-81A7-CD7118A326B6}"/>
                  </a:ext>
                </a:extLst>
              </p:cNvPr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ACC4285-D642-A34C-B0E5-42C38A2C1EBF}"/>
                </a:ext>
              </a:extLst>
            </p:cNvPr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91E817A0-66D3-8C45-8001-AAAD30C64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498943"/>
            <a:ext cx="5084299" cy="26811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 scheduling: </a:t>
            </a:r>
          </a:p>
          <a:p>
            <a:pPr marL="51593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arriving traffic classified, queued by class</a:t>
            </a:r>
          </a:p>
          <a:p>
            <a:pPr marL="804863" lvl="1" indent="-223838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any header fields can be used for 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priority</a:t>
            </a:r>
            <a:endParaRPr lang="en-US" dirty="0"/>
          </a:p>
        </p:txBody>
      </p:sp>
      <p:grpSp>
        <p:nvGrpSpPr>
          <p:cNvPr id="172" name="Group 25">
            <a:extLst>
              <a:ext uri="{FF2B5EF4-FFF2-40B4-BE49-F238E27FC236}">
                <a16:creationId xmlns:a16="http://schemas.microsoft.com/office/drawing/2014/main" id="{D29AA7AB-4B29-484B-B16E-5A0377B37697}"/>
              </a:ext>
            </a:extLst>
          </p:cNvPr>
          <p:cNvGrpSpPr>
            <a:grpSpLocks/>
          </p:cNvGrpSpPr>
          <p:nvPr/>
        </p:nvGrpSpPr>
        <p:grpSpPr bwMode="auto">
          <a:xfrm>
            <a:off x="8435655" y="2539998"/>
            <a:ext cx="932498" cy="580347"/>
            <a:chOff x="1670312" y="2557567"/>
            <a:chExt cx="932470" cy="58022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F27A407-CAD2-654D-B519-29624580BA51}"/>
                </a:ext>
              </a:extLst>
            </p:cNvPr>
            <p:cNvSpPr/>
            <p:nvPr/>
          </p:nvSpPr>
          <p:spPr>
            <a:xfrm>
              <a:off x="2254738" y="2557567"/>
              <a:ext cx="348044" cy="580220"/>
            </a:xfrm>
            <a:prstGeom prst="rect">
              <a:avLst/>
            </a:prstGeom>
            <a:solidFill>
              <a:srgbClr val="00B050"/>
            </a:solidFill>
            <a:ln w="15875">
              <a:noFill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6" name="Group 39">
              <a:extLst>
                <a:ext uri="{FF2B5EF4-FFF2-40B4-BE49-F238E27FC236}">
                  <a16:creationId xmlns:a16="http://schemas.microsoft.com/office/drawing/2014/main" id="{1F49319F-C1B9-5448-8932-EDC4FDA07A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88" name="Rectangle 41">
                <a:extLst>
                  <a:ext uri="{FF2B5EF4-FFF2-40B4-BE49-F238E27FC236}">
                    <a16:creationId xmlns:a16="http://schemas.microsoft.com/office/drawing/2014/main" id="{419B0B07-E14F-574A-A6D3-5EF2081F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89" name="Straight Connector 42">
                <a:extLst>
                  <a:ext uri="{FF2B5EF4-FFF2-40B4-BE49-F238E27FC236}">
                    <a16:creationId xmlns:a16="http://schemas.microsoft.com/office/drawing/2014/main" id="{092A6E7E-73F6-2849-B5B2-C6955AC9F6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0" name="Straight Connector 43">
                <a:extLst>
                  <a:ext uri="{FF2B5EF4-FFF2-40B4-BE49-F238E27FC236}">
                    <a16:creationId xmlns:a16="http://schemas.microsoft.com/office/drawing/2014/main" id="{80314DF4-FA34-A749-807A-6B5E4D9827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Straight Connector 44">
                <a:extLst>
                  <a:ext uri="{FF2B5EF4-FFF2-40B4-BE49-F238E27FC236}">
                    <a16:creationId xmlns:a16="http://schemas.microsoft.com/office/drawing/2014/main" id="{151DE241-B625-BC49-B4B6-56DFF1F485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Straight Connector 45">
                <a:extLst>
                  <a:ext uri="{FF2B5EF4-FFF2-40B4-BE49-F238E27FC236}">
                    <a16:creationId xmlns:a16="http://schemas.microsoft.com/office/drawing/2014/main" id="{DAA11CD9-3EF6-6548-909A-06733C3880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3" name="Straight Connector 46">
                <a:extLst>
                  <a:ext uri="{FF2B5EF4-FFF2-40B4-BE49-F238E27FC236}">
                    <a16:creationId xmlns:a16="http://schemas.microsoft.com/office/drawing/2014/main" id="{AECF307B-27BA-2244-B46E-31F0A1B452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" name="Straight Connector 47">
                <a:extLst>
                  <a:ext uri="{FF2B5EF4-FFF2-40B4-BE49-F238E27FC236}">
                    <a16:creationId xmlns:a16="http://schemas.microsoft.com/office/drawing/2014/main" id="{ED8A1684-6836-3741-B33E-B3955A845CE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" name="Straight Connector 48">
                <a:extLst>
                  <a:ext uri="{FF2B5EF4-FFF2-40B4-BE49-F238E27FC236}">
                    <a16:creationId xmlns:a16="http://schemas.microsoft.com/office/drawing/2014/main" id="{2EDC3350-9B5F-E74E-96B1-C12522F74A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3" name="Group 26">
            <a:extLst>
              <a:ext uri="{FF2B5EF4-FFF2-40B4-BE49-F238E27FC236}">
                <a16:creationId xmlns:a16="http://schemas.microsoft.com/office/drawing/2014/main" id="{EBCAE18E-9192-9743-9EDB-C1BF166860C5}"/>
              </a:ext>
            </a:extLst>
          </p:cNvPr>
          <p:cNvGrpSpPr>
            <a:grpSpLocks/>
          </p:cNvGrpSpPr>
          <p:nvPr/>
        </p:nvGrpSpPr>
        <p:grpSpPr bwMode="auto">
          <a:xfrm>
            <a:off x="8402535" y="1868555"/>
            <a:ext cx="940346" cy="566869"/>
            <a:chOff x="1670312" y="2561471"/>
            <a:chExt cx="940317" cy="5667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Rectangle 30">
              <a:extLst>
                <a:ext uri="{FF2B5EF4-FFF2-40B4-BE49-F238E27FC236}">
                  <a16:creationId xmlns:a16="http://schemas.microsoft.com/office/drawing/2014/main" id="{1EC31351-D048-AB4C-9597-34C78CD4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61471"/>
              <a:ext cx="693767" cy="561283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6" name="Group 29">
              <a:extLst>
                <a:ext uri="{FF2B5EF4-FFF2-40B4-BE49-F238E27FC236}">
                  <a16:creationId xmlns:a16="http://schemas.microsoft.com/office/drawing/2014/main" id="{C9195E19-089C-0F4A-A590-A8DFCA59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78" name="Rectangle 31">
                <a:extLst>
                  <a:ext uri="{FF2B5EF4-FFF2-40B4-BE49-F238E27FC236}">
                    <a16:creationId xmlns:a16="http://schemas.microsoft.com/office/drawing/2014/main" id="{4601C83D-8525-6C46-A5A1-282E20FB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79" name="Straight Connector 32">
                <a:extLst>
                  <a:ext uri="{FF2B5EF4-FFF2-40B4-BE49-F238E27FC236}">
                    <a16:creationId xmlns:a16="http://schemas.microsoft.com/office/drawing/2014/main" id="{46FEDEF7-94ED-654C-A714-5DA4494924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Straight Connector 33">
                <a:extLst>
                  <a:ext uri="{FF2B5EF4-FFF2-40B4-BE49-F238E27FC236}">
                    <a16:creationId xmlns:a16="http://schemas.microsoft.com/office/drawing/2014/main" id="{8AEE757F-2AA1-A049-996E-CD65BB439B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1" name="Straight Connector 34">
                <a:extLst>
                  <a:ext uri="{FF2B5EF4-FFF2-40B4-BE49-F238E27FC236}">
                    <a16:creationId xmlns:a16="http://schemas.microsoft.com/office/drawing/2014/main" id="{6FBD7A30-4DFE-9741-94DF-756F5091DA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Straight Connector 35">
                <a:extLst>
                  <a:ext uri="{FF2B5EF4-FFF2-40B4-BE49-F238E27FC236}">
                    <a16:creationId xmlns:a16="http://schemas.microsoft.com/office/drawing/2014/main" id="{A2413EBD-2230-9C4C-A1EF-E4D4691AE3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Straight Connector 36">
                <a:extLst>
                  <a:ext uri="{FF2B5EF4-FFF2-40B4-BE49-F238E27FC236}">
                    <a16:creationId xmlns:a16="http://schemas.microsoft.com/office/drawing/2014/main" id="{50DF05E5-CAE1-2548-9217-F3494FEAF9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37">
                <a:extLst>
                  <a:ext uri="{FF2B5EF4-FFF2-40B4-BE49-F238E27FC236}">
                    <a16:creationId xmlns:a16="http://schemas.microsoft.com/office/drawing/2014/main" id="{4899B61A-4B5B-1C46-9B4B-0AEEACEDC2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" name="Straight Connector 38">
                <a:extLst>
                  <a:ext uri="{FF2B5EF4-FFF2-40B4-BE49-F238E27FC236}">
                    <a16:creationId xmlns:a16="http://schemas.microsoft.com/office/drawing/2014/main" id="{22354FFA-0AC0-4B4E-B017-379116B17B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74" name="Isosceles Triangle 27">
            <a:extLst>
              <a:ext uri="{FF2B5EF4-FFF2-40B4-BE49-F238E27FC236}">
                <a16:creationId xmlns:a16="http://schemas.microsoft.com/office/drawing/2014/main" id="{6B600212-9DCE-FA45-84A4-EE6D55AC00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01944" y="2250962"/>
            <a:ext cx="575153" cy="4302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Oval 28">
            <a:extLst>
              <a:ext uri="{FF2B5EF4-FFF2-40B4-BE49-F238E27FC236}">
                <a16:creationId xmlns:a16="http://schemas.microsoft.com/office/drawing/2014/main" id="{D78010AB-EF5A-6941-809F-F93A8141A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762" y="2171496"/>
            <a:ext cx="632958" cy="6289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7" name="Straight Arrow Connector 10">
            <a:extLst>
              <a:ext uri="{FF2B5EF4-FFF2-40B4-BE49-F238E27FC236}">
                <a16:creationId xmlns:a16="http://schemas.microsoft.com/office/drawing/2014/main" id="{807EF7CE-15BB-0345-80AA-C72219B530DE}"/>
              </a:ext>
            </a:extLst>
          </p:cNvPr>
          <p:cNvCxnSpPr>
            <a:cxnSpLocks noChangeShapeType="1"/>
            <a:stCxn id="174" idx="0"/>
            <a:endCxn id="178" idx="1"/>
          </p:cNvCxnSpPr>
          <p:nvPr/>
        </p:nvCxnSpPr>
        <p:spPr bwMode="auto">
          <a:xfrm flipV="1">
            <a:off x="8104645" y="2151723"/>
            <a:ext cx="297890" cy="31436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Straight Arrow Connector 11">
            <a:extLst>
              <a:ext uri="{FF2B5EF4-FFF2-40B4-BE49-F238E27FC236}">
                <a16:creationId xmlns:a16="http://schemas.microsoft.com/office/drawing/2014/main" id="{F55CECDF-4CB3-5843-AF94-3B368134102E}"/>
              </a:ext>
            </a:extLst>
          </p:cNvPr>
          <p:cNvCxnSpPr>
            <a:cxnSpLocks noChangeShapeType="1"/>
            <a:stCxn id="174" idx="0"/>
            <a:endCxn id="188" idx="1"/>
          </p:cNvCxnSpPr>
          <p:nvPr/>
        </p:nvCxnSpPr>
        <p:spPr bwMode="auto">
          <a:xfrm>
            <a:off x="8104645" y="2466087"/>
            <a:ext cx="331010" cy="36098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Straight Arrow Connector 14">
            <a:extLst>
              <a:ext uri="{FF2B5EF4-FFF2-40B4-BE49-F238E27FC236}">
                <a16:creationId xmlns:a16="http://schemas.microsoft.com/office/drawing/2014/main" id="{4F6FF0FC-694A-FB4A-B7BF-730824E84E13}"/>
              </a:ext>
            </a:extLst>
          </p:cNvPr>
          <p:cNvCxnSpPr>
            <a:cxnSpLocks noChangeShapeType="1"/>
            <a:endCxn id="175" idx="1"/>
          </p:cNvCxnSpPr>
          <p:nvPr/>
        </p:nvCxnSpPr>
        <p:spPr bwMode="auto">
          <a:xfrm>
            <a:off x="9341082" y="2139198"/>
            <a:ext cx="224375" cy="12440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Arrow Connector 15">
            <a:extLst>
              <a:ext uri="{FF2B5EF4-FFF2-40B4-BE49-F238E27FC236}">
                <a16:creationId xmlns:a16="http://schemas.microsoft.com/office/drawing/2014/main" id="{014D0138-D0C8-754D-892F-A6B42C7D3F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364554" y="2686901"/>
            <a:ext cx="185647" cy="15716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Arrow Connector 16">
            <a:extLst>
              <a:ext uri="{FF2B5EF4-FFF2-40B4-BE49-F238E27FC236}">
                <a16:creationId xmlns:a16="http://schemas.microsoft.com/office/drawing/2014/main" id="{A4B2BAE5-CB5A-6145-9067-070F0828B9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01254" y="2497723"/>
            <a:ext cx="390980" cy="116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TextBox 17">
            <a:extLst>
              <a:ext uri="{FF2B5EF4-FFF2-40B4-BE49-F238E27FC236}">
                <a16:creationId xmlns:a16="http://schemas.microsoft.com/office/drawing/2014/main" id="{2E543E50-C3C7-E541-9ECB-BF1EF247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013" y="1532962"/>
            <a:ext cx="1656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high priority queue</a:t>
            </a:r>
          </a:p>
        </p:txBody>
      </p:sp>
      <p:sp>
        <p:nvSpPr>
          <p:cNvPr id="165" name="TextBox 18">
            <a:extLst>
              <a:ext uri="{FF2B5EF4-FFF2-40B4-BE49-F238E27FC236}">
                <a16:creationId xmlns:a16="http://schemas.microsoft.com/office/drawing/2014/main" id="{D33A6E20-61AB-3A46-BAD3-72B639231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76" y="3161687"/>
            <a:ext cx="15872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low priority queue</a:t>
            </a:r>
          </a:p>
        </p:txBody>
      </p:sp>
      <p:sp>
        <p:nvSpPr>
          <p:cNvPr id="166" name="TextBox 19">
            <a:extLst>
              <a:ext uri="{FF2B5EF4-FFF2-40B4-BE49-F238E27FC236}">
                <a16:creationId xmlns:a16="http://schemas.microsoft.com/office/drawing/2014/main" id="{18CA292A-DA82-0843-80BD-20E9FC63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660" y="2012062"/>
            <a:ext cx="763273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66963E56-8D94-1F47-9283-561C942D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654" y="2744465"/>
            <a:ext cx="787419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classify</a:t>
            </a:r>
          </a:p>
        </p:txBody>
      </p:sp>
      <p:sp>
        <p:nvSpPr>
          <p:cNvPr id="170" name="TextBox 23">
            <a:extLst>
              <a:ext uri="{FF2B5EF4-FFF2-40B4-BE49-F238E27FC236}">
                <a16:creationId xmlns:a16="http://schemas.microsoft.com/office/drawing/2014/main" id="{C50F9624-DB30-D841-8393-1591753B2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7672" y="2765634"/>
            <a:ext cx="1043018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171" name="TextBox 24">
            <a:extLst>
              <a:ext uri="{FF2B5EF4-FFF2-40B4-BE49-F238E27FC236}">
                <a16:creationId xmlns:a16="http://schemas.microsoft.com/office/drawing/2014/main" id="{3D12E165-AACD-FC4D-9133-E5299E6E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698" y="2771503"/>
            <a:ext cx="453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A413330-497F-ED47-B78A-AF3BCDFF5B9A}"/>
              </a:ext>
            </a:extLst>
          </p:cNvPr>
          <p:cNvGrpSpPr>
            <a:grpSpLocks/>
          </p:cNvGrpSpPr>
          <p:nvPr/>
        </p:nvGrpSpPr>
        <p:grpSpPr bwMode="auto">
          <a:xfrm>
            <a:off x="7832648" y="4587146"/>
            <a:ext cx="347662" cy="754063"/>
            <a:chOff x="2797204" y="2989241"/>
            <a:chExt cx="347099" cy="755477"/>
          </a:xfrm>
        </p:grpSpPr>
        <p:sp>
          <p:nvSpPr>
            <p:cNvPr id="199" name="Rectangle 52">
              <a:extLst>
                <a:ext uri="{FF2B5EF4-FFF2-40B4-BE49-F238E27FC236}">
                  <a16:creationId xmlns:a16="http://schemas.microsoft.com/office/drawing/2014/main" id="{B91332E7-A11F-9347-AEBB-461467FDA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0" name="Group 53">
              <a:extLst>
                <a:ext uri="{FF2B5EF4-FFF2-40B4-BE49-F238E27FC236}">
                  <a16:creationId xmlns:a16="http://schemas.microsoft.com/office/drawing/2014/main" id="{F4ACB128-10F8-694B-81EE-797A0DD60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1" name="Oval 54">
                <a:extLst>
                  <a:ext uri="{FF2B5EF4-FFF2-40B4-BE49-F238E27FC236}">
                    <a16:creationId xmlns:a16="http://schemas.microsoft.com/office/drawing/2014/main" id="{FEC2E554-32AB-DB43-AF65-3677E1404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TextBox 55">
                <a:extLst>
                  <a:ext uri="{FF2B5EF4-FFF2-40B4-BE49-F238E27FC236}">
                    <a16:creationId xmlns:a16="http://schemas.microsoft.com/office/drawing/2014/main" id="{3038C36E-D4FE-2D43-81C4-8CBEF283A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D5CDCB5-8BD7-8449-9EE8-522A6E1EC58E}"/>
              </a:ext>
            </a:extLst>
          </p:cNvPr>
          <p:cNvGrpSpPr>
            <a:grpSpLocks/>
          </p:cNvGrpSpPr>
          <p:nvPr/>
        </p:nvGrpSpPr>
        <p:grpSpPr bwMode="auto">
          <a:xfrm>
            <a:off x="8181898" y="4591909"/>
            <a:ext cx="346075" cy="755650"/>
            <a:chOff x="2797204" y="2989241"/>
            <a:chExt cx="347099" cy="755477"/>
          </a:xfrm>
        </p:grpSpPr>
        <p:sp>
          <p:nvSpPr>
            <p:cNvPr id="204" name="Rectangle 57">
              <a:extLst>
                <a:ext uri="{FF2B5EF4-FFF2-40B4-BE49-F238E27FC236}">
                  <a16:creationId xmlns:a16="http://schemas.microsoft.com/office/drawing/2014/main" id="{79C763B8-181E-C545-8EDE-2006D8C7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5" name="Group 58">
              <a:extLst>
                <a:ext uri="{FF2B5EF4-FFF2-40B4-BE49-F238E27FC236}">
                  <a16:creationId xmlns:a16="http://schemas.microsoft.com/office/drawing/2014/main" id="{BB006118-96E2-A144-A976-280D82D624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6" name="Oval 59">
                <a:extLst>
                  <a:ext uri="{FF2B5EF4-FFF2-40B4-BE49-F238E27FC236}">
                    <a16:creationId xmlns:a16="http://schemas.microsoft.com/office/drawing/2014/main" id="{4A938029-DCC0-0240-A47F-3D1EAA258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7" name="TextBox 60">
                <a:extLst>
                  <a:ext uri="{FF2B5EF4-FFF2-40B4-BE49-F238E27FC236}">
                    <a16:creationId xmlns:a16="http://schemas.microsoft.com/office/drawing/2014/main" id="{0D6BFA59-6951-BA4F-849A-B320C9CA9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28CDD20-1F91-BA48-AEEC-082272BFE385}"/>
              </a:ext>
            </a:extLst>
          </p:cNvPr>
          <p:cNvGrpSpPr>
            <a:grpSpLocks/>
          </p:cNvGrpSpPr>
          <p:nvPr/>
        </p:nvGrpSpPr>
        <p:grpSpPr bwMode="auto">
          <a:xfrm>
            <a:off x="8532735" y="4587146"/>
            <a:ext cx="346075" cy="755650"/>
            <a:chOff x="997686" y="3954289"/>
            <a:chExt cx="347099" cy="755477"/>
          </a:xfrm>
        </p:grpSpPr>
        <p:sp>
          <p:nvSpPr>
            <p:cNvPr id="209" name="Rectangle 62">
              <a:extLst>
                <a:ext uri="{FF2B5EF4-FFF2-40B4-BE49-F238E27FC236}">
                  <a16:creationId xmlns:a16="http://schemas.microsoft.com/office/drawing/2014/main" id="{5601D88E-9405-1B4E-B7D8-10891DF1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0" name="Group 63">
              <a:extLst>
                <a:ext uri="{FF2B5EF4-FFF2-40B4-BE49-F238E27FC236}">
                  <a16:creationId xmlns:a16="http://schemas.microsoft.com/office/drawing/2014/main" id="{22469F56-B5A8-A44E-A5FF-04A4C3A4F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11" name="Oval 64">
                <a:extLst>
                  <a:ext uri="{FF2B5EF4-FFF2-40B4-BE49-F238E27FC236}">
                    <a16:creationId xmlns:a16="http://schemas.microsoft.com/office/drawing/2014/main" id="{60743089-7BBE-7A47-8B6F-9BA95826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2" name="TextBox 65">
                <a:extLst>
                  <a:ext uri="{FF2B5EF4-FFF2-40B4-BE49-F238E27FC236}">
                    <a16:creationId xmlns:a16="http://schemas.microsoft.com/office/drawing/2014/main" id="{97AE9EDF-FCD8-A44E-830F-C938E1028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ED8E6B2-55F7-A842-BF00-1FDEAB5B96FB}"/>
              </a:ext>
            </a:extLst>
          </p:cNvPr>
          <p:cNvGrpSpPr>
            <a:grpSpLocks/>
          </p:cNvGrpSpPr>
          <p:nvPr/>
        </p:nvGrpSpPr>
        <p:grpSpPr bwMode="auto">
          <a:xfrm>
            <a:off x="8888335" y="4585559"/>
            <a:ext cx="347663" cy="754062"/>
            <a:chOff x="2797204" y="2989241"/>
            <a:chExt cx="347099" cy="755477"/>
          </a:xfrm>
        </p:grpSpPr>
        <p:sp>
          <p:nvSpPr>
            <p:cNvPr id="214" name="Rectangle 67">
              <a:extLst>
                <a:ext uri="{FF2B5EF4-FFF2-40B4-BE49-F238E27FC236}">
                  <a16:creationId xmlns:a16="http://schemas.microsoft.com/office/drawing/2014/main" id="{17877A5D-7221-1B44-A820-C6CA50DD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5" name="Group 68">
              <a:extLst>
                <a:ext uri="{FF2B5EF4-FFF2-40B4-BE49-F238E27FC236}">
                  <a16:creationId xmlns:a16="http://schemas.microsoft.com/office/drawing/2014/main" id="{971AF330-877D-B346-8636-720417511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16" name="Oval 69">
                <a:extLst>
                  <a:ext uri="{FF2B5EF4-FFF2-40B4-BE49-F238E27FC236}">
                    <a16:creationId xmlns:a16="http://schemas.microsoft.com/office/drawing/2014/main" id="{BBC6CE4C-69C6-3442-856D-E7AE545D2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7" name="TextBox 70">
                <a:extLst>
                  <a:ext uri="{FF2B5EF4-FFF2-40B4-BE49-F238E27FC236}">
                    <a16:creationId xmlns:a16="http://schemas.microsoft.com/office/drawing/2014/main" id="{6651BEED-1878-374C-8A7F-971D8CFEE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C52832B-CB92-454D-9FA5-397F33ED018E}"/>
              </a:ext>
            </a:extLst>
          </p:cNvPr>
          <p:cNvGrpSpPr>
            <a:grpSpLocks/>
          </p:cNvGrpSpPr>
          <p:nvPr/>
        </p:nvGrpSpPr>
        <p:grpSpPr bwMode="auto">
          <a:xfrm>
            <a:off x="9950373" y="4593496"/>
            <a:ext cx="347662" cy="755650"/>
            <a:chOff x="997686" y="3954289"/>
            <a:chExt cx="347099" cy="755477"/>
          </a:xfrm>
        </p:grpSpPr>
        <p:sp>
          <p:nvSpPr>
            <p:cNvPr id="219" name="Rectangle 72">
              <a:extLst>
                <a:ext uri="{FF2B5EF4-FFF2-40B4-BE49-F238E27FC236}">
                  <a16:creationId xmlns:a16="http://schemas.microsoft.com/office/drawing/2014/main" id="{E8EB6424-F905-7341-B066-9F8E5F62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0" name="Group 73">
              <a:extLst>
                <a:ext uri="{FF2B5EF4-FFF2-40B4-BE49-F238E27FC236}">
                  <a16:creationId xmlns:a16="http://schemas.microsoft.com/office/drawing/2014/main" id="{EAE329E5-B657-7E46-AF92-0B794854B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21" name="Oval 74">
                <a:extLst>
                  <a:ext uri="{FF2B5EF4-FFF2-40B4-BE49-F238E27FC236}">
                    <a16:creationId xmlns:a16="http://schemas.microsoft.com/office/drawing/2014/main" id="{14299EB1-5355-4344-8A2B-DA7E42F81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2" name="TextBox 75">
                <a:extLst>
                  <a:ext uri="{FF2B5EF4-FFF2-40B4-BE49-F238E27FC236}">
                    <a16:creationId xmlns:a16="http://schemas.microsoft.com/office/drawing/2014/main" id="{0910BB6C-C974-2D4C-91BD-0C41CB78E0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414A69-7A4D-E94C-9166-A43D26F738FB}"/>
              </a:ext>
            </a:extLst>
          </p:cNvPr>
          <p:cNvGrpSpPr/>
          <p:nvPr/>
        </p:nvGrpSpPr>
        <p:grpSpPr>
          <a:xfrm>
            <a:off x="6976985" y="4182334"/>
            <a:ext cx="3978275" cy="1506537"/>
            <a:chOff x="6976985" y="4182334"/>
            <a:chExt cx="3978275" cy="1506537"/>
          </a:xfrm>
        </p:grpSpPr>
        <p:cxnSp>
          <p:nvCxnSpPr>
            <p:cNvPr id="196" name="Straight Connector 49">
              <a:extLst>
                <a:ext uri="{FF2B5EF4-FFF2-40B4-BE49-F238E27FC236}">
                  <a16:creationId xmlns:a16="http://schemas.microsoft.com/office/drawing/2014/main" id="{09FBCBE2-0BE6-0B41-8BDC-3994B6A0EE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3110" y="4580796"/>
              <a:ext cx="32305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Straight Connector 50">
              <a:extLst>
                <a:ext uri="{FF2B5EF4-FFF2-40B4-BE49-F238E27FC236}">
                  <a16:creationId xmlns:a16="http://schemas.microsoft.com/office/drawing/2014/main" id="{7F18FA76-7AB2-2240-83F5-7ECCE2B761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4698" y="5352321"/>
              <a:ext cx="3230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TextBox 126">
              <a:extLst>
                <a:ext uri="{FF2B5EF4-FFF2-40B4-BE49-F238E27FC236}">
                  <a16:creationId xmlns:a16="http://schemas.microsoft.com/office/drawing/2014/main" id="{0D4C74E0-D72A-AB40-AFD9-B2B842FE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6985" y="4182334"/>
              <a:ext cx="806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274" name="TextBox 127">
              <a:extLst>
                <a:ext uri="{FF2B5EF4-FFF2-40B4-BE49-F238E27FC236}">
                  <a16:creationId xmlns:a16="http://schemas.microsoft.com/office/drawing/2014/main" id="{53975E93-967F-ED41-83F1-9D88A696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0798" y="5380896"/>
              <a:ext cx="10874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275" name="TextBox 128">
              <a:extLst>
                <a:ext uri="{FF2B5EF4-FFF2-40B4-BE49-F238E27FC236}">
                  <a16:creationId xmlns:a16="http://schemas.microsoft.com/office/drawing/2014/main" id="{B40D0F1D-D7DC-5742-9077-05BB3F474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3023" y="4687159"/>
              <a:ext cx="86042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2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packet in service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7129A8-85BC-6440-85AB-254D43D1F548}"/>
              </a:ext>
            </a:extLst>
          </p:cNvPr>
          <p:cNvGrpSpPr/>
          <p:nvPr/>
        </p:nvGrpSpPr>
        <p:grpSpPr>
          <a:xfrm>
            <a:off x="7015641" y="2371233"/>
            <a:ext cx="563235" cy="169985"/>
            <a:chOff x="6268765" y="2496876"/>
            <a:chExt cx="563235" cy="169985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A779E9A-02A9-6644-AD69-61CB27E5FD57}"/>
                </a:ext>
              </a:extLst>
            </p:cNvPr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C9A69F9-D799-2D40-8176-B02399B60E4C}"/>
                </a:ext>
              </a:extLst>
            </p:cNvPr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529E63-DBF0-6744-92EC-AF13D4CB549F}"/>
              </a:ext>
            </a:extLst>
          </p:cNvPr>
          <p:cNvGrpSpPr/>
          <p:nvPr/>
        </p:nvGrpSpPr>
        <p:grpSpPr>
          <a:xfrm>
            <a:off x="10518514" y="2335168"/>
            <a:ext cx="563235" cy="352190"/>
            <a:chOff x="6268765" y="2496876"/>
            <a:chExt cx="563235" cy="169985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1813BBB-45F9-4545-A44C-AB5AAFCFF57C}"/>
                </a:ext>
              </a:extLst>
            </p:cNvPr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AFC330-0A49-7843-90F0-1955543FA463}"/>
                </a:ext>
              </a:extLst>
            </p:cNvPr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Content Placeholder 1">
            <a:extLst>
              <a:ext uri="{FF2B5EF4-FFF2-40B4-BE49-F238E27FC236}">
                <a16:creationId xmlns:a16="http://schemas.microsoft.com/office/drawing/2014/main" id="{F749212D-A689-B143-9931-DD5E944728A3}"/>
              </a:ext>
            </a:extLst>
          </p:cNvPr>
          <p:cNvSpPr txBox="1">
            <a:spLocks/>
          </p:cNvSpPr>
          <p:nvPr/>
        </p:nvSpPr>
        <p:spPr>
          <a:xfrm>
            <a:off x="767862" y="3915571"/>
            <a:ext cx="5084299" cy="19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5938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 packet from highest priority queue that has buffered packets</a:t>
            </a:r>
          </a:p>
          <a:p>
            <a:pPr marL="804863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FCFS within priority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5BFDA1-472B-D44C-AF4F-687F704E3348}"/>
              </a:ext>
            </a:extLst>
          </p:cNvPr>
          <p:cNvGrpSpPr/>
          <p:nvPr/>
        </p:nvGrpSpPr>
        <p:grpSpPr>
          <a:xfrm>
            <a:off x="7671174" y="3917372"/>
            <a:ext cx="298450" cy="651303"/>
            <a:chOff x="7398516" y="3578212"/>
            <a:chExt cx="298450" cy="651303"/>
          </a:xfrm>
        </p:grpSpPr>
        <p:sp>
          <p:nvSpPr>
            <p:cNvPr id="246" name="Oval 99">
              <a:extLst>
                <a:ext uri="{FF2B5EF4-FFF2-40B4-BE49-F238E27FC236}">
                  <a16:creationId xmlns:a16="http://schemas.microsoft.com/office/drawing/2014/main" id="{0A08FE43-AF40-AA44-97C2-598083D1E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7" name="TextBox 100">
              <a:extLst>
                <a:ext uri="{FF2B5EF4-FFF2-40B4-BE49-F238E27FC236}">
                  <a16:creationId xmlns:a16="http://schemas.microsoft.com/office/drawing/2014/main" id="{FC5974ED-B537-5F40-8FAE-38F177C67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55FAFA-386D-5447-BC0E-EB7887B8FEF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BB26098-DF2F-704A-9CE3-477B4A4088E8}"/>
              </a:ext>
            </a:extLst>
          </p:cNvPr>
          <p:cNvGrpSpPr/>
          <p:nvPr/>
        </p:nvGrpSpPr>
        <p:grpSpPr>
          <a:xfrm>
            <a:off x="7966553" y="3920142"/>
            <a:ext cx="298450" cy="651303"/>
            <a:chOff x="7398516" y="3578212"/>
            <a:chExt cx="298450" cy="651303"/>
          </a:xfrm>
        </p:grpSpPr>
        <p:sp>
          <p:nvSpPr>
            <p:cNvPr id="143" name="Oval 99">
              <a:extLst>
                <a:ext uri="{FF2B5EF4-FFF2-40B4-BE49-F238E27FC236}">
                  <a16:creationId xmlns:a16="http://schemas.microsoft.com/office/drawing/2014/main" id="{1FE7763F-DEFC-0445-A67D-64E5AE18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Box 100">
              <a:extLst>
                <a:ext uri="{FF2B5EF4-FFF2-40B4-BE49-F238E27FC236}">
                  <a16:creationId xmlns:a16="http://schemas.microsoft.com/office/drawing/2014/main" id="{4A02E4C3-DE29-4645-A913-F3187EB58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B4D562C-391A-154A-B9C0-DCBC67DEF7B3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4C0CEA-EE95-7C45-9F9E-3251EBAE6CAD}"/>
              </a:ext>
            </a:extLst>
          </p:cNvPr>
          <p:cNvGrpSpPr/>
          <p:nvPr/>
        </p:nvGrpSpPr>
        <p:grpSpPr>
          <a:xfrm>
            <a:off x="8574489" y="3916263"/>
            <a:ext cx="298450" cy="651303"/>
            <a:chOff x="7398516" y="3578212"/>
            <a:chExt cx="298450" cy="651303"/>
          </a:xfrm>
        </p:grpSpPr>
        <p:sp>
          <p:nvSpPr>
            <p:cNvPr id="147" name="Oval 99">
              <a:extLst>
                <a:ext uri="{FF2B5EF4-FFF2-40B4-BE49-F238E27FC236}">
                  <a16:creationId xmlns:a16="http://schemas.microsoft.com/office/drawing/2014/main" id="{AAFD89C4-864D-F34B-A82D-1BB28524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Box 100">
              <a:extLst>
                <a:ext uri="{FF2B5EF4-FFF2-40B4-BE49-F238E27FC236}">
                  <a16:creationId xmlns:a16="http://schemas.microsoft.com/office/drawing/2014/main" id="{131EAF45-AA88-C248-A0B3-290327B7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0FAAC14-1425-6443-B0A5-5CBC5E66DC31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912A4-6BD9-FB48-8EF7-0DB862FE810A}"/>
              </a:ext>
            </a:extLst>
          </p:cNvPr>
          <p:cNvGrpSpPr/>
          <p:nvPr/>
        </p:nvGrpSpPr>
        <p:grpSpPr>
          <a:xfrm>
            <a:off x="7829819" y="3644517"/>
            <a:ext cx="298450" cy="927483"/>
            <a:chOff x="6725889" y="3647842"/>
            <a:chExt cx="298450" cy="927483"/>
          </a:xfrm>
        </p:grpSpPr>
        <p:sp>
          <p:nvSpPr>
            <p:cNvPr id="153" name="Oval 89">
              <a:extLst>
                <a:ext uri="{FF2B5EF4-FFF2-40B4-BE49-F238E27FC236}">
                  <a16:creationId xmlns:a16="http://schemas.microsoft.com/office/drawing/2014/main" id="{DB6F42F1-F3D1-9241-AFE5-67FBD8AC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258" y="3722164"/>
              <a:ext cx="220266" cy="2002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4" name="TextBox 90">
              <a:extLst>
                <a:ext uri="{FF2B5EF4-FFF2-40B4-BE49-F238E27FC236}">
                  <a16:creationId xmlns:a16="http://schemas.microsoft.com/office/drawing/2014/main" id="{D3EE74DA-4F35-BD42-A402-E5709C994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889" y="3647842"/>
              <a:ext cx="298450" cy="33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ED8863-F045-6C4F-8410-611648593128}"/>
                </a:ext>
              </a:extLst>
            </p:cNvPr>
            <p:cNvCxnSpPr/>
            <p:nvPr/>
          </p:nvCxnSpPr>
          <p:spPr>
            <a:xfrm>
              <a:off x="6866312" y="3920282"/>
              <a:ext cx="0" cy="65504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D42AA4F-FBF9-CC40-8705-7E68F9D30BB8}"/>
              </a:ext>
            </a:extLst>
          </p:cNvPr>
          <p:cNvGrpSpPr/>
          <p:nvPr/>
        </p:nvGrpSpPr>
        <p:grpSpPr>
          <a:xfrm>
            <a:off x="9807544" y="3925685"/>
            <a:ext cx="298450" cy="647977"/>
            <a:chOff x="7405166" y="3581538"/>
            <a:chExt cx="298450" cy="647977"/>
          </a:xfrm>
        </p:grpSpPr>
        <p:sp>
          <p:nvSpPr>
            <p:cNvPr id="277" name="Oval 99">
              <a:extLst>
                <a:ext uri="{FF2B5EF4-FFF2-40B4-BE49-F238E27FC236}">
                  <a16:creationId xmlns:a16="http://schemas.microsoft.com/office/drawing/2014/main" id="{ED4C12D3-CD45-C940-B0F8-78FF1990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TextBox 100">
              <a:extLst>
                <a:ext uri="{FF2B5EF4-FFF2-40B4-BE49-F238E27FC236}">
                  <a16:creationId xmlns:a16="http://schemas.microsoft.com/office/drawing/2014/main" id="{E3B96439-708C-5041-BAA5-E79EF5FA9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166" y="358153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F92783F0-8C2B-C34F-B314-E5566258AF39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83055A-5BE8-A942-8605-57EA41C15EAA}"/>
              </a:ext>
            </a:extLst>
          </p:cNvPr>
          <p:cNvGrpSpPr/>
          <p:nvPr/>
        </p:nvGrpSpPr>
        <p:grpSpPr>
          <a:xfrm>
            <a:off x="8029730" y="5366143"/>
            <a:ext cx="298450" cy="651728"/>
            <a:chOff x="7384663" y="5459245"/>
            <a:chExt cx="298450" cy="651728"/>
          </a:xfrm>
        </p:grpSpPr>
        <p:sp>
          <p:nvSpPr>
            <p:cNvPr id="281" name="Oval 99">
              <a:extLst>
                <a:ext uri="{FF2B5EF4-FFF2-40B4-BE49-F238E27FC236}">
                  <a16:creationId xmlns:a16="http://schemas.microsoft.com/office/drawing/2014/main" id="{9934B476-1895-D149-A552-448E1310E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TextBox 100">
              <a:extLst>
                <a:ext uri="{FF2B5EF4-FFF2-40B4-BE49-F238E27FC236}">
                  <a16:creationId xmlns:a16="http://schemas.microsoft.com/office/drawing/2014/main" id="{0B65A5ED-22FF-694D-A8CF-CD58B7906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466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80B4985-A2E7-9840-89DB-43CD1C32889B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8BFC867-D14D-3144-B81A-791B84130F74}"/>
              </a:ext>
            </a:extLst>
          </p:cNvPr>
          <p:cNvGrpSpPr/>
          <p:nvPr/>
        </p:nvGrpSpPr>
        <p:grpSpPr>
          <a:xfrm>
            <a:off x="8381636" y="5365589"/>
            <a:ext cx="298450" cy="651728"/>
            <a:chOff x="7391313" y="5459245"/>
            <a:chExt cx="298450" cy="651728"/>
          </a:xfrm>
        </p:grpSpPr>
        <p:sp>
          <p:nvSpPr>
            <p:cNvPr id="285" name="Oval 99">
              <a:extLst>
                <a:ext uri="{FF2B5EF4-FFF2-40B4-BE49-F238E27FC236}">
                  <a16:creationId xmlns:a16="http://schemas.microsoft.com/office/drawing/2014/main" id="{BCA5C7D8-492C-6D4C-A709-3454D0AA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Box 100">
              <a:extLst>
                <a:ext uri="{FF2B5EF4-FFF2-40B4-BE49-F238E27FC236}">
                  <a16:creationId xmlns:a16="http://schemas.microsoft.com/office/drawing/2014/main" id="{56C67F63-AD2F-904B-A5F0-CB2761358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CED90D14-0E45-5341-B1F1-814D49A675B5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AD51B82-2C86-C848-B33C-7B11C8FA3B57}"/>
              </a:ext>
            </a:extLst>
          </p:cNvPr>
          <p:cNvGrpSpPr/>
          <p:nvPr/>
        </p:nvGrpSpPr>
        <p:grpSpPr>
          <a:xfrm>
            <a:off x="8736867" y="5365034"/>
            <a:ext cx="298450" cy="651727"/>
            <a:chOff x="7391313" y="5459245"/>
            <a:chExt cx="298450" cy="651727"/>
          </a:xfrm>
        </p:grpSpPr>
        <p:sp>
          <p:nvSpPr>
            <p:cNvPr id="289" name="Oval 99">
              <a:extLst>
                <a:ext uri="{FF2B5EF4-FFF2-40B4-BE49-F238E27FC236}">
                  <a16:creationId xmlns:a16="http://schemas.microsoft.com/office/drawing/2014/main" id="{8B751EE7-2235-4048-BC78-0782B52B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TextBox 100">
              <a:extLst>
                <a:ext uri="{FF2B5EF4-FFF2-40B4-BE49-F238E27FC236}">
                  <a16:creationId xmlns:a16="http://schemas.microsoft.com/office/drawing/2014/main" id="{B8507147-FC4D-1542-A3A7-90596BEF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F74942C4-4354-FE45-B718-B6E99CA1D39F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ED60DF8-B507-0E4E-8EFC-684EF5836E2E}"/>
              </a:ext>
            </a:extLst>
          </p:cNvPr>
          <p:cNvGrpSpPr/>
          <p:nvPr/>
        </p:nvGrpSpPr>
        <p:grpSpPr>
          <a:xfrm>
            <a:off x="9086001" y="5365035"/>
            <a:ext cx="298450" cy="651728"/>
            <a:chOff x="7391313" y="5459245"/>
            <a:chExt cx="298450" cy="651728"/>
          </a:xfrm>
        </p:grpSpPr>
        <p:sp>
          <p:nvSpPr>
            <p:cNvPr id="293" name="Oval 99">
              <a:extLst>
                <a:ext uri="{FF2B5EF4-FFF2-40B4-BE49-F238E27FC236}">
                  <a16:creationId xmlns:a16="http://schemas.microsoft.com/office/drawing/2014/main" id="{52D8440D-1B32-3B45-A2B4-B9EB99F22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TextBox 100">
              <a:extLst>
                <a:ext uri="{FF2B5EF4-FFF2-40B4-BE49-F238E27FC236}">
                  <a16:creationId xmlns:a16="http://schemas.microsoft.com/office/drawing/2014/main" id="{F6D396E6-A748-A548-A25E-DD22B2CA3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114BECB2-1F39-4842-A148-3F058B5E87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49EEF46-5C0F-1641-93E3-C585EB817C3A}"/>
              </a:ext>
            </a:extLst>
          </p:cNvPr>
          <p:cNvGrpSpPr/>
          <p:nvPr/>
        </p:nvGrpSpPr>
        <p:grpSpPr>
          <a:xfrm>
            <a:off x="10159452" y="5361155"/>
            <a:ext cx="298450" cy="651727"/>
            <a:chOff x="7391313" y="5459245"/>
            <a:chExt cx="298450" cy="651727"/>
          </a:xfrm>
        </p:grpSpPr>
        <p:sp>
          <p:nvSpPr>
            <p:cNvPr id="297" name="Oval 99">
              <a:extLst>
                <a:ext uri="{FF2B5EF4-FFF2-40B4-BE49-F238E27FC236}">
                  <a16:creationId xmlns:a16="http://schemas.microsoft.com/office/drawing/2014/main" id="{3DCA5832-DE2D-764A-99B6-A0207347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TextBox 100">
              <a:extLst>
                <a:ext uri="{FF2B5EF4-FFF2-40B4-BE49-F238E27FC236}">
                  <a16:creationId xmlns:a16="http://schemas.microsoft.com/office/drawing/2014/main" id="{5B31099F-7256-BD4F-88BF-DDDC02915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299E53A8-3472-E546-8464-2381D0D10BDC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Slide Number Placeholder 4">
            <a:extLst>
              <a:ext uri="{FF2B5EF4-FFF2-40B4-BE49-F238E27FC236}">
                <a16:creationId xmlns:a16="http://schemas.microsoft.com/office/drawing/2014/main" id="{B39E7F7E-5ABD-0848-8F48-93D47E0E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90" y="1409359"/>
            <a:ext cx="5155396" cy="25132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 (RR) scheduling:</a:t>
            </a:r>
          </a:p>
          <a:p>
            <a:pPr marL="461963" indent="-22383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arriving traffic classified, queued by class</a:t>
            </a:r>
          </a:p>
          <a:p>
            <a:pPr marL="804863" lvl="1" indent="-223838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any header fields can be used for 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round robin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8A8ADF-5F32-994F-BC3B-330DE15D2284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5">
            <a:extLst>
              <a:ext uri="{FF2B5EF4-FFF2-40B4-BE49-F238E27FC236}">
                <a16:creationId xmlns:a16="http://schemas.microsoft.com/office/drawing/2014/main" id="{5E20D4A5-ECB9-AC43-B9A4-23F1ACC6B544}"/>
              </a:ext>
            </a:extLst>
          </p:cNvPr>
          <p:cNvGrpSpPr>
            <a:grpSpLocks/>
          </p:cNvGrpSpPr>
          <p:nvPr/>
        </p:nvGrpSpPr>
        <p:grpSpPr bwMode="auto">
          <a:xfrm>
            <a:off x="7990116" y="2719344"/>
            <a:ext cx="1274199" cy="760001"/>
            <a:chOff x="1670312" y="2562997"/>
            <a:chExt cx="940317" cy="565219"/>
          </a:xfrm>
        </p:grpSpPr>
        <p:grpSp>
          <p:nvGrpSpPr>
            <p:cNvPr id="142" name="Group 28">
              <a:extLst>
                <a:ext uri="{FF2B5EF4-FFF2-40B4-BE49-F238E27FC236}">
                  <a16:creationId xmlns:a16="http://schemas.microsoft.com/office/drawing/2014/main" id="{0D74CDDD-C99A-B947-9EFD-CBD75E4B4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44" name="Rectangle 30">
                <a:extLst>
                  <a:ext uri="{FF2B5EF4-FFF2-40B4-BE49-F238E27FC236}">
                    <a16:creationId xmlns:a16="http://schemas.microsoft.com/office/drawing/2014/main" id="{5BA4441C-4DBA-5C43-9B95-11C0A5BE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45" name="Straight Connector 31">
                <a:extLst>
                  <a:ext uri="{FF2B5EF4-FFF2-40B4-BE49-F238E27FC236}">
                    <a16:creationId xmlns:a16="http://schemas.microsoft.com/office/drawing/2014/main" id="{770065E7-2AFF-9749-B481-CA28AC094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32">
                <a:extLst>
                  <a:ext uri="{FF2B5EF4-FFF2-40B4-BE49-F238E27FC236}">
                    <a16:creationId xmlns:a16="http://schemas.microsoft.com/office/drawing/2014/main" id="{539B04A0-6232-674F-9C18-A238D11AEB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33">
                <a:extLst>
                  <a:ext uri="{FF2B5EF4-FFF2-40B4-BE49-F238E27FC236}">
                    <a16:creationId xmlns:a16="http://schemas.microsoft.com/office/drawing/2014/main" id="{5A314D63-4A94-934B-B80A-574E64C1FC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34">
                <a:extLst>
                  <a:ext uri="{FF2B5EF4-FFF2-40B4-BE49-F238E27FC236}">
                    <a16:creationId xmlns:a16="http://schemas.microsoft.com/office/drawing/2014/main" id="{BA121D63-FFE6-C04E-AA14-2DF4C20BE7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35">
                <a:extLst>
                  <a:ext uri="{FF2B5EF4-FFF2-40B4-BE49-F238E27FC236}">
                    <a16:creationId xmlns:a16="http://schemas.microsoft.com/office/drawing/2014/main" id="{EE858001-04E3-1143-818E-C81A03EFAB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Straight Connector 36">
                <a:extLst>
                  <a:ext uri="{FF2B5EF4-FFF2-40B4-BE49-F238E27FC236}">
                    <a16:creationId xmlns:a16="http://schemas.microsoft.com/office/drawing/2014/main" id="{CBF470F2-7828-8D49-A5E2-E9BDE68C61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Straight Connector 37">
                <a:extLst>
                  <a:ext uri="{FF2B5EF4-FFF2-40B4-BE49-F238E27FC236}">
                    <a16:creationId xmlns:a16="http://schemas.microsoft.com/office/drawing/2014/main" id="{E97A75DC-F010-2C45-B01F-70860A3F93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D724ED3A-7ACB-D44D-A470-0A8862BA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52560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25">
            <a:extLst>
              <a:ext uri="{FF2B5EF4-FFF2-40B4-BE49-F238E27FC236}">
                <a16:creationId xmlns:a16="http://schemas.microsoft.com/office/drawing/2014/main" id="{78CE8917-94A5-5F43-9B45-4CF75FDA73E0}"/>
              </a:ext>
            </a:extLst>
          </p:cNvPr>
          <p:cNvGrpSpPr>
            <a:grpSpLocks/>
          </p:cNvGrpSpPr>
          <p:nvPr/>
        </p:nvGrpSpPr>
        <p:grpSpPr bwMode="auto">
          <a:xfrm>
            <a:off x="8007879" y="3655287"/>
            <a:ext cx="1292387" cy="763274"/>
            <a:chOff x="1670312" y="2562997"/>
            <a:chExt cx="940318" cy="56521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0D8E17B-A552-3844-9E03-2A679FC53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B35063A-E9F2-BC4C-A8E9-717E50FE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C02D04A-A9F5-2845-A7BE-433428BCC5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5BE41CA-E190-B348-8E48-9BC46D3CC8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5D1529E-4924-C248-881D-B6922DDFDE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1735752-9D7F-6347-A614-D2BFA81094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68C59A4-7FD1-F149-8C50-5744DF74BB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8AFAF38-FB42-C546-9A05-3826F34FCB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1962054-FB67-854A-BED8-E660D3B280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7ACE1BC-0185-2240-B3FE-B81E228E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418" y="2571262"/>
              <a:ext cx="375212" cy="552560"/>
            </a:xfrm>
            <a:prstGeom prst="rect">
              <a:avLst/>
            </a:prstGeom>
            <a:solidFill>
              <a:srgbClr val="00B05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BA9911C7-BCF3-0441-8F93-9AAE670E0B0D}"/>
              </a:ext>
            </a:extLst>
          </p:cNvPr>
          <p:cNvGrpSpPr>
            <a:grpSpLocks/>
          </p:cNvGrpSpPr>
          <p:nvPr/>
        </p:nvGrpSpPr>
        <p:grpSpPr bwMode="auto">
          <a:xfrm>
            <a:off x="8004017" y="4563481"/>
            <a:ext cx="1292385" cy="721744"/>
            <a:chOff x="1670312" y="2562997"/>
            <a:chExt cx="940317" cy="5652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FE00C82-D11B-C34C-BFC4-81E9F9A08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305CD10-A67D-8049-A130-7D6431365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D9A96F1-A0D6-6E45-A572-3878A16D9D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1F40E93-7522-5B49-9537-22A358F1F3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C3669C8-8DC6-1144-A3B6-94CC50CAC7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38A7AFE-85D5-6843-A4D2-59A62B4BF6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532C686-FF5E-204A-B3B1-08302EDF90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6C3091D-F490-CF4A-8604-13C657DC18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8A89B68-81DA-E544-8470-F55B36DAB5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D236F41-84E2-4F41-887A-68DC8EDF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937" y="2571262"/>
              <a:ext cx="478692" cy="552560"/>
            </a:xfrm>
            <a:prstGeom prst="rect">
              <a:avLst/>
            </a:prstGeom>
            <a:solidFill>
              <a:srgbClr val="3333CC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6" name="Triangle 85">
            <a:extLst>
              <a:ext uri="{FF2B5EF4-FFF2-40B4-BE49-F238E27FC236}">
                <a16:creationId xmlns:a16="http://schemas.microsoft.com/office/drawing/2014/main" id="{4E037740-5ED0-EC4A-8F76-0BD68A8C710B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7883BF-A6F9-DE47-88A6-F0CE4216E83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F5C5A68-B743-7147-8BCF-20B7D5DC9051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49C0F1E-ECD0-B049-A9B5-7870538D7F31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EBB538C-0DDB-B645-86CF-67A9457818FF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1D419CE-A5C0-0A4F-85AC-1DB03EB7F28B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DBF63E4-8431-0445-B7A7-EE6FEAE19E8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FBBA29F-E9D0-F84F-9C86-CDCFBB2CDE86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6EAB9FF-EEC9-3A43-9BE7-A4DD14A960C4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68140F4-AC30-184C-8CF8-A2D77B410547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F99A07-C727-1644-8341-3B3CB4A1A604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E5CF80-BE3B-024F-A459-6681CD2BCC1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F47B22-C2C5-2543-A814-67700D8EB0B0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90B05F-D57F-984A-AAA3-8BB0F57C2104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6D3EED-0FBB-8746-A909-7EFE21516D4A}"/>
              </a:ext>
            </a:extLst>
          </p:cNvPr>
          <p:cNvCxnSpPr>
            <a:stCxn id="144" idx="3"/>
            <a:endCxn id="110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9F9A9FD-F1D6-674E-B6FE-3E4351E164C0}"/>
              </a:ext>
            </a:extLst>
          </p:cNvPr>
          <p:cNvCxnSpPr>
            <a:cxnSpLocks/>
            <a:stCxn id="124" idx="3"/>
            <a:endCxn id="110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ADB4CD1-2488-9641-991D-3E40210AD457}"/>
              </a:ext>
            </a:extLst>
          </p:cNvPr>
          <p:cNvCxnSpPr>
            <a:cxnSpLocks/>
            <a:stCxn id="133" idx="3"/>
            <a:endCxn id="110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9DA51A-4D35-0947-828C-22218BCFD148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110" name="Oval 27">
              <a:extLst>
                <a:ext uri="{FF2B5EF4-FFF2-40B4-BE49-F238E27FC236}">
                  <a16:creationId xmlns:a16="http://schemas.microsoft.com/office/drawing/2014/main" id="{56D3FB05-A8AB-6A43-87B6-A07612965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ED34C3-2F6F-6D45-BF7B-1AEEA59367BF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065EADC-1407-C54D-91C4-CE8B573FBBFC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D50F4AD-EA29-4F4D-9ADD-A68E02324387}"/>
              </a:ext>
            </a:extLst>
          </p:cNvPr>
          <p:cNvSpPr/>
          <p:nvPr/>
        </p:nvSpPr>
        <p:spPr>
          <a:xfrm>
            <a:off x="9470570" y="2939143"/>
            <a:ext cx="348343" cy="217714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B384F2-B516-C842-BE3D-56105ED3D4C1}"/>
              </a:ext>
            </a:extLst>
          </p:cNvPr>
          <p:cNvSpPr/>
          <p:nvPr/>
        </p:nvSpPr>
        <p:spPr>
          <a:xfrm>
            <a:off x="9716218" y="3095651"/>
            <a:ext cx="195532" cy="58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7A9D50-41BA-6A42-A6F6-8D80451A919B}"/>
              </a:ext>
            </a:extLst>
          </p:cNvPr>
          <p:cNvCxnSpPr/>
          <p:nvPr/>
        </p:nvCxnSpPr>
        <p:spPr>
          <a:xfrm flipV="1">
            <a:off x="9812751" y="3556958"/>
            <a:ext cx="0" cy="261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ontent Placeholder 1">
            <a:extLst>
              <a:ext uri="{FF2B5EF4-FFF2-40B4-BE49-F238E27FC236}">
                <a16:creationId xmlns:a16="http://schemas.microsoft.com/office/drawing/2014/main" id="{B3D9C97E-1CC4-BD42-93BB-5F54015681B1}"/>
              </a:ext>
            </a:extLst>
          </p:cNvPr>
          <p:cNvSpPr txBox="1">
            <a:spLocks/>
          </p:cNvSpPr>
          <p:nvPr/>
        </p:nvSpPr>
        <p:spPr>
          <a:xfrm>
            <a:off x="703011" y="3920647"/>
            <a:ext cx="5155396" cy="234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server cyclically, repeatedly  scans class queues, sending one complete packet from each class (if available) in turn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B2A9D21-891D-4E45-8834-0B60A5772340}"/>
              </a:ext>
            </a:extLst>
          </p:cNvPr>
          <p:cNvSpPr/>
          <p:nvPr/>
        </p:nvSpPr>
        <p:spPr>
          <a:xfrm>
            <a:off x="4419600" y="5203371"/>
            <a:ext cx="5203371" cy="762000"/>
          </a:xfrm>
          <a:custGeom>
            <a:avLst/>
            <a:gdLst>
              <a:gd name="connsiteX0" fmla="*/ 0 w 5203371"/>
              <a:gd name="connsiteY0" fmla="*/ 762000 h 762000"/>
              <a:gd name="connsiteX1" fmla="*/ 5203371 w 5203371"/>
              <a:gd name="connsiteY1" fmla="*/ 762000 h 762000"/>
              <a:gd name="connsiteX2" fmla="*/ 5203371 w 5203371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3371" h="762000">
                <a:moveTo>
                  <a:pt x="0" y="762000"/>
                </a:moveTo>
                <a:lnTo>
                  <a:pt x="5203371" y="762000"/>
                </a:lnTo>
                <a:lnTo>
                  <a:pt x="520337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3B896012-2EA3-CE44-BDAC-6912B3FF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5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05" y="1692388"/>
            <a:ext cx="5557988" cy="11161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Queuing (WFQ): </a:t>
            </a:r>
          </a:p>
          <a:p>
            <a:pPr marL="582613" indent="-28416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Round Robin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weighted fair queueing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0FE50D-8E31-1046-A976-F61876A256D1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740B6F-8E87-144C-8CB1-A0CA5C93F619}"/>
              </a:ext>
            </a:extLst>
          </p:cNvPr>
          <p:cNvGrpSpPr/>
          <p:nvPr/>
        </p:nvGrpSpPr>
        <p:grpSpPr>
          <a:xfrm>
            <a:off x="7990116" y="2719344"/>
            <a:ext cx="1310150" cy="2565881"/>
            <a:chOff x="8117411" y="2240372"/>
            <a:chExt cx="1444110" cy="2565881"/>
          </a:xfrm>
        </p:grpSpPr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C563A50E-1C6D-6C46-8EE5-AAEAA0E77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7411" y="2240372"/>
              <a:ext cx="1404483" cy="760001"/>
              <a:chOff x="1670312" y="2562997"/>
              <a:chExt cx="940317" cy="565219"/>
            </a:xfrm>
          </p:grpSpPr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3EFAE9E2-03FB-A240-82CC-3EEE93BB3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729FDF34-CD0B-9A4B-BFAA-A9A823BC3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1" name="Straight Connector 31">
                  <a:extLst>
                    <a:ext uri="{FF2B5EF4-FFF2-40B4-BE49-F238E27FC236}">
                      <a16:creationId xmlns:a16="http://schemas.microsoft.com/office/drawing/2014/main" id="{5A69AE93-EED2-CB43-99E6-0FB1510E4F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Straight Connector 32">
                  <a:extLst>
                    <a:ext uri="{FF2B5EF4-FFF2-40B4-BE49-F238E27FC236}">
                      <a16:creationId xmlns:a16="http://schemas.microsoft.com/office/drawing/2014/main" id="{E8F030DC-8BE9-E84E-9DA0-9A9C35E499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33">
                  <a:extLst>
                    <a:ext uri="{FF2B5EF4-FFF2-40B4-BE49-F238E27FC236}">
                      <a16:creationId xmlns:a16="http://schemas.microsoft.com/office/drawing/2014/main" id="{12488256-DFFD-964A-8401-C59AC44B0A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34">
                  <a:extLst>
                    <a:ext uri="{FF2B5EF4-FFF2-40B4-BE49-F238E27FC236}">
                      <a16:creationId xmlns:a16="http://schemas.microsoft.com/office/drawing/2014/main" id="{38FDDBA3-4933-3A49-9208-C2E75B79F1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Straight Connector 35">
                  <a:extLst>
                    <a:ext uri="{FF2B5EF4-FFF2-40B4-BE49-F238E27FC236}">
                      <a16:creationId xmlns:a16="http://schemas.microsoft.com/office/drawing/2014/main" id="{44515A57-BAE8-DB48-8D32-C3EF03B66C6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Straight Connector 36">
                  <a:extLst>
                    <a:ext uri="{FF2B5EF4-FFF2-40B4-BE49-F238E27FC236}">
                      <a16:creationId xmlns:a16="http://schemas.microsoft.com/office/drawing/2014/main" id="{8FFF7C21-C795-5A4D-B498-3B99B69489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37">
                  <a:extLst>
                    <a:ext uri="{FF2B5EF4-FFF2-40B4-BE49-F238E27FC236}">
                      <a16:creationId xmlns:a16="http://schemas.microsoft.com/office/drawing/2014/main" id="{E40618EE-68A5-6741-A873-86553161E15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" name="Rectangle 29">
                <a:extLst>
                  <a:ext uri="{FF2B5EF4-FFF2-40B4-BE49-F238E27FC236}">
                    <a16:creationId xmlns:a16="http://schemas.microsoft.com/office/drawing/2014/main" id="{E2F0270A-1C7D-5644-9107-040300A38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52560"/>
              </a:xfrm>
              <a:prstGeom prst="rect">
                <a:avLst/>
              </a:prstGeom>
              <a:solidFill>
                <a:srgbClr val="FF000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687F59CE-C2B3-4D4C-92B7-16D87AB0C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6990" y="3176315"/>
              <a:ext cx="1424531" cy="763274"/>
              <a:chOff x="1670312" y="2562997"/>
              <a:chExt cx="940318" cy="56521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511BCEB-21AB-F44E-8C3E-BB178AAD2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1316E27-4220-C147-A89C-A1EFEA4D2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07048A-C5C2-274E-8391-F5F93C794AB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14A1AAA-244F-D447-A7D6-AB788B569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BE615AD-4D3F-A243-A27D-E11BE48B3C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65BD03D-6966-654F-AF5A-697101715C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E0B9ABB-D3D1-0F45-8C79-6A7CE1B5E88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52BA752-990C-BC42-9F0D-203C5E9B0CD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5257FC6-8323-894F-AF7A-00164E4D9C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187906-D1D6-AB40-AB7B-419CC08B4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418" y="2571262"/>
                <a:ext cx="375212" cy="552560"/>
              </a:xfrm>
              <a:prstGeom prst="rect">
                <a:avLst/>
              </a:prstGeom>
              <a:solidFill>
                <a:srgbClr val="00B05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D3CE6A82-D9F9-2147-836F-3656A5178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2733" y="4084509"/>
              <a:ext cx="1424529" cy="721744"/>
              <a:chOff x="1670312" y="2562997"/>
              <a:chExt cx="940317" cy="56521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9DDA272-8646-FB4A-8D17-F41DE9344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500ED50-8E07-EF45-95BF-8BA56D495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57746F6-EA6C-F440-A50F-B4FA59791B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25B8365-E03D-CD48-B2E5-6A42B5C2787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FFCF3E-1E82-3F4F-A167-B4CE60A1DA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DF697C1-95A7-1A4B-A07B-D14518C0D99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2CA0CD3-191F-C543-AB08-EAF089AFF1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5615FBF-D228-A641-A572-783B881303A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65B8345-81ED-1D49-AFA2-D40974F2A55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53EDA3-44F7-874C-982C-BAC289F49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937" y="2571262"/>
                <a:ext cx="478692" cy="552560"/>
              </a:xfrm>
              <a:prstGeom prst="rect">
                <a:avLst/>
              </a:prstGeom>
              <a:solidFill>
                <a:srgbClr val="3333CC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" name="Triangle 3">
            <a:extLst>
              <a:ext uri="{FF2B5EF4-FFF2-40B4-BE49-F238E27FC236}">
                <a16:creationId xmlns:a16="http://schemas.microsoft.com/office/drawing/2014/main" id="{D2F64F54-E98D-564A-B7B6-7537CEECBAD3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2EF94C-9371-CF40-A3C6-1DC150AB047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78A68C-054A-004B-A791-4FA6E7C68048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384534-464D-4048-8464-55A4CE80FC99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E453DA-B44B-0847-A077-A34D3F9DB27B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E17F66-33B0-DE42-8C16-28DA20F17C00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334A6EB-2600-A040-860C-4B77BD4BE60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739B72-8B57-6443-B4A3-11719E38E71F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1CFDC38-10D3-794A-B193-C78C35E3275E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3CD1C2A-29E9-8C4A-96B1-43C6E287CB52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3C39C7-20E4-6545-A964-9F1AAEB54307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9E5456-380E-B44E-8FAB-E07E351298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62B4B7-D6F0-C44D-9E4B-DFC7B1CB233F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3F8B11-C46E-3445-9877-0041CA598D30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5C47E3-EB80-954D-93A7-7C5F2522DEA3}"/>
              </a:ext>
            </a:extLst>
          </p:cNvPr>
          <p:cNvCxnSpPr>
            <a:stCxn id="20" idx="3"/>
            <a:endCxn id="9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789404-4743-3B47-8578-2600B3870B31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56B0C30-BA4F-FC4B-A868-1FDA0C5704B8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711DAE-9BF3-F64E-BD2A-3B802A190313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12FCD05E-75CC-E84C-8E19-60F0F56A5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D6BC2C-F25A-5742-A26B-1B91EC2CF44E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6E26C25-36F0-9444-8196-216C440D56AB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6F4270-DB9C-694E-B407-3ED6A0A44949}"/>
              </a:ext>
            </a:extLst>
          </p:cNvPr>
          <p:cNvGrpSpPr/>
          <p:nvPr/>
        </p:nvGrpSpPr>
        <p:grpSpPr>
          <a:xfrm>
            <a:off x="8807568" y="2894368"/>
            <a:ext cx="1104182" cy="2221918"/>
            <a:chOff x="8807568" y="2894368"/>
            <a:chExt cx="1104182" cy="222191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450FA9F-A33F-1746-A4CB-9F4A2A6807F2}"/>
                </a:ext>
              </a:extLst>
            </p:cNvPr>
            <p:cNvGrpSpPr/>
            <p:nvPr/>
          </p:nvGrpSpPr>
          <p:grpSpPr>
            <a:xfrm>
              <a:off x="9470570" y="2939143"/>
              <a:ext cx="441180" cy="2177143"/>
              <a:chOff x="9470570" y="2939143"/>
              <a:chExt cx="441180" cy="217714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CD5B581-94AD-D44C-81AA-F1008E3D0722}"/>
                  </a:ext>
                </a:extLst>
              </p:cNvPr>
              <p:cNvSpPr/>
              <p:nvPr/>
            </p:nvSpPr>
            <p:spPr>
              <a:xfrm>
                <a:off x="9470570" y="2939143"/>
                <a:ext cx="348343" cy="2177143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5454531-DC51-F34D-9961-98B389CAFDF8}"/>
                  </a:ext>
                </a:extLst>
              </p:cNvPr>
              <p:cNvSpPr/>
              <p:nvPr/>
            </p:nvSpPr>
            <p:spPr>
              <a:xfrm>
                <a:off x="9716218" y="3095651"/>
                <a:ext cx="195532" cy="5865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9EBDD29-0A51-C946-829A-2EAF8CB429B6}"/>
                  </a:ext>
                </a:extLst>
              </p:cNvPr>
              <p:cNvCxnSpPr/>
              <p:nvPr/>
            </p:nvCxnSpPr>
            <p:spPr>
              <a:xfrm flipV="1">
                <a:off x="9808687" y="3573214"/>
                <a:ext cx="0" cy="2612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55C01D4-3E5F-234C-88C0-37B3216150B8}"/>
                </a:ext>
              </a:extLst>
            </p:cNvPr>
            <p:cNvGrpSpPr/>
            <p:nvPr/>
          </p:nvGrpSpPr>
          <p:grpSpPr>
            <a:xfrm>
              <a:off x="8807568" y="2894368"/>
              <a:ext cx="457076" cy="2191108"/>
              <a:chOff x="8807568" y="2894368"/>
              <a:chExt cx="457076" cy="2191108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8D66A5-F8A6-9445-8C81-EBA47B28FB27}"/>
                  </a:ext>
                </a:extLst>
              </p:cNvPr>
              <p:cNvGrpSpPr/>
              <p:nvPr/>
            </p:nvGrpSpPr>
            <p:grpSpPr>
              <a:xfrm>
                <a:off x="8807568" y="2894368"/>
                <a:ext cx="428322" cy="385312"/>
                <a:chOff x="10311441" y="2346385"/>
                <a:chExt cx="428322" cy="385312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7E65F5A-40B7-5944-9F81-860A11DB6E0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EE5CC73-7238-FC43-9639-9D66DFA0D9A1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04C74BF-DFA9-F148-80FF-420AF6DA34DC}"/>
                  </a:ext>
                </a:extLst>
              </p:cNvPr>
              <p:cNvGrpSpPr/>
              <p:nvPr/>
            </p:nvGrpSpPr>
            <p:grpSpPr>
              <a:xfrm>
                <a:off x="8827696" y="3823145"/>
                <a:ext cx="428322" cy="385312"/>
                <a:chOff x="10311441" y="2346385"/>
                <a:chExt cx="428322" cy="385312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8705F1B-C8D3-7D45-A303-F165B62DB89A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C5374B7-33B0-A048-98AF-C86CA0F5F068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5EEF966-14C8-9A40-8EAF-9563A841C6FE}"/>
                  </a:ext>
                </a:extLst>
              </p:cNvPr>
              <p:cNvGrpSpPr/>
              <p:nvPr/>
            </p:nvGrpSpPr>
            <p:grpSpPr>
              <a:xfrm>
                <a:off x="8836322" y="4700164"/>
                <a:ext cx="428322" cy="385312"/>
                <a:chOff x="10311441" y="2346385"/>
                <a:chExt cx="428322" cy="385312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F695079-CDFE-A84B-BA1A-3C792502773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F5602FC-DFAF-C840-963B-59C9854603DF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95B65A-59D7-7343-B738-24AF20F53109}"/>
              </a:ext>
            </a:extLst>
          </p:cNvPr>
          <p:cNvGrpSpPr/>
          <p:nvPr/>
        </p:nvGrpSpPr>
        <p:grpSpPr>
          <a:xfrm>
            <a:off x="2830287" y="4027715"/>
            <a:ext cx="853119" cy="1129061"/>
            <a:chOff x="6422573" y="5573486"/>
            <a:chExt cx="853119" cy="112906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E3BBE42-4507-D249-BEAC-A304C25545D5}"/>
                </a:ext>
              </a:extLst>
            </p:cNvPr>
            <p:cNvSpPr txBox="1"/>
            <p:nvPr/>
          </p:nvSpPr>
          <p:spPr>
            <a:xfrm>
              <a:off x="6531429" y="5573486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i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D22DEFF-5F27-0B42-9940-421941395069}"/>
                </a:ext>
              </a:extLst>
            </p:cNvPr>
            <p:cNvSpPr txBox="1"/>
            <p:nvPr/>
          </p:nvSpPr>
          <p:spPr>
            <a:xfrm>
              <a:off x="6422573" y="6117772"/>
              <a:ext cx="853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S</a:t>
              </a:r>
              <a:r>
                <a:rPr kumimoji="0" lang="en-US" altLang="en-US" sz="24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0E336A-F07A-914B-9314-422857CFD8B1}"/>
                </a:ext>
              </a:extLst>
            </p:cNvPr>
            <p:cNvCxnSpPr/>
            <p:nvPr/>
          </p:nvCxnSpPr>
          <p:spPr>
            <a:xfrm>
              <a:off x="6553200" y="6173453"/>
              <a:ext cx="47897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ontent Placeholder 1">
            <a:extLst>
              <a:ext uri="{FF2B5EF4-FFF2-40B4-BE49-F238E27FC236}">
                <a16:creationId xmlns:a16="http://schemas.microsoft.com/office/drawing/2014/main" id="{6B4ED17A-B92C-3540-886C-3C8AF82A0E8B}"/>
              </a:ext>
            </a:extLst>
          </p:cNvPr>
          <p:cNvSpPr txBox="1">
            <a:spLocks/>
          </p:cNvSpPr>
          <p:nvPr/>
        </p:nvSpPr>
        <p:spPr>
          <a:xfrm>
            <a:off x="788204" y="5154045"/>
            <a:ext cx="5557988" cy="105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minimum bandwidth guarantee (per-traffic-class)</a:t>
            </a:r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444A4D7B-9DCA-3943-91F5-F6811D0DAA99}"/>
              </a:ext>
            </a:extLst>
          </p:cNvPr>
          <p:cNvSpPr txBox="1">
            <a:spLocks/>
          </p:cNvSpPr>
          <p:nvPr/>
        </p:nvSpPr>
        <p:spPr>
          <a:xfrm>
            <a:off x="766433" y="2740308"/>
            <a:ext cx="5557988" cy="1420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each class,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has weight,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</a:t>
            </a:r>
            <a:r>
              <a:rPr kumimoji="0" lang="en-US" alt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and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gets weighted amount of service in each cycle:</a:t>
            </a:r>
          </a:p>
        </p:txBody>
      </p:sp>
      <p:sp>
        <p:nvSpPr>
          <p:cNvPr id="81" name="Slide Number Placeholder 4">
            <a:extLst>
              <a:ext uri="{FF2B5EF4-FFF2-40B4-BE49-F238E27FC236}">
                <a16:creationId xmlns:a16="http://schemas.microsoft.com/office/drawing/2014/main" id="{F0AFE370-3F30-3F41-8D1F-CC727D140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9F91-8A8C-A64D-911B-5018F1E0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Policing packet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7C5C7-BFB5-1447-8584-E6382A7A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54" y="1690688"/>
            <a:ext cx="6962307" cy="3636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7C55C-E91C-C344-8760-DB6C9B4FCA49}"/>
              </a:ext>
            </a:extLst>
          </p:cNvPr>
          <p:cNvSpPr txBox="1"/>
          <p:nvPr/>
        </p:nvSpPr>
        <p:spPr>
          <a:xfrm>
            <a:off x="6696243" y="2475075"/>
            <a:ext cx="4657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number packets entering a network = </a:t>
            </a:r>
            <a:r>
              <a:rPr lang="en-US" dirty="0" err="1"/>
              <a:t>rt</a:t>
            </a:r>
            <a:r>
              <a:rPr lang="en-US" dirty="0"/>
              <a:t>+ b</a:t>
            </a:r>
          </a:p>
          <a:p>
            <a:r>
              <a:rPr lang="en-US" dirty="0"/>
              <a:t>r is token generation rate</a:t>
            </a:r>
          </a:p>
          <a:p>
            <a:r>
              <a:rPr lang="en-US" dirty="0"/>
              <a:t>b </a:t>
            </a:r>
            <a:r>
              <a:rPr lang="en-US" dirty="0" err="1"/>
              <a:t>num</a:t>
            </a:r>
            <a:r>
              <a:rPr lang="en-US" dirty="0"/>
              <a:t> tokens</a:t>
            </a:r>
          </a:p>
        </p:txBody>
      </p:sp>
    </p:spTree>
    <p:extLst>
      <p:ext uri="{BB962C8B-B14F-4D97-AF65-F5344CB8AC3E}">
        <p14:creationId xmlns:p14="http://schemas.microsoft.com/office/powerpoint/2010/main" val="187171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6"/>
          <p:cNvSpPr txBox="1">
            <a:spLocks noGrp="1"/>
          </p:cNvSpPr>
          <p:nvPr>
            <p:ph type="body" sz="quarter" idx="1"/>
          </p:nvPr>
        </p:nvSpPr>
        <p:spPr>
          <a:xfrm>
            <a:off x="970935" y="4247536"/>
            <a:ext cx="10515601" cy="1473869"/>
          </a:xfrm>
          <a:prstGeom prst="rect">
            <a:avLst/>
          </a:prstGeom>
        </p:spPr>
        <p:txBody>
          <a:bodyPr/>
          <a:lstStyle/>
          <a:p>
            <a:pPr marL="0" indent="128873" defTabSz="905255">
              <a:lnSpc>
                <a:spcPct val="81000"/>
              </a:lnSpc>
              <a:spcBef>
                <a:spcPts val="900"/>
              </a:spcBef>
              <a:buSzTx/>
              <a:buFont typeface="Wingdings"/>
              <a:buNone/>
              <a:defRPr sz="3168">
                <a:solidFill>
                  <a:srgbClr val="C00000"/>
                </a:solidFill>
              </a:defRPr>
            </a:pPr>
            <a:r>
              <a:t>Two approaches to structuring network control plane:</a:t>
            </a:r>
          </a:p>
          <a:p>
            <a:pPr marL="462057" indent="-246745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per-router control (traditional)</a:t>
            </a:r>
          </a:p>
          <a:p>
            <a:pPr marL="462057" indent="-246745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logically centralized control (software defined networking)</a:t>
            </a:r>
          </a:p>
        </p:txBody>
      </p:sp>
      <p:sp>
        <p:nvSpPr>
          <p:cNvPr id="84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Network-layer functions</a:t>
            </a:r>
          </a:p>
        </p:txBody>
      </p:sp>
      <p:sp>
        <p:nvSpPr>
          <p:cNvPr id="8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787871" y="6512797"/>
            <a:ext cx="174946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88" name="Group 11"/>
          <p:cNvGrpSpPr/>
          <p:nvPr/>
        </p:nvGrpSpPr>
        <p:grpSpPr>
          <a:xfrm>
            <a:off x="862922" y="1662139"/>
            <a:ext cx="9842932" cy="1589943"/>
            <a:chOff x="0" y="0"/>
            <a:chExt cx="9842931" cy="1589942"/>
          </a:xfrm>
        </p:grpSpPr>
        <p:sp>
          <p:nvSpPr>
            <p:cNvPr id="86" name="Rectangle 3"/>
            <p:cNvSpPr txBox="1"/>
            <p:nvPr/>
          </p:nvSpPr>
          <p:spPr>
            <a:xfrm>
              <a:off x="0" y="0"/>
              <a:ext cx="6465552" cy="918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rmAutofit/>
            </a:bodyPr>
            <a:lstStyle/>
            <a:p>
              <a:pPr marL="298703" indent="-215391" defTabSz="585215">
                <a:lnSpc>
                  <a:spcPct val="90000"/>
                </a:lnSpc>
                <a:spcBef>
                  <a:spcPts val="700"/>
                </a:spcBef>
                <a:buClr>
                  <a:srgbClr val="0000A3"/>
                </a:buClr>
                <a:buSzPct val="100000"/>
                <a:buChar char="▪"/>
                <a:defRPr sz="1792">
                  <a:solidFill>
                    <a:srgbClr val="C00000"/>
                  </a:solidFill>
                </a:defRPr>
              </a:pPr>
              <a:r>
                <a:t>forwarding: </a:t>
              </a:r>
              <a:r>
                <a:rPr>
                  <a:solidFill>
                    <a:srgbClr val="000000"/>
                  </a:solidFill>
                </a:rPr>
                <a:t>move packets from router’s input to appropriate router output</a:t>
              </a:r>
            </a:p>
          </p:txBody>
        </p:sp>
        <p:sp>
          <p:nvSpPr>
            <p:cNvPr id="87" name="Rectangle 4"/>
            <p:cNvSpPr txBox="1"/>
            <p:nvPr/>
          </p:nvSpPr>
          <p:spPr>
            <a:xfrm>
              <a:off x="7051578" y="145201"/>
              <a:ext cx="2791354" cy="1444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defRPr sz="3600" i="1">
                  <a:solidFill>
                    <a:srgbClr val="000090"/>
                  </a:solidFill>
                </a:defRPr>
              </a:pPr>
              <a: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defRPr sz="2800"/>
              </a:pPr>
              <a:endParaRPr/>
            </a:p>
          </p:txBody>
        </p:sp>
      </p:grpSp>
      <p:grpSp>
        <p:nvGrpSpPr>
          <p:cNvPr id="91" name="Group 12"/>
          <p:cNvGrpSpPr/>
          <p:nvPr/>
        </p:nvGrpSpPr>
        <p:grpSpPr>
          <a:xfrm>
            <a:off x="1331020" y="2660650"/>
            <a:ext cx="9734079" cy="1726325"/>
            <a:chOff x="0" y="0"/>
            <a:chExt cx="9734078" cy="1726323"/>
          </a:xfrm>
        </p:grpSpPr>
        <p:sp>
          <p:nvSpPr>
            <p:cNvPr id="89" name="Rectangle 4"/>
            <p:cNvSpPr txBox="1"/>
            <p:nvPr/>
          </p:nvSpPr>
          <p:spPr>
            <a:xfrm>
              <a:off x="6532451" y="165758"/>
              <a:ext cx="3201628" cy="1560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85000"/>
                </a:lnSpc>
                <a:spcBef>
                  <a:spcPts val="600"/>
                </a:spcBef>
                <a:defRPr sz="3600" i="1">
                  <a:solidFill>
                    <a:srgbClr val="000099"/>
                  </a:solidFill>
                </a:defRPr>
              </a:pPr>
              <a:r>
                <a:t>control</a:t>
              </a:r>
              <a:r>
                <a:rPr b="1"/>
                <a:t> </a:t>
              </a:r>
              <a:r>
                <a:t>plane</a:t>
              </a:r>
            </a:p>
            <a:p>
              <a:pPr marL="342900" indent="-342900">
                <a:lnSpc>
                  <a:spcPct val="85000"/>
                </a:lnSpc>
                <a:spcBef>
                  <a:spcPts val="1500"/>
                </a:spcBef>
                <a:buClr>
                  <a:srgbClr val="000099"/>
                </a:buClr>
                <a:buSzPct val="65000"/>
                <a:buChar char="❖"/>
                <a:defRPr sz="2800"/>
              </a:pPr>
              <a:endParaRPr/>
            </a:p>
          </p:txBody>
        </p:sp>
        <p:sp>
          <p:nvSpPr>
            <p:cNvPr id="90" name="Rectangle 3"/>
            <p:cNvSpPr txBox="1"/>
            <p:nvPr/>
          </p:nvSpPr>
          <p:spPr>
            <a:xfrm>
              <a:off x="0" y="0"/>
              <a:ext cx="6437576" cy="132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200"/>
                </a:spcBef>
                <a:buClr>
                  <a:srgbClr val="000099"/>
                </a:buClr>
                <a:buSzPct val="100000"/>
                <a:buChar char="▪"/>
                <a:defRPr sz="2800">
                  <a:solidFill>
                    <a:srgbClr val="C00000"/>
                  </a:solidFill>
                </a:defRPr>
              </a:pPr>
              <a:r>
                <a:t>routing: </a:t>
              </a:r>
              <a:r>
                <a:rPr>
                  <a:solidFill>
                    <a:srgbClr val="000000"/>
                  </a:solidFill>
                </a:rPr>
                <a:t>determine route taken by packets from source to 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19229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-290513">
              <a:defRPr sz="3200"/>
            </a:pPr>
            <a:r>
              <a:t>Internet network layer: historically implemented via distributed, per-router control approach</a:t>
            </a:r>
            <a:r>
              <a:rPr sz="2800"/>
              <a:t>:</a:t>
            </a:r>
          </a:p>
          <a:p>
            <a:pPr marL="695325" lvl="1" indent="-231775">
              <a:spcBef>
                <a:spcPts val="500"/>
              </a:spcBef>
              <a:buClr>
                <a:srgbClr val="0000A8"/>
              </a:buClr>
              <a:buFont typeface="Arial"/>
              <a:defRPr i="1">
                <a:solidFill>
                  <a:srgbClr val="000090"/>
                </a:solidFill>
              </a:defRPr>
            </a:pPr>
            <a:r>
              <a:t>monolithic</a:t>
            </a:r>
            <a:r>
              <a:rPr i="0">
                <a:solidFill>
                  <a:srgbClr val="000000"/>
                </a:solidFill>
              </a:rPr>
              <a:t> router contains switching hardware, runs proprietary implementation of Internet standard protocols (IP, RIP, IS-IS, OSPF, BGP) in proprietary router OS (e.g., Cisco IOS)</a:t>
            </a:r>
            <a:endParaRPr sz="2400"/>
          </a:p>
          <a:p>
            <a:pPr marL="695325" lvl="1" indent="-231775">
              <a:spcBef>
                <a:spcPts val="500"/>
              </a:spcBef>
              <a:buClr>
                <a:srgbClr val="0000A8"/>
              </a:buClr>
              <a:buFont typeface="Arial"/>
            </a:pPr>
            <a:r>
              <a:t>different “middleboxes” for different network layer functions: firewalls, load balancers, NAT boxes, ..</a:t>
            </a:r>
            <a:endParaRPr sz="2400"/>
          </a:p>
          <a:p>
            <a:pPr indent="-290513">
              <a:defRPr sz="3200"/>
            </a:pPr>
            <a:r>
              <a:t>~2005: renewed interest in rethinking network control plane</a:t>
            </a:r>
          </a:p>
        </p:txBody>
      </p:sp>
      <p:sp>
        <p:nvSpPr>
          <p:cNvPr id="94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 defined networking (SDN)</a:t>
            </a:r>
          </a:p>
        </p:txBody>
      </p:sp>
      <p:sp>
        <p:nvSpPr>
          <p:cNvPr id="9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87871" y="6512797"/>
            <a:ext cx="174946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838200" y="279542"/>
            <a:ext cx="10515600" cy="89462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Per-router control plane</a:t>
            </a:r>
          </a:p>
        </p:txBody>
      </p:sp>
      <p:sp>
        <p:nvSpPr>
          <p:cNvPr id="98" name="TextBox 257"/>
          <p:cNvSpPr txBox="1"/>
          <p:nvPr/>
        </p:nvSpPr>
        <p:spPr>
          <a:xfrm>
            <a:off x="826492" y="1101104"/>
            <a:ext cx="10895718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Individual routing algorithm components </a:t>
            </a:r>
            <a:r>
              <a:rPr i="1">
                <a:solidFill>
                  <a:srgbClr val="000090"/>
                </a:solidFill>
              </a:rPr>
              <a:t>in each and every router </a:t>
            </a:r>
            <a:r>
              <a:t>interact in the control plane</a:t>
            </a:r>
          </a:p>
        </p:txBody>
      </p:sp>
      <p:sp>
        <p:nvSpPr>
          <p:cNvPr id="99" name="Freeform 2"/>
          <p:cNvSpPr/>
          <p:nvPr/>
        </p:nvSpPr>
        <p:spPr>
          <a:xfrm>
            <a:off x="4182978" y="5476945"/>
            <a:ext cx="4027210" cy="939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5" h="21121" extrusionOk="0">
                <a:moveTo>
                  <a:pt x="7" y="8425"/>
                </a:moveTo>
                <a:cubicBezTo>
                  <a:pt x="-63" y="4737"/>
                  <a:pt x="411" y="4380"/>
                  <a:pt x="1520" y="3327"/>
                </a:cubicBezTo>
                <a:cubicBezTo>
                  <a:pt x="2628" y="2272"/>
                  <a:pt x="5141" y="2653"/>
                  <a:pt x="6658" y="2098"/>
                </a:cubicBezTo>
                <a:cubicBezTo>
                  <a:pt x="8174" y="1544"/>
                  <a:pt x="9353" y="0"/>
                  <a:pt x="10625" y="0"/>
                </a:cubicBezTo>
                <a:cubicBezTo>
                  <a:pt x="11898" y="2"/>
                  <a:pt x="13202" y="1932"/>
                  <a:pt x="14295" y="2105"/>
                </a:cubicBezTo>
                <a:cubicBezTo>
                  <a:pt x="15389" y="2278"/>
                  <a:pt x="16031" y="503"/>
                  <a:pt x="17193" y="1037"/>
                </a:cubicBezTo>
                <a:cubicBezTo>
                  <a:pt x="18354" y="1577"/>
                  <a:pt x="20963" y="922"/>
                  <a:pt x="21250" y="6235"/>
                </a:cubicBezTo>
                <a:cubicBezTo>
                  <a:pt x="21537" y="11548"/>
                  <a:pt x="19354" y="11978"/>
                  <a:pt x="18293" y="14178"/>
                </a:cubicBezTo>
                <a:cubicBezTo>
                  <a:pt x="17231" y="16379"/>
                  <a:pt x="16048" y="18734"/>
                  <a:pt x="14880" y="19445"/>
                </a:cubicBezTo>
                <a:cubicBezTo>
                  <a:pt x="13712" y="20157"/>
                  <a:pt x="12323" y="18684"/>
                  <a:pt x="11289" y="18446"/>
                </a:cubicBezTo>
                <a:cubicBezTo>
                  <a:pt x="10251" y="18202"/>
                  <a:pt x="9845" y="20960"/>
                  <a:pt x="9298" y="20676"/>
                </a:cubicBezTo>
                <a:cubicBezTo>
                  <a:pt x="8751" y="20390"/>
                  <a:pt x="7455" y="21600"/>
                  <a:pt x="6679" y="20899"/>
                </a:cubicBezTo>
                <a:cubicBezTo>
                  <a:pt x="5900" y="20198"/>
                  <a:pt x="5998" y="16975"/>
                  <a:pt x="4634" y="16469"/>
                </a:cubicBezTo>
                <a:cubicBezTo>
                  <a:pt x="3373" y="14184"/>
                  <a:pt x="3294" y="16973"/>
                  <a:pt x="2524" y="15634"/>
                </a:cubicBezTo>
                <a:cubicBezTo>
                  <a:pt x="1754" y="14293"/>
                  <a:pt x="-16" y="12843"/>
                  <a:pt x="7" y="8425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0" name="Straight Connector 238"/>
          <p:cNvSpPr/>
          <p:nvPr/>
        </p:nvSpPr>
        <p:spPr>
          <a:xfrm flipV="1">
            <a:off x="4812884" y="5629345"/>
            <a:ext cx="1316040" cy="1317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Straight Connector 239"/>
          <p:cNvSpPr/>
          <p:nvPr/>
        </p:nvSpPr>
        <p:spPr>
          <a:xfrm>
            <a:off x="4701759" y="5815081"/>
            <a:ext cx="2259014" cy="30004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Straight Connector 240"/>
          <p:cNvSpPr/>
          <p:nvPr/>
        </p:nvSpPr>
        <p:spPr>
          <a:xfrm>
            <a:off x="4714459" y="5921445"/>
            <a:ext cx="714376" cy="27463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Straight Connector 241"/>
          <p:cNvSpPr/>
          <p:nvPr/>
        </p:nvSpPr>
        <p:spPr>
          <a:xfrm flipV="1">
            <a:off x="5732048" y="6115120"/>
            <a:ext cx="1247776" cy="809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Straight Connector 242"/>
          <p:cNvSpPr/>
          <p:nvPr/>
        </p:nvSpPr>
        <p:spPr>
          <a:xfrm>
            <a:off x="6392448" y="5661095"/>
            <a:ext cx="1057275" cy="1238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Straight Connector 243"/>
          <p:cNvSpPr/>
          <p:nvPr/>
        </p:nvSpPr>
        <p:spPr>
          <a:xfrm flipV="1">
            <a:off x="5676484" y="5815082"/>
            <a:ext cx="1790702" cy="3000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Straight Connector 244"/>
          <p:cNvSpPr/>
          <p:nvPr/>
        </p:nvSpPr>
        <p:spPr>
          <a:xfrm flipV="1">
            <a:off x="7003635" y="5843657"/>
            <a:ext cx="588964" cy="27146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Straight Connector 245"/>
          <p:cNvSpPr/>
          <p:nvPr/>
        </p:nvSpPr>
        <p:spPr>
          <a:xfrm>
            <a:off x="6146384" y="5629345"/>
            <a:ext cx="814389" cy="4000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7" name="Group 7"/>
          <p:cNvGrpSpPr/>
          <p:nvPr/>
        </p:nvGrpSpPr>
        <p:grpSpPr>
          <a:xfrm>
            <a:off x="5271673" y="6054795"/>
            <a:ext cx="563563" cy="293688"/>
            <a:chOff x="0" y="0"/>
            <a:chExt cx="563562" cy="293687"/>
          </a:xfrm>
        </p:grpSpPr>
        <p:sp>
          <p:nvSpPr>
            <p:cNvPr id="108" name="Oval 247"/>
            <p:cNvSpPr/>
            <p:nvPr/>
          </p:nvSpPr>
          <p:spPr>
            <a:xfrm rot="10800000" flipH="1">
              <a:off x="1587" y="79375"/>
              <a:ext cx="561975" cy="214312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09" name="Rectangle 248"/>
            <p:cNvSpPr/>
            <p:nvPr/>
          </p:nvSpPr>
          <p:spPr>
            <a:xfrm>
              <a:off x="-1" y="109537"/>
              <a:ext cx="563564" cy="77789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0" name="Oval 249"/>
            <p:cNvSpPr/>
            <p:nvPr/>
          </p:nvSpPr>
          <p:spPr>
            <a:xfrm rot="10800000" flipH="1">
              <a:off x="-1" y="0"/>
              <a:ext cx="561976" cy="214313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1" name="Freeform 250"/>
            <p:cNvSpPr/>
            <p:nvPr/>
          </p:nvSpPr>
          <p:spPr>
            <a:xfrm>
              <a:off x="144462" y="65087"/>
              <a:ext cx="273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2" name="Freeform 251"/>
            <p:cNvSpPr/>
            <p:nvPr/>
          </p:nvSpPr>
          <p:spPr>
            <a:xfrm>
              <a:off x="115886" y="38100"/>
              <a:ext cx="330201" cy="7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3" name="Freeform 252"/>
            <p:cNvSpPr/>
            <p:nvPr/>
          </p:nvSpPr>
          <p:spPr>
            <a:xfrm>
              <a:off x="333375" y="101599"/>
              <a:ext cx="120651" cy="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" name="Freeform 253"/>
            <p:cNvSpPr/>
            <p:nvPr/>
          </p:nvSpPr>
          <p:spPr>
            <a:xfrm>
              <a:off x="109536" y="103187"/>
              <a:ext cx="119064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" name="Straight Connector 254"/>
            <p:cNvSpPr/>
            <p:nvPr/>
          </p:nvSpPr>
          <p:spPr>
            <a:xfrm flipH="1" flipV="1">
              <a:off x="0" y="107950"/>
              <a:ext cx="1588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Straight Connector 255"/>
            <p:cNvSpPr/>
            <p:nvPr/>
          </p:nvSpPr>
          <p:spPr>
            <a:xfrm flipH="1" flipV="1">
              <a:off x="561974" y="106362"/>
              <a:ext cx="1588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27" name="Group 327"/>
          <p:cNvGrpSpPr/>
          <p:nvPr/>
        </p:nvGrpSpPr>
        <p:grpSpPr>
          <a:xfrm>
            <a:off x="5966998" y="5513457"/>
            <a:ext cx="565151" cy="292100"/>
            <a:chOff x="0" y="0"/>
            <a:chExt cx="565149" cy="292099"/>
          </a:xfrm>
        </p:grpSpPr>
        <p:sp>
          <p:nvSpPr>
            <p:cNvPr id="118" name="Oval 257"/>
            <p:cNvSpPr/>
            <p:nvPr/>
          </p:nvSpPr>
          <p:spPr>
            <a:xfrm rot="10800000" flipH="1">
              <a:off x="1587" y="77787"/>
              <a:ext cx="563563" cy="2143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19" name="Rectangle 258"/>
            <p:cNvSpPr/>
            <p:nvPr/>
          </p:nvSpPr>
          <p:spPr>
            <a:xfrm>
              <a:off x="0" y="109538"/>
              <a:ext cx="565150" cy="76201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0" name="Oval 259"/>
            <p:cNvSpPr/>
            <p:nvPr/>
          </p:nvSpPr>
          <p:spPr>
            <a:xfrm rot="10800000" flipH="1">
              <a:off x="0" y="0"/>
              <a:ext cx="563563" cy="214313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1" name="Freeform 260"/>
            <p:cNvSpPr/>
            <p:nvPr/>
          </p:nvSpPr>
          <p:spPr>
            <a:xfrm>
              <a:off x="144462" y="65088"/>
              <a:ext cx="274639" cy="106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" name="Freeform 261"/>
            <p:cNvSpPr/>
            <p:nvPr/>
          </p:nvSpPr>
          <p:spPr>
            <a:xfrm>
              <a:off x="115886" y="38099"/>
              <a:ext cx="331790" cy="7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" name="Freeform 262"/>
            <p:cNvSpPr/>
            <p:nvPr/>
          </p:nvSpPr>
          <p:spPr>
            <a:xfrm>
              <a:off x="333374" y="101599"/>
              <a:ext cx="122239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" name="Freeform 263"/>
            <p:cNvSpPr/>
            <p:nvPr/>
          </p:nvSpPr>
          <p:spPr>
            <a:xfrm>
              <a:off x="109536" y="103188"/>
              <a:ext cx="1206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" name="Straight Connector 264"/>
            <p:cNvSpPr/>
            <p:nvPr/>
          </p:nvSpPr>
          <p:spPr>
            <a:xfrm flipH="1" flipV="1">
              <a:off x="0" y="106363"/>
              <a:ext cx="1588" cy="8255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Straight Connector 265"/>
            <p:cNvSpPr/>
            <p:nvPr/>
          </p:nvSpPr>
          <p:spPr>
            <a:xfrm flipH="1" flipV="1">
              <a:off x="563561" y="104775"/>
              <a:ext cx="1589" cy="8255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37" name="Group 337"/>
          <p:cNvGrpSpPr/>
          <p:nvPr/>
        </p:nvGrpSpPr>
        <p:grpSpPr>
          <a:xfrm>
            <a:off x="6609935" y="5967482"/>
            <a:ext cx="563564" cy="293688"/>
            <a:chOff x="0" y="0"/>
            <a:chExt cx="563563" cy="293687"/>
          </a:xfrm>
        </p:grpSpPr>
        <p:sp>
          <p:nvSpPr>
            <p:cNvPr id="128" name="Oval 267"/>
            <p:cNvSpPr/>
            <p:nvPr/>
          </p:nvSpPr>
          <p:spPr>
            <a:xfrm rot="10800000" flipH="1">
              <a:off x="1588" y="79376"/>
              <a:ext cx="561975" cy="2143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9" name="Rectangle 268"/>
            <p:cNvSpPr/>
            <p:nvPr/>
          </p:nvSpPr>
          <p:spPr>
            <a:xfrm>
              <a:off x="0" y="109538"/>
              <a:ext cx="563563" cy="77787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30" name="Oval 269"/>
            <p:cNvSpPr/>
            <p:nvPr/>
          </p:nvSpPr>
          <p:spPr>
            <a:xfrm rot="10800000" flipH="1">
              <a:off x="-1" y="0"/>
              <a:ext cx="561976" cy="214313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31" name="Freeform 270"/>
            <p:cNvSpPr/>
            <p:nvPr/>
          </p:nvSpPr>
          <p:spPr>
            <a:xfrm>
              <a:off x="144462" y="65087"/>
              <a:ext cx="273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32" name="Freeform 271"/>
            <p:cNvSpPr/>
            <p:nvPr/>
          </p:nvSpPr>
          <p:spPr>
            <a:xfrm>
              <a:off x="115887" y="38099"/>
              <a:ext cx="330201" cy="7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" name="Freeform 272"/>
            <p:cNvSpPr/>
            <p:nvPr/>
          </p:nvSpPr>
          <p:spPr>
            <a:xfrm>
              <a:off x="333374" y="101600"/>
              <a:ext cx="120651" cy="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4" name="Freeform 273"/>
            <p:cNvSpPr/>
            <p:nvPr/>
          </p:nvSpPr>
          <p:spPr>
            <a:xfrm>
              <a:off x="109538" y="103188"/>
              <a:ext cx="119062" cy="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5" name="Straight Connector 274"/>
            <p:cNvSpPr/>
            <p:nvPr/>
          </p:nvSpPr>
          <p:spPr>
            <a:xfrm flipH="1" flipV="1">
              <a:off x="0" y="107950"/>
              <a:ext cx="1589" cy="8255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" name="Straight Connector 275"/>
            <p:cNvSpPr/>
            <p:nvPr/>
          </p:nvSpPr>
          <p:spPr>
            <a:xfrm flipH="1" flipV="1">
              <a:off x="561975" y="106363"/>
              <a:ext cx="1589" cy="8255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47" name="Group 347"/>
          <p:cNvGrpSpPr/>
          <p:nvPr/>
        </p:nvGrpSpPr>
        <p:grpSpPr>
          <a:xfrm>
            <a:off x="7332247" y="5653157"/>
            <a:ext cx="565151" cy="293688"/>
            <a:chOff x="0" y="0"/>
            <a:chExt cx="565149" cy="293687"/>
          </a:xfrm>
        </p:grpSpPr>
        <p:sp>
          <p:nvSpPr>
            <p:cNvPr id="138" name="Oval 277"/>
            <p:cNvSpPr/>
            <p:nvPr/>
          </p:nvSpPr>
          <p:spPr>
            <a:xfrm rot="10800000" flipH="1">
              <a:off x="1587" y="79376"/>
              <a:ext cx="563563" cy="214313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39" name="Rectangle 278"/>
            <p:cNvSpPr/>
            <p:nvPr/>
          </p:nvSpPr>
          <p:spPr>
            <a:xfrm>
              <a:off x="0" y="109538"/>
              <a:ext cx="565150" cy="77787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0" name="Oval 279"/>
            <p:cNvSpPr/>
            <p:nvPr/>
          </p:nvSpPr>
          <p:spPr>
            <a:xfrm rot="10800000" flipH="1">
              <a:off x="0" y="0"/>
              <a:ext cx="563563" cy="214313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1" name="Freeform 280"/>
            <p:cNvSpPr/>
            <p:nvPr/>
          </p:nvSpPr>
          <p:spPr>
            <a:xfrm>
              <a:off x="144462" y="65087"/>
              <a:ext cx="27463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2" name="Freeform 281"/>
            <p:cNvSpPr/>
            <p:nvPr/>
          </p:nvSpPr>
          <p:spPr>
            <a:xfrm>
              <a:off x="115886" y="38099"/>
              <a:ext cx="331790" cy="7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" name="Freeform 282"/>
            <p:cNvSpPr/>
            <p:nvPr/>
          </p:nvSpPr>
          <p:spPr>
            <a:xfrm>
              <a:off x="333374" y="101600"/>
              <a:ext cx="122239" cy="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" name="Freeform 283"/>
            <p:cNvSpPr/>
            <p:nvPr/>
          </p:nvSpPr>
          <p:spPr>
            <a:xfrm>
              <a:off x="109536" y="103188"/>
              <a:ext cx="120651" cy="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" name="Straight Connector 284"/>
            <p:cNvSpPr/>
            <p:nvPr/>
          </p:nvSpPr>
          <p:spPr>
            <a:xfrm flipH="1" flipV="1">
              <a:off x="0" y="107950"/>
              <a:ext cx="1588" cy="8255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Straight Connector 285"/>
            <p:cNvSpPr/>
            <p:nvPr/>
          </p:nvSpPr>
          <p:spPr>
            <a:xfrm flipH="1" flipV="1">
              <a:off x="563561" y="106363"/>
              <a:ext cx="1589" cy="8255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0" name="Group 286"/>
          <p:cNvGrpSpPr/>
          <p:nvPr/>
        </p:nvGrpSpPr>
        <p:grpSpPr>
          <a:xfrm>
            <a:off x="3347623" y="2370206"/>
            <a:ext cx="5270500" cy="3805239"/>
            <a:chOff x="0" y="0"/>
            <a:chExt cx="5270499" cy="3805238"/>
          </a:xfrm>
        </p:grpSpPr>
        <p:sp>
          <p:nvSpPr>
            <p:cNvPr id="148" name="Freeform 287"/>
            <p:cNvSpPr/>
            <p:nvPr/>
          </p:nvSpPr>
          <p:spPr>
            <a:xfrm>
              <a:off x="19049" y="2498724"/>
              <a:ext cx="1220788" cy="920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78" extrusionOk="0">
                  <a:moveTo>
                    <a:pt x="18736" y="21478"/>
                  </a:moveTo>
                  <a:cubicBezTo>
                    <a:pt x="2944" y="4273"/>
                    <a:pt x="16064" y="18431"/>
                    <a:pt x="0" y="1205"/>
                  </a:cubicBezTo>
                  <a:cubicBezTo>
                    <a:pt x="6130" y="1336"/>
                    <a:pt x="12589" y="-122"/>
                    <a:pt x="18720" y="8"/>
                  </a:cubicBezTo>
                  <a:cubicBezTo>
                    <a:pt x="21084" y="17522"/>
                    <a:pt x="19279" y="3675"/>
                    <a:pt x="21570" y="19807"/>
                  </a:cubicBezTo>
                  <a:cubicBezTo>
                    <a:pt x="19902" y="19935"/>
                    <a:pt x="21600" y="20117"/>
                    <a:pt x="18736" y="2147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9" name="Freeform 288"/>
            <p:cNvSpPr/>
            <p:nvPr/>
          </p:nvSpPr>
          <p:spPr>
            <a:xfrm>
              <a:off x="4344987" y="2586039"/>
              <a:ext cx="925513" cy="75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extrusionOk="0">
                  <a:moveTo>
                    <a:pt x="0" y="20854"/>
                  </a:moveTo>
                  <a:cubicBezTo>
                    <a:pt x="7227" y="4812"/>
                    <a:pt x="1378" y="17653"/>
                    <a:pt x="9464" y="395"/>
                  </a:cubicBezTo>
                  <a:cubicBezTo>
                    <a:pt x="13538" y="517"/>
                    <a:pt x="17525" y="-106"/>
                    <a:pt x="21600" y="16"/>
                  </a:cubicBezTo>
                  <a:cubicBezTo>
                    <a:pt x="7293" y="17228"/>
                    <a:pt x="11074" y="13014"/>
                    <a:pt x="4284" y="21494"/>
                  </a:cubicBezTo>
                  <a:cubicBezTo>
                    <a:pt x="1152" y="20682"/>
                    <a:pt x="4575" y="20813"/>
                    <a:pt x="0" y="208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55000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50" name="Freeform 289"/>
            <p:cNvSpPr/>
            <p:nvPr/>
          </p:nvSpPr>
          <p:spPr>
            <a:xfrm>
              <a:off x="3530600" y="2606674"/>
              <a:ext cx="725487" cy="110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061"/>
                  </a:moveTo>
                  <a:cubicBezTo>
                    <a:pt x="2849" y="11566"/>
                    <a:pt x="2884" y="12128"/>
                    <a:pt x="6156" y="34"/>
                  </a:cubicBezTo>
                  <a:cubicBezTo>
                    <a:pt x="13450" y="281"/>
                    <a:pt x="14877" y="691"/>
                    <a:pt x="21600" y="0"/>
                  </a:cubicBezTo>
                  <a:cubicBezTo>
                    <a:pt x="9717" y="14698"/>
                    <a:pt x="19147" y="3133"/>
                    <a:pt x="4740" y="21600"/>
                  </a:cubicBezTo>
                  <a:cubicBezTo>
                    <a:pt x="739" y="21038"/>
                    <a:pt x="2757" y="21337"/>
                    <a:pt x="0" y="2106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55000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51" name="Freeform 290"/>
            <p:cNvSpPr/>
            <p:nvPr/>
          </p:nvSpPr>
          <p:spPr>
            <a:xfrm>
              <a:off x="2543175" y="2625724"/>
              <a:ext cx="514351" cy="577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extrusionOk="0">
                  <a:moveTo>
                    <a:pt x="5704" y="21469"/>
                  </a:moveTo>
                  <a:cubicBezTo>
                    <a:pt x="2125" y="7967"/>
                    <a:pt x="4059" y="16438"/>
                    <a:pt x="0" y="0"/>
                  </a:cubicBezTo>
                  <a:lnTo>
                    <a:pt x="21600" y="405"/>
                  </a:lnTo>
                  <a:cubicBezTo>
                    <a:pt x="17532" y="12953"/>
                    <a:pt x="17923" y="10416"/>
                    <a:pt x="14253" y="21440"/>
                  </a:cubicBezTo>
                  <a:cubicBezTo>
                    <a:pt x="12302" y="21600"/>
                    <a:pt x="8564" y="21414"/>
                    <a:pt x="5704" y="2146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55000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52" name="Freeform 291"/>
            <p:cNvSpPr/>
            <p:nvPr/>
          </p:nvSpPr>
          <p:spPr>
            <a:xfrm>
              <a:off x="1763711" y="2589212"/>
              <a:ext cx="593726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600" extrusionOk="0">
                  <a:moveTo>
                    <a:pt x="14530" y="21600"/>
                  </a:moveTo>
                  <a:cubicBezTo>
                    <a:pt x="8070" y="11781"/>
                    <a:pt x="10651" y="16143"/>
                    <a:pt x="0" y="85"/>
                  </a:cubicBezTo>
                  <a:cubicBezTo>
                    <a:pt x="6001" y="15"/>
                    <a:pt x="12116" y="69"/>
                    <a:pt x="18117" y="0"/>
                  </a:cubicBezTo>
                  <a:cubicBezTo>
                    <a:pt x="20033" y="17690"/>
                    <a:pt x="20088" y="9152"/>
                    <a:pt x="21408" y="20964"/>
                  </a:cubicBezTo>
                  <a:cubicBezTo>
                    <a:pt x="17888" y="21040"/>
                    <a:pt x="21600" y="21574"/>
                    <a:pt x="1453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55000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grpSp>
          <p:nvGrpSpPr>
            <p:cNvPr id="173" name="Group 17"/>
            <p:cNvGrpSpPr/>
            <p:nvPr/>
          </p:nvGrpSpPr>
          <p:grpSpPr>
            <a:xfrm>
              <a:off x="0" y="-1"/>
              <a:ext cx="1079500" cy="2674938"/>
              <a:chOff x="0" y="0"/>
              <a:chExt cx="1079499" cy="2674936"/>
            </a:xfrm>
          </p:grpSpPr>
          <p:sp>
            <p:nvSpPr>
              <p:cNvPr id="153" name="Rectangle 379"/>
              <p:cNvSpPr/>
              <p:nvPr/>
            </p:nvSpPr>
            <p:spPr>
              <a:xfrm rot="10800000">
                <a:off x="31749" y="249238"/>
                <a:ext cx="1027112" cy="1084263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grpSp>
            <p:nvGrpSpPr>
              <p:cNvPr id="159" name="Group 104"/>
              <p:cNvGrpSpPr/>
              <p:nvPr/>
            </p:nvGrpSpPr>
            <p:grpSpPr>
              <a:xfrm>
                <a:off x="25400" y="2286000"/>
                <a:ext cx="1030289" cy="388937"/>
                <a:chOff x="0" y="0"/>
                <a:chExt cx="1030288" cy="388936"/>
              </a:xfrm>
            </p:grpSpPr>
            <p:sp>
              <p:nvSpPr>
                <p:cNvPr id="154" name="Oval 394"/>
                <p:cNvSpPr/>
                <p:nvPr/>
              </p:nvSpPr>
              <p:spPr>
                <a:xfrm>
                  <a:off x="0" y="130174"/>
                  <a:ext cx="1030289" cy="258763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55" name="Rectangle 395"/>
                <p:cNvSpPr/>
                <p:nvPr/>
              </p:nvSpPr>
              <p:spPr>
                <a:xfrm>
                  <a:off x="0" y="130174"/>
                  <a:ext cx="1030288" cy="128589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56" name="Oval 396"/>
                <p:cNvSpPr/>
                <p:nvPr/>
              </p:nvSpPr>
              <p:spPr>
                <a:xfrm>
                  <a:off x="0" y="0"/>
                  <a:ext cx="1030289" cy="258763"/>
                </a:xfrm>
                <a:prstGeom prst="ellipse">
                  <a:avLst/>
                </a:prstGeom>
                <a:solidFill>
                  <a:srgbClr val="8585E0">
                    <a:alpha val="7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57" name="Straight Connector 397"/>
                <p:cNvSpPr/>
                <p:nvPr/>
              </p:nvSpPr>
              <p:spPr>
                <a:xfrm>
                  <a:off x="1030286" y="130174"/>
                  <a:ext cx="1" cy="128589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8" name="Straight Connector 398"/>
                <p:cNvSpPr/>
                <p:nvPr/>
              </p:nvSpPr>
              <p:spPr>
                <a:xfrm flipH="1">
                  <a:off x="0" y="130174"/>
                  <a:ext cx="1" cy="128589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60" name="Rectangle 381"/>
              <p:cNvSpPr/>
              <p:nvPr/>
            </p:nvSpPr>
            <p:spPr>
              <a:xfrm>
                <a:off x="44449" y="1271588"/>
                <a:ext cx="1027112" cy="1163637"/>
              </a:xfrm>
              <a:prstGeom prst="rect">
                <a:avLst/>
              </a:prstGeom>
              <a:gradFill flip="none" rotWithShape="1">
                <a:gsLst>
                  <a:gs pos="0">
                    <a:srgbClr val="ADADEB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61" name="Straight Connector 382"/>
              <p:cNvSpPr/>
              <p:nvPr/>
            </p:nvSpPr>
            <p:spPr>
              <a:xfrm>
                <a:off x="23811" y="474664"/>
                <a:ext cx="20639" cy="2020887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383"/>
              <p:cNvSpPr/>
              <p:nvPr/>
            </p:nvSpPr>
            <p:spPr>
              <a:xfrm flipH="1">
                <a:off x="1060450" y="474664"/>
                <a:ext cx="4763" cy="1976437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72" name="Group 9"/>
              <p:cNvGrpSpPr/>
              <p:nvPr/>
            </p:nvGrpSpPr>
            <p:grpSpPr>
              <a:xfrm>
                <a:off x="0" y="-1"/>
                <a:ext cx="1079500" cy="430216"/>
                <a:chOff x="0" y="0"/>
                <a:chExt cx="1079499" cy="430214"/>
              </a:xfrm>
            </p:grpSpPr>
            <p:sp>
              <p:nvSpPr>
                <p:cNvPr id="163" name="Oval 385"/>
                <p:cNvSpPr/>
                <p:nvPr/>
              </p:nvSpPr>
              <p:spPr>
                <a:xfrm rot="10800000" flipH="1">
                  <a:off x="3175" y="115887"/>
                  <a:ext cx="1074737" cy="31432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D6D6F5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64" name="Rectangle 386"/>
                <p:cNvSpPr/>
                <p:nvPr/>
              </p:nvSpPr>
              <p:spPr>
                <a:xfrm>
                  <a:off x="-1" y="160338"/>
                  <a:ext cx="1077913" cy="11271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65" name="Oval 387"/>
                <p:cNvSpPr/>
                <p:nvPr/>
              </p:nvSpPr>
              <p:spPr>
                <a:xfrm rot="10800000" flipH="1">
                  <a:off x="0" y="-1"/>
                  <a:ext cx="1076325" cy="314327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66" name="Freeform 388"/>
                <p:cNvSpPr/>
                <p:nvPr/>
              </p:nvSpPr>
              <p:spPr>
                <a:xfrm>
                  <a:off x="276224" y="96837"/>
                  <a:ext cx="523876" cy="157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67" name="Freeform 389"/>
                <p:cNvSpPr/>
                <p:nvPr/>
              </p:nvSpPr>
              <p:spPr>
                <a:xfrm>
                  <a:off x="222250" y="55562"/>
                  <a:ext cx="631825" cy="1095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68" name="Freeform 390"/>
                <p:cNvSpPr/>
                <p:nvPr/>
              </p:nvSpPr>
              <p:spPr>
                <a:xfrm>
                  <a:off x="638174" y="149224"/>
                  <a:ext cx="231776" cy="952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69" name="Freeform 391"/>
                <p:cNvSpPr/>
                <p:nvPr/>
              </p:nvSpPr>
              <p:spPr>
                <a:xfrm>
                  <a:off x="211137" y="150813"/>
                  <a:ext cx="228601" cy="952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0" name="Straight Connector 392"/>
                <p:cNvSpPr/>
                <p:nvPr/>
              </p:nvSpPr>
              <p:spPr>
                <a:xfrm flipH="1" flipV="1">
                  <a:off x="0" y="157163"/>
                  <a:ext cx="3176" cy="122238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1" name="Straight Connector 393"/>
                <p:cNvSpPr/>
                <p:nvPr/>
              </p:nvSpPr>
              <p:spPr>
                <a:xfrm flipH="1" flipV="1">
                  <a:off x="1076324" y="153988"/>
                  <a:ext cx="3176" cy="122238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95" name="Group 18"/>
            <p:cNvGrpSpPr/>
            <p:nvPr/>
          </p:nvGrpSpPr>
          <p:grpSpPr>
            <a:xfrm>
              <a:off x="1742779" y="842962"/>
              <a:ext cx="522332" cy="1831976"/>
              <a:chOff x="0" y="0"/>
              <a:chExt cx="522330" cy="1831975"/>
            </a:xfrm>
          </p:grpSpPr>
          <p:sp>
            <p:nvSpPr>
              <p:cNvPr id="174" name="Rectangle 358"/>
              <p:cNvSpPr/>
              <p:nvPr/>
            </p:nvSpPr>
            <p:spPr>
              <a:xfrm rot="10800000">
                <a:off x="6883" y="113357"/>
                <a:ext cx="498391" cy="306672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75" name="Straight Connector 359"/>
              <p:cNvSpPr/>
              <p:nvPr/>
            </p:nvSpPr>
            <p:spPr>
              <a:xfrm flipH="1">
                <a:off x="519407" y="147637"/>
                <a:ext cx="1589" cy="153670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176" name="Picture 86" descr="Picture 8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0412"/>
                <a:ext cx="522331" cy="2205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82" name="Group 82"/>
              <p:cNvGrpSpPr/>
              <p:nvPr/>
            </p:nvGrpSpPr>
            <p:grpSpPr>
              <a:xfrm>
                <a:off x="11408" y="1609724"/>
                <a:ext cx="508001" cy="222252"/>
                <a:chOff x="0" y="0"/>
                <a:chExt cx="508000" cy="222250"/>
              </a:xfrm>
            </p:grpSpPr>
            <p:sp>
              <p:nvSpPr>
                <p:cNvPr id="177" name="Oval 374"/>
                <p:cNvSpPr/>
                <p:nvPr/>
              </p:nvSpPr>
              <p:spPr>
                <a:xfrm>
                  <a:off x="0" y="74612"/>
                  <a:ext cx="508001" cy="147639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78" name="Rectangle 375"/>
                <p:cNvSpPr/>
                <p:nvPr/>
              </p:nvSpPr>
              <p:spPr>
                <a:xfrm>
                  <a:off x="0" y="74612"/>
                  <a:ext cx="508000" cy="73026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79" name="Oval 376"/>
                <p:cNvSpPr/>
                <p:nvPr/>
              </p:nvSpPr>
              <p:spPr>
                <a:xfrm>
                  <a:off x="0" y="0"/>
                  <a:ext cx="508001" cy="147638"/>
                </a:xfrm>
                <a:prstGeom prst="ellipse">
                  <a:avLst/>
                </a:prstGeom>
                <a:solidFill>
                  <a:srgbClr val="ADADEB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80" name="Straight Connector 377"/>
                <p:cNvSpPr/>
                <p:nvPr/>
              </p:nvSpPr>
              <p:spPr>
                <a:xfrm>
                  <a:off x="507999" y="74612"/>
                  <a:ext cx="1" cy="7302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1" name="Straight Connector 378"/>
                <p:cNvSpPr/>
                <p:nvPr/>
              </p:nvSpPr>
              <p:spPr>
                <a:xfrm flipH="1">
                  <a:off x="0" y="74612"/>
                  <a:ext cx="1" cy="7302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83" name="Rectangle 362"/>
              <p:cNvSpPr/>
              <p:nvPr/>
            </p:nvSpPr>
            <p:spPr>
              <a:xfrm>
                <a:off x="16171" y="523875"/>
                <a:ext cx="498475" cy="1163637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84" name="Straight Connector 363"/>
              <p:cNvSpPr/>
              <p:nvPr/>
            </p:nvSpPr>
            <p:spPr>
              <a:xfrm flipH="1">
                <a:off x="6645" y="88900"/>
                <a:ext cx="4763" cy="168910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94" name="Group 377"/>
              <p:cNvGrpSpPr/>
              <p:nvPr/>
            </p:nvGrpSpPr>
            <p:grpSpPr>
              <a:xfrm>
                <a:off x="11407" y="-1"/>
                <a:ext cx="503240" cy="242889"/>
                <a:chOff x="0" y="0"/>
                <a:chExt cx="503238" cy="242887"/>
              </a:xfrm>
            </p:grpSpPr>
            <p:sp>
              <p:nvSpPr>
                <p:cNvPr id="185" name="Oval 365"/>
                <p:cNvSpPr/>
                <p:nvPr/>
              </p:nvSpPr>
              <p:spPr>
                <a:xfrm rot="10800000" flipH="1">
                  <a:off x="1587" y="65086"/>
                  <a:ext cx="501651" cy="1778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86" name="Rectangle 366"/>
                <p:cNvSpPr/>
                <p:nvPr/>
              </p:nvSpPr>
              <p:spPr>
                <a:xfrm>
                  <a:off x="0" y="90487"/>
                  <a:ext cx="503239" cy="635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87" name="Oval 367"/>
                <p:cNvSpPr/>
                <p:nvPr/>
              </p:nvSpPr>
              <p:spPr>
                <a:xfrm rot="10800000" flipH="1">
                  <a:off x="0" y="0"/>
                  <a:ext cx="501650" cy="177800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88" name="Freeform 368"/>
                <p:cNvSpPr/>
                <p:nvPr/>
              </p:nvSpPr>
              <p:spPr>
                <a:xfrm>
                  <a:off x="128587" y="53975"/>
                  <a:ext cx="244477" cy="88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89" name="Freeform 369"/>
                <p:cNvSpPr/>
                <p:nvPr/>
              </p:nvSpPr>
              <p:spPr>
                <a:xfrm>
                  <a:off x="103188" y="31750"/>
                  <a:ext cx="295276" cy="61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0" name="Freeform 370"/>
                <p:cNvSpPr/>
                <p:nvPr/>
              </p:nvSpPr>
              <p:spPr>
                <a:xfrm>
                  <a:off x="296863" y="84137"/>
                  <a:ext cx="109538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1" name="Freeform 371"/>
                <p:cNvSpPr/>
                <p:nvPr/>
              </p:nvSpPr>
              <p:spPr>
                <a:xfrm>
                  <a:off x="98425" y="85725"/>
                  <a:ext cx="106363" cy="523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2" name="Straight Connector 372"/>
                <p:cNvSpPr/>
                <p:nvPr/>
              </p:nvSpPr>
              <p:spPr>
                <a:xfrm flipH="1" flipV="1">
                  <a:off x="0" y="88900"/>
                  <a:ext cx="1588" cy="682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93" name="Straight Connector 373"/>
                <p:cNvSpPr/>
                <p:nvPr/>
              </p:nvSpPr>
              <p:spPr>
                <a:xfrm flipH="1" flipV="1">
                  <a:off x="501651" y="87313"/>
                  <a:ext cx="1588" cy="682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16" name="Group 19"/>
            <p:cNvGrpSpPr/>
            <p:nvPr/>
          </p:nvGrpSpPr>
          <p:grpSpPr>
            <a:xfrm>
              <a:off x="2541587" y="155574"/>
              <a:ext cx="528639" cy="2517777"/>
              <a:chOff x="0" y="0"/>
              <a:chExt cx="528638" cy="2517775"/>
            </a:xfrm>
          </p:grpSpPr>
          <p:sp>
            <p:nvSpPr>
              <p:cNvPr id="196" name="Rectangle 338"/>
              <p:cNvSpPr/>
              <p:nvPr/>
            </p:nvSpPr>
            <p:spPr>
              <a:xfrm rot="10800000">
                <a:off x="16180" y="189386"/>
                <a:ext cx="498392" cy="916721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197" name="Straight Connector 339"/>
              <p:cNvSpPr/>
              <p:nvPr/>
            </p:nvSpPr>
            <p:spPr>
              <a:xfrm>
                <a:off x="522288" y="155574"/>
                <a:ext cx="6350" cy="221456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03" name="Group 442"/>
              <p:cNvGrpSpPr/>
              <p:nvPr/>
            </p:nvGrpSpPr>
            <p:grpSpPr>
              <a:xfrm>
                <a:off x="20637" y="2295524"/>
                <a:ext cx="508002" cy="222252"/>
                <a:chOff x="0" y="0"/>
                <a:chExt cx="508000" cy="222251"/>
              </a:xfrm>
            </p:grpSpPr>
            <p:sp>
              <p:nvSpPr>
                <p:cNvPr id="198" name="Oval 353"/>
                <p:cNvSpPr/>
                <p:nvPr/>
              </p:nvSpPr>
              <p:spPr>
                <a:xfrm>
                  <a:off x="0" y="74613"/>
                  <a:ext cx="508001" cy="147639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199" name="Rectangle 354"/>
                <p:cNvSpPr/>
                <p:nvPr/>
              </p:nvSpPr>
              <p:spPr>
                <a:xfrm>
                  <a:off x="0" y="74613"/>
                  <a:ext cx="508001" cy="73026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00" name="Oval 355"/>
                <p:cNvSpPr/>
                <p:nvPr/>
              </p:nvSpPr>
              <p:spPr>
                <a:xfrm>
                  <a:off x="0" y="0"/>
                  <a:ext cx="508001" cy="147638"/>
                </a:xfrm>
                <a:prstGeom prst="ellipse">
                  <a:avLst/>
                </a:prstGeom>
                <a:solidFill>
                  <a:srgbClr val="ADADEB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01" name="Straight Connector 356"/>
                <p:cNvSpPr/>
                <p:nvPr/>
              </p:nvSpPr>
              <p:spPr>
                <a:xfrm>
                  <a:off x="508000" y="74613"/>
                  <a:ext cx="1" cy="7302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2" name="Straight Connector 357"/>
                <p:cNvSpPr/>
                <p:nvPr/>
              </p:nvSpPr>
              <p:spPr>
                <a:xfrm flipH="1">
                  <a:off x="-1" y="74613"/>
                  <a:ext cx="2" cy="7302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04" name="Rectangle 341"/>
              <p:cNvSpPr/>
              <p:nvPr/>
            </p:nvSpPr>
            <p:spPr>
              <a:xfrm>
                <a:off x="25399" y="1209675"/>
                <a:ext cx="498475" cy="1163638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205" name="Straight Connector 342"/>
              <p:cNvSpPr/>
              <p:nvPr/>
            </p:nvSpPr>
            <p:spPr>
              <a:xfrm>
                <a:off x="1587" y="153988"/>
                <a:ext cx="14289" cy="230981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15" name="Group 456"/>
              <p:cNvGrpSpPr/>
              <p:nvPr/>
            </p:nvGrpSpPr>
            <p:grpSpPr>
              <a:xfrm>
                <a:off x="0" y="-1"/>
                <a:ext cx="504826" cy="242889"/>
                <a:chOff x="-32" y="95"/>
                <a:chExt cx="504825" cy="242887"/>
              </a:xfrm>
            </p:grpSpPr>
            <p:sp>
              <p:nvSpPr>
                <p:cNvPr id="206" name="Oval 344"/>
                <p:cNvSpPr/>
                <p:nvPr/>
              </p:nvSpPr>
              <p:spPr>
                <a:xfrm rot="10800000" flipH="1">
                  <a:off x="1554" y="65183"/>
                  <a:ext cx="503239" cy="1778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07" name="Rectangle 345"/>
                <p:cNvSpPr/>
                <p:nvPr/>
              </p:nvSpPr>
              <p:spPr>
                <a:xfrm>
                  <a:off x="-33" y="90583"/>
                  <a:ext cx="504826" cy="635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08" name="Oval 346"/>
                <p:cNvSpPr/>
                <p:nvPr/>
              </p:nvSpPr>
              <p:spPr>
                <a:xfrm rot="10800000" flipH="1">
                  <a:off x="-33" y="95"/>
                  <a:ext cx="503239" cy="177801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09" name="Freeform 347"/>
                <p:cNvSpPr/>
                <p:nvPr/>
              </p:nvSpPr>
              <p:spPr>
                <a:xfrm>
                  <a:off x="128555" y="54070"/>
                  <a:ext cx="246063" cy="88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10" name="Freeform 348"/>
                <p:cNvSpPr/>
                <p:nvPr/>
              </p:nvSpPr>
              <p:spPr>
                <a:xfrm>
                  <a:off x="103155" y="31846"/>
                  <a:ext cx="296863" cy="61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1" name="Freeform 349"/>
                <p:cNvSpPr/>
                <p:nvPr/>
              </p:nvSpPr>
              <p:spPr>
                <a:xfrm>
                  <a:off x="298417" y="84233"/>
                  <a:ext cx="107951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2" name="Freeform 350"/>
                <p:cNvSpPr/>
                <p:nvPr/>
              </p:nvSpPr>
              <p:spPr>
                <a:xfrm>
                  <a:off x="98391" y="85820"/>
                  <a:ext cx="106365" cy="523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3" name="Straight Connector 351"/>
                <p:cNvSpPr/>
                <p:nvPr/>
              </p:nvSpPr>
              <p:spPr>
                <a:xfrm flipH="1" flipV="1">
                  <a:off x="-33" y="88996"/>
                  <a:ext cx="1589" cy="682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4" name="Straight Connector 352"/>
                <p:cNvSpPr/>
                <p:nvPr/>
              </p:nvSpPr>
              <p:spPr>
                <a:xfrm flipH="1" flipV="1">
                  <a:off x="503205" y="87409"/>
                  <a:ext cx="1588" cy="68262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38" name="Group 20"/>
            <p:cNvGrpSpPr/>
            <p:nvPr/>
          </p:nvGrpSpPr>
          <p:grpSpPr>
            <a:xfrm>
              <a:off x="3733670" y="847724"/>
              <a:ext cx="522332" cy="1825627"/>
              <a:chOff x="0" y="0"/>
              <a:chExt cx="522330" cy="1825625"/>
            </a:xfrm>
          </p:grpSpPr>
          <p:sp>
            <p:nvSpPr>
              <p:cNvPr id="217" name="Rectangle 317"/>
              <p:cNvSpPr/>
              <p:nvPr/>
            </p:nvSpPr>
            <p:spPr>
              <a:xfrm rot="10800000">
                <a:off x="6882" y="88215"/>
                <a:ext cx="498391" cy="325741"/>
              </a:xfrm>
              <a:prstGeom prst="rect">
                <a:avLst/>
              </a:prstGeom>
              <a:gradFill flip="none" rotWithShape="1">
                <a:gsLst>
                  <a:gs pos="1000">
                    <a:srgbClr val="262699">
                      <a:alpha val="62000"/>
                    </a:srgbClr>
                  </a:gs>
                  <a:gs pos="5400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218" name="Straight Connector 318"/>
              <p:cNvSpPr/>
              <p:nvPr/>
            </p:nvSpPr>
            <p:spPr>
              <a:xfrm>
                <a:off x="512891" y="88900"/>
                <a:ext cx="6349" cy="1582738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pic>
            <p:nvPicPr>
              <p:cNvPr id="219" name="Picture 469" descr="Picture 469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8085"/>
                <a:ext cx="522331" cy="2204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25" name="Group 471"/>
              <p:cNvGrpSpPr/>
              <p:nvPr/>
            </p:nvGrpSpPr>
            <p:grpSpPr>
              <a:xfrm>
                <a:off x="11240" y="1603374"/>
                <a:ext cx="508001" cy="222252"/>
                <a:chOff x="0" y="0"/>
                <a:chExt cx="508000" cy="222251"/>
              </a:xfrm>
            </p:grpSpPr>
            <p:sp>
              <p:nvSpPr>
                <p:cNvPr id="220" name="Oval 333"/>
                <p:cNvSpPr/>
                <p:nvPr/>
              </p:nvSpPr>
              <p:spPr>
                <a:xfrm>
                  <a:off x="0" y="74613"/>
                  <a:ext cx="508001" cy="147639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21" name="Rectangle 334"/>
                <p:cNvSpPr/>
                <p:nvPr/>
              </p:nvSpPr>
              <p:spPr>
                <a:xfrm>
                  <a:off x="0" y="74613"/>
                  <a:ext cx="508000" cy="73026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22" name="Oval 335"/>
                <p:cNvSpPr/>
                <p:nvPr/>
              </p:nvSpPr>
              <p:spPr>
                <a:xfrm>
                  <a:off x="0" y="0"/>
                  <a:ext cx="508001" cy="147638"/>
                </a:xfrm>
                <a:prstGeom prst="ellipse">
                  <a:avLst/>
                </a:prstGeom>
                <a:solidFill>
                  <a:srgbClr val="ADADEB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23" name="Straight Connector 336"/>
                <p:cNvSpPr/>
                <p:nvPr/>
              </p:nvSpPr>
              <p:spPr>
                <a:xfrm>
                  <a:off x="507999" y="74613"/>
                  <a:ext cx="1" cy="7302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4" name="Straight Connector 337"/>
                <p:cNvSpPr/>
                <p:nvPr/>
              </p:nvSpPr>
              <p:spPr>
                <a:xfrm flipH="1">
                  <a:off x="0" y="74613"/>
                  <a:ext cx="1" cy="73026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26" name="Rectangle 321"/>
              <p:cNvSpPr/>
              <p:nvPr/>
            </p:nvSpPr>
            <p:spPr>
              <a:xfrm>
                <a:off x="16004" y="515937"/>
                <a:ext cx="498475" cy="1165226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227" name="Straight Connector 322"/>
              <p:cNvSpPr/>
              <p:nvPr/>
            </p:nvSpPr>
            <p:spPr>
              <a:xfrm>
                <a:off x="128" y="138112"/>
                <a:ext cx="6350" cy="1633537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37" name="Group 485"/>
              <p:cNvGrpSpPr/>
              <p:nvPr/>
            </p:nvGrpSpPr>
            <p:grpSpPr>
              <a:xfrm>
                <a:off x="9653" y="-1"/>
                <a:ext cx="504826" cy="242889"/>
                <a:chOff x="0" y="0"/>
                <a:chExt cx="504825" cy="242887"/>
              </a:xfrm>
            </p:grpSpPr>
            <p:sp>
              <p:nvSpPr>
                <p:cNvPr id="228" name="Oval 324"/>
                <p:cNvSpPr/>
                <p:nvPr/>
              </p:nvSpPr>
              <p:spPr>
                <a:xfrm rot="10800000" flipH="1">
                  <a:off x="1587" y="65087"/>
                  <a:ext cx="503239" cy="1778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29" name="Rectangle 325"/>
                <p:cNvSpPr/>
                <p:nvPr/>
              </p:nvSpPr>
              <p:spPr>
                <a:xfrm>
                  <a:off x="0" y="90487"/>
                  <a:ext cx="504825" cy="635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30" name="Oval 326"/>
                <p:cNvSpPr/>
                <p:nvPr/>
              </p:nvSpPr>
              <p:spPr>
                <a:xfrm rot="10800000" flipH="1">
                  <a:off x="0" y="0"/>
                  <a:ext cx="503237" cy="177800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31" name="Freeform 327"/>
                <p:cNvSpPr/>
                <p:nvPr/>
              </p:nvSpPr>
              <p:spPr>
                <a:xfrm>
                  <a:off x="128587" y="53975"/>
                  <a:ext cx="246063" cy="88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32" name="Freeform 328"/>
                <p:cNvSpPr/>
                <p:nvPr/>
              </p:nvSpPr>
              <p:spPr>
                <a:xfrm>
                  <a:off x="103187" y="31750"/>
                  <a:ext cx="296863" cy="61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3" name="Freeform 329"/>
                <p:cNvSpPr/>
                <p:nvPr/>
              </p:nvSpPr>
              <p:spPr>
                <a:xfrm>
                  <a:off x="298449" y="84138"/>
                  <a:ext cx="107951" cy="53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4" name="Freeform 330"/>
                <p:cNvSpPr/>
                <p:nvPr/>
              </p:nvSpPr>
              <p:spPr>
                <a:xfrm>
                  <a:off x="98425" y="85724"/>
                  <a:ext cx="106363" cy="523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5" name="Straight Connector 331"/>
                <p:cNvSpPr/>
                <p:nvPr/>
              </p:nvSpPr>
              <p:spPr>
                <a:xfrm flipH="1" flipV="1">
                  <a:off x="0" y="88900"/>
                  <a:ext cx="1588" cy="68263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6" name="Straight Connector 332"/>
                <p:cNvSpPr/>
                <p:nvPr/>
              </p:nvSpPr>
              <p:spPr>
                <a:xfrm flipH="1" flipV="1">
                  <a:off x="503236" y="87313"/>
                  <a:ext cx="1589" cy="68262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59" name="Group 21"/>
            <p:cNvGrpSpPr/>
            <p:nvPr/>
          </p:nvGrpSpPr>
          <p:grpSpPr>
            <a:xfrm>
              <a:off x="4714875" y="317499"/>
              <a:ext cx="522288" cy="2354264"/>
              <a:chOff x="0" y="0"/>
              <a:chExt cx="522287" cy="2354262"/>
            </a:xfrm>
          </p:grpSpPr>
          <p:sp>
            <p:nvSpPr>
              <p:cNvPr id="239" name="Rectangle 297"/>
              <p:cNvSpPr/>
              <p:nvPr/>
            </p:nvSpPr>
            <p:spPr>
              <a:xfrm rot="10800000">
                <a:off x="10012" y="129355"/>
                <a:ext cx="498391" cy="722152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240" name="Straight Connector 298"/>
              <p:cNvSpPr/>
              <p:nvPr/>
            </p:nvSpPr>
            <p:spPr>
              <a:xfrm flipH="1">
                <a:off x="522286" y="198437"/>
                <a:ext cx="1" cy="199866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46" name="Group 500"/>
              <p:cNvGrpSpPr/>
              <p:nvPr/>
            </p:nvGrpSpPr>
            <p:grpSpPr>
              <a:xfrm>
                <a:off x="14286" y="2117725"/>
                <a:ext cx="508001" cy="236538"/>
                <a:chOff x="0" y="0"/>
                <a:chExt cx="508000" cy="236536"/>
              </a:xfrm>
            </p:grpSpPr>
            <p:sp>
              <p:nvSpPr>
                <p:cNvPr id="241" name="Oval 312"/>
                <p:cNvSpPr/>
                <p:nvPr/>
              </p:nvSpPr>
              <p:spPr>
                <a:xfrm>
                  <a:off x="0" y="79374"/>
                  <a:ext cx="508001" cy="157163"/>
                </a:xfrm>
                <a:prstGeom prst="ellipse">
                  <a:avLst/>
                </a:prstGeom>
                <a:solidFill>
                  <a:srgbClr val="262699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42" name="Rectangle 313"/>
                <p:cNvSpPr/>
                <p:nvPr/>
              </p:nvSpPr>
              <p:spPr>
                <a:xfrm>
                  <a:off x="0" y="79374"/>
                  <a:ext cx="508000" cy="77789"/>
                </a:xfrm>
                <a:prstGeom prst="rect">
                  <a:avLst/>
                </a:pr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43" name="Oval 314"/>
                <p:cNvSpPr/>
                <p:nvPr/>
              </p:nvSpPr>
              <p:spPr>
                <a:xfrm>
                  <a:off x="0" y="0"/>
                  <a:ext cx="508001" cy="157163"/>
                </a:xfrm>
                <a:prstGeom prst="ellipse">
                  <a:avLst/>
                </a:prstGeom>
                <a:solidFill>
                  <a:srgbClr val="ADADEB">
                    <a:alpha val="5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44" name="Straight Connector 315"/>
                <p:cNvSpPr/>
                <p:nvPr/>
              </p:nvSpPr>
              <p:spPr>
                <a:xfrm>
                  <a:off x="507999" y="79374"/>
                  <a:ext cx="1" cy="77789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5" name="Straight Connector 316"/>
                <p:cNvSpPr/>
                <p:nvPr/>
              </p:nvSpPr>
              <p:spPr>
                <a:xfrm flipH="1">
                  <a:off x="0" y="79374"/>
                  <a:ext cx="1" cy="77789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247" name="Rectangle 300"/>
              <p:cNvSpPr/>
              <p:nvPr/>
            </p:nvSpPr>
            <p:spPr>
              <a:xfrm>
                <a:off x="19049" y="962025"/>
                <a:ext cx="498475" cy="1238250"/>
              </a:xfrm>
              <a:prstGeom prst="rect">
                <a:avLst/>
              </a:prstGeom>
              <a:gradFill flip="none" rotWithShape="1">
                <a:gsLst>
                  <a:gs pos="0">
                    <a:srgbClr val="8585E0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248" name="Straight Connector 301"/>
              <p:cNvSpPr/>
              <p:nvPr/>
            </p:nvSpPr>
            <p:spPr>
              <a:xfrm>
                <a:off x="-1" y="169863"/>
                <a:ext cx="9526" cy="212725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58" name="Group 514"/>
              <p:cNvGrpSpPr/>
              <p:nvPr/>
            </p:nvGrpSpPr>
            <p:grpSpPr>
              <a:xfrm>
                <a:off x="6350" y="-1"/>
                <a:ext cx="504826" cy="242890"/>
                <a:chOff x="0" y="0"/>
                <a:chExt cx="504825" cy="242888"/>
              </a:xfrm>
            </p:grpSpPr>
            <p:sp>
              <p:nvSpPr>
                <p:cNvPr id="249" name="Oval 303"/>
                <p:cNvSpPr/>
                <p:nvPr/>
              </p:nvSpPr>
              <p:spPr>
                <a:xfrm rot="10800000" flipH="1">
                  <a:off x="1587" y="65087"/>
                  <a:ext cx="503239" cy="1778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262699"/>
                    </a:gs>
                    <a:gs pos="31000">
                      <a:srgbClr val="8585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50" name="Rectangle 304"/>
                <p:cNvSpPr/>
                <p:nvPr/>
              </p:nvSpPr>
              <p:spPr>
                <a:xfrm>
                  <a:off x="0" y="90488"/>
                  <a:ext cx="504825" cy="635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ADADEB"/>
                    </a:gs>
                    <a:gs pos="54000">
                      <a:srgbClr val="8585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51" name="Oval 305"/>
                <p:cNvSpPr/>
                <p:nvPr/>
              </p:nvSpPr>
              <p:spPr>
                <a:xfrm rot="10800000" flipH="1">
                  <a:off x="0" y="0"/>
                  <a:ext cx="503237" cy="177800"/>
                </a:xfrm>
                <a:prstGeom prst="ellipse">
                  <a:avLst/>
                </a:prstGeom>
                <a:solidFill>
                  <a:srgbClr val="BFBFBF"/>
                </a:solidFill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52" name="Freeform 306"/>
                <p:cNvSpPr/>
                <p:nvPr/>
              </p:nvSpPr>
              <p:spPr>
                <a:xfrm>
                  <a:off x="128587" y="53975"/>
                  <a:ext cx="246063" cy="88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12275"/>
                      </a:moveTo>
                      <a:lnTo>
                        <a:pt x="2205" y="21600"/>
                      </a:lnTo>
                      <a:lnTo>
                        <a:pt x="0" y="20085"/>
                      </a:lnTo>
                      <a:lnTo>
                        <a:pt x="6759" y="13691"/>
                      </a:lnTo>
                      <a:lnTo>
                        <a:pt x="6566" y="7372"/>
                      </a:lnTo>
                      <a:lnTo>
                        <a:pt x="1493" y="1956"/>
                      </a:lnTo>
                      <a:lnTo>
                        <a:pt x="3205" y="827"/>
                      </a:lnTo>
                      <a:lnTo>
                        <a:pt x="10734" y="8200"/>
                      </a:lnTo>
                      <a:lnTo>
                        <a:pt x="18423" y="0"/>
                      </a:lnTo>
                      <a:lnTo>
                        <a:pt x="20556" y="1580"/>
                      </a:lnTo>
                      <a:lnTo>
                        <a:pt x="14966" y="7071"/>
                      </a:lnTo>
                      <a:lnTo>
                        <a:pt x="16097" y="15045"/>
                      </a:lnTo>
                      <a:lnTo>
                        <a:pt x="21600" y="20085"/>
                      </a:lnTo>
                      <a:lnTo>
                        <a:pt x="19719" y="21520"/>
                      </a:lnTo>
                      <a:lnTo>
                        <a:pt x="10798" y="12275"/>
                      </a:lnTo>
                      <a:close/>
                    </a:path>
                  </a:pathLst>
                </a:custGeom>
                <a:solidFill>
                  <a:srgbClr val="8585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53" name="Freeform 307"/>
                <p:cNvSpPr/>
                <p:nvPr/>
              </p:nvSpPr>
              <p:spPr>
                <a:xfrm>
                  <a:off x="103187" y="31750"/>
                  <a:ext cx="296863" cy="619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84"/>
                      </a:moveTo>
                      <a:lnTo>
                        <a:pt x="3801" y="62"/>
                      </a:lnTo>
                      <a:lnTo>
                        <a:pt x="10765" y="12052"/>
                      </a:lnTo>
                      <a:lnTo>
                        <a:pt x="17410" y="0"/>
                      </a:lnTo>
                      <a:lnTo>
                        <a:pt x="21600" y="4796"/>
                      </a:lnTo>
                      <a:lnTo>
                        <a:pt x="18483" y="10693"/>
                      </a:lnTo>
                      <a:lnTo>
                        <a:pt x="17479" y="9104"/>
                      </a:lnTo>
                      <a:lnTo>
                        <a:pt x="10888" y="21600"/>
                      </a:lnTo>
                      <a:lnTo>
                        <a:pt x="4128" y="9563"/>
                      </a:lnTo>
                      <a:lnTo>
                        <a:pt x="3035" y="10862"/>
                      </a:lnTo>
                      <a:lnTo>
                        <a:pt x="0" y="5284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54" name="Freeform 308"/>
                <p:cNvSpPr/>
                <p:nvPr/>
              </p:nvSpPr>
              <p:spPr>
                <a:xfrm>
                  <a:off x="298449" y="84138"/>
                  <a:ext cx="107951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21600" extrusionOk="0">
                      <a:moveTo>
                        <a:pt x="0" y="0"/>
                      </a:moveTo>
                      <a:lnTo>
                        <a:pt x="21576" y="16691"/>
                      </a:lnTo>
                      <a:lnTo>
                        <a:pt x="13658" y="21600"/>
                      </a:lnTo>
                      <a:lnTo>
                        <a:pt x="73" y="11414"/>
                      </a:lnTo>
                      <a:cubicBezTo>
                        <a:pt x="-24" y="2823"/>
                        <a:pt x="24" y="3805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55" name="Freeform 309"/>
                <p:cNvSpPr/>
                <p:nvPr/>
              </p:nvSpPr>
              <p:spPr>
                <a:xfrm>
                  <a:off x="98425" y="85725"/>
                  <a:ext cx="106363" cy="523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21600" y="10423"/>
                      </a:lnTo>
                      <a:lnTo>
                        <a:pt x="7814" y="21600"/>
                      </a:lnTo>
                      <a:lnTo>
                        <a:pt x="0" y="16702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56" name="Straight Connector 310"/>
                <p:cNvSpPr/>
                <p:nvPr/>
              </p:nvSpPr>
              <p:spPr>
                <a:xfrm flipH="1" flipV="1">
                  <a:off x="0" y="88899"/>
                  <a:ext cx="1588" cy="68264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7" name="Straight Connector 311"/>
                <p:cNvSpPr/>
                <p:nvPr/>
              </p:nvSpPr>
              <p:spPr>
                <a:xfrm flipH="1" flipV="1">
                  <a:off x="503236" y="87314"/>
                  <a:ext cx="1589" cy="68262"/>
                </a:xfrm>
                <a:prstGeom prst="line">
                  <a:avLst/>
                </a:prstGeom>
                <a:noFill/>
                <a:ln w="635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19939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275" name="Group 399"/>
          <p:cNvGrpSpPr/>
          <p:nvPr/>
        </p:nvGrpSpPr>
        <p:grpSpPr>
          <a:xfrm>
            <a:off x="3419059" y="2725807"/>
            <a:ext cx="5111750" cy="879476"/>
            <a:chOff x="0" y="0"/>
            <a:chExt cx="5111748" cy="879475"/>
          </a:xfrm>
        </p:grpSpPr>
        <p:sp>
          <p:nvSpPr>
            <p:cNvPr id="261" name="Oval 400"/>
            <p:cNvSpPr/>
            <p:nvPr/>
          </p:nvSpPr>
          <p:spPr>
            <a:xfrm>
              <a:off x="0" y="77787"/>
              <a:ext cx="954089" cy="49212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262" name="TextBox 233"/>
            <p:cNvSpPr txBox="1"/>
            <p:nvPr/>
          </p:nvSpPr>
          <p:spPr>
            <a:xfrm>
              <a:off x="52610" y="75849"/>
              <a:ext cx="855103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Routing</a:t>
              </a:r>
              <a:endParaRPr sz="2400"/>
            </a:p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Algorithm</a:t>
              </a:r>
            </a:p>
          </p:txBody>
        </p:sp>
        <p:sp>
          <p:nvSpPr>
            <p:cNvPr id="263" name="Straight Arrow Connector 402"/>
            <p:cNvSpPr/>
            <p:nvPr/>
          </p:nvSpPr>
          <p:spPr>
            <a:xfrm flipV="1">
              <a:off x="966787" y="100013"/>
              <a:ext cx="1517651" cy="214312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Straight Arrow Connector 403"/>
            <p:cNvSpPr/>
            <p:nvPr/>
          </p:nvSpPr>
          <p:spPr>
            <a:xfrm>
              <a:off x="884237" y="493713"/>
              <a:ext cx="796926" cy="279401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Straight Arrow Connector 404"/>
            <p:cNvSpPr/>
            <p:nvPr/>
          </p:nvSpPr>
          <p:spPr>
            <a:xfrm>
              <a:off x="2817813" y="187325"/>
              <a:ext cx="892176" cy="509588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Straight Arrow Connector 405"/>
            <p:cNvSpPr/>
            <p:nvPr/>
          </p:nvSpPr>
          <p:spPr>
            <a:xfrm>
              <a:off x="2933699" y="93663"/>
              <a:ext cx="1695451" cy="130175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Oval 406"/>
            <p:cNvSpPr/>
            <p:nvPr/>
          </p:nvSpPr>
          <p:spPr>
            <a:xfrm>
              <a:off x="4691062" y="187325"/>
              <a:ext cx="420687" cy="18097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268" name="Oval 407"/>
            <p:cNvSpPr/>
            <p:nvPr/>
          </p:nvSpPr>
          <p:spPr>
            <a:xfrm>
              <a:off x="3705225" y="696913"/>
              <a:ext cx="420689" cy="182563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269" name="Oval 408"/>
            <p:cNvSpPr/>
            <p:nvPr/>
          </p:nvSpPr>
          <p:spPr>
            <a:xfrm>
              <a:off x="2500312" y="0"/>
              <a:ext cx="420687" cy="182563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270" name="Oval 409"/>
            <p:cNvSpPr/>
            <p:nvPr/>
          </p:nvSpPr>
          <p:spPr>
            <a:xfrm>
              <a:off x="1704975" y="695325"/>
              <a:ext cx="420689" cy="18097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271" name="Straight Arrow Connector 410"/>
            <p:cNvSpPr/>
            <p:nvPr/>
          </p:nvSpPr>
          <p:spPr>
            <a:xfrm>
              <a:off x="954088" y="398463"/>
              <a:ext cx="2738437" cy="339725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Straight Arrow Connector 411"/>
            <p:cNvSpPr/>
            <p:nvPr/>
          </p:nvSpPr>
          <p:spPr>
            <a:xfrm flipV="1">
              <a:off x="2130425" y="277814"/>
              <a:ext cx="2560639" cy="469900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Straight Arrow Connector 412"/>
            <p:cNvSpPr/>
            <p:nvPr/>
          </p:nvSpPr>
          <p:spPr>
            <a:xfrm>
              <a:off x="2124075" y="802958"/>
              <a:ext cx="1581151" cy="1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Straight Arrow Connector 413"/>
            <p:cNvSpPr/>
            <p:nvPr/>
          </p:nvSpPr>
          <p:spPr>
            <a:xfrm flipV="1">
              <a:off x="4129087" y="376238"/>
              <a:ext cx="750887" cy="396875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9" name="Group 414"/>
          <p:cNvGrpSpPr/>
          <p:nvPr/>
        </p:nvGrpSpPr>
        <p:grpSpPr>
          <a:xfrm>
            <a:off x="3147597" y="3114744"/>
            <a:ext cx="6340289" cy="1025422"/>
            <a:chOff x="0" y="0"/>
            <a:chExt cx="6340287" cy="1025420"/>
          </a:xfrm>
        </p:grpSpPr>
        <p:sp>
          <p:nvSpPr>
            <p:cNvPr id="276" name="TextBox 232"/>
            <p:cNvSpPr txBox="1"/>
            <p:nvPr/>
          </p:nvSpPr>
          <p:spPr>
            <a:xfrm>
              <a:off x="5763704" y="576262"/>
              <a:ext cx="539178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data</a:t>
              </a:r>
              <a:endParaRPr sz="2400"/>
            </a:p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plane</a:t>
              </a:r>
            </a:p>
          </p:txBody>
        </p:sp>
        <p:sp>
          <p:nvSpPr>
            <p:cNvPr id="277" name="TextBox 233"/>
            <p:cNvSpPr txBox="1"/>
            <p:nvPr/>
          </p:nvSpPr>
          <p:spPr>
            <a:xfrm>
              <a:off x="5702487" y="0"/>
              <a:ext cx="637801" cy="4491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control</a:t>
              </a:r>
              <a:endParaRPr sz="2400"/>
            </a:p>
            <a:p>
              <a:pPr algn="ctr">
                <a:lnSpc>
                  <a:spcPts val="1400"/>
                </a:lnSpc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plane</a:t>
              </a:r>
            </a:p>
          </p:txBody>
        </p:sp>
        <p:sp>
          <p:nvSpPr>
            <p:cNvPr id="278" name="Straight Connector 417"/>
            <p:cNvSpPr/>
            <p:nvPr/>
          </p:nvSpPr>
          <p:spPr>
            <a:xfrm>
              <a:off x="0" y="538162"/>
              <a:ext cx="620712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2" name="Group 418"/>
          <p:cNvGrpSpPr/>
          <p:nvPr/>
        </p:nvGrpSpPr>
        <p:grpSpPr>
          <a:xfrm>
            <a:off x="3419059" y="3741806"/>
            <a:ext cx="5126039" cy="1120776"/>
            <a:chOff x="0" y="0"/>
            <a:chExt cx="5126037" cy="1120774"/>
          </a:xfrm>
        </p:grpSpPr>
        <p:pic>
          <p:nvPicPr>
            <p:cNvPr id="280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966439" cy="966982"/>
            </a:xfrm>
            <a:prstGeom prst="rect">
              <a:avLst/>
            </a:prstGeom>
            <a:ln w="9525" cap="flat">
              <a:solidFill>
                <a:srgbClr val="CC0000"/>
              </a:solidFill>
              <a:prstDash val="solid"/>
              <a:miter lim="800000"/>
            </a:ln>
            <a:effectLst/>
          </p:spPr>
        </p:pic>
        <p:grpSp>
          <p:nvGrpSpPr>
            <p:cNvPr id="301" name="Group 25"/>
            <p:cNvGrpSpPr/>
            <p:nvPr/>
          </p:nvGrpSpPr>
          <p:grpSpPr>
            <a:xfrm>
              <a:off x="1720849" y="757237"/>
              <a:ext cx="3405189" cy="363538"/>
              <a:chOff x="0" y="0"/>
              <a:chExt cx="3405187" cy="363537"/>
            </a:xfrm>
          </p:grpSpPr>
          <p:grpSp>
            <p:nvGrpSpPr>
              <p:cNvPr id="285" name="Group 241"/>
              <p:cNvGrpSpPr/>
              <p:nvPr/>
            </p:nvGrpSpPr>
            <p:grpSpPr>
              <a:xfrm>
                <a:off x="-1" y="30162"/>
                <a:ext cx="430213" cy="333376"/>
                <a:chOff x="0" y="0"/>
                <a:chExt cx="430211" cy="333375"/>
              </a:xfrm>
            </p:grpSpPr>
            <p:sp>
              <p:nvSpPr>
                <p:cNvPr id="281" name="Rectangle 437"/>
                <p:cNvSpPr/>
                <p:nvPr/>
              </p:nvSpPr>
              <p:spPr>
                <a:xfrm>
                  <a:off x="4762" y="0"/>
                  <a:ext cx="425450" cy="333375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82" name="Straight Connector 438"/>
                <p:cNvSpPr/>
                <p:nvPr/>
              </p:nvSpPr>
              <p:spPr>
                <a:xfrm>
                  <a:off x="0" y="95249"/>
                  <a:ext cx="42544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3" name="Straight Connector 439"/>
                <p:cNvSpPr/>
                <p:nvPr/>
              </p:nvSpPr>
              <p:spPr>
                <a:xfrm>
                  <a:off x="0" y="158750"/>
                  <a:ext cx="42544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4" name="Straight Connector 440"/>
                <p:cNvSpPr/>
                <p:nvPr/>
              </p:nvSpPr>
              <p:spPr>
                <a:xfrm flipH="1" flipV="1">
                  <a:off x="215900" y="95250"/>
                  <a:ext cx="1588" cy="23812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0" name="Group 444"/>
              <p:cNvGrpSpPr/>
              <p:nvPr/>
            </p:nvGrpSpPr>
            <p:grpSpPr>
              <a:xfrm>
                <a:off x="808037" y="28574"/>
                <a:ext cx="430212" cy="333377"/>
                <a:chOff x="0" y="0"/>
                <a:chExt cx="430210" cy="333375"/>
              </a:xfrm>
            </p:grpSpPr>
            <p:sp>
              <p:nvSpPr>
                <p:cNvPr id="286" name="Rectangle 433"/>
                <p:cNvSpPr/>
                <p:nvPr/>
              </p:nvSpPr>
              <p:spPr>
                <a:xfrm>
                  <a:off x="4761" y="0"/>
                  <a:ext cx="425450" cy="333375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87" name="Straight Connector 434"/>
                <p:cNvSpPr/>
                <p:nvPr/>
              </p:nvSpPr>
              <p:spPr>
                <a:xfrm>
                  <a:off x="0" y="95249"/>
                  <a:ext cx="42544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8" name="Straight Connector 435"/>
                <p:cNvSpPr/>
                <p:nvPr/>
              </p:nvSpPr>
              <p:spPr>
                <a:xfrm>
                  <a:off x="0" y="158749"/>
                  <a:ext cx="42544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9" name="Straight Connector 436"/>
                <p:cNvSpPr/>
                <p:nvPr/>
              </p:nvSpPr>
              <p:spPr>
                <a:xfrm flipH="1" flipV="1">
                  <a:off x="215900" y="95250"/>
                  <a:ext cx="1587" cy="23812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5" name="Group 473"/>
              <p:cNvGrpSpPr/>
              <p:nvPr/>
            </p:nvGrpSpPr>
            <p:grpSpPr>
              <a:xfrm>
                <a:off x="1990725" y="28574"/>
                <a:ext cx="430213" cy="333377"/>
                <a:chOff x="0" y="0"/>
                <a:chExt cx="430211" cy="333375"/>
              </a:xfrm>
            </p:grpSpPr>
            <p:sp>
              <p:nvSpPr>
                <p:cNvPr id="291" name="Rectangle 429"/>
                <p:cNvSpPr/>
                <p:nvPr/>
              </p:nvSpPr>
              <p:spPr>
                <a:xfrm>
                  <a:off x="4762" y="0"/>
                  <a:ext cx="425450" cy="333375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92" name="Straight Connector 430"/>
                <p:cNvSpPr/>
                <p:nvPr/>
              </p:nvSpPr>
              <p:spPr>
                <a:xfrm>
                  <a:off x="0" y="95249"/>
                  <a:ext cx="42544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3" name="Straight Connector 431"/>
                <p:cNvSpPr/>
                <p:nvPr/>
              </p:nvSpPr>
              <p:spPr>
                <a:xfrm>
                  <a:off x="0" y="158749"/>
                  <a:ext cx="42544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4" name="Straight Connector 432"/>
                <p:cNvSpPr/>
                <p:nvPr/>
              </p:nvSpPr>
              <p:spPr>
                <a:xfrm flipH="1" flipV="1">
                  <a:off x="215900" y="95250"/>
                  <a:ext cx="1588" cy="238126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00" name="Group 502"/>
              <p:cNvGrpSpPr/>
              <p:nvPr/>
            </p:nvGrpSpPr>
            <p:grpSpPr>
              <a:xfrm>
                <a:off x="2974975" y="0"/>
                <a:ext cx="430213" cy="350838"/>
                <a:chOff x="0" y="0"/>
                <a:chExt cx="430211" cy="350837"/>
              </a:xfrm>
            </p:grpSpPr>
            <p:sp>
              <p:nvSpPr>
                <p:cNvPr id="296" name="Rectangle 425"/>
                <p:cNvSpPr/>
                <p:nvPr/>
              </p:nvSpPr>
              <p:spPr>
                <a:xfrm>
                  <a:off x="4762" y="0"/>
                  <a:ext cx="425450" cy="350837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CC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297" name="Straight Connector 426"/>
                <p:cNvSpPr/>
                <p:nvPr/>
              </p:nvSpPr>
              <p:spPr>
                <a:xfrm>
                  <a:off x="0" y="96837"/>
                  <a:ext cx="42544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8" name="Straight Connector 427"/>
                <p:cNvSpPr/>
                <p:nvPr/>
              </p:nvSpPr>
              <p:spPr>
                <a:xfrm>
                  <a:off x="0" y="165100"/>
                  <a:ext cx="425449" cy="1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9" name="Straight Connector 428"/>
                <p:cNvSpPr/>
                <p:nvPr/>
              </p:nvSpPr>
              <p:spPr>
                <a:xfrm flipH="1" flipV="1">
                  <a:off x="215900" y="96838"/>
                  <a:ext cx="1588" cy="254000"/>
                </a:xfrm>
                <a:prstGeom prst="line">
                  <a:avLst/>
                </a:pr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308" name="Group 441"/>
          <p:cNvGrpSpPr/>
          <p:nvPr/>
        </p:nvGrpSpPr>
        <p:grpSpPr>
          <a:xfrm>
            <a:off x="3873084" y="2922657"/>
            <a:ext cx="4437064" cy="1577975"/>
            <a:chOff x="0" y="0"/>
            <a:chExt cx="4437062" cy="1577974"/>
          </a:xfrm>
        </p:grpSpPr>
        <p:sp>
          <p:nvSpPr>
            <p:cNvPr id="303" name="Straight Arrow Connector 442"/>
            <p:cNvSpPr/>
            <p:nvPr/>
          </p:nvSpPr>
          <p:spPr>
            <a:xfrm flipH="1">
              <a:off x="-1" y="392113"/>
              <a:ext cx="1" cy="422275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Straight Arrow Connector 443"/>
            <p:cNvSpPr/>
            <p:nvPr/>
          </p:nvSpPr>
          <p:spPr>
            <a:xfrm flipH="1">
              <a:off x="1460182" y="706438"/>
              <a:ext cx="1" cy="871537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Straight Arrow Connector 444"/>
            <p:cNvSpPr/>
            <p:nvPr/>
          </p:nvSpPr>
          <p:spPr>
            <a:xfrm>
              <a:off x="2260599" y="0"/>
              <a:ext cx="6352" cy="1576388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Straight Arrow Connector 445"/>
            <p:cNvSpPr/>
            <p:nvPr/>
          </p:nvSpPr>
          <p:spPr>
            <a:xfrm>
              <a:off x="3443287" y="671513"/>
              <a:ext cx="6351" cy="904876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Straight Arrow Connector 446"/>
            <p:cNvSpPr/>
            <p:nvPr/>
          </p:nvSpPr>
          <p:spPr>
            <a:xfrm flipH="1">
              <a:off x="4433887" y="142874"/>
              <a:ext cx="3176" cy="1398588"/>
            </a:xfrm>
            <a:prstGeom prst="line">
              <a:avLst/>
            </a:prstGeom>
            <a:noFill/>
            <a:ln w="63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9" name="Straight Connector 447"/>
          <p:cNvSpPr/>
          <p:nvPr/>
        </p:nvSpPr>
        <p:spPr>
          <a:xfrm flipH="1">
            <a:off x="2872959" y="5842070"/>
            <a:ext cx="1508126" cy="158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TextBox 265"/>
          <p:cNvSpPr txBox="1"/>
          <p:nvPr/>
        </p:nvSpPr>
        <p:spPr>
          <a:xfrm>
            <a:off x="4834793" y="5513456"/>
            <a:ext cx="1888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311" name="TextBox 281"/>
          <p:cNvSpPr txBox="1"/>
          <p:nvPr/>
        </p:nvSpPr>
        <p:spPr>
          <a:xfrm>
            <a:off x="5009418" y="5800795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grpSp>
        <p:nvGrpSpPr>
          <p:cNvPr id="317" name="Group 5"/>
          <p:cNvGrpSpPr/>
          <p:nvPr/>
        </p:nvGrpSpPr>
        <p:grpSpPr>
          <a:xfrm>
            <a:off x="2528472" y="5276920"/>
            <a:ext cx="1616076" cy="511406"/>
            <a:chOff x="0" y="0"/>
            <a:chExt cx="1616074" cy="511405"/>
          </a:xfrm>
        </p:grpSpPr>
        <p:sp>
          <p:nvSpPr>
            <p:cNvPr id="312" name="Rectangle 98"/>
            <p:cNvSpPr/>
            <p:nvPr/>
          </p:nvSpPr>
          <p:spPr>
            <a:xfrm>
              <a:off x="0" y="267978"/>
              <a:ext cx="1281166" cy="208276"/>
            </a:xfrm>
            <a:prstGeom prst="rect">
              <a:avLst/>
            </a:prstGeom>
            <a:solidFill>
              <a:srgbClr val="3333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189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3" name="Line 99"/>
            <p:cNvSpPr/>
            <p:nvPr/>
          </p:nvSpPr>
          <p:spPr>
            <a:xfrm>
              <a:off x="1144719" y="383223"/>
              <a:ext cx="471356" cy="1"/>
            </a:xfrm>
            <a:prstGeom prst="line">
              <a:avLst/>
            </a:prstGeom>
            <a:noFill/>
            <a:ln w="9525" cap="flat">
              <a:solidFill>
                <a:srgbClr val="33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Rectangle 104"/>
            <p:cNvSpPr/>
            <p:nvPr/>
          </p:nvSpPr>
          <p:spPr>
            <a:xfrm>
              <a:off x="701716" y="270755"/>
              <a:ext cx="476672" cy="209664"/>
            </a:xfrm>
            <a:prstGeom prst="rect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5" name="Text Box 105"/>
            <p:cNvSpPr txBox="1"/>
            <p:nvPr/>
          </p:nvSpPr>
          <p:spPr>
            <a:xfrm>
              <a:off x="694275" y="247151"/>
              <a:ext cx="420550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0111</a:t>
              </a:r>
            </a:p>
          </p:txBody>
        </p:sp>
        <p:sp>
          <p:nvSpPr>
            <p:cNvPr id="316" name="Line 119"/>
            <p:cNvSpPr/>
            <p:nvPr/>
          </p:nvSpPr>
          <p:spPr>
            <a:xfrm>
              <a:off x="457179" y="-1"/>
              <a:ext cx="405792" cy="29991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8" name="Freeform 120"/>
          <p:cNvSpPr/>
          <p:nvPr/>
        </p:nvSpPr>
        <p:spPr>
          <a:xfrm>
            <a:off x="4084223" y="5715758"/>
            <a:ext cx="982663" cy="226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49" extrusionOk="0">
                <a:moveTo>
                  <a:pt x="0" y="642"/>
                </a:moveTo>
                <a:cubicBezTo>
                  <a:pt x="3977" y="-651"/>
                  <a:pt x="9357" y="-4"/>
                  <a:pt x="12632" y="2712"/>
                </a:cubicBezTo>
                <a:cubicBezTo>
                  <a:pt x="16219" y="6075"/>
                  <a:pt x="19573" y="14870"/>
                  <a:pt x="21600" y="20949"/>
                </a:cubicBezTo>
              </a:path>
            </a:pathLst>
          </a:custGeom>
          <a:ln w="57150">
            <a:solidFill>
              <a:srgbClr val="FF33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28" name="Group 357"/>
          <p:cNvGrpSpPr/>
          <p:nvPr/>
        </p:nvGrpSpPr>
        <p:grpSpPr>
          <a:xfrm>
            <a:off x="4304884" y="5699195"/>
            <a:ext cx="565152" cy="293688"/>
            <a:chOff x="0" y="0"/>
            <a:chExt cx="565150" cy="293687"/>
          </a:xfrm>
        </p:grpSpPr>
        <p:sp>
          <p:nvSpPr>
            <p:cNvPr id="319" name="Oval 459"/>
            <p:cNvSpPr/>
            <p:nvPr/>
          </p:nvSpPr>
          <p:spPr>
            <a:xfrm rot="10800000" flipH="1">
              <a:off x="1588" y="79375"/>
              <a:ext cx="563563" cy="214312"/>
            </a:xfrm>
            <a:prstGeom prst="ellipse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320" name="Rectangle 460"/>
            <p:cNvSpPr/>
            <p:nvPr/>
          </p:nvSpPr>
          <p:spPr>
            <a:xfrm>
              <a:off x="0" y="109537"/>
              <a:ext cx="565150" cy="77789"/>
            </a:xfrm>
            <a:prstGeom prst="rect">
              <a:avLst/>
            </a:prstGeom>
            <a:gradFill flip="none" rotWithShape="1"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321" name="Oval 461"/>
            <p:cNvSpPr/>
            <p:nvPr/>
          </p:nvSpPr>
          <p:spPr>
            <a:xfrm rot="10800000" flipH="1">
              <a:off x="0" y="0"/>
              <a:ext cx="563562" cy="214313"/>
            </a:xfrm>
            <a:prstGeom prst="ellipse">
              <a:avLst/>
            </a:prstGeom>
            <a:solidFill>
              <a:srgbClr val="BFBFBF"/>
            </a:solidFill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322" name="Freeform 462"/>
            <p:cNvSpPr/>
            <p:nvPr/>
          </p:nvSpPr>
          <p:spPr>
            <a:xfrm>
              <a:off x="144463" y="65087"/>
              <a:ext cx="274638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2275"/>
                  </a:moveTo>
                  <a:lnTo>
                    <a:pt x="2205" y="21600"/>
                  </a:lnTo>
                  <a:lnTo>
                    <a:pt x="0" y="20085"/>
                  </a:lnTo>
                  <a:lnTo>
                    <a:pt x="6759" y="13691"/>
                  </a:lnTo>
                  <a:lnTo>
                    <a:pt x="6566" y="7372"/>
                  </a:lnTo>
                  <a:lnTo>
                    <a:pt x="1493" y="1956"/>
                  </a:lnTo>
                  <a:lnTo>
                    <a:pt x="3205" y="827"/>
                  </a:lnTo>
                  <a:lnTo>
                    <a:pt x="10734" y="8200"/>
                  </a:lnTo>
                  <a:lnTo>
                    <a:pt x="18423" y="0"/>
                  </a:lnTo>
                  <a:lnTo>
                    <a:pt x="20556" y="1580"/>
                  </a:lnTo>
                  <a:lnTo>
                    <a:pt x="14966" y="7071"/>
                  </a:lnTo>
                  <a:lnTo>
                    <a:pt x="16097" y="15045"/>
                  </a:lnTo>
                  <a:lnTo>
                    <a:pt x="21600" y="20085"/>
                  </a:lnTo>
                  <a:lnTo>
                    <a:pt x="19719" y="21520"/>
                  </a:lnTo>
                  <a:lnTo>
                    <a:pt x="10798" y="12275"/>
                  </a:lnTo>
                  <a:close/>
                </a:path>
              </a:pathLst>
            </a:custGeom>
            <a:solidFill>
              <a:srgbClr val="8585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323" name="Freeform 463"/>
            <p:cNvSpPr/>
            <p:nvPr/>
          </p:nvSpPr>
          <p:spPr>
            <a:xfrm>
              <a:off x="115887" y="38100"/>
              <a:ext cx="331788" cy="7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84"/>
                  </a:moveTo>
                  <a:lnTo>
                    <a:pt x="3801" y="62"/>
                  </a:lnTo>
                  <a:lnTo>
                    <a:pt x="10765" y="12052"/>
                  </a:lnTo>
                  <a:lnTo>
                    <a:pt x="17410" y="0"/>
                  </a:lnTo>
                  <a:lnTo>
                    <a:pt x="21600" y="4796"/>
                  </a:lnTo>
                  <a:lnTo>
                    <a:pt x="18483" y="10693"/>
                  </a:lnTo>
                  <a:lnTo>
                    <a:pt x="17479" y="9104"/>
                  </a:lnTo>
                  <a:lnTo>
                    <a:pt x="10888" y="21600"/>
                  </a:lnTo>
                  <a:lnTo>
                    <a:pt x="4128" y="9563"/>
                  </a:lnTo>
                  <a:lnTo>
                    <a:pt x="3035" y="10862"/>
                  </a:lnTo>
                  <a:lnTo>
                    <a:pt x="0" y="5284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4" name="Freeform 464"/>
            <p:cNvSpPr/>
            <p:nvPr/>
          </p:nvSpPr>
          <p:spPr>
            <a:xfrm>
              <a:off x="333374" y="101599"/>
              <a:ext cx="122240" cy="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extrusionOk="0">
                  <a:moveTo>
                    <a:pt x="0" y="0"/>
                  </a:moveTo>
                  <a:lnTo>
                    <a:pt x="21576" y="16691"/>
                  </a:lnTo>
                  <a:lnTo>
                    <a:pt x="13658" y="21600"/>
                  </a:lnTo>
                  <a:lnTo>
                    <a:pt x="73" y="11414"/>
                  </a:lnTo>
                  <a:cubicBezTo>
                    <a:pt x="-24" y="2823"/>
                    <a:pt x="24" y="3805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5" name="Freeform 465"/>
            <p:cNvSpPr/>
            <p:nvPr/>
          </p:nvSpPr>
          <p:spPr>
            <a:xfrm>
              <a:off x="109537" y="103187"/>
              <a:ext cx="120651" cy="6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21600" y="10423"/>
                  </a:lnTo>
                  <a:lnTo>
                    <a:pt x="7814" y="21600"/>
                  </a:lnTo>
                  <a:lnTo>
                    <a:pt x="0" y="16702"/>
                  </a:lnTo>
                  <a:lnTo>
                    <a:pt x="21305" y="0"/>
                  </a:lnTo>
                  <a:close/>
                </a:path>
              </a:pathLst>
            </a:custGeom>
            <a:solidFill>
              <a:srgbClr val="262699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6" name="Straight Connector 466"/>
            <p:cNvSpPr/>
            <p:nvPr/>
          </p:nvSpPr>
          <p:spPr>
            <a:xfrm flipH="1" flipV="1">
              <a:off x="0" y="107950"/>
              <a:ext cx="1589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Straight Connector 467"/>
            <p:cNvSpPr/>
            <p:nvPr/>
          </p:nvSpPr>
          <p:spPr>
            <a:xfrm flipH="1" flipV="1">
              <a:off x="563562" y="106362"/>
              <a:ext cx="1588" cy="8255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</a:ln>
            <a:effectLst>
              <a:outerShdw blurRad="38100" dist="19939" dir="5400000" rotWithShape="0">
                <a:srgbClr val="808080">
                  <a:alpha val="37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9" name="TextBox 6"/>
          <p:cNvSpPr txBox="1"/>
          <p:nvPr/>
        </p:nvSpPr>
        <p:spPr>
          <a:xfrm>
            <a:off x="1832829" y="4943545"/>
            <a:ext cx="1900874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values in arriving </a:t>
            </a:r>
            <a:endParaRPr sz="2400"/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packet header</a:t>
            </a:r>
          </a:p>
        </p:txBody>
      </p:sp>
      <p:sp>
        <p:nvSpPr>
          <p:cNvPr id="330" name="TextBox 282"/>
          <p:cNvSpPr txBox="1"/>
          <p:nvPr/>
        </p:nvSpPr>
        <p:spPr>
          <a:xfrm>
            <a:off x="4704618" y="5902395"/>
            <a:ext cx="1888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33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787871" y="6512797"/>
            <a:ext cx="174946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9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 advAuto="0"/>
      <p:bldP spid="275" grpId="0" animBg="1" advAuto="0"/>
      <p:bldP spid="279" grpId="0" animBg="1" advAuto="0"/>
      <p:bldP spid="302" grpId="0" animBg="1" advAuto="0"/>
      <p:bldP spid="308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585</Words>
  <Application>Microsoft Macintosh PowerPoint</Application>
  <PresentationFormat>Widescreen</PresentationFormat>
  <Paragraphs>152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Comic Sans MS</vt:lpstr>
      <vt:lpstr>Gill Sans MT</vt:lpstr>
      <vt:lpstr>Symbol</vt:lpstr>
      <vt:lpstr>Wingdings</vt:lpstr>
      <vt:lpstr>Office Theme</vt:lpstr>
      <vt:lpstr>IT305  Computer Networks</vt:lpstr>
      <vt:lpstr>Packet Scheduling: FCFS</vt:lpstr>
      <vt:lpstr>Scheduling policies: priority</vt:lpstr>
      <vt:lpstr>Scheduling policies: round robin</vt:lpstr>
      <vt:lpstr>Scheduling policies: weighted fair queueing</vt:lpstr>
      <vt:lpstr>Policing packet flow</vt:lpstr>
      <vt:lpstr>Network-layer functions</vt:lpstr>
      <vt:lpstr>Software defined networking (SDN)</vt:lpstr>
      <vt:lpstr>Per-router control plane</vt:lpstr>
      <vt:lpstr>Software defined networking (SDN)</vt:lpstr>
      <vt:lpstr>Software-Defined Networking (SDN) control plane</vt:lpstr>
      <vt:lpstr>Per-router control plane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2024-10-09T05:21:32Z</dcterms:created>
  <dcterms:modified xsi:type="dcterms:W3CDTF">2024-10-09T05:30:14Z</dcterms:modified>
</cp:coreProperties>
</file>