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373" r:id="rId2"/>
    <p:sldId id="1362" r:id="rId3"/>
    <p:sldId id="1363" r:id="rId4"/>
    <p:sldId id="1364" r:id="rId5"/>
    <p:sldId id="1365" r:id="rId6"/>
    <p:sldId id="1366" r:id="rId7"/>
    <p:sldId id="1367" r:id="rId8"/>
    <p:sldId id="1368" r:id="rId9"/>
    <p:sldId id="1372" r:id="rId10"/>
    <p:sldId id="1369" r:id="rId11"/>
    <p:sldId id="1370" r:id="rId12"/>
    <p:sldId id="1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538"/>
  </p:normalViewPr>
  <p:slideViewPr>
    <p:cSldViewPr snapToGrid="0" snapToObjects="1">
      <p:cViewPr varScale="1">
        <p:scale>
          <a:sx n="131" d="100"/>
          <a:sy n="13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8820-9EF5-2447-A017-5E44D8E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6A4EA-E349-744A-8873-343CEC67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C546-88E5-4E4E-AB82-FC47596C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FB33-910C-B240-A0B4-2C20E85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6E4B-801F-9247-8D3D-DFC2973B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F55C-D410-3A4F-B3D4-1DE31599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D33A8-C3AF-1149-8980-58897DE42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E9E3-8504-AF44-BA06-18402078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A333-1CBB-EC48-B382-5412AF86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7651-5C12-D844-9C08-FCE1E117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2BFA6-FB82-4E42-A405-225251642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DA692-0744-C742-8A04-6DD92AE75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AA87-4F95-0B48-96CF-3271D3C3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DD39-DC70-CE43-BAD9-19A9F8E6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9F4D-ECA7-8642-B4A6-950637A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20A-2492-2A41-B4FC-EE29C378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679E-0BC4-1844-8297-B721E813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8B68-0D72-2047-8744-998558E0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C759-562C-EF46-A88F-31AAEC02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B399-F579-A942-A49F-D9CF02F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CBB-82E0-1743-990B-7287395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57E8-A2E7-5A44-82DA-EFD67C2B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1BD1-D0CF-E143-B75D-35B8D951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ACB7-5BF7-2F4A-BC4D-5AE6C94E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A27F-804E-BA4F-A1EF-A0F16528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199-F46A-8247-8FCA-2EF7381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EE8B-B1D0-6743-8224-F1A4C62AC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1F96-14AE-A946-8D70-6B9C29C8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30AA-4A16-A841-9C82-909A003C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EC5A-4137-2D40-B49F-C06EE36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58BA-5142-F243-A193-C49C604E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DCD7-7460-D640-9268-71DC8B90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F963-1A5C-3A47-8A50-ED2D0A1B8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E7EB-6FA9-5B4C-8C10-A967FE57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8C637-7973-384A-B40F-56C2C2BDC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F9AA5-B2AF-D04A-8DC0-000800CA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8AA8-E954-7D4D-A88A-038965BC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9EE6C-AEC8-B746-A65C-98C52159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4E81-3C2B-834E-B4A9-F07BF5AC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A50A-21ED-3D47-A47A-3319A53F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47D8-1383-FB44-A8A6-E96E663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D7766-BC91-DF40-8D07-51A86731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62857-7AEE-1A44-8C08-20C0E63A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53D19-C757-AD4F-B07D-F38B5766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F0E99-CEF8-9447-B57D-80A43CE1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FE42B-8CA0-9F44-AC3A-A1FDF5D7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2D19-F3AB-B148-94AB-95E4AE9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CCC3-1ABD-734D-8239-DC7F7E64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56C3-67B5-3F4D-830B-C130D954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D4125-56F1-BD4A-A488-C44423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D78D-5F43-A44C-B9C0-2D1A0FC8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083B-FEC0-0145-8B27-01885E45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9E27-0FE7-EA4C-8594-BDFB05B8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A7ACC-04EF-CB4C-9022-662921FB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D3162-4A33-534C-8E87-484E7ACD5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E4CAD-8EB9-A347-8043-2BEECF2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C8C7-DD50-E544-BDE6-F9E6E094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41293-92F4-B542-A68B-1C297C19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64E06-4DDB-BB44-8317-D5C47873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6370B-B2ED-B444-B5AB-EBE1B34A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A2D0-C25C-3D47-B14D-6FE0F704A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7D01-133E-A24E-BBF5-0FB0D46C084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DBD6-7664-B442-9B64-D4D960085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F99E-2ADC-8A4C-AEE4-51C329D19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800D-9BDD-674A-8E7B-88E1BA4A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872D-9170-A541-8F32-893BFB8E6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IT531 Advance Computer Networks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5_Lec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3133-335E-404F-922A-DEA8E8C4E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protocol-II </a:t>
            </a:r>
          </a:p>
        </p:txBody>
      </p:sp>
    </p:spTree>
    <p:extLst>
      <p:ext uri="{BB962C8B-B14F-4D97-AF65-F5344CB8AC3E}">
        <p14:creationId xmlns:p14="http://schemas.microsoft.com/office/powerpoint/2010/main" val="142501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A83A-2107-0942-8034-CC3FC6BB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LSA Exchanges</a:t>
            </a:r>
          </a:p>
        </p:txBody>
      </p:sp>
      <p:pic>
        <p:nvPicPr>
          <p:cNvPr id="8194" name="Picture 2" descr="https://lh5.googleusercontent.com/tBZb1rdnSpLlknLFdOx-OSXTBckB2kaKXW4gZ7CdWX_FSacK7Xuzl8WfzNMxvNiNfiyF1z3BCcMaaF5IK1i5tnQ2I2C-n4Ysrjb5eB3mBFfLfMzIHxPW2hdKiODey1CFdO4KFLV8MH03wdiWKZuueA=s2048">
            <a:extLst>
              <a:ext uri="{FF2B5EF4-FFF2-40B4-BE49-F238E27FC236}">
                <a16:creationId xmlns:a16="http://schemas.microsoft.com/office/drawing/2014/main" id="{D26EEE51-4C51-F44F-8E33-0AFBDA03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95" y="1246175"/>
            <a:ext cx="8672166" cy="62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0945AD-1E7D-664E-9154-E7E5D3E6C642}"/>
              </a:ext>
            </a:extLst>
          </p:cNvPr>
          <p:cNvSpPr/>
          <p:nvPr/>
        </p:nvSpPr>
        <p:spPr>
          <a:xfrm>
            <a:off x="8924079" y="2943790"/>
            <a:ext cx="226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10.1.10.2 explicitly requests each LSA from 10.1.10.1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92A6-615E-6940-AEF3-7D0A9C236393}"/>
              </a:ext>
            </a:extLst>
          </p:cNvPr>
          <p:cNvSpPr/>
          <p:nvPr/>
        </p:nvSpPr>
        <p:spPr>
          <a:xfrm>
            <a:off x="8599025" y="4496384"/>
            <a:ext cx="3592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10.1.10.2 has more recent value for 10.0.1.6 and sends it to 10.1.10.1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(with higher sequence number)</a:t>
            </a:r>
            <a:endParaRPr lang="en-IN" dirty="0">
              <a:solidFill>
                <a:srgbClr val="FF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FF4AA-8AFC-E549-A418-5BCA8CE24F3A}"/>
              </a:ext>
            </a:extLst>
          </p:cNvPr>
          <p:cNvSpPr/>
          <p:nvPr/>
        </p:nvSpPr>
        <p:spPr>
          <a:xfrm>
            <a:off x="0" y="2936982"/>
            <a:ext cx="4799636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router sends and refloods LSA-Updates, whenever the topology or link cost changes. (If a received LSA does not contain new information, the router will not flood the packet)</a:t>
            </a:r>
          </a:p>
          <a:p>
            <a:pPr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Exception: Infrequently (every 30 minutes), a router will flood LSAs even if there are no new changes. </a:t>
            </a:r>
          </a:p>
          <a:p>
            <a:pPr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of LSA-updates: </a:t>
            </a:r>
          </a:p>
          <a:p>
            <a:pPr marL="742950" lvl="1" indent="-28575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ACK, or</a:t>
            </a:r>
          </a:p>
          <a:p>
            <a:pPr marL="742950" lvl="1" indent="-28575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via reception of an LSA-Update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5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62E6-602C-6644-AA27-23572ECC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A4D6-B878-5545-A0DC-8C93D43A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655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region of the Internet that is administered by a single entity.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autonomous regions are:</a:t>
            </a:r>
          </a:p>
          <a:p>
            <a:pPr lvl="1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DAIICT organization </a:t>
            </a:r>
          </a:p>
          <a:p>
            <a:pPr lvl="1" fontAlgn="base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Internet Service Provider’s network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is done differently within an autonomous system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intradomain routing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between autonomous system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(interdomain routing – Border Gateway Protocol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A095C-B95E-154C-A56B-13377A32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5" y="1825625"/>
            <a:ext cx="6035676" cy="33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43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26BD-6875-C04E-9E52-10496C38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</a:t>
            </a:r>
          </a:p>
        </p:txBody>
      </p:sp>
      <p:pic>
        <p:nvPicPr>
          <p:cNvPr id="1026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34DD5657-3AB3-8F40-AD88-5F1CA109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50" y="1964987"/>
            <a:ext cx="6245780" cy="39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429FE4-C3C6-8F41-A8BA-366125051D7E}"/>
              </a:ext>
            </a:extLst>
          </p:cNvPr>
          <p:cNvSpPr/>
          <p:nvPr/>
        </p:nvSpPr>
        <p:spPr>
          <a:xfrm>
            <a:off x="1228928" y="3210127"/>
            <a:ext cx="40622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Router IDs are selected   independent of interface addresses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IN" dirty="0"/>
              <a:t>Link costs are called Metric</a:t>
            </a:r>
          </a:p>
          <a:p>
            <a:pPr fontAlgn="base"/>
            <a:r>
              <a:rPr lang="en-IN" dirty="0"/>
              <a:t> Metric is in the range [0 , 2</a:t>
            </a:r>
            <a:r>
              <a:rPr lang="en-IN" baseline="30000" dirty="0"/>
              <a:t>16</a:t>
            </a:r>
            <a:r>
              <a:rPr lang="en-IN" dirty="0"/>
              <a:t>]</a:t>
            </a:r>
          </a:p>
          <a:p>
            <a:pPr fontAlgn="base"/>
            <a:r>
              <a:rPr lang="en-IN" dirty="0"/>
              <a:t> Metric can be asymmetric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5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26E0-A9DF-FD48-A0B4-B68BEE29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Advertisements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27450E-6FCC-5447-B613-5F0FEEED7415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1371600"/>
            <a:ext cx="6493213" cy="402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263900" algn="l"/>
                <a:tab pos="56610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The LSA of router 10.10.10.1 is as 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follows:</a:t>
            </a:r>
            <a:endParaRPr lang="en-US" altLang="en-US" dirty="0"/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Link State ID</a:t>
            </a:r>
            <a:r>
              <a:rPr lang="en-US" altLang="en-US" sz="2000" dirty="0"/>
              <a:t>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10.10.10.1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can be Router ID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Advertising Router: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10.10.10.1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Router ID</a:t>
            </a:r>
            <a:endParaRPr lang="en-US" altLang="en-US" dirty="0"/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Number of links: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2 links plus router itself</a:t>
            </a:r>
          </a:p>
          <a:p>
            <a:pPr>
              <a:tabLst>
                <a:tab pos="3263900" algn="l"/>
                <a:tab pos="5661025" algn="l"/>
              </a:tabLst>
            </a:pPr>
            <a:endParaRPr lang="en-US" altLang="en-US" sz="1800" i="1" dirty="0">
              <a:sym typeface="Math C" pitchFamily="2" charset="2"/>
            </a:endParaRP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1: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10.1.1.1, Metric = 4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2: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10.1.2.1, Metric = 3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3: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10.10.10.1, Metric = 0</a:t>
            </a:r>
            <a:endParaRPr lang="en-US" altLang="en-US" dirty="0"/>
          </a:p>
        </p:txBody>
      </p:sp>
      <p:pic>
        <p:nvPicPr>
          <p:cNvPr id="6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CC8CDD4E-462D-3648-A692-FF5ABE00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5" y="2225692"/>
            <a:ext cx="5073451" cy="31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3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FB4-A0FB-2746-830F-2C0FE17F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Database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9A28FF-96BB-3740-BF15-733D1201F624}"/>
              </a:ext>
            </a:extLst>
          </p:cNvPr>
          <p:cNvSpPr txBox="1">
            <a:spLocks noChangeArrowheads="1"/>
          </p:cNvSpPr>
          <p:nvPr/>
        </p:nvSpPr>
        <p:spPr>
          <a:xfrm>
            <a:off x="599871" y="1690688"/>
            <a:ext cx="3978481" cy="4359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all LSAs is called the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link-state database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has an identical link-state database</a:t>
            </a:r>
          </a:p>
          <a:p>
            <a:pPr lvl="3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debugging: Each router has a complete description of the network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neighboring routers discover each other for the first time, they will exchange their link-state databases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link-state databases are synchronized using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flooding</a:t>
            </a:r>
          </a:p>
        </p:txBody>
      </p:sp>
      <p:pic>
        <p:nvPicPr>
          <p:cNvPr id="3074" name="Picture 2" descr="https://lh6.googleusercontent.com/x67dNDhyZiQZQptOR4TyICC96C2SQyV_Bkl3BzDGcAYpCOwKGzu5WM4Idawk9t9pSWLwRXsDcN2xcxFbDOlbi3qR-1sJ9NyzDE7ZgBeQO5BNRpMw5OpbyrApAzp08nOT46VgFFHGzPr3WsXVqrSPuw=s2048">
            <a:extLst>
              <a:ext uri="{FF2B5EF4-FFF2-40B4-BE49-F238E27FC236}">
                <a16:creationId xmlns:a16="http://schemas.microsoft.com/office/drawing/2014/main" id="{3DC15B6E-6617-0B41-99C9-68DAC391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3" y="4114798"/>
            <a:ext cx="6942438" cy="24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B548E381-6FE2-8745-AE3E-70B2920D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3080"/>
            <a:ext cx="5073451" cy="31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7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FED2-AE26-394B-B772-4C22BA9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Packet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B5615-6156-244A-B999-92057E1A72B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5ECE9-DF39-F94B-9D79-F93652661C4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pic>
        <p:nvPicPr>
          <p:cNvPr id="4098" name="Picture 2" descr="https://lh3.googleusercontent.com/mdhGAMPGfEYgevGaTqFknW4TOidZqzHezWOqwQvC2w1HoWhJ3Gxb1DxDURry2veyr-knMnOPHJVAIM2t8em8Raxz6vq28jpZNL1_-M3a89RB7EyRJxPaL1IhtBwZttAKFgbJ51ryWhIINiHUoKGrPA=s2048">
            <a:extLst>
              <a:ext uri="{FF2B5EF4-FFF2-40B4-BE49-F238E27FC236}">
                <a16:creationId xmlns:a16="http://schemas.microsoft.com/office/drawing/2014/main" id="{83A06884-7C86-2646-841C-A02CCB7B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81" y="2597284"/>
            <a:ext cx="6977907" cy="426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F02255-93BB-8540-A9BC-612E96B5581F}"/>
              </a:ext>
            </a:extLst>
          </p:cNvPr>
          <p:cNvSpPr/>
          <p:nvPr/>
        </p:nvSpPr>
        <p:spPr>
          <a:xfrm>
            <a:off x="674451" y="2165042"/>
            <a:ext cx="2477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CBD52-0552-FD46-95C2-095A08C4ACF8}"/>
              </a:ext>
            </a:extLst>
          </p:cNvPr>
          <p:cNvSpPr/>
          <p:nvPr/>
        </p:nvSpPr>
        <p:spPr>
          <a:xfrm>
            <a:off x="256162" y="21650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OSPF packets are not carried as UDP payload!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OSPF has its own IP protocol number: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89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TTL: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set to 1 (in most cases)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Destination IP: </a:t>
            </a:r>
            <a:r>
              <a:rPr lang="en-IN" dirty="0" err="1"/>
              <a:t>neighbor’s</a:t>
            </a:r>
            <a:r>
              <a:rPr lang="en-IN" dirty="0"/>
              <a:t> IP address or 224.0.0.5 (</a:t>
            </a:r>
            <a:r>
              <a:rPr lang="en-IN" dirty="0" err="1"/>
              <a:t>ALLSPFRouters</a:t>
            </a:r>
            <a:r>
              <a:rPr lang="en-IN" dirty="0"/>
              <a:t>) or 224.0.0.6 (</a:t>
            </a:r>
            <a:r>
              <a:rPr lang="en-IN" dirty="0" err="1"/>
              <a:t>AllDRouters</a:t>
            </a:r>
            <a:r>
              <a:rPr lang="en-IN" dirty="0"/>
              <a:t>)</a:t>
            </a: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B797-B633-BF49-A2F4-C12DEAA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lh5.googleusercontent.com/RUI2NA3P4H5bNs3JVG8SaV5-y1MV9eOwgwnlySz9LpF6y_HTrGi8_3Fyxe3Xwd6cBZRUVl5FOQOxk2k1V-N0h37r1clTMwCzUSvOPWGMVrENk7m3OCpcmWuHfq43VW3JQ6HqzBM9_GUoSNYCRsSM_g=s2048">
            <a:extLst>
              <a:ext uri="{FF2B5EF4-FFF2-40B4-BE49-F238E27FC236}">
                <a16:creationId xmlns:a16="http://schemas.microsoft.com/office/drawing/2014/main" id="{B64332F1-4653-BA4A-838A-02D7F363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76" y="2188723"/>
            <a:ext cx="6214458" cy="42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B7B4A0-95A6-F840-B236-4DBC11B16442}"/>
              </a:ext>
            </a:extLst>
          </p:cNvPr>
          <p:cNvSpPr/>
          <p:nvPr/>
        </p:nvSpPr>
        <p:spPr>
          <a:xfrm>
            <a:off x="1536970" y="2836730"/>
            <a:ext cx="4559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Message types: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1: Hello (tests reachability)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2: Database description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3: Link Status request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4: Link state update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3333CC"/>
                </a:solidFill>
                <a:latin typeface="Arial" panose="020B0604020202020204" pitchFamily="34" charset="0"/>
              </a:rPr>
              <a:t>5: Link state acknowledgement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6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3B6E-CF87-BB4E-8DC3-09522D78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format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09789E-4612-0E44-9675-7D6AE016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774" y="-3878703"/>
            <a:ext cx="15050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6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LSA Header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5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1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5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2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lh5.googleusercontent.com/qB78VTops_jCxN7nP6-tdVE6ZP5hm6RZcrFnl5gWsOZd06JwmgXFfLNPCmHfa7DmNG2EbHMgdZIxDdUiZXx4r3-U3DvJd0jVIQFl2ZsLnUsJ1ZBQqckAoKCeyCMFB_X4H_VcmRe0d1AEZkcWoeDCAg=s2048">
            <a:extLst>
              <a:ext uri="{FF2B5EF4-FFF2-40B4-BE49-F238E27FC236}">
                <a16:creationId xmlns:a16="http://schemas.microsoft.com/office/drawing/2014/main" id="{2904AF23-8E95-534E-BC08-529215F4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0878"/>
            <a:ext cx="3021816" cy="15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3.googleusercontent.com/006akwaGygdABT8AtDA01rxi69wWA_Szz6HmZ-2wLEyU4AD1BGU9SbYoODMBBEn9VpBMpZkafeNgVG0f7AeFkSpGtg7lYQKYDt5PPxtB3UyU9hVVG2P372hvvqpyuGU3Mhmf5BTp3XzaUFZHiEpe-A=s2048">
            <a:extLst>
              <a:ext uri="{FF2B5EF4-FFF2-40B4-BE49-F238E27FC236}">
                <a16:creationId xmlns:a16="http://schemas.microsoft.com/office/drawing/2014/main" id="{67E0081A-61D4-094A-9D1D-4286FE38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8569"/>
            <a:ext cx="3021816" cy="12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006akwaGygdABT8AtDA01rxi69wWA_Szz6HmZ-2wLEyU4AD1BGU9SbYoODMBBEn9VpBMpZkafeNgVG0f7AeFkSpGtg7lYQKYDt5PPxtB3UyU9hVVG2P372hvvqpyuGU3Mhmf5BTp3XzaUFZHiEpe-A=s2048">
            <a:extLst>
              <a:ext uri="{FF2B5EF4-FFF2-40B4-BE49-F238E27FC236}">
                <a16:creationId xmlns:a16="http://schemas.microsoft.com/office/drawing/2014/main" id="{2E584699-11AC-E440-B780-045C2788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20029"/>
            <a:ext cx="3021816" cy="12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97FC09-7B0B-F74D-B540-9C16F0640C17}"/>
              </a:ext>
            </a:extLst>
          </p:cNvPr>
          <p:cNvSpPr/>
          <p:nvPr/>
        </p:nvSpPr>
        <p:spPr>
          <a:xfrm>
            <a:off x="4841055" y="2893802"/>
            <a:ext cx="1550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LSA Header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24EB-AEC5-4B4A-B0A3-26E50C4F6793}"/>
              </a:ext>
            </a:extLst>
          </p:cNvPr>
          <p:cNvSpPr/>
          <p:nvPr/>
        </p:nvSpPr>
        <p:spPr>
          <a:xfrm>
            <a:off x="0" y="37005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Link 1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3A97C-CB0C-E246-8453-A176E32CB377}"/>
              </a:ext>
            </a:extLst>
          </p:cNvPr>
          <p:cNvSpPr/>
          <p:nvPr/>
        </p:nvSpPr>
        <p:spPr>
          <a:xfrm>
            <a:off x="4935417" y="4762467"/>
            <a:ext cx="1066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Link 2</a:t>
            </a:r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6150" name="Picture 6" descr="https://lh4.googleusercontent.com/UBGHpU8EuX8slz5pkAutgJGJWwR0Cid63asaCBM5mlc8bBbDyrNZxJphl09kkr4w9b5pdzhzgYVHlLvzMD2AYuIVU8rNDCqlFettzNWTtvidqQeF64lhItmXDFc0RyowLZvnPvfjUCN8LQ473nkbTA=s2048">
            <a:extLst>
              <a:ext uri="{FF2B5EF4-FFF2-40B4-BE49-F238E27FC236}">
                <a16:creationId xmlns:a16="http://schemas.microsoft.com/office/drawing/2014/main" id="{89DBD791-9550-774E-9029-805C9356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4" y="2385024"/>
            <a:ext cx="2167505" cy="22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9DA933-2980-804F-9F15-E8DA5DF2F0B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630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1709-C734-D440-805E-FEBF085F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95" y="7157010"/>
            <a:ext cx="3762983" cy="4351338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multicasts  OSPF Hello packets on all OSPF-enabled interfaces.</a:t>
            </a: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routers share a link, they can become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 an adjacency</a:t>
            </a: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becoming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routers exchange their link state databases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EED77-AEE5-D245-822A-6CA082FC62E4}"/>
              </a:ext>
            </a:extLst>
          </p:cNvPr>
          <p:cNvSpPr/>
          <p:nvPr/>
        </p:nvSpPr>
        <p:spPr>
          <a:xfrm>
            <a:off x="584165" y="627907"/>
            <a:ext cx="1776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of 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A3365-D65F-F042-92EF-34C5B018768D}"/>
              </a:ext>
            </a:extLst>
          </p:cNvPr>
          <p:cNvSpPr/>
          <p:nvPr/>
        </p:nvSpPr>
        <p:spPr>
          <a:xfrm>
            <a:off x="584165" y="2577320"/>
            <a:ext cx="7310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neighbors are discovered the nodes exchange their databases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3B73B-2FBE-F847-9546-A62CA4481903}"/>
              </a:ext>
            </a:extLst>
          </p:cNvPr>
          <p:cNvSpPr/>
          <p:nvPr/>
        </p:nvSpPr>
        <p:spPr>
          <a:xfrm>
            <a:off x="584165" y="328784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database description. 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(description only contains LSA headers)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82CDC-5FC5-BC41-8C96-20DBC1DA8629}"/>
              </a:ext>
            </a:extLst>
          </p:cNvPr>
          <p:cNvSpPr/>
          <p:nvPr/>
        </p:nvSpPr>
        <p:spPr>
          <a:xfrm>
            <a:off x="584165" y="4381387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description of 10.1.10.2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8D80-3973-C64B-8553-FDD90E41B36F}"/>
              </a:ext>
            </a:extLst>
          </p:cNvPr>
          <p:cNvSpPr/>
          <p:nvPr/>
        </p:nvSpPr>
        <p:spPr>
          <a:xfrm>
            <a:off x="468749" y="5552816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Acknowledges receipt of description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E7D6A-5FB2-2349-814A-A4818924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86" y="411901"/>
            <a:ext cx="5718425" cy="1995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DBBCC-7C37-8C45-B8E2-E5E37449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29" y="3443355"/>
            <a:ext cx="5180866" cy="3141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8EA93D-DF41-574E-ACD3-41CA065F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5" y="6018879"/>
            <a:ext cx="4902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7F23-9F37-E640-AD8C-D2047A54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rz3zCst5pPwyIuRVMFZVA82Vi217kLdBZ4aK5fFsxOkYIYdjGqwLtbBmntBnTGCRt4JFcgvRK2TnwCUuVh__8squ5Gdqx1bddPJ9MhhQWafCQf7-xZ2rLbTUe08QYdgRjEGESS5BrybIyOxs7EN5rQ=s2048">
            <a:extLst>
              <a:ext uri="{FF2B5EF4-FFF2-40B4-BE49-F238E27FC236}">
                <a16:creationId xmlns:a16="http://schemas.microsoft.com/office/drawing/2014/main" id="{99FB5F37-F959-954A-AC84-E17BCB68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0"/>
            <a:ext cx="9553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Macintosh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游ゴシック</vt:lpstr>
      <vt:lpstr>Arial</vt:lpstr>
      <vt:lpstr>Calibri</vt:lpstr>
      <vt:lpstr>Calibri Light</vt:lpstr>
      <vt:lpstr>Gill Sans MT</vt:lpstr>
      <vt:lpstr>Math C</vt:lpstr>
      <vt:lpstr>Times New Roman</vt:lpstr>
      <vt:lpstr>Wingdings</vt:lpstr>
      <vt:lpstr>Office Theme</vt:lpstr>
      <vt:lpstr>IT531 Advance Computer Networks Week 5_Lec 3</vt:lpstr>
      <vt:lpstr>Example Network</vt:lpstr>
      <vt:lpstr>Link state Advertisements</vt:lpstr>
      <vt:lpstr>Link State Database</vt:lpstr>
      <vt:lpstr>OSPF Packet format</vt:lpstr>
      <vt:lpstr>PowerPoint Presentation</vt:lpstr>
      <vt:lpstr>OSPF LSA format</vt:lpstr>
      <vt:lpstr>PowerPoint Presentation</vt:lpstr>
      <vt:lpstr>PowerPoint Presentation</vt:lpstr>
      <vt:lpstr>Regular LSA Exchanges</vt:lpstr>
      <vt:lpstr>Autonomous System</vt:lpstr>
      <vt:lpstr>Hierarchical OSPF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IT531 Advance Computer Networks Week 5_Lec 3</dc:title>
  <dc:creator>Microsoft Office User</dc:creator>
  <cp:lastModifiedBy>Microsoft Office User</cp:lastModifiedBy>
  <cp:revision>1</cp:revision>
  <dcterms:created xsi:type="dcterms:W3CDTF">2024-08-20T11:25:22Z</dcterms:created>
  <dcterms:modified xsi:type="dcterms:W3CDTF">2024-08-20T11:26:16Z</dcterms:modified>
</cp:coreProperties>
</file>