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1047" r:id="rId4"/>
    <p:sldId id="259" r:id="rId5"/>
    <p:sldId id="260" r:id="rId6"/>
    <p:sldId id="263" r:id="rId7"/>
    <p:sldId id="275" r:id="rId8"/>
    <p:sldId id="261" r:id="rId9"/>
    <p:sldId id="262" r:id="rId10"/>
    <p:sldId id="264" r:id="rId11"/>
    <p:sldId id="267" r:id="rId12"/>
    <p:sldId id="1180" r:id="rId13"/>
    <p:sldId id="1181" r:id="rId14"/>
    <p:sldId id="1183" r:id="rId15"/>
    <p:sldId id="11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137" d="100"/>
          <a:sy n="137"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65EA3-9624-4975-A891-F03D81D8194D}" type="datetimeFigureOut">
              <a:rPr lang="en-IN" smtClean="0"/>
              <a:t>21/10/24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FB613-2EAB-4FD2-887B-5C43532B47DD}" type="slidenum">
              <a:rPr lang="en-IN" smtClean="0"/>
              <a:t>‹#›</a:t>
            </a:fld>
            <a:endParaRPr lang="en-IN"/>
          </a:p>
        </p:txBody>
      </p:sp>
    </p:spTree>
    <p:extLst>
      <p:ext uri="{BB962C8B-B14F-4D97-AF65-F5344CB8AC3E}">
        <p14:creationId xmlns:p14="http://schemas.microsoft.com/office/powerpoint/2010/main" val="159093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763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725277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2931654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60782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47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61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8548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6970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8</a:t>
            </a:fld>
            <a:endParaRPr lang="en-US" dirty="0"/>
          </a:p>
        </p:txBody>
      </p:sp>
    </p:spTree>
    <p:extLst>
      <p:ext uri="{BB962C8B-B14F-4D97-AF65-F5344CB8AC3E}">
        <p14:creationId xmlns:p14="http://schemas.microsoft.com/office/powerpoint/2010/main" val="93787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251750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35076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124084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3E7063-6D8F-B740-AE92-09CCDF00E4C5}" type="datetime1">
              <a:rPr lang="en-IN" smtClean="0"/>
              <a:t>21/10/24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28027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7CB68C-FE4F-4343-890F-BBBA8C9B2743}" type="datetime1">
              <a:rPr lang="en-IN" smtClean="0"/>
              <a:t>21/10/24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23580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71376-4BB4-6042-A0B3-C8B6CC5B1A23}" type="datetime1">
              <a:rPr lang="en-IN" smtClean="0"/>
              <a:t>21/10/24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363233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417C57-7EA0-BD4B-A943-0DE14C20F3B8}" type="datetime1">
              <a:rPr lang="en-IN" smtClean="0"/>
              <a:t>21/10/24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23687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3391E9-D17C-D24D-844C-4F89B628C397}" type="datetime1">
              <a:rPr lang="en-IN" smtClean="0"/>
              <a:t>21/10/24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6005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2D0C531-69C9-A342-A7A5-DC371EBFFA11}" type="datetime1">
              <a:rPr lang="en-IN" smtClean="0"/>
              <a:t>21/10/24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18881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2C7D0C-14EF-9440-B221-0280329A9E62}" type="datetime1">
              <a:rPr lang="en-IN" smtClean="0"/>
              <a:t>21/10/24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0390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225BFD-01EE-B84B-A75A-A3F6B033F500}" type="datetime1">
              <a:rPr lang="en-IN" smtClean="0"/>
              <a:t>21/10/24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89716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A1838-4B56-5944-B3C1-8EBC504C8726}" type="datetime1">
              <a:rPr lang="en-IN" smtClean="0"/>
              <a:t>21/10/24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70817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47E2B-754C-BE44-9C44-F7C82E170ACC}" type="datetime1">
              <a:rPr lang="en-IN" smtClean="0"/>
              <a:t>21/10/24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149457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DCEAD6-305B-E74F-8838-D2EC6032F908}" type="datetime1">
              <a:rPr lang="en-IN" smtClean="0"/>
              <a:t>21/10/24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F5529F-AD7F-4818-A7A6-A10D44ECD22C}" type="slidenum">
              <a:rPr lang="en-IN" smtClean="0"/>
              <a:t>‹#›</a:t>
            </a:fld>
            <a:endParaRPr lang="en-IN"/>
          </a:p>
        </p:txBody>
      </p:sp>
    </p:spTree>
    <p:extLst>
      <p:ext uri="{BB962C8B-B14F-4D97-AF65-F5344CB8AC3E}">
        <p14:creationId xmlns:p14="http://schemas.microsoft.com/office/powerpoint/2010/main" val="239163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0BD8D-BC7B-E04E-B4D0-494EE3A40C77}" type="datetime1">
              <a:rPr lang="en-IN" smtClean="0"/>
              <a:t>21/10/24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5529F-AD7F-4818-A7A6-A10D44ECD22C}" type="slidenum">
              <a:rPr lang="en-IN" smtClean="0"/>
              <a:t>‹#›</a:t>
            </a:fld>
            <a:endParaRPr lang="en-IN"/>
          </a:p>
        </p:txBody>
      </p:sp>
    </p:spTree>
    <p:extLst>
      <p:ext uri="{BB962C8B-B14F-4D97-AF65-F5344CB8AC3E}">
        <p14:creationId xmlns:p14="http://schemas.microsoft.com/office/powerpoint/2010/main" val="135313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4.jpe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jpe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19.png"/><Relationship Id="rId10" Type="http://schemas.openxmlformats.org/officeDocument/2006/relationships/image" Target="../media/image6.png"/><Relationship Id="rId4" Type="http://schemas.openxmlformats.org/officeDocument/2006/relationships/image" Target="../media/image26.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Week 13_Lec 1</a:t>
            </a:r>
            <a:br>
              <a:rPr lang="en-US" dirty="0"/>
            </a:br>
            <a:r>
              <a:rPr lang="en-US" dirty="0"/>
              <a:t>Computer Networks </a:t>
            </a:r>
            <a:endParaRPr lang="en-IN" dirty="0"/>
          </a:p>
        </p:txBody>
      </p:sp>
      <p:sp>
        <p:nvSpPr>
          <p:cNvPr id="3" name="Subtitle 2"/>
          <p:cNvSpPr>
            <a:spLocks noGrp="1"/>
          </p:cNvSpPr>
          <p:nvPr>
            <p:ph type="subTitle" idx="1"/>
          </p:nvPr>
        </p:nvSpPr>
        <p:spPr/>
        <p:txBody>
          <a:bodyPr/>
          <a:lstStyle/>
          <a:p>
            <a:r>
              <a:rPr lang="en-IN" dirty="0"/>
              <a:t>Data Link Lay-Fundamentals-I</a:t>
            </a:r>
          </a:p>
        </p:txBody>
      </p:sp>
      <p:sp>
        <p:nvSpPr>
          <p:cNvPr id="4" name="Slide Number Placeholder 3">
            <a:extLst>
              <a:ext uri="{FF2B5EF4-FFF2-40B4-BE49-F238E27FC236}">
                <a16:creationId xmlns:a16="http://schemas.microsoft.com/office/drawing/2014/main" id="{0C1432DC-FEFD-1C42-8C83-8026253F3753}"/>
              </a:ext>
            </a:extLst>
          </p:cNvPr>
          <p:cNvSpPr>
            <a:spLocks noGrp="1"/>
          </p:cNvSpPr>
          <p:nvPr>
            <p:ph type="sldNum" sz="quarter" idx="12"/>
          </p:nvPr>
        </p:nvSpPr>
        <p:spPr/>
        <p:txBody>
          <a:bodyPr/>
          <a:lstStyle/>
          <a:p>
            <a:fld id="{14F5529F-AD7F-4818-A7A6-A10D44ECD22C}" type="slidenum">
              <a:rPr lang="en-IN" smtClean="0"/>
              <a:t>1</a:t>
            </a:fld>
            <a:endParaRPr lang="en-IN"/>
          </a:p>
        </p:txBody>
      </p:sp>
    </p:spTree>
    <p:extLst>
      <p:ext uri="{BB962C8B-B14F-4D97-AF65-F5344CB8AC3E}">
        <p14:creationId xmlns:p14="http://schemas.microsoft.com/office/powerpoint/2010/main" val="131390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sz="4000" b="0" dirty="0"/>
              <a:t>MAC protocols: taxonomy</a:t>
            </a: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6165572" cy="51638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srgbClr val="C00000"/>
                </a:solidFill>
                <a:effectLst/>
                <a:uLnTx/>
                <a:uFillTx/>
                <a:latin typeface="+mj-lt"/>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divide channel into smaller </a:t>
            </a: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pieces</a:t>
            </a: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allocate piece to node for exclusive use</a:t>
            </a:r>
            <a:endParaRPr kumimoji="0" lang="en-US" sz="2800" b="0" i="0" u="none" strike="noStrike" kern="1200" cap="none" spc="0" normalizeH="0" baseline="0" noProof="0" dirty="0">
              <a:ln>
                <a:noFill/>
              </a:ln>
              <a:solidFill>
                <a:prstClr val="black"/>
              </a:solidFill>
              <a:effectLst/>
              <a:uLnTx/>
              <a:uFillTx/>
              <a:latin typeface="+mj-lt"/>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b="0" u="none" strike="noStrike" kern="1200" cap="none" spc="0" normalizeH="0" baseline="0" noProof="0" dirty="0">
                <a:ln>
                  <a:noFill/>
                </a:ln>
                <a:solidFill>
                  <a:srgbClr val="C00000"/>
                </a:solidFill>
                <a:effectLst/>
                <a:uLnTx/>
                <a:uFillTx/>
                <a:latin typeface="+mj-lt"/>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recover</a:t>
            </a: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 from collisions</a:t>
            </a:r>
            <a:endParaRPr kumimoji="0" lang="en-US" sz="2000" b="0" i="0" u="none" strike="noStrike" kern="1200" cap="none" spc="0" normalizeH="0" baseline="0" noProof="0" dirty="0">
              <a:ln>
                <a:noFill/>
              </a:ln>
              <a:solidFill>
                <a:prstClr val="black"/>
              </a:solidFill>
              <a:effectLst/>
              <a:uLnTx/>
              <a:uFillTx/>
              <a:latin typeface="+mj-lt"/>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srgbClr val="C00000"/>
                </a:solidFill>
                <a:effectLst/>
                <a:uLnTx/>
                <a:uFillTx/>
                <a:latin typeface="+mj-lt"/>
                <a:ea typeface="+mn-ea"/>
                <a:cs typeface="+mn-cs"/>
              </a:rPr>
              <a:t>“taking turns</a:t>
            </a:r>
            <a:r>
              <a:rPr kumimoji="0" lang="en-US" altLang="ja-JP" b="0" i="0" u="none" strike="noStrike" kern="1200" cap="none" spc="0" normalizeH="0" baseline="0" noProof="0" dirty="0">
                <a:ln>
                  <a:noFill/>
                </a:ln>
                <a:solidFill>
                  <a:srgbClr val="C00000"/>
                </a:solidFill>
                <a:effectLst/>
                <a:uLnTx/>
                <a:uFillTx/>
                <a:latin typeface="+mj-lt"/>
                <a:ea typeface="游ゴシック" panose="020B0400000000000000" pitchFamily="34" charset="-128"/>
                <a:cs typeface="+mn-cs"/>
              </a:rPr>
              <a:t>”</a:t>
            </a:r>
            <a:endParaRPr kumimoji="0" lang="en-US" b="0" i="0" u="none" strike="noStrike" kern="1200" cap="none" spc="0" normalizeH="0" baseline="0" noProof="0" dirty="0">
              <a:ln>
                <a:noFill/>
              </a:ln>
              <a:solidFill>
                <a:srgbClr val="C00000"/>
              </a:solidFill>
              <a:effectLst/>
              <a:uLnTx/>
              <a:uFillTx/>
              <a:latin typeface="+mj-lt"/>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nodes take turns, but nodes with more to send can take longer turns</a:t>
            </a:r>
            <a:endParaRPr kumimoji="0" lang="en-US" sz="2800" b="0" i="0" u="none" strike="noStrike" kern="1200" cap="none" spc="0" normalizeH="0" baseline="0" noProof="0" dirty="0">
              <a:ln>
                <a:noFill/>
              </a:ln>
              <a:solidFill>
                <a:prstClr val="black"/>
              </a:solidFill>
              <a:effectLst/>
              <a:uLnTx/>
              <a:uFillTx/>
              <a:latin typeface="+mj-lt"/>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294967295"/>
          </p:nvPr>
        </p:nvSpPr>
        <p:spPr/>
        <p:txBody>
          <a:bodyPr/>
          <a:lstStyle/>
          <a:p>
            <a:r>
              <a:rPr lang="en-US" sz="1100" dirty="0">
                <a:latin typeface="+mj-lt"/>
              </a:rPr>
              <a:t>Link Layer </a:t>
            </a:r>
            <a:fld id="{C4204591-24BD-A542-B9D5-F8D8A88D2FEE}" type="slidenum">
              <a:rPr lang="en-US" sz="1100" smtClean="0">
                <a:latin typeface="+mj-lt"/>
              </a:rPr>
              <a:pPr/>
              <a:t>10</a:t>
            </a:fld>
            <a:endParaRPr lang="en-US" sz="1100" dirty="0">
              <a:latin typeface="+mj-lt"/>
            </a:endParaRPr>
          </a:p>
        </p:txBody>
      </p:sp>
    </p:spTree>
    <p:extLst>
      <p:ext uri="{BB962C8B-B14F-4D97-AF65-F5344CB8AC3E}">
        <p14:creationId xmlns:p14="http://schemas.microsoft.com/office/powerpoint/2010/main" val="14814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sz="4000" b="0" dirty="0"/>
              <a:t>Random access protocols</a:t>
            </a: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6" y="1280077"/>
            <a:ext cx="6376316"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no </a:t>
            </a:r>
            <a:r>
              <a:rPr kumimoji="0" lang="en-US" b="0" i="1" u="none" strike="noStrike" kern="1200" cap="none" spc="0" normalizeH="0" baseline="0" noProof="0" dirty="0">
                <a:ln>
                  <a:noFill/>
                </a:ln>
                <a:solidFill>
                  <a:prstClr val="black"/>
                </a:solidFill>
                <a:effectLst/>
                <a:uLnTx/>
                <a:uFillTx/>
                <a:latin typeface="+mj-lt"/>
                <a:ea typeface="+mn-ea"/>
                <a:cs typeface="+mn-cs"/>
              </a:rPr>
              <a:t>a priori</a:t>
            </a:r>
            <a:r>
              <a:rPr kumimoji="0" lang="en-US" b="0" i="0" u="none" strike="noStrike" kern="1200" cap="none" spc="0" normalizeH="0" baseline="0" noProof="0" dirty="0">
                <a:ln>
                  <a:noFill/>
                </a:ln>
                <a:solidFill>
                  <a:prstClr val="black"/>
                </a:solidFill>
                <a:effectLst/>
                <a:uLnTx/>
                <a:uFillTx/>
                <a:latin typeface="+mj-lt"/>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two or more transmitting nodes: </a:t>
            </a: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collision</a:t>
            </a:r>
            <a:r>
              <a:rPr kumimoji="0" lang="en-US" altLang="ja-JP" b="0" i="0" u="none" strike="noStrike" kern="1200" cap="none" spc="0" normalizeH="0" baseline="0" noProof="0" dirty="0">
                <a:ln>
                  <a:noFill/>
                </a:ln>
                <a:solidFill>
                  <a:prstClr val="black"/>
                </a:solidFill>
                <a:effectLst/>
                <a:uLnTx/>
                <a:uFillTx/>
                <a:latin typeface="+mj-lt"/>
                <a:ea typeface="游ゴシック" panose="020B0400000000000000" pitchFamily="34" charset="-128"/>
                <a:cs typeface="+mn-cs"/>
              </a:rPr>
              <a:t>”</a:t>
            </a:r>
            <a:r>
              <a:rPr kumimoji="0" lang="en-US" b="0" i="0" u="none" strike="noStrike" kern="1200" cap="none" spc="0" normalizeH="0" baseline="0" noProof="0" dirty="0">
                <a:ln>
                  <a:noFill/>
                </a:ln>
                <a:solidFill>
                  <a:prstClr val="black"/>
                </a:solidFill>
                <a:effectLst/>
                <a:uLnTx/>
                <a:uFillTx/>
                <a:latin typeface="+mj-lt"/>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srgbClr val="C00000"/>
                </a:solidFill>
                <a:effectLst/>
                <a:uLnTx/>
                <a:uFillTx/>
                <a:latin typeface="+mj-lt"/>
                <a:ea typeface="+mn-ea"/>
                <a:cs typeface="+mn-cs"/>
              </a:rPr>
              <a:t>random access protocol </a:t>
            </a:r>
            <a:r>
              <a:rPr kumimoji="0" lang="en-US" b="0" i="0" u="none" strike="noStrike" kern="1200" cap="none" spc="0" normalizeH="0" baseline="0" noProof="0" dirty="0">
                <a:ln>
                  <a:noFill/>
                </a:ln>
                <a:solidFill>
                  <a:prstClr val="black"/>
                </a:solidFill>
                <a:effectLst/>
                <a:uLnTx/>
                <a:uFillTx/>
                <a:latin typeface="+mj-lt"/>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examples of random</a:t>
            </a:r>
            <a:r>
              <a:rPr kumimoji="0" lang="en-US" b="0" i="0" u="none" strike="noStrike" kern="1200" cap="none" spc="0" normalizeH="0" noProof="0" dirty="0">
                <a:ln>
                  <a:noFill/>
                </a:ln>
                <a:solidFill>
                  <a:prstClr val="black"/>
                </a:solidFill>
                <a:effectLst/>
                <a:uLnTx/>
                <a:uFillTx/>
                <a:latin typeface="+mj-lt"/>
                <a:ea typeface="+mn-ea"/>
                <a:cs typeface="+mn-cs"/>
              </a:rPr>
              <a:t> </a:t>
            </a:r>
            <a:r>
              <a:rPr kumimoji="0" lang="en-US" b="0" i="0" u="none" strike="noStrike" kern="1200" cap="none" spc="0" normalizeH="0" baseline="0" noProof="0" dirty="0">
                <a:ln>
                  <a:noFill/>
                </a:ln>
                <a:solidFill>
                  <a:prstClr val="black"/>
                </a:solidFill>
                <a:effectLst/>
                <a:uLnTx/>
                <a:uFillTx/>
                <a:latin typeface="+mj-lt"/>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mj-lt"/>
                <a:ea typeface="+mn-ea"/>
                <a:cs typeface="+mn-cs"/>
              </a:rPr>
              <a:t>CSMA, CSMA/CD, CSMA/CA</a:t>
            </a:r>
          </a:p>
        </p:txBody>
      </p:sp>
    </p:spTree>
    <p:extLst>
      <p:ext uri="{BB962C8B-B14F-4D97-AF65-F5344CB8AC3E}">
        <p14:creationId xmlns:p14="http://schemas.microsoft.com/office/powerpoint/2010/main" val="157732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145624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241407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dirty="0">
                <a:solidFill>
                  <a:srgbClr val="C00000"/>
                </a:solidFill>
              </a:rPr>
              <a:t>efficiency: </a:t>
            </a:r>
            <a:r>
              <a:rPr lang="en-US" sz="2400" dirty="0"/>
              <a:t>long-run  fraction of successful slots  (many nodes, all with many frames to send)</a:t>
            </a:r>
          </a:p>
          <a:p>
            <a:pPr marL="457200" indent="-274638">
              <a:defRPr/>
            </a:pPr>
            <a:r>
              <a:rPr lang="en-US" sz="2400" i="1" dirty="0"/>
              <a:t>suppose:</a:t>
            </a:r>
            <a:r>
              <a:rPr lang="en-US" sz="2400" dirty="0"/>
              <a:t> </a:t>
            </a:r>
            <a:r>
              <a:rPr lang="en-US" sz="2400" i="1" dirty="0"/>
              <a:t>N</a:t>
            </a:r>
            <a:r>
              <a:rPr lang="en-US" sz="2400" dirty="0"/>
              <a:t> nodes with many frames to send, each transmits in slot with probability </a:t>
            </a:r>
            <a:r>
              <a:rPr lang="en-US" sz="2400" i="1" dirty="0"/>
              <a:t>p</a:t>
            </a:r>
          </a:p>
          <a:p>
            <a:pPr marL="800100" lvl="1" indent="-274638">
              <a:defRPr/>
            </a:pPr>
            <a:r>
              <a:rPr lang="en-US" dirty="0"/>
              <a:t>prob that given node has success in a slot  = </a:t>
            </a:r>
            <a:r>
              <a:rPr lang="en-US" i="1" dirty="0"/>
              <a:t>p(1-p)</a:t>
            </a:r>
            <a:r>
              <a:rPr lang="en-US" b="1" i="1" baseline="30000" dirty="0"/>
              <a:t>N-1</a:t>
            </a:r>
          </a:p>
          <a:p>
            <a:pPr marL="800100" lvl="1" indent="-274638">
              <a:defRPr/>
            </a:pPr>
            <a:r>
              <a:rPr lang="en-US" dirty="0"/>
              <a:t>prob that </a:t>
            </a:r>
            <a:r>
              <a:rPr lang="en-US" i="1" dirty="0"/>
              <a:t>any</a:t>
            </a:r>
            <a:r>
              <a:rPr lang="en-US" dirty="0"/>
              <a:t> node has a success = </a:t>
            </a:r>
            <a:r>
              <a:rPr lang="en-US" i="1" dirty="0"/>
              <a:t>Np(1-p)</a:t>
            </a:r>
            <a:r>
              <a:rPr lang="en-US" b="1" i="1" baseline="30000" dirty="0"/>
              <a:t>N-1</a:t>
            </a:r>
          </a:p>
          <a:p>
            <a:pPr marL="800100" lvl="1" indent="-274638">
              <a:defRPr/>
            </a:pPr>
            <a:r>
              <a:rPr lang="en-US" dirty="0"/>
              <a:t>max efficiency: find </a:t>
            </a:r>
            <a:r>
              <a:rPr lang="en-US" i="1" dirty="0"/>
              <a:t>p* </a:t>
            </a:r>
            <a:r>
              <a:rPr lang="en-US" dirty="0"/>
              <a:t>that maximizes  </a:t>
            </a:r>
            <a:r>
              <a:rPr lang="en-US" i="1" dirty="0"/>
              <a:t>Np(1-p)</a:t>
            </a:r>
            <a:r>
              <a:rPr lang="en-US" b="1" i="1" baseline="30000" dirty="0"/>
              <a:t>N-1</a:t>
            </a:r>
          </a:p>
          <a:p>
            <a:pPr marL="800100" lvl="1" indent="-274638">
              <a:defRPr/>
            </a:pPr>
            <a:r>
              <a:rPr lang="en-US" dirty="0"/>
              <a:t>for many nodes, take limit of </a:t>
            </a:r>
            <a:r>
              <a:rPr lang="en-US" i="1" dirty="0"/>
              <a:t>Np*(1-p*)</a:t>
            </a:r>
            <a:r>
              <a:rPr lang="en-US" b="1" i="1" baseline="30000" dirty="0"/>
              <a:t>N-1 </a:t>
            </a:r>
            <a:r>
              <a:rPr lang="en-US" dirty="0"/>
              <a:t>as </a:t>
            </a:r>
            <a:r>
              <a:rPr lang="en-US" i="1" dirty="0"/>
              <a:t>N</a:t>
            </a:r>
            <a:r>
              <a:rPr lang="en-US" dirty="0"/>
              <a:t> goes to infinity, gives</a:t>
            </a:r>
            <a:r>
              <a:rPr lang="en-US" sz="2000" dirty="0"/>
              <a:t>:</a:t>
            </a:r>
          </a:p>
          <a:p>
            <a:pPr>
              <a:buFont typeface="Wingdings" charset="0"/>
              <a:buNone/>
              <a:defRPr/>
            </a:pPr>
            <a:r>
              <a:rPr lang="en-US" sz="2400" dirty="0">
                <a:solidFill>
                  <a:srgbClr val="C00000"/>
                </a:solidFill>
              </a:rPr>
              <a:t>    </a:t>
            </a:r>
            <a:r>
              <a:rPr lang="en-US" sz="2400" i="1" dirty="0">
                <a:solidFill>
                  <a:srgbClr val="C00000"/>
                </a:solidFill>
              </a:rPr>
              <a:t>max efficiency = 1/e = .37</a:t>
            </a:r>
            <a:endParaRPr lang="en-US" sz="2400" b="1" i="1" baseline="30000" dirty="0">
              <a:solidFill>
                <a:srgbClr val="C00000"/>
              </a:solidFill>
            </a:endParaRPr>
          </a:p>
          <a:p>
            <a:pPr marL="457200" indent="-274638">
              <a:lnSpc>
                <a:spcPct val="85000"/>
              </a:lnSpc>
              <a:defRPr/>
            </a:pPr>
            <a:r>
              <a:rPr lang="en-US" sz="3200" i="1" dirty="0">
                <a:solidFill>
                  <a:srgbClr val="0000A8"/>
                </a:solidFill>
              </a:rPr>
              <a:t>at best:</a:t>
            </a:r>
            <a:r>
              <a:rPr lang="en-US" i="1" dirty="0">
                <a:solidFill>
                  <a:srgbClr val="0000A8"/>
                </a:solidFill>
              </a:rPr>
              <a:t> </a:t>
            </a:r>
            <a:r>
              <a:rPr lang="en-US" dirty="0"/>
              <a:t>channel used for useful  transmissions 37% of time!</a:t>
            </a:r>
          </a:p>
          <a:p>
            <a:pPr>
              <a:defRPr/>
            </a:pPr>
            <a:endParaRPr lang="en-US" sz="2400" i="1" dirty="0"/>
          </a:p>
          <a:p>
            <a:endParaRPr lang="en-US" sz="2400" dirty="0"/>
          </a:p>
          <a:p>
            <a:endParaRPr lang="en-US" sz="2400" dirty="0"/>
          </a:p>
          <a:p>
            <a:endParaRPr lang="en-US" sz="2400"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
          </p:nvPr>
        </p:nvSpPr>
        <p:spPr/>
        <p:txBody>
          <a:bodyPr/>
          <a:lstStyle/>
          <a:p>
            <a:r>
              <a:rPr lang="en-US" sz="1600" dirty="0"/>
              <a:t>Link Layer </a:t>
            </a:r>
            <a:fld id="{C4204591-24BD-A542-B9D5-F8D8A88D2FEE}" type="slidenum">
              <a:rPr lang="en-US" sz="1600" smtClean="0"/>
              <a:pPr/>
              <a:t>14</a:t>
            </a:fld>
            <a:endParaRPr lang="en-US" sz="1600" dirty="0"/>
          </a:p>
        </p:txBody>
      </p:sp>
    </p:spTree>
    <p:extLst>
      <p:ext uri="{BB962C8B-B14F-4D97-AF65-F5344CB8AC3E}">
        <p14:creationId xmlns:p14="http://schemas.microsoft.com/office/powerpoint/2010/main" val="220185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364-2AFB-E64C-838E-D37703255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BD370C-DF91-3B47-8F95-1FD575D87C44}"/>
              </a:ext>
            </a:extLst>
          </p:cNvPr>
          <p:cNvSpPr>
            <a:spLocks noGrp="1"/>
          </p:cNvSpPr>
          <p:nvPr>
            <p:ph idx="1"/>
          </p:nvPr>
        </p:nvSpPr>
        <p:spPr/>
        <p:txBody>
          <a:bodyPr/>
          <a:lstStyle/>
          <a:p>
            <a:r>
              <a:rPr lang="en-US" dirty="0"/>
              <a:t>Effective transmission 0.37R bps </a:t>
            </a:r>
          </a:p>
          <a:p>
            <a:r>
              <a:rPr lang="en-US" dirty="0"/>
              <a:t>If R -100 </a:t>
            </a:r>
            <a:r>
              <a:rPr lang="en-US" dirty="0" err="1"/>
              <a:t>Mbps</a:t>
            </a:r>
            <a:r>
              <a:rPr lang="en-US" dirty="0"/>
              <a:t>, throughout is 37Mbps!!!</a:t>
            </a:r>
          </a:p>
          <a:p>
            <a:r>
              <a:rPr lang="en-US" dirty="0"/>
              <a:t>Where the problem ?</a:t>
            </a:r>
          </a:p>
        </p:txBody>
      </p:sp>
      <p:sp>
        <p:nvSpPr>
          <p:cNvPr id="4" name="Slide Number Placeholder 3">
            <a:extLst>
              <a:ext uri="{FF2B5EF4-FFF2-40B4-BE49-F238E27FC236}">
                <a16:creationId xmlns:a16="http://schemas.microsoft.com/office/drawing/2014/main" id="{840D5235-5D5C-A34D-BFEE-B9031141E5A7}"/>
              </a:ext>
            </a:extLst>
          </p:cNvPr>
          <p:cNvSpPr>
            <a:spLocks noGrp="1"/>
          </p:cNvSpPr>
          <p:nvPr>
            <p:ph type="sldNum" sz="quarter" idx="12"/>
          </p:nvPr>
        </p:nvSpPr>
        <p:spPr/>
        <p:txBody>
          <a:bodyPr/>
          <a:lstStyle/>
          <a:p>
            <a:fld id="{14F5529F-AD7F-4818-A7A6-A10D44ECD22C}" type="slidenum">
              <a:rPr lang="en-IN" smtClean="0"/>
              <a:t>15</a:t>
            </a:fld>
            <a:endParaRPr lang="en-IN"/>
          </a:p>
        </p:txBody>
      </p:sp>
    </p:spTree>
    <p:extLst>
      <p:ext uri="{BB962C8B-B14F-4D97-AF65-F5344CB8AC3E}">
        <p14:creationId xmlns:p14="http://schemas.microsoft.com/office/powerpoint/2010/main" val="217568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503B9D-9352-3C4E-8C58-918D32339CC6}"/>
              </a:ext>
            </a:extLst>
          </p:cNvPr>
          <p:cNvSpPr>
            <a:spLocks noGrp="1"/>
          </p:cNvSpPr>
          <p:nvPr>
            <p:ph type="title"/>
          </p:nvPr>
        </p:nvSpPr>
        <p:spPr/>
        <p:txBody>
          <a:bodyPr/>
          <a:lstStyle/>
          <a:p>
            <a:r>
              <a:rPr lang="en-US" dirty="0"/>
              <a:t>Why Link layer protocols?</a:t>
            </a:r>
          </a:p>
        </p:txBody>
      </p:sp>
      <p:sp>
        <p:nvSpPr>
          <p:cNvPr id="6" name="Content Placeholder 5">
            <a:extLst>
              <a:ext uri="{FF2B5EF4-FFF2-40B4-BE49-F238E27FC236}">
                <a16:creationId xmlns:a16="http://schemas.microsoft.com/office/drawing/2014/main" id="{6653DA24-558A-5D43-87D3-D6B0F2A20F7B}"/>
              </a:ext>
            </a:extLst>
          </p:cNvPr>
          <p:cNvSpPr>
            <a:spLocks noGrp="1"/>
          </p:cNvSpPr>
          <p:nvPr>
            <p:ph idx="1"/>
          </p:nvPr>
        </p:nvSpPr>
        <p:spPr/>
        <p:txBody>
          <a:bodyPr>
            <a:normAutofit/>
          </a:bodyPr>
          <a:lstStyle/>
          <a:p>
            <a:r>
              <a:rPr lang="en-IN" dirty="0"/>
              <a:t>Between the two hosts, datagrams travel over a series of communication links, </a:t>
            </a:r>
          </a:p>
          <a:p>
            <a:endParaRPr lang="en-US" dirty="0"/>
          </a:p>
        </p:txBody>
      </p:sp>
      <p:sp>
        <p:nvSpPr>
          <p:cNvPr id="2" name="Slide Number Placeholder 1">
            <a:extLst>
              <a:ext uri="{FF2B5EF4-FFF2-40B4-BE49-F238E27FC236}">
                <a16:creationId xmlns:a16="http://schemas.microsoft.com/office/drawing/2014/main" id="{EA41673D-C2A4-F841-88EF-E32E8A329429}"/>
              </a:ext>
            </a:extLst>
          </p:cNvPr>
          <p:cNvSpPr>
            <a:spLocks noGrp="1"/>
          </p:cNvSpPr>
          <p:nvPr>
            <p:ph type="sldNum" sz="quarter" idx="12"/>
          </p:nvPr>
        </p:nvSpPr>
        <p:spPr/>
        <p:txBody>
          <a:bodyPr/>
          <a:lstStyle/>
          <a:p>
            <a:fld id="{14F5529F-AD7F-4818-A7A6-A10D44ECD22C}" type="slidenum">
              <a:rPr lang="en-IN" smtClean="0"/>
              <a:t>2</a:t>
            </a:fld>
            <a:endParaRPr lang="en-IN"/>
          </a:p>
        </p:txBody>
      </p:sp>
    </p:spTree>
    <p:extLst>
      <p:ext uri="{BB962C8B-B14F-4D97-AF65-F5344CB8AC3E}">
        <p14:creationId xmlns:p14="http://schemas.microsoft.com/office/powerpoint/2010/main" val="22686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sz="4000" dirty="0">
                <a:cs typeface="Calibri" panose="020F0502020204030204" pitchFamily="34" charset="0"/>
              </a:rPr>
              <a:t>Link layer: introduction</a:t>
            </a:r>
            <a:endParaRPr lang="en-US" sz="40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4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4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4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1746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059264" cy="39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502527" cy="2585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784189" cy="3693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659707" y="5424331"/>
              <a:ext cx="4139723" cy="879472"/>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0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6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05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455038" y="1355734"/>
            <a:ext cx="6282507" cy="502918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sz="2000" dirty="0">
                <a:solidFill>
                  <a:prstClr val="black"/>
                </a:solidFill>
                <a:latin typeface="+mj-lt"/>
              </a:rPr>
              <a:t>I</a:t>
            </a:r>
            <a:r>
              <a:rPr kumimoji="0" lang="en-US" sz="2000" b="0" i="0" u="none" strike="noStrike" kern="1200" cap="none" spc="0" normalizeH="0" baseline="0" noProof="0" dirty="0">
                <a:ln>
                  <a:noFill/>
                </a:ln>
                <a:solidFill>
                  <a:prstClr val="black"/>
                </a:solidFill>
                <a:effectLst/>
                <a:uLnTx/>
                <a:uFillTx/>
                <a:latin typeface="+mj-lt"/>
              </a:rPr>
              <a:t>n each-and-every host</a:t>
            </a:r>
            <a:r>
              <a:rPr kumimoji="0" lang="en-US" sz="2000" b="0" i="0" u="none" strike="noStrike" kern="1200" cap="none" spc="0" normalizeH="0" noProof="0" dirty="0">
                <a:ln>
                  <a:noFill/>
                </a:ln>
                <a:solidFill>
                  <a:prstClr val="black"/>
                </a:solidFill>
                <a:effectLst/>
                <a:uLnTx/>
                <a:uFillTx/>
                <a:latin typeface="+mj-lt"/>
              </a:rPr>
              <a:t> : </a:t>
            </a:r>
            <a:r>
              <a:rPr kumimoji="0" lang="en-US" sz="2000" b="0" i="0" u="none" strike="noStrike" kern="1200" cap="none" spc="0" normalizeH="0" baseline="0" noProof="0" dirty="0">
                <a:ln>
                  <a:noFill/>
                </a:ln>
                <a:solidFill>
                  <a:prstClr val="black"/>
                </a:solidFill>
                <a:effectLst/>
                <a:uLnTx/>
                <a:uFillTx/>
                <a:latin typeface="+mj-lt"/>
              </a:rPr>
              <a:t>on-chip or in network interface card (NIC) </a:t>
            </a:r>
            <a:endParaRPr kumimoji="0" lang="en-US" sz="1800" b="0" i="0" u="none" strike="noStrike" kern="1200" cap="none" spc="0" normalizeH="0" baseline="0" noProof="0" dirty="0">
              <a:ln>
                <a:noFill/>
              </a:ln>
              <a:solidFill>
                <a:prstClr val="black"/>
              </a:solidFill>
              <a:effectLst/>
              <a:uLnTx/>
              <a:uFillTx/>
              <a:latin typeface="+mj-lt"/>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sz="2000" dirty="0">
                <a:solidFill>
                  <a:prstClr val="black"/>
                </a:solidFill>
                <a:latin typeface="+mj-lt"/>
              </a:rPr>
              <a:t>C</a:t>
            </a:r>
            <a:r>
              <a:rPr kumimoji="0" lang="en-US" sz="2000" b="0" i="0" u="none" strike="noStrike" kern="1200" cap="none" spc="0" normalizeH="0" baseline="0" noProof="0" dirty="0" err="1">
                <a:ln>
                  <a:noFill/>
                </a:ln>
                <a:solidFill>
                  <a:prstClr val="black"/>
                </a:solidFill>
                <a:effectLst/>
                <a:uLnTx/>
                <a:uFillTx/>
                <a:latin typeface="+mj-lt"/>
              </a:rPr>
              <a:t>ombination</a:t>
            </a:r>
            <a:r>
              <a:rPr kumimoji="0" lang="en-US" sz="2000" b="0" i="0" u="none" strike="noStrike" kern="1200" cap="none" spc="0" normalizeH="0" baseline="0" noProof="0" dirty="0">
                <a:ln>
                  <a:noFill/>
                </a:ln>
                <a:solidFill>
                  <a:prstClr val="black"/>
                </a:solidFill>
                <a:effectLst/>
                <a:uLnTx/>
                <a:uFillTx/>
                <a:latin typeface="+mj-lt"/>
              </a:rPr>
              <a:t> of hardware, software, firmware</a:t>
            </a:r>
          </a:p>
          <a:p>
            <a:r>
              <a:rPr lang="en-IN" sz="2000" dirty="0">
                <a:latin typeface="+mj-lt"/>
              </a:rPr>
              <a:t>Software components On Sending side implement:</a:t>
            </a:r>
          </a:p>
          <a:p>
            <a:pPr lvl="1"/>
            <a:r>
              <a:rPr lang="en-IN" sz="1600" dirty="0">
                <a:latin typeface="+mj-lt"/>
              </a:rPr>
              <a:t>Assembling link-layer addressing information </a:t>
            </a:r>
          </a:p>
          <a:p>
            <a:pPr lvl="1"/>
            <a:r>
              <a:rPr lang="en-IN" sz="1600" dirty="0">
                <a:latin typeface="+mj-lt"/>
              </a:rPr>
              <a:t>Activating the controller hardware. </a:t>
            </a:r>
          </a:p>
          <a:p>
            <a:endParaRPr lang="en-IN" sz="2000" dirty="0">
              <a:latin typeface="+mj-lt"/>
            </a:endParaRPr>
          </a:p>
          <a:p>
            <a:r>
              <a:rPr lang="en-IN" sz="2000" dirty="0">
                <a:latin typeface="Times" panose="02020603050405020304" pitchFamily="18" charset="0"/>
              </a:rPr>
              <a:t>On the receiving side</a:t>
            </a:r>
          </a:p>
          <a:p>
            <a:pPr lvl="1"/>
            <a:r>
              <a:rPr lang="en-IN" sz="1600" dirty="0">
                <a:latin typeface="Times" panose="02020603050405020304" pitchFamily="18" charset="0"/>
              </a:rPr>
              <a:t>Responds to controller interrupts (e.g., due to the receipt of one or more frames)</a:t>
            </a:r>
          </a:p>
          <a:p>
            <a:pPr lvl="1"/>
            <a:r>
              <a:rPr lang="en-IN" sz="1600" dirty="0">
                <a:latin typeface="Times" panose="02020603050405020304" pitchFamily="18" charset="0"/>
              </a:rPr>
              <a:t>Handling error conditions </a:t>
            </a:r>
          </a:p>
          <a:p>
            <a:pPr lvl="1"/>
            <a:r>
              <a:rPr lang="en-IN" sz="1600" dirty="0">
                <a:latin typeface="Times" panose="02020603050405020304" pitchFamily="18" charset="0"/>
              </a:rPr>
              <a:t>Passing a datagram up to the network layer. </a:t>
            </a:r>
            <a:endParaRPr lang="en-IN" sz="1600" dirty="0"/>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lang="en-US" sz="3200" dirty="0">
              <a:solidFill>
                <a:prstClr val="black"/>
              </a:solidFill>
              <a:latin typeface="Calibri" panose="020F0502020204030204"/>
            </a:endParaRP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2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9">
                                            <p:txEl>
                                              <p:pRg st="2" end="2"/>
                                            </p:txEl>
                                          </p:spTgt>
                                        </p:tgtEl>
                                        <p:attrNameLst>
                                          <p:attrName>style.visibility</p:attrName>
                                        </p:attrNameLst>
                                      </p:cBhvr>
                                      <p:to>
                                        <p:strVal val="visible"/>
                                      </p:to>
                                    </p:set>
                                    <p:animEffect transition="in" filter="dissolve">
                                      <p:cBhvr>
                                        <p:cTn id="12" dur="500"/>
                                        <p:tgtEl>
                                          <p:spTgt spid="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3" end="3"/>
                                            </p:txEl>
                                          </p:spTgt>
                                        </p:tgtEl>
                                        <p:attrNameLst>
                                          <p:attrName>style.visibility</p:attrName>
                                        </p:attrNameLst>
                                      </p:cBhvr>
                                      <p:to>
                                        <p:strVal val="visible"/>
                                      </p:to>
                                    </p:set>
                                    <p:animEffect transition="in" filter="dissolve">
                                      <p:cBhvr>
                                        <p:cTn id="17" dur="500"/>
                                        <p:tgtEl>
                                          <p:spTgt spid="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4" end="4"/>
                                            </p:txEl>
                                          </p:spTgt>
                                        </p:tgtEl>
                                        <p:attrNameLst>
                                          <p:attrName>style.visibility</p:attrName>
                                        </p:attrNameLst>
                                      </p:cBhvr>
                                      <p:to>
                                        <p:strVal val="visible"/>
                                      </p:to>
                                    </p:set>
                                    <p:animEffect transition="in" filter="dissolve">
                                      <p:cBhvr>
                                        <p:cTn id="22" dur="500"/>
                                        <p:tgtEl>
                                          <p:spTgt spid="2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5" end="5"/>
                                            </p:txEl>
                                          </p:spTgt>
                                        </p:tgtEl>
                                        <p:attrNameLst>
                                          <p:attrName>style.visibility</p:attrName>
                                        </p:attrNameLst>
                                      </p:cBhvr>
                                      <p:to>
                                        <p:strVal val="visible"/>
                                      </p:to>
                                    </p:set>
                                    <p:animEffect transition="in" filter="dissolve">
                                      <p:cBhvr>
                                        <p:cTn id="27" dur="500"/>
                                        <p:tgtEl>
                                          <p:spTgt spid="2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9">
                                            <p:txEl>
                                              <p:pRg st="7" end="7"/>
                                            </p:txEl>
                                          </p:spTgt>
                                        </p:tgtEl>
                                        <p:attrNameLst>
                                          <p:attrName>style.visibility</p:attrName>
                                        </p:attrNameLst>
                                      </p:cBhvr>
                                      <p:to>
                                        <p:strVal val="visible"/>
                                      </p:to>
                                    </p:set>
                                    <p:animEffect transition="in" filter="dissolve">
                                      <p:cBhvr>
                                        <p:cTn id="32" dur="500"/>
                                        <p:tgtEl>
                                          <p:spTgt spid="2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9">
                                            <p:txEl>
                                              <p:pRg st="8" end="8"/>
                                            </p:txEl>
                                          </p:spTgt>
                                        </p:tgtEl>
                                        <p:attrNameLst>
                                          <p:attrName>style.visibility</p:attrName>
                                        </p:attrNameLst>
                                      </p:cBhvr>
                                      <p:to>
                                        <p:strVal val="visible"/>
                                      </p:to>
                                    </p:set>
                                    <p:animEffect transition="in" filter="dissolve">
                                      <p:cBhvr>
                                        <p:cTn id="37" dur="500"/>
                                        <p:tgtEl>
                                          <p:spTgt spid="2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9">
                                            <p:txEl>
                                              <p:pRg st="9" end="9"/>
                                            </p:txEl>
                                          </p:spTgt>
                                        </p:tgtEl>
                                        <p:attrNameLst>
                                          <p:attrName>style.visibility</p:attrName>
                                        </p:attrNameLst>
                                      </p:cBhvr>
                                      <p:to>
                                        <p:strVal val="visible"/>
                                      </p:to>
                                    </p:set>
                                    <p:animEffect transition="in" filter="dissolve">
                                      <p:cBhvr>
                                        <p:cTn id="42" dur="500"/>
                                        <p:tgtEl>
                                          <p:spTgt spid="2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9">
                                            <p:txEl>
                                              <p:pRg st="10" end="10"/>
                                            </p:txEl>
                                          </p:spTgt>
                                        </p:tgtEl>
                                        <p:attrNameLst>
                                          <p:attrName>style.visibility</p:attrName>
                                        </p:attrNameLst>
                                      </p:cBhvr>
                                      <p:to>
                                        <p:strVal val="visible"/>
                                      </p:to>
                                    </p:set>
                                    <p:animEffect transition="in" filter="dissolve">
                                      <p:cBhvr>
                                        <p:cTn id="47" dur="500"/>
                                        <p:tgtEl>
                                          <p:spTgt spid="25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60"/>
                                        </p:tgtEl>
                                        <p:attrNameLst>
                                          <p:attrName>style.visibility</p:attrName>
                                        </p:attrNameLst>
                                      </p:cBhvr>
                                      <p:to>
                                        <p:strVal val="visible"/>
                                      </p:to>
                                    </p:set>
                                    <p:animEffect transition="in" filter="wipe(right)">
                                      <p:cBhvr>
                                        <p:cTn id="52"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mj-lt"/>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Tree>
    <p:extLst>
      <p:ext uri="{BB962C8B-B14F-4D97-AF65-F5344CB8AC3E}">
        <p14:creationId xmlns:p14="http://schemas.microsoft.com/office/powerpoint/2010/main" val="186535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800100" y="349426"/>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400"/>
              <a:buFont typeface="Calibri"/>
              <a:buNone/>
            </a:pPr>
            <a:r>
              <a:rPr lang="en-US" sz="4000" b="0">
                <a:solidFill>
                  <a:srgbClr val="000099"/>
                </a:solidFill>
                <a:ea typeface="Calibri"/>
                <a:cs typeface="Calibri"/>
                <a:sym typeface="Calibri"/>
              </a:rPr>
              <a:t>MAC addresses</a:t>
            </a:r>
            <a:endParaRPr sz="4000" b="0">
              <a:ea typeface="Calibri"/>
              <a:cs typeface="Calibri"/>
              <a:sym typeface="Calibri"/>
            </a:endParaRPr>
          </a:p>
        </p:txBody>
      </p:sp>
      <p:sp>
        <p:nvSpPr>
          <p:cNvPr id="197" name="Google Shape;197;p8"/>
          <p:cNvSpPr txBox="1"/>
          <p:nvPr/>
        </p:nvSpPr>
        <p:spPr>
          <a:xfrm>
            <a:off x="877956" y="1480930"/>
            <a:ext cx="10903227" cy="1981798"/>
          </a:xfrm>
          <a:prstGeom prst="rect">
            <a:avLst/>
          </a:prstGeom>
          <a:noFill/>
          <a:ln>
            <a:noFill/>
          </a:ln>
        </p:spPr>
        <p:txBody>
          <a:bodyPr spcFirstLastPara="1" wrap="square" lIns="91425" tIns="45700" rIns="91425" bIns="45700" anchor="t" anchorCtr="0">
            <a:normAutofit/>
          </a:bodyPr>
          <a:lstStyle/>
          <a:p>
            <a:pPr marL="352425" marR="0" lvl="0" indent="-339725" algn="l" rtl="0">
              <a:lnSpc>
                <a:spcPct val="90000"/>
              </a:lnSpc>
              <a:spcBef>
                <a:spcPts val="0"/>
              </a:spcBef>
              <a:spcAft>
                <a:spcPts val="0"/>
              </a:spcAft>
              <a:buClr>
                <a:srgbClr val="0000A3"/>
              </a:buClr>
              <a:buSzPts val="3200"/>
              <a:buFont typeface="Noto Sans Symbols"/>
              <a:buChar char="▪"/>
            </a:pPr>
            <a:r>
              <a:rPr lang="en-US" sz="2800" b="0" i="0" u="none" strike="noStrike" cap="none">
                <a:solidFill>
                  <a:srgbClr val="000000"/>
                </a:solidFill>
                <a:latin typeface="+mj-lt"/>
                <a:ea typeface="Calibri"/>
                <a:cs typeface="Calibri"/>
                <a:sym typeface="Calibri"/>
              </a:rPr>
              <a:t>32-bit IP address: </a:t>
            </a:r>
            <a:endParaRPr sz="1600">
              <a:latin typeface="+mj-lt"/>
            </a:endParaRPr>
          </a:p>
          <a:p>
            <a:pPr marL="695325" marR="0" lvl="1" indent="-231775" algn="l" rtl="0">
              <a:lnSpc>
                <a:spcPct val="90000"/>
              </a:lnSpc>
              <a:spcBef>
                <a:spcPts val="500"/>
              </a:spcBef>
              <a:spcAft>
                <a:spcPts val="0"/>
              </a:spcAft>
              <a:buClr>
                <a:srgbClr val="0000A8"/>
              </a:buClr>
              <a:buSzPts val="2800"/>
              <a:buFont typeface="Arial"/>
              <a:buChar char="•"/>
            </a:pPr>
            <a:r>
              <a:rPr lang="en-US" sz="2400" b="0" i="1" u="none" strike="noStrike" cap="none">
                <a:solidFill>
                  <a:srgbClr val="000000"/>
                </a:solidFill>
                <a:latin typeface="+mj-lt"/>
                <a:ea typeface="Calibri"/>
                <a:cs typeface="Calibri"/>
                <a:sym typeface="Calibri"/>
              </a:rPr>
              <a:t>network-layer</a:t>
            </a:r>
            <a:r>
              <a:rPr lang="en-US" sz="2400" b="0" i="0" u="none" strike="noStrike" cap="none">
                <a:solidFill>
                  <a:srgbClr val="000000"/>
                </a:solidFill>
                <a:latin typeface="+mj-lt"/>
                <a:ea typeface="Calibri"/>
                <a:cs typeface="Calibri"/>
                <a:sym typeface="Calibri"/>
              </a:rPr>
              <a:t> address for interface</a:t>
            </a:r>
            <a:endParaRPr sz="1600">
              <a:latin typeface="+mj-lt"/>
            </a:endParaRPr>
          </a:p>
          <a:p>
            <a:pPr marL="695325" marR="0" lvl="1" indent="-231775" algn="l" rtl="0">
              <a:lnSpc>
                <a:spcPct val="90000"/>
              </a:lnSpc>
              <a:spcBef>
                <a:spcPts val="500"/>
              </a:spcBef>
              <a:spcAft>
                <a:spcPts val="0"/>
              </a:spcAft>
              <a:buClr>
                <a:srgbClr val="0000A8"/>
              </a:buClr>
              <a:buSzPts val="2800"/>
              <a:buFont typeface="Arial"/>
              <a:buChar char="•"/>
            </a:pPr>
            <a:r>
              <a:rPr lang="en-US" sz="2400" b="0" i="0" u="none" strike="noStrike" cap="none">
                <a:solidFill>
                  <a:srgbClr val="000000"/>
                </a:solidFill>
                <a:latin typeface="+mj-lt"/>
                <a:ea typeface="Calibri"/>
                <a:cs typeface="Calibri"/>
                <a:sym typeface="Calibri"/>
              </a:rPr>
              <a:t>used for layer 3 (network layer) forwarding</a:t>
            </a:r>
            <a:endParaRPr sz="1600">
              <a:latin typeface="+mj-lt"/>
            </a:endParaRPr>
          </a:p>
          <a:p>
            <a:pPr marL="695325" marR="0" lvl="1" indent="-231775" algn="l" rtl="0">
              <a:lnSpc>
                <a:spcPct val="90000"/>
              </a:lnSpc>
              <a:spcBef>
                <a:spcPts val="500"/>
              </a:spcBef>
              <a:spcAft>
                <a:spcPts val="0"/>
              </a:spcAft>
              <a:buClr>
                <a:srgbClr val="0000A8"/>
              </a:buClr>
              <a:buSzPts val="2800"/>
              <a:buFont typeface="Arial"/>
              <a:buChar char="•"/>
            </a:pPr>
            <a:r>
              <a:rPr lang="en-US" sz="2400" b="0" i="0" u="none" strike="noStrike" cap="none">
                <a:solidFill>
                  <a:srgbClr val="000000"/>
                </a:solidFill>
                <a:latin typeface="+mj-lt"/>
                <a:ea typeface="Calibri"/>
                <a:cs typeface="Calibri"/>
                <a:sym typeface="Calibri"/>
              </a:rPr>
              <a:t>e.g.: 128.119.40.136</a:t>
            </a:r>
            <a:endParaRPr sz="1600">
              <a:latin typeface="+mj-lt"/>
            </a:endParaRPr>
          </a:p>
          <a:p>
            <a:pPr marL="695325" marR="0" lvl="1" indent="-79375" algn="l" rtl="0">
              <a:lnSpc>
                <a:spcPct val="90000"/>
              </a:lnSpc>
              <a:spcBef>
                <a:spcPts val="500"/>
              </a:spcBef>
              <a:spcAft>
                <a:spcPts val="0"/>
              </a:spcAft>
              <a:buClr>
                <a:srgbClr val="0000A8"/>
              </a:buClr>
              <a:buSzPts val="2400"/>
              <a:buFont typeface="Arial"/>
              <a:buNone/>
            </a:pPr>
            <a:endParaRPr sz="2000" b="0" i="0" u="none" strike="noStrike" cap="none">
              <a:solidFill>
                <a:srgbClr val="000000"/>
              </a:solidFill>
              <a:latin typeface="+mj-lt"/>
              <a:ea typeface="Gill Sans"/>
              <a:cs typeface="Gill Sans"/>
              <a:sym typeface="Gill Sans"/>
            </a:endParaRPr>
          </a:p>
        </p:txBody>
      </p:sp>
      <p:sp>
        <p:nvSpPr>
          <p:cNvPr id="198" name="Google Shape;198;p8"/>
          <p:cNvSpPr txBox="1"/>
          <p:nvPr/>
        </p:nvSpPr>
        <p:spPr>
          <a:xfrm>
            <a:off x="925425" y="3402170"/>
            <a:ext cx="10903227" cy="2264112"/>
          </a:xfrm>
          <a:prstGeom prst="rect">
            <a:avLst/>
          </a:prstGeom>
          <a:noFill/>
          <a:ln>
            <a:noFill/>
          </a:ln>
        </p:spPr>
        <p:txBody>
          <a:bodyPr spcFirstLastPara="1" wrap="square" lIns="91425" tIns="45700" rIns="91425" bIns="45700" anchor="t" anchorCtr="0">
            <a:normAutofit/>
          </a:bodyPr>
          <a:lstStyle/>
          <a:p>
            <a:pPr marL="352425" marR="0" lvl="0" indent="-339725" algn="l" rtl="0">
              <a:lnSpc>
                <a:spcPct val="90000"/>
              </a:lnSpc>
              <a:spcBef>
                <a:spcPts val="0"/>
              </a:spcBef>
              <a:spcAft>
                <a:spcPts val="0"/>
              </a:spcAft>
              <a:buClr>
                <a:srgbClr val="0000A3"/>
              </a:buClr>
              <a:buSzPts val="3200"/>
              <a:buFont typeface="Noto Sans Symbols"/>
              <a:buChar char="▪"/>
            </a:pPr>
            <a:r>
              <a:rPr lang="en-US" sz="2800" b="0" i="0" u="none" strike="noStrike" cap="none">
                <a:solidFill>
                  <a:srgbClr val="000000"/>
                </a:solidFill>
                <a:latin typeface="+mj-lt"/>
                <a:ea typeface="Calibri"/>
                <a:cs typeface="Calibri"/>
                <a:sym typeface="Calibri"/>
              </a:rPr>
              <a:t>MAC (or LAN or physical or Ethernet) address:</a:t>
            </a:r>
            <a:r>
              <a:rPr lang="en-US" sz="2800" b="0" i="0" u="none" strike="noStrike" cap="none">
                <a:solidFill>
                  <a:srgbClr val="FF0000"/>
                </a:solidFill>
                <a:latin typeface="+mj-lt"/>
                <a:ea typeface="Calibri"/>
                <a:cs typeface="Calibri"/>
                <a:sym typeface="Calibri"/>
              </a:rPr>
              <a:t> </a:t>
            </a:r>
            <a:endParaRPr sz="1600">
              <a:latin typeface="+mj-lt"/>
            </a:endParaRPr>
          </a:p>
          <a:p>
            <a:pPr marL="695325" marR="0" lvl="1" indent="-231775" algn="l" rtl="0">
              <a:lnSpc>
                <a:spcPct val="90000"/>
              </a:lnSpc>
              <a:spcBef>
                <a:spcPts val="500"/>
              </a:spcBef>
              <a:spcAft>
                <a:spcPts val="0"/>
              </a:spcAft>
              <a:buClr>
                <a:srgbClr val="0000A8"/>
              </a:buClr>
              <a:buSzPts val="2800"/>
              <a:buFont typeface="Arial"/>
              <a:buChar char="•"/>
            </a:pPr>
            <a:r>
              <a:rPr lang="en-US" sz="2400" b="0" i="0" u="none" strike="noStrike" cap="none">
                <a:solidFill>
                  <a:srgbClr val="000000"/>
                </a:solidFill>
                <a:latin typeface="+mj-lt"/>
                <a:ea typeface="Calibri"/>
                <a:cs typeface="Calibri"/>
                <a:sym typeface="Calibri"/>
              </a:rPr>
              <a:t>function:</a:t>
            </a:r>
            <a:r>
              <a:rPr lang="en-US" sz="2400" b="0" i="0" u="none" strike="noStrike" cap="none">
                <a:solidFill>
                  <a:srgbClr val="ED7D31"/>
                </a:solidFill>
                <a:latin typeface="+mj-lt"/>
                <a:ea typeface="Calibri"/>
                <a:cs typeface="Calibri"/>
                <a:sym typeface="Calibri"/>
              </a:rPr>
              <a:t> </a:t>
            </a:r>
            <a:r>
              <a:rPr lang="en-US" sz="2400" b="0" i="0" u="none" strike="noStrike" cap="none">
                <a:solidFill>
                  <a:srgbClr val="0000A8"/>
                </a:solidFill>
                <a:latin typeface="+mj-lt"/>
                <a:ea typeface="Calibri"/>
                <a:cs typeface="Calibri"/>
                <a:sym typeface="Calibri"/>
              </a:rPr>
              <a:t>used “locally” to get frame from one interface to another physically-connected interface (same subnet, in IP-addressing sense)</a:t>
            </a:r>
            <a:endParaRPr sz="1600">
              <a:latin typeface="+mj-lt"/>
            </a:endParaRPr>
          </a:p>
          <a:p>
            <a:pPr marL="695325" marR="0" lvl="1" indent="-231775" algn="l" rtl="0">
              <a:lnSpc>
                <a:spcPct val="90000"/>
              </a:lnSpc>
              <a:spcBef>
                <a:spcPts val="500"/>
              </a:spcBef>
              <a:spcAft>
                <a:spcPts val="0"/>
              </a:spcAft>
              <a:buClr>
                <a:srgbClr val="0000A8"/>
              </a:buClr>
              <a:buSzPts val="2800"/>
              <a:buFont typeface="Arial"/>
              <a:buChar char="•"/>
            </a:pPr>
            <a:r>
              <a:rPr lang="en-US" sz="2400" b="0" i="0" u="none" strike="noStrike" cap="none">
                <a:solidFill>
                  <a:srgbClr val="000000"/>
                </a:solidFill>
                <a:latin typeface="+mj-lt"/>
                <a:ea typeface="Calibri"/>
                <a:cs typeface="Calibri"/>
                <a:sym typeface="Calibri"/>
              </a:rPr>
              <a:t>48-bit MAC address (for most LANs) burned in NIC ROM, also sometimes software settable</a:t>
            </a:r>
            <a:endParaRPr sz="1600">
              <a:latin typeface="+mj-lt"/>
            </a:endParaRPr>
          </a:p>
          <a:p>
            <a:pPr marL="695325" marR="0" lvl="1" indent="-79375" algn="l" rtl="0">
              <a:lnSpc>
                <a:spcPct val="90000"/>
              </a:lnSpc>
              <a:spcBef>
                <a:spcPts val="500"/>
              </a:spcBef>
              <a:spcAft>
                <a:spcPts val="0"/>
              </a:spcAft>
              <a:buClr>
                <a:srgbClr val="0000A8"/>
              </a:buClr>
              <a:buSzPts val="2400"/>
              <a:buFont typeface="Arial"/>
              <a:buNone/>
            </a:pPr>
            <a:endParaRPr sz="2000" b="0" i="0" u="none" strike="noStrike" cap="none">
              <a:solidFill>
                <a:srgbClr val="000000"/>
              </a:solidFill>
              <a:latin typeface="+mj-lt"/>
              <a:ea typeface="Gill Sans"/>
              <a:cs typeface="Gill Sans"/>
              <a:sym typeface="Gill Sans"/>
            </a:endParaRPr>
          </a:p>
        </p:txBody>
      </p:sp>
      <p:grpSp>
        <p:nvGrpSpPr>
          <p:cNvPr id="199" name="Google Shape;199;p8"/>
          <p:cNvGrpSpPr/>
          <p:nvPr/>
        </p:nvGrpSpPr>
        <p:grpSpPr>
          <a:xfrm>
            <a:off x="912934" y="5533272"/>
            <a:ext cx="10903227" cy="841420"/>
            <a:chOff x="912934" y="5533272"/>
            <a:chExt cx="10903227" cy="841420"/>
          </a:xfrm>
        </p:grpSpPr>
        <p:sp>
          <p:nvSpPr>
            <p:cNvPr id="200" name="Google Shape;200;p8"/>
            <p:cNvSpPr txBox="1"/>
            <p:nvPr/>
          </p:nvSpPr>
          <p:spPr>
            <a:xfrm>
              <a:off x="5649171" y="5789957"/>
              <a:ext cx="338868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Calibri"/>
                <a:buNone/>
              </a:pPr>
              <a:r>
                <a:rPr lang="en-US" sz="1600" b="0" i="1" u="none" strike="noStrike" cap="none">
                  <a:solidFill>
                    <a:srgbClr val="000099"/>
                  </a:solidFill>
                  <a:latin typeface="+mj-lt"/>
                  <a:ea typeface="Calibri"/>
                  <a:cs typeface="Calibri"/>
                  <a:sym typeface="Calibri"/>
                </a:rPr>
                <a:t>hexadecimal (base 16) notation</a:t>
              </a:r>
              <a:endParaRPr sz="1600">
                <a:latin typeface="+mj-lt"/>
              </a:endParaRPr>
            </a:p>
            <a:p>
              <a:pPr marL="0" marR="0" lvl="0" indent="0" algn="l" rtl="0">
                <a:lnSpc>
                  <a:spcPct val="100000"/>
                </a:lnSpc>
                <a:spcBef>
                  <a:spcPts val="0"/>
                </a:spcBef>
                <a:spcAft>
                  <a:spcPts val="0"/>
                </a:spcAft>
                <a:buClr>
                  <a:srgbClr val="000099"/>
                </a:buClr>
                <a:buSzPts val="1800"/>
                <a:buFont typeface="Calibri"/>
                <a:buNone/>
              </a:pPr>
              <a:r>
                <a:rPr lang="en-US" sz="1600" b="0" i="1" u="none" strike="noStrike" cap="none">
                  <a:solidFill>
                    <a:srgbClr val="000099"/>
                  </a:solidFill>
                  <a:latin typeface="+mj-lt"/>
                  <a:ea typeface="Calibri"/>
                  <a:cs typeface="Calibri"/>
                  <a:sym typeface="Calibri"/>
                </a:rPr>
                <a:t>(each “numeral” represents 4 bits)</a:t>
              </a:r>
              <a:endParaRPr sz="1600">
                <a:latin typeface="+mj-lt"/>
              </a:endParaRPr>
            </a:p>
          </p:txBody>
        </p:sp>
        <p:cxnSp>
          <p:nvCxnSpPr>
            <p:cNvPr id="201" name="Google Shape;201;p8"/>
            <p:cNvCxnSpPr/>
            <p:nvPr/>
          </p:nvCxnSpPr>
          <p:spPr>
            <a:xfrm rot="10800000">
              <a:off x="5021744" y="5895906"/>
              <a:ext cx="623681" cy="213346"/>
            </a:xfrm>
            <a:prstGeom prst="straightConnector1">
              <a:avLst/>
            </a:prstGeom>
            <a:noFill/>
            <a:ln w="9525" cap="flat" cmpd="sng">
              <a:solidFill>
                <a:schemeClr val="dk1"/>
              </a:solidFill>
              <a:prstDash val="solid"/>
              <a:round/>
              <a:headEnd type="none" w="med" len="med"/>
              <a:tailEnd type="none" w="med" len="med"/>
            </a:ln>
          </p:spPr>
        </p:cxnSp>
        <p:sp>
          <p:nvSpPr>
            <p:cNvPr id="202" name="Google Shape;202;p8"/>
            <p:cNvSpPr txBox="1"/>
            <p:nvPr/>
          </p:nvSpPr>
          <p:spPr>
            <a:xfrm>
              <a:off x="912934" y="5533272"/>
              <a:ext cx="10903227" cy="582715"/>
            </a:xfrm>
            <a:prstGeom prst="rect">
              <a:avLst/>
            </a:prstGeom>
            <a:noFill/>
            <a:ln>
              <a:noFill/>
            </a:ln>
          </p:spPr>
          <p:txBody>
            <a:bodyPr spcFirstLastPara="1" wrap="square" lIns="91425" tIns="45700" rIns="91425" bIns="45700" anchor="t" anchorCtr="0">
              <a:normAutofit/>
            </a:bodyPr>
            <a:lstStyle/>
            <a:p>
              <a:pPr marL="695325" marR="0" lvl="1" indent="-231775" algn="l" rtl="0">
                <a:lnSpc>
                  <a:spcPct val="90000"/>
                </a:lnSpc>
                <a:spcBef>
                  <a:spcPts val="0"/>
                </a:spcBef>
                <a:spcAft>
                  <a:spcPts val="0"/>
                </a:spcAft>
                <a:buClr>
                  <a:srgbClr val="0000A8"/>
                </a:buClr>
                <a:buSzPts val="2800"/>
                <a:buFont typeface="Arial"/>
                <a:buChar char="•"/>
              </a:pPr>
              <a:r>
                <a:rPr lang="en-US" sz="2400" b="0" i="0" u="none" strike="noStrike" cap="none">
                  <a:solidFill>
                    <a:srgbClr val="000000"/>
                  </a:solidFill>
                  <a:latin typeface="+mj-lt"/>
                  <a:ea typeface="Calibri"/>
                  <a:cs typeface="Calibri"/>
                  <a:sym typeface="Calibri"/>
                </a:rPr>
                <a:t>e.g.: 1A-2F-BB-76-09-AD</a:t>
              </a:r>
              <a:endParaRPr sz="1600">
                <a:latin typeface="+mj-lt"/>
              </a:endParaRPr>
            </a:p>
            <a:p>
              <a:pPr marL="695325" marR="0" lvl="1" indent="-79375" algn="l" rtl="0">
                <a:lnSpc>
                  <a:spcPct val="90000"/>
                </a:lnSpc>
                <a:spcBef>
                  <a:spcPts val="500"/>
                </a:spcBef>
                <a:spcAft>
                  <a:spcPts val="0"/>
                </a:spcAft>
                <a:buClr>
                  <a:srgbClr val="0000A8"/>
                </a:buClr>
                <a:buSzPts val="2400"/>
                <a:buFont typeface="Arial"/>
                <a:buNone/>
              </a:pPr>
              <a:endParaRPr sz="2000" b="0" i="0" u="none" strike="noStrike" cap="none">
                <a:solidFill>
                  <a:srgbClr val="000000"/>
                </a:solidFill>
                <a:latin typeface="+mj-lt"/>
                <a:ea typeface="Gill Sans"/>
                <a:cs typeface="Gill Sans"/>
                <a:sym typeface="Gill Sans"/>
              </a:endParaRPr>
            </a:p>
          </p:txBody>
        </p:sp>
      </p:grpSp>
    </p:spTree>
    <p:extLst>
      <p:ext uri="{BB962C8B-B14F-4D97-AF65-F5344CB8AC3E}">
        <p14:creationId xmlns:p14="http://schemas.microsoft.com/office/powerpoint/2010/main" val="319504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cxnSp>
        <p:nvCxnSpPr>
          <p:cNvPr id="208" name="Google Shape;208;p9"/>
          <p:cNvCxnSpPr/>
          <p:nvPr/>
        </p:nvCxnSpPr>
        <p:spPr>
          <a:xfrm>
            <a:off x="4798734" y="4271477"/>
            <a:ext cx="901700" cy="0"/>
          </a:xfrm>
          <a:prstGeom prst="straightConnector1">
            <a:avLst/>
          </a:prstGeom>
          <a:noFill/>
          <a:ln w="9525" cap="flat" cmpd="sng">
            <a:solidFill>
              <a:srgbClr val="000000"/>
            </a:solidFill>
            <a:prstDash val="solid"/>
            <a:round/>
            <a:headEnd type="none" w="med" len="med"/>
            <a:tailEnd type="none" w="med" len="med"/>
          </a:ln>
        </p:spPr>
      </p:cxnSp>
      <p:cxnSp>
        <p:nvCxnSpPr>
          <p:cNvPr id="209" name="Google Shape;209;p9"/>
          <p:cNvCxnSpPr/>
          <p:nvPr/>
        </p:nvCxnSpPr>
        <p:spPr>
          <a:xfrm>
            <a:off x="6583225" y="3351624"/>
            <a:ext cx="0" cy="655637"/>
          </a:xfrm>
          <a:prstGeom prst="straightConnector1">
            <a:avLst/>
          </a:prstGeom>
          <a:noFill/>
          <a:ln w="9525" cap="flat" cmpd="sng">
            <a:solidFill>
              <a:srgbClr val="000000"/>
            </a:solidFill>
            <a:prstDash val="solid"/>
            <a:round/>
            <a:headEnd type="none" w="med" len="med"/>
            <a:tailEnd type="none" w="med" len="med"/>
          </a:ln>
        </p:spPr>
      </p:cxnSp>
      <p:cxnSp>
        <p:nvCxnSpPr>
          <p:cNvPr id="210" name="Google Shape;210;p9"/>
          <p:cNvCxnSpPr/>
          <p:nvPr/>
        </p:nvCxnSpPr>
        <p:spPr>
          <a:xfrm rot="10800000">
            <a:off x="6359594" y="5298866"/>
            <a:ext cx="0" cy="438150"/>
          </a:xfrm>
          <a:prstGeom prst="straightConnector1">
            <a:avLst/>
          </a:prstGeom>
          <a:noFill/>
          <a:ln w="9525" cap="flat" cmpd="sng">
            <a:solidFill>
              <a:srgbClr val="000000"/>
            </a:solidFill>
            <a:prstDash val="solid"/>
            <a:round/>
            <a:headEnd type="none" w="med" len="med"/>
            <a:tailEnd type="none" w="med" len="med"/>
          </a:ln>
        </p:spPr>
      </p:cxnSp>
      <p:sp>
        <p:nvSpPr>
          <p:cNvPr id="211" name="Google Shape;211;p9"/>
          <p:cNvSpPr txBox="1">
            <a:spLocks noGrp="1"/>
          </p:cNvSpPr>
          <p:nvPr>
            <p:ph type="title"/>
          </p:nvPr>
        </p:nvSpPr>
        <p:spPr>
          <a:xfrm>
            <a:off x="800100" y="349426"/>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400"/>
              <a:buFont typeface="Calibri"/>
              <a:buNone/>
            </a:pPr>
            <a:r>
              <a:rPr lang="en-US" b="0">
                <a:solidFill>
                  <a:srgbClr val="000099"/>
                </a:solidFill>
                <a:ea typeface="Calibri"/>
                <a:cs typeface="Calibri"/>
                <a:sym typeface="Calibri"/>
              </a:rPr>
              <a:t>MAC addresses</a:t>
            </a:r>
            <a:endParaRPr sz="4400" b="0">
              <a:ea typeface="Calibri"/>
              <a:cs typeface="Calibri"/>
              <a:sym typeface="Calibri"/>
            </a:endParaRPr>
          </a:p>
        </p:txBody>
      </p:sp>
      <p:sp>
        <p:nvSpPr>
          <p:cNvPr id="213" name="Google Shape;213;p9"/>
          <p:cNvSpPr txBox="1"/>
          <p:nvPr/>
        </p:nvSpPr>
        <p:spPr>
          <a:xfrm>
            <a:off x="1219200" y="1216922"/>
            <a:ext cx="8331255"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mj-lt"/>
                <a:ea typeface="Calibri"/>
                <a:cs typeface="Calibri"/>
                <a:sym typeface="Calibri"/>
              </a:rPr>
              <a:t>each interface on LAN </a:t>
            </a:r>
            <a:endParaRPr>
              <a:latin typeface="+mj-lt"/>
            </a:endParaRPr>
          </a:p>
          <a:p>
            <a:pPr marL="457200" marR="0" lvl="0" indent="-274638" algn="l" rtl="0">
              <a:lnSpc>
                <a:spcPct val="100000"/>
              </a:lnSpc>
              <a:spcBef>
                <a:spcPts val="0"/>
              </a:spcBef>
              <a:spcAft>
                <a:spcPts val="0"/>
              </a:spcAft>
              <a:buClr>
                <a:srgbClr val="0000A8"/>
              </a:buClr>
              <a:buSzPts val="2800"/>
              <a:buFont typeface="Noto Sans Symbols"/>
              <a:buChar char="▪"/>
            </a:pPr>
            <a:r>
              <a:rPr lang="en-US" sz="2800" b="0" i="0" u="none" strike="noStrike" cap="none">
                <a:solidFill>
                  <a:srgbClr val="000000"/>
                </a:solidFill>
                <a:latin typeface="+mj-lt"/>
                <a:ea typeface="Calibri"/>
                <a:cs typeface="Calibri"/>
                <a:sym typeface="Calibri"/>
              </a:rPr>
              <a:t>has unique 48-bit </a:t>
            </a:r>
            <a:r>
              <a:rPr lang="en-US" sz="2800" b="0" i="0" u="none" strike="noStrike" cap="none">
                <a:solidFill>
                  <a:srgbClr val="0000A8"/>
                </a:solidFill>
                <a:latin typeface="+mj-lt"/>
                <a:ea typeface="Calibri"/>
                <a:cs typeface="Calibri"/>
                <a:sym typeface="Calibri"/>
              </a:rPr>
              <a:t>MAC</a:t>
            </a:r>
            <a:r>
              <a:rPr lang="en-US" sz="2800" b="0" i="0" u="none" strike="noStrike" cap="none">
                <a:solidFill>
                  <a:srgbClr val="000000"/>
                </a:solidFill>
                <a:latin typeface="+mj-lt"/>
                <a:ea typeface="Calibri"/>
                <a:cs typeface="Calibri"/>
                <a:sym typeface="Calibri"/>
              </a:rPr>
              <a:t> address</a:t>
            </a:r>
            <a:endParaRPr>
              <a:latin typeface="+mj-lt"/>
            </a:endParaRPr>
          </a:p>
          <a:p>
            <a:pPr marL="457200" marR="0" lvl="0" indent="-274638" algn="l" rtl="0">
              <a:lnSpc>
                <a:spcPct val="100000"/>
              </a:lnSpc>
              <a:spcBef>
                <a:spcPts val="0"/>
              </a:spcBef>
              <a:spcAft>
                <a:spcPts val="0"/>
              </a:spcAft>
              <a:buClr>
                <a:srgbClr val="0000A8"/>
              </a:buClr>
              <a:buSzPts val="2800"/>
              <a:buFont typeface="Noto Sans Symbols"/>
              <a:buChar char="▪"/>
            </a:pPr>
            <a:r>
              <a:rPr lang="en-US" sz="2800" b="0" i="0" u="none" strike="noStrike" cap="none">
                <a:solidFill>
                  <a:srgbClr val="000000"/>
                </a:solidFill>
                <a:latin typeface="+mj-lt"/>
                <a:ea typeface="Calibri"/>
                <a:cs typeface="Calibri"/>
                <a:sym typeface="Calibri"/>
              </a:rPr>
              <a:t>has a locally unique 32-bit IP address (as we’ve seen)</a:t>
            </a:r>
            <a:endParaRPr>
              <a:latin typeface="+mj-lt"/>
            </a:endParaRPr>
          </a:p>
        </p:txBody>
      </p:sp>
      <p:sp>
        <p:nvSpPr>
          <p:cNvPr id="214" name="Google Shape;214;p9"/>
          <p:cNvSpPr/>
          <p:nvPr/>
        </p:nvSpPr>
        <p:spPr>
          <a:xfrm>
            <a:off x="5425937" y="3593615"/>
            <a:ext cx="2046288" cy="2049462"/>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Arial"/>
              <a:cs typeface="Arial"/>
              <a:sym typeface="Arial"/>
            </a:endParaRPr>
          </a:p>
        </p:txBody>
      </p:sp>
      <p:cxnSp>
        <p:nvCxnSpPr>
          <p:cNvPr id="215" name="Google Shape;215;p9"/>
          <p:cNvCxnSpPr/>
          <p:nvPr/>
        </p:nvCxnSpPr>
        <p:spPr>
          <a:xfrm rot="10800000">
            <a:off x="7446825" y="4320484"/>
            <a:ext cx="796925" cy="0"/>
          </a:xfrm>
          <a:prstGeom prst="straightConnector1">
            <a:avLst/>
          </a:prstGeom>
          <a:noFill/>
          <a:ln w="9525" cap="flat" cmpd="sng">
            <a:solidFill>
              <a:srgbClr val="000000"/>
            </a:solidFill>
            <a:prstDash val="solid"/>
            <a:round/>
            <a:headEnd type="none" w="med" len="med"/>
            <a:tailEnd type="none" w="med" len="med"/>
          </a:ln>
        </p:spPr>
      </p:cxnSp>
      <p:sp>
        <p:nvSpPr>
          <p:cNvPr id="216" name="Google Shape;216;p9"/>
          <p:cNvSpPr txBox="1"/>
          <p:nvPr/>
        </p:nvSpPr>
        <p:spPr>
          <a:xfrm>
            <a:off x="6890648" y="3308137"/>
            <a:ext cx="178117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1A-2F-BB-76-09-AD</a:t>
            </a:r>
            <a:endParaRPr>
              <a:latin typeface="+mj-lt"/>
            </a:endParaRPr>
          </a:p>
        </p:txBody>
      </p:sp>
      <p:cxnSp>
        <p:nvCxnSpPr>
          <p:cNvPr id="217" name="Google Shape;217;p9"/>
          <p:cNvCxnSpPr/>
          <p:nvPr/>
        </p:nvCxnSpPr>
        <p:spPr>
          <a:xfrm rot="10800000">
            <a:off x="8005327" y="4436502"/>
            <a:ext cx="0" cy="373063"/>
          </a:xfrm>
          <a:prstGeom prst="straightConnector1">
            <a:avLst/>
          </a:prstGeom>
          <a:noFill/>
          <a:ln w="9525" cap="flat" cmpd="sng">
            <a:solidFill>
              <a:srgbClr val="000000"/>
            </a:solidFill>
            <a:prstDash val="solid"/>
            <a:round/>
            <a:headEnd type="none" w="med" len="med"/>
            <a:tailEnd type="triangle" w="med" len="med"/>
          </a:ln>
        </p:spPr>
      </p:cxnSp>
      <p:sp>
        <p:nvSpPr>
          <p:cNvPr id="218" name="Google Shape;218;p9"/>
          <p:cNvSpPr txBox="1"/>
          <p:nvPr/>
        </p:nvSpPr>
        <p:spPr>
          <a:xfrm>
            <a:off x="7909197" y="4779066"/>
            <a:ext cx="17399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58-23-D7-FA-20-B0</a:t>
            </a:r>
            <a:endParaRPr>
              <a:latin typeface="+mj-lt"/>
            </a:endParaRPr>
          </a:p>
        </p:txBody>
      </p:sp>
      <p:cxnSp>
        <p:nvCxnSpPr>
          <p:cNvPr id="219" name="Google Shape;219;p9"/>
          <p:cNvCxnSpPr/>
          <p:nvPr/>
        </p:nvCxnSpPr>
        <p:spPr>
          <a:xfrm rot="10800000">
            <a:off x="6462781" y="5733635"/>
            <a:ext cx="360363" cy="0"/>
          </a:xfrm>
          <a:prstGeom prst="straightConnector1">
            <a:avLst/>
          </a:prstGeom>
          <a:noFill/>
          <a:ln w="9525" cap="flat" cmpd="sng">
            <a:solidFill>
              <a:srgbClr val="000000"/>
            </a:solidFill>
            <a:prstDash val="solid"/>
            <a:round/>
            <a:headEnd type="none" w="med" len="med"/>
            <a:tailEnd type="triangle" w="med" len="med"/>
          </a:ln>
        </p:spPr>
      </p:cxnSp>
      <p:sp>
        <p:nvSpPr>
          <p:cNvPr id="220" name="Google Shape;220;p9"/>
          <p:cNvSpPr txBox="1"/>
          <p:nvPr/>
        </p:nvSpPr>
        <p:spPr>
          <a:xfrm>
            <a:off x="6785122" y="5577774"/>
            <a:ext cx="174942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0C-C4-11-6F-E3-98</a:t>
            </a:r>
            <a:endParaRPr>
              <a:latin typeface="+mj-lt"/>
            </a:endParaRPr>
          </a:p>
        </p:txBody>
      </p:sp>
      <p:cxnSp>
        <p:nvCxnSpPr>
          <p:cNvPr id="221" name="Google Shape;221;p9"/>
          <p:cNvCxnSpPr/>
          <p:nvPr/>
        </p:nvCxnSpPr>
        <p:spPr>
          <a:xfrm rot="10800000">
            <a:off x="4735234" y="4427052"/>
            <a:ext cx="0" cy="373063"/>
          </a:xfrm>
          <a:prstGeom prst="straightConnector1">
            <a:avLst/>
          </a:prstGeom>
          <a:noFill/>
          <a:ln w="9525" cap="flat" cmpd="sng">
            <a:solidFill>
              <a:srgbClr val="000000"/>
            </a:solidFill>
            <a:prstDash val="solid"/>
            <a:round/>
            <a:headEnd type="none" w="med" len="med"/>
            <a:tailEnd type="triangle" w="med" len="med"/>
          </a:ln>
        </p:spPr>
      </p:cxnSp>
      <p:sp>
        <p:nvSpPr>
          <p:cNvPr id="222" name="Google Shape;222;p9"/>
          <p:cNvSpPr txBox="1"/>
          <p:nvPr/>
        </p:nvSpPr>
        <p:spPr>
          <a:xfrm>
            <a:off x="3817659" y="4801702"/>
            <a:ext cx="16891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71-65-F7-2B-08-53</a:t>
            </a:r>
            <a:endParaRPr>
              <a:latin typeface="+mj-lt"/>
            </a:endParaRPr>
          </a:p>
        </p:txBody>
      </p:sp>
      <p:sp>
        <p:nvSpPr>
          <p:cNvPr id="223" name="Google Shape;223;p9"/>
          <p:cNvSpPr txBox="1"/>
          <p:nvPr/>
        </p:nvSpPr>
        <p:spPr>
          <a:xfrm>
            <a:off x="5327374" y="3992146"/>
            <a:ext cx="2173357"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mj-lt"/>
                <a:ea typeface="Arial"/>
                <a:cs typeface="Arial"/>
                <a:sym typeface="Arial"/>
              </a:rPr>
              <a:t>   </a:t>
            </a:r>
            <a:r>
              <a:rPr lang="en-US" sz="1800" b="0" i="0" u="none" strike="noStrike" cap="none">
                <a:solidFill>
                  <a:srgbClr val="000000"/>
                </a:solidFill>
                <a:latin typeface="+mj-lt"/>
                <a:ea typeface="Calibri"/>
                <a:cs typeface="Calibri"/>
                <a:sym typeface="Calibri"/>
              </a:rPr>
              <a:t>LAN</a:t>
            </a:r>
            <a:endParaRPr>
              <a:latin typeface="+mj-lt"/>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mj-lt"/>
                <a:ea typeface="Calibri"/>
                <a:cs typeface="Calibri"/>
                <a:sym typeface="Calibri"/>
              </a:rPr>
              <a:t>(wired or wireless)</a:t>
            </a:r>
            <a:endParaRPr>
              <a:latin typeface="+mj-lt"/>
            </a:endParaRPr>
          </a:p>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mj-lt"/>
                <a:ea typeface="Calibri"/>
                <a:cs typeface="Calibri"/>
                <a:sym typeface="Calibri"/>
              </a:rPr>
              <a:t>137.196.7/24</a:t>
            </a:r>
            <a:endParaRPr sz="1800" b="0" i="0" u="none" strike="noStrike" cap="none">
              <a:solidFill>
                <a:srgbClr val="000000"/>
              </a:solidFill>
              <a:latin typeface="+mj-lt"/>
              <a:ea typeface="Calibri"/>
              <a:cs typeface="Calibri"/>
              <a:sym typeface="Calibri"/>
            </a:endParaRPr>
          </a:p>
        </p:txBody>
      </p:sp>
      <p:sp>
        <p:nvSpPr>
          <p:cNvPr id="224" name="Google Shape;224;p9"/>
          <p:cNvSpPr/>
          <p:nvPr/>
        </p:nvSpPr>
        <p:spPr>
          <a:xfrm>
            <a:off x="6488853" y="3353446"/>
            <a:ext cx="160338" cy="255587"/>
          </a:xfrm>
          <a:prstGeom prst="rect">
            <a:avLst/>
          </a:prstGeom>
          <a:gradFill>
            <a:gsLst>
              <a:gs pos="0">
                <a:srgbClr val="0000A8"/>
              </a:gs>
              <a:gs pos="50000">
                <a:srgbClr val="FFFFFF"/>
              </a:gs>
              <a:gs pos="99000">
                <a:srgbClr val="0000A8"/>
              </a:gs>
              <a:gs pos="100000">
                <a:srgbClr val="0000A8"/>
              </a:gs>
            </a:gsLst>
            <a:lin ang="0" scaled="0"/>
          </a:gradFill>
          <a:ln w="9525" cap="flat" cmpd="sng">
            <a:solidFill>
              <a:srgbClr val="008000">
                <a:alpha val="1490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Comic Sans MS"/>
              <a:cs typeface="Comic Sans MS"/>
              <a:sym typeface="Comic Sans MS"/>
            </a:endParaRPr>
          </a:p>
        </p:txBody>
      </p:sp>
      <p:grpSp>
        <p:nvGrpSpPr>
          <p:cNvPr id="225" name="Google Shape;225;p9"/>
          <p:cNvGrpSpPr/>
          <p:nvPr/>
        </p:nvGrpSpPr>
        <p:grpSpPr>
          <a:xfrm>
            <a:off x="6030223" y="2820774"/>
            <a:ext cx="812800" cy="658813"/>
            <a:chOff x="-44" y="1473"/>
            <a:chExt cx="981" cy="1105"/>
          </a:xfrm>
        </p:grpSpPr>
        <p:pic>
          <p:nvPicPr>
            <p:cNvPr id="226" name="Google Shape;226;p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7" name="Google Shape;227;p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Arial"/>
                <a:cs typeface="Arial"/>
                <a:sym typeface="Arial"/>
              </a:endParaRPr>
            </a:p>
          </p:txBody>
        </p:sp>
      </p:grpSp>
      <p:sp>
        <p:nvSpPr>
          <p:cNvPr id="228" name="Google Shape;228;p9"/>
          <p:cNvSpPr/>
          <p:nvPr/>
        </p:nvSpPr>
        <p:spPr>
          <a:xfrm rot="5400000">
            <a:off x="4597155" y="4139781"/>
            <a:ext cx="160338" cy="255587"/>
          </a:xfrm>
          <a:prstGeom prst="rect">
            <a:avLst/>
          </a:prstGeom>
          <a:gradFill>
            <a:gsLst>
              <a:gs pos="0">
                <a:srgbClr val="0000A8"/>
              </a:gs>
              <a:gs pos="50000">
                <a:srgbClr val="FFFFFF"/>
              </a:gs>
              <a:gs pos="99000">
                <a:srgbClr val="0000A8"/>
              </a:gs>
              <a:gs pos="100000">
                <a:srgbClr val="0000A8"/>
              </a:gs>
            </a:gsLst>
            <a:lin ang="0" scaled="0"/>
          </a:gradFill>
          <a:ln w="9525" cap="flat" cmpd="sng">
            <a:solidFill>
              <a:srgbClr val="008000">
                <a:alpha val="1490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Comic Sans MS"/>
              <a:cs typeface="Comic Sans MS"/>
              <a:sym typeface="Comic Sans MS"/>
            </a:endParaRPr>
          </a:p>
        </p:txBody>
      </p:sp>
      <p:sp>
        <p:nvSpPr>
          <p:cNvPr id="229" name="Google Shape;229;p9"/>
          <p:cNvSpPr/>
          <p:nvPr/>
        </p:nvSpPr>
        <p:spPr>
          <a:xfrm>
            <a:off x="6287678" y="5606756"/>
            <a:ext cx="160338" cy="255587"/>
          </a:xfrm>
          <a:prstGeom prst="rect">
            <a:avLst/>
          </a:prstGeom>
          <a:gradFill>
            <a:gsLst>
              <a:gs pos="0">
                <a:srgbClr val="0000A8"/>
              </a:gs>
              <a:gs pos="50000">
                <a:srgbClr val="FFFFFF"/>
              </a:gs>
              <a:gs pos="99000">
                <a:srgbClr val="0000A8"/>
              </a:gs>
              <a:gs pos="100000">
                <a:srgbClr val="0000A8"/>
              </a:gs>
            </a:gsLst>
            <a:lin ang="0" scaled="0"/>
          </a:gradFill>
          <a:ln w="9525" cap="flat" cmpd="sng">
            <a:solidFill>
              <a:srgbClr val="008000">
                <a:alpha val="1490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Comic Sans MS"/>
              <a:cs typeface="Comic Sans MS"/>
              <a:sym typeface="Comic Sans MS"/>
            </a:endParaRPr>
          </a:p>
        </p:txBody>
      </p:sp>
      <p:sp>
        <p:nvSpPr>
          <p:cNvPr id="230" name="Google Shape;230;p9"/>
          <p:cNvSpPr/>
          <p:nvPr/>
        </p:nvSpPr>
        <p:spPr>
          <a:xfrm rot="5400000">
            <a:off x="8031860" y="4201701"/>
            <a:ext cx="160338" cy="255587"/>
          </a:xfrm>
          <a:prstGeom prst="rect">
            <a:avLst/>
          </a:prstGeom>
          <a:gradFill>
            <a:gsLst>
              <a:gs pos="0">
                <a:srgbClr val="0000A8"/>
              </a:gs>
              <a:gs pos="50000">
                <a:srgbClr val="FFFFFF"/>
              </a:gs>
              <a:gs pos="99000">
                <a:srgbClr val="0000A8"/>
              </a:gs>
              <a:gs pos="100000">
                <a:srgbClr val="0000A8"/>
              </a:gs>
            </a:gsLst>
            <a:lin ang="0" scaled="0"/>
          </a:gradFill>
          <a:ln w="9525" cap="flat" cmpd="sng">
            <a:solidFill>
              <a:srgbClr val="008000">
                <a:alpha val="1490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Comic Sans MS"/>
              <a:cs typeface="Comic Sans MS"/>
              <a:sym typeface="Comic Sans MS"/>
            </a:endParaRPr>
          </a:p>
        </p:txBody>
      </p:sp>
      <p:grpSp>
        <p:nvGrpSpPr>
          <p:cNvPr id="231" name="Google Shape;231;p9"/>
          <p:cNvGrpSpPr/>
          <p:nvPr/>
        </p:nvGrpSpPr>
        <p:grpSpPr>
          <a:xfrm>
            <a:off x="3922434" y="3893652"/>
            <a:ext cx="812800" cy="658813"/>
            <a:chOff x="-44" y="1473"/>
            <a:chExt cx="981" cy="1105"/>
          </a:xfrm>
        </p:grpSpPr>
        <p:pic>
          <p:nvPicPr>
            <p:cNvPr id="232" name="Google Shape;232;p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3" name="Google Shape;233;p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Arial"/>
                <a:cs typeface="Arial"/>
                <a:sym typeface="Arial"/>
              </a:endParaRPr>
            </a:p>
          </p:txBody>
        </p:sp>
      </p:grpSp>
      <p:grpSp>
        <p:nvGrpSpPr>
          <p:cNvPr id="234" name="Google Shape;234;p9"/>
          <p:cNvGrpSpPr/>
          <p:nvPr/>
        </p:nvGrpSpPr>
        <p:grpSpPr>
          <a:xfrm>
            <a:off x="7880069" y="4049022"/>
            <a:ext cx="812800" cy="658812"/>
            <a:chOff x="-26" y="1473"/>
            <a:chExt cx="981" cy="1105"/>
          </a:xfrm>
        </p:grpSpPr>
        <p:pic>
          <p:nvPicPr>
            <p:cNvPr id="235" name="Google Shape;235;p9" descr="desktop_computer_stylized_medium"/>
            <p:cNvPicPr preferRelativeResize="0"/>
            <p:nvPr/>
          </p:nvPicPr>
          <p:blipFill rotWithShape="1">
            <a:blip r:embed="rId3">
              <a:alphaModFix/>
            </a:blip>
            <a:srcRect/>
            <a:stretch/>
          </p:blipFill>
          <p:spPr>
            <a:xfrm flipH="1">
              <a:off x="-26" y="1473"/>
              <a:ext cx="981" cy="1105"/>
            </a:xfrm>
            <a:prstGeom prst="rect">
              <a:avLst/>
            </a:prstGeom>
            <a:noFill/>
            <a:ln>
              <a:noFill/>
            </a:ln>
          </p:spPr>
        </p:pic>
        <p:sp>
          <p:nvSpPr>
            <p:cNvPr id="236" name="Google Shape;236;p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Arial"/>
                <a:cs typeface="Arial"/>
                <a:sym typeface="Arial"/>
              </a:endParaRPr>
            </a:p>
          </p:txBody>
        </p:sp>
      </p:grpSp>
      <p:cxnSp>
        <p:nvCxnSpPr>
          <p:cNvPr id="237" name="Google Shape;237;p9"/>
          <p:cNvCxnSpPr/>
          <p:nvPr/>
        </p:nvCxnSpPr>
        <p:spPr>
          <a:xfrm rot="10800000">
            <a:off x="6719722" y="3486836"/>
            <a:ext cx="254833" cy="0"/>
          </a:xfrm>
          <a:prstGeom prst="straightConnector1">
            <a:avLst/>
          </a:prstGeom>
          <a:noFill/>
          <a:ln w="9525" cap="flat" cmpd="sng">
            <a:solidFill>
              <a:schemeClr val="dk1"/>
            </a:solidFill>
            <a:prstDash val="solid"/>
            <a:miter lim="800000"/>
            <a:headEnd type="none" w="sm" len="sm"/>
            <a:tailEnd type="triangle" w="med" len="med"/>
          </a:ln>
        </p:spPr>
      </p:cxnSp>
      <p:grpSp>
        <p:nvGrpSpPr>
          <p:cNvPr id="238" name="Google Shape;238;p9"/>
          <p:cNvGrpSpPr/>
          <p:nvPr/>
        </p:nvGrpSpPr>
        <p:grpSpPr>
          <a:xfrm>
            <a:off x="5832544" y="5800310"/>
            <a:ext cx="812800" cy="658813"/>
            <a:chOff x="-44" y="1473"/>
            <a:chExt cx="981" cy="1105"/>
          </a:xfrm>
        </p:grpSpPr>
        <p:pic>
          <p:nvPicPr>
            <p:cNvPr id="239" name="Google Shape;239;p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0" name="Google Shape;240;p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j-lt"/>
                <a:ea typeface="Arial"/>
                <a:cs typeface="Arial"/>
                <a:sym typeface="Arial"/>
              </a:endParaRPr>
            </a:p>
          </p:txBody>
        </p:sp>
      </p:grpSp>
      <p:sp>
        <p:nvSpPr>
          <p:cNvPr id="241" name="Google Shape;241;p9"/>
          <p:cNvSpPr txBox="1"/>
          <p:nvPr/>
        </p:nvSpPr>
        <p:spPr>
          <a:xfrm>
            <a:off x="6867458" y="3093691"/>
            <a:ext cx="121761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137.196.7.78</a:t>
            </a:r>
            <a:endParaRPr>
              <a:latin typeface="+mj-lt"/>
            </a:endParaRPr>
          </a:p>
        </p:txBody>
      </p:sp>
      <p:sp>
        <p:nvSpPr>
          <p:cNvPr id="242" name="Google Shape;242;p9"/>
          <p:cNvSpPr txBox="1"/>
          <p:nvPr/>
        </p:nvSpPr>
        <p:spPr>
          <a:xfrm>
            <a:off x="7903609" y="4977848"/>
            <a:ext cx="121761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137.196.7.14</a:t>
            </a:r>
            <a:endParaRPr>
              <a:latin typeface="+mj-lt"/>
            </a:endParaRPr>
          </a:p>
        </p:txBody>
      </p:sp>
      <p:sp>
        <p:nvSpPr>
          <p:cNvPr id="243" name="Google Shape;243;p9"/>
          <p:cNvSpPr txBox="1"/>
          <p:nvPr/>
        </p:nvSpPr>
        <p:spPr>
          <a:xfrm>
            <a:off x="6746875" y="5795342"/>
            <a:ext cx="1217613"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137.196.7.88</a:t>
            </a:r>
            <a:endParaRPr>
              <a:latin typeface="+mj-lt"/>
            </a:endParaRPr>
          </a:p>
        </p:txBody>
      </p:sp>
      <p:sp>
        <p:nvSpPr>
          <p:cNvPr id="244" name="Google Shape;244;p9"/>
          <p:cNvSpPr txBox="1"/>
          <p:nvPr/>
        </p:nvSpPr>
        <p:spPr>
          <a:xfrm>
            <a:off x="3822352" y="5017604"/>
            <a:ext cx="121761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137.196.7.23</a:t>
            </a:r>
            <a:endParaRPr>
              <a:latin typeface="+mj-lt"/>
            </a:endParaRPr>
          </a:p>
        </p:txBody>
      </p:sp>
    </p:spTree>
    <p:extLst>
      <p:ext uri="{BB962C8B-B14F-4D97-AF65-F5344CB8AC3E}">
        <p14:creationId xmlns:p14="http://schemas.microsoft.com/office/powerpoint/2010/main" val="294450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mj-lt"/>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mj-lt"/>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mj-lt"/>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mj-lt"/>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point-to-point link between Ethernet switch, host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PPP for dial-up access</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mj-lt"/>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802.11 wireless LAN, 4G/</a:t>
            </a:r>
            <a:r>
              <a:rPr lang="en-US" sz="2000" kern="0" dirty="0">
                <a:solidFill>
                  <a:prstClr val="black"/>
                </a:solidFill>
                <a:latin typeface="+mj-lt"/>
              </a:rPr>
              <a:t>5</a:t>
            </a:r>
            <a:r>
              <a:rPr kumimoji="0" lang="en-US" sz="2000" b="0" i="0" u="none" strike="noStrike" kern="0" cap="none" spc="0" normalizeH="0" baseline="0" noProof="0" dirty="0">
                <a:ln>
                  <a:noFill/>
                </a:ln>
                <a:solidFill>
                  <a:prstClr val="black"/>
                </a:solidFill>
                <a:effectLst/>
                <a:uLnTx/>
                <a:uFillTx/>
                <a:latin typeface="+mj-lt"/>
                <a:ea typeface="ＭＳ Ｐゴシック" charset="0"/>
                <a:cs typeface="+mn-cs"/>
              </a:rPr>
              <a:t>G</a:t>
            </a:r>
            <a:endParaRPr kumimoji="0" lang="en-US" sz="2400" b="0" i="0" u="none" strike="noStrike" kern="0" cap="none" spc="0" normalizeH="0" baseline="0" noProof="0" dirty="0">
              <a:ln>
                <a:noFill/>
              </a:ln>
              <a:solidFill>
                <a:prstClr val="black"/>
              </a:solidFill>
              <a:effectLst/>
              <a:uLnTx/>
              <a:uFillTx/>
              <a:latin typeface="+mj-lt"/>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prstClr val="black"/>
              </a:solidFill>
              <a:effectLst/>
              <a:uLnTx/>
              <a:uFillTx/>
              <a:latin typeface="+mj-lt"/>
              <a:ea typeface="ＭＳ Ｐゴシック" charset="0"/>
              <a:cs typeface="+mn-cs"/>
            </a:endParaRPr>
          </a:p>
        </p:txBody>
      </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6363762" y="4695002"/>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362860" y="4737374"/>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Tree>
    <p:extLst>
      <p:ext uri="{BB962C8B-B14F-4D97-AF65-F5344CB8AC3E}">
        <p14:creationId xmlns:p14="http://schemas.microsoft.com/office/powerpoint/2010/main" val="68749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70">
                                            <p:txEl>
                                              <p:pRg st="3" end="3"/>
                                            </p:txEl>
                                          </p:spTgt>
                                        </p:tgtEl>
                                        <p:attrNameLst>
                                          <p:attrName>style.visibility</p:attrName>
                                        </p:attrNameLst>
                                      </p:cBhvr>
                                      <p:to>
                                        <p:strVal val="visible"/>
                                      </p:to>
                                    </p:set>
                                    <p:animEffect transition="in" filter="dissolve">
                                      <p:cBhvr>
                                        <p:cTn id="16" dur="500"/>
                                        <p:tgtEl>
                                          <p:spTgt spid="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70">
                                            <p:txEl>
                                              <p:pRg st="6" end="6"/>
                                            </p:txEl>
                                          </p:spTgt>
                                        </p:tgtEl>
                                        <p:attrNameLst>
                                          <p:attrName>style.visibility</p:attrName>
                                        </p:attrNameLst>
                                      </p:cBhvr>
                                      <p:to>
                                        <p:strVal val="visible"/>
                                      </p:to>
                                    </p:set>
                                    <p:animEffect transition="in" filter="dissolve">
                                      <p:cBhvr>
                                        <p:cTn id="27" dur="500"/>
                                        <p:tgtEl>
                                          <p:spTgt spid="47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1" u="none" strike="noStrike" kern="1200" cap="none" spc="0" normalizeH="0" baseline="0" noProof="0" dirty="0">
                <a:ln>
                  <a:noFill/>
                </a:ln>
                <a:solidFill>
                  <a:srgbClr val="C00000"/>
                </a:solidFill>
                <a:effectLst/>
                <a:uLnTx/>
                <a:uFillTx/>
                <a:latin typeface="+mj-lt"/>
                <a:ea typeface="+mn-ea"/>
                <a:cs typeface="+mn-cs"/>
              </a:rPr>
              <a:t>collision</a:t>
            </a:r>
            <a:r>
              <a:rPr kumimoji="0" lang="en-US" sz="2000" b="0" i="0" u="none" strike="noStrike" kern="1200" cap="none" spc="0" normalizeH="0" baseline="0" noProof="0" dirty="0">
                <a:ln>
                  <a:noFill/>
                </a:ln>
                <a:solidFill>
                  <a:prstClr val="black"/>
                </a:solidFill>
                <a:effectLst/>
                <a:uLnTx/>
                <a:uFillTx/>
                <a:latin typeface="+mj-lt"/>
                <a:ea typeface="+mn-ea"/>
                <a:cs typeface="+mn-cs"/>
              </a:rPr>
              <a:t> if node receives two or more signals at the same time</a:t>
            </a:r>
            <a:endParaRPr kumimoji="0" lang="en-US" sz="1800" b="0" i="1" u="sng" strike="noStrike" kern="1200" cap="none" spc="0" normalizeH="0" baseline="0" noProof="0" dirty="0">
              <a:ln>
                <a:noFill/>
              </a:ln>
              <a:solidFill>
                <a:srgbClr val="FF0000"/>
              </a:solidFill>
              <a:effectLst/>
              <a:uLnTx/>
              <a:uFillTx/>
              <a:latin typeface="+mj-lt"/>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3171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mj-lt"/>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294967295"/>
          </p:nvPr>
        </p:nvSpPr>
        <p:spPr/>
        <p:txBody>
          <a:bodyPr/>
          <a:lstStyle/>
          <a:p>
            <a:r>
              <a:rPr lang="en-US" sz="1050" dirty="0"/>
              <a:t>Link Layer </a:t>
            </a:r>
            <a:fld id="{C4204591-24BD-A542-B9D5-F8D8A88D2FEE}" type="slidenum">
              <a:rPr lang="en-US" sz="1050" smtClean="0"/>
              <a:pPr/>
              <a:t>9</a:t>
            </a:fld>
            <a:endParaRPr lang="en-US" sz="1050" dirty="0"/>
          </a:p>
        </p:txBody>
      </p:sp>
    </p:spTree>
    <p:extLst>
      <p:ext uri="{BB962C8B-B14F-4D97-AF65-F5344CB8AC3E}">
        <p14:creationId xmlns:p14="http://schemas.microsoft.com/office/powerpoint/2010/main" val="376321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1558</Words>
  <Application>Microsoft Macintosh PowerPoint</Application>
  <PresentationFormat>Widescreen</PresentationFormat>
  <Paragraphs>270</Paragraphs>
  <Slides>15</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MS PGothic</vt:lpstr>
      <vt:lpstr>MS PGothic</vt:lpstr>
      <vt:lpstr>游ゴシック</vt:lpstr>
      <vt:lpstr>Arial</vt:lpstr>
      <vt:lpstr>Calibri</vt:lpstr>
      <vt:lpstr>Comic Sans MS</vt:lpstr>
      <vt:lpstr>Gill Sans</vt:lpstr>
      <vt:lpstr>Gill Sans MT</vt:lpstr>
      <vt:lpstr>Noto Sans Symbols</vt:lpstr>
      <vt:lpstr>PearsonMATHPRO02</vt:lpstr>
      <vt:lpstr>Times</vt:lpstr>
      <vt:lpstr>Times New Roman</vt:lpstr>
      <vt:lpstr>TimesLTPro</vt:lpstr>
      <vt:lpstr>Wingdings</vt:lpstr>
      <vt:lpstr>Office Theme</vt:lpstr>
      <vt:lpstr>Week 13_Lec 1 Computer Networks </vt:lpstr>
      <vt:lpstr>Why Link layer protocols?</vt:lpstr>
      <vt:lpstr>Link layer: introduction</vt:lpstr>
      <vt:lpstr>Host link-layer implementation</vt:lpstr>
      <vt:lpstr>Interfaces communicating</vt:lpstr>
      <vt:lpstr>MAC addresses</vt:lpstr>
      <vt:lpstr>MAC addresses</vt:lpstr>
      <vt:lpstr>Multiple access links, protocols</vt:lpstr>
      <vt:lpstr>Multiple access protocols</vt:lpstr>
      <vt:lpstr>MAC protocols: taxonomy</vt:lpstr>
      <vt:lpstr>Random access protocols</vt:lpstr>
      <vt:lpstr>Slotted ALOHA</vt:lpstr>
      <vt:lpstr>Slotted ALOHA</vt:lpstr>
      <vt:lpstr>Slotted ALOHA: efficiency</vt:lpstr>
      <vt:lpstr>PowerPoint Presentation</vt:lpstr>
    </vt:vector>
  </TitlesOfParts>
  <Company>HP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11_Lec2</dc:title>
  <dc:creator>Kalyan</dc:creator>
  <cp:lastModifiedBy>Microsoft Office User</cp:lastModifiedBy>
  <cp:revision>12</cp:revision>
  <dcterms:created xsi:type="dcterms:W3CDTF">2023-09-07T09:39:05Z</dcterms:created>
  <dcterms:modified xsi:type="dcterms:W3CDTF">2024-10-21T05:09:56Z</dcterms:modified>
</cp:coreProperties>
</file>