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1201" r:id="rId3"/>
    <p:sldId id="1259" r:id="rId4"/>
    <p:sldId id="1260" r:id="rId5"/>
    <p:sldId id="1262" r:id="rId6"/>
    <p:sldId id="1261" r:id="rId7"/>
    <p:sldId id="267" r:id="rId8"/>
    <p:sldId id="268" r:id="rId9"/>
    <p:sldId id="272" r:id="rId10"/>
    <p:sldId id="273" r:id="rId11"/>
    <p:sldId id="274" r:id="rId12"/>
    <p:sldId id="275" r:id="rId13"/>
    <p:sldId id="1239" r:id="rId14"/>
    <p:sldId id="1240" r:id="rId15"/>
    <p:sldId id="1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9"/>
    <p:restoredTop sz="96405"/>
  </p:normalViewPr>
  <p:slideViewPr>
    <p:cSldViewPr snapToGrid="0" snapToObjects="1">
      <p:cViewPr varScale="1">
        <p:scale>
          <a:sx n="89" d="100"/>
          <a:sy n="89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60373-82FC-0145-BCC1-5E87C562E883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F8679-3D02-9449-91C2-4CF339F76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46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071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772AE486-1506-4542-A5E4-00D38BAF63DE}" type="slidenum">
              <a:rPr lang="en-US" altLang="en-US" i="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en-US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485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AAD5A090-D372-49C1-8074-2681EA0E93C5}" type="slidenum">
              <a:rPr lang="en-US" altLang="en-US" i="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en-US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950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164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1200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672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D8B3-9ACE-E441-B1CF-8AEEAC698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00231-6F91-EF49-808F-59F31C9CE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ACBF0-1D1F-E848-969C-BCC73758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D3E7-1435-4645-94DE-C46832C8DCB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3AFD9-13AA-B14E-A08A-2402B3F4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567F4-6049-0E48-AE9B-95625C6E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D760-D8E0-4D4C-877A-5CEB6E32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9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0526-CC0C-7C4C-AA8B-F75202C1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CA6FD-EF30-FC41-AAF8-3B0DD4EF7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91BDE-1491-664C-89E2-ED0C52FA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D3E7-1435-4645-94DE-C46832C8DCB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3CFBB-D85D-FF41-B660-0F3DAA993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1E534-97F9-B04A-8E19-8AEE5B55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D760-D8E0-4D4C-877A-5CEB6E32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7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71C3B2-E702-C64F-B724-65648FC84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1C0DE-AD26-BE49-AB16-93E0BB542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6FF21-0622-654A-B952-0CA09E35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D3E7-1435-4645-94DE-C46832C8DCB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1B29F-DD27-C744-A9F6-DB58AE38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F19C8-876B-584C-9EB4-F918752E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D760-D8E0-4D4C-877A-5CEB6E32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0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C4D45-D873-1443-A9CA-48BDC2CE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D13AB-6E44-204A-BFD0-A852ACAFC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EA659-DE16-C148-8322-BCE9F4DE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D3E7-1435-4645-94DE-C46832C8DCB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44553-9204-AF48-9A7F-B7840372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C4F8D-878D-AD40-94BB-9B20B6EF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D760-D8E0-4D4C-877A-5CEB6E32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8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601F-C372-CB4B-BB76-29D5A2802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89B66-69CA-374C-A1C5-83B301169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FDF34-0DEC-FD48-8700-805C3F11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D3E7-1435-4645-94DE-C46832C8DCB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A3218-A9C1-EE44-BC6A-8BB14C90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E69F6-A9EC-194B-BCA5-6B28F61F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D760-D8E0-4D4C-877A-5CEB6E32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543D-0DE4-A84C-8975-133A4BF9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4597-7147-874B-A6AB-2A9508FBD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70D2D-E39D-9340-8955-D754FC82C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6C409-AA9A-6F42-9DB5-C81A2561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D3E7-1435-4645-94DE-C46832C8DCB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95F9D-A266-BE45-A6AE-8925ABF8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5C7F6-63DC-0F43-A062-BB8D9DF5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D760-D8E0-4D4C-877A-5CEB6E32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3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8075-BC36-344C-B6A5-80F82A8BA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8B6C2-FC95-D84B-94B6-C13380D5F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82CEA-A85F-7843-AFB0-CFE15D26A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7202C3-774F-A741-8006-C99F46BBD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7604F-8A06-5046-9A70-920CEBF30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0E2FB-BAAB-0146-A10F-76DA5AE2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D3E7-1435-4645-94DE-C46832C8DCB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25358-E647-0840-8263-03647DD2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87620E-B10C-ED40-A873-6DADC3EC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D760-D8E0-4D4C-877A-5CEB6E32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4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0351-2A5E-F447-A692-C7CD887F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5EDA3-6CC5-7247-BD9C-6130F6A0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D3E7-1435-4645-94DE-C46832C8DCB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755AC-3A52-174D-82D0-84E69260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2F647-3071-284B-8E72-62DB967E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D760-D8E0-4D4C-877A-5CEB6E32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631F33-7F68-9C43-98D6-44594603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D3E7-1435-4645-94DE-C46832C8DCB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BC1BA2-1C14-B743-BC40-6B29D3E6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16CBC-9566-4F47-ABF0-13F930ABC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D760-D8E0-4D4C-877A-5CEB6E32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1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CD7C-53B8-414A-A6C9-2B44DCC97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9002-4BB9-CA41-9907-71E890390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86177-3925-D842-A74B-1B7C4668F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A1E56-D3AF-0B42-95C2-FBDCE9BE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D3E7-1435-4645-94DE-C46832C8DCB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05E98-B450-1E40-BF38-2C334159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1DF57-E528-3843-BFC9-EF2858F9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D760-D8E0-4D4C-877A-5CEB6E32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2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3197-4992-B147-A309-CC61821C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11F143-5382-7B42-886A-BD59E66A8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14850-0C01-2A41-97A8-FE1F7AC25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35810-B458-614D-B054-9CECA2D12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D3E7-1435-4645-94DE-C46832C8DCB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CA566-9F64-C945-8D67-478573A9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82938-CBD1-9545-B60A-036BE185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D760-D8E0-4D4C-877A-5CEB6E32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5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02B27-C345-F448-900A-F2B25668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0F53C-9A74-0849-A7CA-5028ACAD6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9ABA4-A35D-5B49-9EB6-11F7BB3E0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1D3E7-1435-4645-94DE-C46832C8DCB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BBE9A-D65D-9B4E-AD01-C5082E60F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6F9BB-6178-4D4C-8BCC-5A9EF9E8D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2D760-D8E0-4D4C-877A-5CEB6E32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66B9-61F1-0743-A66E-D26836A7A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Week 13_</a:t>
            </a:r>
            <a:r>
              <a:rPr lang="en-US" dirty="0"/>
              <a:t>Lec1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20B5D-D923-3349-B89E-190FF6E3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ARP and VLANs</a:t>
            </a:r>
          </a:p>
        </p:txBody>
      </p:sp>
    </p:spTree>
    <p:extLst>
      <p:ext uri="{BB962C8B-B14F-4D97-AF65-F5344CB8AC3E}">
        <p14:creationId xmlns:p14="http://schemas.microsoft.com/office/powerpoint/2010/main" val="2311941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br>
              <a:rPr lang="en-US" b="1" dirty="0">
                <a:solidFill>
                  <a:srgbClr val="CC0000"/>
                </a:solidFill>
                <a:latin typeface="Arial" charset="0"/>
                <a:cs typeface="Arial" charset="0"/>
              </a:rPr>
            </a:br>
            <a:r>
              <a:rPr lang="en-US" dirty="0">
                <a:ea typeface="ＭＳ Ｐゴシック" charset="0"/>
                <a:cs typeface="+mj-cs"/>
              </a:rPr>
              <a:t>Virtual Local Area Network</a:t>
            </a:r>
            <a:br>
              <a:rPr lang="en-US" b="1" dirty="0">
                <a:solidFill>
                  <a:srgbClr val="CC0000"/>
                </a:solidFill>
                <a:latin typeface="Arial" charset="0"/>
                <a:cs typeface="Arial" charset="0"/>
              </a:rPr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5-</a:t>
            </a:r>
            <a:fld id="{2B9A1820-2E6B-416F-A030-F2A83A9A6B82}" type="slidenum">
              <a:rPr lang="en-US" altLang="en-US" sz="12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8133" name="Text Box 85"/>
          <p:cNvSpPr txBox="1">
            <a:spLocks noChangeArrowheads="1"/>
          </p:cNvSpPr>
          <p:nvPr/>
        </p:nvSpPr>
        <p:spPr bwMode="auto">
          <a:xfrm>
            <a:off x="1561227" y="2237671"/>
            <a:ext cx="8835138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switch that allows multiple L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ocal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 networks to be defined over a single physical local area network infrastructure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giving an appearance of multiple VLANS on single switch</a:t>
            </a:r>
          </a:p>
        </p:txBody>
      </p:sp>
      <p:sp>
        <p:nvSpPr>
          <p:cNvPr id="48134" name="Text Box 87"/>
          <p:cNvSpPr txBox="1">
            <a:spLocks noChangeArrowheads="1"/>
          </p:cNvSpPr>
          <p:nvPr/>
        </p:nvSpPr>
        <p:spPr bwMode="auto">
          <a:xfrm>
            <a:off x="2166938" y="1543050"/>
            <a:ext cx="34036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741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Layer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042E5EFE-83C1-4D30-B98C-B84A7D9283EB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56" name="Rectangle 115"/>
          <p:cNvSpPr>
            <a:spLocks noChangeArrowheads="1"/>
          </p:cNvSpPr>
          <p:nvPr/>
        </p:nvSpPr>
        <p:spPr bwMode="auto">
          <a:xfrm>
            <a:off x="9255125" y="3063875"/>
            <a:ext cx="2794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7181850" y="2847975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47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Port-based VLAN</a:t>
            </a:r>
          </a:p>
        </p:txBody>
      </p:sp>
      <p:sp>
        <p:nvSpPr>
          <p:cNvPr id="49159" name="Rectangle 80"/>
          <p:cNvSpPr>
            <a:spLocks noChangeArrowheads="1"/>
          </p:cNvSpPr>
          <p:nvPr/>
        </p:nvSpPr>
        <p:spPr bwMode="auto">
          <a:xfrm>
            <a:off x="7173913" y="3057525"/>
            <a:ext cx="290512" cy="2428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60" name="Rectangle 77"/>
          <p:cNvSpPr>
            <a:spLocks noChangeArrowheads="1"/>
          </p:cNvSpPr>
          <p:nvPr/>
        </p:nvSpPr>
        <p:spPr bwMode="auto">
          <a:xfrm>
            <a:off x="9245601" y="2838450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61" name="Rectangle 76"/>
          <p:cNvSpPr>
            <a:spLocks noChangeArrowheads="1"/>
          </p:cNvSpPr>
          <p:nvPr/>
        </p:nvSpPr>
        <p:spPr bwMode="auto">
          <a:xfrm>
            <a:off x="8355014" y="2843213"/>
            <a:ext cx="8905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62" name="Rectangle 75"/>
          <p:cNvSpPr>
            <a:spLocks noChangeArrowheads="1"/>
          </p:cNvSpPr>
          <p:nvPr/>
        </p:nvSpPr>
        <p:spPr bwMode="auto">
          <a:xfrm>
            <a:off x="7459663" y="2843214"/>
            <a:ext cx="900112" cy="4524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63" name="Rectangle 2"/>
          <p:cNvSpPr>
            <a:spLocks noChangeArrowheads="1"/>
          </p:cNvSpPr>
          <p:nvPr/>
        </p:nvSpPr>
        <p:spPr bwMode="auto">
          <a:xfrm>
            <a:off x="7173914" y="2835276"/>
            <a:ext cx="2370137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64" name="Line 3"/>
          <p:cNvSpPr>
            <a:spLocks noChangeShapeType="1"/>
          </p:cNvSpPr>
          <p:nvPr/>
        </p:nvSpPr>
        <p:spPr bwMode="auto">
          <a:xfrm>
            <a:off x="7175500" y="3051176"/>
            <a:ext cx="23510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65" name="Text Box 6"/>
          <p:cNvSpPr txBox="1">
            <a:spLocks noChangeArrowheads="1"/>
          </p:cNvSpPr>
          <p:nvPr/>
        </p:nvSpPr>
        <p:spPr bwMode="auto">
          <a:xfrm>
            <a:off x="7091363" y="279400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9166" name="Line 7"/>
          <p:cNvSpPr>
            <a:spLocks noChangeShapeType="1"/>
          </p:cNvSpPr>
          <p:nvPr/>
        </p:nvSpPr>
        <p:spPr bwMode="auto">
          <a:xfrm>
            <a:off x="8355013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67" name="AutoShape 8"/>
          <p:cNvSpPr>
            <a:spLocks noChangeArrowheads="1"/>
          </p:cNvSpPr>
          <p:nvPr/>
        </p:nvSpPr>
        <p:spPr bwMode="auto">
          <a:xfrm>
            <a:off x="7145339" y="2576514"/>
            <a:ext cx="3176587" cy="261937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68" name="Freeform 9"/>
          <p:cNvSpPr>
            <a:spLocks/>
          </p:cNvSpPr>
          <p:nvPr/>
        </p:nvSpPr>
        <p:spPr bwMode="auto">
          <a:xfrm>
            <a:off x="9548814" y="2579689"/>
            <a:ext cx="763587" cy="720725"/>
          </a:xfrm>
          <a:custGeom>
            <a:avLst/>
            <a:gdLst>
              <a:gd name="T0" fmla="*/ 0 w 232"/>
              <a:gd name="T1" fmla="*/ 2147483646 h 454"/>
              <a:gd name="T2" fmla="*/ 2147483646 w 232"/>
              <a:gd name="T3" fmla="*/ 2147483646 h 454"/>
              <a:gd name="T4" fmla="*/ 2147483646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69" name="Freeform 10"/>
          <p:cNvSpPr>
            <a:spLocks/>
          </p:cNvSpPr>
          <p:nvPr/>
        </p:nvSpPr>
        <p:spPr bwMode="auto">
          <a:xfrm>
            <a:off x="7546975" y="2624138"/>
            <a:ext cx="2228850" cy="150812"/>
          </a:xfrm>
          <a:custGeom>
            <a:avLst/>
            <a:gdLst>
              <a:gd name="T0" fmla="*/ 0 w 678"/>
              <a:gd name="T1" fmla="*/ 2147483646 h 110"/>
              <a:gd name="T2" fmla="*/ 2147483646 w 678"/>
              <a:gd name="T3" fmla="*/ 2147483646 h 110"/>
              <a:gd name="T4" fmla="*/ 2147483646 w 678"/>
              <a:gd name="T5" fmla="*/ 0 h 110"/>
              <a:gd name="T6" fmla="*/ 2147483646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70" name="Freeform 11"/>
          <p:cNvSpPr>
            <a:spLocks/>
          </p:cNvSpPr>
          <p:nvPr/>
        </p:nvSpPr>
        <p:spPr bwMode="auto">
          <a:xfrm>
            <a:off x="8020051" y="2624139"/>
            <a:ext cx="1420813" cy="166687"/>
          </a:xfrm>
          <a:custGeom>
            <a:avLst/>
            <a:gdLst>
              <a:gd name="T0" fmla="*/ 0 w 432"/>
              <a:gd name="T1" fmla="*/ 0 h 105"/>
              <a:gd name="T2" fmla="*/ 2147483646 w 432"/>
              <a:gd name="T3" fmla="*/ 0 h 105"/>
              <a:gd name="T4" fmla="*/ 2147483646 w 432"/>
              <a:gd name="T5" fmla="*/ 2147483646 h 105"/>
              <a:gd name="T6" fmla="*/ 2147483646 w 432"/>
              <a:gd name="T7" fmla="*/ 2147483646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71" name="Line 17"/>
          <p:cNvSpPr>
            <a:spLocks noChangeShapeType="1"/>
          </p:cNvSpPr>
          <p:nvPr/>
        </p:nvSpPr>
        <p:spPr bwMode="auto">
          <a:xfrm>
            <a:off x="8955088" y="28448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72" name="Line 18"/>
          <p:cNvSpPr>
            <a:spLocks noChangeShapeType="1"/>
          </p:cNvSpPr>
          <p:nvPr/>
        </p:nvSpPr>
        <p:spPr bwMode="auto">
          <a:xfrm>
            <a:off x="7754938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73" name="Line 21"/>
          <p:cNvSpPr>
            <a:spLocks noChangeShapeType="1"/>
          </p:cNvSpPr>
          <p:nvPr/>
        </p:nvSpPr>
        <p:spPr bwMode="auto">
          <a:xfrm>
            <a:off x="7464425" y="28368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74" name="Line 22"/>
          <p:cNvSpPr>
            <a:spLocks noChangeShapeType="1"/>
          </p:cNvSpPr>
          <p:nvPr/>
        </p:nvSpPr>
        <p:spPr bwMode="auto">
          <a:xfrm>
            <a:off x="7173913" y="28495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75" name="Line 23"/>
          <p:cNvSpPr>
            <a:spLocks noChangeShapeType="1"/>
          </p:cNvSpPr>
          <p:nvPr/>
        </p:nvSpPr>
        <p:spPr bwMode="auto">
          <a:xfrm>
            <a:off x="8035925" y="28448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76" name="Line 24"/>
          <p:cNvSpPr>
            <a:spLocks noChangeShapeType="1"/>
          </p:cNvSpPr>
          <p:nvPr/>
        </p:nvSpPr>
        <p:spPr bwMode="auto">
          <a:xfrm>
            <a:off x="8659813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>
            <a:off x="9250363" y="283527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7972425" y="300355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8291513" y="27892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49180" name="Text Box 28"/>
          <p:cNvSpPr txBox="1">
            <a:spLocks noChangeArrowheads="1"/>
          </p:cNvSpPr>
          <p:nvPr/>
        </p:nvSpPr>
        <p:spPr bwMode="auto">
          <a:xfrm>
            <a:off x="9167813" y="300831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8272463" y="300831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>
            <a:off x="7100888" y="300355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9183" name="Text Box 57"/>
          <p:cNvSpPr txBox="1">
            <a:spLocks noChangeArrowheads="1"/>
          </p:cNvSpPr>
          <p:nvPr/>
        </p:nvSpPr>
        <p:spPr bwMode="auto">
          <a:xfrm>
            <a:off x="7967663" y="27892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49184" name="Line 61"/>
          <p:cNvSpPr>
            <a:spLocks noChangeShapeType="1"/>
          </p:cNvSpPr>
          <p:nvPr/>
        </p:nvSpPr>
        <p:spPr bwMode="auto">
          <a:xfrm flipH="1">
            <a:off x="6413500" y="3179763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85" name="Line 62"/>
          <p:cNvSpPr>
            <a:spLocks noChangeShapeType="1"/>
          </p:cNvSpPr>
          <p:nvPr/>
        </p:nvSpPr>
        <p:spPr bwMode="auto">
          <a:xfrm flipH="1">
            <a:off x="6799263" y="3170238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86" name="Line 63"/>
          <p:cNvSpPr>
            <a:spLocks noChangeShapeType="1"/>
          </p:cNvSpPr>
          <p:nvPr/>
        </p:nvSpPr>
        <p:spPr bwMode="auto">
          <a:xfrm flipH="1">
            <a:off x="7518401" y="3186113"/>
            <a:ext cx="7096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87" name="Text Box 64"/>
          <p:cNvSpPr txBox="1">
            <a:spLocks noChangeArrowheads="1"/>
          </p:cNvSpPr>
          <p:nvPr/>
        </p:nvSpPr>
        <p:spPr bwMode="auto">
          <a:xfrm>
            <a:off x="9239250" y="35480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49188" name="Line 69"/>
          <p:cNvSpPr>
            <a:spLocks noChangeShapeType="1"/>
          </p:cNvSpPr>
          <p:nvPr/>
        </p:nvSpPr>
        <p:spPr bwMode="auto">
          <a:xfrm>
            <a:off x="8526463" y="3173414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89" name="Line 70"/>
          <p:cNvSpPr>
            <a:spLocks noChangeShapeType="1"/>
          </p:cNvSpPr>
          <p:nvPr/>
        </p:nvSpPr>
        <p:spPr bwMode="auto">
          <a:xfrm>
            <a:off x="8516939" y="2971800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90" name="Line 71"/>
          <p:cNvSpPr>
            <a:spLocks noChangeShapeType="1"/>
          </p:cNvSpPr>
          <p:nvPr/>
        </p:nvSpPr>
        <p:spPr bwMode="auto">
          <a:xfrm>
            <a:off x="9372600" y="2916239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191" name="Text Box 72"/>
          <p:cNvSpPr txBox="1">
            <a:spLocks noChangeArrowheads="1"/>
          </p:cNvSpPr>
          <p:nvPr/>
        </p:nvSpPr>
        <p:spPr bwMode="auto">
          <a:xfrm>
            <a:off x="6403975" y="4090988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Electrical Engineering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(VLAN ports 1-8)</a:t>
            </a:r>
          </a:p>
        </p:txBody>
      </p:sp>
      <p:sp>
        <p:nvSpPr>
          <p:cNvPr id="49192" name="Text Box 73"/>
          <p:cNvSpPr txBox="1">
            <a:spLocks noChangeArrowheads="1"/>
          </p:cNvSpPr>
          <p:nvPr/>
        </p:nvSpPr>
        <p:spPr bwMode="auto">
          <a:xfrm>
            <a:off x="8566151" y="4078288"/>
            <a:ext cx="143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Computer Science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(VLAN ports 9-15)</a:t>
            </a:r>
          </a:p>
        </p:txBody>
      </p:sp>
      <p:sp>
        <p:nvSpPr>
          <p:cNvPr id="49193" name="Text Box 74"/>
          <p:cNvSpPr txBox="1">
            <a:spLocks noChangeArrowheads="1"/>
          </p:cNvSpPr>
          <p:nvPr/>
        </p:nvSpPr>
        <p:spPr bwMode="auto">
          <a:xfrm>
            <a:off x="9163050" y="2784476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49194" name="Oval 81"/>
          <p:cNvSpPr>
            <a:spLocks noChangeArrowheads="1"/>
          </p:cNvSpPr>
          <p:nvPr/>
        </p:nvSpPr>
        <p:spPr bwMode="auto">
          <a:xfrm>
            <a:off x="7289801" y="3159126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95" name="Oval 82"/>
          <p:cNvSpPr>
            <a:spLocks noChangeArrowheads="1"/>
          </p:cNvSpPr>
          <p:nvPr/>
        </p:nvSpPr>
        <p:spPr bwMode="auto">
          <a:xfrm>
            <a:off x="7581901" y="3146426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96" name="Oval 83"/>
          <p:cNvSpPr>
            <a:spLocks noChangeArrowheads="1"/>
          </p:cNvSpPr>
          <p:nvPr/>
        </p:nvSpPr>
        <p:spPr bwMode="auto">
          <a:xfrm>
            <a:off x="8169276" y="3151189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97" name="Oval 84"/>
          <p:cNvSpPr>
            <a:spLocks noChangeArrowheads="1"/>
          </p:cNvSpPr>
          <p:nvPr/>
        </p:nvSpPr>
        <p:spPr bwMode="auto">
          <a:xfrm>
            <a:off x="8501063" y="3148014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98" name="Oval 85"/>
          <p:cNvSpPr>
            <a:spLocks noChangeArrowheads="1"/>
          </p:cNvSpPr>
          <p:nvPr/>
        </p:nvSpPr>
        <p:spPr bwMode="auto">
          <a:xfrm>
            <a:off x="8488363" y="2933701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99" name="Oval 86"/>
          <p:cNvSpPr>
            <a:spLocks noChangeArrowheads="1"/>
          </p:cNvSpPr>
          <p:nvPr/>
        </p:nvSpPr>
        <p:spPr bwMode="auto">
          <a:xfrm>
            <a:off x="9363076" y="2930526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200" name="Text Box 45"/>
          <p:cNvSpPr txBox="1">
            <a:spLocks noChangeArrowheads="1"/>
          </p:cNvSpPr>
          <p:nvPr/>
        </p:nvSpPr>
        <p:spPr bwMode="auto">
          <a:xfrm>
            <a:off x="6953250" y="352425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4801" name="Rectangle 116"/>
          <p:cNvSpPr>
            <a:spLocks noGrp="1" noChangeArrowheads="1"/>
          </p:cNvSpPr>
          <p:nvPr>
            <p:ph type="body" idx="1"/>
          </p:nvPr>
        </p:nvSpPr>
        <p:spPr>
          <a:xfrm>
            <a:off x="1836739" y="1309688"/>
            <a:ext cx="4249737" cy="1763712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Char char="v"/>
              <a:defRPr/>
            </a:pPr>
            <a:r>
              <a:rPr lang="en-US" sz="2400" i="1">
                <a:solidFill>
                  <a:srgbClr val="CC0000"/>
                </a:solidFill>
                <a:ea typeface="ＭＳ Ｐゴシック" charset="0"/>
              </a:rPr>
              <a:t>traffic isolation:</a:t>
            </a:r>
            <a:r>
              <a:rPr lang="en-US" sz="2400">
                <a:solidFill>
                  <a:srgbClr val="CC0000"/>
                </a:solidFill>
                <a:ea typeface="ＭＳ Ｐゴシック" charset="0"/>
              </a:rPr>
              <a:t> </a:t>
            </a:r>
            <a:r>
              <a:rPr lang="en-US" sz="2400">
                <a:ea typeface="ＭＳ Ｐゴシック" charset="0"/>
              </a:rPr>
              <a:t>frames to/from ports 1-8 can </a:t>
            </a:r>
            <a:r>
              <a:rPr lang="en-US" sz="2400" i="1">
                <a:ea typeface="ＭＳ Ｐゴシック" charset="0"/>
              </a:rPr>
              <a:t>only</a:t>
            </a:r>
            <a:r>
              <a:rPr lang="en-US" sz="2400">
                <a:ea typeface="ＭＳ Ｐゴシック" charset="0"/>
              </a:rPr>
              <a:t> reach ports 1-8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1800">
                <a:ea typeface="ＭＳ Ｐゴシック" charset="0"/>
              </a:rPr>
              <a:t>can also define VLAN based on MAC addresses of endpoints, rather than switch port</a:t>
            </a:r>
          </a:p>
        </p:txBody>
      </p:sp>
      <p:sp>
        <p:nvSpPr>
          <p:cNvPr id="691317" name="Rectangle 117"/>
          <p:cNvSpPr>
            <a:spLocks noChangeArrowheads="1"/>
          </p:cNvSpPr>
          <p:nvPr/>
        </p:nvSpPr>
        <p:spPr bwMode="auto">
          <a:xfrm>
            <a:off x="1809751" y="3286125"/>
            <a:ext cx="4060825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dirty="0">
                <a:solidFill>
                  <a:srgbClr val="CC0000"/>
                </a:solidFill>
              </a:rPr>
              <a:t>dynamic membership</a:t>
            </a:r>
            <a:r>
              <a:rPr lang="en-US" altLang="en-US" sz="2400" dirty="0">
                <a:solidFill>
                  <a:srgbClr val="FF0000"/>
                </a:solidFill>
              </a:rPr>
              <a:t>:</a:t>
            </a:r>
            <a:r>
              <a:rPr lang="en-US" altLang="en-US" sz="2400" dirty="0">
                <a:solidFill>
                  <a:srgbClr val="000000"/>
                </a:solidFill>
              </a:rPr>
              <a:t> ports can be dynamically assigned among VLANs</a:t>
            </a:r>
          </a:p>
        </p:txBody>
      </p:sp>
      <p:sp>
        <p:nvSpPr>
          <p:cNvPr id="691342" name="Text Box 142"/>
          <p:cNvSpPr txBox="1">
            <a:spLocks noChangeArrowheads="1"/>
          </p:cNvSpPr>
          <p:nvPr/>
        </p:nvSpPr>
        <p:spPr bwMode="auto">
          <a:xfrm>
            <a:off x="8180388" y="1162050"/>
            <a:ext cx="78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</a:p>
        </p:txBody>
      </p:sp>
      <p:grpSp>
        <p:nvGrpSpPr>
          <p:cNvPr id="691350" name="Group 150"/>
          <p:cNvGrpSpPr>
            <a:grpSpLocks/>
          </p:cNvGrpSpPr>
          <p:nvPr/>
        </p:nvGrpSpPr>
        <p:grpSpPr bwMode="auto">
          <a:xfrm>
            <a:off x="1844675" y="1531938"/>
            <a:ext cx="7010400" cy="4608512"/>
            <a:chOff x="202" y="965"/>
            <a:chExt cx="4416" cy="2903"/>
          </a:xfrm>
        </p:grpSpPr>
        <p:sp>
          <p:nvSpPr>
            <p:cNvPr id="49232" name="Rectangle 124"/>
            <p:cNvSpPr>
              <a:spLocks noChangeArrowheads="1"/>
            </p:cNvSpPr>
            <p:nvPr/>
          </p:nvSpPr>
          <p:spPr bwMode="auto">
            <a:xfrm>
              <a:off x="202" y="2852"/>
              <a:ext cx="3148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400">
                  <a:solidFill>
                    <a:srgbClr val="CC0000"/>
                  </a:solidFill>
                </a:rPr>
                <a:t>forwarding between VLANS: </a:t>
              </a:r>
              <a:r>
                <a:rPr lang="en-US" altLang="en-US" sz="2400">
                  <a:solidFill>
                    <a:srgbClr val="000000"/>
                  </a:solidFill>
                </a:rPr>
                <a:t>done via routing (just as with separate switches)</a:t>
              </a:r>
            </a:p>
            <a:p>
              <a:pPr lvl="1"/>
              <a:r>
                <a:rPr lang="en-US" altLang="en-US" sz="2000">
                  <a:solidFill>
                    <a:srgbClr val="000000"/>
                  </a:solidFill>
                </a:rPr>
                <a:t>in practice vendors sell combined switches plus routers</a:t>
              </a:r>
            </a:p>
          </p:txBody>
        </p:sp>
        <p:grpSp>
          <p:nvGrpSpPr>
            <p:cNvPr id="49233" name="Group 149"/>
            <p:cNvGrpSpPr>
              <a:grpSpLocks/>
            </p:cNvGrpSpPr>
            <p:nvPr/>
          </p:nvGrpSpPr>
          <p:grpSpPr bwMode="auto">
            <a:xfrm>
              <a:off x="3939" y="965"/>
              <a:ext cx="679" cy="910"/>
              <a:chOff x="3939" y="965"/>
              <a:chExt cx="679" cy="910"/>
            </a:xfrm>
          </p:grpSpPr>
          <p:grpSp>
            <p:nvGrpSpPr>
              <p:cNvPr id="49234" name="Group 126"/>
              <p:cNvGrpSpPr>
                <a:grpSpLocks/>
              </p:cNvGrpSpPr>
              <p:nvPr/>
            </p:nvGrpSpPr>
            <p:grpSpPr bwMode="auto">
              <a:xfrm>
                <a:off x="4259" y="965"/>
                <a:ext cx="359" cy="180"/>
                <a:chOff x="533" y="321"/>
                <a:chExt cx="359" cy="180"/>
              </a:xfrm>
            </p:grpSpPr>
            <p:grpSp>
              <p:nvGrpSpPr>
                <p:cNvPr id="49241" name="Group 127"/>
                <p:cNvGrpSpPr>
                  <a:grpSpLocks/>
                </p:cNvGrpSpPr>
                <p:nvPr/>
              </p:nvGrpSpPr>
              <p:grpSpPr bwMode="auto">
                <a:xfrm>
                  <a:off x="533" y="321"/>
                  <a:ext cx="359" cy="180"/>
                  <a:chOff x="1009" y="655"/>
                  <a:chExt cx="359" cy="180"/>
                </a:xfrm>
              </p:grpSpPr>
              <p:sp>
                <p:nvSpPr>
                  <p:cNvPr id="49243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735"/>
                    <a:ext cx="356" cy="1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anose="05000000000000000000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49244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1012" y="727"/>
                    <a:ext cx="0" cy="6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49245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1368" y="727"/>
                    <a:ext cx="0" cy="6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49246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727"/>
                    <a:ext cx="353" cy="61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anose="05000000000000000000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>
                      <a:solidFill>
                        <a:srgbClr val="00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247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1009" y="655"/>
                    <a:ext cx="356" cy="116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anose="05000000000000000000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  <p:grpSp>
                <p:nvGrpSpPr>
                  <p:cNvPr id="49248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1095" y="681"/>
                    <a:ext cx="176" cy="68"/>
                    <a:chOff x="2848" y="848"/>
                    <a:chExt cx="140" cy="98"/>
                  </a:xfrm>
                </p:grpSpPr>
                <p:sp>
                  <p:nvSpPr>
                    <p:cNvPr id="49253" name="Line 1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9254" name="Line 1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9255" name="Line 1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49"/>
                      <a:ext cx="52" cy="9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49249" name="Group 137"/>
                  <p:cNvGrpSpPr>
                    <a:grpSpLocks/>
                  </p:cNvGrpSpPr>
                  <p:nvPr/>
                </p:nvGrpSpPr>
                <p:grpSpPr bwMode="auto">
                  <a:xfrm flipV="1">
                    <a:off x="1095" y="680"/>
                    <a:ext cx="176" cy="68"/>
                    <a:chOff x="2848" y="848"/>
                    <a:chExt cx="140" cy="98"/>
                  </a:xfrm>
                </p:grpSpPr>
                <p:sp>
                  <p:nvSpPr>
                    <p:cNvPr id="49250" name="Line 13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9251" name="Line 1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9252" name="Line 1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49"/>
                      <a:ext cx="52" cy="9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</p:grpSp>
            <p:sp>
              <p:nvSpPr>
                <p:cNvPr id="49242" name="Line 141"/>
                <p:cNvSpPr>
                  <a:spLocks noChangeShapeType="1"/>
                </p:cNvSpPr>
                <p:nvPr/>
              </p:nvSpPr>
              <p:spPr bwMode="auto">
                <a:xfrm>
                  <a:off x="535" y="368"/>
                  <a:ext cx="0" cy="6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49235" name="Oval 85"/>
              <p:cNvSpPr>
                <a:spLocks noChangeArrowheads="1"/>
              </p:cNvSpPr>
              <p:nvPr/>
            </p:nvSpPr>
            <p:spPr bwMode="auto">
              <a:xfrm>
                <a:off x="4180" y="1845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236" name="Oval 85"/>
              <p:cNvSpPr>
                <a:spLocks noChangeArrowheads="1"/>
              </p:cNvSpPr>
              <p:nvPr/>
            </p:nvSpPr>
            <p:spPr bwMode="auto">
              <a:xfrm>
                <a:off x="4567" y="1845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237" name="Line 145"/>
              <p:cNvSpPr>
                <a:spLocks noChangeShapeType="1"/>
              </p:cNvSpPr>
              <p:nvPr/>
            </p:nvSpPr>
            <p:spPr bwMode="auto">
              <a:xfrm flipV="1">
                <a:off x="4188" y="1143"/>
                <a:ext cx="159" cy="7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49238" name="Line 146"/>
              <p:cNvSpPr>
                <a:spLocks noChangeShapeType="1"/>
              </p:cNvSpPr>
              <p:nvPr/>
            </p:nvSpPr>
            <p:spPr bwMode="auto">
              <a:xfrm flipH="1" flipV="1">
                <a:off x="4469" y="1148"/>
                <a:ext cx="112" cy="7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49239" name="Line 147"/>
              <p:cNvSpPr>
                <a:spLocks noChangeShapeType="1"/>
              </p:cNvSpPr>
              <p:nvPr/>
            </p:nvSpPr>
            <p:spPr bwMode="auto">
              <a:xfrm>
                <a:off x="4101" y="106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49240" name="Line 148"/>
              <p:cNvSpPr>
                <a:spLocks noChangeShapeType="1"/>
              </p:cNvSpPr>
              <p:nvPr/>
            </p:nvSpPr>
            <p:spPr bwMode="auto">
              <a:xfrm>
                <a:off x="3939" y="106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grpSp>
        <p:nvGrpSpPr>
          <p:cNvPr id="49205" name="Group 44"/>
          <p:cNvGrpSpPr>
            <a:grpSpLocks/>
          </p:cNvGrpSpPr>
          <p:nvPr/>
        </p:nvGrpSpPr>
        <p:grpSpPr bwMode="auto">
          <a:xfrm>
            <a:off x="5800726" y="3343275"/>
            <a:ext cx="722313" cy="598488"/>
            <a:chOff x="-44" y="1473"/>
            <a:chExt cx="981" cy="1105"/>
          </a:xfrm>
        </p:grpSpPr>
        <p:pic>
          <p:nvPicPr>
            <p:cNvPr id="4923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3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49206" name="Group 44"/>
          <p:cNvGrpSpPr>
            <a:grpSpLocks/>
          </p:cNvGrpSpPr>
          <p:nvPr/>
        </p:nvGrpSpPr>
        <p:grpSpPr bwMode="auto">
          <a:xfrm>
            <a:off x="6248401" y="3495675"/>
            <a:ext cx="720725" cy="598488"/>
            <a:chOff x="-44" y="1473"/>
            <a:chExt cx="981" cy="1105"/>
          </a:xfrm>
        </p:grpSpPr>
        <p:pic>
          <p:nvPicPr>
            <p:cNvPr id="4922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2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49207" name="Group 44"/>
          <p:cNvGrpSpPr>
            <a:grpSpLocks/>
          </p:cNvGrpSpPr>
          <p:nvPr/>
        </p:nvGrpSpPr>
        <p:grpSpPr bwMode="auto">
          <a:xfrm>
            <a:off x="7010401" y="3454401"/>
            <a:ext cx="720725" cy="600075"/>
            <a:chOff x="-44" y="1473"/>
            <a:chExt cx="981" cy="1105"/>
          </a:xfrm>
        </p:grpSpPr>
        <p:pic>
          <p:nvPicPr>
            <p:cNvPr id="4922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2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49208" name="Group 44"/>
          <p:cNvGrpSpPr>
            <a:grpSpLocks/>
          </p:cNvGrpSpPr>
          <p:nvPr/>
        </p:nvGrpSpPr>
        <p:grpSpPr bwMode="auto">
          <a:xfrm>
            <a:off x="8016876" y="3444875"/>
            <a:ext cx="720725" cy="598488"/>
            <a:chOff x="-44" y="1473"/>
            <a:chExt cx="981" cy="1105"/>
          </a:xfrm>
        </p:grpSpPr>
        <p:pic>
          <p:nvPicPr>
            <p:cNvPr id="4922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2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49209" name="Group 44"/>
          <p:cNvGrpSpPr>
            <a:grpSpLocks/>
          </p:cNvGrpSpPr>
          <p:nvPr/>
        </p:nvGrpSpPr>
        <p:grpSpPr bwMode="auto">
          <a:xfrm>
            <a:off x="8585201" y="3454401"/>
            <a:ext cx="720725" cy="600075"/>
            <a:chOff x="-44" y="1473"/>
            <a:chExt cx="981" cy="1105"/>
          </a:xfrm>
        </p:grpSpPr>
        <p:pic>
          <p:nvPicPr>
            <p:cNvPr id="4922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2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49210" name="Group 44"/>
          <p:cNvGrpSpPr>
            <a:grpSpLocks/>
          </p:cNvGrpSpPr>
          <p:nvPr/>
        </p:nvGrpSpPr>
        <p:grpSpPr bwMode="auto">
          <a:xfrm>
            <a:off x="9439276" y="3302001"/>
            <a:ext cx="720725" cy="600075"/>
            <a:chOff x="-44" y="1473"/>
            <a:chExt cx="981" cy="1105"/>
          </a:xfrm>
        </p:grpSpPr>
        <p:pic>
          <p:nvPicPr>
            <p:cNvPr id="4922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2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pic>
        <p:nvPicPr>
          <p:cNvPr id="72792" name="Picture 8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26" y="1485901"/>
            <a:ext cx="81756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188075" y="2549526"/>
            <a:ext cx="1550988" cy="600075"/>
            <a:chOff x="4907280" y="294640"/>
            <a:chExt cx="1551062" cy="599440"/>
          </a:xfrm>
        </p:grpSpPr>
        <p:sp>
          <p:nvSpPr>
            <p:cNvPr id="49214" name="Rectangle 118"/>
            <p:cNvSpPr>
              <a:spLocks noChangeArrowheads="1"/>
            </p:cNvSpPr>
            <p:nvPr/>
          </p:nvSpPr>
          <p:spPr bwMode="auto">
            <a:xfrm>
              <a:off x="6178929" y="589603"/>
              <a:ext cx="279413" cy="2061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49215" name="Line 120"/>
            <p:cNvSpPr>
              <a:spLocks noChangeShapeType="1"/>
            </p:cNvSpPr>
            <p:nvPr/>
          </p:nvSpPr>
          <p:spPr bwMode="auto">
            <a:xfrm flipH="1" flipV="1">
              <a:off x="5507384" y="507140"/>
              <a:ext cx="793788" cy="209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9216" name="Oval 82"/>
            <p:cNvSpPr>
              <a:spLocks noChangeArrowheads="1"/>
            </p:cNvSpPr>
            <p:nvPr/>
          </p:nvSpPr>
          <p:spPr bwMode="auto">
            <a:xfrm>
              <a:off x="6282127" y="684530"/>
              <a:ext cx="42863" cy="476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49217" name="Group 44"/>
            <p:cNvGrpSpPr>
              <a:grpSpLocks/>
            </p:cNvGrpSpPr>
            <p:nvPr/>
          </p:nvGrpSpPr>
          <p:grpSpPr bwMode="auto">
            <a:xfrm>
              <a:off x="4907280" y="294640"/>
              <a:ext cx="721360" cy="599440"/>
              <a:chOff x="-44" y="1473"/>
              <a:chExt cx="981" cy="1105"/>
            </a:xfrm>
          </p:grpSpPr>
          <p:pic>
            <p:nvPicPr>
              <p:cNvPr id="4921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21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pic>
        <p:nvPicPr>
          <p:cNvPr id="49213" name="Picture 23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9" y="1162050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60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317" grpId="0"/>
      <p:bldP spid="6913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Link Layer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829E9EF1-759C-402B-A2A3-BFFAB3F379E6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80" name="Rectangle 111"/>
          <p:cNvSpPr>
            <a:spLocks noChangeArrowheads="1"/>
          </p:cNvSpPr>
          <p:nvPr/>
        </p:nvSpPr>
        <p:spPr bwMode="auto">
          <a:xfrm>
            <a:off x="4938713" y="2103438"/>
            <a:ext cx="279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0181" name="Rectangle 77"/>
          <p:cNvSpPr>
            <a:spLocks noChangeArrowheads="1"/>
          </p:cNvSpPr>
          <p:nvPr/>
        </p:nvSpPr>
        <p:spPr bwMode="auto">
          <a:xfrm>
            <a:off x="8115301" y="2108201"/>
            <a:ext cx="276225" cy="233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82" name="Rectangle 77"/>
          <p:cNvSpPr>
            <a:spLocks noChangeArrowheads="1"/>
          </p:cNvSpPr>
          <p:nvPr/>
        </p:nvSpPr>
        <p:spPr bwMode="auto">
          <a:xfrm>
            <a:off x="8405814" y="2108201"/>
            <a:ext cx="276225" cy="233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83" name="Rectangle 77"/>
          <p:cNvSpPr>
            <a:spLocks noChangeArrowheads="1"/>
          </p:cNvSpPr>
          <p:nvPr/>
        </p:nvSpPr>
        <p:spPr bwMode="auto">
          <a:xfrm>
            <a:off x="7824789" y="2112963"/>
            <a:ext cx="276225" cy="2333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84" name="Rectangle 157"/>
          <p:cNvSpPr>
            <a:spLocks noChangeArrowheads="1"/>
          </p:cNvSpPr>
          <p:nvPr/>
        </p:nvSpPr>
        <p:spPr bwMode="auto">
          <a:xfrm>
            <a:off x="7824789" y="1881188"/>
            <a:ext cx="280987" cy="21431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0185" name="Rectangle 156"/>
          <p:cNvSpPr>
            <a:spLocks noChangeArrowheads="1"/>
          </p:cNvSpPr>
          <p:nvPr/>
        </p:nvSpPr>
        <p:spPr bwMode="auto">
          <a:xfrm>
            <a:off x="7496176" y="2105026"/>
            <a:ext cx="309563" cy="233363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5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VLANS spanning multiple switches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5164" y="3971925"/>
            <a:ext cx="8296275" cy="2687638"/>
          </a:xfrm>
        </p:spPr>
        <p:txBody>
          <a:bodyPr/>
          <a:lstStyle/>
          <a:p>
            <a:r>
              <a:rPr lang="en-US" altLang="en-US" sz="2400" i="1">
                <a:solidFill>
                  <a:srgbClr val="CC0000"/>
                </a:solidFill>
              </a:rPr>
              <a:t>trunk port:</a:t>
            </a:r>
            <a:r>
              <a:rPr lang="en-US" altLang="en-US" sz="2400">
                <a:solidFill>
                  <a:srgbClr val="CC0000"/>
                </a:solidFill>
              </a:rPr>
              <a:t> </a:t>
            </a:r>
            <a:r>
              <a:rPr lang="en-US" altLang="en-US" sz="2400"/>
              <a:t>carries frames between VLANS defined over multiple physical switches</a:t>
            </a:r>
          </a:p>
          <a:p>
            <a:pPr lvl="1"/>
            <a:r>
              <a:rPr lang="en-US" altLang="en-US" sz="2000"/>
              <a:t>frames forwarded within VLAN between switches can</a:t>
            </a:r>
            <a:r>
              <a:rPr lang="ja-JP" altLang="en-US" sz="2000"/>
              <a:t>’</a:t>
            </a:r>
            <a:r>
              <a:rPr lang="en-US" altLang="ja-JP" sz="2000"/>
              <a:t>t be vanilla 802.1 frames (must carry VLAN ID info)</a:t>
            </a:r>
          </a:p>
          <a:p>
            <a:pPr lvl="1"/>
            <a:r>
              <a:rPr lang="en-US" altLang="en-US" sz="2000"/>
              <a:t>802.1q protocol adds/removed additional header fields for frames forwarded between trunk ports</a:t>
            </a:r>
          </a:p>
        </p:txBody>
      </p:sp>
      <p:sp>
        <p:nvSpPr>
          <p:cNvPr id="50188" name="Rectangle 62"/>
          <p:cNvSpPr>
            <a:spLocks noChangeArrowheads="1"/>
          </p:cNvSpPr>
          <p:nvPr/>
        </p:nvSpPr>
        <p:spPr bwMode="auto">
          <a:xfrm>
            <a:off x="2865438" y="1887538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0189" name="Rectangle 80"/>
          <p:cNvSpPr>
            <a:spLocks noChangeArrowheads="1"/>
          </p:cNvSpPr>
          <p:nvPr/>
        </p:nvSpPr>
        <p:spPr bwMode="auto">
          <a:xfrm>
            <a:off x="2857501" y="2097089"/>
            <a:ext cx="290513" cy="24288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90" name="Rectangle 77"/>
          <p:cNvSpPr>
            <a:spLocks noChangeArrowheads="1"/>
          </p:cNvSpPr>
          <p:nvPr/>
        </p:nvSpPr>
        <p:spPr bwMode="auto">
          <a:xfrm>
            <a:off x="4929188" y="1878013"/>
            <a:ext cx="290512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91" name="Rectangle 76"/>
          <p:cNvSpPr>
            <a:spLocks noChangeArrowheads="1"/>
          </p:cNvSpPr>
          <p:nvPr/>
        </p:nvSpPr>
        <p:spPr bwMode="auto">
          <a:xfrm>
            <a:off x="4038600" y="1882775"/>
            <a:ext cx="890588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92" name="Rectangle 75"/>
          <p:cNvSpPr>
            <a:spLocks noChangeArrowheads="1"/>
          </p:cNvSpPr>
          <p:nvPr/>
        </p:nvSpPr>
        <p:spPr bwMode="auto">
          <a:xfrm>
            <a:off x="3143251" y="1882775"/>
            <a:ext cx="900113" cy="45243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93" name="Rectangle 2"/>
          <p:cNvSpPr>
            <a:spLocks noChangeArrowheads="1"/>
          </p:cNvSpPr>
          <p:nvPr/>
        </p:nvSpPr>
        <p:spPr bwMode="auto">
          <a:xfrm>
            <a:off x="2857500" y="1874838"/>
            <a:ext cx="2370138" cy="46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94" name="Line 3"/>
          <p:cNvSpPr>
            <a:spLocks noChangeShapeType="1"/>
          </p:cNvSpPr>
          <p:nvPr/>
        </p:nvSpPr>
        <p:spPr bwMode="auto">
          <a:xfrm>
            <a:off x="2859089" y="2090738"/>
            <a:ext cx="235108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195" name="Text Box 6"/>
          <p:cNvSpPr txBox="1">
            <a:spLocks noChangeArrowheads="1"/>
          </p:cNvSpPr>
          <p:nvPr/>
        </p:nvSpPr>
        <p:spPr bwMode="auto">
          <a:xfrm>
            <a:off x="2774950" y="18335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0196" name="Line 7"/>
          <p:cNvSpPr>
            <a:spLocks noChangeShapeType="1"/>
          </p:cNvSpPr>
          <p:nvPr/>
        </p:nvSpPr>
        <p:spPr bwMode="auto">
          <a:xfrm>
            <a:off x="4038600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197" name="AutoShape 8"/>
          <p:cNvSpPr>
            <a:spLocks noChangeArrowheads="1"/>
          </p:cNvSpPr>
          <p:nvPr/>
        </p:nvSpPr>
        <p:spPr bwMode="auto">
          <a:xfrm>
            <a:off x="2828925" y="1616075"/>
            <a:ext cx="3176588" cy="261938"/>
          </a:xfrm>
          <a:prstGeom prst="parallelogram">
            <a:avLst>
              <a:gd name="adj" fmla="val 30318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98" name="Freeform 9"/>
          <p:cNvSpPr>
            <a:spLocks/>
          </p:cNvSpPr>
          <p:nvPr/>
        </p:nvSpPr>
        <p:spPr bwMode="auto">
          <a:xfrm>
            <a:off x="5232400" y="1619251"/>
            <a:ext cx="763588" cy="720725"/>
          </a:xfrm>
          <a:custGeom>
            <a:avLst/>
            <a:gdLst>
              <a:gd name="T0" fmla="*/ 0 w 232"/>
              <a:gd name="T1" fmla="*/ 2147483646 h 454"/>
              <a:gd name="T2" fmla="*/ 2147483646 w 232"/>
              <a:gd name="T3" fmla="*/ 2147483646 h 454"/>
              <a:gd name="T4" fmla="*/ 2147483646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199" name="Freeform 10"/>
          <p:cNvSpPr>
            <a:spLocks/>
          </p:cNvSpPr>
          <p:nvPr/>
        </p:nvSpPr>
        <p:spPr bwMode="auto">
          <a:xfrm>
            <a:off x="3230563" y="1663701"/>
            <a:ext cx="2228850" cy="150813"/>
          </a:xfrm>
          <a:custGeom>
            <a:avLst/>
            <a:gdLst>
              <a:gd name="T0" fmla="*/ 0 w 678"/>
              <a:gd name="T1" fmla="*/ 2147483646 h 110"/>
              <a:gd name="T2" fmla="*/ 2147483646 w 678"/>
              <a:gd name="T3" fmla="*/ 2147483646 h 110"/>
              <a:gd name="T4" fmla="*/ 2147483646 w 678"/>
              <a:gd name="T5" fmla="*/ 0 h 110"/>
              <a:gd name="T6" fmla="*/ 2147483646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00" name="Freeform 11"/>
          <p:cNvSpPr>
            <a:spLocks/>
          </p:cNvSpPr>
          <p:nvPr/>
        </p:nvSpPr>
        <p:spPr bwMode="auto">
          <a:xfrm>
            <a:off x="3703638" y="1663700"/>
            <a:ext cx="1420812" cy="166688"/>
          </a:xfrm>
          <a:custGeom>
            <a:avLst/>
            <a:gdLst>
              <a:gd name="T0" fmla="*/ 0 w 432"/>
              <a:gd name="T1" fmla="*/ 0 h 105"/>
              <a:gd name="T2" fmla="*/ 2147483646 w 432"/>
              <a:gd name="T3" fmla="*/ 0 h 105"/>
              <a:gd name="T4" fmla="*/ 2147483646 w 432"/>
              <a:gd name="T5" fmla="*/ 2147483646 h 105"/>
              <a:gd name="T6" fmla="*/ 2147483646 w 432"/>
              <a:gd name="T7" fmla="*/ 2147483646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01" name="Line 17"/>
          <p:cNvSpPr>
            <a:spLocks noChangeShapeType="1"/>
          </p:cNvSpPr>
          <p:nvPr/>
        </p:nvSpPr>
        <p:spPr bwMode="auto">
          <a:xfrm>
            <a:off x="4638675" y="18843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02" name="Line 18"/>
          <p:cNvSpPr>
            <a:spLocks noChangeShapeType="1"/>
          </p:cNvSpPr>
          <p:nvPr/>
        </p:nvSpPr>
        <p:spPr bwMode="auto">
          <a:xfrm>
            <a:off x="3438525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03" name="Line 21"/>
          <p:cNvSpPr>
            <a:spLocks noChangeShapeType="1"/>
          </p:cNvSpPr>
          <p:nvPr/>
        </p:nvSpPr>
        <p:spPr bwMode="auto">
          <a:xfrm>
            <a:off x="3148013" y="18764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04" name="Line 22"/>
          <p:cNvSpPr>
            <a:spLocks noChangeShapeType="1"/>
          </p:cNvSpPr>
          <p:nvPr/>
        </p:nvSpPr>
        <p:spPr bwMode="auto">
          <a:xfrm>
            <a:off x="2857500" y="18891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05" name="Line 23"/>
          <p:cNvSpPr>
            <a:spLocks noChangeShapeType="1"/>
          </p:cNvSpPr>
          <p:nvPr/>
        </p:nvSpPr>
        <p:spPr bwMode="auto">
          <a:xfrm>
            <a:off x="3719513" y="18843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06" name="Line 24"/>
          <p:cNvSpPr>
            <a:spLocks noChangeShapeType="1"/>
          </p:cNvSpPr>
          <p:nvPr/>
        </p:nvSpPr>
        <p:spPr bwMode="auto">
          <a:xfrm>
            <a:off x="4343400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07" name="Line 25"/>
          <p:cNvSpPr>
            <a:spLocks noChangeShapeType="1"/>
          </p:cNvSpPr>
          <p:nvPr/>
        </p:nvSpPr>
        <p:spPr bwMode="auto">
          <a:xfrm>
            <a:off x="4933950" y="18748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08" name="Text Box 26"/>
          <p:cNvSpPr txBox="1">
            <a:spLocks noChangeArrowheads="1"/>
          </p:cNvSpPr>
          <p:nvPr/>
        </p:nvSpPr>
        <p:spPr bwMode="auto">
          <a:xfrm>
            <a:off x="3656013" y="20431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0209" name="Text Box 27"/>
          <p:cNvSpPr txBox="1">
            <a:spLocks noChangeArrowheads="1"/>
          </p:cNvSpPr>
          <p:nvPr/>
        </p:nvSpPr>
        <p:spPr bwMode="auto">
          <a:xfrm>
            <a:off x="3975100" y="182880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50210" name="Text Box 29"/>
          <p:cNvSpPr txBox="1">
            <a:spLocks noChangeArrowheads="1"/>
          </p:cNvSpPr>
          <p:nvPr/>
        </p:nvSpPr>
        <p:spPr bwMode="auto">
          <a:xfrm>
            <a:off x="3956050" y="2047876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50211" name="Text Box 30"/>
          <p:cNvSpPr txBox="1">
            <a:spLocks noChangeArrowheads="1"/>
          </p:cNvSpPr>
          <p:nvPr/>
        </p:nvSpPr>
        <p:spPr bwMode="auto">
          <a:xfrm>
            <a:off x="2784475" y="20335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0212" name="Text Box 57"/>
          <p:cNvSpPr txBox="1">
            <a:spLocks noChangeArrowheads="1"/>
          </p:cNvSpPr>
          <p:nvPr/>
        </p:nvSpPr>
        <p:spPr bwMode="auto">
          <a:xfrm>
            <a:off x="3651250" y="182880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50213" name="Line 61"/>
          <p:cNvSpPr>
            <a:spLocks noChangeShapeType="1"/>
          </p:cNvSpPr>
          <p:nvPr/>
        </p:nvSpPr>
        <p:spPr bwMode="auto">
          <a:xfrm flipH="1">
            <a:off x="2097088" y="2209800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14" name="Line 62"/>
          <p:cNvSpPr>
            <a:spLocks noChangeShapeType="1"/>
          </p:cNvSpPr>
          <p:nvPr/>
        </p:nvSpPr>
        <p:spPr bwMode="auto">
          <a:xfrm flipH="1">
            <a:off x="2482850" y="2209800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15" name="Line 63"/>
          <p:cNvSpPr>
            <a:spLocks noChangeShapeType="1"/>
          </p:cNvSpPr>
          <p:nvPr/>
        </p:nvSpPr>
        <p:spPr bwMode="auto">
          <a:xfrm flipH="1">
            <a:off x="3201988" y="2225676"/>
            <a:ext cx="70961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16" name="Text Box 64"/>
          <p:cNvSpPr txBox="1">
            <a:spLocks noChangeArrowheads="1"/>
          </p:cNvSpPr>
          <p:nvPr/>
        </p:nvSpPr>
        <p:spPr bwMode="auto">
          <a:xfrm>
            <a:off x="4922838" y="2587626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50217" name="Line 69"/>
          <p:cNvSpPr>
            <a:spLocks noChangeShapeType="1"/>
          </p:cNvSpPr>
          <p:nvPr/>
        </p:nvSpPr>
        <p:spPr bwMode="auto">
          <a:xfrm>
            <a:off x="4210050" y="2212976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18" name="Line 70"/>
          <p:cNvSpPr>
            <a:spLocks noChangeShapeType="1"/>
          </p:cNvSpPr>
          <p:nvPr/>
        </p:nvSpPr>
        <p:spPr bwMode="auto">
          <a:xfrm>
            <a:off x="4200526" y="2011363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19" name="Line 71"/>
          <p:cNvSpPr>
            <a:spLocks noChangeShapeType="1"/>
          </p:cNvSpPr>
          <p:nvPr/>
        </p:nvSpPr>
        <p:spPr bwMode="auto">
          <a:xfrm>
            <a:off x="5056188" y="1955800"/>
            <a:ext cx="514350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20" name="Text Box 72"/>
          <p:cNvSpPr txBox="1">
            <a:spLocks noChangeArrowheads="1"/>
          </p:cNvSpPr>
          <p:nvPr/>
        </p:nvSpPr>
        <p:spPr bwMode="auto">
          <a:xfrm>
            <a:off x="2087563" y="3130550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Electrical Engineering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(VLAN ports 1-8)</a:t>
            </a:r>
          </a:p>
        </p:txBody>
      </p:sp>
      <p:sp>
        <p:nvSpPr>
          <p:cNvPr id="50221" name="Text Box 73"/>
          <p:cNvSpPr txBox="1">
            <a:spLocks noChangeArrowheads="1"/>
          </p:cNvSpPr>
          <p:nvPr/>
        </p:nvSpPr>
        <p:spPr bwMode="auto">
          <a:xfrm>
            <a:off x="4249738" y="3117850"/>
            <a:ext cx="1433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Computer Science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(VLAN ports 9-15)</a:t>
            </a:r>
          </a:p>
        </p:txBody>
      </p:sp>
      <p:sp>
        <p:nvSpPr>
          <p:cNvPr id="50222" name="Text Box 74"/>
          <p:cNvSpPr txBox="1">
            <a:spLocks noChangeArrowheads="1"/>
          </p:cNvSpPr>
          <p:nvPr/>
        </p:nvSpPr>
        <p:spPr bwMode="auto">
          <a:xfrm>
            <a:off x="4846638" y="1824038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50223" name="Oval 81"/>
          <p:cNvSpPr>
            <a:spLocks noChangeArrowheads="1"/>
          </p:cNvSpPr>
          <p:nvPr/>
        </p:nvSpPr>
        <p:spPr bwMode="auto">
          <a:xfrm>
            <a:off x="2973388" y="2189164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24" name="Oval 82"/>
          <p:cNvSpPr>
            <a:spLocks noChangeArrowheads="1"/>
          </p:cNvSpPr>
          <p:nvPr/>
        </p:nvSpPr>
        <p:spPr bwMode="auto">
          <a:xfrm>
            <a:off x="3265488" y="2185989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25" name="Oval 83"/>
          <p:cNvSpPr>
            <a:spLocks noChangeArrowheads="1"/>
          </p:cNvSpPr>
          <p:nvPr/>
        </p:nvSpPr>
        <p:spPr bwMode="auto">
          <a:xfrm>
            <a:off x="3852863" y="2190751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26" name="Oval 84"/>
          <p:cNvSpPr>
            <a:spLocks noChangeArrowheads="1"/>
          </p:cNvSpPr>
          <p:nvPr/>
        </p:nvSpPr>
        <p:spPr bwMode="auto">
          <a:xfrm>
            <a:off x="4184651" y="2187576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27" name="Oval 85"/>
          <p:cNvSpPr>
            <a:spLocks noChangeArrowheads="1"/>
          </p:cNvSpPr>
          <p:nvPr/>
        </p:nvSpPr>
        <p:spPr bwMode="auto">
          <a:xfrm>
            <a:off x="4171951" y="1973264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28" name="Oval 86"/>
          <p:cNvSpPr>
            <a:spLocks noChangeArrowheads="1"/>
          </p:cNvSpPr>
          <p:nvPr/>
        </p:nvSpPr>
        <p:spPr bwMode="auto">
          <a:xfrm>
            <a:off x="5046663" y="1970089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29" name="Text Box 45"/>
          <p:cNvSpPr txBox="1">
            <a:spLocks noChangeArrowheads="1"/>
          </p:cNvSpPr>
          <p:nvPr/>
        </p:nvSpPr>
        <p:spPr bwMode="auto">
          <a:xfrm>
            <a:off x="2636838" y="255428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50230" name="Rectangle 113"/>
          <p:cNvSpPr>
            <a:spLocks noChangeArrowheads="1"/>
          </p:cNvSpPr>
          <p:nvPr/>
        </p:nvSpPr>
        <p:spPr bwMode="auto">
          <a:xfrm>
            <a:off x="8412163" y="2105026"/>
            <a:ext cx="2794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0231" name="Rectangle 77"/>
          <p:cNvSpPr>
            <a:spLocks noChangeArrowheads="1"/>
          </p:cNvSpPr>
          <p:nvPr/>
        </p:nvSpPr>
        <p:spPr bwMode="auto">
          <a:xfrm>
            <a:off x="8401051" y="1884363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32" name="Rectangle 76"/>
          <p:cNvSpPr>
            <a:spLocks noChangeArrowheads="1"/>
          </p:cNvSpPr>
          <p:nvPr/>
        </p:nvSpPr>
        <p:spPr bwMode="auto">
          <a:xfrm>
            <a:off x="7510464" y="1889125"/>
            <a:ext cx="89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33" name="Line 17"/>
          <p:cNvSpPr>
            <a:spLocks noChangeShapeType="1"/>
          </p:cNvSpPr>
          <p:nvPr/>
        </p:nvSpPr>
        <p:spPr bwMode="auto">
          <a:xfrm>
            <a:off x="8110538" y="18907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34" name="Line 24"/>
          <p:cNvSpPr>
            <a:spLocks noChangeShapeType="1"/>
          </p:cNvSpPr>
          <p:nvPr/>
        </p:nvSpPr>
        <p:spPr bwMode="auto">
          <a:xfrm>
            <a:off x="7815263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35" name="Line 25"/>
          <p:cNvSpPr>
            <a:spLocks noChangeShapeType="1"/>
          </p:cNvSpPr>
          <p:nvPr/>
        </p:nvSpPr>
        <p:spPr bwMode="auto">
          <a:xfrm>
            <a:off x="8405813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36" name="Text Box 29"/>
          <p:cNvSpPr txBox="1">
            <a:spLocks noChangeArrowheads="1"/>
          </p:cNvSpPr>
          <p:nvPr/>
        </p:nvSpPr>
        <p:spPr bwMode="auto">
          <a:xfrm>
            <a:off x="7427913" y="2054226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0237" name="Text Box 74"/>
          <p:cNvSpPr txBox="1">
            <a:spLocks noChangeArrowheads="1"/>
          </p:cNvSpPr>
          <p:nvPr/>
        </p:nvSpPr>
        <p:spPr bwMode="auto">
          <a:xfrm>
            <a:off x="8318500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50238" name="Oval 84"/>
          <p:cNvSpPr>
            <a:spLocks noChangeArrowheads="1"/>
          </p:cNvSpPr>
          <p:nvPr/>
        </p:nvSpPr>
        <p:spPr bwMode="auto">
          <a:xfrm>
            <a:off x="7656513" y="2193926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39" name="Oval 86"/>
          <p:cNvSpPr>
            <a:spLocks noChangeArrowheads="1"/>
          </p:cNvSpPr>
          <p:nvPr/>
        </p:nvSpPr>
        <p:spPr bwMode="auto">
          <a:xfrm>
            <a:off x="8518526" y="1976439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40" name="AutoShape 8"/>
          <p:cNvSpPr>
            <a:spLocks noChangeArrowheads="1"/>
          </p:cNvSpPr>
          <p:nvPr/>
        </p:nvSpPr>
        <p:spPr bwMode="auto">
          <a:xfrm>
            <a:off x="7496176" y="1612900"/>
            <a:ext cx="1630363" cy="261938"/>
          </a:xfrm>
          <a:prstGeom prst="parallelogram">
            <a:avLst>
              <a:gd name="adj" fmla="val 15560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41" name="Freeform 10"/>
          <p:cNvSpPr>
            <a:spLocks/>
          </p:cNvSpPr>
          <p:nvPr/>
        </p:nvSpPr>
        <p:spPr bwMode="auto">
          <a:xfrm>
            <a:off x="7678739" y="1657350"/>
            <a:ext cx="1184275" cy="166688"/>
          </a:xfrm>
          <a:custGeom>
            <a:avLst/>
            <a:gdLst>
              <a:gd name="T0" fmla="*/ 0 w 678"/>
              <a:gd name="T1" fmla="*/ 2147483646 h 110"/>
              <a:gd name="T2" fmla="*/ 2147483646 w 678"/>
              <a:gd name="T3" fmla="*/ 2147483646 h 110"/>
              <a:gd name="T4" fmla="*/ 2147483646 w 678"/>
              <a:gd name="T5" fmla="*/ 0 h 110"/>
              <a:gd name="T6" fmla="*/ 2147483646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42" name="Freeform 10"/>
          <p:cNvSpPr>
            <a:spLocks/>
          </p:cNvSpPr>
          <p:nvPr/>
        </p:nvSpPr>
        <p:spPr bwMode="auto">
          <a:xfrm flipV="1">
            <a:off x="7878764" y="1657350"/>
            <a:ext cx="873125" cy="166688"/>
          </a:xfrm>
          <a:custGeom>
            <a:avLst/>
            <a:gdLst>
              <a:gd name="T0" fmla="*/ 0 w 678"/>
              <a:gd name="T1" fmla="*/ 2147483646 h 110"/>
              <a:gd name="T2" fmla="*/ 2147483646 w 678"/>
              <a:gd name="T3" fmla="*/ 2147483646 h 110"/>
              <a:gd name="T4" fmla="*/ 2147483646 w 678"/>
              <a:gd name="T5" fmla="*/ 0 h 110"/>
              <a:gd name="T6" fmla="*/ 2147483646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IN"/>
          </a:p>
        </p:txBody>
      </p:sp>
      <p:sp>
        <p:nvSpPr>
          <p:cNvPr id="50243" name="Freeform 131"/>
          <p:cNvSpPr>
            <a:spLocks/>
          </p:cNvSpPr>
          <p:nvPr/>
        </p:nvSpPr>
        <p:spPr bwMode="auto">
          <a:xfrm>
            <a:off x="8704263" y="1611313"/>
            <a:ext cx="419100" cy="723900"/>
          </a:xfrm>
          <a:custGeom>
            <a:avLst/>
            <a:gdLst>
              <a:gd name="T0" fmla="*/ 2147483646 w 264"/>
              <a:gd name="T1" fmla="*/ 0 h 456"/>
              <a:gd name="T2" fmla="*/ 2147483646 w 264"/>
              <a:gd name="T3" fmla="*/ 2147483646 h 456"/>
              <a:gd name="T4" fmla="*/ 0 w 264"/>
              <a:gd name="T5" fmla="*/ 2147483646 h 4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4" h="456">
                <a:moveTo>
                  <a:pt x="264" y="0"/>
                </a:moveTo>
                <a:lnTo>
                  <a:pt x="262" y="248"/>
                </a:lnTo>
                <a:lnTo>
                  <a:pt x="0" y="45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0244" name="Freeform 132"/>
          <p:cNvSpPr>
            <a:spLocks/>
          </p:cNvSpPr>
          <p:nvPr/>
        </p:nvSpPr>
        <p:spPr bwMode="auto">
          <a:xfrm>
            <a:off x="7493001" y="1868488"/>
            <a:ext cx="1209675" cy="481012"/>
          </a:xfrm>
          <a:custGeom>
            <a:avLst/>
            <a:gdLst>
              <a:gd name="T0" fmla="*/ 0 w 762"/>
              <a:gd name="T1" fmla="*/ 2147483646 h 303"/>
              <a:gd name="T2" fmla="*/ 0 w 762"/>
              <a:gd name="T3" fmla="*/ 2147483646 h 303"/>
              <a:gd name="T4" fmla="*/ 2147483646 w 762"/>
              <a:gd name="T5" fmla="*/ 2147483646 h 303"/>
              <a:gd name="T6" fmla="*/ 2147483646 w 762"/>
              <a:gd name="T7" fmla="*/ 0 h 30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62" h="303">
                <a:moveTo>
                  <a:pt x="0" y="3"/>
                </a:moveTo>
                <a:lnTo>
                  <a:pt x="0" y="303"/>
                </a:lnTo>
                <a:lnTo>
                  <a:pt x="762" y="303"/>
                </a:lnTo>
                <a:lnTo>
                  <a:pt x="76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0245" name="Line 133"/>
          <p:cNvSpPr>
            <a:spLocks noChangeShapeType="1"/>
          </p:cNvSpPr>
          <p:nvPr/>
        </p:nvSpPr>
        <p:spPr bwMode="auto">
          <a:xfrm flipV="1">
            <a:off x="7493000" y="2092326"/>
            <a:ext cx="12192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0246" name="Line 69"/>
          <p:cNvSpPr>
            <a:spLocks noChangeShapeType="1"/>
          </p:cNvSpPr>
          <p:nvPr/>
        </p:nvSpPr>
        <p:spPr bwMode="auto">
          <a:xfrm flipH="1">
            <a:off x="7507288" y="2216151"/>
            <a:ext cx="165100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47" name="Line 70"/>
          <p:cNvSpPr>
            <a:spLocks noChangeShapeType="1"/>
          </p:cNvSpPr>
          <p:nvPr/>
        </p:nvSpPr>
        <p:spPr bwMode="auto">
          <a:xfrm>
            <a:off x="7962900" y="1990726"/>
            <a:ext cx="179388" cy="62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48" name="Line 71"/>
          <p:cNvSpPr>
            <a:spLocks noChangeShapeType="1"/>
          </p:cNvSpPr>
          <p:nvPr/>
        </p:nvSpPr>
        <p:spPr bwMode="auto">
          <a:xfrm>
            <a:off x="8523289" y="1987551"/>
            <a:ext cx="509587" cy="455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249" name="Oval 85"/>
          <p:cNvSpPr>
            <a:spLocks noChangeArrowheads="1"/>
          </p:cNvSpPr>
          <p:nvPr/>
        </p:nvSpPr>
        <p:spPr bwMode="auto">
          <a:xfrm>
            <a:off x="7948613" y="1970089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50" name="Text Box 27"/>
          <p:cNvSpPr txBox="1">
            <a:spLocks noChangeArrowheads="1"/>
          </p:cNvSpPr>
          <p:nvPr/>
        </p:nvSpPr>
        <p:spPr bwMode="auto">
          <a:xfrm>
            <a:off x="7756525" y="183515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0251" name="Rectangle 158"/>
          <p:cNvSpPr>
            <a:spLocks noChangeArrowheads="1"/>
          </p:cNvSpPr>
          <p:nvPr/>
        </p:nvSpPr>
        <p:spPr bwMode="auto">
          <a:xfrm>
            <a:off x="8115300" y="1885950"/>
            <a:ext cx="280988" cy="2047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0252" name="Text Box 73"/>
          <p:cNvSpPr txBox="1">
            <a:spLocks noChangeArrowheads="1"/>
          </p:cNvSpPr>
          <p:nvPr/>
        </p:nvSpPr>
        <p:spPr bwMode="auto">
          <a:xfrm>
            <a:off x="7172325" y="3124200"/>
            <a:ext cx="2408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Ports 2,3,5 belong to EE VLAN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Ports 4,6,7,8 belong to CS VLAN</a:t>
            </a:r>
          </a:p>
        </p:txBody>
      </p:sp>
      <p:sp>
        <p:nvSpPr>
          <p:cNvPr id="50253" name="Text Box 27"/>
          <p:cNvSpPr txBox="1">
            <a:spLocks noChangeArrowheads="1"/>
          </p:cNvSpPr>
          <p:nvPr/>
        </p:nvSpPr>
        <p:spPr bwMode="auto">
          <a:xfrm>
            <a:off x="8037513" y="183515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0254" name="Text Box 27"/>
          <p:cNvSpPr txBox="1">
            <a:spLocks noChangeArrowheads="1"/>
          </p:cNvSpPr>
          <p:nvPr/>
        </p:nvSpPr>
        <p:spPr bwMode="auto">
          <a:xfrm>
            <a:off x="7761288" y="20494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0255" name="Text Box 27"/>
          <p:cNvSpPr txBox="1">
            <a:spLocks noChangeArrowheads="1"/>
          </p:cNvSpPr>
          <p:nvPr/>
        </p:nvSpPr>
        <p:spPr bwMode="auto">
          <a:xfrm>
            <a:off x="8037513" y="20494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0256" name="Text Box 27"/>
          <p:cNvSpPr txBox="1">
            <a:spLocks noChangeArrowheads="1"/>
          </p:cNvSpPr>
          <p:nvPr/>
        </p:nvSpPr>
        <p:spPr bwMode="auto">
          <a:xfrm>
            <a:off x="8337550" y="2054226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grpSp>
        <p:nvGrpSpPr>
          <p:cNvPr id="692394" name="Group 170"/>
          <p:cNvGrpSpPr>
            <a:grpSpLocks/>
          </p:cNvGrpSpPr>
          <p:nvPr/>
        </p:nvGrpSpPr>
        <p:grpSpPr bwMode="auto">
          <a:xfrm>
            <a:off x="4851401" y="1835150"/>
            <a:ext cx="2836863" cy="427038"/>
            <a:chOff x="2096" y="1156"/>
            <a:chExt cx="1787" cy="269"/>
          </a:xfrm>
        </p:grpSpPr>
        <p:sp>
          <p:nvSpPr>
            <p:cNvPr id="50286" name="Oval 85"/>
            <p:cNvSpPr>
              <a:spLocks noChangeArrowheads="1"/>
            </p:cNvSpPr>
            <p:nvPr/>
          </p:nvSpPr>
          <p:spPr bwMode="auto">
            <a:xfrm>
              <a:off x="2215" y="1381"/>
              <a:ext cx="27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0287" name="Group 169"/>
            <p:cNvGrpSpPr>
              <a:grpSpLocks/>
            </p:cNvGrpSpPr>
            <p:nvPr/>
          </p:nvGrpSpPr>
          <p:grpSpPr bwMode="auto">
            <a:xfrm>
              <a:off x="2096" y="1156"/>
              <a:ext cx="1787" cy="269"/>
              <a:chOff x="2096" y="1156"/>
              <a:chExt cx="1787" cy="269"/>
            </a:xfrm>
          </p:grpSpPr>
          <p:sp>
            <p:nvSpPr>
              <p:cNvPr id="50288" name="Text Box 28"/>
              <p:cNvSpPr txBox="1">
                <a:spLocks noChangeArrowheads="1"/>
              </p:cNvSpPr>
              <p:nvPr/>
            </p:nvSpPr>
            <p:spPr bwMode="auto">
              <a:xfrm>
                <a:off x="2096" y="1290"/>
                <a:ext cx="18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800">
                    <a:solidFill>
                      <a:srgbClr val="FF0000"/>
                    </a:solidFill>
                    <a:latin typeface="Arial" panose="020B0604020202020204" pitchFamily="34" charset="0"/>
                  </a:rPr>
                  <a:t>16</a:t>
                </a:r>
              </a:p>
            </p:txBody>
          </p:sp>
          <p:sp>
            <p:nvSpPr>
              <p:cNvPr id="50289" name="Text Box 27"/>
              <p:cNvSpPr txBox="1">
                <a:spLocks noChangeArrowheads="1"/>
              </p:cNvSpPr>
              <p:nvPr/>
            </p:nvSpPr>
            <p:spPr bwMode="auto">
              <a:xfrm>
                <a:off x="3731" y="1156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800">
                    <a:solidFill>
                      <a:srgbClr val="FF000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50290" name="Oval 85"/>
              <p:cNvSpPr>
                <a:spLocks noChangeArrowheads="1"/>
              </p:cNvSpPr>
              <p:nvPr/>
            </p:nvSpPr>
            <p:spPr bwMode="auto">
              <a:xfrm>
                <a:off x="3855" y="1247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0291" name="Freeform 168"/>
              <p:cNvSpPr>
                <a:spLocks/>
              </p:cNvSpPr>
              <p:nvPr/>
            </p:nvSpPr>
            <p:spPr bwMode="auto">
              <a:xfrm>
                <a:off x="2226" y="1260"/>
                <a:ext cx="1644" cy="135"/>
              </a:xfrm>
              <a:custGeom>
                <a:avLst/>
                <a:gdLst>
                  <a:gd name="T0" fmla="*/ 0 w 1644"/>
                  <a:gd name="T1" fmla="*/ 135 h 135"/>
                  <a:gd name="T2" fmla="*/ 852 w 1644"/>
                  <a:gd name="T3" fmla="*/ 132 h 135"/>
                  <a:gd name="T4" fmla="*/ 1050 w 1644"/>
                  <a:gd name="T5" fmla="*/ 0 h 135"/>
                  <a:gd name="T6" fmla="*/ 1644 w 1644"/>
                  <a:gd name="T7" fmla="*/ 0 h 1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44" h="135">
                    <a:moveTo>
                      <a:pt x="0" y="135"/>
                    </a:moveTo>
                    <a:lnTo>
                      <a:pt x="852" y="132"/>
                    </a:lnTo>
                    <a:lnTo>
                      <a:pt x="1050" y="0"/>
                    </a:lnTo>
                    <a:lnTo>
                      <a:pt x="1644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grpSp>
        <p:nvGrpSpPr>
          <p:cNvPr id="50258" name="Group 44"/>
          <p:cNvGrpSpPr>
            <a:grpSpLocks/>
          </p:cNvGrpSpPr>
          <p:nvPr/>
        </p:nvGrpSpPr>
        <p:grpSpPr bwMode="auto">
          <a:xfrm>
            <a:off x="1778001" y="2316163"/>
            <a:ext cx="538163" cy="558800"/>
            <a:chOff x="-44" y="1473"/>
            <a:chExt cx="981" cy="1105"/>
          </a:xfrm>
        </p:grpSpPr>
        <p:pic>
          <p:nvPicPr>
            <p:cNvPr id="5028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28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50259" name="Group 44"/>
          <p:cNvGrpSpPr>
            <a:grpSpLocks/>
          </p:cNvGrpSpPr>
          <p:nvPr/>
        </p:nvGrpSpPr>
        <p:grpSpPr bwMode="auto">
          <a:xfrm>
            <a:off x="2143125" y="2519363"/>
            <a:ext cx="539750" cy="558800"/>
            <a:chOff x="-44" y="1473"/>
            <a:chExt cx="981" cy="1105"/>
          </a:xfrm>
        </p:grpSpPr>
        <p:pic>
          <p:nvPicPr>
            <p:cNvPr id="5028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28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50260" name="Group 44"/>
          <p:cNvGrpSpPr>
            <a:grpSpLocks/>
          </p:cNvGrpSpPr>
          <p:nvPr/>
        </p:nvGrpSpPr>
        <p:grpSpPr bwMode="auto">
          <a:xfrm>
            <a:off x="2814638" y="2479675"/>
            <a:ext cx="538162" cy="558800"/>
            <a:chOff x="-44" y="1473"/>
            <a:chExt cx="981" cy="1105"/>
          </a:xfrm>
        </p:grpSpPr>
        <p:pic>
          <p:nvPicPr>
            <p:cNvPr id="5028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28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50261" name="Group 44"/>
          <p:cNvGrpSpPr>
            <a:grpSpLocks/>
          </p:cNvGrpSpPr>
          <p:nvPr/>
        </p:nvGrpSpPr>
        <p:grpSpPr bwMode="auto">
          <a:xfrm>
            <a:off x="3941763" y="2498725"/>
            <a:ext cx="538162" cy="558800"/>
            <a:chOff x="-44" y="1473"/>
            <a:chExt cx="981" cy="1105"/>
          </a:xfrm>
        </p:grpSpPr>
        <p:pic>
          <p:nvPicPr>
            <p:cNvPr id="5027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27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50262" name="Group 44"/>
          <p:cNvGrpSpPr>
            <a:grpSpLocks/>
          </p:cNvGrpSpPr>
          <p:nvPr/>
        </p:nvGrpSpPr>
        <p:grpSpPr bwMode="auto">
          <a:xfrm>
            <a:off x="4378325" y="2479675"/>
            <a:ext cx="539750" cy="558800"/>
            <a:chOff x="-44" y="1473"/>
            <a:chExt cx="981" cy="1105"/>
          </a:xfrm>
        </p:grpSpPr>
        <p:pic>
          <p:nvPicPr>
            <p:cNvPr id="5027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27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50263" name="Group 44"/>
          <p:cNvGrpSpPr>
            <a:grpSpLocks/>
          </p:cNvGrpSpPr>
          <p:nvPr/>
        </p:nvGrpSpPr>
        <p:grpSpPr bwMode="auto">
          <a:xfrm>
            <a:off x="5232401" y="2327275"/>
            <a:ext cx="538163" cy="558800"/>
            <a:chOff x="-44" y="1473"/>
            <a:chExt cx="981" cy="1105"/>
          </a:xfrm>
        </p:grpSpPr>
        <p:pic>
          <p:nvPicPr>
            <p:cNvPr id="5027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27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50264" name="Group 44"/>
          <p:cNvGrpSpPr>
            <a:grpSpLocks/>
          </p:cNvGrpSpPr>
          <p:nvPr/>
        </p:nvGrpSpPr>
        <p:grpSpPr bwMode="auto">
          <a:xfrm>
            <a:off x="7081838" y="2428875"/>
            <a:ext cx="538162" cy="558800"/>
            <a:chOff x="-44" y="1473"/>
            <a:chExt cx="981" cy="1105"/>
          </a:xfrm>
        </p:grpSpPr>
        <p:pic>
          <p:nvPicPr>
            <p:cNvPr id="5027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27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50265" name="Group 44"/>
          <p:cNvGrpSpPr>
            <a:grpSpLocks/>
          </p:cNvGrpSpPr>
          <p:nvPr/>
        </p:nvGrpSpPr>
        <p:grpSpPr bwMode="auto">
          <a:xfrm>
            <a:off x="8707438" y="2357438"/>
            <a:ext cx="538162" cy="558800"/>
            <a:chOff x="-44" y="1473"/>
            <a:chExt cx="981" cy="1105"/>
          </a:xfrm>
        </p:grpSpPr>
        <p:pic>
          <p:nvPicPr>
            <p:cNvPr id="5027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27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50266" name="Group 44"/>
          <p:cNvGrpSpPr>
            <a:grpSpLocks/>
          </p:cNvGrpSpPr>
          <p:nvPr/>
        </p:nvGrpSpPr>
        <p:grpSpPr bwMode="auto">
          <a:xfrm>
            <a:off x="7781925" y="2438400"/>
            <a:ext cx="539750" cy="558800"/>
            <a:chOff x="-44" y="1473"/>
            <a:chExt cx="981" cy="1105"/>
          </a:xfrm>
        </p:grpSpPr>
        <p:pic>
          <p:nvPicPr>
            <p:cNvPr id="5026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26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pic>
        <p:nvPicPr>
          <p:cNvPr id="50267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1320007"/>
            <a:ext cx="74152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520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76">
            <a:extLst>
              <a:ext uri="{FF2B5EF4-FFF2-40B4-BE49-F238E27FC236}">
                <a16:creationId xmlns:a16="http://schemas.microsoft.com/office/drawing/2014/main" id="{D8A950A5-D349-3A4C-9452-45729A4FC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748" y="2279650"/>
            <a:ext cx="294061" cy="2223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80" name="Rectangle 75">
            <a:extLst>
              <a:ext uri="{FF2B5EF4-FFF2-40B4-BE49-F238E27FC236}">
                <a16:creationId xmlns:a16="http://schemas.microsoft.com/office/drawing/2014/main" id="{8C0C85CC-E6A5-CF4D-B365-08A5FFBFE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200" y="2519374"/>
            <a:ext cx="302725" cy="252401"/>
          </a:xfrm>
          <a:prstGeom prst="rect">
            <a:avLst/>
          </a:prstGeom>
          <a:solidFill>
            <a:srgbClr val="F56F6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75" name="Rectangle 76">
            <a:extLst>
              <a:ext uri="{FF2B5EF4-FFF2-40B4-BE49-F238E27FC236}">
                <a16:creationId xmlns:a16="http://schemas.microsoft.com/office/drawing/2014/main" id="{E36252AE-1FDF-844C-B0A3-9623FCA29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323" y="2308273"/>
            <a:ext cx="294061" cy="2476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56" name="Rectangle 75">
            <a:extLst>
              <a:ext uri="{FF2B5EF4-FFF2-40B4-BE49-F238E27FC236}">
                <a16:creationId xmlns:a16="http://schemas.microsoft.com/office/drawing/2014/main" id="{86D84E7B-7F94-CF43-97CD-E40F099FC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905" y="2276804"/>
            <a:ext cx="1188897" cy="471997"/>
          </a:xfrm>
          <a:prstGeom prst="rect">
            <a:avLst/>
          </a:prstGeom>
          <a:solidFill>
            <a:srgbClr val="F56F6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57" name="Rectangle 2">
            <a:extLst>
              <a:ext uri="{FF2B5EF4-FFF2-40B4-BE49-F238E27FC236}">
                <a16:creationId xmlns:a16="http://schemas.microsoft.com/office/drawing/2014/main" id="{75001E46-9EFA-6F46-BF58-DE475A333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4590" y="2277305"/>
            <a:ext cx="1181609" cy="4683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58" name="Line 3">
            <a:extLst>
              <a:ext uri="{FF2B5EF4-FFF2-40B4-BE49-F238E27FC236}">
                <a16:creationId xmlns:a16="http://schemas.microsoft.com/office/drawing/2014/main" id="{58FD3C8D-D13C-DD42-85DC-F3FC758279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36177" y="2491790"/>
            <a:ext cx="1179110" cy="141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59" name="Text Box 6">
            <a:extLst>
              <a:ext uri="{FF2B5EF4-FFF2-40B4-BE49-F238E27FC236}">
                <a16:creationId xmlns:a16="http://schemas.microsoft.com/office/drawing/2014/main" id="{06310D8E-E39C-8749-8C4D-6762E12A6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2588" y="2256578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562" name="Line 18">
            <a:extLst>
              <a:ext uri="{FF2B5EF4-FFF2-40B4-BE49-F238E27FC236}">
                <a16:creationId xmlns:a16="http://schemas.microsoft.com/office/drawing/2014/main" id="{674927D0-7AF4-FB45-A199-0AA4F2F4D9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5615" y="2282068"/>
            <a:ext cx="0" cy="463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63" name="Line 21">
            <a:extLst>
              <a:ext uri="{FF2B5EF4-FFF2-40B4-BE49-F238E27FC236}">
                <a16:creationId xmlns:a16="http://schemas.microsoft.com/office/drawing/2014/main" id="{ED992B3F-F06B-D64B-B214-C09006060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5102" y="2278893"/>
            <a:ext cx="0" cy="463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65" name="Line 23">
            <a:extLst>
              <a:ext uri="{FF2B5EF4-FFF2-40B4-BE49-F238E27FC236}">
                <a16:creationId xmlns:a16="http://schemas.microsoft.com/office/drawing/2014/main" id="{0E55E53C-5364-9444-98BF-DF258E8EB9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6602" y="2286830"/>
            <a:ext cx="0" cy="463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68" name="Text Box 26">
            <a:extLst>
              <a:ext uri="{FF2B5EF4-FFF2-40B4-BE49-F238E27FC236}">
                <a16:creationId xmlns:a16="http://schemas.microsoft.com/office/drawing/2014/main" id="{2BB93CA1-198F-BD45-B13D-35FA7DC8E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3102" y="244558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8</a:t>
            </a:r>
          </a:p>
        </p:txBody>
      </p:sp>
      <p:sp>
        <p:nvSpPr>
          <p:cNvPr id="572" name="Text Box 30">
            <a:extLst>
              <a:ext uri="{FF2B5EF4-FFF2-40B4-BE49-F238E27FC236}">
                <a16:creationId xmlns:a16="http://schemas.microsoft.com/office/drawing/2014/main" id="{B28826E1-E494-BE45-847D-47836FFF5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5264" y="2449753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573" name="Text Box 57">
            <a:extLst>
              <a:ext uri="{FF2B5EF4-FFF2-40B4-BE49-F238E27FC236}">
                <a16:creationId xmlns:a16="http://schemas.microsoft.com/office/drawing/2014/main" id="{0E14A6FA-A1FE-3F46-A4F2-105D9B7A7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340" y="223126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584" name="Oval 81">
            <a:extLst>
              <a:ext uri="{FF2B5EF4-FFF2-40B4-BE49-F238E27FC236}">
                <a16:creationId xmlns:a16="http://schemas.microsoft.com/office/drawing/2014/main" id="{9FE56524-10FB-6042-A1CC-7979BFD9B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0477" y="2591630"/>
            <a:ext cx="42863" cy="476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85" name="Oval 82">
            <a:extLst>
              <a:ext uri="{FF2B5EF4-FFF2-40B4-BE49-F238E27FC236}">
                <a16:creationId xmlns:a16="http://schemas.microsoft.com/office/drawing/2014/main" id="{32B7ED54-8A66-9C40-90E0-AB788CBBD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2577" y="2588455"/>
            <a:ext cx="42863" cy="476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86" name="Oval 83">
            <a:extLst>
              <a:ext uri="{FF2B5EF4-FFF2-40B4-BE49-F238E27FC236}">
                <a16:creationId xmlns:a16="http://schemas.microsoft.com/office/drawing/2014/main" id="{ACECF9A3-7435-ED4E-A83D-328DB3D23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952" y="2593218"/>
            <a:ext cx="42863" cy="476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79" name="Rectangle 75">
            <a:extLst>
              <a:ext uri="{FF2B5EF4-FFF2-40B4-BE49-F238E27FC236}">
                <a16:creationId xmlns:a16="http://schemas.microsoft.com/office/drawing/2014/main" id="{16DFA114-075D-F847-ADE2-EB0DB4279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9650" y="2300299"/>
            <a:ext cx="582125" cy="471997"/>
          </a:xfrm>
          <a:prstGeom prst="rect">
            <a:avLst/>
          </a:prstGeom>
          <a:solidFill>
            <a:srgbClr val="F56F6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F443345-4697-A84D-B271-4440D2A31971}"/>
              </a:ext>
            </a:extLst>
          </p:cNvPr>
          <p:cNvGrpSpPr/>
          <p:nvPr/>
        </p:nvGrpSpPr>
        <p:grpSpPr>
          <a:xfrm>
            <a:off x="3441456" y="2226513"/>
            <a:ext cx="1259780" cy="523875"/>
            <a:chOff x="10932220" y="4822113"/>
            <a:chExt cx="1259780" cy="523875"/>
          </a:xfrm>
        </p:grpSpPr>
        <p:sp>
          <p:nvSpPr>
            <p:cNvPr id="620" name="Rectangle 76">
              <a:extLst>
                <a:ext uri="{FF2B5EF4-FFF2-40B4-BE49-F238E27FC236}">
                  <a16:creationId xmlns:a16="http://schemas.microsoft.com/office/drawing/2014/main" id="{5443F9B0-0F91-A14D-9E8E-E2DFA236E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1071" y="4880851"/>
              <a:ext cx="896593" cy="4572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22" name="Rectangle 2">
              <a:extLst>
                <a:ext uri="{FF2B5EF4-FFF2-40B4-BE49-F238E27FC236}">
                  <a16:creationId xmlns:a16="http://schemas.microsoft.com/office/drawing/2014/main" id="{5E7248A8-6B10-0841-AE53-D0ABC4CED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0391" y="4872913"/>
              <a:ext cx="1181609" cy="4683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23" name="Line 3">
              <a:extLst>
                <a:ext uri="{FF2B5EF4-FFF2-40B4-BE49-F238E27FC236}">
                  <a16:creationId xmlns:a16="http://schemas.microsoft.com/office/drawing/2014/main" id="{DD3A74DB-9E59-9348-8893-A2232C822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09376" y="5090714"/>
              <a:ext cx="1163270" cy="2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26" name="Line 17">
              <a:extLst>
                <a:ext uri="{FF2B5EF4-FFF2-40B4-BE49-F238E27FC236}">
                  <a16:creationId xmlns:a16="http://schemas.microsoft.com/office/drawing/2014/main" id="{651AA383-259C-DC4C-B417-34535BECA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01146" y="4882438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31" name="Line 24">
              <a:extLst>
                <a:ext uri="{FF2B5EF4-FFF2-40B4-BE49-F238E27FC236}">
                  <a16:creationId xmlns:a16="http://schemas.microsoft.com/office/drawing/2014/main" id="{A9A98EAD-050F-EF41-8FA1-A45247966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05871" y="4877676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32" name="Line 25">
              <a:extLst>
                <a:ext uri="{FF2B5EF4-FFF2-40B4-BE49-F238E27FC236}">
                  <a16:creationId xmlns:a16="http://schemas.microsoft.com/office/drawing/2014/main" id="{A2531D0B-9E46-0941-94A0-96006DBAD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6421" y="4872913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34" name="Text Box 27">
              <a:extLst>
                <a:ext uri="{FF2B5EF4-FFF2-40B4-BE49-F238E27FC236}">
                  <a16:creationId xmlns:a16="http://schemas.microsoft.com/office/drawing/2014/main" id="{7649D600-6D49-3044-A4AB-61B599FF2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7845" y="4840575"/>
              <a:ext cx="241300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35" name="Text Box 28">
              <a:extLst>
                <a:ext uri="{FF2B5EF4-FFF2-40B4-BE49-F238E27FC236}">
                  <a16:creationId xmlns:a16="http://schemas.microsoft.com/office/drawing/2014/main" id="{5BAA2670-D55C-C142-827F-9CE7DB759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13871" y="5045951"/>
              <a:ext cx="298450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16</a:t>
              </a:r>
            </a:p>
          </p:txBody>
        </p:sp>
        <p:sp>
          <p:nvSpPr>
            <p:cNvPr id="636" name="Text Box 29">
              <a:extLst>
                <a:ext uri="{FF2B5EF4-FFF2-40B4-BE49-F238E27FC236}">
                  <a16:creationId xmlns:a16="http://schemas.microsoft.com/office/drawing/2014/main" id="{D7F356E9-BF66-D145-915D-38A53F2F1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2220" y="5049376"/>
              <a:ext cx="298450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639" name="Text Box 74">
              <a:extLst>
                <a:ext uri="{FF2B5EF4-FFF2-40B4-BE49-F238E27FC236}">
                  <a16:creationId xmlns:a16="http://schemas.microsoft.com/office/drawing/2014/main" id="{C33FAB3F-C18D-F04F-AFF6-CD5E1444D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09108" y="4822113"/>
              <a:ext cx="298450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15</a:t>
              </a:r>
            </a:p>
          </p:txBody>
        </p:sp>
        <p:sp>
          <p:nvSpPr>
            <p:cNvPr id="643" name="Oval 84">
              <a:extLst>
                <a:ext uri="{FF2B5EF4-FFF2-40B4-BE49-F238E27FC236}">
                  <a16:creationId xmlns:a16="http://schemas.microsoft.com/office/drawing/2014/main" id="{86949CB4-4A39-0346-AFF6-9F5A2A7D7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7121" y="5185651"/>
              <a:ext cx="42862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44" name="Oval 85">
              <a:extLst>
                <a:ext uri="{FF2B5EF4-FFF2-40B4-BE49-F238E27FC236}">
                  <a16:creationId xmlns:a16="http://schemas.microsoft.com/office/drawing/2014/main" id="{E4D51E21-8C17-E743-8B81-06236413D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4421" y="4971338"/>
              <a:ext cx="42862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45" name="Oval 86">
              <a:extLst>
                <a:ext uri="{FF2B5EF4-FFF2-40B4-BE49-F238E27FC236}">
                  <a16:creationId xmlns:a16="http://schemas.microsoft.com/office/drawing/2014/main" id="{520890CD-F328-1643-8FAD-D429622AE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9133" y="4968163"/>
              <a:ext cx="42863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VLANS spanning multiple switches</a:t>
            </a:r>
            <a:endParaRPr lang="en-US" sz="48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DABEEB3-46FD-EA41-8074-A5BDD9C11183}"/>
              </a:ext>
            </a:extLst>
          </p:cNvPr>
          <p:cNvGrpSpPr/>
          <p:nvPr/>
        </p:nvGrpSpPr>
        <p:grpSpPr>
          <a:xfrm>
            <a:off x="2316560" y="1851720"/>
            <a:ext cx="2388836" cy="410624"/>
            <a:chOff x="7399107" y="1365161"/>
            <a:chExt cx="2388836" cy="732595"/>
          </a:xfrm>
        </p:grpSpPr>
        <p:sp>
          <p:nvSpPr>
            <p:cNvPr id="541" name="Freeform 540">
              <a:extLst>
                <a:ext uri="{FF2B5EF4-FFF2-40B4-BE49-F238E27FC236}">
                  <a16:creationId xmlns:a16="http://schemas.microsoft.com/office/drawing/2014/main" id="{20E2C253-E31D-DA4E-8C57-56EFE4A095ED}"/>
                </a:ext>
              </a:extLst>
            </p:cNvPr>
            <p:cNvSpPr/>
            <p:nvPr/>
          </p:nvSpPr>
          <p:spPr>
            <a:xfrm>
              <a:off x="7399107" y="1365161"/>
              <a:ext cx="2388836" cy="732595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1596EEC3-C1AA-2E4B-BA66-1B555E77FCC5}"/>
                </a:ext>
              </a:extLst>
            </p:cNvPr>
            <p:cNvGrpSpPr/>
            <p:nvPr/>
          </p:nvGrpSpPr>
          <p:grpSpPr>
            <a:xfrm>
              <a:off x="7564998" y="1450537"/>
              <a:ext cx="2021605" cy="589765"/>
              <a:chOff x="7939341" y="3037317"/>
              <a:chExt cx="897649" cy="353919"/>
            </a:xfrm>
          </p:grpSpPr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AB2941FE-E212-F347-B495-140D5C7ED03C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91A112E4-81D0-F44B-9985-65B5C629D09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1585E8CB-B8A8-844A-9962-714F597BBE4F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6" name="Freeform 545">
                <a:extLst>
                  <a:ext uri="{FF2B5EF4-FFF2-40B4-BE49-F238E27FC236}">
                    <a16:creationId xmlns:a16="http://schemas.microsoft.com/office/drawing/2014/main" id="{EC524C8C-F983-3A44-9FDA-77151109641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30" name="Line 61">
            <a:extLst>
              <a:ext uri="{FF2B5EF4-FFF2-40B4-BE49-F238E27FC236}">
                <a16:creationId xmlns:a16="http://schemas.microsoft.com/office/drawing/2014/main" id="{504ED2E3-D101-424C-8AE9-5C34917B54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64338" y="2582038"/>
            <a:ext cx="901700" cy="27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31" name="Line 62">
            <a:extLst>
              <a:ext uri="{FF2B5EF4-FFF2-40B4-BE49-F238E27FC236}">
                <a16:creationId xmlns:a16="http://schemas.microsoft.com/office/drawing/2014/main" id="{2122A03F-B45C-EC49-8D54-8D3B7DB4DA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50101" y="2582038"/>
            <a:ext cx="806450" cy="419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32" name="Line 63">
            <a:extLst>
              <a:ext uri="{FF2B5EF4-FFF2-40B4-BE49-F238E27FC236}">
                <a16:creationId xmlns:a16="http://schemas.microsoft.com/office/drawing/2014/main" id="{F985FD06-D0A5-3048-AF98-111FE4DF76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9236" y="2619375"/>
            <a:ext cx="683563" cy="338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33" name="Text Box 64">
            <a:extLst>
              <a:ext uri="{FF2B5EF4-FFF2-40B4-BE49-F238E27FC236}">
                <a16:creationId xmlns:a16="http://schemas.microsoft.com/office/drawing/2014/main" id="{299DB3CE-7B62-0F41-8A17-414B51C9B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8759" y="2797223"/>
            <a:ext cx="343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…</a:t>
            </a:r>
          </a:p>
        </p:txBody>
      </p:sp>
      <p:sp>
        <p:nvSpPr>
          <p:cNvPr id="434" name="Line 69">
            <a:extLst>
              <a:ext uri="{FF2B5EF4-FFF2-40B4-BE49-F238E27FC236}">
                <a16:creationId xmlns:a16="http://schemas.microsoft.com/office/drawing/2014/main" id="{131CBCB7-EC04-C34D-8089-DF6962A05B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9825" y="2613025"/>
            <a:ext cx="99076" cy="350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35" name="Line 70">
            <a:extLst>
              <a:ext uri="{FF2B5EF4-FFF2-40B4-BE49-F238E27FC236}">
                <a16:creationId xmlns:a16="http://schemas.microsoft.com/office/drawing/2014/main" id="{3E75F251-D967-EA4E-9C97-EB6B5246A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7126" y="2406650"/>
            <a:ext cx="480076" cy="580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36" name="Line 71">
            <a:extLst>
              <a:ext uri="{FF2B5EF4-FFF2-40B4-BE49-F238E27FC236}">
                <a16:creationId xmlns:a16="http://schemas.microsoft.com/office/drawing/2014/main" id="{00AB0795-DB89-1B41-A48F-217D5BED1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7074" y="2397125"/>
            <a:ext cx="500713" cy="415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37" name="Text Box 72">
            <a:extLst>
              <a:ext uri="{FF2B5EF4-FFF2-40B4-BE49-F238E27FC236}">
                <a16:creationId xmlns:a16="http://schemas.microsoft.com/office/drawing/2014/main" id="{377DDBF1-C221-7B40-952F-70C5D6714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665" y="3288788"/>
            <a:ext cx="17315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EE (VLAN ports 1-8)</a:t>
            </a:r>
          </a:p>
        </p:txBody>
      </p:sp>
      <p:sp>
        <p:nvSpPr>
          <p:cNvPr id="438" name="Text Box 73">
            <a:extLst>
              <a:ext uri="{FF2B5EF4-FFF2-40B4-BE49-F238E27FC236}">
                <a16:creationId xmlns:a16="http://schemas.microsoft.com/office/drawing/2014/main" id="{FDE3B945-5B46-E04D-BFCA-4A7A699A9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560" y="3288788"/>
            <a:ext cx="25725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CS (VLAN ports 9-15)</a:t>
            </a:r>
          </a:p>
        </p:txBody>
      </p:sp>
      <p:sp>
        <p:nvSpPr>
          <p:cNvPr id="447" name="Text Box 45">
            <a:extLst>
              <a:ext uri="{FF2B5EF4-FFF2-40B4-BE49-F238E27FC236}">
                <a16:creationId xmlns:a16="http://schemas.microsoft.com/office/drawing/2014/main" id="{2D1CE1C0-31D9-844E-8F50-70F2806CE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515" y="2760270"/>
            <a:ext cx="343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…</a:t>
            </a:r>
          </a:p>
        </p:txBody>
      </p:sp>
      <p:grpSp>
        <p:nvGrpSpPr>
          <p:cNvPr id="448" name="Group 44">
            <a:extLst>
              <a:ext uri="{FF2B5EF4-FFF2-40B4-BE49-F238E27FC236}">
                <a16:creationId xmlns:a16="http://schemas.microsoft.com/office/drawing/2014/main" id="{700B7029-39F6-C74E-AC0E-38210F4099EF}"/>
              </a:ext>
            </a:extLst>
          </p:cNvPr>
          <p:cNvGrpSpPr>
            <a:grpSpLocks/>
          </p:cNvGrpSpPr>
          <p:nvPr/>
        </p:nvGrpSpPr>
        <p:grpSpPr bwMode="auto">
          <a:xfrm>
            <a:off x="1027763" y="2767775"/>
            <a:ext cx="609600" cy="558800"/>
            <a:chOff x="-44" y="1473"/>
            <a:chExt cx="981" cy="1105"/>
          </a:xfrm>
        </p:grpSpPr>
        <p:pic>
          <p:nvPicPr>
            <p:cNvPr id="449" name="Picture 45" descr="desktop_computer_stylized_medium">
              <a:extLst>
                <a:ext uri="{FF2B5EF4-FFF2-40B4-BE49-F238E27FC236}">
                  <a16:creationId xmlns:a16="http://schemas.microsoft.com/office/drawing/2014/main" id="{DBD01A03-81B8-534F-93E0-1D4C45D297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" name="Freeform 46">
              <a:extLst>
                <a:ext uri="{FF2B5EF4-FFF2-40B4-BE49-F238E27FC236}">
                  <a16:creationId xmlns:a16="http://schemas.microsoft.com/office/drawing/2014/main" id="{635026BE-6129-3740-BA64-8136F70D67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51" name="Group 44">
            <a:extLst>
              <a:ext uri="{FF2B5EF4-FFF2-40B4-BE49-F238E27FC236}">
                <a16:creationId xmlns:a16="http://schemas.microsoft.com/office/drawing/2014/main" id="{5180A7F4-6359-C649-AEDF-B175B94960B4}"/>
              </a:ext>
            </a:extLst>
          </p:cNvPr>
          <p:cNvGrpSpPr>
            <a:grpSpLocks/>
          </p:cNvGrpSpPr>
          <p:nvPr/>
        </p:nvGrpSpPr>
        <p:grpSpPr bwMode="auto">
          <a:xfrm>
            <a:off x="1592544" y="2773109"/>
            <a:ext cx="609600" cy="558800"/>
            <a:chOff x="-44" y="1473"/>
            <a:chExt cx="981" cy="1105"/>
          </a:xfrm>
        </p:grpSpPr>
        <p:pic>
          <p:nvPicPr>
            <p:cNvPr id="452" name="Picture 45" descr="desktop_computer_stylized_medium">
              <a:extLst>
                <a:ext uri="{FF2B5EF4-FFF2-40B4-BE49-F238E27FC236}">
                  <a16:creationId xmlns:a16="http://schemas.microsoft.com/office/drawing/2014/main" id="{14B1FE25-A4BF-9D47-8AD2-68F17E2D33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3" name="Freeform 46">
              <a:extLst>
                <a:ext uri="{FF2B5EF4-FFF2-40B4-BE49-F238E27FC236}">
                  <a16:creationId xmlns:a16="http://schemas.microsoft.com/office/drawing/2014/main" id="{BBF7941F-1FF1-1849-803E-B825A4F414C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54" name="Group 44">
            <a:extLst>
              <a:ext uri="{FF2B5EF4-FFF2-40B4-BE49-F238E27FC236}">
                <a16:creationId xmlns:a16="http://schemas.microsoft.com/office/drawing/2014/main" id="{3B53FC44-EDA2-6143-AAE9-F7F4B007F065}"/>
              </a:ext>
            </a:extLst>
          </p:cNvPr>
          <p:cNvGrpSpPr>
            <a:grpSpLocks/>
          </p:cNvGrpSpPr>
          <p:nvPr/>
        </p:nvGrpSpPr>
        <p:grpSpPr bwMode="auto">
          <a:xfrm>
            <a:off x="2349411" y="2768447"/>
            <a:ext cx="609600" cy="558800"/>
            <a:chOff x="-44" y="1473"/>
            <a:chExt cx="981" cy="1105"/>
          </a:xfrm>
        </p:grpSpPr>
        <p:pic>
          <p:nvPicPr>
            <p:cNvPr id="455" name="Picture 45" descr="desktop_computer_stylized_medium">
              <a:extLst>
                <a:ext uri="{FF2B5EF4-FFF2-40B4-BE49-F238E27FC236}">
                  <a16:creationId xmlns:a16="http://schemas.microsoft.com/office/drawing/2014/main" id="{27DADEDF-8827-4347-B67A-F3A8226995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6" name="Freeform 46">
              <a:extLst>
                <a:ext uri="{FF2B5EF4-FFF2-40B4-BE49-F238E27FC236}">
                  <a16:creationId xmlns:a16="http://schemas.microsoft.com/office/drawing/2014/main" id="{6A110340-235C-2846-A908-0380A764EB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57" name="Group 44">
            <a:extLst>
              <a:ext uri="{FF2B5EF4-FFF2-40B4-BE49-F238E27FC236}">
                <a16:creationId xmlns:a16="http://schemas.microsoft.com/office/drawing/2014/main" id="{799E5DB2-77CF-E344-82DA-E1C53B1B1556}"/>
              </a:ext>
            </a:extLst>
          </p:cNvPr>
          <p:cNvGrpSpPr>
            <a:grpSpLocks/>
          </p:cNvGrpSpPr>
          <p:nvPr/>
        </p:nvGrpSpPr>
        <p:grpSpPr bwMode="auto">
          <a:xfrm>
            <a:off x="3314812" y="2763785"/>
            <a:ext cx="609600" cy="558800"/>
            <a:chOff x="-44" y="1473"/>
            <a:chExt cx="981" cy="1105"/>
          </a:xfrm>
        </p:grpSpPr>
        <p:pic>
          <p:nvPicPr>
            <p:cNvPr id="458" name="Picture 45" descr="desktop_computer_stylized_medium">
              <a:extLst>
                <a:ext uri="{FF2B5EF4-FFF2-40B4-BE49-F238E27FC236}">
                  <a16:creationId xmlns:a16="http://schemas.microsoft.com/office/drawing/2014/main" id="{D37910D3-8AA7-C24C-818C-2F605830F3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9" name="Freeform 46">
              <a:extLst>
                <a:ext uri="{FF2B5EF4-FFF2-40B4-BE49-F238E27FC236}">
                  <a16:creationId xmlns:a16="http://schemas.microsoft.com/office/drawing/2014/main" id="{B4F17700-4146-9C4E-A002-23A5A81265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60" name="Group 44">
            <a:extLst>
              <a:ext uri="{FF2B5EF4-FFF2-40B4-BE49-F238E27FC236}">
                <a16:creationId xmlns:a16="http://schemas.microsoft.com/office/drawing/2014/main" id="{BC32569F-4860-C044-8345-620D3C44BE94}"/>
              </a:ext>
            </a:extLst>
          </p:cNvPr>
          <p:cNvGrpSpPr>
            <a:grpSpLocks/>
          </p:cNvGrpSpPr>
          <p:nvPr/>
        </p:nvGrpSpPr>
        <p:grpSpPr bwMode="auto">
          <a:xfrm>
            <a:off x="3830039" y="2769695"/>
            <a:ext cx="609600" cy="558800"/>
            <a:chOff x="-44" y="1473"/>
            <a:chExt cx="981" cy="1105"/>
          </a:xfrm>
        </p:grpSpPr>
        <p:pic>
          <p:nvPicPr>
            <p:cNvPr id="461" name="Picture 45" descr="desktop_computer_stylized_medium">
              <a:extLst>
                <a:ext uri="{FF2B5EF4-FFF2-40B4-BE49-F238E27FC236}">
                  <a16:creationId xmlns:a16="http://schemas.microsoft.com/office/drawing/2014/main" id="{D412AD3B-D014-6047-80EA-4735BF4B4F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2" name="Freeform 46">
              <a:extLst>
                <a:ext uri="{FF2B5EF4-FFF2-40B4-BE49-F238E27FC236}">
                  <a16:creationId xmlns:a16="http://schemas.microsoft.com/office/drawing/2014/main" id="{353A741B-0D62-3446-9077-1E43F71BA3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63" name="Group 44">
            <a:extLst>
              <a:ext uri="{FF2B5EF4-FFF2-40B4-BE49-F238E27FC236}">
                <a16:creationId xmlns:a16="http://schemas.microsoft.com/office/drawing/2014/main" id="{D42CBE99-C058-0F44-B1D9-2439ABF13462}"/>
              </a:ext>
            </a:extLst>
          </p:cNvPr>
          <p:cNvGrpSpPr>
            <a:grpSpLocks/>
          </p:cNvGrpSpPr>
          <p:nvPr/>
        </p:nvGrpSpPr>
        <p:grpSpPr bwMode="auto">
          <a:xfrm>
            <a:off x="4693640" y="2778687"/>
            <a:ext cx="609600" cy="558800"/>
            <a:chOff x="-44" y="1473"/>
            <a:chExt cx="981" cy="1105"/>
          </a:xfrm>
        </p:grpSpPr>
        <p:pic>
          <p:nvPicPr>
            <p:cNvPr id="464" name="Picture 45" descr="desktop_computer_stylized_medium">
              <a:extLst>
                <a:ext uri="{FF2B5EF4-FFF2-40B4-BE49-F238E27FC236}">
                  <a16:creationId xmlns:a16="http://schemas.microsoft.com/office/drawing/2014/main" id="{12D4DF7A-D18D-7A44-B2AA-BED58DFA49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5" name="Freeform 46">
              <a:extLst>
                <a:ext uri="{FF2B5EF4-FFF2-40B4-BE49-F238E27FC236}">
                  <a16:creationId xmlns:a16="http://schemas.microsoft.com/office/drawing/2014/main" id="{1BBC825C-81B6-FE42-9537-7ECC063686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08" name="Rectangle 76">
            <a:extLst>
              <a:ext uri="{FF2B5EF4-FFF2-40B4-BE49-F238E27FC236}">
                <a16:creationId xmlns:a16="http://schemas.microsoft.com/office/drawing/2014/main" id="{DF769E42-15DD-F647-8345-8EC3377A3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446" y="2518116"/>
            <a:ext cx="887249" cy="2476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09" name="Rectangle 2">
            <a:extLst>
              <a:ext uri="{FF2B5EF4-FFF2-40B4-BE49-F238E27FC236}">
                <a16:creationId xmlns:a16="http://schemas.microsoft.com/office/drawing/2014/main" id="{DDFD3528-6EFA-5F4E-9976-3E7D020C1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086" y="2300638"/>
            <a:ext cx="1181609" cy="4683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10" name="Line 3">
            <a:extLst>
              <a:ext uri="{FF2B5EF4-FFF2-40B4-BE49-F238E27FC236}">
                <a16:creationId xmlns:a16="http://schemas.microsoft.com/office/drawing/2014/main" id="{3A16DF6F-694F-9142-B056-22ED2386AF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7071" y="2518439"/>
            <a:ext cx="1163270" cy="2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11" name="Line 17">
            <a:extLst>
              <a:ext uri="{FF2B5EF4-FFF2-40B4-BE49-F238E27FC236}">
                <a16:creationId xmlns:a16="http://schemas.microsoft.com/office/drawing/2014/main" id="{2484887D-A2EE-734F-B491-51AB52AD1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8841" y="2310163"/>
            <a:ext cx="0" cy="463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12" name="Line 24">
            <a:extLst>
              <a:ext uri="{FF2B5EF4-FFF2-40B4-BE49-F238E27FC236}">
                <a16:creationId xmlns:a16="http://schemas.microsoft.com/office/drawing/2014/main" id="{BCB59FC5-4BEA-F743-AC28-5080DC982D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3566" y="2305401"/>
            <a:ext cx="0" cy="463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13" name="Line 25">
            <a:extLst>
              <a:ext uri="{FF2B5EF4-FFF2-40B4-BE49-F238E27FC236}">
                <a16:creationId xmlns:a16="http://schemas.microsoft.com/office/drawing/2014/main" id="{7401A3B1-D2E0-5741-895F-85128721E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4116" y="2300638"/>
            <a:ext cx="0" cy="463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14" name="Text Box 27">
            <a:extLst>
              <a:ext uri="{FF2B5EF4-FFF2-40B4-BE49-F238E27FC236}">
                <a16:creationId xmlns:a16="http://schemas.microsoft.com/office/drawing/2014/main" id="{5E773376-0561-9849-B623-65C4935F7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9716" y="225450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115" name="Text Box 28">
            <a:extLst>
              <a:ext uri="{FF2B5EF4-FFF2-40B4-BE49-F238E27FC236}">
                <a16:creationId xmlns:a16="http://schemas.microsoft.com/office/drawing/2014/main" id="{CD7F9F23-1992-A64D-A194-FC1E2B1C8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5634" y="2478093"/>
            <a:ext cx="24237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8</a:t>
            </a:r>
          </a:p>
        </p:txBody>
      </p:sp>
      <p:sp>
        <p:nvSpPr>
          <p:cNvPr id="116" name="Text Box 29">
            <a:extLst>
              <a:ext uri="{FF2B5EF4-FFF2-40B4-BE49-F238E27FC236}">
                <a16:creationId xmlns:a16="http://schemas.microsoft.com/office/drawing/2014/main" id="{DF09F4FB-6C6C-8243-ADFF-89107739C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3339" y="2473676"/>
            <a:ext cx="24237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117" name="Text Box 74">
            <a:extLst>
              <a:ext uri="{FF2B5EF4-FFF2-40B4-BE49-F238E27FC236}">
                <a16:creationId xmlns:a16="http://schemas.microsoft.com/office/drawing/2014/main" id="{C65CC3C6-270D-CC4B-9027-9D06A78B2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9706" y="2258673"/>
            <a:ext cx="24237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118" name="Oval 84">
            <a:extLst>
              <a:ext uri="{FF2B5EF4-FFF2-40B4-BE49-F238E27FC236}">
                <a16:creationId xmlns:a16="http://schemas.microsoft.com/office/drawing/2014/main" id="{094D34F4-B4E1-AF40-8C9D-661E27F57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816" y="2613376"/>
            <a:ext cx="42862" cy="476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19" name="Oval 85">
            <a:extLst>
              <a:ext uri="{FF2B5EF4-FFF2-40B4-BE49-F238E27FC236}">
                <a16:creationId xmlns:a16="http://schemas.microsoft.com/office/drawing/2014/main" id="{ABA8AC99-BF96-784C-9799-50384ACEE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116" y="2399063"/>
            <a:ext cx="42862" cy="476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20" name="Oval 86">
            <a:extLst>
              <a:ext uri="{FF2B5EF4-FFF2-40B4-BE49-F238E27FC236}">
                <a16:creationId xmlns:a16="http://schemas.microsoft.com/office/drawing/2014/main" id="{5B8FA7F1-1A20-4A40-BAFA-E19D09F9B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1245" y="2607922"/>
            <a:ext cx="42863" cy="476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87" name="Text Box 64">
            <a:extLst>
              <a:ext uri="{FF2B5EF4-FFF2-40B4-BE49-F238E27FC236}">
                <a16:creationId xmlns:a16="http://schemas.microsoft.com/office/drawing/2014/main" id="{B19E9EFE-53A3-DE4A-BE77-4CC7AA815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8454" y="2836289"/>
            <a:ext cx="343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…</a:t>
            </a:r>
          </a:p>
        </p:txBody>
      </p:sp>
      <p:sp>
        <p:nvSpPr>
          <p:cNvPr id="88" name="Line 69">
            <a:extLst>
              <a:ext uri="{FF2B5EF4-FFF2-40B4-BE49-F238E27FC236}">
                <a16:creationId xmlns:a16="http://schemas.microsoft.com/office/drawing/2014/main" id="{9689948A-F753-EA4C-A4D1-BD513EA05F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6996" y="2624279"/>
            <a:ext cx="101600" cy="377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89" name="Line 70">
            <a:extLst>
              <a:ext uri="{FF2B5EF4-FFF2-40B4-BE49-F238E27FC236}">
                <a16:creationId xmlns:a16="http://schemas.microsoft.com/office/drawing/2014/main" id="{4FE0AC14-8ACA-3B40-9E0B-E5A914DC7C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86896" y="2641600"/>
            <a:ext cx="117034" cy="38431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91" name="Group 44">
            <a:extLst>
              <a:ext uri="{FF2B5EF4-FFF2-40B4-BE49-F238E27FC236}">
                <a16:creationId xmlns:a16="http://schemas.microsoft.com/office/drawing/2014/main" id="{3F4FD38A-71B2-BD46-B644-F748B4A95D76}"/>
              </a:ext>
            </a:extLst>
          </p:cNvPr>
          <p:cNvGrpSpPr>
            <a:grpSpLocks/>
          </p:cNvGrpSpPr>
          <p:nvPr/>
        </p:nvGrpSpPr>
        <p:grpSpPr bwMode="auto">
          <a:xfrm>
            <a:off x="6754507" y="2802851"/>
            <a:ext cx="609600" cy="558800"/>
            <a:chOff x="-44" y="1473"/>
            <a:chExt cx="981" cy="1105"/>
          </a:xfrm>
        </p:grpSpPr>
        <p:pic>
          <p:nvPicPr>
            <p:cNvPr id="106" name="Picture 45" descr="desktop_computer_stylized_medium">
              <a:extLst>
                <a:ext uri="{FF2B5EF4-FFF2-40B4-BE49-F238E27FC236}">
                  <a16:creationId xmlns:a16="http://schemas.microsoft.com/office/drawing/2014/main" id="{27C36CF3-2AC9-4547-A2C2-132F4C799F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46">
              <a:extLst>
                <a:ext uri="{FF2B5EF4-FFF2-40B4-BE49-F238E27FC236}">
                  <a16:creationId xmlns:a16="http://schemas.microsoft.com/office/drawing/2014/main" id="{CD8ED0DE-6479-5141-BE8A-06075D2B1C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92" name="Group 44">
            <a:extLst>
              <a:ext uri="{FF2B5EF4-FFF2-40B4-BE49-F238E27FC236}">
                <a16:creationId xmlns:a16="http://schemas.microsoft.com/office/drawing/2014/main" id="{15B0B6B3-C2F3-4B44-82A3-C71C9F43FE8F}"/>
              </a:ext>
            </a:extLst>
          </p:cNvPr>
          <p:cNvGrpSpPr>
            <a:grpSpLocks/>
          </p:cNvGrpSpPr>
          <p:nvPr/>
        </p:nvGrpSpPr>
        <p:grpSpPr bwMode="auto">
          <a:xfrm>
            <a:off x="7269734" y="2808761"/>
            <a:ext cx="609600" cy="558800"/>
            <a:chOff x="-44" y="1473"/>
            <a:chExt cx="981" cy="1105"/>
          </a:xfrm>
        </p:grpSpPr>
        <p:pic>
          <p:nvPicPr>
            <p:cNvPr id="104" name="Picture 45" descr="desktop_computer_stylized_medium">
              <a:extLst>
                <a:ext uri="{FF2B5EF4-FFF2-40B4-BE49-F238E27FC236}">
                  <a16:creationId xmlns:a16="http://schemas.microsoft.com/office/drawing/2014/main" id="{7B05CA4A-9316-F144-9CA1-C1D965B258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" name="Freeform 46">
              <a:extLst>
                <a:ext uri="{FF2B5EF4-FFF2-40B4-BE49-F238E27FC236}">
                  <a16:creationId xmlns:a16="http://schemas.microsoft.com/office/drawing/2014/main" id="{772156A5-F08F-4742-BC92-5E267E6C3D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13FB81D-F848-6A4E-8DB2-7790BB58F883}"/>
              </a:ext>
            </a:extLst>
          </p:cNvPr>
          <p:cNvGrpSpPr/>
          <p:nvPr/>
        </p:nvGrpSpPr>
        <p:grpSpPr>
          <a:xfrm>
            <a:off x="6951920" y="1887445"/>
            <a:ext cx="1206122" cy="410624"/>
            <a:chOff x="7399107" y="1365161"/>
            <a:chExt cx="2388836" cy="732595"/>
          </a:xfrm>
        </p:grpSpPr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006D9177-3534-0A4D-8375-1AECE2DE81B9}"/>
                </a:ext>
              </a:extLst>
            </p:cNvPr>
            <p:cNvSpPr/>
            <p:nvPr/>
          </p:nvSpPr>
          <p:spPr>
            <a:xfrm>
              <a:off x="7399107" y="1365161"/>
              <a:ext cx="2388836" cy="732595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C1CF51F-E140-A549-8FD5-911E3A1F808C}"/>
                </a:ext>
              </a:extLst>
            </p:cNvPr>
            <p:cNvGrpSpPr/>
            <p:nvPr/>
          </p:nvGrpSpPr>
          <p:grpSpPr>
            <a:xfrm>
              <a:off x="7564998" y="1450537"/>
              <a:ext cx="2021605" cy="589765"/>
              <a:chOff x="7939341" y="3037317"/>
              <a:chExt cx="897649" cy="353919"/>
            </a:xfrm>
          </p:grpSpPr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D923E587-3908-7343-B943-9148CFD38C8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6F6E3936-5704-904B-A965-E09D74248E28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14553340-E893-8947-A4ED-728819D8D696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9762F9A8-9309-FE47-99EA-B36182CCD1EC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94" name="Line 70">
            <a:extLst>
              <a:ext uri="{FF2B5EF4-FFF2-40B4-BE49-F238E27FC236}">
                <a16:creationId xmlns:a16="http://schemas.microsoft.com/office/drawing/2014/main" id="{675B8C8A-36A4-194C-B4CD-244C11639A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1061" y="2628348"/>
            <a:ext cx="474942" cy="3959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95" name="Group 44">
            <a:extLst>
              <a:ext uri="{FF2B5EF4-FFF2-40B4-BE49-F238E27FC236}">
                <a16:creationId xmlns:a16="http://schemas.microsoft.com/office/drawing/2014/main" id="{367E973A-BC2E-E449-A069-AD008F96ECC7}"/>
              </a:ext>
            </a:extLst>
          </p:cNvPr>
          <p:cNvGrpSpPr>
            <a:grpSpLocks/>
          </p:cNvGrpSpPr>
          <p:nvPr/>
        </p:nvGrpSpPr>
        <p:grpSpPr bwMode="auto">
          <a:xfrm>
            <a:off x="8133335" y="2817753"/>
            <a:ext cx="609600" cy="558800"/>
            <a:chOff x="-44" y="1473"/>
            <a:chExt cx="981" cy="1105"/>
          </a:xfrm>
        </p:grpSpPr>
        <p:pic>
          <p:nvPicPr>
            <p:cNvPr id="96" name="Picture 45" descr="desktop_computer_stylized_medium">
              <a:extLst>
                <a:ext uri="{FF2B5EF4-FFF2-40B4-BE49-F238E27FC236}">
                  <a16:creationId xmlns:a16="http://schemas.microsoft.com/office/drawing/2014/main" id="{8B2D4FE3-520C-1A49-998C-A6EC8D46D8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" name="Freeform 46">
              <a:extLst>
                <a:ext uri="{FF2B5EF4-FFF2-40B4-BE49-F238E27FC236}">
                  <a16:creationId xmlns:a16="http://schemas.microsoft.com/office/drawing/2014/main" id="{17B4CA66-EC57-AD47-92EC-F041CAD18D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68" name="Group 170">
            <a:extLst>
              <a:ext uri="{FF2B5EF4-FFF2-40B4-BE49-F238E27FC236}">
                <a16:creationId xmlns:a16="http://schemas.microsoft.com/office/drawing/2014/main" id="{3B0B6F17-4816-0044-BD4C-089B84297346}"/>
              </a:ext>
            </a:extLst>
          </p:cNvPr>
          <p:cNvGrpSpPr>
            <a:grpSpLocks/>
          </p:cNvGrpSpPr>
          <p:nvPr/>
        </p:nvGrpSpPr>
        <p:grpSpPr bwMode="auto">
          <a:xfrm>
            <a:off x="4317661" y="2251388"/>
            <a:ext cx="2835275" cy="430213"/>
            <a:chOff x="2096" y="1154"/>
            <a:chExt cx="1786" cy="271"/>
          </a:xfrm>
        </p:grpSpPr>
        <p:sp>
          <p:nvSpPr>
            <p:cNvPr id="169" name="Oval 85">
              <a:extLst>
                <a:ext uri="{FF2B5EF4-FFF2-40B4-BE49-F238E27FC236}">
                  <a16:creationId xmlns:a16="http://schemas.microsoft.com/office/drawing/2014/main" id="{01BE6D7A-823D-B14C-B094-4AB33BF42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1381"/>
              <a:ext cx="27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D18077DD-CD88-FD49-913C-BC4DB320E3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6" y="1154"/>
              <a:ext cx="1786" cy="271"/>
              <a:chOff x="2096" y="1154"/>
              <a:chExt cx="1786" cy="271"/>
            </a:xfrm>
          </p:grpSpPr>
          <p:sp>
            <p:nvSpPr>
              <p:cNvPr id="171" name="Text Box 28">
                <a:extLst>
                  <a:ext uri="{FF2B5EF4-FFF2-40B4-BE49-F238E27FC236}">
                    <a16:creationId xmlns:a16="http://schemas.microsoft.com/office/drawing/2014/main" id="{32F920CB-14C3-394B-A24F-423C9D30D0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6" y="1290"/>
                <a:ext cx="18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16</a:t>
                </a:r>
              </a:p>
            </p:txBody>
          </p:sp>
          <p:sp>
            <p:nvSpPr>
              <p:cNvPr id="172" name="Text Box 27">
                <a:extLst>
                  <a:ext uri="{FF2B5EF4-FFF2-40B4-BE49-F238E27FC236}">
                    <a16:creationId xmlns:a16="http://schemas.microsoft.com/office/drawing/2014/main" id="{182C898F-65A5-CB46-BF24-5CBF637E6D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9" y="1154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</a:t>
                </a:r>
              </a:p>
            </p:txBody>
          </p:sp>
          <p:sp>
            <p:nvSpPr>
              <p:cNvPr id="173" name="Oval 85">
                <a:extLst>
                  <a:ext uri="{FF2B5EF4-FFF2-40B4-BE49-F238E27FC236}">
                    <a16:creationId xmlns:a16="http://schemas.microsoft.com/office/drawing/2014/main" id="{CAA56E02-AE12-6E41-89AE-D35521E51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5" y="1247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74" name="Freeform 168">
                <a:extLst>
                  <a:ext uri="{FF2B5EF4-FFF2-40B4-BE49-F238E27FC236}">
                    <a16:creationId xmlns:a16="http://schemas.microsoft.com/office/drawing/2014/main" id="{037DB8CD-0DCC-3E43-A5FF-5526E5FA6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6" y="1260"/>
                <a:ext cx="1644" cy="135"/>
              </a:xfrm>
              <a:custGeom>
                <a:avLst/>
                <a:gdLst>
                  <a:gd name="T0" fmla="*/ 0 w 1644"/>
                  <a:gd name="T1" fmla="*/ 135 h 135"/>
                  <a:gd name="T2" fmla="*/ 852 w 1644"/>
                  <a:gd name="T3" fmla="*/ 132 h 135"/>
                  <a:gd name="T4" fmla="*/ 1050 w 1644"/>
                  <a:gd name="T5" fmla="*/ 0 h 135"/>
                  <a:gd name="T6" fmla="*/ 1644 w 1644"/>
                  <a:gd name="T7" fmla="*/ 0 h 1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44" h="135">
                    <a:moveTo>
                      <a:pt x="0" y="135"/>
                    </a:moveTo>
                    <a:lnTo>
                      <a:pt x="852" y="132"/>
                    </a:lnTo>
                    <a:lnTo>
                      <a:pt x="1050" y="0"/>
                    </a:lnTo>
                    <a:lnTo>
                      <a:pt x="1644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6" name="Text Box 27">
            <a:extLst>
              <a:ext uri="{FF2B5EF4-FFF2-40B4-BE49-F238E27FC236}">
                <a16:creationId xmlns:a16="http://schemas.microsoft.com/office/drawing/2014/main" id="{385E4030-D5C3-924A-84F2-F800333F6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889" y="2475447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177" name="Text Box 29">
            <a:extLst>
              <a:ext uri="{FF2B5EF4-FFF2-40B4-BE49-F238E27FC236}">
                <a16:creationId xmlns:a16="http://schemas.microsoft.com/office/drawing/2014/main" id="{9EE3102F-C6C5-DB49-8DB2-681B0FA06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8068" y="2256799"/>
            <a:ext cx="24237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178" name="Text Box 29">
            <a:extLst>
              <a:ext uri="{FF2B5EF4-FFF2-40B4-BE49-F238E27FC236}">
                <a16:creationId xmlns:a16="http://schemas.microsoft.com/office/drawing/2014/main" id="{BDE5B39E-100B-6147-986B-E3965A4E9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854" y="2474305"/>
            <a:ext cx="24237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181" name="Oval 86">
            <a:extLst>
              <a:ext uri="{FF2B5EF4-FFF2-40B4-BE49-F238E27FC236}">
                <a16:creationId xmlns:a16="http://schemas.microsoft.com/office/drawing/2014/main" id="{B8FC3FE4-76F6-A34B-A1F3-AE510F7AC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2457" y="2619380"/>
            <a:ext cx="42863" cy="476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84" name="Text Box 73">
            <a:extLst>
              <a:ext uri="{FF2B5EF4-FFF2-40B4-BE49-F238E27FC236}">
                <a16:creationId xmlns:a16="http://schemas.microsoft.com/office/drawing/2014/main" id="{1D88346D-98A9-0549-9F22-97A6E9BFD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1701" y="3325906"/>
            <a:ext cx="2408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Ports 2,3,5 belong to EE VLAN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Ports 4,6,7,8 belong to CS VLAN</a:t>
            </a:r>
          </a:p>
        </p:txBody>
      </p:sp>
      <p:sp>
        <p:nvSpPr>
          <p:cNvPr id="185" name="Rectangle 3">
            <a:extLst>
              <a:ext uri="{FF2B5EF4-FFF2-40B4-BE49-F238E27FC236}">
                <a16:creationId xmlns:a16="http://schemas.microsoft.com/office/drawing/2014/main" id="{725460D0-8BC5-A14B-872E-FA5833756D4D}"/>
              </a:ext>
            </a:extLst>
          </p:cNvPr>
          <p:cNvSpPr txBox="1">
            <a:spLocks noChangeArrowheads="1"/>
          </p:cNvSpPr>
          <p:nvPr/>
        </p:nvSpPr>
        <p:spPr>
          <a:xfrm>
            <a:off x="1379351" y="4052608"/>
            <a:ext cx="9983414" cy="2687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trunk port: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carries frames between VLANS defined over multiple physical switches</a:t>
            </a:r>
          </a:p>
          <a:p>
            <a:pPr marL="466725" marR="0" lvl="1" indent="-2270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frames forwarded within VLAN between switches can’t be vanilla 802.1 frames (must carry VLAN ID info)</a:t>
            </a:r>
          </a:p>
          <a:p>
            <a:pPr marL="466725" marR="0" lvl="1" indent="-2270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802.1q protocol adds/removed additional header fields for frames forwarded between trunk ports</a:t>
            </a:r>
          </a:p>
        </p:txBody>
      </p:sp>
    </p:spTree>
    <p:extLst>
      <p:ext uri="{BB962C8B-B14F-4D97-AF65-F5344CB8AC3E}">
        <p14:creationId xmlns:p14="http://schemas.microsoft.com/office/powerpoint/2010/main" val="311458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802.1Q VLAN frame format</a:t>
            </a: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Text Box 28">
            <a:extLst>
              <a:ext uri="{FF2B5EF4-FFF2-40B4-BE49-F238E27FC236}">
                <a16:creationId xmlns:a16="http://schemas.microsoft.com/office/drawing/2014/main" id="{5863B091-D854-6543-B179-4AF1AB17C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7266" y="1963177"/>
            <a:ext cx="28533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802.1 Ethernet frame</a:t>
            </a:r>
          </a:p>
        </p:txBody>
      </p:sp>
      <p:grpSp>
        <p:nvGrpSpPr>
          <p:cNvPr id="222" name="Group 51">
            <a:extLst>
              <a:ext uri="{FF2B5EF4-FFF2-40B4-BE49-F238E27FC236}">
                <a16:creationId xmlns:a16="http://schemas.microsoft.com/office/drawing/2014/main" id="{71FD1940-1110-264F-922B-7062D175FA16}"/>
              </a:ext>
            </a:extLst>
          </p:cNvPr>
          <p:cNvGrpSpPr>
            <a:grpSpLocks/>
          </p:cNvGrpSpPr>
          <p:nvPr/>
        </p:nvGrpSpPr>
        <p:grpSpPr bwMode="auto">
          <a:xfrm>
            <a:off x="970245" y="1413943"/>
            <a:ext cx="7867779" cy="1104405"/>
            <a:chOff x="940711" y="4902593"/>
            <a:chExt cx="6291001" cy="992895"/>
          </a:xfrm>
        </p:grpSpPr>
        <p:sp>
          <p:nvSpPr>
            <p:cNvPr id="223" name="Line 10">
              <a:extLst>
                <a:ext uri="{FF2B5EF4-FFF2-40B4-BE49-F238E27FC236}">
                  <a16:creationId xmlns:a16="http://schemas.microsoft.com/office/drawing/2014/main" id="{24204A1D-8F26-9C44-BFD5-CEAEA363D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Rectangle 1">
              <a:extLst>
                <a:ext uri="{FF2B5EF4-FFF2-40B4-BE49-F238E27FC236}">
                  <a16:creationId xmlns:a16="http://schemas.microsoft.com/office/drawing/2014/main" id="{7F607B5C-7039-5E48-A472-4DDBFE013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5" name="Straight Connector 3">
              <a:extLst>
                <a:ext uri="{FF2B5EF4-FFF2-40B4-BE49-F238E27FC236}">
                  <a16:creationId xmlns:a16="http://schemas.microsoft.com/office/drawing/2014/main" id="{496EAB23-A12E-1B42-87E7-089C0E8621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6" name="Straight Connector 32">
              <a:extLst>
                <a:ext uri="{FF2B5EF4-FFF2-40B4-BE49-F238E27FC236}">
                  <a16:creationId xmlns:a16="http://schemas.microsoft.com/office/drawing/2014/main" id="{F650668C-7461-3B46-82C5-99887F81845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7" name="Straight Connector 33">
              <a:extLst>
                <a:ext uri="{FF2B5EF4-FFF2-40B4-BE49-F238E27FC236}">
                  <a16:creationId xmlns:a16="http://schemas.microsoft.com/office/drawing/2014/main" id="{680A4570-82D8-AD4F-9986-E779522F5D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8" name="Straight Connector 34">
              <a:extLst>
                <a:ext uri="{FF2B5EF4-FFF2-40B4-BE49-F238E27FC236}">
                  <a16:creationId xmlns:a16="http://schemas.microsoft.com/office/drawing/2014/main" id="{C862820D-E1AD-5544-A2BD-5164630AC1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9" name="Straight Connector 35">
              <a:extLst>
                <a:ext uri="{FF2B5EF4-FFF2-40B4-BE49-F238E27FC236}">
                  <a16:creationId xmlns:a16="http://schemas.microsoft.com/office/drawing/2014/main" id="{9F5DC5A1-94AD-274E-B8C5-61F7122E1D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0" name="TextBox 5">
              <a:extLst>
                <a:ext uri="{FF2B5EF4-FFF2-40B4-BE49-F238E27FC236}">
                  <a16:creationId xmlns:a16="http://schemas.microsoft.com/office/drawing/2014/main" id="{92868CAA-8B64-6448-ABB8-AEE060516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355" y="5375236"/>
              <a:ext cx="844810" cy="329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dest.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address</a:t>
              </a:r>
            </a:p>
          </p:txBody>
        </p:sp>
        <p:sp>
          <p:nvSpPr>
            <p:cNvPr id="231" name="TextBox 37">
              <a:extLst>
                <a:ext uri="{FF2B5EF4-FFF2-40B4-BE49-F238E27FC236}">
                  <a16:creationId xmlns:a16="http://schemas.microsoft.com/office/drawing/2014/main" id="{9C53AC9A-436A-C048-AF41-591815DAA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391" y="5379038"/>
              <a:ext cx="844810" cy="329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source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address</a:t>
              </a:r>
            </a:p>
          </p:txBody>
        </p:sp>
        <p:sp>
          <p:nvSpPr>
            <p:cNvPr id="232" name="TextBox 38">
              <a:extLst>
                <a:ext uri="{FF2B5EF4-FFF2-40B4-BE49-F238E27FC236}">
                  <a16:creationId xmlns:a16="http://schemas.microsoft.com/office/drawing/2014/main" id="{11BA3E7E-54F5-7245-819A-3F612B971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632" y="5447787"/>
              <a:ext cx="1377407" cy="21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data (payload)</a:t>
              </a:r>
            </a:p>
          </p:txBody>
        </p:sp>
        <p:sp>
          <p:nvSpPr>
            <p:cNvPr id="233" name="TextBox 39">
              <a:extLst>
                <a:ext uri="{FF2B5EF4-FFF2-40B4-BE49-F238E27FC236}">
                  <a16:creationId xmlns:a16="http://schemas.microsoft.com/office/drawing/2014/main" id="{18D90B14-B841-4247-A2B9-8FC55526A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1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CRC</a:t>
              </a:r>
            </a:p>
          </p:txBody>
        </p:sp>
        <p:sp>
          <p:nvSpPr>
            <p:cNvPr id="234" name="TextBox 40">
              <a:extLst>
                <a:ext uri="{FF2B5EF4-FFF2-40B4-BE49-F238E27FC236}">
                  <a16:creationId xmlns:a16="http://schemas.microsoft.com/office/drawing/2014/main" id="{74F0F720-3C22-0540-A6DD-2C7FEBBA2C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11" y="5468237"/>
              <a:ext cx="1070128" cy="21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preamble</a:t>
              </a:r>
            </a:p>
          </p:txBody>
        </p:sp>
        <p:sp>
          <p:nvSpPr>
            <p:cNvPr id="235" name="Text Box 9">
              <a:extLst>
                <a:ext uri="{FF2B5EF4-FFF2-40B4-BE49-F238E27FC236}">
                  <a16:creationId xmlns:a16="http://schemas.microsoft.com/office/drawing/2014/main" id="{3006592F-6A37-1843-886D-1EFCB34DC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292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type</a:t>
              </a:r>
            </a:p>
          </p:txBody>
        </p:sp>
      </p:grpSp>
      <p:sp>
        <p:nvSpPr>
          <p:cNvPr id="182" name="Line 40">
            <a:extLst>
              <a:ext uri="{FF2B5EF4-FFF2-40B4-BE49-F238E27FC236}">
                <a16:creationId xmlns:a16="http://schemas.microsoft.com/office/drawing/2014/main" id="{12F6564B-9905-C34C-8A5B-AAB2DCBFA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6933" y="3946525"/>
            <a:ext cx="0" cy="857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86" name="Rectangle 41">
            <a:extLst>
              <a:ext uri="{FF2B5EF4-FFF2-40B4-BE49-F238E27FC236}">
                <a16:creationId xmlns:a16="http://schemas.microsoft.com/office/drawing/2014/main" id="{E294B2D1-E297-1747-8E2E-6D71E4162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459" y="4770209"/>
            <a:ext cx="3210879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Gulim" charset="0"/>
                <a:cs typeface="Gulim" charset="0"/>
              </a:rPr>
              <a:t>2-byte Tag Protocol Identifier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Gulim" charset="0"/>
                <a:cs typeface="Gulim" charset="0"/>
              </a:rPr>
              <a:t>                        (value: 81-00) </a:t>
            </a:r>
          </a:p>
        </p:txBody>
      </p:sp>
      <p:sp>
        <p:nvSpPr>
          <p:cNvPr id="187" name="Rectangle 42">
            <a:extLst>
              <a:ext uri="{FF2B5EF4-FFF2-40B4-BE49-F238E27FC236}">
                <a16:creationId xmlns:a16="http://schemas.microsoft.com/office/drawing/2014/main" id="{4FDDD519-8245-B24C-A434-B129D7498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269" y="5148138"/>
            <a:ext cx="481824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Gulim" charset="0"/>
                <a:cs typeface="Gulim" charset="0"/>
              </a:rPr>
              <a:t>Tag Control Information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Gulim" charset="0"/>
                <a:cs typeface="Gulim" charset="0"/>
              </a:rPr>
              <a:t>(12 bit VLAN ID field, 3 bit priority field like IP TOS)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Gulim" charset="0"/>
                <a:cs typeface="Gulim" charset="0"/>
              </a:rPr>
              <a:t> </a:t>
            </a:r>
          </a:p>
        </p:txBody>
      </p:sp>
      <p:sp>
        <p:nvSpPr>
          <p:cNvPr id="189" name="Line 44">
            <a:extLst>
              <a:ext uri="{FF2B5EF4-FFF2-40B4-BE49-F238E27FC236}">
                <a16:creationId xmlns:a16="http://schemas.microsoft.com/office/drawing/2014/main" id="{CA2F6B01-A8AB-9E42-9EB2-7E134E2AC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2855" y="4032157"/>
            <a:ext cx="0" cy="857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91" name="Rectangle 48">
            <a:extLst>
              <a:ext uri="{FF2B5EF4-FFF2-40B4-BE49-F238E27FC236}">
                <a16:creationId xmlns:a16="http://schemas.microsoft.com/office/drawing/2014/main" id="{6994D61A-2E6F-3C4C-8024-C641BA659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655" y="4887819"/>
            <a:ext cx="12382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Gulim" charset="0"/>
                <a:cs typeface="Gulim" charset="0"/>
              </a:rPr>
              <a:t>Recomputed 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Gulim" charset="0"/>
                <a:cs typeface="Gulim" charset="0"/>
              </a:rPr>
              <a:t>CRC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Gulim" charset="0"/>
                <a:cs typeface="Gulim" charset="0"/>
              </a:rPr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99AA00-69FB-8C4B-B9D8-1454D9BA6EAA}"/>
              </a:ext>
            </a:extLst>
          </p:cNvPr>
          <p:cNvGrpSpPr/>
          <p:nvPr/>
        </p:nvGrpSpPr>
        <p:grpSpPr>
          <a:xfrm>
            <a:off x="974727" y="2418509"/>
            <a:ext cx="10895172" cy="1664180"/>
            <a:chOff x="974727" y="2418509"/>
            <a:chExt cx="10895172" cy="1664180"/>
          </a:xfrm>
        </p:grpSpPr>
        <p:sp>
          <p:nvSpPr>
            <p:cNvPr id="166" name="Line 36">
              <a:extLst>
                <a:ext uri="{FF2B5EF4-FFF2-40B4-BE49-F238E27FC236}">
                  <a16:creationId xmlns:a16="http://schemas.microsoft.com/office/drawing/2014/main" id="{87594C58-F1ED-E148-BCCA-74CE2EEF3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9588" y="2418509"/>
              <a:ext cx="979954" cy="956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7" name="Line 37">
              <a:extLst>
                <a:ext uri="{FF2B5EF4-FFF2-40B4-BE49-F238E27FC236}">
                  <a16:creationId xmlns:a16="http://schemas.microsoft.com/office/drawing/2014/main" id="{EFFFBEDE-4066-F34F-AA6E-E86BFDB68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3063" y="2441481"/>
              <a:ext cx="905714" cy="947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93" name="Text Box 29">
              <a:extLst>
                <a:ext uri="{FF2B5EF4-FFF2-40B4-BE49-F238E27FC236}">
                  <a16:creationId xmlns:a16="http://schemas.microsoft.com/office/drawing/2014/main" id="{4981A6AC-846C-C94C-8F75-3D52D146D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68288" y="3478025"/>
              <a:ext cx="190161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802.1Q frame</a:t>
              </a:r>
            </a:p>
          </p:txBody>
        </p:sp>
        <p:sp>
          <p:nvSpPr>
            <p:cNvPr id="237" name="Line 10">
              <a:extLst>
                <a:ext uri="{FF2B5EF4-FFF2-40B4-BE49-F238E27FC236}">
                  <a16:creationId xmlns:a16="http://schemas.microsoft.com/office/drawing/2014/main" id="{30F90D85-C5B8-E846-A9E7-5BD55C252D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2715" y="3308495"/>
              <a:ext cx="0" cy="2276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Rectangle 1">
              <a:extLst>
                <a:ext uri="{FF2B5EF4-FFF2-40B4-BE49-F238E27FC236}">
                  <a16:creationId xmlns:a16="http://schemas.microsoft.com/office/drawing/2014/main" id="{CDC56025-C3C8-3144-8431-3ECCF2706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060" y="3389722"/>
              <a:ext cx="8796294" cy="609373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39" name="Straight Connector 3">
              <a:extLst>
                <a:ext uri="{FF2B5EF4-FFF2-40B4-BE49-F238E27FC236}">
                  <a16:creationId xmlns:a16="http://schemas.microsoft.com/office/drawing/2014/main" id="{764958CB-85C4-4D40-8B70-78F74524FC0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63192" y="3378763"/>
              <a:ext cx="0" cy="61218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0" name="Straight Connector 32">
              <a:extLst>
                <a:ext uri="{FF2B5EF4-FFF2-40B4-BE49-F238E27FC236}">
                  <a16:creationId xmlns:a16="http://schemas.microsoft.com/office/drawing/2014/main" id="{FF4AE762-9C5F-BC44-B002-47DCB50AED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76434" y="3382291"/>
              <a:ext cx="0" cy="64923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1" name="Straight Connector 33">
              <a:extLst>
                <a:ext uri="{FF2B5EF4-FFF2-40B4-BE49-F238E27FC236}">
                  <a16:creationId xmlns:a16="http://schemas.microsoft.com/office/drawing/2014/main" id="{6EDAE1EA-083B-CB47-99FA-23861C82B9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096217" y="3387584"/>
              <a:ext cx="0" cy="61042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2" name="Straight Connector 34">
              <a:extLst>
                <a:ext uri="{FF2B5EF4-FFF2-40B4-BE49-F238E27FC236}">
                  <a16:creationId xmlns:a16="http://schemas.microsoft.com/office/drawing/2014/main" id="{86963B64-AF82-944E-AB57-8BF7FAA160A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13866" y="3382291"/>
              <a:ext cx="0" cy="64570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3" name="Straight Connector 35">
              <a:extLst>
                <a:ext uri="{FF2B5EF4-FFF2-40B4-BE49-F238E27FC236}">
                  <a16:creationId xmlns:a16="http://schemas.microsoft.com/office/drawing/2014/main" id="{E9CD8FE5-0690-0143-924A-0537DE301C2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873664" y="3389347"/>
              <a:ext cx="0" cy="69334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44" name="TextBox 5">
              <a:extLst>
                <a:ext uri="{FF2B5EF4-FFF2-40B4-BE49-F238E27FC236}">
                  <a16:creationId xmlns:a16="http://schemas.microsoft.com/office/drawing/2014/main" id="{62721451-260B-5B42-B446-4A08A5449E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664" y="3504009"/>
              <a:ext cx="1056553" cy="36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dest.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address</a:t>
              </a:r>
            </a:p>
          </p:txBody>
        </p:sp>
        <p:sp>
          <p:nvSpPr>
            <p:cNvPr id="245" name="TextBox 37">
              <a:extLst>
                <a:ext uri="{FF2B5EF4-FFF2-40B4-BE49-F238E27FC236}">
                  <a16:creationId xmlns:a16="http://schemas.microsoft.com/office/drawing/2014/main" id="{3D0AD47F-C570-7447-8C6E-17BFA75B3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5423" y="3508238"/>
              <a:ext cx="1056553" cy="36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source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address</a:t>
              </a:r>
            </a:p>
          </p:txBody>
        </p:sp>
        <p:sp>
          <p:nvSpPr>
            <p:cNvPr id="246" name="TextBox 38">
              <a:extLst>
                <a:ext uri="{FF2B5EF4-FFF2-40B4-BE49-F238E27FC236}">
                  <a16:creationId xmlns:a16="http://schemas.microsoft.com/office/drawing/2014/main" id="{7CDA1998-E9C5-B148-8045-9A713C3007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1342" y="3584708"/>
              <a:ext cx="1722641" cy="236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data (payload)</a:t>
              </a:r>
            </a:p>
          </p:txBody>
        </p:sp>
        <p:sp>
          <p:nvSpPr>
            <p:cNvPr id="247" name="TextBox 39">
              <a:extLst>
                <a:ext uri="{FF2B5EF4-FFF2-40B4-BE49-F238E27FC236}">
                  <a16:creationId xmlns:a16="http://schemas.microsoft.com/office/drawing/2014/main" id="{B8ABE0A2-CE51-F940-9862-68F41351F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6896" y="3566359"/>
              <a:ext cx="1070013" cy="236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CRC</a:t>
              </a:r>
            </a:p>
          </p:txBody>
        </p:sp>
        <p:sp>
          <p:nvSpPr>
            <p:cNvPr id="248" name="TextBox 40">
              <a:extLst>
                <a:ext uri="{FF2B5EF4-FFF2-40B4-BE49-F238E27FC236}">
                  <a16:creationId xmlns:a16="http://schemas.microsoft.com/office/drawing/2014/main" id="{CDFE46FD-3720-754A-A23C-C253EC320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727" y="3607454"/>
              <a:ext cx="1338345" cy="236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preamble</a:t>
              </a:r>
            </a:p>
          </p:txBody>
        </p:sp>
        <p:sp>
          <p:nvSpPr>
            <p:cNvPr id="249" name="Text Box 9">
              <a:extLst>
                <a:ext uri="{FF2B5EF4-FFF2-40B4-BE49-F238E27FC236}">
                  <a16:creationId xmlns:a16="http://schemas.microsoft.com/office/drawing/2014/main" id="{DCF83EB4-2232-D345-A1F3-6C8A3CB5C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768" y="2978284"/>
              <a:ext cx="963318" cy="325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type</a:t>
              </a:r>
            </a:p>
          </p:txBody>
        </p:sp>
        <p:cxnSp>
          <p:nvCxnSpPr>
            <p:cNvPr id="250" name="Straight Connector 33">
              <a:extLst>
                <a:ext uri="{FF2B5EF4-FFF2-40B4-BE49-F238E27FC236}">
                  <a16:creationId xmlns:a16="http://schemas.microsoft.com/office/drawing/2014/main" id="{3EEE3482-CDF4-DE40-84C8-2E05C8BFC7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092170" y="3405513"/>
              <a:ext cx="0" cy="61042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1" name="Straight Connector 33">
              <a:extLst>
                <a:ext uri="{FF2B5EF4-FFF2-40B4-BE49-F238E27FC236}">
                  <a16:creationId xmlns:a16="http://schemas.microsoft.com/office/drawing/2014/main" id="{C3ABE881-0CBB-EB49-A630-BF0139917E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94194" y="3383101"/>
              <a:ext cx="0" cy="61042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52" name="Line 36">
              <a:extLst>
                <a:ext uri="{FF2B5EF4-FFF2-40B4-BE49-F238E27FC236}">
                  <a16:creationId xmlns:a16="http://schemas.microsoft.com/office/drawing/2014/main" id="{B875FAF9-1532-C14B-8D2A-571C5529C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5424" y="2436437"/>
              <a:ext cx="19611" cy="9656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53" name="Line 36">
              <a:extLst>
                <a:ext uri="{FF2B5EF4-FFF2-40B4-BE49-F238E27FC236}">
                  <a16:creationId xmlns:a16="http://schemas.microsoft.com/office/drawing/2014/main" id="{8378302D-C70D-6949-ABC1-317AA474B9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5495" y="2440920"/>
              <a:ext cx="19611" cy="9656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856316-3977-AE43-89A4-247038665FF9}"/>
              </a:ext>
            </a:extLst>
          </p:cNvPr>
          <p:cNvCxnSpPr>
            <a:cxnSpLocks/>
          </p:cNvCxnSpPr>
          <p:nvPr/>
        </p:nvCxnSpPr>
        <p:spPr>
          <a:xfrm>
            <a:off x="4827494" y="4034118"/>
            <a:ext cx="0" cy="1156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A4005C6-D998-EF4E-BB11-9F85F385687A}"/>
              </a:ext>
            </a:extLst>
          </p:cNvPr>
          <p:cNvSpPr/>
          <p:nvPr/>
        </p:nvSpPr>
        <p:spPr>
          <a:xfrm>
            <a:off x="4101353" y="3334872"/>
            <a:ext cx="100852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545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  <p:bldP spid="186" grpId="0"/>
      <p:bldP spid="187" grpId="0"/>
      <p:bldP spid="189" grpId="0" animBg="1"/>
      <p:bldP spid="191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/>
              </a:rPr>
              <a:t>Chapter 6: Summary</a:t>
            </a:r>
            <a:endParaRPr lang="en-US" sz="4400" b="0" dirty="0">
              <a:latin typeface="+mn-lt"/>
            </a:endParaRPr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A4B12346-C21D-2B4E-816C-10F5298F6A06}"/>
              </a:ext>
            </a:extLst>
          </p:cNvPr>
          <p:cNvSpPr txBox="1">
            <a:spLocks noChangeArrowheads="1"/>
          </p:cNvSpPr>
          <p:nvPr/>
        </p:nvSpPr>
        <p:spPr>
          <a:xfrm>
            <a:off x="757518" y="1324816"/>
            <a:ext cx="11434482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>
              <a:defRPr/>
            </a:pPr>
            <a:r>
              <a:rPr lang="en-US" sz="3200" dirty="0"/>
              <a:t>principles behind data link layer services:</a:t>
            </a:r>
          </a:p>
          <a:p>
            <a:pPr lvl="1">
              <a:defRPr/>
            </a:pPr>
            <a:r>
              <a:rPr lang="en-US" sz="2800" dirty="0"/>
              <a:t>error detection, correction</a:t>
            </a:r>
          </a:p>
          <a:p>
            <a:pPr lvl="1">
              <a:defRPr/>
            </a:pPr>
            <a:r>
              <a:rPr lang="en-US" sz="2800" dirty="0"/>
              <a:t>sharing a broadcast channel: multiple access</a:t>
            </a:r>
          </a:p>
          <a:p>
            <a:pPr lvl="1">
              <a:defRPr/>
            </a:pPr>
            <a:r>
              <a:rPr lang="en-US" sz="2800" dirty="0"/>
              <a:t>link layer addressing</a:t>
            </a:r>
          </a:p>
          <a:p>
            <a:pPr indent="-285750">
              <a:defRPr/>
            </a:pPr>
            <a:r>
              <a:rPr lang="en-US" sz="3200" dirty="0"/>
              <a:t>instantiation, implementation of various link layer technologies</a:t>
            </a:r>
          </a:p>
          <a:p>
            <a:pPr lvl="1">
              <a:defRPr/>
            </a:pPr>
            <a:r>
              <a:rPr lang="en-US" sz="2800" dirty="0"/>
              <a:t>Ethernet</a:t>
            </a:r>
          </a:p>
          <a:p>
            <a:pPr lvl="1">
              <a:defRPr/>
            </a:pPr>
            <a:r>
              <a:rPr lang="en-US" sz="2800" dirty="0"/>
              <a:t>switched LANS, VLANs</a:t>
            </a:r>
          </a:p>
          <a:p>
            <a:pPr indent="-285750">
              <a:defRPr/>
            </a:pPr>
            <a:r>
              <a:rPr lang="en-US" sz="3200" dirty="0"/>
              <a:t>synthesis: a day in the life of a web request</a:t>
            </a:r>
          </a:p>
          <a:p>
            <a:pPr>
              <a:defRPr/>
            </a:pPr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4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ARP: address resolution protocol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1271A-DBC6-204B-8B80-84096104E623}"/>
              </a:ext>
            </a:extLst>
          </p:cNvPr>
          <p:cNvSpPr txBox="1">
            <a:spLocks noChangeArrowheads="1"/>
          </p:cNvSpPr>
          <p:nvPr/>
        </p:nvSpPr>
        <p:spPr>
          <a:xfrm>
            <a:off x="6082748" y="2344599"/>
            <a:ext cx="5193195" cy="953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ARP table: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IP node (host, router) on LAN has table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DB7D2E6-BC71-6342-8A7E-D3134900B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592" y="1314450"/>
            <a:ext cx="1103434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Question: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how to determine interface’s MAC address, knowing its IP address?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6F90A8E-A97F-4B47-8617-1E0B801A3FBF}"/>
              </a:ext>
            </a:extLst>
          </p:cNvPr>
          <p:cNvGrpSpPr/>
          <p:nvPr/>
        </p:nvGrpSpPr>
        <p:grpSpPr>
          <a:xfrm>
            <a:off x="948563" y="2990022"/>
            <a:ext cx="4847955" cy="2799867"/>
            <a:chOff x="3970059" y="2973174"/>
            <a:chExt cx="6053187" cy="3638349"/>
          </a:xfrm>
        </p:grpSpPr>
        <p:sp>
          <p:nvSpPr>
            <p:cNvPr id="51" name="Line 19">
              <a:extLst>
                <a:ext uri="{FF2B5EF4-FFF2-40B4-BE49-F238E27FC236}">
                  <a16:creationId xmlns:a16="http://schemas.microsoft.com/office/drawing/2014/main" id="{EFCCF237-D462-A848-A2F9-0B5DDED1E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1134" y="4423877"/>
              <a:ext cx="901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2" name="Line 20">
              <a:extLst>
                <a:ext uri="{FF2B5EF4-FFF2-40B4-BE49-F238E27FC236}">
                  <a16:creationId xmlns:a16="http://schemas.microsoft.com/office/drawing/2014/main" id="{26F73C0C-F34D-EB41-919F-BDF66A1E5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625" y="3504024"/>
              <a:ext cx="0" cy="6556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3" name="Line 22">
              <a:extLst>
                <a:ext uri="{FF2B5EF4-FFF2-40B4-BE49-F238E27FC236}">
                  <a16:creationId xmlns:a16="http://schemas.microsoft.com/office/drawing/2014/main" id="{F5CD6898-8663-6D43-BAA6-A8946A48A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11994" y="5451266"/>
              <a:ext cx="0" cy="438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BC091F0C-CFB4-544C-B235-9FB23A12B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337" y="3746015"/>
              <a:ext cx="2046288" cy="2049462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5" name="Line 21">
              <a:extLst>
                <a:ext uri="{FF2B5EF4-FFF2-40B4-BE49-F238E27FC236}">
                  <a16:creationId xmlns:a16="http://schemas.microsoft.com/office/drawing/2014/main" id="{1F2D744C-309E-1748-8CEF-A191DA937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9225" y="4472884"/>
              <a:ext cx="796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6" name="Text Box 24">
              <a:extLst>
                <a:ext uri="{FF2B5EF4-FFF2-40B4-BE49-F238E27FC236}">
                  <a16:creationId xmlns:a16="http://schemas.microsoft.com/office/drawing/2014/main" id="{CBB39874-5BD1-5D4B-8E31-25BEBA292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3047" y="3460537"/>
              <a:ext cx="1998238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1A-2F-BB-76-09-AD</a:t>
              </a:r>
            </a:p>
          </p:txBody>
        </p:sp>
        <p:sp>
          <p:nvSpPr>
            <p:cNvPr id="57" name="Line 26">
              <a:extLst>
                <a:ext uri="{FF2B5EF4-FFF2-40B4-BE49-F238E27FC236}">
                  <a16:creationId xmlns:a16="http://schemas.microsoft.com/office/drawing/2014/main" id="{7C2882E3-6473-EB4E-9538-2CCE1D1E68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57727" y="4588902"/>
              <a:ext cx="0" cy="3730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8" name="Text Box 27">
              <a:extLst>
                <a:ext uri="{FF2B5EF4-FFF2-40B4-BE49-F238E27FC236}">
                  <a16:creationId xmlns:a16="http://schemas.microsoft.com/office/drawing/2014/main" id="{5C7845EB-10F3-1149-A9A1-1A0A55753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597" y="4931465"/>
              <a:ext cx="1961649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58-23-D7-FA-20-B0</a:t>
              </a:r>
            </a:p>
          </p:txBody>
        </p:sp>
        <p:sp>
          <p:nvSpPr>
            <p:cNvPr id="59" name="Line 28">
              <a:extLst>
                <a:ext uri="{FF2B5EF4-FFF2-40B4-BE49-F238E27FC236}">
                  <a16:creationId xmlns:a16="http://schemas.microsoft.com/office/drawing/2014/main" id="{8915AAD7-DFE8-3C4C-854D-2C0B5A2460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15181" y="5886035"/>
              <a:ext cx="3603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60" name="Text Box 29">
              <a:extLst>
                <a:ext uri="{FF2B5EF4-FFF2-40B4-BE49-F238E27FC236}">
                  <a16:creationId xmlns:a16="http://schemas.microsoft.com/office/drawing/2014/main" id="{07636FFE-5FCF-0A44-960C-F51BD2EC9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7522" y="5730174"/>
              <a:ext cx="1935869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0C-C4-11-6F-E3-98</a:t>
              </a:r>
            </a:p>
          </p:txBody>
        </p:sp>
        <p:sp>
          <p:nvSpPr>
            <p:cNvPr id="61" name="Line 30">
              <a:extLst>
                <a:ext uri="{FF2B5EF4-FFF2-40B4-BE49-F238E27FC236}">
                  <a16:creationId xmlns:a16="http://schemas.microsoft.com/office/drawing/2014/main" id="{65842429-83E8-C843-8F18-759730DAB2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7634" y="4579452"/>
              <a:ext cx="0" cy="3730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62" name="Text Box 31">
              <a:extLst>
                <a:ext uri="{FF2B5EF4-FFF2-40B4-BE49-F238E27FC236}">
                  <a16:creationId xmlns:a16="http://schemas.microsoft.com/office/drawing/2014/main" id="{7472F3E3-B59C-CE45-A51F-F369BE06C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059" y="4954102"/>
              <a:ext cx="1935869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71-65-F7-2B-08-53</a:t>
              </a:r>
            </a:p>
          </p:txBody>
        </p:sp>
        <p:sp>
          <p:nvSpPr>
            <p:cNvPr id="63" name="Text Box 32">
              <a:extLst>
                <a:ext uri="{FF2B5EF4-FFF2-40B4-BE49-F238E27FC236}">
                  <a16:creationId xmlns:a16="http://schemas.microsoft.com/office/drawing/2014/main" id="{76E01186-F965-E044-8ADB-FE380CAFC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3947" y="4420079"/>
              <a:ext cx="2173356" cy="479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  LAN</a:t>
              </a:r>
            </a:p>
          </p:txBody>
        </p:sp>
        <p:sp>
          <p:nvSpPr>
            <p:cNvPr id="64" name="Rectangle 37">
              <a:extLst>
                <a:ext uri="{FF2B5EF4-FFF2-40B4-BE49-F238E27FC236}">
                  <a16:creationId xmlns:a16="http://schemas.microsoft.com/office/drawing/2014/main" id="{54AF773F-51B4-F84F-A15B-941A3EE37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1253" y="3505846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65" name="Group 44">
              <a:extLst>
                <a:ext uri="{FF2B5EF4-FFF2-40B4-BE49-F238E27FC236}">
                  <a16:creationId xmlns:a16="http://schemas.microsoft.com/office/drawing/2014/main" id="{85EE06A5-9204-7B4E-B07F-32BA1B5EDB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82623" y="2973174"/>
              <a:ext cx="812800" cy="658813"/>
              <a:chOff x="-44" y="1473"/>
              <a:chExt cx="981" cy="1105"/>
            </a:xfrm>
          </p:grpSpPr>
          <p:pic>
            <p:nvPicPr>
              <p:cNvPr id="83" name="Picture 45" descr="desktop_computer_stylized_medium">
                <a:extLst>
                  <a:ext uri="{FF2B5EF4-FFF2-40B4-BE49-F238E27FC236}">
                    <a16:creationId xmlns:a16="http://schemas.microsoft.com/office/drawing/2014/main" id="{23C296A6-6B32-A64A-9411-85507BE075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Freeform 46">
                <a:extLst>
                  <a:ext uri="{FF2B5EF4-FFF2-40B4-BE49-F238E27FC236}">
                    <a16:creationId xmlns:a16="http://schemas.microsoft.com/office/drawing/2014/main" id="{42ECB958-418E-FB44-BE70-E256C588C7A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6" name="Rectangle 37">
              <a:extLst>
                <a:ext uri="{FF2B5EF4-FFF2-40B4-BE49-F238E27FC236}">
                  <a16:creationId xmlns:a16="http://schemas.microsoft.com/office/drawing/2014/main" id="{BAB24AC1-02B1-BF40-BED4-B66E7B0C5E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749555" y="4292181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67" name="Rectangle 37">
              <a:extLst>
                <a:ext uri="{FF2B5EF4-FFF2-40B4-BE49-F238E27FC236}">
                  <a16:creationId xmlns:a16="http://schemas.microsoft.com/office/drawing/2014/main" id="{6A5793AF-4220-9B4D-8408-5F7BDDF46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0078" y="5759156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68" name="Rectangle 37">
              <a:extLst>
                <a:ext uri="{FF2B5EF4-FFF2-40B4-BE49-F238E27FC236}">
                  <a16:creationId xmlns:a16="http://schemas.microsoft.com/office/drawing/2014/main" id="{6D089618-C037-1B4F-A97C-2B85FEFFE1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184260" y="4354101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69" name="Group 38">
              <a:extLst>
                <a:ext uri="{FF2B5EF4-FFF2-40B4-BE49-F238E27FC236}">
                  <a16:creationId xmlns:a16="http://schemas.microsoft.com/office/drawing/2014/main" id="{4EFC04DC-8B24-2C45-BBD0-44DC6D0A36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4834" y="4046052"/>
              <a:ext cx="812800" cy="658813"/>
              <a:chOff x="-44" y="1473"/>
              <a:chExt cx="981" cy="1105"/>
            </a:xfrm>
          </p:grpSpPr>
          <p:pic>
            <p:nvPicPr>
              <p:cNvPr id="81" name="Picture 39" descr="desktop_computer_stylized_medium">
                <a:extLst>
                  <a:ext uri="{FF2B5EF4-FFF2-40B4-BE49-F238E27FC236}">
                    <a16:creationId xmlns:a16="http://schemas.microsoft.com/office/drawing/2014/main" id="{39121052-FCC5-AA42-AFDF-F25E678CE1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Freeform 40">
                <a:extLst>
                  <a:ext uri="{FF2B5EF4-FFF2-40B4-BE49-F238E27FC236}">
                    <a16:creationId xmlns:a16="http://schemas.microsoft.com/office/drawing/2014/main" id="{24F752F7-3499-2C4B-A0BA-F2D78B11424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70" name="Group 47">
              <a:extLst>
                <a:ext uri="{FF2B5EF4-FFF2-40B4-BE49-F238E27FC236}">
                  <a16:creationId xmlns:a16="http://schemas.microsoft.com/office/drawing/2014/main" id="{5EBEAAB9-CDB4-CE49-8310-6B2AA6304E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32469" y="4201422"/>
              <a:ext cx="812800" cy="658812"/>
              <a:chOff x="-26" y="1473"/>
              <a:chExt cx="981" cy="1105"/>
            </a:xfrm>
          </p:grpSpPr>
          <p:pic>
            <p:nvPicPr>
              <p:cNvPr id="79" name="Picture 48" descr="desktop_computer_stylized_medium">
                <a:extLst>
                  <a:ext uri="{FF2B5EF4-FFF2-40B4-BE49-F238E27FC236}">
                    <a16:creationId xmlns:a16="http://schemas.microsoft.com/office/drawing/2014/main" id="{A09AFECC-5A0F-0A4B-892C-44745CBEA3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26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" name="Freeform 49">
                <a:extLst>
                  <a:ext uri="{FF2B5EF4-FFF2-40B4-BE49-F238E27FC236}">
                    <a16:creationId xmlns:a16="http://schemas.microsoft.com/office/drawing/2014/main" id="{787BFF11-9679-4D43-96E9-7D4B1E9F39C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F83B3ED-014E-C54B-8E5B-330331DC8FB4}"/>
                </a:ext>
              </a:extLst>
            </p:cNvPr>
            <p:cNvCxnSpPr/>
            <p:nvPr/>
          </p:nvCxnSpPr>
          <p:spPr>
            <a:xfrm flipH="1">
              <a:off x="6872122" y="3639236"/>
              <a:ext cx="25483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41">
              <a:extLst>
                <a:ext uri="{FF2B5EF4-FFF2-40B4-BE49-F238E27FC236}">
                  <a16:creationId xmlns:a16="http://schemas.microsoft.com/office/drawing/2014/main" id="{D892522E-B65A-3B4E-B03F-858DF69A79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84944" y="5952710"/>
              <a:ext cx="812800" cy="658813"/>
              <a:chOff x="-44" y="1473"/>
              <a:chExt cx="981" cy="1105"/>
            </a:xfrm>
          </p:grpSpPr>
          <p:pic>
            <p:nvPicPr>
              <p:cNvPr id="77" name="Picture 42" descr="desktop_computer_stylized_medium">
                <a:extLst>
                  <a:ext uri="{FF2B5EF4-FFF2-40B4-BE49-F238E27FC236}">
                    <a16:creationId xmlns:a16="http://schemas.microsoft.com/office/drawing/2014/main" id="{87EA0D93-21F4-2F41-BC21-3244E9F9EF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" name="Freeform 43">
                <a:extLst>
                  <a:ext uri="{FF2B5EF4-FFF2-40B4-BE49-F238E27FC236}">
                    <a16:creationId xmlns:a16="http://schemas.microsoft.com/office/drawing/2014/main" id="{AC4ED98E-24ED-7845-948B-F37EC77BBA3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73" name="Text Box 33">
              <a:extLst>
                <a:ext uri="{FF2B5EF4-FFF2-40B4-BE49-F238E27FC236}">
                  <a16:creationId xmlns:a16="http://schemas.microsoft.com/office/drawing/2014/main" id="{AD56C76B-D256-BA45-B5C6-9C69CF312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9858" y="3246090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137.196.7.78</a:t>
              </a:r>
            </a:p>
          </p:txBody>
        </p:sp>
        <p:sp>
          <p:nvSpPr>
            <p:cNvPr id="74" name="Text Box 36">
              <a:extLst>
                <a:ext uri="{FF2B5EF4-FFF2-40B4-BE49-F238E27FC236}">
                  <a16:creationId xmlns:a16="http://schemas.microsoft.com/office/drawing/2014/main" id="{9FE2DD02-437B-BD40-B8BC-D8F1E3FD1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6009" y="5130248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137.196.7.14</a:t>
              </a:r>
            </a:p>
          </p:txBody>
        </p:sp>
        <p:sp>
          <p:nvSpPr>
            <p:cNvPr id="75" name="Text Box 39">
              <a:extLst>
                <a:ext uri="{FF2B5EF4-FFF2-40B4-BE49-F238E27FC236}">
                  <a16:creationId xmlns:a16="http://schemas.microsoft.com/office/drawing/2014/main" id="{EC007CEB-B2AD-9C40-859B-963764C16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9276" y="5947742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137.196.7.88</a:t>
              </a:r>
            </a:p>
          </p:txBody>
        </p:sp>
        <p:sp>
          <p:nvSpPr>
            <p:cNvPr id="76" name="Text Box 31">
              <a:extLst>
                <a:ext uri="{FF2B5EF4-FFF2-40B4-BE49-F238E27FC236}">
                  <a16:creationId xmlns:a16="http://schemas.microsoft.com/office/drawing/2014/main" id="{BAA1C6E0-33E8-604C-BF4C-E7F8EED04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753" y="5170004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137.196.7.23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546546A-4C05-6448-B20D-C122FF754D91}"/>
              </a:ext>
            </a:extLst>
          </p:cNvPr>
          <p:cNvGrpSpPr/>
          <p:nvPr/>
        </p:nvGrpSpPr>
        <p:grpSpPr>
          <a:xfrm>
            <a:off x="1446381" y="2663687"/>
            <a:ext cx="3653512" cy="2923999"/>
            <a:chOff x="1446381" y="2663687"/>
            <a:chExt cx="3653512" cy="292399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BA5E9CA-3EEB-3D4C-94D2-116047F3B04D}"/>
                </a:ext>
              </a:extLst>
            </p:cNvPr>
            <p:cNvGrpSpPr/>
            <p:nvPr/>
          </p:nvGrpSpPr>
          <p:grpSpPr>
            <a:xfrm>
              <a:off x="2754559" y="2663687"/>
              <a:ext cx="479618" cy="437323"/>
              <a:chOff x="2317237" y="2601212"/>
              <a:chExt cx="479618" cy="43732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3F027A-1BC4-FF42-ABAF-326F9EBCDE7B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CF5883-3135-F546-978F-2F1DF5A5FEDF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ARP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9241A8B-79A4-9A44-84FC-DDD5D1C7E66D}"/>
                </a:ext>
              </a:extLst>
            </p:cNvPr>
            <p:cNvGrpSpPr/>
            <p:nvPr/>
          </p:nvGrpSpPr>
          <p:grpSpPr>
            <a:xfrm>
              <a:off x="2463958" y="5150363"/>
              <a:ext cx="479618" cy="437323"/>
              <a:chOff x="2317237" y="2601212"/>
              <a:chExt cx="479618" cy="437323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AA52BDC-E20B-CD42-92BD-D934D34CDE0F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004BA43-DD92-2D48-A37B-B5AB88E8275D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ARP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0B40655-D207-4B43-BDBC-5A8A359EB4BE}"/>
                </a:ext>
              </a:extLst>
            </p:cNvPr>
            <p:cNvGrpSpPr/>
            <p:nvPr/>
          </p:nvGrpSpPr>
          <p:grpSpPr>
            <a:xfrm>
              <a:off x="1446381" y="3530757"/>
              <a:ext cx="479618" cy="437323"/>
              <a:chOff x="2317237" y="2601212"/>
              <a:chExt cx="479618" cy="437323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09CB092-EC49-C748-9C60-C6C7BE5D230F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310B648-0A48-B341-982E-67DBE3BC8F8C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ARP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91EF928-0B96-E94A-9865-02E6EC100722}"/>
                </a:ext>
              </a:extLst>
            </p:cNvPr>
            <p:cNvGrpSpPr/>
            <p:nvPr/>
          </p:nvGrpSpPr>
          <p:grpSpPr>
            <a:xfrm>
              <a:off x="4620275" y="3785389"/>
              <a:ext cx="479618" cy="437323"/>
              <a:chOff x="2317237" y="2601212"/>
              <a:chExt cx="479618" cy="437323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271BF07-D4F0-984E-AF46-10383E6D9CCD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023F87F-F1C6-B24D-8EDA-F5FC3A9ACD24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ARP</a:t>
                </a:r>
              </a:p>
            </p:txBody>
          </p:sp>
        </p:grpSp>
      </p:grpSp>
      <p:sp>
        <p:nvSpPr>
          <p:cNvPr id="97" name="Rectangle 4">
            <a:extLst>
              <a:ext uri="{FF2B5EF4-FFF2-40B4-BE49-F238E27FC236}">
                <a16:creationId xmlns:a16="http://schemas.microsoft.com/office/drawing/2014/main" id="{4A83C14A-4461-9346-A5E9-676E90D4631D}"/>
              </a:ext>
            </a:extLst>
          </p:cNvPr>
          <p:cNvSpPr txBox="1">
            <a:spLocks noChangeArrowheads="1"/>
          </p:cNvSpPr>
          <p:nvPr/>
        </p:nvSpPr>
        <p:spPr>
          <a:xfrm>
            <a:off x="5785443" y="3298343"/>
            <a:ext cx="5472170" cy="290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IP/MAC address mappings for some LAN nodes: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 IP address; MAC address; TTL&gt;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TTL (Time To Live): time after which address mapping will be forgotten (typically 20 min)</a:t>
            </a:r>
          </a:p>
        </p:txBody>
      </p:sp>
    </p:spTree>
    <p:extLst>
      <p:ext uri="{BB962C8B-B14F-4D97-AF65-F5344CB8AC3E}">
        <p14:creationId xmlns:p14="http://schemas.microsoft.com/office/powerpoint/2010/main" val="143404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6B8C68-65BB-7342-8DA4-9E2511AA0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A0BC67-BCC2-6B48-A687-9A61D9AC1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575" y="365125"/>
            <a:ext cx="4828717" cy="51499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165445-47D2-3341-BB52-8AC283714DA4}"/>
              </a:ext>
            </a:extLst>
          </p:cNvPr>
          <p:cNvSpPr/>
          <p:nvPr/>
        </p:nvSpPr>
        <p:spPr>
          <a:xfrm>
            <a:off x="2234384" y="5150598"/>
            <a:ext cx="25805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BookmanOldStyle"/>
              </a:rPr>
              <a:t>Send broadcast request </a:t>
            </a:r>
          </a:p>
          <a:p>
            <a:r>
              <a:rPr lang="en-IN" b="1" dirty="0">
                <a:latin typeface="BookmanOldStyle"/>
              </a:rPr>
              <a:t>receive unicast response </a:t>
            </a:r>
            <a:endParaRPr lang="en-IN" dirty="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0260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24BAEB-3FFA-4548-BFF9-560517BCA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C1381F-05F1-244C-A3BC-EDBAD9838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69" y="665262"/>
            <a:ext cx="5057719" cy="2604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C20FAA-FB28-CD49-8415-D7F0881E2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75" y="3709358"/>
            <a:ext cx="5170713" cy="27607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22E5E9-4D91-3B4C-9906-75FC376C5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435188"/>
            <a:ext cx="5886091" cy="434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6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8C40-80E9-84C6-6877-86D5843A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DBC8E3-B8CE-484C-86A7-E60D13C59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23629"/>
            <a:ext cx="8254042" cy="679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5A7BBB-0641-584A-8E59-1B9F8D33A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45622"/>
            <a:ext cx="7417279" cy="9035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431C9E-E738-9B4B-93B5-D75BE449C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57045"/>
            <a:ext cx="9306464" cy="9830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17605B-C88C-4E43-A42A-6949FECE6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61" y="3807840"/>
            <a:ext cx="9911750" cy="4009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482EAA-4325-3D4E-8F4C-1DF2F59DCA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424069"/>
            <a:ext cx="10800272" cy="50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2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4C8865-48F0-F54C-9AE7-05A4113D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AB5727-6079-FB47-BE91-E9573EDE7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9002"/>
            <a:ext cx="4538799" cy="1657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102C58-1AA5-724B-ADFC-1F1409ED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734" y="3047547"/>
            <a:ext cx="2314091" cy="677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60D63C-99C5-CB4B-81F4-3610CBE8C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443" y="3810454"/>
            <a:ext cx="2314091" cy="566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4E325-4E61-0646-901A-791644E681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534" y="1857906"/>
            <a:ext cx="5010266" cy="315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7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Layer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89241444-8884-4C2D-93D8-A717A8A30492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Institutional network</a:t>
            </a:r>
          </a:p>
        </p:txBody>
      </p:sp>
      <p:pic>
        <p:nvPicPr>
          <p:cNvPr id="39941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07" y="1250950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838" y="1552575"/>
            <a:ext cx="7827962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Right Arrow 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9829800" y="4414838"/>
            <a:ext cx="407988" cy="4302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504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Layer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37C39F2D-9CD1-48A2-9E90-8F1E65D7B528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9925" y="39688"/>
            <a:ext cx="4560888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ＭＳ Ｐゴシック" charset="0"/>
              </a:rPr>
              <a:t>Switches vs. routers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6913" y="1341439"/>
            <a:ext cx="3967162" cy="4994275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ＭＳ Ｐゴシック" charset="0"/>
              </a:rPr>
              <a:t>both are store-and-forward: 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ea typeface="ＭＳ Ｐゴシック" charset="0"/>
              </a:rPr>
              <a:t>routers: </a:t>
            </a:r>
            <a:r>
              <a:rPr lang="en-US" sz="2400" dirty="0">
                <a:ea typeface="ＭＳ Ｐゴシック" charset="0"/>
              </a:rPr>
              <a:t>network-layer devices (examine network-layer headers)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ea typeface="ＭＳ Ｐゴシック" charset="0"/>
              </a:rPr>
              <a:t>switches</a:t>
            </a:r>
            <a:r>
              <a:rPr lang="en-US" sz="2400" i="1" dirty="0">
                <a:ea typeface="ＭＳ Ｐゴシック" charset="0"/>
              </a:rPr>
              <a:t>: </a:t>
            </a:r>
            <a:r>
              <a:rPr lang="en-US" sz="2400" dirty="0">
                <a:ea typeface="ＭＳ Ｐゴシック" charset="0"/>
              </a:rPr>
              <a:t>link-layer devices (examine link-layer headers)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sz="2400" i="1" dirty="0">
              <a:solidFill>
                <a:srgbClr val="CC0000"/>
              </a:solidFill>
              <a:ea typeface="ＭＳ Ｐゴシック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ＭＳ Ｐゴシック" charset="0"/>
              </a:rPr>
              <a:t>both have forwarding tables:</a:t>
            </a:r>
          </a:p>
          <a:p>
            <a:pPr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ea typeface="ＭＳ Ｐゴシック" charset="0"/>
              </a:rPr>
              <a:t>routers: </a:t>
            </a:r>
            <a:r>
              <a:rPr lang="en-US" sz="2400" dirty="0">
                <a:ea typeface="ＭＳ Ｐゴシック" charset="0"/>
              </a:rPr>
              <a:t>compute tables using routing algorithms, IP addresses</a:t>
            </a:r>
          </a:p>
          <a:p>
            <a:pPr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ea typeface="ＭＳ Ｐゴシック" charset="0"/>
              </a:rPr>
              <a:t>switches: </a:t>
            </a:r>
            <a:r>
              <a:rPr lang="en-US" sz="2400" dirty="0">
                <a:ea typeface="ＭＳ Ｐゴシック" charset="0"/>
              </a:rPr>
              <a:t>learn forwarding table using flooding, learning, MAC addresses </a:t>
            </a:r>
          </a:p>
        </p:txBody>
      </p:sp>
      <p:sp>
        <p:nvSpPr>
          <p:cNvPr id="41990" name="Freeform 3"/>
          <p:cNvSpPr>
            <a:spLocks/>
          </p:cNvSpPr>
          <p:nvPr/>
        </p:nvSpPr>
        <p:spPr bwMode="auto">
          <a:xfrm flipH="1">
            <a:off x="8067676" y="2103439"/>
            <a:ext cx="638175" cy="852487"/>
          </a:xfrm>
          <a:custGeom>
            <a:avLst/>
            <a:gdLst>
              <a:gd name="T0" fmla="*/ 2147483646 w 402"/>
              <a:gd name="T1" fmla="*/ 2147483646 h 537"/>
              <a:gd name="T2" fmla="*/ 2147483646 w 402"/>
              <a:gd name="T3" fmla="*/ 0 h 537"/>
              <a:gd name="T4" fmla="*/ 0 w 402"/>
              <a:gd name="T5" fmla="*/ 2147483646 h 537"/>
              <a:gd name="T6" fmla="*/ 2147483646 w 402"/>
              <a:gd name="T7" fmla="*/ 2147483646 h 537"/>
              <a:gd name="T8" fmla="*/ 2147483646 w 402"/>
              <a:gd name="T9" fmla="*/ 2147483646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991" name="Freeform 10"/>
          <p:cNvSpPr>
            <a:spLocks/>
          </p:cNvSpPr>
          <p:nvPr/>
        </p:nvSpPr>
        <p:spPr bwMode="auto">
          <a:xfrm>
            <a:off x="8054976" y="844551"/>
            <a:ext cx="360363" cy="1577975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992" name="Rectangle 23"/>
          <p:cNvSpPr>
            <a:spLocks noChangeArrowheads="1"/>
          </p:cNvSpPr>
          <p:nvPr/>
        </p:nvSpPr>
        <p:spPr bwMode="auto">
          <a:xfrm>
            <a:off x="6831014" y="850901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93" name="Rectangle 24"/>
          <p:cNvSpPr>
            <a:spLocks noChangeArrowheads="1"/>
          </p:cNvSpPr>
          <p:nvPr/>
        </p:nvSpPr>
        <p:spPr bwMode="auto">
          <a:xfrm>
            <a:off x="6783389" y="9223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94" name="Line 25"/>
          <p:cNvSpPr>
            <a:spLocks noChangeShapeType="1"/>
          </p:cNvSpPr>
          <p:nvPr/>
        </p:nvSpPr>
        <p:spPr bwMode="auto">
          <a:xfrm>
            <a:off x="6783388" y="12398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5" name="Text Box 26"/>
          <p:cNvSpPr txBox="1">
            <a:spLocks noChangeArrowheads="1"/>
          </p:cNvSpPr>
          <p:nvPr/>
        </p:nvSpPr>
        <p:spPr bwMode="auto">
          <a:xfrm>
            <a:off x="6740526" y="8890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41996" name="Line 27"/>
          <p:cNvSpPr>
            <a:spLocks noChangeShapeType="1"/>
          </p:cNvSpPr>
          <p:nvPr/>
        </p:nvSpPr>
        <p:spPr bwMode="auto">
          <a:xfrm>
            <a:off x="6791325" y="15605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7" name="Line 28"/>
          <p:cNvSpPr>
            <a:spLocks noChangeShapeType="1"/>
          </p:cNvSpPr>
          <p:nvPr/>
        </p:nvSpPr>
        <p:spPr bwMode="auto">
          <a:xfrm>
            <a:off x="6796088" y="184150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8" name="Line 29"/>
          <p:cNvSpPr>
            <a:spLocks noChangeShapeType="1"/>
          </p:cNvSpPr>
          <p:nvPr/>
        </p:nvSpPr>
        <p:spPr bwMode="auto">
          <a:xfrm>
            <a:off x="6796088" y="21177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41999" name="Group 88"/>
          <p:cNvGrpSpPr>
            <a:grpSpLocks/>
          </p:cNvGrpSpPr>
          <p:nvPr/>
        </p:nvGrpSpPr>
        <p:grpSpPr bwMode="auto">
          <a:xfrm>
            <a:off x="8240714" y="3525838"/>
            <a:ext cx="1387475" cy="1035050"/>
            <a:chOff x="3601" y="168"/>
            <a:chExt cx="874" cy="652"/>
          </a:xfrm>
        </p:grpSpPr>
        <p:sp>
          <p:nvSpPr>
            <p:cNvPr id="42048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049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050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51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link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physical</a:t>
              </a:r>
            </a:p>
          </p:txBody>
        </p:sp>
        <p:sp>
          <p:nvSpPr>
            <p:cNvPr id="42052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2000" name="Group 94"/>
          <p:cNvGrpSpPr>
            <a:grpSpLocks/>
          </p:cNvGrpSpPr>
          <p:nvPr/>
        </p:nvGrpSpPr>
        <p:grpSpPr bwMode="auto">
          <a:xfrm>
            <a:off x="8578851" y="2100264"/>
            <a:ext cx="1387475" cy="733425"/>
            <a:chOff x="4696" y="597"/>
            <a:chExt cx="874" cy="462"/>
          </a:xfrm>
        </p:grpSpPr>
        <p:sp>
          <p:nvSpPr>
            <p:cNvPr id="42044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045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046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47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link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physical</a:t>
              </a:r>
            </a:p>
          </p:txBody>
        </p:sp>
      </p:grpSp>
      <p:sp>
        <p:nvSpPr>
          <p:cNvPr id="42001" name="Text Box 167"/>
          <p:cNvSpPr txBox="1">
            <a:spLocks noChangeArrowheads="1"/>
          </p:cNvSpPr>
          <p:nvPr/>
        </p:nvSpPr>
        <p:spPr bwMode="auto">
          <a:xfrm>
            <a:off x="7378700" y="3003550"/>
            <a:ext cx="903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grpSp>
        <p:nvGrpSpPr>
          <p:cNvPr id="42002" name="Group 39"/>
          <p:cNvGrpSpPr>
            <a:grpSpLocks/>
          </p:cNvGrpSpPr>
          <p:nvPr/>
        </p:nvGrpSpPr>
        <p:grpSpPr bwMode="auto">
          <a:xfrm>
            <a:off x="5932489" y="1562100"/>
            <a:ext cx="962025" cy="304800"/>
            <a:chOff x="1070" y="918"/>
            <a:chExt cx="606" cy="192"/>
          </a:xfrm>
        </p:grpSpPr>
        <p:sp>
          <p:nvSpPr>
            <p:cNvPr id="42042" name="Rectangle 40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043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datagram</a:t>
              </a:r>
            </a:p>
          </p:txBody>
        </p:sp>
      </p:grpSp>
      <p:sp>
        <p:nvSpPr>
          <p:cNvPr id="42003" name="Rectangle 57"/>
          <p:cNvSpPr>
            <a:spLocks noChangeArrowheads="1"/>
          </p:cNvSpPr>
          <p:nvPr/>
        </p:nvSpPr>
        <p:spPr bwMode="auto">
          <a:xfrm>
            <a:off x="6732589" y="4594226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004" name="Rectangle 58"/>
          <p:cNvSpPr>
            <a:spLocks noChangeArrowheads="1"/>
          </p:cNvSpPr>
          <p:nvPr/>
        </p:nvSpPr>
        <p:spPr bwMode="auto">
          <a:xfrm>
            <a:off x="6684964" y="4665663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005" name="Line 59"/>
          <p:cNvSpPr>
            <a:spLocks noChangeShapeType="1"/>
          </p:cNvSpPr>
          <p:nvPr/>
        </p:nvSpPr>
        <p:spPr bwMode="auto">
          <a:xfrm>
            <a:off x="6684963" y="498316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6" name="Text Box 60"/>
          <p:cNvSpPr txBox="1">
            <a:spLocks noChangeArrowheads="1"/>
          </p:cNvSpPr>
          <p:nvPr/>
        </p:nvSpPr>
        <p:spPr bwMode="auto">
          <a:xfrm>
            <a:off x="6642101" y="4632325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42007" name="Line 61"/>
          <p:cNvSpPr>
            <a:spLocks noChangeShapeType="1"/>
          </p:cNvSpPr>
          <p:nvPr/>
        </p:nvSpPr>
        <p:spPr bwMode="auto">
          <a:xfrm>
            <a:off x="6692900" y="53038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8" name="Line 62"/>
          <p:cNvSpPr>
            <a:spLocks noChangeShapeType="1"/>
          </p:cNvSpPr>
          <p:nvPr/>
        </p:nvSpPr>
        <p:spPr bwMode="auto">
          <a:xfrm>
            <a:off x="6697663" y="55848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9" name="Line 63"/>
          <p:cNvSpPr>
            <a:spLocks noChangeShapeType="1"/>
          </p:cNvSpPr>
          <p:nvPr/>
        </p:nvSpPr>
        <p:spPr bwMode="auto">
          <a:xfrm>
            <a:off x="6697663" y="586105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10" name="Freeform 49"/>
          <p:cNvSpPr>
            <a:spLocks/>
          </p:cNvSpPr>
          <p:nvPr/>
        </p:nvSpPr>
        <p:spPr bwMode="auto">
          <a:xfrm>
            <a:off x="7996238" y="4600576"/>
            <a:ext cx="381000" cy="1857375"/>
          </a:xfrm>
          <a:custGeom>
            <a:avLst/>
            <a:gdLst>
              <a:gd name="T0" fmla="*/ 0 w 240"/>
              <a:gd name="T1" fmla="*/ 2147483646 h 1170"/>
              <a:gd name="T2" fmla="*/ 2147483646 w 240"/>
              <a:gd name="T3" fmla="*/ 0 h 1170"/>
              <a:gd name="T4" fmla="*/ 2147483646 w 240"/>
              <a:gd name="T5" fmla="*/ 2147483646 h 1170"/>
              <a:gd name="T6" fmla="*/ 2147483646 w 240"/>
              <a:gd name="T7" fmla="*/ 2147483646 h 1170"/>
              <a:gd name="T8" fmla="*/ 0 w 240"/>
              <a:gd name="T9" fmla="*/ 2147483646 h 1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0" h="117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42011" name="Group 50"/>
          <p:cNvGrpSpPr>
            <a:grpSpLocks/>
          </p:cNvGrpSpPr>
          <p:nvPr/>
        </p:nvGrpSpPr>
        <p:grpSpPr bwMode="auto">
          <a:xfrm>
            <a:off x="5818189" y="1814514"/>
            <a:ext cx="1095375" cy="338137"/>
            <a:chOff x="998" y="1077"/>
            <a:chExt cx="690" cy="213"/>
          </a:xfrm>
        </p:grpSpPr>
        <p:sp>
          <p:nvSpPr>
            <p:cNvPr id="42040" name="Rectangle 51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041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frame</a:t>
              </a:r>
            </a:p>
          </p:txBody>
        </p:sp>
      </p:grpSp>
      <p:sp>
        <p:nvSpPr>
          <p:cNvPr id="42012" name="Freeform 53"/>
          <p:cNvSpPr>
            <a:spLocks/>
          </p:cNvSpPr>
          <p:nvPr/>
        </p:nvSpPr>
        <p:spPr bwMode="auto">
          <a:xfrm>
            <a:off x="6805614" y="723900"/>
            <a:ext cx="2924175" cy="5314950"/>
          </a:xfrm>
          <a:custGeom>
            <a:avLst/>
            <a:gdLst>
              <a:gd name="T0" fmla="*/ 2147483646 w 1842"/>
              <a:gd name="T1" fmla="*/ 0 h 3348"/>
              <a:gd name="T2" fmla="*/ 2147483646 w 1842"/>
              <a:gd name="T3" fmla="*/ 2147483646 h 3348"/>
              <a:gd name="T4" fmla="*/ 2147483646 w 1842"/>
              <a:gd name="T5" fmla="*/ 2147483646 h 3348"/>
              <a:gd name="T6" fmla="*/ 2147483646 w 1842"/>
              <a:gd name="T7" fmla="*/ 2147483646 h 3348"/>
              <a:gd name="T8" fmla="*/ 2147483646 w 1842"/>
              <a:gd name="T9" fmla="*/ 2147483646 h 3348"/>
              <a:gd name="T10" fmla="*/ 2147483646 w 1842"/>
              <a:gd name="T11" fmla="*/ 2147483646 h 3348"/>
              <a:gd name="T12" fmla="*/ 2147483646 w 1842"/>
              <a:gd name="T13" fmla="*/ 2147483646 h 3348"/>
              <a:gd name="T14" fmla="*/ 2147483646 w 1842"/>
              <a:gd name="T15" fmla="*/ 2147483646 h 3348"/>
              <a:gd name="T16" fmla="*/ 2147483646 w 1842"/>
              <a:gd name="T17" fmla="*/ 2147483646 h 3348"/>
              <a:gd name="T18" fmla="*/ 2147483646 w 1842"/>
              <a:gd name="T19" fmla="*/ 2147483646 h 3348"/>
              <a:gd name="T20" fmla="*/ 2147483646 w 1842"/>
              <a:gd name="T21" fmla="*/ 2147483646 h 3348"/>
              <a:gd name="T22" fmla="*/ 2147483646 w 1842"/>
              <a:gd name="T23" fmla="*/ 2147483646 h 3348"/>
              <a:gd name="T24" fmla="*/ 0 w 1842"/>
              <a:gd name="T25" fmla="*/ 2147483646 h 334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42" h="3348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42013" name="Group 54"/>
          <p:cNvGrpSpPr>
            <a:grpSpLocks/>
          </p:cNvGrpSpPr>
          <p:nvPr/>
        </p:nvGrpSpPr>
        <p:grpSpPr bwMode="auto">
          <a:xfrm>
            <a:off x="9590089" y="2166939"/>
            <a:ext cx="1095375" cy="338137"/>
            <a:chOff x="998" y="1077"/>
            <a:chExt cx="690" cy="213"/>
          </a:xfrm>
        </p:grpSpPr>
        <p:sp>
          <p:nvSpPr>
            <p:cNvPr id="42038" name="Rectangle 55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039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frame</a:t>
              </a:r>
            </a:p>
          </p:txBody>
        </p:sp>
      </p:grpSp>
      <p:grpSp>
        <p:nvGrpSpPr>
          <p:cNvPr id="42014" name="Group 57"/>
          <p:cNvGrpSpPr>
            <a:grpSpLocks/>
          </p:cNvGrpSpPr>
          <p:nvPr/>
        </p:nvGrpSpPr>
        <p:grpSpPr bwMode="auto">
          <a:xfrm>
            <a:off x="9266239" y="3919539"/>
            <a:ext cx="1095375" cy="338137"/>
            <a:chOff x="998" y="1077"/>
            <a:chExt cx="690" cy="213"/>
          </a:xfrm>
        </p:grpSpPr>
        <p:sp>
          <p:nvSpPr>
            <p:cNvPr id="42036" name="Rectangle 58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037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frame</a:t>
              </a:r>
            </a:p>
          </p:txBody>
        </p:sp>
      </p:grpSp>
      <p:grpSp>
        <p:nvGrpSpPr>
          <p:cNvPr id="42015" name="Group 60"/>
          <p:cNvGrpSpPr>
            <a:grpSpLocks/>
          </p:cNvGrpSpPr>
          <p:nvPr/>
        </p:nvGrpSpPr>
        <p:grpSpPr bwMode="auto">
          <a:xfrm>
            <a:off x="9332914" y="3638550"/>
            <a:ext cx="962025" cy="304800"/>
            <a:chOff x="1070" y="918"/>
            <a:chExt cx="606" cy="192"/>
          </a:xfrm>
        </p:grpSpPr>
        <p:sp>
          <p:nvSpPr>
            <p:cNvPr id="42034" name="Rectangle 61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035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datagram</a:t>
              </a:r>
            </a:p>
          </p:txBody>
        </p:sp>
      </p:grpSp>
      <p:sp>
        <p:nvSpPr>
          <p:cNvPr id="42016" name="Freeform 63"/>
          <p:cNvSpPr>
            <a:spLocks/>
          </p:cNvSpPr>
          <p:nvPr/>
        </p:nvSpPr>
        <p:spPr bwMode="auto">
          <a:xfrm>
            <a:off x="7948613" y="3533776"/>
            <a:ext cx="361950" cy="923925"/>
          </a:xfrm>
          <a:custGeom>
            <a:avLst/>
            <a:gdLst>
              <a:gd name="T0" fmla="*/ 2147483646 w 228"/>
              <a:gd name="T1" fmla="*/ 0 h 582"/>
              <a:gd name="T2" fmla="*/ 2147483646 w 228"/>
              <a:gd name="T3" fmla="*/ 2147483646 h 582"/>
              <a:gd name="T4" fmla="*/ 2147483646 w 228"/>
              <a:gd name="T5" fmla="*/ 2147483646 h 582"/>
              <a:gd name="T6" fmla="*/ 0 w 228"/>
              <a:gd name="T7" fmla="*/ 2147483646 h 582"/>
              <a:gd name="T8" fmla="*/ 2147483646 w 228"/>
              <a:gd name="T9" fmla="*/ 0 h 5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" h="582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00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42017" name="Group 44"/>
          <p:cNvGrpSpPr>
            <a:grpSpLocks/>
          </p:cNvGrpSpPr>
          <p:nvPr/>
        </p:nvGrpSpPr>
        <p:grpSpPr bwMode="auto">
          <a:xfrm>
            <a:off x="8005763" y="1347789"/>
            <a:ext cx="762000" cy="693737"/>
            <a:chOff x="-44" y="1473"/>
            <a:chExt cx="981" cy="1105"/>
          </a:xfrm>
        </p:grpSpPr>
        <p:pic>
          <p:nvPicPr>
            <p:cNvPr id="4203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3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7884 w 356"/>
                <a:gd name="T3" fmla="*/ 5998 h 368"/>
                <a:gd name="T4" fmla="*/ 92393 w 356"/>
                <a:gd name="T5" fmla="*/ 124961 h 368"/>
                <a:gd name="T6" fmla="*/ 20362 w 356"/>
                <a:gd name="T7" fmla="*/ 15628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42018" name="Group 44"/>
          <p:cNvGrpSpPr>
            <a:grpSpLocks/>
          </p:cNvGrpSpPr>
          <p:nvPr/>
        </p:nvGrpSpPr>
        <p:grpSpPr bwMode="auto">
          <a:xfrm>
            <a:off x="7985125" y="6002339"/>
            <a:ext cx="762000" cy="693737"/>
            <a:chOff x="-44" y="1473"/>
            <a:chExt cx="981" cy="1105"/>
          </a:xfrm>
        </p:grpSpPr>
        <p:pic>
          <p:nvPicPr>
            <p:cNvPr id="4203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3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7884 w 356"/>
                <a:gd name="T3" fmla="*/ 5998 h 368"/>
                <a:gd name="T4" fmla="*/ 92393 w 356"/>
                <a:gd name="T5" fmla="*/ 124961 h 368"/>
                <a:gd name="T6" fmla="*/ 20362 w 356"/>
                <a:gd name="T7" fmla="*/ 15628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pic>
        <p:nvPicPr>
          <p:cNvPr id="420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464" y="2671764"/>
            <a:ext cx="8778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020" name="Group 1108"/>
          <p:cNvGrpSpPr>
            <a:grpSpLocks/>
          </p:cNvGrpSpPr>
          <p:nvPr/>
        </p:nvGrpSpPr>
        <p:grpSpPr bwMode="auto">
          <a:xfrm>
            <a:off x="7405688" y="3852863"/>
            <a:ext cx="812800" cy="360362"/>
            <a:chOff x="2356" y="1300"/>
            <a:chExt cx="555" cy="194"/>
          </a:xfrm>
        </p:grpSpPr>
        <p:sp>
          <p:nvSpPr>
            <p:cNvPr id="4202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02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02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2025" name="Group 1112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42028" name="Freeform 111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029" name="Freeform 111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2026" name="Line 1115"/>
            <p:cNvSpPr>
              <a:spLocks noChangeShapeType="1"/>
            </p:cNvSpPr>
            <p:nvPr/>
          </p:nvSpPr>
          <p:spPr bwMode="auto">
            <a:xfrm>
              <a:off x="2357" y="136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027" name="Line 1116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42021" name="Picture 23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8477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15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Layer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001FD0D1-2E20-4B65-8090-787DACDCE28B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1863725" y="857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VLANs: motivation</a:t>
            </a:r>
          </a:p>
        </p:txBody>
      </p:sp>
      <p:pic>
        <p:nvPicPr>
          <p:cNvPr id="46085" name="Picture 2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1" y="906464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863726" y="1463675"/>
            <a:ext cx="8634413" cy="466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traffic isolation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layer-2 broadcast traffic (ARP, DHCP, unknown location of destination MAC address) must cross entire LAN 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use of switches 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departments with less users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one switch (96 port )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Wastage of resources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users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 user moves office to EE, but wants connect to CS switch?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72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697</Words>
  <Application>Microsoft Office PowerPoint</Application>
  <PresentationFormat>Widescreen</PresentationFormat>
  <Paragraphs>196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ＭＳ Ｐゴシック</vt:lpstr>
      <vt:lpstr>Arial</vt:lpstr>
      <vt:lpstr>BookmanOldStyle</vt:lpstr>
      <vt:lpstr>Calibri</vt:lpstr>
      <vt:lpstr>Calibri Light</vt:lpstr>
      <vt:lpstr>Comic Sans MS</vt:lpstr>
      <vt:lpstr>Gill Sans MT</vt:lpstr>
      <vt:lpstr>Times New Roman</vt:lpstr>
      <vt:lpstr>Wingdings</vt:lpstr>
      <vt:lpstr>Office Theme</vt:lpstr>
      <vt:lpstr>Week 13_Lec1</vt:lpstr>
      <vt:lpstr>ARP: address resolution protocol</vt:lpstr>
      <vt:lpstr>PowerPoint Presentation</vt:lpstr>
      <vt:lpstr>PowerPoint Presentation</vt:lpstr>
      <vt:lpstr>PowerPoint Presentation</vt:lpstr>
      <vt:lpstr>PowerPoint Presentation</vt:lpstr>
      <vt:lpstr>Institutional network</vt:lpstr>
      <vt:lpstr>Switches vs. routers</vt:lpstr>
      <vt:lpstr>VLANs: motivation</vt:lpstr>
      <vt:lpstr> Virtual Local Area Network </vt:lpstr>
      <vt:lpstr>Port-based VLAN</vt:lpstr>
      <vt:lpstr>VLANS spanning multiple switches</vt:lpstr>
      <vt:lpstr>VLANS spanning multiple switches</vt:lpstr>
      <vt:lpstr>802.1Q VLAN frame format</vt:lpstr>
      <vt:lpstr>Chapter 6: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Tanay Kewalramani</cp:lastModifiedBy>
  <cp:revision>12</cp:revision>
  <dcterms:created xsi:type="dcterms:W3CDTF">2023-10-23T05:13:53Z</dcterms:created>
  <dcterms:modified xsi:type="dcterms:W3CDTF">2024-11-15T07:55:43Z</dcterms:modified>
</cp:coreProperties>
</file>