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1167" r:id="rId3"/>
    <p:sldId id="1168" r:id="rId4"/>
    <p:sldId id="257" r:id="rId5"/>
    <p:sldId id="1169" r:id="rId6"/>
    <p:sldId id="271" r:id="rId7"/>
    <p:sldId id="269" r:id="rId8"/>
    <p:sldId id="272" r:id="rId9"/>
    <p:sldId id="268" r:id="rId10"/>
    <p:sldId id="270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54A4F-8F2C-4629-9466-25835F1D79E8}" type="datetimeFigureOut">
              <a:rPr lang="en-IN" smtClean="0"/>
              <a:t>05/08/24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0DA1E-9C2D-41CE-95D1-09FDD5E1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39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501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38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72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215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56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744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249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320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01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76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7AB-5238-4723-A4BA-D745FC75E34B}" type="datetimeFigureOut">
              <a:rPr lang="en-IN" smtClean="0"/>
              <a:t>05/08/24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FD4-E082-4F4E-8306-8682D8119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18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7AB-5238-4723-A4BA-D745FC75E34B}" type="datetimeFigureOut">
              <a:rPr lang="en-IN" smtClean="0"/>
              <a:t>05/08/24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FD4-E082-4F4E-8306-8682D8119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96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7AB-5238-4723-A4BA-D745FC75E34B}" type="datetimeFigureOut">
              <a:rPr lang="en-IN" smtClean="0"/>
              <a:t>05/08/24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FD4-E082-4F4E-8306-8682D8119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75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7AB-5238-4723-A4BA-D745FC75E34B}" type="datetimeFigureOut">
              <a:rPr lang="en-IN" smtClean="0"/>
              <a:t>05/08/24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FD4-E082-4F4E-8306-8682D8119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72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7AB-5238-4723-A4BA-D745FC75E34B}" type="datetimeFigureOut">
              <a:rPr lang="en-IN" smtClean="0"/>
              <a:t>05/08/24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FD4-E082-4F4E-8306-8682D8119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12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7AB-5238-4723-A4BA-D745FC75E34B}" type="datetimeFigureOut">
              <a:rPr lang="en-IN" smtClean="0"/>
              <a:t>05/08/24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FD4-E082-4F4E-8306-8682D8119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87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7AB-5238-4723-A4BA-D745FC75E34B}" type="datetimeFigureOut">
              <a:rPr lang="en-IN" smtClean="0"/>
              <a:t>05/08/24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FD4-E082-4F4E-8306-8682D8119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44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7AB-5238-4723-A4BA-D745FC75E34B}" type="datetimeFigureOut">
              <a:rPr lang="en-IN" smtClean="0"/>
              <a:t>05/08/24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FD4-E082-4F4E-8306-8682D8119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42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7AB-5238-4723-A4BA-D745FC75E34B}" type="datetimeFigureOut">
              <a:rPr lang="en-IN" smtClean="0"/>
              <a:t>05/08/24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FD4-E082-4F4E-8306-8682D8119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62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7AB-5238-4723-A4BA-D745FC75E34B}" type="datetimeFigureOut">
              <a:rPr lang="en-IN" smtClean="0"/>
              <a:t>05/08/24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FD4-E082-4F4E-8306-8682D8119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3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B7AB-5238-4723-A4BA-D745FC75E34B}" type="datetimeFigureOut">
              <a:rPr lang="en-IN" smtClean="0"/>
              <a:t>05/08/24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FFD4-E082-4F4E-8306-8682D8119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00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EB7AB-5238-4723-A4BA-D745FC75E34B}" type="datetimeFigureOut">
              <a:rPr lang="en-IN" smtClean="0"/>
              <a:t>05/08/24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FFD4-E082-4F4E-8306-8682D8119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69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IT304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3-Lec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Sockets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0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AF567B-A744-BF46-B80D-389C2E4393B6}"/>
              </a:ext>
            </a:extLst>
          </p:cNvPr>
          <p:cNvGrpSpPr/>
          <p:nvPr/>
        </p:nvGrpSpPr>
        <p:grpSpPr>
          <a:xfrm>
            <a:off x="141514" y="1298122"/>
            <a:ext cx="11908971" cy="4268807"/>
            <a:chOff x="2511281" y="3572744"/>
            <a:chExt cx="7770812" cy="2811463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5BCE33F-AF9C-9244-A84E-ABFE39D35FDD}"/>
              </a:ext>
            </a:extLst>
          </p:cNvPr>
          <p:cNvGrpSpPr/>
          <p:nvPr/>
        </p:nvGrpSpPr>
        <p:grpSpPr>
          <a:xfrm>
            <a:off x="5525255" y="2683797"/>
            <a:ext cx="1407618" cy="386166"/>
            <a:chOff x="8593764" y="690692"/>
            <a:chExt cx="1407618" cy="38616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81679B-461D-F54E-B35C-1F26F43C0389}"/>
                </a:ext>
              </a:extLst>
            </p:cNvPr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C8C24D3-DD36-2249-9CAB-AD499E2FCA24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E8010F-AACF-1444-9E25-B05D5044AA5A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4FFEBBBB-2623-A645-BE22-49AB28379D36}"/>
              </a:ext>
            </a:extLst>
          </p:cNvPr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6AB7BA-7EC8-0044-B495-B5FBC9F37B18}"/>
              </a:ext>
            </a:extLst>
          </p:cNvPr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 msg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44E6E3-ED5F-EA46-A3F3-2FC71EED50CF}"/>
              </a:ext>
            </a:extLst>
          </p:cNvPr>
          <p:cNvSpPr/>
          <p:nvPr/>
        </p:nvSpPr>
        <p:spPr>
          <a:xfrm>
            <a:off x="5864224" y="2291365"/>
            <a:ext cx="1063879" cy="3005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3F974F9-F1CB-EB4F-9996-B0CAF21D948C}"/>
              </a:ext>
            </a:extLst>
          </p:cNvPr>
          <p:cNvSpPr/>
          <p:nvPr/>
        </p:nvSpPr>
        <p:spPr>
          <a:xfrm>
            <a:off x="5474955" y="2744519"/>
            <a:ext cx="1478052" cy="28426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B048DEA-97AB-1F43-8741-12645B01C3F5}"/>
              </a:ext>
            </a:extLst>
          </p:cNvPr>
          <p:cNvSpPr/>
          <p:nvPr/>
        </p:nvSpPr>
        <p:spPr>
          <a:xfrm>
            <a:off x="1776642" y="3222226"/>
            <a:ext cx="1824687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739BD94-0F47-854B-9CF2-AB21F1755B7E}"/>
              </a:ext>
            </a:extLst>
          </p:cNvPr>
          <p:cNvGrpSpPr/>
          <p:nvPr/>
        </p:nvGrpSpPr>
        <p:grpSpPr>
          <a:xfrm>
            <a:off x="3073015" y="2669125"/>
            <a:ext cx="1108206" cy="369332"/>
            <a:chOff x="8893175" y="707526"/>
            <a:chExt cx="1108206" cy="36933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4E14681-F8C2-E943-9036-9B66F8026102}"/>
                </a:ext>
              </a:extLst>
            </p:cNvPr>
            <p:cNvSpPr/>
            <p:nvPr/>
          </p:nvSpPr>
          <p:spPr>
            <a:xfrm>
              <a:off x="8934834" y="756182"/>
              <a:ext cx="1066547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FE05029-2B07-9140-B651-352A9EE32350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</p:grpSp>
      <p:pic>
        <p:nvPicPr>
          <p:cNvPr id="111" name="Picture 8" descr="Image result for blue question mark icon">
            <a:extLst>
              <a:ext uri="{FF2B5EF4-FFF2-40B4-BE49-F238E27FC236}">
                <a16:creationId xmlns:a16="http://schemas.microsoft.com/office/drawing/2014/main" id="{7A8F5C24-D5BC-6046-A8A9-E43B225E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55" y="104889"/>
            <a:ext cx="1624375" cy="162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617D77-5487-F243-B8B2-CF4CA1D7049C}"/>
              </a:ext>
            </a:extLst>
          </p:cNvPr>
          <p:cNvSpPr txBox="1"/>
          <p:nvPr/>
        </p:nvSpPr>
        <p:spPr>
          <a:xfrm>
            <a:off x="2209800" y="266700"/>
            <a:ext cx="9664700" cy="82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how did transport layer know to deliver message to Firefox browser process rather then Netflix process or Skype process?</a:t>
            </a:r>
          </a:p>
        </p:txBody>
      </p:sp>
    </p:spTree>
    <p:extLst>
      <p:ext uri="{BB962C8B-B14F-4D97-AF65-F5344CB8AC3E}">
        <p14:creationId xmlns:p14="http://schemas.microsoft.com/office/powerpoint/2010/main" val="346695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616F4545-210A-A74D-A31A-E4339596B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513591"/>
            <a:ext cx="10798277" cy="1742641"/>
          </a:xfrm>
        </p:spPr>
        <p:txBody>
          <a:bodyPr>
            <a:normAutofit/>
          </a:bodyPr>
          <a:lstStyle/>
          <a:p>
            <a:pPr marL="342900" lvl="1" indent="-342900">
              <a:buSzPct val="65000"/>
              <a:buFont typeface="Wingdings" pitchFamily="2" charset="2"/>
              <a:buNone/>
            </a:pPr>
            <a:r>
              <a:rPr lang="en-US" altLang="en-US" sz="3200" dirty="0">
                <a:solidFill>
                  <a:srgbClr val="22228B"/>
                </a:solidFill>
                <a:ea typeface="ＭＳ Ｐゴシック" panose="020B0600070205080204" pitchFamily="34" charset="-128"/>
              </a:rPr>
              <a:t>Two socket types for two transport services:</a:t>
            </a:r>
          </a:p>
          <a:p>
            <a:pPr marL="631825" lvl="1" indent="-457200">
              <a:buSzPct val="100000"/>
              <a:buFont typeface="Wingdings" pitchFamily="2" charset="2"/>
              <a:buChar char="§"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</a:t>
            </a:r>
            <a:r>
              <a:rPr lang="en-US" altLang="en-US" sz="32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</a:rPr>
              <a:t>unreliable datagram </a:t>
            </a:r>
          </a:p>
          <a:p>
            <a:pPr marL="631825" lvl="1" indent="-457200">
              <a:buSzPct val="100000"/>
              <a:buFont typeface="Wingdings" pitchFamily="2" charset="2"/>
              <a:buChar char="§"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TCP:</a:t>
            </a:r>
            <a:r>
              <a:rPr lang="en-US" altLang="en-US" sz="3200" dirty="0">
                <a:ea typeface="ＭＳ Ｐゴシック" panose="020B0600070205080204" pitchFamily="34" charset="-128"/>
              </a:rPr>
              <a:t> reliable, byte stream-oriented</a:t>
            </a:r>
            <a:endParaRPr lang="en-US" altLang="en-US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E8FBE9BD-5125-8341-AC98-0DB0D8C28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60" y="3291529"/>
            <a:ext cx="10798277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1" indent="-34290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Application Example: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client reads a line of characters (data) from its keyboard and sends data to server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server receives the data and converts characters to uppercase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server sends modified data to client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client receives modified data and displays line on its screen</a:t>
            </a:r>
          </a:p>
        </p:txBody>
      </p:sp>
    </p:spTree>
    <p:extLst>
      <p:ext uri="{BB962C8B-B14F-4D97-AF65-F5344CB8AC3E}">
        <p14:creationId xmlns:p14="http://schemas.microsoft.com/office/powerpoint/2010/main" val="6410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Processes communicating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606042" y="1565977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process: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program running within a host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within same host, two processes communicate using 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inter-process communication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(defined by OS)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processes in different hosts communicate by exchanging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7D9C5A-4A0F-3E45-B3EB-48F963F34B69}"/>
              </a:ext>
            </a:extLst>
          </p:cNvPr>
          <p:cNvGrpSpPr/>
          <p:nvPr/>
        </p:nvGrpSpPr>
        <p:grpSpPr>
          <a:xfrm>
            <a:off x="6974010" y="1488501"/>
            <a:ext cx="4092575" cy="2567781"/>
            <a:chOff x="6974010" y="1488501"/>
            <a:chExt cx="4092575" cy="2567781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96562BEA-C84E-254B-BD55-56C2EB6C508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025603" y="2022695"/>
              <a:ext cx="3989387" cy="2033587"/>
            </a:xfrm>
            <a:prstGeom prst="rect">
              <a:avLst/>
            </a:prstGeom>
            <a:noFill/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client process: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 that initiates communication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server process: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 that waits to be contacted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0414D3D5-1BB8-5844-8D2A-3C8E3E5DC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010" y="1786951"/>
              <a:ext cx="4092575" cy="2062163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FAA5D4F0-1DCB-7C49-A07F-4729B9F9D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660" y="1488501"/>
              <a:ext cx="2034275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clients, servers</a:t>
              </a:r>
            </a:p>
          </p:txBody>
        </p:sp>
      </p:grp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26C885E-4769-8644-8E59-814749DC5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0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Sockets</a:t>
            </a:r>
            <a:endParaRPr lang="en-US" sz="4400" dirty="0"/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AE0F6699-BC13-C349-9AC1-8B36945FE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1" y="1183986"/>
            <a:ext cx="10965041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process sends/receives messages to/from its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 analogous to door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sending process shoves message out door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sending process relies on transport infrastructure on other side of door to deliver message to socket at receiving process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two sockets involved: one on each side</a:t>
            </a:r>
          </a:p>
        </p:txBody>
      </p:sp>
      <p:sp>
        <p:nvSpPr>
          <p:cNvPr id="69" name="Freeform 66">
            <a:extLst>
              <a:ext uri="{FF2B5EF4-FFF2-40B4-BE49-F238E27FC236}">
                <a16:creationId xmlns:a16="http://schemas.microsoft.com/office/drawing/2014/main" id="{C55660F8-73B5-034B-A597-DD5D87ECF66A}"/>
              </a:ext>
            </a:extLst>
          </p:cNvPr>
          <p:cNvSpPr>
            <a:spLocks/>
          </p:cNvSpPr>
          <p:nvPr/>
        </p:nvSpPr>
        <p:spPr bwMode="auto">
          <a:xfrm>
            <a:off x="8482481" y="4098352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7">
            <a:extLst>
              <a:ext uri="{FF2B5EF4-FFF2-40B4-BE49-F238E27FC236}">
                <a16:creationId xmlns:a16="http://schemas.microsoft.com/office/drawing/2014/main" id="{ABAB43B4-03FC-2A42-98B9-913DD8EC77B7}"/>
              </a:ext>
            </a:extLst>
          </p:cNvPr>
          <p:cNvSpPr>
            <a:spLocks/>
          </p:cNvSpPr>
          <p:nvPr/>
        </p:nvSpPr>
        <p:spPr bwMode="auto">
          <a:xfrm>
            <a:off x="5167781" y="5395339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Text Box 51">
            <a:extLst>
              <a:ext uri="{FF2B5EF4-FFF2-40B4-BE49-F238E27FC236}">
                <a16:creationId xmlns:a16="http://schemas.microsoft.com/office/drawing/2014/main" id="{66AD3E16-6743-CC4C-9091-25C6B0A95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931" y="5527102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72" name="Line 52">
            <a:extLst>
              <a:ext uri="{FF2B5EF4-FFF2-40B4-BE49-F238E27FC236}">
                <a16:creationId xmlns:a16="http://schemas.microsoft.com/office/drawing/2014/main" id="{2374F19B-E4B6-644E-AEE0-FC14C13C0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6481" y="5938264"/>
            <a:ext cx="221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Text Box 53">
            <a:extLst>
              <a:ext uri="{FF2B5EF4-FFF2-40B4-BE49-F238E27FC236}">
                <a16:creationId xmlns:a16="http://schemas.microsoft.com/office/drawing/2014/main" id="{AD6E6CB7-7739-BE4D-84DA-1BBDF2D16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618" y="5163564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by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56">
            <a:extLst>
              <a:ext uri="{FF2B5EF4-FFF2-40B4-BE49-F238E27FC236}">
                <a16:creationId xmlns:a16="http://schemas.microsoft.com/office/drawing/2014/main" id="{20BE946D-C7D0-4A45-83B1-1480163BA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5393" y="4263452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 by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 developer</a:t>
            </a:r>
          </a:p>
        </p:txBody>
      </p:sp>
      <p:sp>
        <p:nvSpPr>
          <p:cNvPr id="75" name="Freeform 45">
            <a:extLst>
              <a:ext uri="{FF2B5EF4-FFF2-40B4-BE49-F238E27FC236}">
                <a16:creationId xmlns:a16="http://schemas.microsoft.com/office/drawing/2014/main" id="{6780AD31-F16D-1B4A-BC72-926F1B2A7FE8}"/>
              </a:ext>
            </a:extLst>
          </p:cNvPr>
          <p:cNvSpPr>
            <a:spLocks/>
          </p:cNvSpPr>
          <p:nvPr/>
        </p:nvSpPr>
        <p:spPr bwMode="auto">
          <a:xfrm>
            <a:off x="2742081" y="4161852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Rectangle 23">
            <a:extLst>
              <a:ext uri="{FF2B5EF4-FFF2-40B4-BE49-F238E27FC236}">
                <a16:creationId xmlns:a16="http://schemas.microsoft.com/office/drawing/2014/main" id="{F7C1C383-CE46-7C44-B7F2-94606E877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356" y="411740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" name="Rectangle 24">
            <a:extLst>
              <a:ext uri="{FF2B5EF4-FFF2-40B4-BE49-F238E27FC236}">
                <a16:creationId xmlns:a16="http://schemas.microsoft.com/office/drawing/2014/main" id="{FD8D123C-B8FD-A64F-9AD3-86943A5D5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256" y="4171377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" name="Line 25">
            <a:extLst>
              <a:ext uri="{FF2B5EF4-FFF2-40B4-BE49-F238E27FC236}">
                <a16:creationId xmlns:a16="http://schemas.microsoft.com/office/drawing/2014/main" id="{A30BEE8C-0165-984E-888C-91DC647B6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781" y="49317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Text Box 26">
            <a:extLst>
              <a:ext uri="{FF2B5EF4-FFF2-40B4-BE49-F238E27FC236}">
                <a16:creationId xmlns:a16="http://schemas.microsoft.com/office/drawing/2014/main" id="{4E5CE7E7-BE20-B242-B8AA-2C5D47992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918" y="491432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80" name="Line 27">
            <a:extLst>
              <a:ext uri="{FF2B5EF4-FFF2-40B4-BE49-F238E27FC236}">
                <a16:creationId xmlns:a16="http://schemas.microsoft.com/office/drawing/2014/main" id="{9AB6E7C8-3093-D94D-9D3B-10F5749B7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718" y="52524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Line 28">
            <a:extLst>
              <a:ext uri="{FF2B5EF4-FFF2-40B4-BE49-F238E27FC236}">
                <a16:creationId xmlns:a16="http://schemas.microsoft.com/office/drawing/2014/main" id="{2F4C67B7-677F-C84F-B3B7-01AAFB2AD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0431" y="556202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Line 29">
            <a:extLst>
              <a:ext uri="{FF2B5EF4-FFF2-40B4-BE49-F238E27FC236}">
                <a16:creationId xmlns:a16="http://schemas.microsoft.com/office/drawing/2014/main" id="{3E1AB729-CEED-FF4B-AB94-DA2863E62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0431" y="584777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Text Box 26">
            <a:extLst>
              <a:ext uri="{FF2B5EF4-FFF2-40B4-BE49-F238E27FC236}">
                <a16:creationId xmlns:a16="http://schemas.microsoft.com/office/drawing/2014/main" id="{B3BC3B01-336B-B648-9417-1795AE45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843" y="41618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84" name="Text Box 26">
            <a:extLst>
              <a:ext uri="{FF2B5EF4-FFF2-40B4-BE49-F238E27FC236}">
                <a16:creationId xmlns:a16="http://schemas.microsoft.com/office/drawing/2014/main" id="{DC97EC39-5ADE-8D46-9FEE-DBDD51FDB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4393" y="581920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85" name="Text Box 26">
            <a:extLst>
              <a:ext uri="{FF2B5EF4-FFF2-40B4-BE49-F238E27FC236}">
                <a16:creationId xmlns:a16="http://schemas.microsoft.com/office/drawing/2014/main" id="{8C832346-4F39-4844-8091-F736554D8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443" y="55334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86" name="Text Box 26">
            <a:extLst>
              <a:ext uri="{FF2B5EF4-FFF2-40B4-BE49-F238E27FC236}">
                <a16:creationId xmlns:a16="http://schemas.microsoft.com/office/drawing/2014/main" id="{68FADC82-2C08-DB43-951D-4FB06FD5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918" y="52381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87" name="Oval 57">
            <a:extLst>
              <a:ext uri="{FF2B5EF4-FFF2-40B4-BE49-F238E27FC236}">
                <a16:creationId xmlns:a16="http://schemas.microsoft.com/office/drawing/2014/main" id="{FBC4E611-49B5-5546-8E93-C03CEF4C0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193" y="4436489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grpSp>
        <p:nvGrpSpPr>
          <p:cNvPr id="88" name="Group 58">
            <a:extLst>
              <a:ext uri="{FF2B5EF4-FFF2-40B4-BE49-F238E27FC236}">
                <a16:creationId xmlns:a16="http://schemas.microsoft.com/office/drawing/2014/main" id="{BDB7A80F-EA2D-2740-83B7-DE5AFE13D157}"/>
              </a:ext>
            </a:extLst>
          </p:cNvPr>
          <p:cNvGrpSpPr>
            <a:grpSpLocks/>
          </p:cNvGrpSpPr>
          <p:nvPr/>
        </p:nvGrpSpPr>
        <p:grpSpPr bwMode="auto">
          <a:xfrm>
            <a:off x="3889843" y="4796852"/>
            <a:ext cx="546100" cy="225425"/>
            <a:chOff x="1287" y="2524"/>
            <a:chExt cx="260" cy="100"/>
          </a:xfrm>
        </p:grpSpPr>
        <p:sp>
          <p:nvSpPr>
            <p:cNvPr id="89" name="Rectangle 59">
              <a:extLst>
                <a:ext uri="{FF2B5EF4-FFF2-40B4-BE49-F238E27FC236}">
                  <a16:creationId xmlns:a16="http://schemas.microsoft.com/office/drawing/2014/main" id="{DE66C40C-3B9D-EF46-85B9-52614CA50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" name="Rectangle 60">
              <a:extLst>
                <a:ext uri="{FF2B5EF4-FFF2-40B4-BE49-F238E27FC236}">
                  <a16:creationId xmlns:a16="http://schemas.microsoft.com/office/drawing/2014/main" id="{BB035EC9-3E84-A147-B1F1-334CDBA3D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Rectangle 61">
              <a:extLst>
                <a:ext uri="{FF2B5EF4-FFF2-40B4-BE49-F238E27FC236}">
                  <a16:creationId xmlns:a16="http://schemas.microsoft.com/office/drawing/2014/main" id="{A4F869EE-C3F1-524C-9E52-D9CF58C69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" name="Rectangle 62">
              <a:extLst>
                <a:ext uri="{FF2B5EF4-FFF2-40B4-BE49-F238E27FC236}">
                  <a16:creationId xmlns:a16="http://schemas.microsoft.com/office/drawing/2014/main" id="{58E3BF21-8802-5F4C-9E24-B71F07259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3" name="Rectangle 23">
            <a:extLst>
              <a:ext uri="{FF2B5EF4-FFF2-40B4-BE49-F238E27FC236}">
                <a16:creationId xmlns:a16="http://schemas.microsoft.com/office/drawing/2014/main" id="{EA6D85FB-86B2-B745-ADFD-3765EC14F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718" y="408882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4" name="Rectangle 24">
            <a:extLst>
              <a:ext uri="{FF2B5EF4-FFF2-40B4-BE49-F238E27FC236}">
                <a16:creationId xmlns:a16="http://schemas.microsoft.com/office/drawing/2014/main" id="{A1355835-1546-1740-B9B8-CC9141EB3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618" y="4142802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25">
            <a:extLst>
              <a:ext uri="{FF2B5EF4-FFF2-40B4-BE49-F238E27FC236}">
                <a16:creationId xmlns:a16="http://schemas.microsoft.com/office/drawing/2014/main" id="{22344C4F-F96A-944B-9A5E-6962A9AC2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9143" y="490321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" name="Text Box 26">
            <a:extLst>
              <a:ext uri="{FF2B5EF4-FFF2-40B4-BE49-F238E27FC236}">
                <a16:creationId xmlns:a16="http://schemas.microsoft.com/office/drawing/2014/main" id="{93E8ABA8-42C2-C44C-8972-76E2C7AD8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281" y="48857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7" name="Line 27">
            <a:extLst>
              <a:ext uri="{FF2B5EF4-FFF2-40B4-BE49-F238E27FC236}">
                <a16:creationId xmlns:a16="http://schemas.microsoft.com/office/drawing/2014/main" id="{4C22E15D-78C1-E143-93B3-4A31B8A25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7081" y="52238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8" name="Line 28">
            <a:extLst>
              <a:ext uri="{FF2B5EF4-FFF2-40B4-BE49-F238E27FC236}">
                <a16:creationId xmlns:a16="http://schemas.microsoft.com/office/drawing/2014/main" id="{5648F986-3546-E545-A6F7-3CF9C2DDA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793" y="553345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9" name="Line 29">
            <a:extLst>
              <a:ext uri="{FF2B5EF4-FFF2-40B4-BE49-F238E27FC236}">
                <a16:creationId xmlns:a16="http://schemas.microsoft.com/office/drawing/2014/main" id="{55B6D46E-D326-D64F-A181-AB7274FEB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793" y="581920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 Box 26">
            <a:extLst>
              <a:ext uri="{FF2B5EF4-FFF2-40B4-BE49-F238E27FC236}">
                <a16:creationId xmlns:a16="http://schemas.microsoft.com/office/drawing/2014/main" id="{704444CB-075A-0948-9F82-6F49A25E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1206" y="41332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01" name="Text Box 26">
            <a:extLst>
              <a:ext uri="{FF2B5EF4-FFF2-40B4-BE49-F238E27FC236}">
                <a16:creationId xmlns:a16="http://schemas.microsoft.com/office/drawing/2014/main" id="{40B8469F-1FF4-FE40-9A71-D5EC33D37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756" y="579062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02" name="Text Box 26">
            <a:extLst>
              <a:ext uri="{FF2B5EF4-FFF2-40B4-BE49-F238E27FC236}">
                <a16:creationId xmlns:a16="http://schemas.microsoft.com/office/drawing/2014/main" id="{713E03C4-58F2-5D42-92BD-0578A2D33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806" y="55048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03" name="Text Box 26">
            <a:extLst>
              <a:ext uri="{FF2B5EF4-FFF2-40B4-BE49-F238E27FC236}">
                <a16:creationId xmlns:a16="http://schemas.microsoft.com/office/drawing/2014/main" id="{76001FF3-4EB3-9E44-B006-298749345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281" y="520960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04" name="Oval 78">
            <a:extLst>
              <a:ext uri="{FF2B5EF4-FFF2-40B4-BE49-F238E27FC236}">
                <a16:creationId xmlns:a16="http://schemas.microsoft.com/office/drawing/2014/main" id="{8A13F36B-8768-0745-9E90-83E8FC5EE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556" y="4407914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grpSp>
        <p:nvGrpSpPr>
          <p:cNvPr id="105" name="Group 79">
            <a:extLst>
              <a:ext uri="{FF2B5EF4-FFF2-40B4-BE49-F238E27FC236}">
                <a16:creationId xmlns:a16="http://schemas.microsoft.com/office/drawing/2014/main" id="{535443B2-390F-4D43-AFF5-FF5F8E34F3A9}"/>
              </a:ext>
            </a:extLst>
          </p:cNvPr>
          <p:cNvGrpSpPr>
            <a:grpSpLocks/>
          </p:cNvGrpSpPr>
          <p:nvPr/>
        </p:nvGrpSpPr>
        <p:grpSpPr bwMode="auto">
          <a:xfrm>
            <a:off x="7552206" y="4768277"/>
            <a:ext cx="546100" cy="225425"/>
            <a:chOff x="1287" y="2524"/>
            <a:chExt cx="260" cy="100"/>
          </a:xfrm>
        </p:grpSpPr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160B4F41-7E38-6E47-B7F6-C6AA76DC2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Rectangle 81">
              <a:extLst>
                <a:ext uri="{FF2B5EF4-FFF2-40B4-BE49-F238E27FC236}">
                  <a16:creationId xmlns:a16="http://schemas.microsoft.com/office/drawing/2014/main" id="{28B3876F-4677-0D4D-AF89-6E06B2B3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Rectangle 82">
              <a:extLst>
                <a:ext uri="{FF2B5EF4-FFF2-40B4-BE49-F238E27FC236}">
                  <a16:creationId xmlns:a16="http://schemas.microsoft.com/office/drawing/2014/main" id="{51611D2E-921B-804E-9775-6922F75F4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CBFB6CF2-1A50-F741-BAE7-97F8AF134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10" name="Line 88">
            <a:extLst>
              <a:ext uri="{FF2B5EF4-FFF2-40B4-BE49-F238E27FC236}">
                <a16:creationId xmlns:a16="http://schemas.microsoft.com/office/drawing/2014/main" id="{EAAA0F7C-765D-CD49-B290-164DB9D3A1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61831" y="4539677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1" name="Line 89">
            <a:extLst>
              <a:ext uri="{FF2B5EF4-FFF2-40B4-BE49-F238E27FC236}">
                <a16:creationId xmlns:a16="http://schemas.microsoft.com/office/drawing/2014/main" id="{D2CD81D4-6282-5749-AF3E-B0E55816C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7256" y="4965127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" name="Line 90">
            <a:extLst>
              <a:ext uri="{FF2B5EF4-FFF2-40B4-BE49-F238E27FC236}">
                <a16:creationId xmlns:a16="http://schemas.microsoft.com/office/drawing/2014/main" id="{86899CB5-FD7D-A644-9755-2DA9E5F4AA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1068" y="5465189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3" name="Text Box 56">
            <a:extLst>
              <a:ext uri="{FF2B5EF4-FFF2-40B4-BE49-F238E27FC236}">
                <a16:creationId xmlns:a16="http://schemas.microsoft.com/office/drawing/2014/main" id="{2CFC877C-1B09-8849-95D0-2EBA259C9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968" y="4220589"/>
            <a:ext cx="917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socket</a:t>
            </a:r>
          </a:p>
        </p:txBody>
      </p:sp>
      <p:sp>
        <p:nvSpPr>
          <p:cNvPr id="114" name="Line 92">
            <a:extLst>
              <a:ext uri="{FF2B5EF4-FFF2-40B4-BE49-F238E27FC236}">
                <a16:creationId xmlns:a16="http://schemas.microsoft.com/office/drawing/2014/main" id="{F5883250-9436-014C-B8FA-7F184F4516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8018" y="4420614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5" name="Line 93">
            <a:extLst>
              <a:ext uri="{FF2B5EF4-FFF2-40B4-BE49-F238E27FC236}">
                <a16:creationId xmlns:a16="http://schemas.microsoft.com/office/drawing/2014/main" id="{F83582A8-D082-E24D-9637-B677A079F0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63181" y="4409502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" name="Group 96">
            <a:extLst>
              <a:ext uri="{FF2B5EF4-FFF2-40B4-BE49-F238E27FC236}">
                <a16:creationId xmlns:a16="http://schemas.microsoft.com/office/drawing/2014/main" id="{A4EC689D-3AE5-AC42-8E9A-D41B31DF26A0}"/>
              </a:ext>
            </a:extLst>
          </p:cNvPr>
          <p:cNvGrpSpPr>
            <a:grpSpLocks/>
          </p:cNvGrpSpPr>
          <p:nvPr/>
        </p:nvGrpSpPr>
        <p:grpSpPr bwMode="auto">
          <a:xfrm>
            <a:off x="2318218" y="5474714"/>
            <a:ext cx="719138" cy="773113"/>
            <a:chOff x="-44" y="1473"/>
            <a:chExt cx="981" cy="1105"/>
          </a:xfrm>
        </p:grpSpPr>
        <p:pic>
          <p:nvPicPr>
            <p:cNvPr id="117" name="Picture 97" descr="desktop_computer_stylized_medium">
              <a:extLst>
                <a:ext uri="{FF2B5EF4-FFF2-40B4-BE49-F238E27FC236}">
                  <a16:creationId xmlns:a16="http://schemas.microsoft.com/office/drawing/2014/main" id="{4EAFAA9B-1FE4-8048-AEF5-4600C1CB33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Freeform 98">
              <a:extLst>
                <a:ext uri="{FF2B5EF4-FFF2-40B4-BE49-F238E27FC236}">
                  <a16:creationId xmlns:a16="http://schemas.microsoft.com/office/drawing/2014/main" id="{88B1BD01-DE89-6A4D-A050-0D8D405A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9" name="Group 99">
            <a:extLst>
              <a:ext uri="{FF2B5EF4-FFF2-40B4-BE49-F238E27FC236}">
                <a16:creationId xmlns:a16="http://schemas.microsoft.com/office/drawing/2014/main" id="{13D0F484-888E-5342-9E3B-6B702B522B8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14293" y="5669977"/>
            <a:ext cx="719138" cy="773112"/>
            <a:chOff x="-44" y="1473"/>
            <a:chExt cx="981" cy="1105"/>
          </a:xfrm>
        </p:grpSpPr>
        <p:pic>
          <p:nvPicPr>
            <p:cNvPr id="120" name="Picture 100" descr="desktop_computer_stylized_medium">
              <a:extLst>
                <a:ext uri="{FF2B5EF4-FFF2-40B4-BE49-F238E27FC236}">
                  <a16:creationId xmlns:a16="http://schemas.microsoft.com/office/drawing/2014/main" id="{A3C739BC-E497-6E4F-8AF0-1E359C622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Freeform 101">
              <a:extLst>
                <a:ext uri="{FF2B5EF4-FFF2-40B4-BE49-F238E27FC236}">
                  <a16:creationId xmlns:a16="http://schemas.microsoft.com/office/drawing/2014/main" id="{34D4BA65-175D-534B-96CE-35055DA62B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7" name="Slide Number Placeholder 2">
            <a:extLst>
              <a:ext uri="{FF2B5EF4-FFF2-40B4-BE49-F238E27FC236}">
                <a16:creationId xmlns:a16="http://schemas.microsoft.com/office/drawing/2014/main" id="{4F8ECF08-A4D3-AC44-87C7-BD50757B3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89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002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Sockets and Process-Process communication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DE711DC5-9C34-FB4F-827E-14567B91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4" y="1408668"/>
            <a:ext cx="282250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door between application process and end-end-transport protocol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FCB297DB-DC1E-5E44-A99C-07335CBB4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301" y="1652508"/>
            <a:ext cx="9104499" cy="412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Addressing processes</a:t>
            </a:r>
            <a:endParaRPr lang="en-US" sz="4400" dirty="0"/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4B0603A7-FD76-E142-950F-40A4CCA78957}"/>
              </a:ext>
            </a:extLst>
          </p:cNvPr>
          <p:cNvSpPr txBox="1">
            <a:spLocks noChangeArrowheads="1"/>
          </p:cNvSpPr>
          <p:nvPr/>
        </p:nvSpPr>
        <p:spPr>
          <a:xfrm>
            <a:off x="695101" y="1464896"/>
            <a:ext cx="4964479" cy="304213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receive messages, process  must have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identifier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device has unique 32-bit IP address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does  IP address of host on which process runs suffice for identifying the process?</a:t>
            </a:r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3FB47D89-608E-6B48-B260-00596EFC3969}"/>
              </a:ext>
            </a:extLst>
          </p:cNvPr>
          <p:cNvSpPr txBox="1">
            <a:spLocks noChangeArrowheads="1"/>
          </p:cNvSpPr>
          <p:nvPr/>
        </p:nvSpPr>
        <p:spPr>
          <a:xfrm>
            <a:off x="6056491" y="1464896"/>
            <a:ext cx="5573224" cy="5218112"/>
          </a:xfrm>
          <a:prstGeom prst="rect">
            <a:avLst/>
          </a:prstGeom>
          <a:noFill/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identifier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includes both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port numbers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associated with process on host.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 port numbers: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 server: 80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server: 25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send HTTP message to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  <a:hlinkClick r:id="rId3"/>
              </a:rPr>
              <a:t>www.google.com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:</a:t>
            </a:r>
          </a:p>
          <a:p>
            <a:pPr lvl="1"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address: </a:t>
            </a:r>
            <a:r>
              <a:rPr lang="en-IN" dirty="0"/>
              <a:t>142.250.66.14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port number: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80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E09403B9-43A8-5149-B58E-34440F6AB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85" y="4507034"/>
            <a:ext cx="431451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742950" marR="0" lvl="1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no,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processes can be running on same host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1946457-0440-7A46-8315-47A8A412F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89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uiExpand="1" build="p"/>
      <p:bldP spid="6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288608" y="2825261"/>
            <a:ext cx="648720" cy="64138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585749" y="3517957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98143" y="2758759"/>
            <a:ext cx="4223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?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H="1" flipV="1">
            <a:off x="7608690" y="2076356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8937328" y="2081010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8581734" y="1873503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6260" y="4598126"/>
            <a:ext cx="27909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de-multiplexing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95926" y="1134776"/>
            <a:ext cx="4710462" cy="2780838"/>
            <a:chOff x="3726482" y="1134776"/>
            <a:chExt cx="4710462" cy="2780838"/>
          </a:xfrm>
        </p:grpSpPr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466" y="1134776"/>
              <a:ext cx="593575" cy="550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338" y="1410111"/>
              <a:ext cx="593575" cy="59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637" y="1485789"/>
              <a:ext cx="1059694" cy="590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3726482" y="3915614"/>
              <a:ext cx="392555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726482" y="2464553"/>
              <a:ext cx="449961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6867133" y="2931106"/>
              <a:ext cx="1358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transport</a:t>
              </a:r>
              <a:endParaRPr lang="en-US" sz="3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67133" y="2025176"/>
              <a:ext cx="1569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application</a:t>
              </a:r>
              <a:endParaRPr lang="en-US" sz="32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2737794" y="2770269"/>
            <a:ext cx="648720" cy="64138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034935" y="3462965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057876" y="2021364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86514" y="2026018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030920" y="1818511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22201" y="4543134"/>
            <a:ext cx="2245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multiplexing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201672" y="1079784"/>
            <a:ext cx="4710462" cy="2780838"/>
            <a:chOff x="3726482" y="1134776"/>
            <a:chExt cx="4710462" cy="2780838"/>
          </a:xfrm>
        </p:grpSpPr>
        <p:pic>
          <p:nvPicPr>
            <p:cNvPr id="24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466" y="1134776"/>
              <a:ext cx="593575" cy="550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338" y="1410111"/>
              <a:ext cx="593575" cy="59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637" y="1485789"/>
              <a:ext cx="1059694" cy="590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3726482" y="3915614"/>
              <a:ext cx="392555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26482" y="2464553"/>
              <a:ext cx="449961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867133" y="2931106"/>
              <a:ext cx="1358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transport</a:t>
              </a:r>
              <a:endParaRPr lang="en-US" sz="3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67133" y="2025176"/>
              <a:ext cx="1569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application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24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1" grpId="0"/>
      <p:bldP spid="17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Multiplexing/demultiplexing</a:t>
            </a:r>
          </a:p>
        </p:txBody>
      </p:sp>
      <p:sp>
        <p:nvSpPr>
          <p:cNvPr id="132" name="Freeform 157">
            <a:extLst>
              <a:ext uri="{FF2B5EF4-FFF2-40B4-BE49-F238E27FC236}">
                <a16:creationId xmlns:a16="http://schemas.microsoft.com/office/drawing/2014/main" id="{511A693F-4BF3-344C-BDC6-28BAA983976E}"/>
              </a:ext>
            </a:extLst>
          </p:cNvPr>
          <p:cNvSpPr>
            <a:spLocks/>
          </p:cNvSpPr>
          <p:nvPr/>
        </p:nvSpPr>
        <p:spPr bwMode="auto">
          <a:xfrm>
            <a:off x="5108431" y="3572744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" name="Text Box 37">
            <a:extLst>
              <a:ext uri="{FF2B5EF4-FFF2-40B4-BE49-F238E27FC236}">
                <a16:creationId xmlns:a16="http://schemas.microsoft.com/office/drawing/2014/main" id="{4EEECEF7-BD4D-FD41-9A84-F2FC20AA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8768" y="4498257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process</a:t>
            </a: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C061EBE-026B-F943-BBD5-748F965BF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3368" y="4096619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socket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AFC3DE-B7EF-9945-9B42-A8FE2028B2CF}"/>
              </a:ext>
            </a:extLst>
          </p:cNvPr>
          <p:cNvGrpSpPr/>
          <p:nvPr/>
        </p:nvGrpSpPr>
        <p:grpSpPr>
          <a:xfrm>
            <a:off x="7016607" y="1655043"/>
            <a:ext cx="4836316" cy="1639889"/>
            <a:chOff x="7016607" y="1655043"/>
            <a:chExt cx="4836316" cy="16398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BAE722-1B29-F74D-B90E-AAE0C7FE9C2E}"/>
                </a:ext>
              </a:extLst>
            </p:cNvPr>
            <p:cNvSpPr/>
            <p:nvPr/>
          </p:nvSpPr>
          <p:spPr>
            <a:xfrm>
              <a:off x="7016607" y="1945555"/>
              <a:ext cx="4508220" cy="1251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5" name="Group 177">
              <a:extLst>
                <a:ext uri="{FF2B5EF4-FFF2-40B4-BE49-F238E27FC236}">
                  <a16:creationId xmlns:a16="http://schemas.microsoft.com/office/drawing/2014/main" id="{0626849A-4E21-EE42-AD9A-55F4D52F1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2972" y="1655043"/>
              <a:ext cx="4679951" cy="1639889"/>
              <a:chOff x="2899" y="903"/>
              <a:chExt cx="2948" cy="1033"/>
            </a:xfrm>
          </p:grpSpPr>
          <p:sp>
            <p:nvSpPr>
              <p:cNvPr id="136" name="Rectangle 41">
                <a:extLst>
                  <a:ext uri="{FF2B5EF4-FFF2-40B4-BE49-F238E27FC236}">
                    <a16:creationId xmlns:a16="http://schemas.microsoft.com/office/drawing/2014/main" id="{1C592E58-CF36-1C40-A0FA-08F6B8498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1148"/>
                <a:ext cx="2892" cy="7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use header info to deliver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received segments to correct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socket</a:t>
                </a:r>
              </a:p>
            </p:txBody>
          </p:sp>
          <p:grpSp>
            <p:nvGrpSpPr>
              <p:cNvPr id="137" name="Group 42">
                <a:extLst>
                  <a:ext uri="{FF2B5EF4-FFF2-40B4-BE49-F238E27FC236}">
                    <a16:creationId xmlns:a16="http://schemas.microsoft.com/office/drawing/2014/main" id="{4D9CEE39-3F97-1346-9C27-5F6F930F2A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9" y="903"/>
                <a:ext cx="2553" cy="348"/>
                <a:chOff x="905" y="3594"/>
                <a:chExt cx="2049" cy="348"/>
              </a:xfrm>
            </p:grpSpPr>
            <p:sp>
              <p:nvSpPr>
                <p:cNvPr id="138" name="Rectangle 43">
                  <a:extLst>
                    <a:ext uri="{FF2B5EF4-FFF2-40B4-BE49-F238E27FC236}">
                      <a16:creationId xmlns:a16="http://schemas.microsoft.com/office/drawing/2014/main" id="{8DE7A6B0-1014-184E-9108-23C65807C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" y="3732"/>
                  <a:ext cx="1002" cy="2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39" name="Text Box 44">
                  <a:extLst>
                    <a:ext uri="{FF2B5EF4-FFF2-40B4-BE49-F238E27FC236}">
                      <a16:creationId xmlns:a16="http://schemas.microsoft.com/office/drawing/2014/main" id="{88457A8D-2DB2-C848-9B52-93F5252D0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5" y="3594"/>
                  <a:ext cx="2049" cy="3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demultiplexing as receiver:</a:t>
                  </a:r>
                </a:p>
              </p:txBody>
            </p:sp>
          </p:grpSp>
        </p:grpSp>
      </p:grpSp>
      <p:grpSp>
        <p:nvGrpSpPr>
          <p:cNvPr id="140" name="Group 57">
            <a:extLst>
              <a:ext uri="{FF2B5EF4-FFF2-40B4-BE49-F238E27FC236}">
                <a16:creationId xmlns:a16="http://schemas.microsoft.com/office/drawing/2014/main" id="{AE84E6CF-C8B6-044E-92D9-9754C3253112}"/>
              </a:ext>
            </a:extLst>
          </p:cNvPr>
          <p:cNvGrpSpPr>
            <a:grpSpLocks/>
          </p:cNvGrpSpPr>
          <p:nvPr/>
        </p:nvGrpSpPr>
        <p:grpSpPr bwMode="auto">
          <a:xfrm>
            <a:off x="9823306" y="4171232"/>
            <a:ext cx="533400" cy="206375"/>
            <a:chOff x="344" y="1846"/>
            <a:chExt cx="336" cy="130"/>
          </a:xfrm>
        </p:grpSpPr>
        <p:sp>
          <p:nvSpPr>
            <p:cNvPr id="141" name="Rectangle 35">
              <a:extLst>
                <a:ext uri="{FF2B5EF4-FFF2-40B4-BE49-F238E27FC236}">
                  <a16:creationId xmlns:a16="http://schemas.microsoft.com/office/drawing/2014/main" id="{7D4B092F-0804-EE4A-94E0-8271C510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Rectangle 54">
              <a:extLst>
                <a:ext uri="{FF2B5EF4-FFF2-40B4-BE49-F238E27FC236}">
                  <a16:creationId xmlns:a16="http://schemas.microsoft.com/office/drawing/2014/main" id="{8FBA6612-C2CB-7A4A-BDE1-C5A9430DF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Rectangle 55">
              <a:extLst>
                <a:ext uri="{FF2B5EF4-FFF2-40B4-BE49-F238E27FC236}">
                  <a16:creationId xmlns:a16="http://schemas.microsoft.com/office/drawing/2014/main" id="{CB6C4329-1870-6D47-94B8-AB8D08DC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Rectangle 56">
              <a:extLst>
                <a:ext uri="{FF2B5EF4-FFF2-40B4-BE49-F238E27FC236}">
                  <a16:creationId xmlns:a16="http://schemas.microsoft.com/office/drawing/2014/main" id="{7506EAD6-B400-9A41-8C08-BA0829851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45" name="Rectangle 23">
            <a:extLst>
              <a:ext uri="{FF2B5EF4-FFF2-40B4-BE49-F238E27FC236}">
                <a16:creationId xmlns:a16="http://schemas.microsoft.com/office/drawing/2014/main" id="{F1314FFD-BA11-A042-BA84-1061E372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118" y="3623544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Rectangle 24">
            <a:extLst>
              <a:ext uri="{FF2B5EF4-FFF2-40B4-BE49-F238E27FC236}">
                <a16:creationId xmlns:a16="http://schemas.microsoft.com/office/drawing/2014/main" id="{89D8A59C-E128-B74A-B94F-06FAC9DB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193" y="3677519"/>
            <a:ext cx="1473200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5">
            <a:extLst>
              <a:ext uri="{FF2B5EF4-FFF2-40B4-BE49-F238E27FC236}">
                <a16:creationId xmlns:a16="http://schemas.microsoft.com/office/drawing/2014/main" id="{B922FB1F-8B1A-1843-A740-29E910EB3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543" y="4447457"/>
            <a:ext cx="146050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BE3B5056-5F96-5946-AEC3-17140DB1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981" y="442999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9" name="Line 27">
            <a:extLst>
              <a:ext uri="{FF2B5EF4-FFF2-40B4-BE49-F238E27FC236}">
                <a16:creationId xmlns:a16="http://schemas.microsoft.com/office/drawing/2014/main" id="{FF1A214D-FBCE-7342-8332-F3FA9C577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9131" y="476495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975D136A-FEFB-9E40-BA33-B33E91228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806" y="36441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50D62C6A-4C80-854F-A4B8-723E99A5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53348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2" name="Text Box 26">
            <a:extLst>
              <a:ext uri="{FF2B5EF4-FFF2-40B4-BE49-F238E27FC236}">
                <a16:creationId xmlns:a16="http://schemas.microsoft.com/office/drawing/2014/main" id="{A79D3A45-C33B-7046-9088-A02FAACCA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50491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3" name="Text Box 26">
            <a:extLst>
              <a:ext uri="{FF2B5EF4-FFF2-40B4-BE49-F238E27FC236}">
                <a16:creationId xmlns:a16="http://schemas.microsoft.com/office/drawing/2014/main" id="{F3520259-D4C5-3340-8000-3B8C746A7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47506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4" name="Oval 120">
            <a:extLst>
              <a:ext uri="{FF2B5EF4-FFF2-40B4-BE49-F238E27FC236}">
                <a16:creationId xmlns:a16="http://schemas.microsoft.com/office/drawing/2014/main" id="{A77294DB-DD97-F741-82FD-F8B94839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718" y="40188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P2</a:t>
            </a:r>
          </a:p>
        </p:txBody>
      </p:sp>
      <p:sp>
        <p:nvSpPr>
          <p:cNvPr id="155" name="Line 27">
            <a:extLst>
              <a:ext uri="{FF2B5EF4-FFF2-40B4-BE49-F238E27FC236}">
                <a16:creationId xmlns:a16="http://schemas.microsoft.com/office/drawing/2014/main" id="{E1326351-38D1-A440-A7B8-5079367D5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5956" y="507610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6" name="Line 27">
            <a:extLst>
              <a:ext uri="{FF2B5EF4-FFF2-40B4-BE49-F238E27FC236}">
                <a16:creationId xmlns:a16="http://schemas.microsoft.com/office/drawing/2014/main" id="{891B0B5D-A14D-1A40-B291-CC1A04A0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2781" y="537455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7" name="Oval 128">
            <a:extLst>
              <a:ext uri="{FF2B5EF4-FFF2-40B4-BE49-F238E27FC236}">
                <a16:creationId xmlns:a16="http://schemas.microsoft.com/office/drawing/2014/main" id="{AAD00A20-9526-2F4E-9C87-C3B249C8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868" y="40188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158" name="Group 134">
            <a:extLst>
              <a:ext uri="{FF2B5EF4-FFF2-40B4-BE49-F238E27FC236}">
                <a16:creationId xmlns:a16="http://schemas.microsoft.com/office/drawing/2014/main" id="{015BC705-D8E3-EA41-A198-6A8DDB031BE2}"/>
              </a:ext>
            </a:extLst>
          </p:cNvPr>
          <p:cNvGrpSpPr>
            <a:grpSpLocks/>
          </p:cNvGrpSpPr>
          <p:nvPr/>
        </p:nvGrpSpPr>
        <p:grpSpPr bwMode="auto">
          <a:xfrm>
            <a:off x="6468918" y="4377607"/>
            <a:ext cx="412750" cy="158750"/>
            <a:chOff x="1383" y="2620"/>
            <a:chExt cx="260" cy="100"/>
          </a:xfrm>
        </p:grpSpPr>
        <p:sp>
          <p:nvSpPr>
            <p:cNvPr id="159" name="Rectangle 130">
              <a:extLst>
                <a:ext uri="{FF2B5EF4-FFF2-40B4-BE49-F238E27FC236}">
                  <a16:creationId xmlns:a16="http://schemas.microsoft.com/office/drawing/2014/main" id="{617E09BE-67A7-E846-8718-4C5F4E894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Rectangle 131">
              <a:extLst>
                <a:ext uri="{FF2B5EF4-FFF2-40B4-BE49-F238E27FC236}">
                  <a16:creationId xmlns:a16="http://schemas.microsoft.com/office/drawing/2014/main" id="{DAEC0345-B8B5-6942-9E07-837C51C1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Rectangle 132">
              <a:extLst>
                <a:ext uri="{FF2B5EF4-FFF2-40B4-BE49-F238E27FC236}">
                  <a16:creationId xmlns:a16="http://schemas.microsoft.com/office/drawing/2014/main" id="{CBC575E8-9188-C944-A373-1BE60CED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2" name="Rectangle 133">
              <a:extLst>
                <a:ext uri="{FF2B5EF4-FFF2-40B4-BE49-F238E27FC236}">
                  <a16:creationId xmlns:a16="http://schemas.microsoft.com/office/drawing/2014/main" id="{5CBAC889-4624-214B-8DD0-1C5D2121C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63" name="Group 135">
            <a:extLst>
              <a:ext uri="{FF2B5EF4-FFF2-40B4-BE49-F238E27FC236}">
                <a16:creationId xmlns:a16="http://schemas.microsoft.com/office/drawing/2014/main" id="{E0C06B10-B8DE-5649-9DA7-1C38410338CA}"/>
              </a:ext>
            </a:extLst>
          </p:cNvPr>
          <p:cNvGrpSpPr>
            <a:grpSpLocks/>
          </p:cNvGrpSpPr>
          <p:nvPr/>
        </p:nvGrpSpPr>
        <p:grpSpPr bwMode="auto">
          <a:xfrm>
            <a:off x="5767243" y="4369669"/>
            <a:ext cx="412750" cy="158750"/>
            <a:chOff x="1383" y="2620"/>
            <a:chExt cx="260" cy="100"/>
          </a:xfrm>
        </p:grpSpPr>
        <p:sp>
          <p:nvSpPr>
            <p:cNvPr id="164" name="Rectangle 136">
              <a:extLst>
                <a:ext uri="{FF2B5EF4-FFF2-40B4-BE49-F238E27FC236}">
                  <a16:creationId xmlns:a16="http://schemas.microsoft.com/office/drawing/2014/main" id="{90DDD937-6604-0E4A-BC22-D30869333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5" name="Rectangle 137">
              <a:extLst>
                <a:ext uri="{FF2B5EF4-FFF2-40B4-BE49-F238E27FC236}">
                  <a16:creationId xmlns:a16="http://schemas.microsoft.com/office/drawing/2014/main" id="{12ACDF7C-B3D8-9B4A-BD4A-D8CF4A028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6" name="Rectangle 138">
              <a:extLst>
                <a:ext uri="{FF2B5EF4-FFF2-40B4-BE49-F238E27FC236}">
                  <a16:creationId xmlns:a16="http://schemas.microsoft.com/office/drawing/2014/main" id="{BBABF61C-A52E-5440-86D9-57F0C4530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7" name="Rectangle 139">
              <a:extLst>
                <a:ext uri="{FF2B5EF4-FFF2-40B4-BE49-F238E27FC236}">
                  <a16:creationId xmlns:a16="http://schemas.microsoft.com/office/drawing/2014/main" id="{32461327-4600-6E4F-AB44-FD06E8C3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0" name="Rectangle 23">
            <a:extLst>
              <a:ext uri="{FF2B5EF4-FFF2-40B4-BE49-F238E27FC236}">
                <a16:creationId xmlns:a16="http://schemas.microsoft.com/office/drawing/2014/main" id="{18A5F7E9-E597-8A49-8FBA-5EBCB613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306" y="399343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Rectangle 24">
            <a:extLst>
              <a:ext uri="{FF2B5EF4-FFF2-40B4-BE49-F238E27FC236}">
                <a16:creationId xmlns:a16="http://schemas.microsoft.com/office/drawing/2014/main" id="{5DFFE03C-FB1C-D742-84E9-52CBDDB98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206" y="4047407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Line 25">
            <a:extLst>
              <a:ext uri="{FF2B5EF4-FFF2-40B4-BE49-F238E27FC236}">
                <a16:creationId xmlns:a16="http://schemas.microsoft.com/office/drawing/2014/main" id="{5AD7BC14-F444-E745-8910-70D580A77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9731" y="480781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26">
            <a:extLst>
              <a:ext uri="{FF2B5EF4-FFF2-40B4-BE49-F238E27FC236}">
                <a16:creationId xmlns:a16="http://schemas.microsoft.com/office/drawing/2014/main" id="{1058B2AB-1EA8-1A46-9E03-D8FFDD9E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868" y="479035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74" name="Line 27">
            <a:extLst>
              <a:ext uri="{FF2B5EF4-FFF2-40B4-BE49-F238E27FC236}">
                <a16:creationId xmlns:a16="http://schemas.microsoft.com/office/drawing/2014/main" id="{3A83CA24-DF84-F740-B870-F5C298378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7668" y="512849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28">
            <a:extLst>
              <a:ext uri="{FF2B5EF4-FFF2-40B4-BE49-F238E27FC236}">
                <a16:creationId xmlns:a16="http://schemas.microsoft.com/office/drawing/2014/main" id="{1D5846CF-9A4C-784A-A5A4-98F8F1486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381" y="543805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9">
            <a:extLst>
              <a:ext uri="{FF2B5EF4-FFF2-40B4-BE49-F238E27FC236}">
                <a16:creationId xmlns:a16="http://schemas.microsoft.com/office/drawing/2014/main" id="{987AF988-33D7-A644-9737-1635D99E9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381" y="572380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Text Box 26">
            <a:extLst>
              <a:ext uri="{FF2B5EF4-FFF2-40B4-BE49-F238E27FC236}">
                <a16:creationId xmlns:a16="http://schemas.microsoft.com/office/drawing/2014/main" id="{DC53D19A-63B2-7141-9008-9BC3F678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793" y="40378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668FFB30-2FA6-AE41-99EF-4D74E37F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7343" y="569523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79" name="Text Box 26">
            <a:extLst>
              <a:ext uri="{FF2B5EF4-FFF2-40B4-BE49-F238E27FC236}">
                <a16:creationId xmlns:a16="http://schemas.microsoft.com/office/drawing/2014/main" id="{9646084A-4EA0-5345-8A3E-91D347535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393" y="54094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80" name="Text Box 26">
            <a:extLst>
              <a:ext uri="{FF2B5EF4-FFF2-40B4-BE49-F238E27FC236}">
                <a16:creationId xmlns:a16="http://schemas.microsoft.com/office/drawing/2014/main" id="{9FDE009F-BD4C-6B4C-A66D-690533C0F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868" y="511420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81" name="Oval 101">
            <a:extLst>
              <a:ext uri="{FF2B5EF4-FFF2-40B4-BE49-F238E27FC236}">
                <a16:creationId xmlns:a16="http://schemas.microsoft.com/office/drawing/2014/main" id="{092F802C-72A1-EE41-9CEB-72883AD3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756" y="4379194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P4</a:t>
            </a:r>
          </a:p>
        </p:txBody>
      </p: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9166081" y="4025182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2976418" y="4045819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Rectangle 23">
            <a:extLst>
              <a:ext uri="{FF2B5EF4-FFF2-40B4-BE49-F238E27FC236}">
                <a16:creationId xmlns:a16="http://schemas.microsoft.com/office/drawing/2014/main" id="{AC94A5E0-4794-4246-825A-61CE4127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318" y="4001369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Rectangle 24">
            <a:extLst>
              <a:ext uri="{FF2B5EF4-FFF2-40B4-BE49-F238E27FC236}">
                <a16:creationId xmlns:a16="http://schemas.microsoft.com/office/drawing/2014/main" id="{6F8DDC46-C4B7-DF4E-8AF5-C602B6EA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218" y="4055344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Line 25">
            <a:extLst>
              <a:ext uri="{FF2B5EF4-FFF2-40B4-BE49-F238E27FC236}">
                <a16:creationId xmlns:a16="http://schemas.microsoft.com/office/drawing/2014/main" id="{DBA82451-A905-D646-87C3-445C7FB42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743" y="481575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26">
            <a:extLst>
              <a:ext uri="{FF2B5EF4-FFF2-40B4-BE49-F238E27FC236}">
                <a16:creationId xmlns:a16="http://schemas.microsoft.com/office/drawing/2014/main" id="{20A57016-2D36-9945-9BC2-7F8B32341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1" y="479829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88" name="Line 27">
            <a:extLst>
              <a:ext uri="{FF2B5EF4-FFF2-40B4-BE49-F238E27FC236}">
                <a16:creationId xmlns:a16="http://schemas.microsoft.com/office/drawing/2014/main" id="{C4DE758D-2140-4D46-8462-D030054EF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681" y="513643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Line 28">
            <a:extLst>
              <a:ext uri="{FF2B5EF4-FFF2-40B4-BE49-F238E27FC236}">
                <a16:creationId xmlns:a16="http://schemas.microsoft.com/office/drawing/2014/main" id="{54E984A7-4546-6E49-B9F8-528EAF4E1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393" y="544599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Line 29">
            <a:extLst>
              <a:ext uri="{FF2B5EF4-FFF2-40B4-BE49-F238E27FC236}">
                <a16:creationId xmlns:a16="http://schemas.microsoft.com/office/drawing/2014/main" id="{85DE9E64-476F-6F4E-8BFA-3205F1E59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393" y="573174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26">
            <a:extLst>
              <a:ext uri="{FF2B5EF4-FFF2-40B4-BE49-F238E27FC236}">
                <a16:creationId xmlns:a16="http://schemas.microsoft.com/office/drawing/2014/main" id="{A1B9282E-64F8-1442-8F95-7A9813CE8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806" y="40458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92" name="Text Box 26">
            <a:extLst>
              <a:ext uri="{FF2B5EF4-FFF2-40B4-BE49-F238E27FC236}">
                <a16:creationId xmlns:a16="http://schemas.microsoft.com/office/drawing/2014/main" id="{83782313-46E0-BE46-BEED-BDC4F6A04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356" y="57031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93" name="Text Box 26">
            <a:extLst>
              <a:ext uri="{FF2B5EF4-FFF2-40B4-BE49-F238E27FC236}">
                <a16:creationId xmlns:a16="http://schemas.microsoft.com/office/drawing/2014/main" id="{E3A71501-A89A-D249-84FB-20D98047A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406" y="54174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94" name="Text Box 26">
            <a:extLst>
              <a:ext uri="{FF2B5EF4-FFF2-40B4-BE49-F238E27FC236}">
                <a16:creationId xmlns:a16="http://schemas.microsoft.com/office/drawing/2014/main" id="{6C7F0039-C145-9D4F-92E4-1AF9B0406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1" y="512214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95" name="Oval 23">
            <a:extLst>
              <a:ext uri="{FF2B5EF4-FFF2-40B4-BE49-F238E27FC236}">
                <a16:creationId xmlns:a16="http://schemas.microsoft.com/office/drawing/2014/main" id="{34D7692A-81D8-4D48-8FE7-F92A1F47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768" y="43871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196" name="Group 149">
            <a:extLst>
              <a:ext uri="{FF2B5EF4-FFF2-40B4-BE49-F238E27FC236}">
                <a16:creationId xmlns:a16="http://schemas.microsoft.com/office/drawing/2014/main" id="{21881EDC-E749-4F46-8C1C-B44DD21BA9AD}"/>
              </a:ext>
            </a:extLst>
          </p:cNvPr>
          <p:cNvGrpSpPr>
            <a:grpSpLocks/>
          </p:cNvGrpSpPr>
          <p:nvPr/>
        </p:nvGrpSpPr>
        <p:grpSpPr bwMode="auto">
          <a:xfrm>
            <a:off x="3962256" y="4725269"/>
            <a:ext cx="412750" cy="158750"/>
            <a:chOff x="1287" y="2524"/>
            <a:chExt cx="260" cy="100"/>
          </a:xfrm>
        </p:grpSpPr>
        <p:sp>
          <p:nvSpPr>
            <p:cNvPr id="197" name="Rectangle 73">
              <a:extLst>
                <a:ext uri="{FF2B5EF4-FFF2-40B4-BE49-F238E27FC236}">
                  <a16:creationId xmlns:a16="http://schemas.microsoft.com/office/drawing/2014/main" id="{F3D0248D-63A0-3447-AD45-C92BA38B9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8" name="Rectangle 74">
              <a:extLst>
                <a:ext uri="{FF2B5EF4-FFF2-40B4-BE49-F238E27FC236}">
                  <a16:creationId xmlns:a16="http://schemas.microsoft.com/office/drawing/2014/main" id="{A8C44BD4-B473-EA48-B1D2-4212120DE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5">
              <a:extLst>
                <a:ext uri="{FF2B5EF4-FFF2-40B4-BE49-F238E27FC236}">
                  <a16:creationId xmlns:a16="http://schemas.microsoft.com/office/drawing/2014/main" id="{08B6F9A7-9AD7-B040-B431-D7898B467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129">
              <a:extLst>
                <a:ext uri="{FF2B5EF4-FFF2-40B4-BE49-F238E27FC236}">
                  <a16:creationId xmlns:a16="http://schemas.microsoft.com/office/drawing/2014/main" id="{310C322C-F672-7946-BD16-DA4CE50EE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01" name="Group 150">
            <a:extLst>
              <a:ext uri="{FF2B5EF4-FFF2-40B4-BE49-F238E27FC236}">
                <a16:creationId xmlns:a16="http://schemas.microsoft.com/office/drawing/2014/main" id="{C5660C67-80CE-084B-8B8D-F5CCCDA73638}"/>
              </a:ext>
            </a:extLst>
          </p:cNvPr>
          <p:cNvGrpSpPr>
            <a:grpSpLocks/>
          </p:cNvGrpSpPr>
          <p:nvPr/>
        </p:nvGrpSpPr>
        <p:grpSpPr bwMode="auto">
          <a:xfrm>
            <a:off x="8302481" y="4723682"/>
            <a:ext cx="412750" cy="158750"/>
            <a:chOff x="1287" y="2524"/>
            <a:chExt cx="260" cy="100"/>
          </a:xfrm>
        </p:grpSpPr>
        <p:sp>
          <p:nvSpPr>
            <p:cNvPr id="202" name="Rectangle 151">
              <a:extLst>
                <a:ext uri="{FF2B5EF4-FFF2-40B4-BE49-F238E27FC236}">
                  <a16:creationId xmlns:a16="http://schemas.microsoft.com/office/drawing/2014/main" id="{E39443DC-01F4-7A42-BC3B-BD48B195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3" name="Rectangle 152">
              <a:extLst>
                <a:ext uri="{FF2B5EF4-FFF2-40B4-BE49-F238E27FC236}">
                  <a16:creationId xmlns:a16="http://schemas.microsoft.com/office/drawing/2014/main" id="{810BA023-C5B8-434B-9FF4-507BAFBB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4" name="Rectangle 153">
              <a:extLst>
                <a:ext uri="{FF2B5EF4-FFF2-40B4-BE49-F238E27FC236}">
                  <a16:creationId xmlns:a16="http://schemas.microsoft.com/office/drawing/2014/main" id="{48739CB2-AA1C-8B4E-8D0B-CFBBB2A4F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5" name="Rectangle 154">
              <a:extLst>
                <a:ext uri="{FF2B5EF4-FFF2-40B4-BE49-F238E27FC236}">
                  <a16:creationId xmlns:a16="http://schemas.microsoft.com/office/drawing/2014/main" id="{435BB581-5D52-C345-BA75-358EC9A43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06" name="Freeform 146">
            <a:extLst>
              <a:ext uri="{FF2B5EF4-FFF2-40B4-BE49-F238E27FC236}">
                <a16:creationId xmlns:a16="http://schemas.microsoft.com/office/drawing/2014/main" id="{8EB20ED3-9276-204C-BA00-A485E0531DD2}"/>
              </a:ext>
            </a:extLst>
          </p:cNvPr>
          <p:cNvSpPr>
            <a:spLocks/>
          </p:cNvSpPr>
          <p:nvPr/>
        </p:nvSpPr>
        <p:spPr bwMode="auto">
          <a:xfrm>
            <a:off x="6349856" y="4425232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7" name="Freeform 147">
            <a:extLst>
              <a:ext uri="{FF2B5EF4-FFF2-40B4-BE49-F238E27FC236}">
                <a16:creationId xmlns:a16="http://schemas.microsoft.com/office/drawing/2014/main" id="{911482D4-C931-F64A-A760-F208DA9E7FB6}"/>
              </a:ext>
            </a:extLst>
          </p:cNvPr>
          <p:cNvSpPr>
            <a:spLocks/>
          </p:cNvSpPr>
          <p:nvPr/>
        </p:nvSpPr>
        <p:spPr bwMode="auto">
          <a:xfrm>
            <a:off x="6468918" y="4456982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8" name="Oval 36">
            <a:extLst>
              <a:ext uri="{FF2B5EF4-FFF2-40B4-BE49-F238E27FC236}">
                <a16:creationId xmlns:a16="http://schemas.microsoft.com/office/drawing/2014/main" id="{6C459D77-5631-504A-9CB0-A48BD9C6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018" y="453635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60931" y="4663331"/>
            <a:ext cx="555332" cy="71510"/>
            <a:chOff x="1420065" y="5012608"/>
            <a:chExt cx="555332" cy="71510"/>
          </a:xfrm>
        </p:grpSpPr>
        <p:sp>
          <p:nvSpPr>
            <p:cNvPr id="210" name="Oval 166">
              <a:extLst>
                <a:ext uri="{FF2B5EF4-FFF2-40B4-BE49-F238E27FC236}">
                  <a16:creationId xmlns:a16="http://schemas.microsoft.com/office/drawing/2014/main" id="{ADD1825C-C7DB-6844-A3DF-BCF2BA1F0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065" y="501260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Oval 167">
              <a:extLst>
                <a:ext uri="{FF2B5EF4-FFF2-40B4-BE49-F238E27FC236}">
                  <a16:creationId xmlns:a16="http://schemas.microsoft.com/office/drawing/2014/main" id="{0600B33C-3B3C-0646-85DB-B042B7A8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547" y="501426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12" name="Freeform 168">
            <a:extLst>
              <a:ext uri="{FF2B5EF4-FFF2-40B4-BE49-F238E27FC236}">
                <a16:creationId xmlns:a16="http://schemas.microsoft.com/office/drawing/2014/main" id="{202E5E96-F7A0-1448-90F0-6A79F4073978}"/>
              </a:ext>
            </a:extLst>
          </p:cNvPr>
          <p:cNvSpPr>
            <a:spLocks/>
          </p:cNvSpPr>
          <p:nvPr/>
        </p:nvSpPr>
        <p:spPr bwMode="auto">
          <a:xfrm>
            <a:off x="5311630" y="3275882"/>
            <a:ext cx="688975" cy="1435100"/>
          </a:xfrm>
          <a:custGeom>
            <a:avLst/>
            <a:gdLst>
              <a:gd name="T0" fmla="*/ 434 w 434"/>
              <a:gd name="T1" fmla="*/ 904 h 904"/>
              <a:gd name="T2" fmla="*/ 2 w 434"/>
              <a:gd name="T3" fmla="*/ 902 h 904"/>
              <a:gd name="T4" fmla="*/ 0 w 434"/>
              <a:gd name="T5" fmla="*/ 0 h 9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4" h="904">
                <a:moveTo>
                  <a:pt x="434" y="904"/>
                </a:moveTo>
                <a:lnTo>
                  <a:pt x="2" y="902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13" name="Group 172">
            <a:extLst>
              <a:ext uri="{FF2B5EF4-FFF2-40B4-BE49-F238E27FC236}">
                <a16:creationId xmlns:a16="http://schemas.microsoft.com/office/drawing/2014/main" id="{A2D29F5F-484F-7547-9B9A-8974E37BD10F}"/>
              </a:ext>
            </a:extLst>
          </p:cNvPr>
          <p:cNvGrpSpPr>
            <a:grpSpLocks/>
          </p:cNvGrpSpPr>
          <p:nvPr/>
        </p:nvGrpSpPr>
        <p:grpSpPr bwMode="auto">
          <a:xfrm>
            <a:off x="6211743" y="3239369"/>
            <a:ext cx="1047750" cy="1441450"/>
            <a:chOff x="2432" y="1758"/>
            <a:chExt cx="660" cy="908"/>
          </a:xfrm>
        </p:grpSpPr>
        <p:sp>
          <p:nvSpPr>
            <p:cNvPr id="214" name="Oval 170">
              <a:extLst>
                <a:ext uri="{FF2B5EF4-FFF2-40B4-BE49-F238E27FC236}">
                  <a16:creationId xmlns:a16="http://schemas.microsoft.com/office/drawing/2014/main" id="{E03C7F13-7247-C24D-85C2-723A1405F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5" name="Freeform 171">
              <a:extLst>
                <a:ext uri="{FF2B5EF4-FFF2-40B4-BE49-F238E27FC236}">
                  <a16:creationId xmlns:a16="http://schemas.microsoft.com/office/drawing/2014/main" id="{9BC6BA8A-16A3-F446-97F4-767748284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6" name="Group 179">
            <a:extLst>
              <a:ext uri="{FF2B5EF4-FFF2-40B4-BE49-F238E27FC236}">
                <a16:creationId xmlns:a16="http://schemas.microsoft.com/office/drawing/2014/main" id="{D0DD382B-DAC3-2346-B02D-B07D99212014}"/>
              </a:ext>
            </a:extLst>
          </p:cNvPr>
          <p:cNvGrpSpPr>
            <a:grpSpLocks/>
          </p:cNvGrpSpPr>
          <p:nvPr/>
        </p:nvGrpSpPr>
        <p:grpSpPr bwMode="auto">
          <a:xfrm>
            <a:off x="2511281" y="5555532"/>
            <a:ext cx="800100" cy="828675"/>
            <a:chOff x="-44" y="1473"/>
            <a:chExt cx="981" cy="1105"/>
          </a:xfrm>
        </p:grpSpPr>
        <p:pic>
          <p:nvPicPr>
            <p:cNvPr id="217" name="Picture 180" descr="desktop_computer_stylized_medium">
              <a:extLst>
                <a:ext uri="{FF2B5EF4-FFF2-40B4-BE49-F238E27FC236}">
                  <a16:creationId xmlns:a16="http://schemas.microsoft.com/office/drawing/2014/main" id="{DED124CB-DBF2-BA4A-A3F5-D0D2EE27E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" name="Freeform 181">
              <a:extLst>
                <a:ext uri="{FF2B5EF4-FFF2-40B4-BE49-F238E27FC236}">
                  <a16:creationId xmlns:a16="http://schemas.microsoft.com/office/drawing/2014/main" id="{45C70753-F80F-0E44-A5BE-EA6A01030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9" name="Group 182">
            <a:extLst>
              <a:ext uri="{FF2B5EF4-FFF2-40B4-BE49-F238E27FC236}">
                <a16:creationId xmlns:a16="http://schemas.microsoft.com/office/drawing/2014/main" id="{8C1F52F1-3DCD-D94D-B922-F8CEBAB5F0B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93106" y="5469807"/>
            <a:ext cx="788987" cy="782637"/>
            <a:chOff x="-44" y="1473"/>
            <a:chExt cx="981" cy="1105"/>
          </a:xfrm>
        </p:grpSpPr>
        <p:pic>
          <p:nvPicPr>
            <p:cNvPr id="220" name="Picture 183" descr="desktop_computer_stylized_medium">
              <a:extLst>
                <a:ext uri="{FF2B5EF4-FFF2-40B4-BE49-F238E27FC236}">
                  <a16:creationId xmlns:a16="http://schemas.microsoft.com/office/drawing/2014/main" id="{E6083DB7-3B07-6F40-9810-0033E2E06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1" name="Freeform 184">
              <a:extLst>
                <a:ext uri="{FF2B5EF4-FFF2-40B4-BE49-F238E27FC236}">
                  <a16:creationId xmlns:a16="http://schemas.microsoft.com/office/drawing/2014/main" id="{28CB0DC7-F192-5840-BCC3-B9D6621060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5083031" y="5055469"/>
            <a:ext cx="358775" cy="704850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5" name="Group 176">
            <a:extLst>
              <a:ext uri="{FF2B5EF4-FFF2-40B4-BE49-F238E27FC236}">
                <a16:creationId xmlns:a16="http://schemas.microsoft.com/office/drawing/2014/main" id="{A688A9DA-2CE4-9245-B0CF-12C3AB6DA03D}"/>
              </a:ext>
            </a:extLst>
          </p:cNvPr>
          <p:cNvGrpSpPr>
            <a:grpSpLocks/>
          </p:cNvGrpSpPr>
          <p:nvPr/>
        </p:nvGrpSpPr>
        <p:grpSpPr bwMode="auto">
          <a:xfrm>
            <a:off x="1183088" y="1563001"/>
            <a:ext cx="4826032" cy="1719654"/>
            <a:chOff x="5" y="727"/>
            <a:chExt cx="2460" cy="1047"/>
          </a:xfrm>
        </p:grpSpPr>
        <p:sp>
          <p:nvSpPr>
            <p:cNvPr id="256" name="Text Box 45">
              <a:extLst>
                <a:ext uri="{FF2B5EF4-FFF2-40B4-BE49-F238E27FC236}">
                  <a16:creationId xmlns:a16="http://schemas.microsoft.com/office/drawing/2014/main" id="{08227C49-D6DA-834A-88D1-4F61E7C3A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" y="1101"/>
              <a:ext cx="2332" cy="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handle data from multiple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sockets, add transport header (later used for demultiplexing)</a:t>
              </a:r>
            </a:p>
          </p:txBody>
        </p:sp>
        <p:sp>
          <p:nvSpPr>
            <p:cNvPr id="257" name="Rectangle 46">
              <a:extLst>
                <a:ext uri="{FF2B5EF4-FFF2-40B4-BE49-F238E27FC236}">
                  <a16:creationId xmlns:a16="http://schemas.microsoft.com/office/drawing/2014/main" id="{3B2C1C25-63A3-9D42-A34A-56DE5B3AC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901"/>
              <a:ext cx="2298" cy="873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58" name="Group 47">
              <a:extLst>
                <a:ext uri="{FF2B5EF4-FFF2-40B4-BE49-F238E27FC236}">
                  <a16:creationId xmlns:a16="http://schemas.microsoft.com/office/drawing/2014/main" id="{9141C6D7-5B52-C14E-B286-0BE1FAEACC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" y="727"/>
              <a:ext cx="1854" cy="375"/>
              <a:chOff x="869" y="3567"/>
              <a:chExt cx="1780" cy="375"/>
            </a:xfrm>
          </p:grpSpPr>
          <p:sp>
            <p:nvSpPr>
              <p:cNvPr id="259" name="Rectangle 48">
                <a:extLst>
                  <a:ext uri="{FF2B5EF4-FFF2-40B4-BE49-F238E27FC236}">
                    <a16:creationId xmlns:a16="http://schemas.microsoft.com/office/drawing/2014/main" id="{9B8AF1CA-3C6F-F243-9464-0DF4CA71C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0" name="Text Box 49">
                <a:extLst>
                  <a:ext uri="{FF2B5EF4-FFF2-40B4-BE49-F238E27FC236}">
                    <a16:creationId xmlns:a16="http://schemas.microsoft.com/office/drawing/2014/main" id="{70A5AF43-DDA0-2A40-9B92-B39F35826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" y="3567"/>
                <a:ext cx="1780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multiplexing as sender:</a:t>
                </a:r>
              </a:p>
            </p:txBody>
          </p:sp>
        </p:grpSp>
      </p:grpSp>
      <p:sp>
        <p:nvSpPr>
          <p:cNvPr id="169" name="Freeform 142">
            <a:extLst>
              <a:ext uri="{FF2B5EF4-FFF2-40B4-BE49-F238E27FC236}">
                <a16:creationId xmlns:a16="http://schemas.microsoft.com/office/drawing/2014/main" id="{9633E13F-8D02-CA4B-A3EB-E64D4EB42802}"/>
              </a:ext>
            </a:extLst>
          </p:cNvPr>
          <p:cNvSpPr>
            <a:spLocks/>
          </p:cNvSpPr>
          <p:nvPr/>
        </p:nvSpPr>
        <p:spPr bwMode="auto">
          <a:xfrm>
            <a:off x="4198793" y="4458569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Freeform 141">
            <a:extLst>
              <a:ext uri="{FF2B5EF4-FFF2-40B4-BE49-F238E27FC236}">
                <a16:creationId xmlns:a16="http://schemas.microsoft.com/office/drawing/2014/main" id="{68E70704-F4BA-164C-AD06-3859E25D67E2}"/>
              </a:ext>
            </a:extLst>
          </p:cNvPr>
          <p:cNvSpPr>
            <a:spLocks/>
          </p:cNvSpPr>
          <p:nvPr/>
        </p:nvSpPr>
        <p:spPr bwMode="auto">
          <a:xfrm>
            <a:off x="4135293" y="4433169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50940" y="4321755"/>
            <a:ext cx="3748969" cy="114880"/>
            <a:chOff x="4450940" y="4321755"/>
            <a:chExt cx="3748969" cy="114880"/>
          </a:xfrm>
        </p:grpSpPr>
        <p:sp>
          <p:nvSpPr>
            <p:cNvPr id="6" name="Left-Right Arrow 5"/>
            <p:cNvSpPr/>
            <p:nvPr/>
          </p:nvSpPr>
          <p:spPr>
            <a:xfrm rot="20821812">
              <a:off x="4450940" y="4321755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1" name="Left-Right Arrow 260"/>
            <p:cNvSpPr/>
            <p:nvPr/>
          </p:nvSpPr>
          <p:spPr>
            <a:xfrm rot="778188" flipV="1">
              <a:off x="6983757" y="4337631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54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  <p:bldP spid="212" grpId="0" animBg="1"/>
      <p:bldP spid="212" grpId="1" animBg="1"/>
      <p:bldP spid="169" grpId="0" animBg="1"/>
      <p:bldP spid="1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Connection-oriented demultiplexing: example</a:t>
            </a:r>
          </a:p>
        </p:txBody>
      </p:sp>
      <p:sp>
        <p:nvSpPr>
          <p:cNvPr id="525" name="Freeform 5">
            <a:extLst>
              <a:ext uri="{FF2B5EF4-FFF2-40B4-BE49-F238E27FC236}">
                <a16:creationId xmlns:a16="http://schemas.microsoft.com/office/drawing/2014/main" id="{7563D6BB-009E-434A-9515-A6EAB0387E14}"/>
              </a:ext>
            </a:extLst>
          </p:cNvPr>
          <p:cNvSpPr>
            <a:spLocks/>
          </p:cNvSpPr>
          <p:nvPr/>
        </p:nvSpPr>
        <p:spPr bwMode="auto">
          <a:xfrm>
            <a:off x="4454236" y="1478017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6" name="Freeform 6">
            <a:extLst>
              <a:ext uri="{FF2B5EF4-FFF2-40B4-BE49-F238E27FC236}">
                <a16:creationId xmlns:a16="http://schemas.microsoft.com/office/drawing/2014/main" id="{C4ABCFDA-E140-9C42-81C9-A5B5F6C446B3}"/>
              </a:ext>
            </a:extLst>
          </p:cNvPr>
          <p:cNvSpPr>
            <a:spLocks/>
          </p:cNvSpPr>
          <p:nvPr/>
        </p:nvSpPr>
        <p:spPr bwMode="auto">
          <a:xfrm>
            <a:off x="2052349" y="1657405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7" name="Rectangle 23">
            <a:extLst>
              <a:ext uri="{FF2B5EF4-FFF2-40B4-BE49-F238E27FC236}">
                <a16:creationId xmlns:a16="http://schemas.microsoft.com/office/drawing/2014/main" id="{614F9B0E-1109-CC4B-8E75-55A6C74E6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286" y="162406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8" name="Rectangle 24">
            <a:extLst>
              <a:ext uri="{FF2B5EF4-FFF2-40B4-BE49-F238E27FC236}">
                <a16:creationId xmlns:a16="http://schemas.microsoft.com/office/drawing/2014/main" id="{CBD89C10-5030-2D42-A25D-BFEC970A8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186" y="1678042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9" name="Line 25">
            <a:extLst>
              <a:ext uri="{FF2B5EF4-FFF2-40B4-BE49-F238E27FC236}">
                <a16:creationId xmlns:a16="http://schemas.microsoft.com/office/drawing/2014/main" id="{8D7EF085-D57A-E243-98DA-BEAC54BDE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9711" y="243845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0" name="Text Box 26">
            <a:extLst>
              <a:ext uri="{FF2B5EF4-FFF2-40B4-BE49-F238E27FC236}">
                <a16:creationId xmlns:a16="http://schemas.microsoft.com/office/drawing/2014/main" id="{0ED9175A-7497-DD4F-9C18-ACF0B19F7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49" y="242099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31" name="Line 27">
            <a:extLst>
              <a:ext uri="{FF2B5EF4-FFF2-40B4-BE49-F238E27FC236}">
                <a16:creationId xmlns:a16="http://schemas.microsoft.com/office/drawing/2014/main" id="{FD58D124-018E-3848-9BB8-DBD51A4D8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649" y="275913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" name="Line 28">
            <a:extLst>
              <a:ext uri="{FF2B5EF4-FFF2-40B4-BE49-F238E27FC236}">
                <a16:creationId xmlns:a16="http://schemas.microsoft.com/office/drawing/2014/main" id="{15074162-585A-BC41-91A3-96670F676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361" y="306869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3" name="Line 29">
            <a:extLst>
              <a:ext uri="{FF2B5EF4-FFF2-40B4-BE49-F238E27FC236}">
                <a16:creationId xmlns:a16="http://schemas.microsoft.com/office/drawing/2014/main" id="{23B1C83D-9CD1-7141-80E9-B23AF1A12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361" y="335444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4" name="Text Box 26">
            <a:extLst>
              <a:ext uri="{FF2B5EF4-FFF2-40B4-BE49-F238E27FC236}">
                <a16:creationId xmlns:a16="http://schemas.microsoft.com/office/drawing/2014/main" id="{18FD1BAC-22E0-E743-8D85-AD83603D9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774" y="166851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35" name="Text Box 26">
            <a:extLst>
              <a:ext uri="{FF2B5EF4-FFF2-40B4-BE49-F238E27FC236}">
                <a16:creationId xmlns:a16="http://schemas.microsoft.com/office/drawing/2014/main" id="{FA894B51-006F-1749-B20E-08F2DE801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324" y="332586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36" name="Text Box 26">
            <a:extLst>
              <a:ext uri="{FF2B5EF4-FFF2-40B4-BE49-F238E27FC236}">
                <a16:creationId xmlns:a16="http://schemas.microsoft.com/office/drawing/2014/main" id="{986C06D0-2FCC-3C4A-8B26-E47FEACB6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374" y="304011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37" name="Text Box 26">
            <a:extLst>
              <a:ext uri="{FF2B5EF4-FFF2-40B4-BE49-F238E27FC236}">
                <a16:creationId xmlns:a16="http://schemas.microsoft.com/office/drawing/2014/main" id="{D076C0F4-C178-3E40-A5A0-D9949817A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49" y="274484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38" name="Oval 19">
            <a:extLst>
              <a:ext uri="{FF2B5EF4-FFF2-40B4-BE49-F238E27FC236}">
                <a16:creationId xmlns:a16="http://schemas.microsoft.com/office/drawing/2014/main" id="{2A71094C-18F7-1C46-8C86-7D8D2BCF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736" y="195426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539" name="Group 20">
            <a:extLst>
              <a:ext uri="{FF2B5EF4-FFF2-40B4-BE49-F238E27FC236}">
                <a16:creationId xmlns:a16="http://schemas.microsoft.com/office/drawing/2014/main" id="{554821E9-E611-EF4C-B4ED-D5A7C0CB1055}"/>
              </a:ext>
            </a:extLst>
          </p:cNvPr>
          <p:cNvGrpSpPr>
            <a:grpSpLocks/>
          </p:cNvGrpSpPr>
          <p:nvPr/>
        </p:nvGrpSpPr>
        <p:grpSpPr bwMode="auto">
          <a:xfrm>
            <a:off x="2834986" y="2278117"/>
            <a:ext cx="620713" cy="228600"/>
            <a:chOff x="1287" y="2524"/>
            <a:chExt cx="260" cy="100"/>
          </a:xfrm>
        </p:grpSpPr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BEBEC012-39DF-A541-830E-6FF13ADAE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C54558CA-8722-654B-8BA0-93D5C1A67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4ECE78D1-C229-D44C-8946-E5D845D77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5E3A5BD1-1D56-EA42-9427-8F0D4DE45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44" name="Rectangle 23">
            <a:extLst>
              <a:ext uri="{FF2B5EF4-FFF2-40B4-BE49-F238E27FC236}">
                <a16:creationId xmlns:a16="http://schemas.microsoft.com/office/drawing/2014/main" id="{9E1F493A-E899-D74E-919F-F4A60AE16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011" y="1390705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5" name="Rectangle 24">
            <a:extLst>
              <a:ext uri="{FF2B5EF4-FFF2-40B4-BE49-F238E27FC236}">
                <a16:creationId xmlns:a16="http://schemas.microsoft.com/office/drawing/2014/main" id="{49A0180F-5303-6E4C-99BF-19A56AAC7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036" y="1468492"/>
            <a:ext cx="22256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6" name="Text Box 26">
            <a:extLst>
              <a:ext uri="{FF2B5EF4-FFF2-40B4-BE49-F238E27FC236}">
                <a16:creationId xmlns:a16="http://schemas.microsoft.com/office/drawing/2014/main" id="{23645F4E-01B1-3349-9A7F-2F24FC4C2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86" y="219715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47" name="Text Box 26">
            <a:extLst>
              <a:ext uri="{FF2B5EF4-FFF2-40B4-BE49-F238E27FC236}">
                <a16:creationId xmlns:a16="http://schemas.microsoft.com/office/drawing/2014/main" id="{9BED65C6-B309-8B4D-A068-E19EDFD11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461" y="142086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48" name="Text Box 26">
            <a:extLst>
              <a:ext uri="{FF2B5EF4-FFF2-40B4-BE49-F238E27FC236}">
                <a16:creationId xmlns:a16="http://schemas.microsoft.com/office/drawing/2014/main" id="{3CB9E7E9-E087-BE49-8C38-35C7E48BA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136" y="310203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49" name="Text Box 26">
            <a:extLst>
              <a:ext uri="{FF2B5EF4-FFF2-40B4-BE49-F238E27FC236}">
                <a16:creationId xmlns:a16="http://schemas.microsoft.com/office/drawing/2014/main" id="{75F58D18-0976-1447-9AE8-E0B265BD8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136" y="28162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50" name="Oval 36">
            <a:extLst>
              <a:ext uri="{FF2B5EF4-FFF2-40B4-BE49-F238E27FC236}">
                <a16:creationId xmlns:a16="http://schemas.microsoft.com/office/drawing/2014/main" id="{2A7F5798-BB67-5141-90FB-F51D589E3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099" y="1727255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P4</a:t>
            </a:r>
          </a:p>
        </p:txBody>
      </p:sp>
      <p:sp>
        <p:nvSpPr>
          <p:cNvPr id="551" name="Rectangle 23">
            <a:extLst>
              <a:ext uri="{FF2B5EF4-FFF2-40B4-BE49-F238E27FC236}">
                <a16:creationId xmlns:a16="http://schemas.microsoft.com/office/drawing/2014/main" id="{32D4A7B1-DBDA-2B47-8511-4BF8176AC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324" y="161613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2" name="Rectangle 24">
            <a:extLst>
              <a:ext uri="{FF2B5EF4-FFF2-40B4-BE49-F238E27FC236}">
                <a16:creationId xmlns:a16="http://schemas.microsoft.com/office/drawing/2014/main" id="{DAED2C2D-612B-9147-A573-0082B4910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474" y="1657405"/>
            <a:ext cx="1631950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3" name="Text Box 26">
            <a:extLst>
              <a:ext uri="{FF2B5EF4-FFF2-40B4-BE49-F238E27FC236}">
                <a16:creationId xmlns:a16="http://schemas.microsoft.com/office/drawing/2014/main" id="{892F681F-FE7B-A849-886C-3DB4B7150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6" y="241305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54" name="Text Box 26">
            <a:extLst>
              <a:ext uri="{FF2B5EF4-FFF2-40B4-BE49-F238E27FC236}">
                <a16:creationId xmlns:a16="http://schemas.microsoft.com/office/drawing/2014/main" id="{5491EDD3-2B63-BB4B-87FA-02E376F65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811" y="16605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55" name="Text Box 26">
            <a:extLst>
              <a:ext uri="{FF2B5EF4-FFF2-40B4-BE49-F238E27FC236}">
                <a16:creationId xmlns:a16="http://schemas.microsoft.com/office/drawing/2014/main" id="{0FB3A86D-FFE9-EE49-AD2D-1E57E4F8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749" y="331793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56" name="Text Box 26">
            <a:extLst>
              <a:ext uri="{FF2B5EF4-FFF2-40B4-BE49-F238E27FC236}">
                <a16:creationId xmlns:a16="http://schemas.microsoft.com/office/drawing/2014/main" id="{9835580D-BB7F-E64A-B442-691428929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411" y="30321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57" name="Text Box 26">
            <a:extLst>
              <a:ext uri="{FF2B5EF4-FFF2-40B4-BE49-F238E27FC236}">
                <a16:creationId xmlns:a16="http://schemas.microsoft.com/office/drawing/2014/main" id="{31A0CB7D-BCCB-D34A-A890-C07347817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6" y="273690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58" name="Oval 53">
            <a:extLst>
              <a:ext uri="{FF2B5EF4-FFF2-40B4-BE49-F238E27FC236}">
                <a16:creationId xmlns:a16="http://schemas.microsoft.com/office/drawing/2014/main" id="{F992062B-7A21-DE43-9A4C-83CB3E9C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36" y="195426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P2</a:t>
            </a:r>
          </a:p>
        </p:txBody>
      </p:sp>
      <p:sp>
        <p:nvSpPr>
          <p:cNvPr id="559" name="Freeform 54">
            <a:extLst>
              <a:ext uri="{FF2B5EF4-FFF2-40B4-BE49-F238E27FC236}">
                <a16:creationId xmlns:a16="http://schemas.microsoft.com/office/drawing/2014/main" id="{AC38FC98-798D-384B-B25B-E64D646DDFC5}"/>
              </a:ext>
            </a:extLst>
          </p:cNvPr>
          <p:cNvSpPr>
            <a:spLocks/>
          </p:cNvSpPr>
          <p:nvPr/>
        </p:nvSpPr>
        <p:spPr bwMode="auto">
          <a:xfrm>
            <a:off x="9661236" y="1636767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8" name="Text Box 93">
            <a:extLst>
              <a:ext uri="{FF2B5EF4-FFF2-40B4-BE49-F238E27FC236}">
                <a16:creationId xmlns:a16="http://schemas.microsoft.com/office/drawing/2014/main" id="{28913095-A052-0A42-8972-4D75538256A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723736" y="4418067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host: IP address A</a:t>
            </a:r>
          </a:p>
        </p:txBody>
      </p:sp>
      <p:sp>
        <p:nvSpPr>
          <p:cNvPr id="569" name="Text Box 94">
            <a:extLst>
              <a:ext uri="{FF2B5EF4-FFF2-40B4-BE49-F238E27FC236}">
                <a16:creationId xmlns:a16="http://schemas.microsoft.com/office/drawing/2014/main" id="{E982CF1A-0928-6A45-8462-D083EBC09BA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480261" y="431488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host: IP address C</a:t>
            </a:r>
          </a:p>
        </p:txBody>
      </p:sp>
      <p:sp>
        <p:nvSpPr>
          <p:cNvPr id="570" name="Line 96">
            <a:extLst>
              <a:ext uri="{FF2B5EF4-FFF2-40B4-BE49-F238E27FC236}">
                <a16:creationId xmlns:a16="http://schemas.microsoft.com/office/drawing/2014/main" id="{2EEED614-F433-E440-B256-A6E56708B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9224" y="3144892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1" name="Line 97">
            <a:extLst>
              <a:ext uri="{FF2B5EF4-FFF2-40B4-BE49-F238E27FC236}">
                <a16:creationId xmlns:a16="http://schemas.microsoft.com/office/drawing/2014/main" id="{098FD8B8-DDC2-8146-812C-346AC97FA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099" y="2843267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2" name="Text Box 26">
            <a:extLst>
              <a:ext uri="{FF2B5EF4-FFF2-40B4-BE49-F238E27FC236}">
                <a16:creationId xmlns:a16="http://schemas.microsoft.com/office/drawing/2014/main" id="{8BEC305F-DB39-A945-9B16-8D9FBE53F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449" y="250830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73" name="Line 99">
            <a:extLst>
              <a:ext uri="{FF2B5EF4-FFF2-40B4-BE49-F238E27FC236}">
                <a16:creationId xmlns:a16="http://schemas.microsoft.com/office/drawing/2014/main" id="{7CB610F0-F0BE-7D49-8D7A-0F03DEB1C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8274" y="2521005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4" name="Line 100">
            <a:extLst>
              <a:ext uri="{FF2B5EF4-FFF2-40B4-BE49-F238E27FC236}">
                <a16:creationId xmlns:a16="http://schemas.microsoft.com/office/drawing/2014/main" id="{1D31CBE9-4A8E-BC4A-A036-BA509B6CF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1449" y="2198742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75" name="Group 101">
            <a:extLst>
              <a:ext uri="{FF2B5EF4-FFF2-40B4-BE49-F238E27FC236}">
                <a16:creationId xmlns:a16="http://schemas.microsoft.com/office/drawing/2014/main" id="{91441727-AAD7-1140-AF05-A3D324B8DC6B}"/>
              </a:ext>
            </a:extLst>
          </p:cNvPr>
          <p:cNvGrpSpPr>
            <a:grpSpLocks/>
          </p:cNvGrpSpPr>
          <p:nvPr/>
        </p:nvGrpSpPr>
        <p:grpSpPr bwMode="auto">
          <a:xfrm>
            <a:off x="5187661" y="2060630"/>
            <a:ext cx="473075" cy="228600"/>
            <a:chOff x="1287" y="2524"/>
            <a:chExt cx="260" cy="100"/>
          </a:xfrm>
        </p:grpSpPr>
        <p:sp>
          <p:nvSpPr>
            <p:cNvPr id="576" name="Rectangle 102">
              <a:extLst>
                <a:ext uri="{FF2B5EF4-FFF2-40B4-BE49-F238E27FC236}">
                  <a16:creationId xmlns:a16="http://schemas.microsoft.com/office/drawing/2014/main" id="{70206F36-B050-C844-A36F-47D4A71EE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7" name="Rectangle 103">
              <a:extLst>
                <a:ext uri="{FF2B5EF4-FFF2-40B4-BE49-F238E27FC236}">
                  <a16:creationId xmlns:a16="http://schemas.microsoft.com/office/drawing/2014/main" id="{5F70B84F-C600-BF41-9794-BB79AB85B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8" name="Rectangle 104">
              <a:extLst>
                <a:ext uri="{FF2B5EF4-FFF2-40B4-BE49-F238E27FC236}">
                  <a16:creationId xmlns:a16="http://schemas.microsoft.com/office/drawing/2014/main" id="{9352E66B-31B1-0244-9A00-013E38F0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9" name="Rectangle 105">
              <a:extLst>
                <a:ext uri="{FF2B5EF4-FFF2-40B4-BE49-F238E27FC236}">
                  <a16:creationId xmlns:a16="http://schemas.microsoft.com/office/drawing/2014/main" id="{A72F3B32-D2F7-184C-B710-25A136D5D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80" name="Oval 106">
            <a:extLst>
              <a:ext uri="{FF2B5EF4-FFF2-40B4-BE49-F238E27FC236}">
                <a16:creationId xmlns:a16="http://schemas.microsoft.com/office/drawing/2014/main" id="{775F6544-1FEC-F148-8D8D-09EF6787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936" y="173201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P6</a:t>
            </a:r>
          </a:p>
        </p:txBody>
      </p:sp>
      <p:sp>
        <p:nvSpPr>
          <p:cNvPr id="581" name="Oval 112">
            <a:extLst>
              <a:ext uri="{FF2B5EF4-FFF2-40B4-BE49-F238E27FC236}">
                <a16:creationId xmlns:a16="http://schemas.microsoft.com/office/drawing/2014/main" id="{1A7AFB65-C131-864D-BB01-D752C9A2B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424" y="173043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P5</a:t>
            </a:r>
          </a:p>
        </p:txBody>
      </p:sp>
      <p:grpSp>
        <p:nvGrpSpPr>
          <p:cNvPr id="582" name="Group 118">
            <a:extLst>
              <a:ext uri="{FF2B5EF4-FFF2-40B4-BE49-F238E27FC236}">
                <a16:creationId xmlns:a16="http://schemas.microsoft.com/office/drawing/2014/main" id="{72BEDA86-D9D6-634C-B8D0-F4A3A594F27F}"/>
              </a:ext>
            </a:extLst>
          </p:cNvPr>
          <p:cNvGrpSpPr>
            <a:grpSpLocks/>
          </p:cNvGrpSpPr>
          <p:nvPr/>
        </p:nvGrpSpPr>
        <p:grpSpPr bwMode="auto">
          <a:xfrm>
            <a:off x="5892511" y="2065392"/>
            <a:ext cx="473075" cy="228600"/>
            <a:chOff x="1287" y="2524"/>
            <a:chExt cx="260" cy="100"/>
          </a:xfrm>
        </p:grpSpPr>
        <p:sp>
          <p:nvSpPr>
            <p:cNvPr id="583" name="Rectangle 119">
              <a:extLst>
                <a:ext uri="{FF2B5EF4-FFF2-40B4-BE49-F238E27FC236}">
                  <a16:creationId xmlns:a16="http://schemas.microsoft.com/office/drawing/2014/main" id="{967F16BC-79F0-D947-BF48-B3D4DFC37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4" name="Rectangle 120">
              <a:extLst>
                <a:ext uri="{FF2B5EF4-FFF2-40B4-BE49-F238E27FC236}">
                  <a16:creationId xmlns:a16="http://schemas.microsoft.com/office/drawing/2014/main" id="{E857091F-6411-DE41-A408-86F15977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5" name="Rectangle 121">
              <a:extLst>
                <a:ext uri="{FF2B5EF4-FFF2-40B4-BE49-F238E27FC236}">
                  <a16:creationId xmlns:a16="http://schemas.microsoft.com/office/drawing/2014/main" id="{10EEFABE-8406-A849-8F8B-3E87430B8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6" name="Rectangle 122">
              <a:extLst>
                <a:ext uri="{FF2B5EF4-FFF2-40B4-BE49-F238E27FC236}">
                  <a16:creationId xmlns:a16="http://schemas.microsoft.com/office/drawing/2014/main" id="{65CA8326-C8A6-0740-8CBC-12905C529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87" name="Group 123">
            <a:extLst>
              <a:ext uri="{FF2B5EF4-FFF2-40B4-BE49-F238E27FC236}">
                <a16:creationId xmlns:a16="http://schemas.microsoft.com/office/drawing/2014/main" id="{997E9D96-904C-5A46-A87E-C65B0FD83028}"/>
              </a:ext>
            </a:extLst>
          </p:cNvPr>
          <p:cNvGrpSpPr>
            <a:grpSpLocks/>
          </p:cNvGrpSpPr>
          <p:nvPr/>
        </p:nvGrpSpPr>
        <p:grpSpPr bwMode="auto">
          <a:xfrm>
            <a:off x="6564024" y="2070155"/>
            <a:ext cx="473075" cy="228600"/>
            <a:chOff x="1287" y="2524"/>
            <a:chExt cx="260" cy="100"/>
          </a:xfrm>
        </p:grpSpPr>
        <p:sp>
          <p:nvSpPr>
            <p:cNvPr id="588" name="Rectangle 124">
              <a:extLst>
                <a:ext uri="{FF2B5EF4-FFF2-40B4-BE49-F238E27FC236}">
                  <a16:creationId xmlns:a16="http://schemas.microsoft.com/office/drawing/2014/main" id="{83A5305C-938A-3540-92FC-D9E6B3AA5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9" name="Rectangle 125">
              <a:extLst>
                <a:ext uri="{FF2B5EF4-FFF2-40B4-BE49-F238E27FC236}">
                  <a16:creationId xmlns:a16="http://schemas.microsoft.com/office/drawing/2014/main" id="{5B51F3FA-BED2-9741-B674-7BC7A9E26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0" name="Rectangle 126">
              <a:extLst>
                <a:ext uri="{FF2B5EF4-FFF2-40B4-BE49-F238E27FC236}">
                  <a16:creationId xmlns:a16="http://schemas.microsoft.com/office/drawing/2014/main" id="{79C8DFFC-9ECB-D741-B85F-80F0EF753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1" name="Rectangle 127">
              <a:extLst>
                <a:ext uri="{FF2B5EF4-FFF2-40B4-BE49-F238E27FC236}">
                  <a16:creationId xmlns:a16="http://schemas.microsoft.com/office/drawing/2014/main" id="{978D323D-4AE7-9141-B532-67630F402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92" name="Line 133">
            <a:extLst>
              <a:ext uri="{FF2B5EF4-FFF2-40B4-BE49-F238E27FC236}">
                <a16:creationId xmlns:a16="http://schemas.microsoft.com/office/drawing/2014/main" id="{B3924FC9-2487-424F-B323-57225BB1F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7536" y="336079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3" name="Line 134">
            <a:extLst>
              <a:ext uri="{FF2B5EF4-FFF2-40B4-BE49-F238E27FC236}">
                <a16:creationId xmlns:a16="http://schemas.microsoft.com/office/drawing/2014/main" id="{8C5E5D9B-06EC-8040-963A-0448FFE65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3065517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4" name="Line 135">
            <a:extLst>
              <a:ext uri="{FF2B5EF4-FFF2-40B4-BE49-F238E27FC236}">
                <a16:creationId xmlns:a16="http://schemas.microsoft.com/office/drawing/2014/main" id="{B6E44884-802F-C140-8F4F-ECCAD20C6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277024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5" name="Line 136">
            <a:extLst>
              <a:ext uri="{FF2B5EF4-FFF2-40B4-BE49-F238E27FC236}">
                <a16:creationId xmlns:a16="http://schemas.microsoft.com/office/drawing/2014/main" id="{267911A5-63F3-4640-87F3-C5B06264C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246544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96" name="Group 128">
            <a:extLst>
              <a:ext uri="{FF2B5EF4-FFF2-40B4-BE49-F238E27FC236}">
                <a16:creationId xmlns:a16="http://schemas.microsoft.com/office/drawing/2014/main" id="{7EE1E98D-B6C0-2C4E-AD21-6D19C0FB7F86}"/>
              </a:ext>
            </a:extLst>
          </p:cNvPr>
          <p:cNvGrpSpPr>
            <a:grpSpLocks/>
          </p:cNvGrpSpPr>
          <p:nvPr/>
        </p:nvGrpSpPr>
        <p:grpSpPr bwMode="auto">
          <a:xfrm>
            <a:off x="8140411" y="2292405"/>
            <a:ext cx="473075" cy="228600"/>
            <a:chOff x="1287" y="2524"/>
            <a:chExt cx="260" cy="100"/>
          </a:xfrm>
        </p:grpSpPr>
        <p:sp>
          <p:nvSpPr>
            <p:cNvPr id="597" name="Rectangle 129">
              <a:extLst>
                <a:ext uri="{FF2B5EF4-FFF2-40B4-BE49-F238E27FC236}">
                  <a16:creationId xmlns:a16="http://schemas.microsoft.com/office/drawing/2014/main" id="{61B34E55-D106-A049-9E71-650BFC4F1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8" name="Rectangle 130">
              <a:extLst>
                <a:ext uri="{FF2B5EF4-FFF2-40B4-BE49-F238E27FC236}">
                  <a16:creationId xmlns:a16="http://schemas.microsoft.com/office/drawing/2014/main" id="{11316511-2186-B14B-B2A0-0967B623A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9" name="Rectangle 131">
              <a:extLst>
                <a:ext uri="{FF2B5EF4-FFF2-40B4-BE49-F238E27FC236}">
                  <a16:creationId xmlns:a16="http://schemas.microsoft.com/office/drawing/2014/main" id="{7A116F04-A632-B845-B528-4E4C72A9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0" name="Rectangle 132">
              <a:extLst>
                <a:ext uri="{FF2B5EF4-FFF2-40B4-BE49-F238E27FC236}">
                  <a16:creationId xmlns:a16="http://schemas.microsoft.com/office/drawing/2014/main" id="{4A85FADB-4AF1-F94D-8774-770D5D087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01" name="Group 137">
            <a:extLst>
              <a:ext uri="{FF2B5EF4-FFF2-40B4-BE49-F238E27FC236}">
                <a16:creationId xmlns:a16="http://schemas.microsoft.com/office/drawing/2014/main" id="{9F60C830-B1B4-8D40-9EFA-BCF609F3183A}"/>
              </a:ext>
            </a:extLst>
          </p:cNvPr>
          <p:cNvGrpSpPr>
            <a:grpSpLocks/>
          </p:cNvGrpSpPr>
          <p:nvPr/>
        </p:nvGrpSpPr>
        <p:grpSpPr bwMode="auto">
          <a:xfrm>
            <a:off x="8935749" y="2282880"/>
            <a:ext cx="473075" cy="228600"/>
            <a:chOff x="1287" y="2524"/>
            <a:chExt cx="260" cy="100"/>
          </a:xfrm>
        </p:grpSpPr>
        <p:sp>
          <p:nvSpPr>
            <p:cNvPr id="602" name="Rectangle 138">
              <a:extLst>
                <a:ext uri="{FF2B5EF4-FFF2-40B4-BE49-F238E27FC236}">
                  <a16:creationId xmlns:a16="http://schemas.microsoft.com/office/drawing/2014/main" id="{6EF6EEDA-22BF-6241-8415-4BAB32D12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3" name="Rectangle 139">
              <a:extLst>
                <a:ext uri="{FF2B5EF4-FFF2-40B4-BE49-F238E27FC236}">
                  <a16:creationId xmlns:a16="http://schemas.microsoft.com/office/drawing/2014/main" id="{3DD5FE6D-6228-3940-8146-E91BBCD9F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4" name="Rectangle 140">
              <a:extLst>
                <a:ext uri="{FF2B5EF4-FFF2-40B4-BE49-F238E27FC236}">
                  <a16:creationId xmlns:a16="http://schemas.microsoft.com/office/drawing/2014/main" id="{15547CDB-C790-C348-AE10-9B28B2C54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5" name="Rectangle 141">
              <a:extLst>
                <a:ext uri="{FF2B5EF4-FFF2-40B4-BE49-F238E27FC236}">
                  <a16:creationId xmlns:a16="http://schemas.microsoft.com/office/drawing/2014/main" id="{59BAD7A1-391C-F44A-8C97-BB2749F4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606" name="Oval 143">
            <a:extLst>
              <a:ext uri="{FF2B5EF4-FFF2-40B4-BE49-F238E27FC236}">
                <a16:creationId xmlns:a16="http://schemas.microsoft.com/office/drawing/2014/main" id="{714C3193-ABA3-E549-9000-1B9EA9428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011" y="1949505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8674" y="2152705"/>
            <a:ext cx="2695575" cy="3382962"/>
            <a:chOff x="3128674" y="2152705"/>
            <a:chExt cx="2695575" cy="3382962"/>
          </a:xfrm>
        </p:grpSpPr>
        <p:grpSp>
          <p:nvGrpSpPr>
            <p:cNvPr id="4" name="Group 3"/>
            <p:cNvGrpSpPr/>
            <p:nvPr/>
          </p:nvGrpSpPr>
          <p:grpSpPr>
            <a:xfrm>
              <a:off x="3301711" y="4192642"/>
              <a:ext cx="2173288" cy="1343025"/>
              <a:chOff x="3301711" y="4192642"/>
              <a:chExt cx="2173288" cy="1343025"/>
            </a:xfrm>
          </p:grpSpPr>
          <p:grpSp>
            <p:nvGrpSpPr>
              <p:cNvPr id="560" name="Group 76">
                <a:extLst>
                  <a:ext uri="{FF2B5EF4-FFF2-40B4-BE49-F238E27FC236}">
                    <a16:creationId xmlns:a16="http://schemas.microsoft.com/office/drawing/2014/main" id="{54B1DF71-9399-154E-A326-E57B31715B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0936" y="4883205"/>
                <a:ext cx="2024063" cy="652462"/>
                <a:chOff x="1079" y="3697"/>
                <a:chExt cx="1275" cy="411"/>
              </a:xfrm>
            </p:grpSpPr>
            <p:sp>
              <p:nvSpPr>
                <p:cNvPr id="561" name="Rectangle 77">
                  <a:extLst>
                    <a:ext uri="{FF2B5EF4-FFF2-40B4-BE49-F238E27FC236}">
                      <a16:creationId xmlns:a16="http://schemas.microsoft.com/office/drawing/2014/main" id="{126F8F0C-1620-8242-B2D8-31D60CE3B0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3" y="3697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2" name="Line 78">
                  <a:extLst>
                    <a:ext uri="{FF2B5EF4-FFF2-40B4-BE49-F238E27FC236}">
                      <a16:creationId xmlns:a16="http://schemas.microsoft.com/office/drawing/2014/main" id="{B4AFF46B-1913-5749-A0C2-475F8713C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79" y="3770"/>
                  <a:ext cx="175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3" name="Text Box 79">
                  <a:extLst>
                    <a:ext uri="{FF2B5EF4-FFF2-40B4-BE49-F238E27FC236}">
                      <a16:creationId xmlns:a16="http://schemas.microsoft.com/office/drawing/2014/main" id="{CE607ED2-10F4-764C-A00E-207E57A6B5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9" y="3822"/>
                  <a:ext cx="1233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source IP,port: A,9157</a:t>
                  </a:r>
                </a:p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dest IP, port: B,80</a:t>
                  </a:r>
                </a:p>
              </p:txBody>
            </p:sp>
          </p:grpSp>
          <p:grpSp>
            <p:nvGrpSpPr>
              <p:cNvPr id="564" name="Group 80">
                <a:extLst>
                  <a:ext uri="{FF2B5EF4-FFF2-40B4-BE49-F238E27FC236}">
                    <a16:creationId xmlns:a16="http://schemas.microsoft.com/office/drawing/2014/main" id="{BE97DD4B-C63C-784B-AC3B-62C82E3DEA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1711" y="4192642"/>
                <a:ext cx="1887538" cy="652463"/>
                <a:chOff x="2741" y="3750"/>
                <a:chExt cx="1189" cy="411"/>
              </a:xfrm>
            </p:grpSpPr>
            <p:sp>
              <p:nvSpPr>
                <p:cNvPr id="565" name="Rectangle 81">
                  <a:extLst>
                    <a:ext uri="{FF2B5EF4-FFF2-40B4-BE49-F238E27FC236}">
                      <a16:creationId xmlns:a16="http://schemas.microsoft.com/office/drawing/2014/main" id="{4CBF1123-14B9-314E-90DC-C336B1E567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9" y="3750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6" name="Line 82">
                  <a:extLst>
                    <a:ext uri="{FF2B5EF4-FFF2-40B4-BE49-F238E27FC236}">
                      <a16:creationId xmlns:a16="http://schemas.microsoft.com/office/drawing/2014/main" id="{C63CC2F7-6C69-D341-8C27-77AE238CB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1" y="3837"/>
                  <a:ext cx="175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7" name="Text Box 83">
                  <a:extLst>
                    <a:ext uri="{FF2B5EF4-FFF2-40B4-BE49-F238E27FC236}">
                      <a16:creationId xmlns:a16="http://schemas.microsoft.com/office/drawing/2014/main" id="{FEC19C07-3FF2-1243-80F2-5776AC478D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13" y="3875"/>
                  <a:ext cx="111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source IP,port: B,80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dest IP,port: A,9157</a:t>
                  </a:r>
                </a:p>
              </p:txBody>
            </p:sp>
          </p:grpSp>
        </p:grpSp>
        <p:sp>
          <p:nvSpPr>
            <p:cNvPr id="607" name="Freeform 144">
              <a:extLst>
                <a:ext uri="{FF2B5EF4-FFF2-40B4-BE49-F238E27FC236}">
                  <a16:creationId xmlns:a16="http://schemas.microsoft.com/office/drawing/2014/main" id="{C20C0751-24F4-5540-AE77-1F150DE4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674" y="2152705"/>
              <a:ext cx="2695575" cy="2695575"/>
            </a:xfrm>
            <a:custGeom>
              <a:avLst/>
              <a:gdLst>
                <a:gd name="T0" fmla="*/ 0 w 1698"/>
                <a:gd name="T1" fmla="*/ 2147483647 h 1698"/>
                <a:gd name="T2" fmla="*/ 0 w 1698"/>
                <a:gd name="T3" fmla="*/ 2147483647 h 1698"/>
                <a:gd name="T4" fmla="*/ 2147483647 w 1698"/>
                <a:gd name="T5" fmla="*/ 2147483647 h 1698"/>
                <a:gd name="T6" fmla="*/ 2147483647 w 1698"/>
                <a:gd name="T7" fmla="*/ 2147483647 h 1698"/>
                <a:gd name="T8" fmla="*/ 2147483647 w 1698"/>
                <a:gd name="T9" fmla="*/ 0 h 16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8" h="1698">
                  <a:moveTo>
                    <a:pt x="0" y="131"/>
                  </a:moveTo>
                  <a:lnTo>
                    <a:pt x="0" y="1698"/>
                  </a:lnTo>
                  <a:lnTo>
                    <a:pt x="1698" y="1690"/>
                  </a:lnTo>
                  <a:lnTo>
                    <a:pt x="1691" y="148"/>
                  </a:lnTo>
                  <a:lnTo>
                    <a:pt x="1443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8" name="Freeform 145">
            <a:extLst>
              <a:ext uri="{FF2B5EF4-FFF2-40B4-BE49-F238E27FC236}">
                <a16:creationId xmlns:a16="http://schemas.microsoft.com/office/drawing/2014/main" id="{29302AA3-50A5-1244-9A33-D38F93F145D5}"/>
              </a:ext>
            </a:extLst>
          </p:cNvPr>
          <p:cNvSpPr>
            <a:spLocks/>
          </p:cNvSpPr>
          <p:nvPr/>
        </p:nvSpPr>
        <p:spPr bwMode="auto">
          <a:xfrm>
            <a:off x="6114761" y="2184455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73574" y="2173342"/>
            <a:ext cx="2170112" cy="2876550"/>
            <a:chOff x="6773574" y="2173342"/>
            <a:chExt cx="2170112" cy="2876550"/>
          </a:xfrm>
        </p:grpSpPr>
        <p:sp>
          <p:nvSpPr>
            <p:cNvPr id="609" name="Freeform 146">
              <a:extLst>
                <a:ext uri="{FF2B5EF4-FFF2-40B4-BE49-F238E27FC236}">
                  <a16:creationId xmlns:a16="http://schemas.microsoft.com/office/drawing/2014/main" id="{6BB33F5D-182F-DB4B-A83A-42910CF0B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574" y="2173342"/>
              <a:ext cx="1609725" cy="2465388"/>
            </a:xfrm>
            <a:custGeom>
              <a:avLst/>
              <a:gdLst>
                <a:gd name="T0" fmla="*/ 0 w 1014"/>
                <a:gd name="T1" fmla="*/ 0 h 1480"/>
                <a:gd name="T2" fmla="*/ 0 w 1014"/>
                <a:gd name="T3" fmla="*/ 2147483647 h 1480"/>
                <a:gd name="T4" fmla="*/ 2147483647 w 1014"/>
                <a:gd name="T5" fmla="*/ 2147483647 h 1480"/>
                <a:gd name="T6" fmla="*/ 2147483647 w 1014"/>
                <a:gd name="T7" fmla="*/ 2147483647 h 14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4" h="1480">
                  <a:moveTo>
                    <a:pt x="0" y="0"/>
                  </a:moveTo>
                  <a:lnTo>
                    <a:pt x="0" y="1480"/>
                  </a:lnTo>
                  <a:lnTo>
                    <a:pt x="1014" y="1480"/>
                  </a:lnTo>
                  <a:lnTo>
                    <a:pt x="1014" y="146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10" name="Group 147">
              <a:extLst>
                <a:ext uri="{FF2B5EF4-FFF2-40B4-BE49-F238E27FC236}">
                  <a16:creationId xmlns:a16="http://schemas.microsoft.com/office/drawing/2014/main" id="{8F2EC129-42A1-CA45-9C29-F66369B61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1999" y="4397430"/>
              <a:ext cx="2071687" cy="652462"/>
              <a:chOff x="2741" y="3750"/>
              <a:chExt cx="1305" cy="411"/>
            </a:xfrm>
          </p:grpSpPr>
          <p:sp>
            <p:nvSpPr>
              <p:cNvPr id="611" name="Rectangle 148">
                <a:extLst>
                  <a:ext uri="{FF2B5EF4-FFF2-40B4-BE49-F238E27FC236}">
                    <a16:creationId xmlns:a16="http://schemas.microsoft.com/office/drawing/2014/main" id="{5531015F-C493-CC46-9820-D16FD2137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3750"/>
                <a:ext cx="678" cy="138"/>
              </a:xfrm>
              <a:prstGeom prst="rect">
                <a:avLst/>
              </a:prstGeom>
              <a:solidFill>
                <a:srgbClr val="3C6CD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2" name="Line 149">
                <a:extLst>
                  <a:ext uri="{FF2B5EF4-FFF2-40B4-BE49-F238E27FC236}">
                    <a16:creationId xmlns:a16="http://schemas.microsoft.com/office/drawing/2014/main" id="{2E6849E0-3812-A84C-9E80-84DB1D6B0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1" y="3837"/>
                <a:ext cx="175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3" name="Text Box 150">
                <a:extLst>
                  <a:ext uri="{FF2B5EF4-FFF2-40B4-BE49-F238E27FC236}">
                    <a16:creationId xmlns:a16="http://schemas.microsoft.com/office/drawing/2014/main" id="{EC838B59-7BC3-3F46-8B4A-83CBD6DB57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3" y="3875"/>
                <a:ext cx="123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source IP,port: C,5775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dest IP,port: B,80</a:t>
                </a:r>
              </a:p>
            </p:txBody>
          </p:sp>
        </p:grpSp>
      </p:grpSp>
      <p:grpSp>
        <p:nvGrpSpPr>
          <p:cNvPr id="614" name="Group 151">
            <a:extLst>
              <a:ext uri="{FF2B5EF4-FFF2-40B4-BE49-F238E27FC236}">
                <a16:creationId xmlns:a16="http://schemas.microsoft.com/office/drawing/2014/main" id="{69105778-FE71-EB4F-B01B-3760910DFB08}"/>
              </a:ext>
            </a:extLst>
          </p:cNvPr>
          <p:cNvGrpSpPr>
            <a:grpSpLocks/>
          </p:cNvGrpSpPr>
          <p:nvPr/>
        </p:nvGrpSpPr>
        <p:grpSpPr bwMode="auto">
          <a:xfrm>
            <a:off x="6941849" y="5186417"/>
            <a:ext cx="2063750" cy="661988"/>
            <a:chOff x="2741" y="3750"/>
            <a:chExt cx="1300" cy="417"/>
          </a:xfrm>
        </p:grpSpPr>
        <p:sp>
          <p:nvSpPr>
            <p:cNvPr id="615" name="Rectangle 152">
              <a:extLst>
                <a:ext uri="{FF2B5EF4-FFF2-40B4-BE49-F238E27FC236}">
                  <a16:creationId xmlns:a16="http://schemas.microsoft.com/office/drawing/2014/main" id="{885FFA84-ACB8-0744-B24C-9A28B058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6" name="Line 153">
              <a:extLst>
                <a:ext uri="{FF2B5EF4-FFF2-40B4-BE49-F238E27FC236}">
                  <a16:creationId xmlns:a16="http://schemas.microsoft.com/office/drawing/2014/main" id="{0B2DDB46-0A9D-004F-9F24-788225385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7" name="Text Box 154">
              <a:extLst>
                <a:ext uri="{FF2B5EF4-FFF2-40B4-BE49-F238E27FC236}">
                  <a16:creationId xmlns:a16="http://schemas.microsoft.com/office/drawing/2014/main" id="{33813E80-F8C8-1546-93E7-7005B836E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IP,port: C,9157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IP,port: B,80</a:t>
              </a:r>
            </a:p>
          </p:txBody>
        </p:sp>
      </p:grpSp>
      <p:sp>
        <p:nvSpPr>
          <p:cNvPr id="621" name="Text Box 160">
            <a:extLst>
              <a:ext uri="{FF2B5EF4-FFF2-40B4-BE49-F238E27FC236}">
                <a16:creationId xmlns:a16="http://schemas.microsoft.com/office/drawing/2014/main" id="{49EFE28C-CCBF-994C-948D-5E439252E1F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681499" y="3414767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server: IP address B</a:t>
            </a:r>
          </a:p>
        </p:txBody>
      </p:sp>
      <p:grpSp>
        <p:nvGrpSpPr>
          <p:cNvPr id="622" name="Group 161">
            <a:extLst>
              <a:ext uri="{FF2B5EF4-FFF2-40B4-BE49-F238E27FC236}">
                <a16:creationId xmlns:a16="http://schemas.microsoft.com/office/drawing/2014/main" id="{F577BA28-7CF9-6040-97DF-D64452645ABD}"/>
              </a:ext>
            </a:extLst>
          </p:cNvPr>
          <p:cNvGrpSpPr>
            <a:grpSpLocks/>
          </p:cNvGrpSpPr>
          <p:nvPr/>
        </p:nvGrpSpPr>
        <p:grpSpPr bwMode="auto">
          <a:xfrm>
            <a:off x="4455824" y="2905180"/>
            <a:ext cx="358775" cy="704850"/>
            <a:chOff x="4140" y="429"/>
            <a:chExt cx="1425" cy="2396"/>
          </a:xfrm>
        </p:grpSpPr>
        <p:sp>
          <p:nvSpPr>
            <p:cNvPr id="623" name="Freeform 162">
              <a:extLst>
                <a:ext uri="{FF2B5EF4-FFF2-40B4-BE49-F238E27FC236}">
                  <a16:creationId xmlns:a16="http://schemas.microsoft.com/office/drawing/2014/main" id="{933B9AE8-1AB5-0247-896A-09244B661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4" name="Rectangle 163">
              <a:extLst>
                <a:ext uri="{FF2B5EF4-FFF2-40B4-BE49-F238E27FC236}">
                  <a16:creationId xmlns:a16="http://schemas.microsoft.com/office/drawing/2014/main" id="{69892481-5981-1C41-BD9D-4791FA8BA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5" name="Freeform 164">
              <a:extLst>
                <a:ext uri="{FF2B5EF4-FFF2-40B4-BE49-F238E27FC236}">
                  <a16:creationId xmlns:a16="http://schemas.microsoft.com/office/drawing/2014/main" id="{354758CC-97E4-CA41-BF22-FC3AA11AB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6" name="Freeform 165">
              <a:extLst>
                <a:ext uri="{FF2B5EF4-FFF2-40B4-BE49-F238E27FC236}">
                  <a16:creationId xmlns:a16="http://schemas.microsoft.com/office/drawing/2014/main" id="{452D8B73-C85C-AF42-85A5-B7F8AAB96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7" name="Rectangle 166">
              <a:extLst>
                <a:ext uri="{FF2B5EF4-FFF2-40B4-BE49-F238E27FC236}">
                  <a16:creationId xmlns:a16="http://schemas.microsoft.com/office/drawing/2014/main" id="{4CB417AA-005D-CD44-9481-C2F209630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28" name="Group 167">
              <a:extLst>
                <a:ext uri="{FF2B5EF4-FFF2-40B4-BE49-F238E27FC236}">
                  <a16:creationId xmlns:a16="http://schemas.microsoft.com/office/drawing/2014/main" id="{54399D05-60E0-3447-A0B8-793547A7F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3" name="AutoShape 168">
                <a:extLst>
                  <a:ext uri="{FF2B5EF4-FFF2-40B4-BE49-F238E27FC236}">
                    <a16:creationId xmlns:a16="http://schemas.microsoft.com/office/drawing/2014/main" id="{0E8C1976-030F-F746-864E-A99490854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4" name="AutoShape 169">
                <a:extLst>
                  <a:ext uri="{FF2B5EF4-FFF2-40B4-BE49-F238E27FC236}">
                    <a16:creationId xmlns:a16="http://schemas.microsoft.com/office/drawing/2014/main" id="{C0F343F2-B11A-FB40-AC3A-93CAC1E9A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29" name="Rectangle 170">
              <a:extLst>
                <a:ext uri="{FF2B5EF4-FFF2-40B4-BE49-F238E27FC236}">
                  <a16:creationId xmlns:a16="http://schemas.microsoft.com/office/drawing/2014/main" id="{72257BB6-BE40-C84A-9F2C-7D75F5B34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30" name="Group 171">
              <a:extLst>
                <a:ext uri="{FF2B5EF4-FFF2-40B4-BE49-F238E27FC236}">
                  <a16:creationId xmlns:a16="http://schemas.microsoft.com/office/drawing/2014/main" id="{249FAA90-2012-A843-9B2F-CC46D3894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1" name="AutoShape 172">
                <a:extLst>
                  <a:ext uri="{FF2B5EF4-FFF2-40B4-BE49-F238E27FC236}">
                    <a16:creationId xmlns:a16="http://schemas.microsoft.com/office/drawing/2014/main" id="{1EEEC70E-1D82-B143-BDE1-8B59092C0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2" name="AutoShape 173">
                <a:extLst>
                  <a:ext uri="{FF2B5EF4-FFF2-40B4-BE49-F238E27FC236}">
                    <a16:creationId xmlns:a16="http://schemas.microsoft.com/office/drawing/2014/main" id="{EAE13528-3255-7344-B721-B6980B90F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1" name="Rectangle 174">
              <a:extLst>
                <a:ext uri="{FF2B5EF4-FFF2-40B4-BE49-F238E27FC236}">
                  <a16:creationId xmlns:a16="http://schemas.microsoft.com/office/drawing/2014/main" id="{7188C30C-A22A-5D45-91C2-1ACAE8C1C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32" name="Rectangle 175">
              <a:extLst>
                <a:ext uri="{FF2B5EF4-FFF2-40B4-BE49-F238E27FC236}">
                  <a16:creationId xmlns:a16="http://schemas.microsoft.com/office/drawing/2014/main" id="{F5086B84-99D0-6841-BE96-8395BC062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33" name="Group 176">
              <a:extLst>
                <a:ext uri="{FF2B5EF4-FFF2-40B4-BE49-F238E27FC236}">
                  <a16:creationId xmlns:a16="http://schemas.microsoft.com/office/drawing/2014/main" id="{962F32CB-2CBA-0D4F-B8E2-EFFEF093D1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49" name="AutoShape 177">
                <a:extLst>
                  <a:ext uri="{FF2B5EF4-FFF2-40B4-BE49-F238E27FC236}">
                    <a16:creationId xmlns:a16="http://schemas.microsoft.com/office/drawing/2014/main" id="{EE96D227-3E09-6043-A826-C244873EE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0" name="AutoShape 178">
                <a:extLst>
                  <a:ext uri="{FF2B5EF4-FFF2-40B4-BE49-F238E27FC236}">
                    <a16:creationId xmlns:a16="http://schemas.microsoft.com/office/drawing/2014/main" id="{EE37F51B-AE5B-774A-9400-F6B84CC89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4" name="Freeform 179">
              <a:extLst>
                <a:ext uri="{FF2B5EF4-FFF2-40B4-BE49-F238E27FC236}">
                  <a16:creationId xmlns:a16="http://schemas.microsoft.com/office/drawing/2014/main" id="{BB4E54F7-0208-D144-94CD-AE16252B0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35" name="Group 180">
              <a:extLst>
                <a:ext uri="{FF2B5EF4-FFF2-40B4-BE49-F238E27FC236}">
                  <a16:creationId xmlns:a16="http://schemas.microsoft.com/office/drawing/2014/main" id="{CDDF1C6E-720C-1C4E-97D6-FEEA034A4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47" name="AutoShape 181">
                <a:extLst>
                  <a:ext uri="{FF2B5EF4-FFF2-40B4-BE49-F238E27FC236}">
                    <a16:creationId xmlns:a16="http://schemas.microsoft.com/office/drawing/2014/main" id="{FCE1B24C-C6D5-A74E-BCC9-1790A4477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8" name="AutoShape 182">
                <a:extLst>
                  <a:ext uri="{FF2B5EF4-FFF2-40B4-BE49-F238E27FC236}">
                    <a16:creationId xmlns:a16="http://schemas.microsoft.com/office/drawing/2014/main" id="{ECD7FAA8-997C-6741-B542-8F6CB8A79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6" name="Rectangle 183">
              <a:extLst>
                <a:ext uri="{FF2B5EF4-FFF2-40B4-BE49-F238E27FC236}">
                  <a16:creationId xmlns:a16="http://schemas.microsoft.com/office/drawing/2014/main" id="{FABC00AC-70CA-7043-A832-BD8E42059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37" name="Freeform 184">
              <a:extLst>
                <a:ext uri="{FF2B5EF4-FFF2-40B4-BE49-F238E27FC236}">
                  <a16:creationId xmlns:a16="http://schemas.microsoft.com/office/drawing/2014/main" id="{113F4917-6305-434E-A2A6-9F8FC8CD2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8" name="Freeform 185">
              <a:extLst>
                <a:ext uri="{FF2B5EF4-FFF2-40B4-BE49-F238E27FC236}">
                  <a16:creationId xmlns:a16="http://schemas.microsoft.com/office/drawing/2014/main" id="{14DDB482-D40B-9E4B-B569-8524D8E8F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9" name="Oval 186">
              <a:extLst>
                <a:ext uri="{FF2B5EF4-FFF2-40B4-BE49-F238E27FC236}">
                  <a16:creationId xmlns:a16="http://schemas.microsoft.com/office/drawing/2014/main" id="{44EB568A-9CE3-C54A-9206-BDCE5E17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0" name="Freeform 187">
              <a:extLst>
                <a:ext uri="{FF2B5EF4-FFF2-40B4-BE49-F238E27FC236}">
                  <a16:creationId xmlns:a16="http://schemas.microsoft.com/office/drawing/2014/main" id="{47334A5D-96E6-664D-926C-2595FA583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1" name="AutoShape 188">
              <a:extLst>
                <a:ext uri="{FF2B5EF4-FFF2-40B4-BE49-F238E27FC236}">
                  <a16:creationId xmlns:a16="http://schemas.microsoft.com/office/drawing/2014/main" id="{013B8477-EEF2-7747-8060-985EE5C5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2" name="AutoShape 189">
              <a:extLst>
                <a:ext uri="{FF2B5EF4-FFF2-40B4-BE49-F238E27FC236}">
                  <a16:creationId xmlns:a16="http://schemas.microsoft.com/office/drawing/2014/main" id="{8385C752-6DAC-4A48-9BB5-AEA57D6A9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3" name="Oval 190">
              <a:extLst>
                <a:ext uri="{FF2B5EF4-FFF2-40B4-BE49-F238E27FC236}">
                  <a16:creationId xmlns:a16="http://schemas.microsoft.com/office/drawing/2014/main" id="{0B04B216-03CD-F645-ACA2-BD47FCE98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4" name="Oval 191">
              <a:extLst>
                <a:ext uri="{FF2B5EF4-FFF2-40B4-BE49-F238E27FC236}">
                  <a16:creationId xmlns:a16="http://schemas.microsoft.com/office/drawing/2014/main" id="{268FC658-A568-D546-9053-FA503C84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" name="Oval 192">
              <a:extLst>
                <a:ext uri="{FF2B5EF4-FFF2-40B4-BE49-F238E27FC236}">
                  <a16:creationId xmlns:a16="http://schemas.microsoft.com/office/drawing/2014/main" id="{E3521055-5803-D44C-B1AC-A56EE246B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6" name="Rectangle 193">
              <a:extLst>
                <a:ext uri="{FF2B5EF4-FFF2-40B4-BE49-F238E27FC236}">
                  <a16:creationId xmlns:a16="http://schemas.microsoft.com/office/drawing/2014/main" id="{B01113D0-7A5F-2845-BBE5-E5DEE7D3C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55" name="Group 194">
            <a:extLst>
              <a:ext uri="{FF2B5EF4-FFF2-40B4-BE49-F238E27FC236}">
                <a16:creationId xmlns:a16="http://schemas.microsoft.com/office/drawing/2014/main" id="{AE6C24AF-B399-914A-BD00-8F2930D965CE}"/>
              </a:ext>
            </a:extLst>
          </p:cNvPr>
          <p:cNvGrpSpPr>
            <a:grpSpLocks/>
          </p:cNvGrpSpPr>
          <p:nvPr/>
        </p:nvGrpSpPr>
        <p:grpSpPr bwMode="auto">
          <a:xfrm>
            <a:off x="1590386" y="3325867"/>
            <a:ext cx="711200" cy="669925"/>
            <a:chOff x="-44" y="1473"/>
            <a:chExt cx="981" cy="1105"/>
          </a:xfrm>
        </p:grpSpPr>
        <p:pic>
          <p:nvPicPr>
            <p:cNvPr id="656" name="Picture 195" descr="desktop_computer_stylized_medium">
              <a:extLst>
                <a:ext uri="{FF2B5EF4-FFF2-40B4-BE49-F238E27FC236}">
                  <a16:creationId xmlns:a16="http://schemas.microsoft.com/office/drawing/2014/main" id="{449668ED-5F76-8646-97D9-D6F2A29D0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7" name="Freeform 196">
              <a:extLst>
                <a:ext uri="{FF2B5EF4-FFF2-40B4-BE49-F238E27FC236}">
                  <a16:creationId xmlns:a16="http://schemas.microsoft.com/office/drawing/2014/main" id="{AF9581BE-4372-754E-A062-1EE3EABE6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58" name="Group 197">
            <a:extLst>
              <a:ext uri="{FF2B5EF4-FFF2-40B4-BE49-F238E27FC236}">
                <a16:creationId xmlns:a16="http://schemas.microsoft.com/office/drawing/2014/main" id="{30AD3BDA-F1F4-4640-8F27-22736C618A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93011" y="3241730"/>
            <a:ext cx="711200" cy="669925"/>
            <a:chOff x="-44" y="1473"/>
            <a:chExt cx="981" cy="1105"/>
          </a:xfrm>
        </p:grpSpPr>
        <p:pic>
          <p:nvPicPr>
            <p:cNvPr id="659" name="Picture 198" descr="desktop_computer_stylized_medium">
              <a:extLst>
                <a:ext uri="{FF2B5EF4-FFF2-40B4-BE49-F238E27FC236}">
                  <a16:creationId xmlns:a16="http://schemas.microsoft.com/office/drawing/2014/main" id="{C3C56932-EC72-5E4B-9CCA-7833A8B915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0" name="Freeform 199">
              <a:extLst>
                <a:ext uri="{FF2B5EF4-FFF2-40B4-BE49-F238E27FC236}">
                  <a16:creationId xmlns:a16="http://schemas.microsoft.com/office/drawing/2014/main" id="{6742962E-DBDD-4F4E-8296-B71CC5A6A6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61" name="Text Box 155">
            <a:extLst>
              <a:ext uri="{FF2B5EF4-FFF2-40B4-BE49-F238E27FC236}">
                <a16:creationId xmlns:a16="http://schemas.microsoft.com/office/drawing/2014/main" id="{05C5CCE5-0F17-B045-BA74-C5A452C2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86" y="5737235"/>
            <a:ext cx="66428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Three segments, all destined to IP address: B,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dest port: 80 are demultiplexed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different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sockets</a:t>
            </a:r>
          </a:p>
        </p:txBody>
      </p:sp>
      <p:sp>
        <p:nvSpPr>
          <p:cNvPr id="6" name="Oval 5"/>
          <p:cNvSpPr/>
          <p:nvPr/>
        </p:nvSpPr>
        <p:spPr>
          <a:xfrm>
            <a:off x="4454237" y="5186417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7577600" y="4694310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7631575" y="5530882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7" name="Picture 4" descr="Image result for apache web server logo">
            <a:extLst>
              <a:ext uri="{FF2B5EF4-FFF2-40B4-BE49-F238E27FC236}">
                <a16:creationId xmlns:a16="http://schemas.microsoft.com/office/drawing/2014/main" id="{2DA3452A-DE33-3D41-95D5-C755A4191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38" y="1073700"/>
            <a:ext cx="1474756" cy="6448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37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0" animBg="1"/>
      <p:bldP spid="661" grpId="0"/>
      <p:bldP spid="6" grpId="0" animBg="1"/>
      <p:bldP spid="145" grpId="0" animBg="1"/>
      <p:bldP spid="1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AF567B-A744-BF46-B80D-389C2E4393B6}"/>
              </a:ext>
            </a:extLst>
          </p:cNvPr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1F04B-A3B3-534D-A252-A4AC29C657DE}"/>
                </a:ext>
              </a:extLst>
            </p:cNvPr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server</a:t>
              </a:r>
            </a:p>
          </p:txBody>
        </p:sp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480C6A1-B418-BAFF-0A9B-DF3373520BD3}"/>
              </a:ext>
            </a:extLst>
          </p:cNvPr>
          <p:cNvGrpSpPr/>
          <p:nvPr/>
        </p:nvGrpSpPr>
        <p:grpSpPr>
          <a:xfrm>
            <a:off x="5844802" y="2291678"/>
            <a:ext cx="1108206" cy="369332"/>
            <a:chOff x="5844802" y="2291678"/>
            <a:chExt cx="1108206" cy="369332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FFEBBBB-2623-A645-BE22-49AB28379D36}"/>
                </a:ext>
              </a:extLst>
            </p:cNvPr>
            <p:cNvSpPr/>
            <p:nvPr/>
          </p:nvSpPr>
          <p:spPr>
            <a:xfrm>
              <a:off x="5864224" y="2340021"/>
              <a:ext cx="1063879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E6AB7BA-7EC8-0044-B495-B5FBC9F37B18}"/>
                </a:ext>
              </a:extLst>
            </p:cNvPr>
            <p:cNvSpPr txBox="1"/>
            <p:nvPr/>
          </p:nvSpPr>
          <p:spPr>
            <a:xfrm>
              <a:off x="5844802" y="2291678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F1E19D-C79D-0399-56EA-1548EEA2BB22}"/>
              </a:ext>
            </a:extLst>
          </p:cNvPr>
          <p:cNvGrpSpPr/>
          <p:nvPr/>
        </p:nvGrpSpPr>
        <p:grpSpPr>
          <a:xfrm>
            <a:off x="5528837" y="2685375"/>
            <a:ext cx="1404036" cy="384588"/>
            <a:chOff x="8597346" y="692270"/>
            <a:chExt cx="1404036" cy="3845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5E4894-255A-88E4-2AC9-82A2C51C90CE}"/>
                </a:ext>
              </a:extLst>
            </p:cNvPr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C4C298-170E-3D5D-F527-651548E2EB19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15BD13-0EBF-E48C-A912-8A2018D96B53}"/>
                </a:ext>
              </a:extLst>
            </p:cNvPr>
            <p:cNvSpPr txBox="1"/>
            <p:nvPr/>
          </p:nvSpPr>
          <p:spPr>
            <a:xfrm>
              <a:off x="8597346" y="692270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A7E22-A105-49C5-2F08-CFBB2A4F7EB3}"/>
              </a:ext>
            </a:extLst>
          </p:cNvPr>
          <p:cNvGrpSpPr/>
          <p:nvPr/>
        </p:nvGrpSpPr>
        <p:grpSpPr>
          <a:xfrm>
            <a:off x="5272320" y="3145339"/>
            <a:ext cx="1651423" cy="389371"/>
            <a:chOff x="8349959" y="687487"/>
            <a:chExt cx="1651423" cy="38937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5FC8CA-9850-2897-FDF7-32850A59AD47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67C767-1F5A-6342-E5A6-3154E7B6B339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21B5BB-BA6A-F414-E84E-3101842ACD4B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750AC3-5B88-E099-CDDB-3E6C13E05DE3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CF77B7B-CAA6-5EE4-F51C-9FA3BA7AE0EA}"/>
              </a:ext>
            </a:extLst>
          </p:cNvPr>
          <p:cNvGrpSpPr/>
          <p:nvPr/>
        </p:nvGrpSpPr>
        <p:grpSpPr>
          <a:xfrm>
            <a:off x="4107096" y="5561831"/>
            <a:ext cx="1651423" cy="389371"/>
            <a:chOff x="8349959" y="687487"/>
            <a:chExt cx="1651423" cy="38937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2B2F3C-1A2C-22DE-11C6-35EF01FB4964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3BA422A-055D-83BF-7614-2A6490E1E42A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7F086F-8EE5-B65B-F3AD-B90AC3BAA993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67B5E6-9B62-1E9F-8ECC-7C6440F2D722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0FCAC8-2BD7-5831-502D-460A2985C4FB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6B99E-8B69-2971-9DBA-1E90AD4CFFA5}"/>
              </a:ext>
            </a:extLst>
          </p:cNvPr>
          <p:cNvCxnSpPr/>
          <p:nvPr/>
        </p:nvCxnSpPr>
        <p:spPr>
          <a:xfrm flipH="1">
            <a:off x="3701909" y="5774614"/>
            <a:ext cx="300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2BD8D8-9D10-8B19-1C62-4230F283322B}"/>
              </a:ext>
            </a:extLst>
          </p:cNvPr>
          <p:cNvGrpSpPr/>
          <p:nvPr/>
        </p:nvGrpSpPr>
        <p:grpSpPr>
          <a:xfrm>
            <a:off x="1825736" y="3693979"/>
            <a:ext cx="1651423" cy="389371"/>
            <a:chOff x="8349959" y="687487"/>
            <a:chExt cx="1651423" cy="3893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37143D8-5E22-4921-A36A-DE7F809ACE66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C57A99-F5E8-A08D-D8C0-7C5182504E89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073EDC-3591-CB08-2DDA-368C690C6706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979AAC8-CBF1-2DA6-B365-73E019AA038B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198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585</Words>
  <Application>Microsoft Macintosh PowerPoint</Application>
  <PresentationFormat>Widescreen</PresentationFormat>
  <Paragraphs>189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Comic Sans MS</vt:lpstr>
      <vt:lpstr>Gill Sans MT</vt:lpstr>
      <vt:lpstr>Tahoma</vt:lpstr>
      <vt:lpstr>Times New Roman</vt:lpstr>
      <vt:lpstr>Wingdings</vt:lpstr>
      <vt:lpstr>ZapfDingbats</vt:lpstr>
      <vt:lpstr>Office Theme</vt:lpstr>
      <vt:lpstr>IT304</vt:lpstr>
      <vt:lpstr>Processes communicating</vt:lpstr>
      <vt:lpstr>Sockets</vt:lpstr>
      <vt:lpstr>Sockets and Process-Process communication</vt:lpstr>
      <vt:lpstr>Addressing processes</vt:lpstr>
      <vt:lpstr>PowerPoint Presentation</vt:lpstr>
      <vt:lpstr>Multiplexing/demultiplexing</vt:lpstr>
      <vt:lpstr>Connection-oriented demultiplexing: example</vt:lpstr>
      <vt:lpstr>PowerPoint Presentation</vt:lpstr>
      <vt:lpstr>PowerPoint Presentation</vt:lpstr>
      <vt:lpstr>Socket programming </vt:lpstr>
    </vt:vector>
  </TitlesOfParts>
  <Company>HP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305</dc:title>
  <dc:creator>Kalyan</dc:creator>
  <cp:lastModifiedBy>Microsoft Office User</cp:lastModifiedBy>
  <cp:revision>9</cp:revision>
  <dcterms:created xsi:type="dcterms:W3CDTF">2023-08-08T01:20:24Z</dcterms:created>
  <dcterms:modified xsi:type="dcterms:W3CDTF">2024-08-05T05:15:55Z</dcterms:modified>
</cp:coreProperties>
</file>