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1041" r:id="rId3"/>
    <p:sldId id="1163" r:id="rId4"/>
    <p:sldId id="1164" r:id="rId5"/>
    <p:sldId id="1165" r:id="rId6"/>
    <p:sldId id="1168" r:id="rId7"/>
    <p:sldId id="259" r:id="rId8"/>
    <p:sldId id="260" r:id="rId9"/>
    <p:sldId id="261" r:id="rId10"/>
    <p:sldId id="262" r:id="rId11"/>
    <p:sldId id="1068" r:id="rId12"/>
    <p:sldId id="1069" r:id="rId13"/>
    <p:sldId id="1070" r:id="rId14"/>
    <p:sldId id="1072" r:id="rId15"/>
    <p:sldId id="1073" r:id="rId16"/>
    <p:sldId id="1074" r:id="rId17"/>
    <p:sldId id="1075" r:id="rId18"/>
    <p:sldId id="1076" r:id="rId19"/>
    <p:sldId id="1077" r:id="rId20"/>
    <p:sldId id="1078" r:id="rId21"/>
    <p:sldId id="1079" r:id="rId22"/>
    <p:sldId id="1080" r:id="rId23"/>
    <p:sldId id="10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3A096-B1B1-204D-867C-A5A6DAB152F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08F89-9E2F-2245-90A1-6BA1F163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03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203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20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26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431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62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444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7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719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35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4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213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73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13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81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41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7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15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322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UDO and TCP code updates 3/23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59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39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F4DD-31BE-BA47-A6DF-A16101E5D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50BD1-1C3C-964F-ABC8-09D039D8B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3A3B-B7EC-D345-8FE5-2F3FC3D7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6D42-3286-C84A-A87B-9FBF19DB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258B-1E02-904A-9179-4A0B87C8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54C8-E987-3A47-87CC-1B1D4FDA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0392B-29C0-9540-BC1C-FF8149131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7259-AA77-1B45-9369-9DF8E15A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FFC20-1B36-5F4A-B4F7-3515CDAD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5E36-EA7C-3844-A2AF-B94292C8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35BE5-9D1C-454E-8F35-4387A4329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574FE-819A-8740-8051-7747AF2C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4358-412C-2E4E-8BA5-0BEA70D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F8A1-62E9-1349-A170-75AFD45A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00C8-587A-AF48-95F3-7B8F331D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3A8D-117D-7247-A332-F1381336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3252-546E-A448-AEFF-54B8FC3F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657C-2501-8F4B-81BB-72578A1C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6275-E0B5-D346-B66C-77648E3B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F900-AE2F-9747-9067-0F28D916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71F9-2085-4048-BDF4-555AC797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42195-7C0E-E94B-A55E-F796770C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559A-5DBD-0C47-B0C5-42C60E05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8812-D252-064B-8E1E-6CF2EFA5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9C97-29D8-4C4D-9878-1D3D103E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132B-1105-0D46-94E5-43DE1C42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8204-2AA4-4543-8A65-59B367398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BF17-FE85-234D-B94D-335C947B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356B-298B-1140-91E3-004256FD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AEF1-23FF-E64A-9474-C8A4ECD2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207E-ADE3-304B-B041-14535CEF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937B-710E-F449-9564-ECA91715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DCCF-8537-FA4F-BD0B-F76FF7E3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7C611-943D-AF4E-AE92-11D5DF17F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6C7C1-775C-F54E-A441-E7E871D7F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3F934-FFB8-444C-BB0C-CB88AC9D2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13F01-390E-014E-8D6D-8F990173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39CEAB2-494A-8C41-8EBC-535D158DE191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30051-8F6A-954D-BD40-1B8401BF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638CB-CA33-AA46-83F6-7D2C16E4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B801284-AF78-134E-89C0-6B948444BA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795E-6621-584A-90DB-1197B522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DE551-9AD0-3D4F-9D48-EB597F6C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E0E6-82E4-B74B-9E03-4E0D59CB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9F3B3-9A27-1E47-8A30-4F20619B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1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EE96D-716E-BD45-A4AA-F3A9941A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92DF8-FDA3-6140-82C5-E0052957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FC34B-9949-A74D-916C-DA92271B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4744-5031-D34E-84E7-49A90A12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810-5BB0-6842-8397-B270A387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44E1-D3BB-F247-A061-D55615F3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6F3F-4450-FA42-A072-89A3463B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0EAC7-5C18-8548-AD7E-63551D0F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466D-86CE-1D49-A7DA-6642EAD7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6C77-4CB2-3140-8514-57EC3090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64B9D-2D06-FD4B-B8E4-44A186511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8E2BD-BFDE-3649-8A83-C67D5A8AA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7633-9B16-BA48-863D-EF0674EB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1320F-8B59-D04A-B276-8254954D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75541-C20D-8B40-8E7E-B32BEEAC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7AE4F-4BA0-7D4F-B677-4E3C38EE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7F93-5FE9-C446-BC2E-05512C27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5CDB-E6AA-4E44-930F-38CB22F1A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EAB2-494A-8C41-8EBC-535D158DE191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746B-6CF4-EF40-BDF1-28285CD7A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AB35-E17F-CF4E-A209-BFF457A09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1284-AF78-134E-89C0-6B948444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BB1F-0C27-2241-B859-74B8F5D05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IT304 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102DF-CDCD-9746-BFF8-2411E6618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Week3_Lec2_ApplicationLayer</a:t>
            </a:r>
          </a:p>
        </p:txBody>
      </p:sp>
    </p:spTree>
    <p:extLst>
      <p:ext uri="{BB962C8B-B14F-4D97-AF65-F5344CB8AC3E}">
        <p14:creationId xmlns:p14="http://schemas.microsoft.com/office/powerpoint/2010/main" val="334393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UDPServer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128601" cy="345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80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</a:t>
            </a:r>
            <a:r>
              <a:rPr kumimoji="0" lang="fr-F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clientAddress = serverSocket.recvfrom(2048)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modifiedMessage = message.decode().upper()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serverSocket.sendto(modifiedMessage.encode(),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clientAddress)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352917" y="274487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84090" y="382585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1619318" y="4783930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535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Web and HTTP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B7AFB9-05B7-8F45-B2AB-A2B2DBC22CCE}"/>
              </a:ext>
            </a:extLst>
          </p:cNvPr>
          <p:cNvSpPr txBox="1">
            <a:spLocks noChangeArrowheads="1"/>
          </p:cNvSpPr>
          <p:nvPr/>
        </p:nvSpPr>
        <p:spPr>
          <a:xfrm>
            <a:off x="669395" y="1559756"/>
            <a:ext cx="10774192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First, a quick review…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page consists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objects,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each of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which can be stored on different Web servers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can be HTML file, JPEG image, Java applet, audio file,…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page consists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base HTML-file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which includes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several referenced objects, each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addressable by a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URL,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e.g.,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A0C8A734-DC35-F347-AF3E-C7E64B7D785E}"/>
              </a:ext>
            </a:extLst>
          </p:cNvPr>
          <p:cNvGrpSpPr>
            <a:grpSpLocks/>
          </p:cNvGrpSpPr>
          <p:nvPr/>
        </p:nvGrpSpPr>
        <p:grpSpPr bwMode="auto">
          <a:xfrm>
            <a:off x="2463366" y="4853073"/>
            <a:ext cx="6835775" cy="1144588"/>
            <a:chOff x="788" y="2955"/>
            <a:chExt cx="4306" cy="72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7B49400-3628-264C-8D3A-69378F85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www.someschool.edu/someDept/pic.gif</a:t>
              </a: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5B0BF68B-EFB6-904F-A81E-8D4DB716D3B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BF004AC2-43AC-6449-B799-0D73A5E582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D5B851A-267A-1546-B45E-931C3F7AF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 name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4EA9C80E-6BB3-B44E-A522-3C7B027B4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path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name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1E9D565-6810-E44B-9B1D-6FAB7B7F8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0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</a:t>
            </a:r>
            <a:endParaRPr lang="en-US" sz="4400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D0A9535F-9718-644A-A429-D02A2397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9" y="1608374"/>
            <a:ext cx="598817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HTTP: hypertext transfer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Web’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application-layer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client/server model: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browser that requests, receives, (using HTTP protocol) and </a:t>
            </a: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displays</a:t>
            </a: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objects 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server sends (using HTTP protocol) objects in response to requests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75" name="Group 35">
            <a:extLst>
              <a:ext uri="{FF2B5EF4-FFF2-40B4-BE49-F238E27FC236}">
                <a16:creationId xmlns:a16="http://schemas.microsoft.com/office/drawing/2014/main" id="{9F18C3DA-1F75-254F-8252-0752283DD6D8}"/>
              </a:ext>
            </a:extLst>
          </p:cNvPr>
          <p:cNvGrpSpPr>
            <a:grpSpLocks/>
          </p:cNvGrpSpPr>
          <p:nvPr/>
        </p:nvGrpSpPr>
        <p:grpSpPr bwMode="auto">
          <a:xfrm>
            <a:off x="8129954" y="2391117"/>
            <a:ext cx="2101850" cy="946150"/>
            <a:chOff x="3640" y="1346"/>
            <a:chExt cx="1324" cy="596"/>
          </a:xfrm>
        </p:grpSpPr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32A5B725-224A-8641-84D7-5E247267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24">
              <a:extLst>
                <a:ext uri="{FF2B5EF4-FFF2-40B4-BE49-F238E27FC236}">
                  <a16:creationId xmlns:a16="http://schemas.microsoft.com/office/drawing/2014/main" id="{AFF1AA49-1EC5-FD4D-A4C7-4E97FBE8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8" name="Group 36">
            <a:extLst>
              <a:ext uri="{FF2B5EF4-FFF2-40B4-BE49-F238E27FC236}">
                <a16:creationId xmlns:a16="http://schemas.microsoft.com/office/drawing/2014/main" id="{CCF7DC4F-F784-E14E-9279-0C9C13F3B891}"/>
              </a:ext>
            </a:extLst>
          </p:cNvPr>
          <p:cNvGrpSpPr>
            <a:grpSpLocks/>
          </p:cNvGrpSpPr>
          <p:nvPr/>
        </p:nvGrpSpPr>
        <p:grpSpPr bwMode="auto">
          <a:xfrm>
            <a:off x="8241079" y="2599080"/>
            <a:ext cx="1971675" cy="904875"/>
            <a:chOff x="4141" y="394"/>
            <a:chExt cx="1242" cy="570"/>
          </a:xfrm>
        </p:grpSpPr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162E51BA-C1E2-004B-832B-C97F73DD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8A281BFE-8385-CA42-BA62-2631AB1C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75AC8EC6-FB97-154F-8581-1A51362C9E51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8106142" y="3884955"/>
            <a:ext cx="2101850" cy="946150"/>
            <a:chOff x="3640" y="1346"/>
            <a:chExt cx="1324" cy="596"/>
          </a:xfrm>
        </p:grpSpPr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69FABD09-8D01-A244-A69C-7220481CA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Text Box 24">
              <a:extLst>
                <a:ext uri="{FF2B5EF4-FFF2-40B4-BE49-F238E27FC236}">
                  <a16:creationId xmlns:a16="http://schemas.microsoft.com/office/drawing/2014/main" id="{96F64D17-51D6-0A4A-BDA6-07C403F4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4" name="Group 40">
            <a:extLst>
              <a:ext uri="{FF2B5EF4-FFF2-40B4-BE49-F238E27FC236}">
                <a16:creationId xmlns:a16="http://schemas.microsoft.com/office/drawing/2014/main" id="{B9736B82-D8C5-DA43-B8F2-093DA6AB6E5D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8152179" y="4124667"/>
            <a:ext cx="1971675" cy="904875"/>
            <a:chOff x="4141" y="394"/>
            <a:chExt cx="1242" cy="570"/>
          </a:xfrm>
        </p:grpSpPr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1D55C3D5-A428-CC44-8B43-7C6CB47D0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98847E99-AF68-1F43-AC46-9AD80D645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724E3-B9EF-784C-81CF-0208D90CEEBE}"/>
              </a:ext>
            </a:extLst>
          </p:cNvPr>
          <p:cNvGrpSpPr/>
          <p:nvPr/>
        </p:nvGrpSpPr>
        <p:grpSpPr>
          <a:xfrm>
            <a:off x="7046475" y="4540592"/>
            <a:ext cx="2210665" cy="1578194"/>
            <a:chOff x="7046475" y="4540592"/>
            <a:chExt cx="2210665" cy="1578194"/>
          </a:xfrm>
        </p:grpSpPr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61B2A806-9EFC-9449-97BE-336492E83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475" y="5472455"/>
              <a:ext cx="22106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iPhone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Safari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87" name="Picture 43" descr="iphone_stylized_small">
              <a:extLst>
                <a:ext uri="{FF2B5EF4-FFF2-40B4-BE49-F238E27FC236}">
                  <a16:creationId xmlns:a16="http://schemas.microsoft.com/office/drawing/2014/main" id="{D1E934F1-FF6C-B341-A221-38110724A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179" y="4540592"/>
              <a:ext cx="382588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3F8E5-5BB6-9F4D-BD7D-96E3FCFF937E}"/>
              </a:ext>
            </a:extLst>
          </p:cNvPr>
          <p:cNvGrpSpPr/>
          <p:nvPr/>
        </p:nvGrpSpPr>
        <p:grpSpPr>
          <a:xfrm>
            <a:off x="6584832" y="1722780"/>
            <a:ext cx="2270564" cy="1610628"/>
            <a:chOff x="6584832" y="1722780"/>
            <a:chExt cx="2270564" cy="1610628"/>
          </a:xfrm>
        </p:grpSpPr>
        <p:sp>
          <p:nvSpPr>
            <p:cNvPr id="72" name="Text Box 7">
              <a:extLst>
                <a:ext uri="{FF2B5EF4-FFF2-40B4-BE49-F238E27FC236}">
                  <a16:creationId xmlns:a16="http://schemas.microsoft.com/office/drawing/2014/main" id="{EE5DED9F-E1C4-F34D-899C-5E5BAFDA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832" y="2687077"/>
              <a:ext cx="22705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PC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Firefox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" name="Group 44">
              <a:extLst>
                <a:ext uri="{FF2B5EF4-FFF2-40B4-BE49-F238E27FC236}">
                  <a16:creationId xmlns:a16="http://schemas.microsoft.com/office/drawing/2014/main" id="{9EAD6FC3-A72E-8241-AA6C-FE53B680C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9192" y="1722780"/>
              <a:ext cx="1066800" cy="1079500"/>
              <a:chOff x="-44" y="1473"/>
              <a:chExt cx="981" cy="1105"/>
            </a:xfrm>
          </p:grpSpPr>
          <p:pic>
            <p:nvPicPr>
              <p:cNvPr id="89" name="Picture 45" descr="desktop_computer_stylized_medium">
                <a:extLst>
                  <a:ext uri="{FF2B5EF4-FFF2-40B4-BE49-F238E27FC236}">
                    <a16:creationId xmlns:a16="http://schemas.microsoft.com/office/drawing/2014/main" id="{1ADDC1FA-6D07-3F4E-8F74-21843504B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Freeform 46">
                <a:extLst>
                  <a:ext uri="{FF2B5EF4-FFF2-40B4-BE49-F238E27FC236}">
                    <a16:creationId xmlns:a16="http://schemas.microsoft.com/office/drawing/2014/main" id="{42A6104A-05E4-B94E-8AC8-1F8524B85F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6FA54E-9DBE-BF46-9FA4-0BD5D56FE85D}"/>
              </a:ext>
            </a:extLst>
          </p:cNvPr>
          <p:cNvGrpSpPr/>
          <p:nvPr/>
        </p:nvGrpSpPr>
        <p:grpSpPr>
          <a:xfrm>
            <a:off x="9655810" y="2888005"/>
            <a:ext cx="2414547" cy="2197950"/>
            <a:chOff x="9655810" y="2888005"/>
            <a:chExt cx="2414547" cy="2197950"/>
          </a:xfrm>
        </p:grpSpPr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1DB0406D-8424-A242-88CD-CF99DD0C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810" y="4162625"/>
              <a:ext cx="241454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Apache Web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" name="Group 47">
              <a:extLst>
                <a:ext uri="{FF2B5EF4-FFF2-40B4-BE49-F238E27FC236}">
                  <a16:creationId xmlns:a16="http://schemas.microsoft.com/office/drawing/2014/main" id="{1578750D-9ADE-FF47-A035-3F58F7F95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0217" y="2888005"/>
              <a:ext cx="695325" cy="1282700"/>
              <a:chOff x="4140" y="429"/>
              <a:chExt cx="1425" cy="2396"/>
            </a:xfrm>
          </p:grpSpPr>
          <p:sp>
            <p:nvSpPr>
              <p:cNvPr id="92" name="Freeform 48">
                <a:extLst>
                  <a:ext uri="{FF2B5EF4-FFF2-40B4-BE49-F238E27FC236}">
                    <a16:creationId xmlns:a16="http://schemas.microsoft.com/office/drawing/2014/main" id="{30FC1D0E-933E-6B40-9A42-0E971723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Rectangle 49">
                <a:extLst>
                  <a:ext uri="{FF2B5EF4-FFF2-40B4-BE49-F238E27FC236}">
                    <a16:creationId xmlns:a16="http://schemas.microsoft.com/office/drawing/2014/main" id="{B5655423-6CF0-CD49-B3A9-063B782C1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Freeform 50">
                <a:extLst>
                  <a:ext uri="{FF2B5EF4-FFF2-40B4-BE49-F238E27FC236}">
                    <a16:creationId xmlns:a16="http://schemas.microsoft.com/office/drawing/2014/main" id="{A0AC0D67-FA58-B147-A1DC-19113472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Freeform 51">
                <a:extLst>
                  <a:ext uri="{FF2B5EF4-FFF2-40B4-BE49-F238E27FC236}">
                    <a16:creationId xmlns:a16="http://schemas.microsoft.com/office/drawing/2014/main" id="{DE00B670-08D8-5142-A593-67DE6409B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C0F46C25-0562-1D41-A932-B4DCFBC60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97" name="Group 53">
                <a:extLst>
                  <a:ext uri="{FF2B5EF4-FFF2-40B4-BE49-F238E27FC236}">
                    <a16:creationId xmlns:a16="http://schemas.microsoft.com/office/drawing/2014/main" id="{42D2ADD9-FBDF-B348-8727-B1428057A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2" name="AutoShape 54">
                  <a:extLst>
                    <a:ext uri="{FF2B5EF4-FFF2-40B4-BE49-F238E27FC236}">
                      <a16:creationId xmlns:a16="http://schemas.microsoft.com/office/drawing/2014/main" id="{B3A024BC-0571-B343-B957-96A9956CB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7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3" name="AutoShape 55">
                  <a:extLst>
                    <a:ext uri="{FF2B5EF4-FFF2-40B4-BE49-F238E27FC236}">
                      <a16:creationId xmlns:a16="http://schemas.microsoft.com/office/drawing/2014/main" id="{BCE631BE-5109-0446-9778-CCBD1DF0A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94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98" name="Rectangle 56">
                <a:extLst>
                  <a:ext uri="{FF2B5EF4-FFF2-40B4-BE49-F238E27FC236}">
                    <a16:creationId xmlns:a16="http://schemas.microsoft.com/office/drawing/2014/main" id="{5D3DFADC-1C8D-AF4C-85AA-0F7A2C55C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99" name="Group 57">
                <a:extLst>
                  <a:ext uri="{FF2B5EF4-FFF2-40B4-BE49-F238E27FC236}">
                    <a16:creationId xmlns:a16="http://schemas.microsoft.com/office/drawing/2014/main" id="{C1D33EC1-1E29-8544-B98D-73191F02F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0" name="AutoShape 58">
                  <a:extLst>
                    <a:ext uri="{FF2B5EF4-FFF2-40B4-BE49-F238E27FC236}">
                      <a16:creationId xmlns:a16="http://schemas.microsoft.com/office/drawing/2014/main" id="{82D153A1-613C-9C4E-A2C0-B1C929BC0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1" name="AutoShape 59">
                  <a:extLst>
                    <a:ext uri="{FF2B5EF4-FFF2-40B4-BE49-F238E27FC236}">
                      <a16:creationId xmlns:a16="http://schemas.microsoft.com/office/drawing/2014/main" id="{F147FCC4-6131-8F44-A906-F0D80C4D7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8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85C735FA-9571-F248-9BA5-6CDBDBE01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1357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61">
                <a:extLst>
                  <a:ext uri="{FF2B5EF4-FFF2-40B4-BE49-F238E27FC236}">
                    <a16:creationId xmlns:a16="http://schemas.microsoft.com/office/drawing/2014/main" id="{5812C6A4-3EC0-A249-9E63-F46527542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2" name="Group 62">
                <a:extLst>
                  <a:ext uri="{FF2B5EF4-FFF2-40B4-BE49-F238E27FC236}">
                    <a16:creationId xmlns:a16="http://schemas.microsoft.com/office/drawing/2014/main" id="{7E620A9B-CBE1-F240-88FD-5855746633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8" name="AutoShape 63">
                  <a:extLst>
                    <a:ext uri="{FF2B5EF4-FFF2-40B4-BE49-F238E27FC236}">
                      <a16:creationId xmlns:a16="http://schemas.microsoft.com/office/drawing/2014/main" id="{042898BA-1F4B-D343-83D2-32F6B871E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9" name="AutoShape 64">
                  <a:extLst>
                    <a:ext uri="{FF2B5EF4-FFF2-40B4-BE49-F238E27FC236}">
                      <a16:creationId xmlns:a16="http://schemas.microsoft.com/office/drawing/2014/main" id="{43D7819E-9A5B-E741-ACC4-82E6487AE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3" name="Freeform 65">
                <a:extLst>
                  <a:ext uri="{FF2B5EF4-FFF2-40B4-BE49-F238E27FC236}">
                    <a16:creationId xmlns:a16="http://schemas.microsoft.com/office/drawing/2014/main" id="{7CC2BA69-A482-5D4B-8CA5-B5AC7372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4" name="Group 66">
                <a:extLst>
                  <a:ext uri="{FF2B5EF4-FFF2-40B4-BE49-F238E27FC236}">
                    <a16:creationId xmlns:a16="http://schemas.microsoft.com/office/drawing/2014/main" id="{F21B3CA3-EDB9-ED4A-9790-00B635137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" name="AutoShape 67">
                  <a:extLst>
                    <a:ext uri="{FF2B5EF4-FFF2-40B4-BE49-F238E27FC236}">
                      <a16:creationId xmlns:a16="http://schemas.microsoft.com/office/drawing/2014/main" id="{9EDB1FCF-F653-F642-8D80-BF382D9E0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7" name="AutoShape 68">
                  <a:extLst>
                    <a:ext uri="{FF2B5EF4-FFF2-40B4-BE49-F238E27FC236}">
                      <a16:creationId xmlns:a16="http://schemas.microsoft.com/office/drawing/2014/main" id="{609BFCAD-4861-EE43-8362-EA6C48556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5" name="Rectangle 69">
                <a:extLst>
                  <a:ext uri="{FF2B5EF4-FFF2-40B4-BE49-F238E27FC236}">
                    <a16:creationId xmlns:a16="http://schemas.microsoft.com/office/drawing/2014/main" id="{5D47278C-43D3-204F-86FD-15B20209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32"/>
                <a:ext cx="68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6" name="Freeform 70">
                <a:extLst>
                  <a:ext uri="{FF2B5EF4-FFF2-40B4-BE49-F238E27FC236}">
                    <a16:creationId xmlns:a16="http://schemas.microsoft.com/office/drawing/2014/main" id="{C4685EB6-AA09-4243-9AED-1759E88D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Freeform 71">
                <a:extLst>
                  <a:ext uri="{FF2B5EF4-FFF2-40B4-BE49-F238E27FC236}">
                    <a16:creationId xmlns:a16="http://schemas.microsoft.com/office/drawing/2014/main" id="{F8013113-6639-D746-8787-464D70E7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Oval 72">
                <a:extLst>
                  <a:ext uri="{FF2B5EF4-FFF2-40B4-BE49-F238E27FC236}">
                    <a16:creationId xmlns:a16="http://schemas.microsoft.com/office/drawing/2014/main" id="{BAF4B182-B231-9044-AFF9-C80B2E27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11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" name="Freeform 73">
                <a:extLst>
                  <a:ext uri="{FF2B5EF4-FFF2-40B4-BE49-F238E27FC236}">
                    <a16:creationId xmlns:a16="http://schemas.microsoft.com/office/drawing/2014/main" id="{5BF1720C-9B23-A442-9078-1CB2D3EAD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AutoShape 74">
                <a:extLst>
                  <a:ext uri="{FF2B5EF4-FFF2-40B4-BE49-F238E27FC236}">
                    <a16:creationId xmlns:a16="http://schemas.microsoft.com/office/drawing/2014/main" id="{5C72D219-90B2-E948-8C51-2DF4C76E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1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AutoShape 75">
                <a:extLst>
                  <a:ext uri="{FF2B5EF4-FFF2-40B4-BE49-F238E27FC236}">
                    <a16:creationId xmlns:a16="http://schemas.microsoft.com/office/drawing/2014/main" id="{83107432-CCDD-3F4A-A673-5C965AB66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712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Oval 76">
                <a:extLst>
                  <a:ext uri="{FF2B5EF4-FFF2-40B4-BE49-F238E27FC236}">
                    <a16:creationId xmlns:a16="http://schemas.microsoft.com/office/drawing/2014/main" id="{93D83AE9-CB35-4043-B0A0-1FFA79087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Oval 77">
                <a:extLst>
                  <a:ext uri="{FF2B5EF4-FFF2-40B4-BE49-F238E27FC236}">
                    <a16:creationId xmlns:a16="http://schemas.microsoft.com/office/drawing/2014/main" id="{C8BA1D5C-380B-5844-9DFE-FB0350399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3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78">
                <a:extLst>
                  <a:ext uri="{FF2B5EF4-FFF2-40B4-BE49-F238E27FC236}">
                    <a16:creationId xmlns:a16="http://schemas.microsoft.com/office/drawing/2014/main" id="{EF0EACD3-D07B-0F4F-BB94-4F2D6391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79">
                <a:extLst>
                  <a:ext uri="{FF2B5EF4-FFF2-40B4-BE49-F238E27FC236}">
                    <a16:creationId xmlns:a16="http://schemas.microsoft.com/office/drawing/2014/main" id="{C545DB8D-EFCD-9A46-858D-A246B93C7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8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C473C8CC-FB59-904B-86D0-BFB6A6140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 (continued)</a:t>
            </a:r>
            <a:endParaRPr lang="en-US" sz="4400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FA4476ED-595B-8542-B50D-C134553D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14" y="1548630"/>
            <a:ext cx="55514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HTTP uses TCP: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client initiates TCP connection (creates socket) to server,  port 80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server accepts TCP connection from client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HTTP messages (application-layer protocol messages) exchanged between browser (HTTP client) and Web server (HTTP server)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TCP connection closed</a:t>
            </a: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1CC4B9E5-1262-0749-B776-9A1B2197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801" y="1582098"/>
            <a:ext cx="5053013" cy="17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HTTP is “</a:t>
            </a:r>
            <a:r>
              <a:rPr kumimoji="0" lang="en-US" altLang="ja-JP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stateless”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server maintains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 no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information about past client requests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4DB0D-84CB-6F41-9F45-5FA35ED2C87F}"/>
              </a:ext>
            </a:extLst>
          </p:cNvPr>
          <p:cNvGrpSpPr/>
          <p:nvPr/>
        </p:nvGrpSpPr>
        <p:grpSpPr>
          <a:xfrm>
            <a:off x="6909802" y="3209500"/>
            <a:ext cx="5053013" cy="3248103"/>
            <a:chOff x="6909802" y="3209500"/>
            <a:chExt cx="5053013" cy="3248103"/>
          </a:xfrm>
        </p:grpSpPr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74F3501A-F7F5-FD47-A745-1E00F886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403" y="3383184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7">
              <a:extLst>
                <a:ext uri="{FF2B5EF4-FFF2-40B4-BE49-F238E27FC236}">
                  <a16:creationId xmlns:a16="http://schemas.microsoft.com/office/drawing/2014/main" id="{21466037-84B8-2C47-8046-BD516C96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802" y="3449212"/>
              <a:ext cx="5053013" cy="284797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9">
              <a:extLst>
                <a:ext uri="{FF2B5EF4-FFF2-40B4-BE49-F238E27FC236}">
                  <a16:creationId xmlns:a16="http://schemas.microsoft.com/office/drawing/2014/main" id="{132EE02F-99A4-C148-8E27-84A38CF8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878" y="3287287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64A41E8B-84D6-BE48-B3C9-3F388FD9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7" y="3609628"/>
              <a:ext cx="4565333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protocols that maintain “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state” are complex!</a:t>
              </a:r>
            </a:p>
            <a:p>
              <a:pPr marL="230188" marR="0" lvl="0" indent="-230188" algn="l" defTabSz="914400" rtl="0" eaLnBrk="0" fontAlgn="base" latinLnBrk="0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past history (state) must be maintained</a:t>
              </a:r>
            </a:p>
            <a:p>
              <a:pPr marL="230188" marR="0" lvl="0" indent="-230188" algn="l" defTabSz="914400" rtl="0" eaLnBrk="0" fontAlgn="base" latinLnBrk="0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if server/client crashes, their views of 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state” may be inconsistent, must be reconciled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Char char="r"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8">
              <a:extLst>
                <a:ext uri="{FF2B5EF4-FFF2-40B4-BE49-F238E27FC236}">
                  <a16:creationId xmlns:a16="http://schemas.microsoft.com/office/drawing/2014/main" id="{ADCE3EE0-3E4E-7741-A055-6E859960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532" y="3209500"/>
              <a:ext cx="9460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aside</a:t>
              </a:r>
            </a:p>
          </p:txBody>
        </p: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43C0D7C-054F-1B4F-AC91-25A09EF9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3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connections: two types</a:t>
            </a:r>
            <a:endParaRPr lang="en-US" sz="4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0F92E26-A453-3745-8C0F-BF92C1E3A8B6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Non-persistent HTTP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opened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most one object sent over TCP connection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closed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downloading multiple objects required multiple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E46F3CB-B7A2-6C4C-B085-55F383976BB8}"/>
              </a:ext>
            </a:extLst>
          </p:cNvPr>
          <p:cNvSpPr txBox="1">
            <a:spLocks noChangeArrowheads="1"/>
          </p:cNvSpPr>
          <p:nvPr/>
        </p:nvSpPr>
        <p:spPr>
          <a:xfrm>
            <a:off x="6781215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Persistent HTTP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opened to a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multiple objects can be sent over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single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TCP connection between client, and that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closed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55A10CF-7248-164C-A5EF-FC5AA96E9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1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</a:t>
            </a:r>
            <a:endParaRPr lang="en-US" sz="4400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7AC580C-18A4-D247-92B5-6D862101F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301A620-3B2F-B341-BCAC-A3E4F12C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enters URL: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E22C996-6035-504C-97CC-082C3EAD4AF4}"/>
              </a:ext>
            </a:extLst>
          </p:cNvPr>
          <p:cNvSpPr txBox="1">
            <a:spLocks noChangeArrowheads="1"/>
          </p:cNvSpPr>
          <p:nvPr/>
        </p:nvSpPr>
        <p:spPr>
          <a:xfrm>
            <a:off x="944384" y="2447251"/>
            <a:ext cx="4850242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initiates TCP connection to HTTP server (process) at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www.someSchool.edu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 port 80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518B9B7-A17A-DD48-BBA8-A1AC0458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83" y="4077834"/>
            <a:ext cx="42165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sends HTTP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message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(containing URL) into TCP connection socket. Message indicates that client wants object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someDepartment/home.index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C1983CF-C4CB-FF47-A69D-3E65B8C9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018" y="2733157"/>
            <a:ext cx="538952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server at host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www.someSchool.edu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waiting for TCP connection at port 80 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accepts” connection, notifying client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B2B9504-D191-9144-8C84-929183C1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976" y="4739906"/>
            <a:ext cx="539487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server receives request message, forms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 message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containing requested object, and sends message into its socket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4DAFA34-3C73-6F47-8061-690804DA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530" y="4961816"/>
            <a:ext cx="1800180" cy="60195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0A9DB4DB-78BB-C14F-903C-4C820480B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9517" y="5671992"/>
            <a:ext cx="1410287" cy="89186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7BF3D34-DFF2-A04F-84F9-CBAE8022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8D8A0BF5-72E5-9E41-A2AE-DE0F79C9B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851" y="2779258"/>
            <a:ext cx="155102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054521BF-054B-B342-A343-164F3CB50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2530" y="3366635"/>
            <a:ext cx="1551026" cy="100698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(containing text, references to 10 jpeg images)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www.someSchool.edu/someDepartment/home.index</a:t>
            </a: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FD2215CF-ECE6-6746-8DE5-3833EE23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02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 (cont.)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enters URL: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(containing text, references to 10 jpeg images)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www.someSchool.edu/someDepartment/home.index</a:t>
            </a: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Rectangle 6">
            <a:extLst>
              <a:ext uri="{FF2B5EF4-FFF2-40B4-BE49-F238E27FC236}">
                <a16:creationId xmlns:a16="http://schemas.microsoft.com/office/drawing/2014/main" id="{F5ECC14E-6AC7-4243-86F2-25BD5F2B8464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3200188"/>
            <a:ext cx="5085273" cy="201012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receives response message containing html file, displays html.  Parsing html file, finds 10 referenced jpeg  objects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D3260771-3905-E24E-8B12-64D566C6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80" y="485193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Steps 1-5 repeated for each of 10 jpeg objects</a:t>
            </a: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9E1B76BD-C8EB-7245-9B75-E2D499F3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80" y="278236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server closes TCP connection. </a:t>
            </a:r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4F85C1F3-F91B-C04C-B746-8E5570895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7465" y="3200187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Line 11">
            <a:extLst>
              <a:ext uri="{FF2B5EF4-FFF2-40B4-BE49-F238E27FC236}">
                <a16:creationId xmlns:a16="http://schemas.microsoft.com/office/drawing/2014/main" id="{F8CE636E-DC4B-BA4E-A771-E70EE904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3787AF32-7BD3-C144-BD02-222C4290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12">
            <a:extLst>
              <a:ext uri="{FF2B5EF4-FFF2-40B4-BE49-F238E27FC236}">
                <a16:creationId xmlns:a16="http://schemas.microsoft.com/office/drawing/2014/main" id="{B3CFBAD8-5CBD-8B48-A941-3E86D5E6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62" name="Slide Number Placeholder 2">
            <a:extLst>
              <a:ext uri="{FF2B5EF4-FFF2-40B4-BE49-F238E27FC236}">
                <a16:creationId xmlns:a16="http://schemas.microsoft.com/office/drawing/2014/main" id="{805F15D5-7E9E-E54C-BDFB-FEFBBAA1D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0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response time</a:t>
            </a:r>
            <a:endParaRPr lang="en-US" sz="4400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6FDB6615-546D-6440-BBC8-3C06990BF0E4}"/>
              </a:ext>
            </a:extLst>
          </p:cNvPr>
          <p:cNvSpPr txBox="1">
            <a:spLocks noChangeArrowheads="1"/>
          </p:cNvSpPr>
          <p:nvPr/>
        </p:nvSpPr>
        <p:spPr>
          <a:xfrm>
            <a:off x="736393" y="1919178"/>
            <a:ext cx="5683502" cy="33373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 (definition):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time for a small packet to travel from client to server and back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response time (per object):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RTT to initiate TCP connection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RTT for HTTP request and first few bytes of HTTP response to return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object/file transmission time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4929D219-0DD0-EE4D-B40F-3D0B3F80F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229" y="2671284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8CAAC30A-AACE-CA43-94F8-6356C7DBF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7916" y="2664934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AF42B5BB-493F-1A4F-A479-A45F6B472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516" y="290305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Line 18">
            <a:extLst>
              <a:ext uri="{FF2B5EF4-FFF2-40B4-BE49-F238E27FC236}">
                <a16:creationId xmlns:a16="http://schemas.microsoft.com/office/drawing/2014/main" id="{C9AE042D-B868-CC49-B9F2-374B1A84C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229" y="3341209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99C22C7D-D82A-5C41-99D1-EA13F124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166" y="384920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AutoShape 21">
            <a:extLst>
              <a:ext uri="{FF2B5EF4-FFF2-40B4-BE49-F238E27FC236}">
                <a16:creationId xmlns:a16="http://schemas.microsoft.com/office/drawing/2014/main" id="{DD02DF36-65CF-F14E-88DF-53BB17EBFDA7}"/>
              </a:ext>
            </a:extLst>
          </p:cNvPr>
          <p:cNvSpPr>
            <a:spLocks/>
          </p:cNvSpPr>
          <p:nvPr/>
        </p:nvSpPr>
        <p:spPr bwMode="auto">
          <a:xfrm>
            <a:off x="9903942" y="4249143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CCB0A876-D266-4A45-A302-8A1ECD42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454" y="3944459"/>
            <a:ext cx="1123577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 to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transmit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file</a:t>
            </a:r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718D752-EA30-EF40-828E-5D0FFEB1D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6704" y="2877659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8BC58F30-FF48-FF4E-819B-1E40B909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60" y="2563010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1676996C-B2C6-6440-BDFC-70D850B75C3C}"/>
              </a:ext>
            </a:extLst>
          </p:cNvPr>
          <p:cNvSpPr>
            <a:spLocks/>
          </p:cNvSpPr>
          <p:nvPr/>
        </p:nvSpPr>
        <p:spPr bwMode="auto">
          <a:xfrm>
            <a:off x="7941641" y="2928459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86DB8643-EF07-8F4F-9625-5A4CA4A1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1" y="3139596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79" name="Line 27">
            <a:extLst>
              <a:ext uri="{FF2B5EF4-FFF2-40B4-BE49-F238E27FC236}">
                <a16:creationId xmlns:a16="http://schemas.microsoft.com/office/drawing/2014/main" id="{981309A0-6209-8843-8011-139102021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5916" y="3782534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 Box 28">
            <a:extLst>
              <a:ext uri="{FF2B5EF4-FFF2-40B4-BE49-F238E27FC236}">
                <a16:creationId xmlns:a16="http://schemas.microsoft.com/office/drawing/2014/main" id="{F8F4F9A2-8F8A-0A49-A582-7B28C50C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113" y="3589815"/>
            <a:ext cx="1969956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file</a:t>
            </a:r>
          </a:p>
        </p:txBody>
      </p:sp>
      <p:sp>
        <p:nvSpPr>
          <p:cNvPr id="81" name="AutoShape 29">
            <a:extLst>
              <a:ext uri="{FF2B5EF4-FFF2-40B4-BE49-F238E27FC236}">
                <a16:creationId xmlns:a16="http://schemas.microsoft.com/office/drawing/2014/main" id="{38B5D7F5-BB3A-C042-A65C-E340A56B8131}"/>
              </a:ext>
            </a:extLst>
          </p:cNvPr>
          <p:cNvSpPr>
            <a:spLocks/>
          </p:cNvSpPr>
          <p:nvPr/>
        </p:nvSpPr>
        <p:spPr bwMode="auto">
          <a:xfrm>
            <a:off x="7947991" y="3838096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F6FF37B4-B442-4047-946B-77B07E91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1" y="4061934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1D97958B-3B35-E742-B7C6-848FC7C17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8988" y="4805006"/>
            <a:ext cx="361323" cy="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4A3B2D9-8989-434A-9FC2-223A7BF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684" y="4617233"/>
            <a:ext cx="1647627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file received</a:t>
            </a:r>
          </a:p>
        </p:txBody>
      </p:sp>
      <p:sp>
        <p:nvSpPr>
          <p:cNvPr id="85" name="Text Box 37">
            <a:extLst>
              <a:ext uri="{FF2B5EF4-FFF2-40B4-BE49-F238E27FC236}">
                <a16:creationId xmlns:a16="http://schemas.microsoft.com/office/drawing/2014/main" id="{5F7EC06B-E293-DF46-888B-439F61ED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804" y="5517671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id="{29F1D00D-DC1A-684B-8E6D-3829DD416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791" y="5500209"/>
            <a:ext cx="663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87" name="Group 43">
            <a:extLst>
              <a:ext uri="{FF2B5EF4-FFF2-40B4-BE49-F238E27FC236}">
                <a16:creationId xmlns:a16="http://schemas.microsoft.com/office/drawing/2014/main" id="{541F6086-47C8-874D-8AA5-F7E42EE4D031}"/>
              </a:ext>
            </a:extLst>
          </p:cNvPr>
          <p:cNvGrpSpPr>
            <a:grpSpLocks/>
          </p:cNvGrpSpPr>
          <p:nvPr/>
        </p:nvGrpSpPr>
        <p:grpSpPr bwMode="auto">
          <a:xfrm>
            <a:off x="9687891" y="1898171"/>
            <a:ext cx="423863" cy="684213"/>
            <a:chOff x="4140" y="429"/>
            <a:chExt cx="1425" cy="2396"/>
          </a:xfrm>
        </p:grpSpPr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6DAF6B62-B819-F74E-96B5-61332060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50F7D37B-F313-5C49-8576-42FF33D8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87E40F45-93DC-2B4E-ADDC-55D37D40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B112D55-79F9-1F4D-B446-8C88751F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48">
              <a:extLst>
                <a:ext uri="{FF2B5EF4-FFF2-40B4-BE49-F238E27FC236}">
                  <a16:creationId xmlns:a16="http://schemas.microsoft.com/office/drawing/2014/main" id="{956D8EF0-FF87-9E4B-887E-2B313EF7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3" name="Group 49">
              <a:extLst>
                <a:ext uri="{FF2B5EF4-FFF2-40B4-BE49-F238E27FC236}">
                  <a16:creationId xmlns:a16="http://schemas.microsoft.com/office/drawing/2014/main" id="{66F581E1-4301-C04A-BC92-0FE36983E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50">
                <a:extLst>
                  <a:ext uri="{FF2B5EF4-FFF2-40B4-BE49-F238E27FC236}">
                    <a16:creationId xmlns:a16="http://schemas.microsoft.com/office/drawing/2014/main" id="{060EE10F-40BB-F147-A18B-D592D490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AutoShape 51">
                <a:extLst>
                  <a:ext uri="{FF2B5EF4-FFF2-40B4-BE49-F238E27FC236}">
                    <a16:creationId xmlns:a16="http://schemas.microsoft.com/office/drawing/2014/main" id="{964C81AE-2600-6248-820C-48DB107C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0B3B5D85-0106-D947-B9AB-3DEF402B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" name="Group 53">
              <a:extLst>
                <a:ext uri="{FF2B5EF4-FFF2-40B4-BE49-F238E27FC236}">
                  <a16:creationId xmlns:a16="http://schemas.microsoft.com/office/drawing/2014/main" id="{21E327E2-0D3F-BB45-88FA-94BE82472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54">
                <a:extLst>
                  <a:ext uri="{FF2B5EF4-FFF2-40B4-BE49-F238E27FC236}">
                    <a16:creationId xmlns:a16="http://schemas.microsoft.com/office/drawing/2014/main" id="{A09779CB-5E1C-FF46-9276-B827DEE6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AutoShape 55">
                <a:extLst>
                  <a:ext uri="{FF2B5EF4-FFF2-40B4-BE49-F238E27FC236}">
                    <a16:creationId xmlns:a16="http://schemas.microsoft.com/office/drawing/2014/main" id="{67162A33-48AB-8447-8BA1-9899B1EFA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C0727CA6-9309-D04B-829F-614EF5BE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17B7496E-619F-B745-A3B6-4EDDE39B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" name="Group 58">
              <a:extLst>
                <a:ext uri="{FF2B5EF4-FFF2-40B4-BE49-F238E27FC236}">
                  <a16:creationId xmlns:a16="http://schemas.microsoft.com/office/drawing/2014/main" id="{B3F5CCBA-FB37-F741-A1BE-6A326312A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59">
                <a:extLst>
                  <a:ext uri="{FF2B5EF4-FFF2-40B4-BE49-F238E27FC236}">
                    <a16:creationId xmlns:a16="http://schemas.microsoft.com/office/drawing/2014/main" id="{DEAAF06F-764B-A04C-A4F4-4AF808C89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AutoShape 60">
                <a:extLst>
                  <a:ext uri="{FF2B5EF4-FFF2-40B4-BE49-F238E27FC236}">
                    <a16:creationId xmlns:a16="http://schemas.microsoft.com/office/drawing/2014/main" id="{73A61CB6-ED08-FD4B-8F83-3336B8F8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9" name="Freeform 61">
              <a:extLst>
                <a:ext uri="{FF2B5EF4-FFF2-40B4-BE49-F238E27FC236}">
                  <a16:creationId xmlns:a16="http://schemas.microsoft.com/office/drawing/2014/main" id="{1AB063BC-5497-FD41-9B58-4C27970B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0" name="Group 62">
              <a:extLst>
                <a:ext uri="{FF2B5EF4-FFF2-40B4-BE49-F238E27FC236}">
                  <a16:creationId xmlns:a16="http://schemas.microsoft.com/office/drawing/2014/main" id="{20634D40-DCFD-8449-B684-70B31A9B3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63">
                <a:extLst>
                  <a:ext uri="{FF2B5EF4-FFF2-40B4-BE49-F238E27FC236}">
                    <a16:creationId xmlns:a16="http://schemas.microsoft.com/office/drawing/2014/main" id="{F58EC583-5702-1E4B-A6F2-1309BD877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AutoShape 64">
                <a:extLst>
                  <a:ext uri="{FF2B5EF4-FFF2-40B4-BE49-F238E27FC236}">
                    <a16:creationId xmlns:a16="http://schemas.microsoft.com/office/drawing/2014/main" id="{DB3DA62B-8007-4E4C-93B9-0F102F104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1" name="Rectangle 65">
              <a:extLst>
                <a:ext uri="{FF2B5EF4-FFF2-40B4-BE49-F238E27FC236}">
                  <a16:creationId xmlns:a16="http://schemas.microsoft.com/office/drawing/2014/main" id="{C31A2516-63E0-E740-AE1D-B59F6C97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B8246D8C-6855-C044-A8BA-8F170062C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924E847A-F4E0-DA4B-8D4E-A56FEAA69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Oval 68">
              <a:extLst>
                <a:ext uri="{FF2B5EF4-FFF2-40B4-BE49-F238E27FC236}">
                  <a16:creationId xmlns:a16="http://schemas.microsoft.com/office/drawing/2014/main" id="{8CAE9087-3C8E-F24B-A512-CEB1940F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Freeform 69">
              <a:extLst>
                <a:ext uri="{FF2B5EF4-FFF2-40B4-BE49-F238E27FC236}">
                  <a16:creationId xmlns:a16="http://schemas.microsoft.com/office/drawing/2014/main" id="{2AB5FE84-419E-EB41-B46F-B90EA821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AutoShape 70">
              <a:extLst>
                <a:ext uri="{FF2B5EF4-FFF2-40B4-BE49-F238E27FC236}">
                  <a16:creationId xmlns:a16="http://schemas.microsoft.com/office/drawing/2014/main" id="{5044997C-6434-1F4E-951A-58848E52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AutoShape 71">
              <a:extLst>
                <a:ext uri="{FF2B5EF4-FFF2-40B4-BE49-F238E27FC236}">
                  <a16:creationId xmlns:a16="http://schemas.microsoft.com/office/drawing/2014/main" id="{E0E22BAF-7B23-B44C-827B-153E002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E772A220-7A72-DF4C-B4F3-72E6DDF1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E52F28FE-19A0-E943-AE0B-DEEA9222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679A21A4-960E-C240-991F-7A91E9D3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Rectangle 75">
              <a:extLst>
                <a:ext uri="{FF2B5EF4-FFF2-40B4-BE49-F238E27FC236}">
                  <a16:creationId xmlns:a16="http://schemas.microsoft.com/office/drawing/2014/main" id="{5FE7BC29-1F3A-FC4D-B0A8-E7C985E2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76">
            <a:extLst>
              <a:ext uri="{FF2B5EF4-FFF2-40B4-BE49-F238E27FC236}">
                <a16:creationId xmlns:a16="http://schemas.microsoft.com/office/drawing/2014/main" id="{ACB35F9B-E584-6A4C-A928-821626F2884C}"/>
              </a:ext>
            </a:extLst>
          </p:cNvPr>
          <p:cNvGrpSpPr>
            <a:grpSpLocks/>
          </p:cNvGrpSpPr>
          <p:nvPr/>
        </p:nvGrpSpPr>
        <p:grpSpPr bwMode="auto">
          <a:xfrm>
            <a:off x="7686054" y="1920396"/>
            <a:ext cx="698500" cy="709613"/>
            <a:chOff x="-44" y="1473"/>
            <a:chExt cx="981" cy="1105"/>
          </a:xfrm>
        </p:grpSpPr>
        <p:pic>
          <p:nvPicPr>
            <p:cNvPr id="121" name="Picture 77" descr="desktop_computer_stylized_medium">
              <a:extLst>
                <a:ext uri="{FF2B5EF4-FFF2-40B4-BE49-F238E27FC236}">
                  <a16:creationId xmlns:a16="http://schemas.microsoft.com/office/drawing/2014/main" id="{C2C6AD66-1148-CD4D-99F7-5C6A689E2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40C43405-EE8F-6348-9658-64CCF319F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2D3ED81E-7823-0B47-8E02-97411E72ACFD}"/>
              </a:ext>
            </a:extLst>
          </p:cNvPr>
          <p:cNvSpPr/>
          <p:nvPr/>
        </p:nvSpPr>
        <p:spPr>
          <a:xfrm>
            <a:off x="8188984" y="4246818"/>
            <a:ext cx="1700270" cy="558188"/>
          </a:xfrm>
          <a:custGeom>
            <a:avLst/>
            <a:gdLst>
              <a:gd name="connsiteX0" fmla="*/ 0 w 1700270"/>
              <a:gd name="connsiteY0" fmla="*/ 389262 h 543498"/>
              <a:gd name="connsiteX1" fmla="*/ 1700270 w 1700270"/>
              <a:gd name="connsiteY1" fmla="*/ 0 h 543498"/>
              <a:gd name="connsiteX2" fmla="*/ 1696598 w 1700270"/>
              <a:gd name="connsiteY2" fmla="*/ 176269 h 543498"/>
              <a:gd name="connsiteX3" fmla="*/ 0 w 1700270"/>
              <a:gd name="connsiteY3" fmla="*/ 543498 h 543498"/>
              <a:gd name="connsiteX4" fmla="*/ 0 w 1700270"/>
              <a:gd name="connsiteY4" fmla="*/ 389262 h 543498"/>
              <a:gd name="connsiteX0" fmla="*/ 0 w 1700270"/>
              <a:gd name="connsiteY0" fmla="*/ 389262 h 558188"/>
              <a:gd name="connsiteX1" fmla="*/ 1700270 w 1700270"/>
              <a:gd name="connsiteY1" fmla="*/ 0 h 558188"/>
              <a:gd name="connsiteX2" fmla="*/ 1696598 w 1700270"/>
              <a:gd name="connsiteY2" fmla="*/ 176269 h 558188"/>
              <a:gd name="connsiteX3" fmla="*/ 7344 w 1700270"/>
              <a:gd name="connsiteY3" fmla="*/ 558188 h 558188"/>
              <a:gd name="connsiteX4" fmla="*/ 0 w 1700270"/>
              <a:gd name="connsiteY4" fmla="*/ 389262 h 5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70" h="558188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AutoShape 21">
            <a:extLst>
              <a:ext uri="{FF2B5EF4-FFF2-40B4-BE49-F238E27FC236}">
                <a16:creationId xmlns:a16="http://schemas.microsoft.com/office/drawing/2014/main" id="{B46E8531-A1AB-F94F-83A6-88018FC274AE}"/>
              </a:ext>
            </a:extLst>
          </p:cNvPr>
          <p:cNvSpPr>
            <a:spLocks/>
          </p:cNvSpPr>
          <p:nvPr/>
        </p:nvSpPr>
        <p:spPr bwMode="auto">
          <a:xfrm flipH="1" flipV="1">
            <a:off x="8069711" y="4643267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F7570-9992-2546-969B-3F60B086818E}"/>
              </a:ext>
            </a:extLst>
          </p:cNvPr>
          <p:cNvSpPr txBox="1"/>
          <p:nvPr/>
        </p:nvSpPr>
        <p:spPr>
          <a:xfrm>
            <a:off x="1056514" y="5919854"/>
            <a:ext cx="925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Non-persistent HTTP response time =  2RTT+ file transmission 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7E482904-1521-274F-AE73-DF7E96ACE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1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Persistent HTTP </a:t>
            </a:r>
            <a:r>
              <a:rPr lang="en-US" altLang="en-US" sz="3200" dirty="0">
                <a:cs typeface="Calibri" panose="020F0502020204030204" pitchFamily="34" charset="0"/>
              </a:rPr>
              <a:t>(HTTP 1.1)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14C937-79C9-6642-8B0C-15F130B4AF98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01764"/>
            <a:ext cx="516554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Non-persistent HTTP issues: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2 RTTs per object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overhead for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TCP connection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browsers often open multiple parallel TCP connections to fetch referenced objects in parallel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6C596E-CBDC-1641-AE54-06AC7ADF3759}"/>
              </a:ext>
            </a:extLst>
          </p:cNvPr>
          <p:cNvSpPr txBox="1">
            <a:spLocks noChangeArrowheads="1"/>
          </p:cNvSpPr>
          <p:nvPr/>
        </p:nvSpPr>
        <p:spPr>
          <a:xfrm>
            <a:off x="6227762" y="1414463"/>
            <a:ext cx="573505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 HTTP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(HTTP1.1):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 leaves connection open after sending response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subsequent HTTP messages  between same client/server sent over open connection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sends requests as soon as it encounters a referenced object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little as one RTT for all the referenced objects (cutting response time in half)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9DB959-15FC-7A47-B54E-965B407A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9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request </a:t>
            </a:r>
            <a:r>
              <a:rPr lang="en-US" altLang="en-US" dirty="0">
                <a:cs typeface="Calibri" panose="020F0502020204030204" pitchFamily="34" charset="0"/>
              </a:rPr>
              <a:t>m</a:t>
            </a:r>
            <a:r>
              <a:rPr lang="en-US" altLang="en-US" sz="4400" dirty="0">
                <a:cs typeface="Calibri" panose="020F0502020204030204" pitchFamily="34" charset="0"/>
              </a:rPr>
              <a:t>essage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1ECE79-BBE4-B646-A84C-F451AD02B98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4625"/>
            <a:ext cx="11658600" cy="142920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two types of HTTP messages: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message: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ASCII (human-readable format)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9D189007-4005-564E-B421-909E89E9E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677" y="4189643"/>
            <a:ext cx="107112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lines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FD47085-0DF5-F849-923F-6D72DB7E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46" y="3323999"/>
            <a:ext cx="7921878" cy="23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 /index.html HTTP/1.1\r\n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Host: www-net.cs.umass.edu\r\n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User-Agent: Mozilla/5.0 (Macintosh; Intel Mac OS X 10.15; rv:80.0) Gecko/20100101 Firefox/80.0 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Accept: text/html,application/xhtml+xml\r\n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Accept-Language: en-us,en;q=0.5\r\n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Accept-Encoding: gzip,deflate\r\n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Connection: keep-alive\r\n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C8212B-5FF3-1B41-8A79-6C4F774EA6B6}"/>
              </a:ext>
            </a:extLst>
          </p:cNvPr>
          <p:cNvGrpSpPr/>
          <p:nvPr/>
        </p:nvGrpSpPr>
        <p:grpSpPr>
          <a:xfrm>
            <a:off x="7524296" y="2623511"/>
            <a:ext cx="2834575" cy="849313"/>
            <a:chOff x="7524296" y="2554061"/>
            <a:chExt cx="2834575" cy="849313"/>
          </a:xfrm>
        </p:grpSpPr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F48C300-763A-B54F-B0A7-01186DC91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296" y="2841399"/>
              <a:ext cx="166688" cy="51435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6AE4689D-D5B0-114C-898E-652FE114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096" y="2554061"/>
              <a:ext cx="2783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carriage return character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F17A6F8-488B-914D-8FD5-D0101F59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496" y="2850924"/>
              <a:ext cx="21493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line-feed character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36550CDC-D06A-104F-8EAA-1F14B32B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284" y="3150961"/>
              <a:ext cx="80962" cy="25241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1DA586-D2C5-594D-BC4F-D63F85BDFA27}"/>
              </a:ext>
            </a:extLst>
          </p:cNvPr>
          <p:cNvGrpSpPr/>
          <p:nvPr/>
        </p:nvGrpSpPr>
        <p:grpSpPr>
          <a:xfrm>
            <a:off x="304572" y="3050979"/>
            <a:ext cx="3691165" cy="830997"/>
            <a:chOff x="304572" y="3050979"/>
            <a:chExt cx="3691165" cy="830997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B6C3DB56-846D-8E43-9453-A014201E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72" y="3050979"/>
              <a:ext cx="316315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request line (GET, POST,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HEAD commands)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EF472D7-7102-3D4F-8FB9-8F68234EDD8D}"/>
                </a:ext>
              </a:extLst>
            </p:cNvPr>
            <p:cNvCxnSpPr>
              <a:cxnSpLocks/>
            </p:cNvCxnSpPr>
            <p:nvPr/>
          </p:nvCxnSpPr>
          <p:spPr>
            <a:xfrm>
              <a:off x="2558822" y="3471412"/>
              <a:ext cx="1436915" cy="0"/>
            </a:xfrm>
            <a:prstGeom prst="straightConnector1">
              <a:avLst/>
            </a:prstGeom>
            <a:ln w="1905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EE239-9E6A-4845-9F03-74B240F246F8}"/>
              </a:ext>
            </a:extLst>
          </p:cNvPr>
          <p:cNvGrpSpPr/>
          <p:nvPr/>
        </p:nvGrpSpPr>
        <p:grpSpPr>
          <a:xfrm>
            <a:off x="743905" y="5548787"/>
            <a:ext cx="7763054" cy="1145473"/>
            <a:chOff x="743905" y="5548787"/>
            <a:chExt cx="7763054" cy="1145473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6CA9B985-18B2-6347-8689-E6656C025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984" y="5710011"/>
              <a:ext cx="51117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DED6E2F1-61E7-E241-8E2D-ADEC5E8A8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5" y="5548787"/>
              <a:ext cx="277163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carriage return, line feed at start of line indicates end of header lines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EF5DEF07-DC95-F343-B9CA-F9BD4063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046" y="6171973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ttp://gaia.cs.umass.edu/kurose_ross/interactive/</a:t>
              </a:r>
            </a:p>
          </p:txBody>
        </p: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36B9FB67-1AD8-6146-8926-BFEB803718A3}"/>
              </a:ext>
            </a:extLst>
          </p:cNvPr>
          <p:cNvSpPr/>
          <p:nvPr/>
        </p:nvSpPr>
        <p:spPr>
          <a:xfrm>
            <a:off x="3812583" y="3704095"/>
            <a:ext cx="217442" cy="1797803"/>
          </a:xfrm>
          <a:prstGeom prst="leftBrace">
            <a:avLst/>
          </a:prstGeom>
          <a:ln w="19050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09E13-4068-2140-8EEF-80CD03B5F69C}"/>
              </a:ext>
            </a:extLst>
          </p:cNvPr>
          <p:cNvSpPr/>
          <p:nvPr/>
        </p:nvSpPr>
        <p:spPr>
          <a:xfrm>
            <a:off x="4019515" y="3331027"/>
            <a:ext cx="6620718" cy="30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7502B-9EA4-9D49-A251-DB91BDC6BB3C}"/>
              </a:ext>
            </a:extLst>
          </p:cNvPr>
          <p:cNvSpPr/>
          <p:nvPr/>
        </p:nvSpPr>
        <p:spPr>
          <a:xfrm>
            <a:off x="2726871" y="3582267"/>
            <a:ext cx="8392886" cy="1968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C3381709-4DCC-204B-A742-66F4884C7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38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24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pPr marL="349250" indent="-349250"/>
            <a:r>
              <a:rPr lang="en-US" altLang="en-US" sz="24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/>
            <a:r>
              <a:rPr lang="en-US" altLang="en-US" sz="2400" dirty="0">
                <a:ea typeface="ＭＳ Ｐゴシック" panose="020B0600070205080204" pitchFamily="34" charset="-128"/>
              </a:rPr>
              <a:t>video streaming and </a:t>
            </a:r>
            <a:r>
              <a:rPr lang="en-US" altLang="en-US" sz="1600" dirty="0">
                <a:ea typeface="ＭＳ Ｐゴシック" panose="020B0600070205080204" pitchFamily="34" charset="-128"/>
              </a:rPr>
              <a:t>content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 distribution networks</a:t>
            </a:r>
          </a:p>
          <a:p>
            <a:pPr marL="349250" indent="-349250"/>
            <a:r>
              <a:rPr lang="en-US" altLang="en-US" sz="2400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request message: general format</a:t>
            </a:r>
            <a:endParaRPr lang="en-US" sz="4400" dirty="0"/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CAB95007-032C-1849-B460-3E4D6690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472" y="1752600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0CB38CB5-45F7-C847-AE71-4F4C5B6F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709" y="2768600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lines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645219C-0302-5E46-AE15-64BD6515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534" y="2338387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AFB1EEC-4EBF-6E41-B9CB-E4B01F15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184" y="2287587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09CBE09-CA75-A245-B675-9042959F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4394200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48D8BC5-234B-1340-9AE4-2B7B4CCD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297" y="4959350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8BE22D39-29E3-DB4E-8BB7-B366225B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934" y="1789112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E517253E-A702-9F4B-B692-C2D297AE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0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9A3ED2FB-B252-C14F-B645-419D36E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5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B2B62443-11E1-2B43-9DCA-4AE37C7E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6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04CD6AC7-3A8A-D448-ACDB-A1CAAAE4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6084" y="178593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16D6361-9C6F-384A-940A-DBEE668B1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8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66F44111-14E6-9047-91A5-35A207202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98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101CD148-0CB6-B64C-B622-686BDB7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759" y="1816100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method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803519B0-4DBB-0446-BBAE-FAAA993CE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809" y="179705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2AE14B96-40BF-C44D-B226-47487039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109" y="180340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499F11E0-2AAF-FC46-939A-844BDA8F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709" y="1809750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</a:t>
            </a: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74D4C75B-57F6-FC40-A95F-1EA89717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609" y="182086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lf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D3CF33E6-800C-C34A-9A2F-34E6C60D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659" y="18034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version</a:t>
            </a:r>
          </a:p>
        </p:txBody>
      </p:sp>
      <p:sp>
        <p:nvSpPr>
          <p:cNvPr id="41" name="Text Box 34">
            <a:extLst>
              <a:ext uri="{FF2B5EF4-FFF2-40B4-BE49-F238E27FC236}">
                <a16:creationId xmlns:a16="http://schemas.microsoft.com/office/drawing/2014/main" id="{064EF9BF-C55B-3041-B970-830A3893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59" y="18161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URL</a:t>
            </a:r>
          </a:p>
        </p:txBody>
      </p:sp>
      <p:grpSp>
        <p:nvGrpSpPr>
          <p:cNvPr id="42" name="Group 45">
            <a:extLst>
              <a:ext uri="{FF2B5EF4-FFF2-40B4-BE49-F238E27FC236}">
                <a16:creationId xmlns:a16="http://schemas.microsoft.com/office/drawing/2014/main" id="{BF6F8085-A891-0844-94E6-578F3AFB50F3}"/>
              </a:ext>
            </a:extLst>
          </p:cNvPr>
          <p:cNvGrpSpPr>
            <a:grpSpLocks/>
          </p:cNvGrpSpPr>
          <p:nvPr/>
        </p:nvGrpSpPr>
        <p:grpSpPr bwMode="auto">
          <a:xfrm>
            <a:off x="2879934" y="2233612"/>
            <a:ext cx="4565650" cy="446088"/>
            <a:chOff x="192" y="1894"/>
            <a:chExt cx="2876" cy="281"/>
          </a:xfrm>
        </p:grpSpPr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37CAD855-2626-9B4A-87B5-BBFB2178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3882514C-0ADC-584D-AAA4-E4882A2DE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688D6AB7-0894-2D4A-9EE3-CF8BFFA3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8B2EC183-EB51-C64D-B126-461EEABB1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4DE50D57-00F5-134E-8F40-FDF964831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54D07A27-F429-7046-9310-3A09B05F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C2EDB89B-2549-D34E-89E0-D083A1B07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C7C20190-6015-D24C-8172-D12AE7AC2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</a:t>
              </a: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9D74CC94-6309-9D4E-AC17-7834303D2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field name</a:t>
              </a:r>
            </a:p>
          </p:txBody>
        </p:sp>
      </p:grpSp>
      <p:grpSp>
        <p:nvGrpSpPr>
          <p:cNvPr id="52" name="Group 46">
            <a:extLst>
              <a:ext uri="{FF2B5EF4-FFF2-40B4-BE49-F238E27FC236}">
                <a16:creationId xmlns:a16="http://schemas.microsoft.com/office/drawing/2014/main" id="{F763EEE1-8E7B-574B-9B12-C02141AD6CEE}"/>
              </a:ext>
            </a:extLst>
          </p:cNvPr>
          <p:cNvGrpSpPr>
            <a:grpSpLocks/>
          </p:cNvGrpSpPr>
          <p:nvPr/>
        </p:nvGrpSpPr>
        <p:grpSpPr bwMode="auto">
          <a:xfrm>
            <a:off x="2876759" y="3709987"/>
            <a:ext cx="4565650" cy="446088"/>
            <a:chOff x="192" y="1894"/>
            <a:chExt cx="2876" cy="281"/>
          </a:xfrm>
        </p:grpSpPr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03037660-A975-AC41-9666-AFCCB3A0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DAB01D5-4A4C-0848-8E97-EACA6A36C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12F13F26-AF12-FB44-9B51-D0B6944C6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781CA89B-E86B-F843-A1BF-431E5679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74911CA3-EBEB-B142-B4CE-F45E57712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D0CB791B-5400-C244-A515-F158CF9A2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59" name="Text Box 53">
              <a:extLst>
                <a:ext uri="{FF2B5EF4-FFF2-40B4-BE49-F238E27FC236}">
                  <a16:creationId xmlns:a16="http://schemas.microsoft.com/office/drawing/2014/main" id="{E5D6E821-F80C-7046-BF97-7FA229C97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  <p:sp>
          <p:nvSpPr>
            <p:cNvPr id="60" name="Text Box 54">
              <a:extLst>
                <a:ext uri="{FF2B5EF4-FFF2-40B4-BE49-F238E27FC236}">
                  <a16:creationId xmlns:a16="http://schemas.microsoft.com/office/drawing/2014/main" id="{5F6B0327-AD11-4545-B4F6-735084B85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</a:t>
              </a:r>
            </a:p>
          </p:txBody>
        </p:sp>
        <p:sp>
          <p:nvSpPr>
            <p:cNvPr id="61" name="Text Box 55">
              <a:extLst>
                <a:ext uri="{FF2B5EF4-FFF2-40B4-BE49-F238E27FC236}">
                  <a16:creationId xmlns:a16="http://schemas.microsoft.com/office/drawing/2014/main" id="{95580CF6-5A42-2640-82F1-B4775A071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field name</a:t>
              </a:r>
            </a:p>
          </p:txBody>
        </p:sp>
      </p:grpSp>
      <p:sp>
        <p:nvSpPr>
          <p:cNvPr id="62" name="Line 56">
            <a:extLst>
              <a:ext uri="{FF2B5EF4-FFF2-40B4-BE49-F238E27FC236}">
                <a16:creationId xmlns:a16="http://schemas.microsoft.com/office/drawing/2014/main" id="{923CEA11-D6DF-1C46-A3A4-FD9F81E7C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934" y="26812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3" name="Group 61">
            <a:extLst>
              <a:ext uri="{FF2B5EF4-FFF2-40B4-BE49-F238E27FC236}">
                <a16:creationId xmlns:a16="http://schemas.microsoft.com/office/drawing/2014/main" id="{331FDA17-3586-0A4D-9D97-B7C360855EC7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2905125"/>
            <a:ext cx="331788" cy="461962"/>
            <a:chOff x="462" y="1727"/>
            <a:chExt cx="209" cy="291"/>
          </a:xfrm>
        </p:grpSpPr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C1850415-E4E6-744B-A59A-4CBBE000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26A802CD-661F-6548-9B20-03447D673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5857CADE-C5FA-4D45-86A4-A527BB09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sp>
        <p:nvSpPr>
          <p:cNvPr id="67" name="Line 62">
            <a:extLst>
              <a:ext uri="{FF2B5EF4-FFF2-40B4-BE49-F238E27FC236}">
                <a16:creationId xmlns:a16="http://schemas.microsoft.com/office/drawing/2014/main" id="{4AD99966-51D9-144F-843E-CA57BB5A9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997" y="26685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Group 63">
            <a:extLst>
              <a:ext uri="{FF2B5EF4-FFF2-40B4-BE49-F238E27FC236}">
                <a16:creationId xmlns:a16="http://schemas.microsoft.com/office/drawing/2014/main" id="{21BE7B05-C0E3-2847-AA19-1D559561D8E0}"/>
              </a:ext>
            </a:extLst>
          </p:cNvPr>
          <p:cNvGrpSpPr>
            <a:grpSpLocks/>
          </p:cNvGrpSpPr>
          <p:nvPr/>
        </p:nvGrpSpPr>
        <p:grpSpPr bwMode="auto">
          <a:xfrm>
            <a:off x="7275722" y="2892425"/>
            <a:ext cx="331787" cy="461962"/>
            <a:chOff x="462" y="1727"/>
            <a:chExt cx="209" cy="291"/>
          </a:xfrm>
        </p:grpSpPr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1068B7F8-AE57-0A4E-92E6-32182A78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65">
              <a:extLst>
                <a:ext uri="{FF2B5EF4-FFF2-40B4-BE49-F238E27FC236}">
                  <a16:creationId xmlns:a16="http://schemas.microsoft.com/office/drawing/2014/main" id="{304BAA75-EDF9-3049-8146-D4E3B77D4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71" name="Text Box 66">
              <a:extLst>
                <a:ext uri="{FF2B5EF4-FFF2-40B4-BE49-F238E27FC236}">
                  <a16:creationId xmlns:a16="http://schemas.microsoft.com/office/drawing/2014/main" id="{7B98EC85-B737-7A4A-B367-0CDBC6B02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72" name="Group 77">
            <a:extLst>
              <a:ext uri="{FF2B5EF4-FFF2-40B4-BE49-F238E27FC236}">
                <a16:creationId xmlns:a16="http://schemas.microsoft.com/office/drawing/2014/main" id="{3F072947-4F12-CC4D-A114-F6AA680D477F}"/>
              </a:ext>
            </a:extLst>
          </p:cNvPr>
          <p:cNvGrpSpPr>
            <a:grpSpLocks/>
          </p:cNvGrpSpPr>
          <p:nvPr/>
        </p:nvGrpSpPr>
        <p:grpSpPr bwMode="auto">
          <a:xfrm>
            <a:off x="2875172" y="4156075"/>
            <a:ext cx="963612" cy="446087"/>
            <a:chOff x="3105" y="2650"/>
            <a:chExt cx="607" cy="281"/>
          </a:xfrm>
        </p:grpSpPr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B30322FD-E3EE-8748-B949-5646BF3F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48E1F9CF-9FEF-5347-B932-F18E52F7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Text Box 73">
              <a:extLst>
                <a:ext uri="{FF2B5EF4-FFF2-40B4-BE49-F238E27FC236}">
                  <a16:creationId xmlns:a16="http://schemas.microsoft.com/office/drawing/2014/main" id="{3F1DCBAA-5080-0B49-ADD4-12FFFAF8A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76" name="Text Box 74">
              <a:extLst>
                <a:ext uri="{FF2B5EF4-FFF2-40B4-BE49-F238E27FC236}">
                  <a16:creationId xmlns:a16="http://schemas.microsoft.com/office/drawing/2014/main" id="{30F8DE49-8702-8242-B74B-8F1C10B8D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</p:grpSp>
      <p:sp>
        <p:nvSpPr>
          <p:cNvPr id="77" name="Rectangle 78">
            <a:extLst>
              <a:ext uri="{FF2B5EF4-FFF2-40B4-BE49-F238E27FC236}">
                <a16:creationId xmlns:a16="http://schemas.microsoft.com/office/drawing/2014/main" id="{6229F0FB-98BB-B944-85C4-25A52FBA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172" y="4603750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15C2EA86-0F4F-3247-A569-CE038874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922" y="492760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entity body</a:t>
            </a:r>
          </a:p>
        </p:txBody>
      </p:sp>
      <p:grpSp>
        <p:nvGrpSpPr>
          <p:cNvPr id="79" name="Group 81">
            <a:extLst>
              <a:ext uri="{FF2B5EF4-FFF2-40B4-BE49-F238E27FC236}">
                <a16:creationId xmlns:a16="http://schemas.microsoft.com/office/drawing/2014/main" id="{FBD71B37-ADDE-7A46-9420-5D7F558DE36A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4941887"/>
            <a:ext cx="331788" cy="461963"/>
            <a:chOff x="462" y="1727"/>
            <a:chExt cx="209" cy="291"/>
          </a:xfrm>
        </p:grpSpPr>
        <p:sp>
          <p:nvSpPr>
            <p:cNvPr id="80" name="Rectangle 82">
              <a:extLst>
                <a:ext uri="{FF2B5EF4-FFF2-40B4-BE49-F238E27FC236}">
                  <a16:creationId xmlns:a16="http://schemas.microsoft.com/office/drawing/2014/main" id="{EB685F5D-49A7-714D-B0CE-A681FE47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83">
              <a:extLst>
                <a:ext uri="{FF2B5EF4-FFF2-40B4-BE49-F238E27FC236}">
                  <a16:creationId xmlns:a16="http://schemas.microsoft.com/office/drawing/2014/main" id="{F39503FA-5AF7-1343-97ED-74063A1F1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82" name="Text Box 84">
              <a:extLst>
                <a:ext uri="{FF2B5EF4-FFF2-40B4-BE49-F238E27FC236}">
                  <a16:creationId xmlns:a16="http://schemas.microsoft.com/office/drawing/2014/main" id="{65445F71-0392-1545-8E73-EFFA475F7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83" name="Group 85">
            <a:extLst>
              <a:ext uri="{FF2B5EF4-FFF2-40B4-BE49-F238E27FC236}">
                <a16:creationId xmlns:a16="http://schemas.microsoft.com/office/drawing/2014/main" id="{948FB213-CBD1-754F-9A31-92B73ABB091D}"/>
              </a:ext>
            </a:extLst>
          </p:cNvPr>
          <p:cNvGrpSpPr>
            <a:grpSpLocks/>
          </p:cNvGrpSpPr>
          <p:nvPr/>
        </p:nvGrpSpPr>
        <p:grpSpPr bwMode="auto">
          <a:xfrm>
            <a:off x="7871034" y="4932362"/>
            <a:ext cx="331788" cy="461963"/>
            <a:chOff x="462" y="1727"/>
            <a:chExt cx="209" cy="291"/>
          </a:xfrm>
        </p:grpSpPr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2099BE28-2CBD-FA47-A576-86B1CF47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87">
              <a:extLst>
                <a:ext uri="{FF2B5EF4-FFF2-40B4-BE49-F238E27FC236}">
                  <a16:creationId xmlns:a16="http://schemas.microsoft.com/office/drawing/2014/main" id="{94AB5515-CA17-A64C-8C42-F07410243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86" name="Text Box 88">
              <a:extLst>
                <a:ext uri="{FF2B5EF4-FFF2-40B4-BE49-F238E27FC236}">
                  <a16:creationId xmlns:a16="http://schemas.microsoft.com/office/drawing/2014/main" id="{157CE15D-905D-5B44-91B2-249371FA4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sp>
        <p:nvSpPr>
          <p:cNvPr id="87" name="Slide Number Placeholder 2">
            <a:extLst>
              <a:ext uri="{FF2B5EF4-FFF2-40B4-BE49-F238E27FC236}">
                <a16:creationId xmlns:a16="http://schemas.microsoft.com/office/drawing/2014/main" id="{09896B4E-767E-074F-8EDA-CDA62F29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40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Other HTTP request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essages</a:t>
            </a:r>
            <a:endParaRPr lang="en-US" sz="4400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25316CA5-99B5-7F45-AFB7-B3A2CBFABDDC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1727394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page often includes form input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input sent from client to server in entity body of HTTP POST request message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C7D421B-4EDF-C343-AB2D-4624467F5415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4466964"/>
            <a:ext cx="5541055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method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sending data to server):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 user data in URL field of HTTP GET request message (following a ‘?’):</a:t>
            </a:r>
          </a:p>
        </p:txBody>
      </p:sp>
      <p:sp>
        <p:nvSpPr>
          <p:cNvPr id="89" name="Text Box 5">
            <a:extLst>
              <a:ext uri="{FF2B5EF4-FFF2-40B4-BE49-F238E27FC236}">
                <a16:creationId xmlns:a16="http://schemas.microsoft.com/office/drawing/2014/main" id="{B785588B-2DEA-474F-89CA-2613413F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2" y="5806133"/>
            <a:ext cx="628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www.somesite.com/animalsearch?monkeys&amp;banana</a:t>
            </a: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F9FB5262-4D63-A149-A391-3CDD424427AC}"/>
              </a:ext>
            </a:extLst>
          </p:cNvPr>
          <p:cNvSpPr txBox="1">
            <a:spLocks noChangeArrowheads="1"/>
          </p:cNvSpPr>
          <p:nvPr/>
        </p:nvSpPr>
        <p:spPr>
          <a:xfrm>
            <a:off x="6991758" y="1752600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 headers (only) that would be returned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specified URL were requested  with an HTTP GET method. 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2D3C6453-B336-C04B-8A91-4E7D3B632FEB}"/>
              </a:ext>
            </a:extLst>
          </p:cNvPr>
          <p:cNvSpPr txBox="1">
            <a:spLocks noChangeArrowheads="1"/>
          </p:cNvSpPr>
          <p:nvPr/>
        </p:nvSpPr>
        <p:spPr>
          <a:xfrm>
            <a:off x="6993371" y="3839527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PUT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uploads new file (object) to server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completely replaces file that exists at specified URL with content in entity body of POST HTTP request message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C538BA-1C71-0F4D-B753-A7D597D9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</a:t>
            </a:r>
            <a:endParaRPr lang="en-US" sz="4400" dirty="0"/>
          </a:p>
        </p:txBody>
      </p:sp>
      <p:sp>
        <p:nvSpPr>
          <p:cNvPr id="87" name="Text Box 5">
            <a:extLst>
              <a:ext uri="{FF2B5EF4-FFF2-40B4-BE49-F238E27FC236}">
                <a16:creationId xmlns:a16="http://schemas.microsoft.com/office/drawing/2014/main" id="{A994AECC-DC16-7847-B8EE-F2F612AB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1555730"/>
            <a:ext cx="4056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line (protocol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code status phrase)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695B2A1-768B-CE41-87A1-8D564F95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618" y="2984961"/>
            <a:ext cx="107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lines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10">
            <a:extLst>
              <a:ext uri="{FF2B5EF4-FFF2-40B4-BE49-F238E27FC236}">
                <a16:creationId xmlns:a16="http://schemas.microsoft.com/office/drawing/2014/main" id="{71D3CD43-9088-2144-992C-3A77F783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97" y="4607159"/>
            <a:ext cx="360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data, e.g.,  requested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HTML file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Rectangle 15">
            <a:extLst>
              <a:ext uri="{FF2B5EF4-FFF2-40B4-BE49-F238E27FC236}">
                <a16:creationId xmlns:a16="http://schemas.microsoft.com/office/drawing/2014/main" id="{AE1D96B5-48F4-B842-9424-43BC570F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81" y="1710879"/>
            <a:ext cx="6311900" cy="349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HTTP/1.1 200 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Date: Tue, 08 Sep 2020 00:53:20 GMT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Server: Apache/2.4.6 (CentOS) OpenSSL/1.0.2k-fips PHP/7.4.9 mod_perl/2.0.11 Perl/v5.16.3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Last-Modified: Tue, 01 Mar 2016 18:57:50 GMT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ETag: "a5b-52d015789ee9e"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Accept-Ranges: bytes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Content-Length: 2651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Content-Type: text/html; charset=UTF-8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data data data data data ... 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248C33-8978-FA4A-B68D-07F7345C9C4D}"/>
              </a:ext>
            </a:extLst>
          </p:cNvPr>
          <p:cNvCxnSpPr>
            <a:cxnSpLocks/>
          </p:cNvCxnSpPr>
          <p:nvPr/>
        </p:nvCxnSpPr>
        <p:spPr>
          <a:xfrm>
            <a:off x="3593872" y="1845820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C1D39C-E830-C840-962A-5EF5A5C89548}"/>
              </a:ext>
            </a:extLst>
          </p:cNvPr>
          <p:cNvCxnSpPr>
            <a:cxnSpLocks/>
          </p:cNvCxnSpPr>
          <p:nvPr/>
        </p:nvCxnSpPr>
        <p:spPr>
          <a:xfrm>
            <a:off x="3642857" y="4850277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">
            <a:extLst>
              <a:ext uri="{FF2B5EF4-FFF2-40B4-BE49-F238E27FC236}">
                <a16:creationId xmlns:a16="http://schemas.microsoft.com/office/drawing/2014/main" id="{2551C779-9290-AD4E-91BD-E60A7E92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6155251"/>
            <a:ext cx="9521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44120-8306-2742-A6C5-833CF39C2053}"/>
              </a:ext>
            </a:extLst>
          </p:cNvPr>
          <p:cNvSpPr/>
          <p:nvPr/>
        </p:nvSpPr>
        <p:spPr>
          <a:xfrm>
            <a:off x="506185" y="4724398"/>
            <a:ext cx="10733315" cy="1894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B4A04F6-6325-3B46-B996-B1257F5CC1D8}"/>
              </a:ext>
            </a:extLst>
          </p:cNvPr>
          <p:cNvSpPr/>
          <p:nvPr/>
        </p:nvSpPr>
        <p:spPr>
          <a:xfrm>
            <a:off x="4963885" y="2057400"/>
            <a:ext cx="261258" cy="2694214"/>
          </a:xfrm>
          <a:prstGeom prst="leftBrace">
            <a:avLst/>
          </a:prstGeom>
          <a:ln w="22225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0BCB5-3B5E-AE49-AE9B-AE6FFB902BA8}"/>
              </a:ext>
            </a:extLst>
          </p:cNvPr>
          <p:cNvSpPr/>
          <p:nvPr/>
        </p:nvSpPr>
        <p:spPr>
          <a:xfrm>
            <a:off x="4359729" y="2041072"/>
            <a:ext cx="7151914" cy="2982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7232E2-6D04-AD43-8E7F-3073A3A01F08}"/>
              </a:ext>
            </a:extLst>
          </p:cNvPr>
          <p:cNvSpPr/>
          <p:nvPr/>
        </p:nvSpPr>
        <p:spPr>
          <a:xfrm>
            <a:off x="3858986" y="2939143"/>
            <a:ext cx="7151914" cy="135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1A72BEEE-6164-8340-B1FC-05E6C79C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HTTP response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tatus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odes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7D9FAF8-ACB6-2648-AF49-4F1CA2DD361E}"/>
              </a:ext>
            </a:extLst>
          </p:cNvPr>
          <p:cNvSpPr txBox="1">
            <a:spLocks noChangeArrowheads="1"/>
          </p:cNvSpPr>
          <p:nvPr/>
        </p:nvSpPr>
        <p:spPr>
          <a:xfrm>
            <a:off x="1179871" y="2274314"/>
            <a:ext cx="10678300" cy="4168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200 OK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 succeeded, requested object later in this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301 Moved Permanently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requested object moved, new location specified later in this message (in Location: field)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400 Bad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 msg not understood by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404 Not Found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requested document not found on this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505 HTTP Version Not Supported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C98F9E3-E57A-7844-89F3-A6331B04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1" y="1325562"/>
            <a:ext cx="1085628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508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status code appears in 1st line in server-to-client response message.</a:t>
            </a:r>
          </a:p>
          <a:p>
            <a:pPr marL="350838" marR="0" lvl="0" indent="-350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some sample codes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F3EBF3D-1991-B942-BC94-7A161F525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5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Some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 apps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914400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social networking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multi-user network games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stored video (YouTube, Hulu, Netflix) 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DF5219-071B-3D4F-9DD6-1CD36C0FFD4F}"/>
              </a:ext>
            </a:extLst>
          </p:cNvPr>
          <p:cNvSpPr txBox="1">
            <a:spLocks/>
          </p:cNvSpPr>
          <p:nvPr/>
        </p:nvSpPr>
        <p:spPr>
          <a:xfrm>
            <a:off x="6468101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voice over IP (e.g., Skype)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video conferencing (e.g., Zoom)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search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login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DE588D6-94A2-B04E-8537-8635EBD4C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9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1" name="Group 618">
            <a:extLst>
              <a:ext uri="{FF2B5EF4-FFF2-40B4-BE49-F238E27FC236}">
                <a16:creationId xmlns:a16="http://schemas.microsoft.com/office/drawing/2014/main" id="{580255E5-A809-CB45-994D-F69BD8D6F8D7}"/>
              </a:ext>
            </a:extLst>
          </p:cNvPr>
          <p:cNvGrpSpPr>
            <a:grpSpLocks/>
          </p:cNvGrpSpPr>
          <p:nvPr/>
        </p:nvGrpSpPr>
        <p:grpSpPr bwMode="auto">
          <a:xfrm>
            <a:off x="8005845" y="1168489"/>
            <a:ext cx="1065213" cy="965200"/>
            <a:chOff x="4047" y="420"/>
            <a:chExt cx="671" cy="608"/>
          </a:xfrm>
        </p:grpSpPr>
        <p:sp>
          <p:nvSpPr>
            <p:cNvPr id="572" name="Rectangle 227">
              <a:extLst>
                <a:ext uri="{FF2B5EF4-FFF2-40B4-BE49-F238E27FC236}">
                  <a16:creationId xmlns:a16="http://schemas.microsoft.com/office/drawing/2014/main" id="{B2F29371-16FD-D244-80BF-A52E1D7F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Rectangle 228">
              <a:extLst>
                <a:ext uri="{FF2B5EF4-FFF2-40B4-BE49-F238E27FC236}">
                  <a16:creationId xmlns:a16="http://schemas.microsoft.com/office/drawing/2014/main" id="{E66B124A-4E8B-D846-A7C2-C34B559B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29">
              <a:extLst>
                <a:ext uri="{FF2B5EF4-FFF2-40B4-BE49-F238E27FC236}">
                  <a16:creationId xmlns:a16="http://schemas.microsoft.com/office/drawing/2014/main" id="{80574F4D-DD94-2C4B-B4A1-D4DE0E2D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Text Box 230">
              <a:extLst>
                <a:ext uri="{FF2B5EF4-FFF2-40B4-BE49-F238E27FC236}">
                  <a16:creationId xmlns:a16="http://schemas.microsoft.com/office/drawing/2014/main" id="{2EABDC18-53BF-7B40-AB0D-A755F80C0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0" name="Line 231">
              <a:extLst>
                <a:ext uri="{FF2B5EF4-FFF2-40B4-BE49-F238E27FC236}">
                  <a16:creationId xmlns:a16="http://schemas.microsoft.com/office/drawing/2014/main" id="{E5CDD0A1-21E2-6748-A493-24F315669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Line 232">
              <a:extLst>
                <a:ext uri="{FF2B5EF4-FFF2-40B4-BE49-F238E27FC236}">
                  <a16:creationId xmlns:a16="http://schemas.microsoft.com/office/drawing/2014/main" id="{CDA63567-EA65-5A46-877E-710FE9AD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Line 233">
              <a:extLst>
                <a:ext uri="{FF2B5EF4-FFF2-40B4-BE49-F238E27FC236}">
                  <a16:creationId xmlns:a16="http://schemas.microsoft.com/office/drawing/2014/main" id="{7FE7B44D-4874-7642-8A70-AE45F5B80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917">
              <a:extLst>
                <a:ext uri="{FF2B5EF4-FFF2-40B4-BE49-F238E27FC236}">
                  <a16:creationId xmlns:a16="http://schemas.microsoft.com/office/drawing/2014/main" id="{9FBAE6C1-0ABD-B849-B7B3-8C34910C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619">
            <a:extLst>
              <a:ext uri="{FF2B5EF4-FFF2-40B4-BE49-F238E27FC236}">
                <a16:creationId xmlns:a16="http://schemas.microsoft.com/office/drawing/2014/main" id="{14A407A0-EBD9-3449-9859-9B138D20D5AC}"/>
              </a:ext>
            </a:extLst>
          </p:cNvPr>
          <p:cNvGrpSpPr>
            <a:grpSpLocks/>
          </p:cNvGrpSpPr>
          <p:nvPr/>
        </p:nvGrpSpPr>
        <p:grpSpPr bwMode="auto">
          <a:xfrm>
            <a:off x="10104523" y="4743539"/>
            <a:ext cx="1050926" cy="974725"/>
            <a:chOff x="4047" y="414"/>
            <a:chExt cx="662" cy="614"/>
          </a:xfrm>
        </p:grpSpPr>
        <p:sp>
          <p:nvSpPr>
            <p:cNvPr id="632" name="Rectangle 227">
              <a:extLst>
                <a:ext uri="{FF2B5EF4-FFF2-40B4-BE49-F238E27FC236}">
                  <a16:creationId xmlns:a16="http://schemas.microsoft.com/office/drawing/2014/main" id="{875D12D0-0645-B449-8F48-0AC45EE1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3" name="Rectangle 228">
              <a:extLst>
                <a:ext uri="{FF2B5EF4-FFF2-40B4-BE49-F238E27FC236}">
                  <a16:creationId xmlns:a16="http://schemas.microsoft.com/office/drawing/2014/main" id="{F233A0F6-C3A3-1D47-A777-BFAC1494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229">
              <a:extLst>
                <a:ext uri="{FF2B5EF4-FFF2-40B4-BE49-F238E27FC236}">
                  <a16:creationId xmlns:a16="http://schemas.microsoft.com/office/drawing/2014/main" id="{3B52AB0C-7235-834F-A249-28BBCC6D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6" name="Text Box 230">
              <a:extLst>
                <a:ext uri="{FF2B5EF4-FFF2-40B4-BE49-F238E27FC236}">
                  <a16:creationId xmlns:a16="http://schemas.microsoft.com/office/drawing/2014/main" id="{9B5B5523-DD29-8F46-BF07-8ECCDD6C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7" name="Line 231">
              <a:extLst>
                <a:ext uri="{FF2B5EF4-FFF2-40B4-BE49-F238E27FC236}">
                  <a16:creationId xmlns:a16="http://schemas.microsoft.com/office/drawing/2014/main" id="{00E57763-CBA1-1542-B749-A48E642E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Line 232">
              <a:extLst>
                <a:ext uri="{FF2B5EF4-FFF2-40B4-BE49-F238E27FC236}">
                  <a16:creationId xmlns:a16="http://schemas.microsoft.com/office/drawing/2014/main" id="{E4657539-B4FE-304C-816A-A074251A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Line 233">
              <a:extLst>
                <a:ext uri="{FF2B5EF4-FFF2-40B4-BE49-F238E27FC236}">
                  <a16:creationId xmlns:a16="http://schemas.microsoft.com/office/drawing/2014/main" id="{DE0F6076-B3CE-C540-BD00-B77A1E45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917">
              <a:extLst>
                <a:ext uri="{FF2B5EF4-FFF2-40B4-BE49-F238E27FC236}">
                  <a16:creationId xmlns:a16="http://schemas.microsoft.com/office/drawing/2014/main" id="{0111663E-DD9D-6043-8338-8C5285F74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2" name="Group 628">
            <a:extLst>
              <a:ext uri="{FF2B5EF4-FFF2-40B4-BE49-F238E27FC236}">
                <a16:creationId xmlns:a16="http://schemas.microsoft.com/office/drawing/2014/main" id="{F65FBC4E-EE37-D144-AFDB-E6C408428C1F}"/>
              </a:ext>
            </a:extLst>
          </p:cNvPr>
          <p:cNvGrpSpPr>
            <a:grpSpLocks/>
          </p:cNvGrpSpPr>
          <p:nvPr/>
        </p:nvGrpSpPr>
        <p:grpSpPr bwMode="auto">
          <a:xfrm>
            <a:off x="7962986" y="4374557"/>
            <a:ext cx="1060451" cy="965200"/>
            <a:chOff x="4047" y="420"/>
            <a:chExt cx="668" cy="608"/>
          </a:xfrm>
        </p:grpSpPr>
        <p:sp>
          <p:nvSpPr>
            <p:cNvPr id="643" name="Rectangle 227">
              <a:extLst>
                <a:ext uri="{FF2B5EF4-FFF2-40B4-BE49-F238E27FC236}">
                  <a16:creationId xmlns:a16="http://schemas.microsoft.com/office/drawing/2014/main" id="{E92C3AA2-F23F-C148-8F92-1D04CB50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4" name="Rectangle 228">
              <a:extLst>
                <a:ext uri="{FF2B5EF4-FFF2-40B4-BE49-F238E27FC236}">
                  <a16:creationId xmlns:a16="http://schemas.microsoft.com/office/drawing/2014/main" id="{6330CAEB-E474-6241-9D9F-EEB5C509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5" name="Rectangle 229">
              <a:extLst>
                <a:ext uri="{FF2B5EF4-FFF2-40B4-BE49-F238E27FC236}">
                  <a16:creationId xmlns:a16="http://schemas.microsoft.com/office/drawing/2014/main" id="{AFA24D83-EF79-8246-AE25-393D0CC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6" name="Text Box 230">
              <a:extLst>
                <a:ext uri="{FF2B5EF4-FFF2-40B4-BE49-F238E27FC236}">
                  <a16:creationId xmlns:a16="http://schemas.microsoft.com/office/drawing/2014/main" id="{3EEA565E-691A-5943-B9C1-2FBC1E5B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7" name="Line 231">
              <a:extLst>
                <a:ext uri="{FF2B5EF4-FFF2-40B4-BE49-F238E27FC236}">
                  <a16:creationId xmlns:a16="http://schemas.microsoft.com/office/drawing/2014/main" id="{8E2DC1D5-A1BA-E349-B4E3-5CB27DD1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Line 232">
              <a:extLst>
                <a:ext uri="{FF2B5EF4-FFF2-40B4-BE49-F238E27FC236}">
                  <a16:creationId xmlns:a16="http://schemas.microsoft.com/office/drawing/2014/main" id="{0D97E1EE-0440-9746-9909-8846196F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Line 233">
              <a:extLst>
                <a:ext uri="{FF2B5EF4-FFF2-40B4-BE49-F238E27FC236}">
                  <a16:creationId xmlns:a16="http://schemas.microsoft.com/office/drawing/2014/main" id="{9453EBF5-7BBF-8943-8161-7DEB7997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917">
              <a:extLst>
                <a:ext uri="{FF2B5EF4-FFF2-40B4-BE49-F238E27FC236}">
                  <a16:creationId xmlns:a16="http://schemas.microsoft.com/office/drawing/2014/main" id="{B9EE01B3-0624-134E-8FD0-E4ADEDFD2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030" y="445143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80" y="1325651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Creating a network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334086"/>
            <a:ext cx="5309184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write programs that: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 on (different) end systems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communicate over network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web server software communicates with browser software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need to write software for network-core devices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not run user applications 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9" name="Slide Number Placeholder 2">
            <a:extLst>
              <a:ext uri="{FF2B5EF4-FFF2-40B4-BE49-F238E27FC236}">
                <a16:creationId xmlns:a16="http://schemas.microsoft.com/office/drawing/2014/main" id="{76314F6E-363C-1941-BD9B-3234A7206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4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1" grpId="0" animBg="1"/>
      <p:bldP spid="6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id="{96ECE80E-E07E-F54F-B7D9-AC2C33D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8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Sockets</a:t>
            </a:r>
            <a:endParaRPr lang="en-US" sz="4400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shoves message out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8482481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5167781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81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2742081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781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718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43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081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1831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56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1068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8018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3181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" name="Slide Number Placeholder 2">
            <a:extLst>
              <a:ext uri="{FF2B5EF4-FFF2-40B4-BE49-F238E27FC236}">
                <a16:creationId xmlns:a16="http://schemas.microsoft.com/office/drawing/2014/main" id="{4F8ECF08-A4D3-AC44-87C7-BD50757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23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332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14803" y="1318820"/>
            <a:ext cx="6363331" cy="48533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680936" y="4553087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1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serverIP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serverIP)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7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89754" cy="426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'hostname'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80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(serverName,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modifiedMessage, serverAddress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clientSocket.recvfrom(2048)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print(modifiedMessage.decode())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UDPClient</a:t>
            </a: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3344907" y="2997131"/>
            <a:ext cx="2943680" cy="307777"/>
            <a:chOff x="1211823" y="2904386"/>
            <a:chExt cx="2271818" cy="307392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23" y="2904386"/>
              <a:ext cx="2271818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645918" y="5411634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2137532" y="4571815"/>
            <a:ext cx="4091095" cy="440025"/>
            <a:chOff x="-493741" y="4530536"/>
            <a:chExt cx="4090757" cy="440321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41" y="4662874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data (bytes) from socket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96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2059</Words>
  <Application>Microsoft Office PowerPoint</Application>
  <PresentationFormat>Widescreen</PresentationFormat>
  <Paragraphs>500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Calibri</vt:lpstr>
      <vt:lpstr>Comic Sans MS</vt:lpstr>
      <vt:lpstr>Courier</vt:lpstr>
      <vt:lpstr>Courier New</vt:lpstr>
      <vt:lpstr>Tahoma</vt:lpstr>
      <vt:lpstr>Times New Roman</vt:lpstr>
      <vt:lpstr>Wingdings</vt:lpstr>
      <vt:lpstr>ZapfDingbats</vt:lpstr>
      <vt:lpstr>Office Theme</vt:lpstr>
      <vt:lpstr>IT304 Computer Networks</vt:lpstr>
      <vt:lpstr>Application layer: overview</vt:lpstr>
      <vt:lpstr>Some network apps</vt:lpstr>
      <vt:lpstr>Creating a network app</vt:lpstr>
      <vt:lpstr>Client-server paradigm</vt:lpstr>
      <vt:lpstr>Sockets</vt:lpstr>
      <vt:lpstr>Socket programming with UDP </vt:lpstr>
      <vt:lpstr>Client/server socket interaction: UDP</vt:lpstr>
      <vt:lpstr>Example app: UDP client</vt:lpstr>
      <vt:lpstr>Example app: UDP server</vt:lpstr>
      <vt:lpstr>Web and HTTP</vt:lpstr>
      <vt:lpstr>HTTP overview</vt:lpstr>
      <vt:lpstr>HTTP overview (continued)</vt:lpstr>
      <vt:lpstr>HTTP connections: two types</vt:lpstr>
      <vt:lpstr>Non-persistent HTTP: example</vt:lpstr>
      <vt:lpstr>Non-persistent HTTP: example (cont.)</vt:lpstr>
      <vt:lpstr>Non-persistent HTTP: response time</vt:lpstr>
      <vt:lpstr>Persistent HTTP (HTTP 1.1)</vt:lpstr>
      <vt:lpstr>HTTP request message</vt:lpstr>
      <vt:lpstr>HTTP request message: general format</vt:lpstr>
      <vt:lpstr>Other HTTP request messages</vt:lpstr>
      <vt:lpstr>HTTP response message</vt:lpstr>
      <vt:lpstr>HTTP response status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Tanay Kewalramani</cp:lastModifiedBy>
  <cp:revision>4</cp:revision>
  <cp:lastPrinted>2024-08-06T03:49:13Z</cp:lastPrinted>
  <dcterms:created xsi:type="dcterms:W3CDTF">2023-08-02T10:54:29Z</dcterms:created>
  <dcterms:modified xsi:type="dcterms:W3CDTF">2024-08-21T14:08:31Z</dcterms:modified>
</cp:coreProperties>
</file>