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223" r:id="rId2"/>
    <p:sldId id="1161" r:id="rId3"/>
    <p:sldId id="1162" r:id="rId4"/>
    <p:sldId id="1164" r:id="rId5"/>
    <p:sldId id="1165" r:id="rId6"/>
    <p:sldId id="1166" r:id="rId7"/>
    <p:sldId id="1167" r:id="rId8"/>
    <p:sldId id="1171" r:id="rId9"/>
    <p:sldId id="1206" r:id="rId10"/>
    <p:sldId id="1081" r:id="rId11"/>
    <p:sldId id="1207" r:id="rId12"/>
    <p:sldId id="1087" r:id="rId13"/>
    <p:sldId id="1208" r:id="rId14"/>
    <p:sldId id="1090" r:id="rId15"/>
    <p:sldId id="1222" r:id="rId16"/>
    <p:sldId id="1092" r:id="rId17"/>
    <p:sldId id="1209" r:id="rId18"/>
    <p:sldId id="12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6538"/>
  </p:normalViewPr>
  <p:slideViewPr>
    <p:cSldViewPr snapToGrid="0" snapToObjects="1">
      <p:cViewPr varScale="1">
        <p:scale>
          <a:sx n="131" d="100"/>
          <a:sy n="13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A88E-CFBA-2647-B349-C80D258A5EB1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6D80-3DD6-0F42-931C-74324F4C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8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38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window size of 14, 8 have been sent but are not yet acknowledged, 6 sequence numbers are available for us. In window, but no calls from above to use them.</a:t>
            </a:r>
          </a:p>
          <a:p>
            <a:endParaRPr lang="en-US" dirty="0"/>
          </a:p>
          <a:p>
            <a:r>
              <a:rPr lang="en-US" dirty="0"/>
              <a:t>Note – we’ll skip the Go-Back-N FSM specification you can check that out in PowerPoint slides or book)</a:t>
            </a:r>
          </a:p>
          <a:p>
            <a:endParaRPr lang="en-US" dirty="0"/>
          </a:p>
          <a:p>
            <a:r>
              <a:rPr lang="en-US" dirty="0"/>
              <a:t>TCP uses cumulative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6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 – we’ll skip the Go-Back-N FSM specification (actually it’s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skip FSM specification for GBN – check out the book or ppt – and let’s watch GBN sender and receivers  in action.</a:t>
            </a:r>
          </a:p>
          <a:p>
            <a:r>
              <a:rPr lang="en-US" dirty="0"/>
              <a:t>Let assume a window size of 4.  at t=0, sender sends packets 0, 1, 2 3, 4, and packet 2 will be lost</a:t>
            </a:r>
          </a:p>
          <a:p>
            <a:endParaRPr lang="en-US" dirty="0"/>
          </a:p>
          <a:p>
            <a:r>
              <a:rPr lang="en-US" dirty="0"/>
              <a:t>At the receiver:</a:t>
            </a:r>
          </a:p>
          <a:p>
            <a:r>
              <a:rPr lang="en-US" dirty="0"/>
              <a:t>Packet 0 received ACK0 generated</a:t>
            </a:r>
          </a:p>
          <a:p>
            <a:r>
              <a:rPr lang="en-US" dirty="0"/>
              <a:t>Packet 1 received ACK1 generated</a:t>
            </a:r>
          </a:p>
          <a:p>
            <a:r>
              <a:rPr lang="en-US" dirty="0"/>
              <a:t>Packet 2 is lost, and so when packet 3 is received, ACK 1 is sent – that’s the cumulative ACK, re-Acknowledging the receipt of packet 1. and in this implementation packet 3 is discarded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55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important mechanism of GBN was the use of the cumulative acknowledgements, and as we mentioned, cumulative ACKs are used in TCP</a:t>
            </a:r>
          </a:p>
          <a:p>
            <a:endParaRPr lang="en-US" dirty="0"/>
          </a:p>
          <a:p>
            <a:r>
              <a:rPr lang="en-US" dirty="0"/>
              <a:t>An alternate ACK mechanism would be for the receiver to individually acknowledge specific packets as they are received.  This mechanism is at the heart of the Selective repeat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239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3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packet is in order, its data will be delivered, as will any buffered data that can now be delivered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43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57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28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3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3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29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69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67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11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0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B188-4C5E-4247-99FF-B3C96684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2411-2F98-454D-A188-57B9CB694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E633-5158-1946-BD6E-920E4E59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20C9-89EE-C446-99FE-242995E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FD1-135F-D64C-9370-606E3D7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3CFD-F8DF-D848-8AE9-FB0204ED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C12FF-5675-C343-8FDC-B7A53A2C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8844-DBB4-294B-87F5-F7924872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12DB-0FEF-794B-A3CF-365A3B5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E225-ED8C-1D44-BD78-5DD6FD34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B3238-D8C4-1243-ACCC-ECE0FA0BB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41C46-6AC6-114B-829F-C747802B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F6690-38A7-2F4D-B6C4-7AE7E3B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4E0F-25D7-A944-86AC-3CBC9B49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38DC-90A3-394F-A222-622E9333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CA16-F96D-0C41-AC97-ED9F98FD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589-7BFF-9542-B866-3E497B04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DE31-951F-5E4B-A26B-31A1FC5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5997-0175-6C4D-B886-BE280E77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278-29CF-9E46-B937-3E066822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74FD-51D4-9541-B413-982460A2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9CB3-BE3F-0541-86B7-83293544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456C-78EE-1949-93DB-AE494DC1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FADE-845C-A342-8E53-B16179CA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CB9B-6069-DB42-897A-F6762780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6E08-3027-9149-BF77-CE81FEE4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6D53-FE0F-B144-91AB-B2032C889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E210-96B2-234B-8AD1-22AB8FB6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A3D6F-D825-AE46-BDAF-6576A749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C022B-C3C9-DC44-B00E-21DF8036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8D63-8EA6-E14C-BB8B-EE150CA0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77DA-02C1-F545-B4E1-ADC2EDE2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DF8E-681F-5B4B-9389-1F508513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17304-3631-B84F-9070-2D995AE4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BAA68-D8B4-054C-B35B-6B8DAB2C1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A6FA4-A298-8647-84F7-8AC26EB44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FAB55-C641-B942-8BD0-BD60B8E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6CC0F-E32F-6842-9B2E-3499595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B5DEE-114F-A743-8B09-98FB371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3702-2327-CB47-9FF6-AA2FCA23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40F2-CCD0-0945-8CD7-5722D690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DF67D-1693-474E-ADD4-EF5819F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84F66-2E69-7F43-8A86-A5BC33BF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E55FC-9FD1-6340-BFCC-91637295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86A4-807F-6B44-B144-095CEED9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D0D0F-DB00-C849-8B18-F4A383D9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3C4F-4F7C-BD4B-80D7-4C82941C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955C-8231-3748-B10D-52F07092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E6B9D-95ED-CC4F-965D-6C99BD9C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F24F-3062-D141-BA62-E36D2D22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6C13-B5F6-674D-9EAB-D5CA3CFA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9A90-DA86-F24D-BFD0-A0314209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0AA2-19E7-B644-9D28-FDE2AE9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CEF88-4312-3E4C-8B72-95DCC131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0F4D-1771-A241-8DFA-57F7AD84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7900-7E01-304A-8694-93DC47DC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EB55-FB5D-414B-BDD3-A8574481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0BDD4-57D0-A643-AD45-8FC9846B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A6853-40DC-BE46-9DEA-6F9D9B03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1766-DEB9-564B-9DA3-B979729B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00FE-823E-7642-AA08-087E5F787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4BEE-01ED-0E40-9F1D-621DFD1D35E5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EB48-0026-3C4F-856A-D84FC83A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FFF1-D399-4E43-8C54-1E3C831D9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A903-5C1D-4C40-A157-1B1C8FB4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778D-D784-8520-B717-D3A6C6A5E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IT304 Computer Networks</a:t>
            </a:r>
            <a:br>
              <a:rPr lang="en-US" dirty="0"/>
            </a:br>
            <a:r>
              <a:rPr lang="en-US" dirty="0"/>
              <a:t>Week 5-Lec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A9DF-0771-34F8-0974-E7222044E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Transmission Control Protocol -Fundamentals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Reliable Data Transfer : pipelined protocols operation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58138FEE-B5E2-DF48-8378-96F53EA03F37}"/>
              </a:ext>
            </a:extLst>
          </p:cNvPr>
          <p:cNvSpPr txBox="1">
            <a:spLocks noChangeArrowheads="1"/>
          </p:cNvSpPr>
          <p:nvPr/>
        </p:nvSpPr>
        <p:spPr>
          <a:xfrm>
            <a:off x="722556" y="1312877"/>
            <a:ext cx="10988826" cy="203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sender allows multiple,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in-flight”, yet-to-be-acknowledged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range of sequence numbers must be increased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buffering at sender and/or receiver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5D14E0-A0D3-934D-BBAE-EEDB9CC51924}"/>
              </a:ext>
            </a:extLst>
          </p:cNvPr>
          <p:cNvGrpSpPr/>
          <p:nvPr/>
        </p:nvGrpSpPr>
        <p:grpSpPr>
          <a:xfrm>
            <a:off x="2916237" y="2993267"/>
            <a:ext cx="6359525" cy="2370138"/>
            <a:chOff x="1673403" y="3019025"/>
            <a:chExt cx="6359525" cy="2370138"/>
          </a:xfrm>
        </p:grpSpPr>
        <p:pic>
          <p:nvPicPr>
            <p:cNvPr id="80" name="Picture 5" descr="rdt_pipelined1">
              <a:extLst>
                <a:ext uri="{FF2B5EF4-FFF2-40B4-BE49-F238E27FC236}">
                  <a16:creationId xmlns:a16="http://schemas.microsoft.com/office/drawing/2014/main" id="{2F295627-AEBF-DA46-A59F-B81177F03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403" y="3019025"/>
              <a:ext cx="6105525" cy="23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44">
              <a:extLst>
                <a:ext uri="{FF2B5EF4-FFF2-40B4-BE49-F238E27FC236}">
                  <a16:creationId xmlns:a16="http://schemas.microsoft.com/office/drawing/2014/main" id="{1111BB3D-3EE3-524B-ADDE-3374E7ACC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403" y="3696888"/>
              <a:ext cx="469900" cy="465137"/>
              <a:chOff x="881" y="2283"/>
              <a:chExt cx="296" cy="293"/>
            </a:xfrm>
          </p:grpSpPr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10716B48-25E1-7F4D-87AA-377041B5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3" name="Group 36">
                <a:extLst>
                  <a:ext uri="{FF2B5EF4-FFF2-40B4-BE49-F238E27FC236}">
                    <a16:creationId xmlns:a16="http://schemas.microsoft.com/office/drawing/2014/main" id="{F805DF4F-95A4-BD4D-AD9B-A0F477F1C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84" name="Picture 37" descr="desktop_computer_stylized_medium">
                  <a:extLst>
                    <a:ext uri="{FF2B5EF4-FFF2-40B4-BE49-F238E27FC236}">
                      <a16:creationId xmlns:a16="http://schemas.microsoft.com/office/drawing/2014/main" id="{85D0573B-AA1D-C647-947D-E75FC498BE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Freeform 38">
                  <a:extLst>
                    <a:ext uri="{FF2B5EF4-FFF2-40B4-BE49-F238E27FC236}">
                      <a16:creationId xmlns:a16="http://schemas.microsoft.com/office/drawing/2014/main" id="{D280CE14-8944-254D-8B1F-894AD27B6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A1C3D94C-83E9-0F40-97E5-B369E086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828" y="3709588"/>
              <a:ext cx="185737" cy="431800"/>
            </a:xfrm>
            <a:custGeom>
              <a:avLst/>
              <a:gdLst>
                <a:gd name="T0" fmla="*/ 2147483647 w 117"/>
                <a:gd name="T1" fmla="*/ 2147483647 h 272"/>
                <a:gd name="T2" fmla="*/ 2147483647 w 117"/>
                <a:gd name="T3" fmla="*/ 2147483647 h 272"/>
                <a:gd name="T4" fmla="*/ 2147483647 w 117"/>
                <a:gd name="T5" fmla="*/ 2147483647 h 272"/>
                <a:gd name="T6" fmla="*/ 0 w 117"/>
                <a:gd name="T7" fmla="*/ 2147483647 h 272"/>
                <a:gd name="T8" fmla="*/ 2147483647 w 117"/>
                <a:gd name="T9" fmla="*/ 2147483647 h 272"/>
                <a:gd name="T10" fmla="*/ 2147483647 w 117"/>
                <a:gd name="T11" fmla="*/ 2147483647 h 272"/>
                <a:gd name="T12" fmla="*/ 2147483647 w 117"/>
                <a:gd name="T13" fmla="*/ 0 h 272"/>
                <a:gd name="T14" fmla="*/ 2147483647 w 117"/>
                <a:gd name="T15" fmla="*/ 2147483647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7" h="272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605457C9-55E9-234B-AF40-1C2CEC7BD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903" y="3714350"/>
              <a:ext cx="469900" cy="465138"/>
              <a:chOff x="881" y="2283"/>
              <a:chExt cx="296" cy="293"/>
            </a:xfrm>
          </p:grpSpPr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5A66C211-A318-FD43-B1DC-494380C2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" name="Group 52">
                <a:extLst>
                  <a:ext uri="{FF2B5EF4-FFF2-40B4-BE49-F238E27FC236}">
                    <a16:creationId xmlns:a16="http://schemas.microsoft.com/office/drawing/2014/main" id="{028FC7D3-7EE7-2840-8091-94C524E05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90" name="Picture 53" descr="desktop_computer_stylized_medium">
                  <a:extLst>
                    <a:ext uri="{FF2B5EF4-FFF2-40B4-BE49-F238E27FC236}">
                      <a16:creationId xmlns:a16="http://schemas.microsoft.com/office/drawing/2014/main" id="{5DF1881B-0BF4-AD42-A217-8A59265F13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Freeform 54">
                  <a:extLst>
                    <a:ext uri="{FF2B5EF4-FFF2-40B4-BE49-F238E27FC236}">
                      <a16:creationId xmlns:a16="http://schemas.microsoft.com/office/drawing/2014/main" id="{70153128-AD53-344E-AC41-31C4A7A68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" name="Group 55">
              <a:extLst>
                <a:ext uri="{FF2B5EF4-FFF2-40B4-BE49-F238E27FC236}">
                  <a16:creationId xmlns:a16="http://schemas.microsoft.com/office/drawing/2014/main" id="{BC8220C0-F289-EA49-A8E3-C57D2050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546" y="3633388"/>
              <a:ext cx="223838" cy="501650"/>
              <a:chOff x="4140" y="429"/>
              <a:chExt cx="1425" cy="2396"/>
            </a:xfrm>
          </p:grpSpPr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4F76258E-0BBD-8E40-98DF-823F02EF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7">
                <a:extLst>
                  <a:ext uri="{FF2B5EF4-FFF2-40B4-BE49-F238E27FC236}">
                    <a16:creationId xmlns:a16="http://schemas.microsoft.com/office/drawing/2014/main" id="{7ED94245-5F5F-444B-9321-EDC0812D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1F9330A9-C80A-E34C-9993-F9F6EFA2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EED46AB6-5210-284B-BD15-CC7F3CC0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:a16="http://schemas.microsoft.com/office/drawing/2014/main" id="{FCD372CD-8E16-EB40-BCB5-6518B2E5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8" name="Group 61">
                <a:extLst>
                  <a:ext uri="{FF2B5EF4-FFF2-40B4-BE49-F238E27FC236}">
                    <a16:creationId xmlns:a16="http://schemas.microsoft.com/office/drawing/2014/main" id="{A9F56FC0-6211-5447-8838-1C3E5659D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62">
                  <a:extLst>
                    <a:ext uri="{FF2B5EF4-FFF2-40B4-BE49-F238E27FC236}">
                      <a16:creationId xmlns:a16="http://schemas.microsoft.com/office/drawing/2014/main" id="{B2006563-73E3-C341-BE69-A2D714EE0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63">
                  <a:extLst>
                    <a:ext uri="{FF2B5EF4-FFF2-40B4-BE49-F238E27FC236}">
                      <a16:creationId xmlns:a16="http://schemas.microsoft.com/office/drawing/2014/main" id="{452EDF48-634C-DC4E-976C-1E4013FE6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99" name="Rectangle 64">
                <a:extLst>
                  <a:ext uri="{FF2B5EF4-FFF2-40B4-BE49-F238E27FC236}">
                    <a16:creationId xmlns:a16="http://schemas.microsoft.com/office/drawing/2014/main" id="{517F2B13-C563-4E43-B2A5-C5BD2544B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0" name="Group 65">
                <a:extLst>
                  <a:ext uri="{FF2B5EF4-FFF2-40B4-BE49-F238E27FC236}">
                    <a16:creationId xmlns:a16="http://schemas.microsoft.com/office/drawing/2014/main" id="{4ED80E09-23D9-1444-A08C-74DBBD9F3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66">
                  <a:extLst>
                    <a:ext uri="{FF2B5EF4-FFF2-40B4-BE49-F238E27FC236}">
                      <a16:creationId xmlns:a16="http://schemas.microsoft.com/office/drawing/2014/main" id="{BD5E8DEF-A6A7-524F-A3E8-38105351E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0" name="AutoShape 67">
                  <a:extLst>
                    <a:ext uri="{FF2B5EF4-FFF2-40B4-BE49-F238E27FC236}">
                      <a16:creationId xmlns:a16="http://schemas.microsoft.com/office/drawing/2014/main" id="{83CE605A-8B9B-FF4A-ADD9-77EFF07C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13298108-AEB2-9C4B-9F8E-E0273C39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2" name="Rectangle 69">
                <a:extLst>
                  <a:ext uri="{FF2B5EF4-FFF2-40B4-BE49-F238E27FC236}">
                    <a16:creationId xmlns:a16="http://schemas.microsoft.com/office/drawing/2014/main" id="{998350A7-0615-C644-9F45-39D62BDB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3" name="Group 70">
                <a:extLst>
                  <a:ext uri="{FF2B5EF4-FFF2-40B4-BE49-F238E27FC236}">
                    <a16:creationId xmlns:a16="http://schemas.microsoft.com/office/drawing/2014/main" id="{B66F256F-0190-C34D-B1CF-5EC3FBA6E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9" name="AutoShape 71">
                  <a:extLst>
                    <a:ext uri="{FF2B5EF4-FFF2-40B4-BE49-F238E27FC236}">
                      <a16:creationId xmlns:a16="http://schemas.microsoft.com/office/drawing/2014/main" id="{B44DED58-257C-B64B-BAD6-1093812EF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20" name="AutoShape 72">
                  <a:extLst>
                    <a:ext uri="{FF2B5EF4-FFF2-40B4-BE49-F238E27FC236}">
                      <a16:creationId xmlns:a16="http://schemas.microsoft.com/office/drawing/2014/main" id="{17264758-5A11-0143-AA34-8D5FF585E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4" name="Freeform 73">
                <a:extLst>
                  <a:ext uri="{FF2B5EF4-FFF2-40B4-BE49-F238E27FC236}">
                    <a16:creationId xmlns:a16="http://schemas.microsoft.com/office/drawing/2014/main" id="{F9396AFF-50A0-E543-85ED-A1775DCA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" name="Group 74">
                <a:extLst>
                  <a:ext uri="{FF2B5EF4-FFF2-40B4-BE49-F238E27FC236}">
                    <a16:creationId xmlns:a16="http://schemas.microsoft.com/office/drawing/2014/main" id="{EFAA059B-DB96-6A46-B4E6-8F3321F53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7" name="AutoShape 75">
                  <a:extLst>
                    <a:ext uri="{FF2B5EF4-FFF2-40B4-BE49-F238E27FC236}">
                      <a16:creationId xmlns:a16="http://schemas.microsoft.com/office/drawing/2014/main" id="{83348DAB-4511-F04F-BD32-D337DF959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18" name="AutoShape 76">
                  <a:extLst>
                    <a:ext uri="{FF2B5EF4-FFF2-40B4-BE49-F238E27FC236}">
                      <a16:creationId xmlns:a16="http://schemas.microsoft.com/office/drawing/2014/main" id="{A1C8B31D-3D51-2648-9688-2AEA89487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6" name="Rectangle 77">
                <a:extLst>
                  <a:ext uri="{FF2B5EF4-FFF2-40B4-BE49-F238E27FC236}">
                    <a16:creationId xmlns:a16="http://schemas.microsoft.com/office/drawing/2014/main" id="{7EF69E7C-0C67-7148-8FE3-54101303E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7" name="Freeform 78">
                <a:extLst>
                  <a:ext uri="{FF2B5EF4-FFF2-40B4-BE49-F238E27FC236}">
                    <a16:creationId xmlns:a16="http://schemas.microsoft.com/office/drawing/2014/main" id="{FBDFC7A2-78F6-6B42-8CB8-7F23EE4E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79">
                <a:extLst>
                  <a:ext uri="{FF2B5EF4-FFF2-40B4-BE49-F238E27FC236}">
                    <a16:creationId xmlns:a16="http://schemas.microsoft.com/office/drawing/2014/main" id="{CC939040-7BF3-9046-BF6A-0458E0E2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80">
                <a:extLst>
                  <a:ext uri="{FF2B5EF4-FFF2-40B4-BE49-F238E27FC236}">
                    <a16:creationId xmlns:a16="http://schemas.microsoft.com/office/drawing/2014/main" id="{D3889CB4-554F-C549-9233-410F2A702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01CB4D71-6B24-D14B-8E88-E20AA937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utoShape 82">
                <a:extLst>
                  <a:ext uri="{FF2B5EF4-FFF2-40B4-BE49-F238E27FC236}">
                    <a16:creationId xmlns:a16="http://schemas.microsoft.com/office/drawing/2014/main" id="{765BBEDF-3C6B-1040-8B52-503C49ECE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AutoShape 83">
                <a:extLst>
                  <a:ext uri="{FF2B5EF4-FFF2-40B4-BE49-F238E27FC236}">
                    <a16:creationId xmlns:a16="http://schemas.microsoft.com/office/drawing/2014/main" id="{6FAE78A0-65F7-5C4E-B7EA-70A78571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3" name="Oval 84">
                <a:extLst>
                  <a:ext uri="{FF2B5EF4-FFF2-40B4-BE49-F238E27FC236}">
                    <a16:creationId xmlns:a16="http://schemas.microsoft.com/office/drawing/2014/main" id="{AABAB6CF-26FB-E547-93D6-6BFF671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Oval 85">
                <a:extLst>
                  <a:ext uri="{FF2B5EF4-FFF2-40B4-BE49-F238E27FC236}">
                    <a16:creationId xmlns:a16="http://schemas.microsoft.com/office/drawing/2014/main" id="{EE66FB07-9865-0B46-8669-F1B01050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5" name="Oval 86">
                <a:extLst>
                  <a:ext uri="{FF2B5EF4-FFF2-40B4-BE49-F238E27FC236}">
                    <a16:creationId xmlns:a16="http://schemas.microsoft.com/office/drawing/2014/main" id="{5A789240-A8CA-A84D-A9E3-BD6D37173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Rectangle 87">
                <a:extLst>
                  <a:ext uri="{FF2B5EF4-FFF2-40B4-BE49-F238E27FC236}">
                    <a16:creationId xmlns:a16="http://schemas.microsoft.com/office/drawing/2014/main" id="{A762B790-F441-E240-934E-A9664B2F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3" name="Group 88">
              <a:extLst>
                <a:ext uri="{FF2B5EF4-FFF2-40B4-BE49-F238E27FC236}">
                  <a16:creationId xmlns:a16="http://schemas.microsoft.com/office/drawing/2014/main" id="{17DC5732-628F-6741-852D-2CBD1EC0F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9865" y="3576238"/>
              <a:ext cx="223838" cy="501650"/>
              <a:chOff x="4140" y="429"/>
              <a:chExt cx="1425" cy="2396"/>
            </a:xfrm>
          </p:grpSpPr>
          <p:sp>
            <p:nvSpPr>
              <p:cNvPr id="144" name="Freeform 89">
                <a:extLst>
                  <a:ext uri="{FF2B5EF4-FFF2-40B4-BE49-F238E27FC236}">
                    <a16:creationId xmlns:a16="http://schemas.microsoft.com/office/drawing/2014/main" id="{66258626-CF43-4144-AFB5-A001FE5B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90">
                <a:extLst>
                  <a:ext uri="{FF2B5EF4-FFF2-40B4-BE49-F238E27FC236}">
                    <a16:creationId xmlns:a16="http://schemas.microsoft.com/office/drawing/2014/main" id="{75E92CB8-71C3-E048-84D7-F08068A4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Freeform 91">
                <a:extLst>
                  <a:ext uri="{FF2B5EF4-FFF2-40B4-BE49-F238E27FC236}">
                    <a16:creationId xmlns:a16="http://schemas.microsoft.com/office/drawing/2014/main" id="{71C22EB9-D8A4-F04F-A304-D772EEAB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92">
                <a:extLst>
                  <a:ext uri="{FF2B5EF4-FFF2-40B4-BE49-F238E27FC236}">
                    <a16:creationId xmlns:a16="http://schemas.microsoft.com/office/drawing/2014/main" id="{A649EF14-8235-8B4A-8B8B-3AC2B2B64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93">
                <a:extLst>
                  <a:ext uri="{FF2B5EF4-FFF2-40B4-BE49-F238E27FC236}">
                    <a16:creationId xmlns:a16="http://schemas.microsoft.com/office/drawing/2014/main" id="{2C3B9489-DBCD-1B41-A1E0-9939F842A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49" name="Group 94">
                <a:extLst>
                  <a:ext uri="{FF2B5EF4-FFF2-40B4-BE49-F238E27FC236}">
                    <a16:creationId xmlns:a16="http://schemas.microsoft.com/office/drawing/2014/main" id="{5EA53608-D5A4-FB4B-8294-6D9D65EFF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95">
                  <a:extLst>
                    <a:ext uri="{FF2B5EF4-FFF2-40B4-BE49-F238E27FC236}">
                      <a16:creationId xmlns:a16="http://schemas.microsoft.com/office/drawing/2014/main" id="{AED3F1D5-BB8C-254E-83E5-6EAB6528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5" name="AutoShape 96">
                  <a:extLst>
                    <a:ext uri="{FF2B5EF4-FFF2-40B4-BE49-F238E27FC236}">
                      <a16:creationId xmlns:a16="http://schemas.microsoft.com/office/drawing/2014/main" id="{942D2E9F-6E36-084E-9FBC-AD82CA243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0" name="Rectangle 97">
                <a:extLst>
                  <a:ext uri="{FF2B5EF4-FFF2-40B4-BE49-F238E27FC236}">
                    <a16:creationId xmlns:a16="http://schemas.microsoft.com/office/drawing/2014/main" id="{E8FF0B53-6745-A84C-89E0-B850FA20B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1" name="Group 98">
                <a:extLst>
                  <a:ext uri="{FF2B5EF4-FFF2-40B4-BE49-F238E27FC236}">
                    <a16:creationId xmlns:a16="http://schemas.microsoft.com/office/drawing/2014/main" id="{3E1DFAB8-85DC-9B47-A3FC-17FA76E4D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99">
                  <a:extLst>
                    <a:ext uri="{FF2B5EF4-FFF2-40B4-BE49-F238E27FC236}">
                      <a16:creationId xmlns:a16="http://schemas.microsoft.com/office/drawing/2014/main" id="{9B63DA8A-7611-6449-A57A-B40172E56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AutoShape 100">
                  <a:extLst>
                    <a:ext uri="{FF2B5EF4-FFF2-40B4-BE49-F238E27FC236}">
                      <a16:creationId xmlns:a16="http://schemas.microsoft.com/office/drawing/2014/main" id="{AB3060D8-D09B-3F4B-AEE4-AEE61862C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2" name="Rectangle 101">
                <a:extLst>
                  <a:ext uri="{FF2B5EF4-FFF2-40B4-BE49-F238E27FC236}">
                    <a16:creationId xmlns:a16="http://schemas.microsoft.com/office/drawing/2014/main" id="{3C0F1872-3B7D-4A41-8B0C-E81E4AC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Rectangle 102">
                <a:extLst>
                  <a:ext uri="{FF2B5EF4-FFF2-40B4-BE49-F238E27FC236}">
                    <a16:creationId xmlns:a16="http://schemas.microsoft.com/office/drawing/2014/main" id="{660918F1-C396-1647-B4E6-234CB13D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4" name="Group 103">
                <a:extLst>
                  <a:ext uri="{FF2B5EF4-FFF2-40B4-BE49-F238E27FC236}">
                    <a16:creationId xmlns:a16="http://schemas.microsoft.com/office/drawing/2014/main" id="{A148F5A9-0478-8F4F-89E7-8C3944634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104">
                  <a:extLst>
                    <a:ext uri="{FF2B5EF4-FFF2-40B4-BE49-F238E27FC236}">
                      <a16:creationId xmlns:a16="http://schemas.microsoft.com/office/drawing/2014/main" id="{80F9D10C-B532-B14A-B8EA-13E7BE80A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1" name="AutoShape 105">
                  <a:extLst>
                    <a:ext uri="{FF2B5EF4-FFF2-40B4-BE49-F238E27FC236}">
                      <a16:creationId xmlns:a16="http://schemas.microsoft.com/office/drawing/2014/main" id="{88383691-0F9A-5544-9926-129A049B8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5" name="Freeform 106">
                <a:extLst>
                  <a:ext uri="{FF2B5EF4-FFF2-40B4-BE49-F238E27FC236}">
                    <a16:creationId xmlns:a16="http://schemas.microsoft.com/office/drawing/2014/main" id="{5F307D13-C702-C846-AAC3-1F59F5B9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6" name="Group 107">
                <a:extLst>
                  <a:ext uri="{FF2B5EF4-FFF2-40B4-BE49-F238E27FC236}">
                    <a16:creationId xmlns:a16="http://schemas.microsoft.com/office/drawing/2014/main" id="{26FB1383-43C2-B14E-B7B3-0D43473DA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108">
                  <a:extLst>
                    <a:ext uri="{FF2B5EF4-FFF2-40B4-BE49-F238E27FC236}">
                      <a16:creationId xmlns:a16="http://schemas.microsoft.com/office/drawing/2014/main" id="{D061EDA9-2C53-BE45-915E-589037D8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9" name="AutoShape 109">
                  <a:extLst>
                    <a:ext uri="{FF2B5EF4-FFF2-40B4-BE49-F238E27FC236}">
                      <a16:creationId xmlns:a16="http://schemas.microsoft.com/office/drawing/2014/main" id="{998AB447-94FE-834C-84AB-CB37AB303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7" name="Rectangle 110">
                <a:extLst>
                  <a:ext uri="{FF2B5EF4-FFF2-40B4-BE49-F238E27FC236}">
                    <a16:creationId xmlns:a16="http://schemas.microsoft.com/office/drawing/2014/main" id="{7E161FDF-4931-A54D-9200-97C2E9F03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Freeform 111">
                <a:extLst>
                  <a:ext uri="{FF2B5EF4-FFF2-40B4-BE49-F238E27FC236}">
                    <a16:creationId xmlns:a16="http://schemas.microsoft.com/office/drawing/2014/main" id="{6F205231-B042-214A-BAF1-BBBFAAE8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12">
                <a:extLst>
                  <a:ext uri="{FF2B5EF4-FFF2-40B4-BE49-F238E27FC236}">
                    <a16:creationId xmlns:a16="http://schemas.microsoft.com/office/drawing/2014/main" id="{2C9F0014-AAE6-1E42-B6A0-5FDBFB094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13">
                <a:extLst>
                  <a:ext uri="{FF2B5EF4-FFF2-40B4-BE49-F238E27FC236}">
                    <a16:creationId xmlns:a16="http://schemas.microsoft.com/office/drawing/2014/main" id="{8553CA72-700C-7E4C-96EA-C8E02AC5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1" name="Freeform 114">
                <a:extLst>
                  <a:ext uri="{FF2B5EF4-FFF2-40B4-BE49-F238E27FC236}">
                    <a16:creationId xmlns:a16="http://schemas.microsoft.com/office/drawing/2014/main" id="{E1B0C7DC-C796-224B-95BB-EA9A64983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38969B4B-14F8-4C4B-9F4D-1C9709448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AutoShape 116">
                <a:extLst>
                  <a:ext uri="{FF2B5EF4-FFF2-40B4-BE49-F238E27FC236}">
                    <a16:creationId xmlns:a16="http://schemas.microsoft.com/office/drawing/2014/main" id="{20FB94C7-96EF-D64F-9AEA-E2F1422F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Oval 117">
                <a:extLst>
                  <a:ext uri="{FF2B5EF4-FFF2-40B4-BE49-F238E27FC236}">
                    <a16:creationId xmlns:a16="http://schemas.microsoft.com/office/drawing/2014/main" id="{307DF5A4-259A-DC44-9789-8EE92438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5" name="Oval 118">
                <a:extLst>
                  <a:ext uri="{FF2B5EF4-FFF2-40B4-BE49-F238E27FC236}">
                    <a16:creationId xmlns:a16="http://schemas.microsoft.com/office/drawing/2014/main" id="{6D1DB86E-92BD-2544-B8B1-844EDAE5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6" name="Oval 119">
                <a:extLst>
                  <a:ext uri="{FF2B5EF4-FFF2-40B4-BE49-F238E27FC236}">
                    <a16:creationId xmlns:a16="http://schemas.microsoft.com/office/drawing/2014/main" id="{B13B6B0E-57D8-B54A-814C-263EB46D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20">
                <a:extLst>
                  <a:ext uri="{FF2B5EF4-FFF2-40B4-BE49-F238E27FC236}">
                    <a16:creationId xmlns:a16="http://schemas.microsoft.com/office/drawing/2014/main" id="{270171A8-F5A4-F640-8B20-2A908A8B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E31BA10A-DEA2-4D4B-AB0D-89FB36E5C7B3}"/>
              </a:ext>
            </a:extLst>
          </p:cNvPr>
          <p:cNvSpPr/>
          <p:nvPr/>
        </p:nvSpPr>
        <p:spPr>
          <a:xfrm>
            <a:off x="6069496" y="2941983"/>
            <a:ext cx="3750365" cy="2491408"/>
          </a:xfrm>
          <a:custGeom>
            <a:avLst/>
            <a:gdLst>
              <a:gd name="connsiteX0" fmla="*/ 331304 w 3750365"/>
              <a:gd name="connsiteY0" fmla="*/ 0 h 2491408"/>
              <a:gd name="connsiteX1" fmla="*/ 0 w 3750365"/>
              <a:gd name="connsiteY1" fmla="*/ 861391 h 2491408"/>
              <a:gd name="connsiteX2" fmla="*/ 13252 w 3750365"/>
              <a:gd name="connsiteY2" fmla="*/ 1378226 h 2491408"/>
              <a:gd name="connsiteX3" fmla="*/ 26504 w 3750365"/>
              <a:gd name="connsiteY3" fmla="*/ 2491408 h 2491408"/>
              <a:gd name="connsiteX4" fmla="*/ 3750365 w 3750365"/>
              <a:gd name="connsiteY4" fmla="*/ 2451652 h 2491408"/>
              <a:gd name="connsiteX5" fmla="*/ 3723861 w 3750365"/>
              <a:gd name="connsiteY5" fmla="*/ 79513 h 2491408"/>
              <a:gd name="connsiteX6" fmla="*/ 331304 w 3750365"/>
              <a:gd name="connsiteY6" fmla="*/ 0 h 249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0365" h="2491408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1DCC9415-F6BD-EB4B-8CBA-8543440A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Pipelining: increased utilization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9612C-CE0F-6C45-B7EC-FE1D2900506E}"/>
              </a:ext>
            </a:extLst>
          </p:cNvPr>
          <p:cNvGrpSpPr/>
          <p:nvPr/>
        </p:nvGrpSpPr>
        <p:grpSpPr>
          <a:xfrm>
            <a:off x="1436915" y="1417186"/>
            <a:ext cx="9144000" cy="3759200"/>
            <a:chOff x="1436915" y="1417186"/>
            <a:chExt cx="9144000" cy="3759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C3BE89-6F62-424C-BFB2-28F71C43CE69}"/>
                </a:ext>
              </a:extLst>
            </p:cNvPr>
            <p:cNvGrpSpPr/>
            <p:nvPr/>
          </p:nvGrpSpPr>
          <p:grpSpPr>
            <a:xfrm>
              <a:off x="1436915" y="1744211"/>
              <a:ext cx="5265738" cy="3432175"/>
              <a:chOff x="1436915" y="1744211"/>
              <a:chExt cx="5265738" cy="3432175"/>
            </a:xfrm>
          </p:grpSpPr>
          <p:sp>
            <p:nvSpPr>
              <p:cNvPr id="271" name="Text Box 4">
                <a:extLst>
                  <a:ext uri="{FF2B5EF4-FFF2-40B4-BE49-F238E27FC236}">
                    <a16:creationId xmlns:a16="http://schemas.microsoft.com/office/drawing/2014/main" id="{8A9D06FA-5302-274C-84A9-DD1CED459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915" y="1760086"/>
                <a:ext cx="3086100" cy="3540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transmitted, t = 0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Line 5">
                <a:extLst>
                  <a:ext uri="{FF2B5EF4-FFF2-40B4-BE49-F238E27FC236}">
                    <a16:creationId xmlns:a16="http://schemas.microsoft.com/office/drawing/2014/main" id="{EBE74238-0C8D-D64B-8C2E-687BBF22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215" y="1744211"/>
                <a:ext cx="20638" cy="3284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Line 6">
                <a:extLst>
                  <a:ext uri="{FF2B5EF4-FFF2-40B4-BE49-F238E27FC236}">
                    <a16:creationId xmlns:a16="http://schemas.microsoft.com/office/drawing/2014/main" id="{0C9FFAAE-DCDE-8044-9CE7-6F8A7B2FC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0428" y="1756911"/>
                <a:ext cx="22225" cy="335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90" name="Group 23">
                <a:extLst>
                  <a:ext uri="{FF2B5EF4-FFF2-40B4-BE49-F238E27FC236}">
                    <a16:creationId xmlns:a16="http://schemas.microsoft.com/office/drawing/2014/main" id="{C2DCCE27-7917-EA41-B0D5-20716F45F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081011"/>
                <a:ext cx="1466850" cy="608013"/>
                <a:chOff x="12502" y="21425"/>
                <a:chExt cx="3400" cy="1025"/>
              </a:xfrm>
            </p:grpSpPr>
            <p:sp>
              <p:nvSpPr>
                <p:cNvPr id="291" name="Line 24">
                  <a:extLst>
                    <a:ext uri="{FF2B5EF4-FFF2-40B4-BE49-F238E27FC236}">
                      <a16:creationId xmlns:a16="http://schemas.microsoft.com/office/drawing/2014/main" id="{A9FA2FEB-7650-5B42-A31A-A637A45CA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:a16="http://schemas.microsoft.com/office/drawing/2014/main" id="{5BCD89AD-C50C-6545-ADEB-A57C6CDD9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3" name="Group 26">
                  <a:extLst>
                    <a:ext uri="{FF2B5EF4-FFF2-40B4-BE49-F238E27FC236}">
                      <a16:creationId xmlns:a16="http://schemas.microsoft.com/office/drawing/2014/main" id="{CD5FB7C7-CD97-554F-9528-260B82176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296" name="Line 27">
                    <a:extLst>
                      <a:ext uri="{FF2B5EF4-FFF2-40B4-BE49-F238E27FC236}">
                        <a16:creationId xmlns:a16="http://schemas.microsoft.com/office/drawing/2014/main" id="{73F94F66-30C4-DD47-A1F3-8FC6B19EB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7" name="Line 28">
                    <a:extLst>
                      <a:ext uri="{FF2B5EF4-FFF2-40B4-BE49-F238E27FC236}">
                        <a16:creationId xmlns:a16="http://schemas.microsoft.com/office/drawing/2014/main" id="{5CF9459B-BF29-474D-BD49-51BFB74A1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94" name="Line 29">
                  <a:extLst>
                    <a:ext uri="{FF2B5EF4-FFF2-40B4-BE49-F238E27FC236}">
                      <a16:creationId xmlns:a16="http://schemas.microsoft.com/office/drawing/2014/main" id="{C83DFF49-AFA9-B447-8725-97F2F7C2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Line 30">
                  <a:extLst>
                    <a:ext uri="{FF2B5EF4-FFF2-40B4-BE49-F238E27FC236}">
                      <a16:creationId xmlns:a16="http://schemas.microsoft.com/office/drawing/2014/main" id="{9326AF50-13D7-574E-AFF2-CD2DDBD17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2" name="Group 35">
                <a:extLst>
                  <a:ext uri="{FF2B5EF4-FFF2-40B4-BE49-F238E27FC236}">
                    <a16:creationId xmlns:a16="http://schemas.microsoft.com/office/drawing/2014/main" id="{22FDE4C6-35BE-AD41-8733-199E0B0C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040" y="4319136"/>
                <a:ext cx="1466850" cy="606425"/>
                <a:chOff x="12502" y="21425"/>
                <a:chExt cx="3400" cy="1025"/>
              </a:xfrm>
            </p:grpSpPr>
            <p:sp>
              <p:nvSpPr>
                <p:cNvPr id="303" name="Line 36">
                  <a:extLst>
                    <a:ext uri="{FF2B5EF4-FFF2-40B4-BE49-F238E27FC236}">
                      <a16:creationId xmlns:a16="http://schemas.microsoft.com/office/drawing/2014/main" id="{C65011A2-C10F-4E4E-950F-6344F3BFE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Freeform 37">
                  <a:extLst>
                    <a:ext uri="{FF2B5EF4-FFF2-40B4-BE49-F238E27FC236}">
                      <a16:creationId xmlns:a16="http://schemas.microsoft.com/office/drawing/2014/main" id="{4BC1F15A-0B55-9B41-BB0E-8078C84D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5" name="Group 38">
                  <a:extLst>
                    <a:ext uri="{FF2B5EF4-FFF2-40B4-BE49-F238E27FC236}">
                      <a16:creationId xmlns:a16="http://schemas.microsoft.com/office/drawing/2014/main" id="{C74149F6-2BD9-1547-B14C-69B2E641B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08" name="Line 39">
                    <a:extLst>
                      <a:ext uri="{FF2B5EF4-FFF2-40B4-BE49-F238E27FC236}">
                        <a16:creationId xmlns:a16="http://schemas.microsoft.com/office/drawing/2014/main" id="{59CC4175-88B4-8C40-B032-807D24CE2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9" name="Line 40">
                    <a:extLst>
                      <a:ext uri="{FF2B5EF4-FFF2-40B4-BE49-F238E27FC236}">
                        <a16:creationId xmlns:a16="http://schemas.microsoft.com/office/drawing/2014/main" id="{2A62733E-86E9-C64F-8671-78D818E6B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06" name="Line 41">
                  <a:extLst>
                    <a:ext uri="{FF2B5EF4-FFF2-40B4-BE49-F238E27FC236}">
                      <a16:creationId xmlns:a16="http://schemas.microsoft.com/office/drawing/2014/main" id="{11893E37-487E-1C43-93FA-50C9B2770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42">
                  <a:extLst>
                    <a:ext uri="{FF2B5EF4-FFF2-40B4-BE49-F238E27FC236}">
                      <a16:creationId xmlns:a16="http://schemas.microsoft.com/office/drawing/2014/main" id="{30CC5948-C914-3749-A6FB-7CBA6C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0" name="Group 43">
                <a:extLst>
                  <a:ext uri="{FF2B5EF4-FFF2-40B4-BE49-F238E27FC236}">
                    <a16:creationId xmlns:a16="http://schemas.microsoft.com/office/drawing/2014/main" id="{EF1CBAE6-6435-1B41-BF0D-D5BDA59F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569961"/>
                <a:ext cx="1466850" cy="606425"/>
                <a:chOff x="12502" y="21425"/>
                <a:chExt cx="3400" cy="1025"/>
              </a:xfrm>
            </p:grpSpPr>
            <p:sp>
              <p:nvSpPr>
                <p:cNvPr id="311" name="Line 44">
                  <a:extLst>
                    <a:ext uri="{FF2B5EF4-FFF2-40B4-BE49-F238E27FC236}">
                      <a16:creationId xmlns:a16="http://schemas.microsoft.com/office/drawing/2014/main" id="{F14701CF-76F1-2A4D-B2B4-A5BD8ECC3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Freeform 45">
                  <a:extLst>
                    <a:ext uri="{FF2B5EF4-FFF2-40B4-BE49-F238E27FC236}">
                      <a16:creationId xmlns:a16="http://schemas.microsoft.com/office/drawing/2014/main" id="{731F34A3-5536-D645-BFF8-86128FA9A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13" name="Group 46">
                  <a:extLst>
                    <a:ext uri="{FF2B5EF4-FFF2-40B4-BE49-F238E27FC236}">
                      <a16:creationId xmlns:a16="http://schemas.microsoft.com/office/drawing/2014/main" id="{85521E25-61DD-F442-81A5-F4A019724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16" name="Line 47">
                    <a:extLst>
                      <a:ext uri="{FF2B5EF4-FFF2-40B4-BE49-F238E27FC236}">
                        <a16:creationId xmlns:a16="http://schemas.microsoft.com/office/drawing/2014/main" id="{1A001C50-CAEA-3442-AFBA-E51180AC4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7" name="Line 48">
                    <a:extLst>
                      <a:ext uri="{FF2B5EF4-FFF2-40B4-BE49-F238E27FC236}">
                        <a16:creationId xmlns:a16="http://schemas.microsoft.com/office/drawing/2014/main" id="{37926C33-0CD4-CD45-BDFA-BADA6AC2C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14" name="Line 49">
                  <a:extLst>
                    <a:ext uri="{FF2B5EF4-FFF2-40B4-BE49-F238E27FC236}">
                      <a16:creationId xmlns:a16="http://schemas.microsoft.com/office/drawing/2014/main" id="{2F091D1F-079B-8B42-8F5F-7A038D533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Line 50">
                  <a:extLst>
                    <a:ext uri="{FF2B5EF4-FFF2-40B4-BE49-F238E27FC236}">
                      <a16:creationId xmlns:a16="http://schemas.microsoft.com/office/drawing/2014/main" id="{5D3DE632-11F8-E547-996E-81F2B81B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18" name="Line 51">
                <a:extLst>
                  <a:ext uri="{FF2B5EF4-FFF2-40B4-BE49-F238E27FC236}">
                    <a16:creationId xmlns:a16="http://schemas.microsoft.com/office/drawing/2014/main" id="{DB7CC19A-0A6A-DC4D-BED1-5955B5949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965" y="3646036"/>
                <a:ext cx="2065338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E6FBFC-B25F-574B-9C74-BFE13D65297A}"/>
                </a:ext>
              </a:extLst>
            </p:cNvPr>
            <p:cNvGrpSpPr/>
            <p:nvPr/>
          </p:nvGrpSpPr>
          <p:grpSpPr>
            <a:xfrm>
              <a:off x="1782990" y="1417186"/>
              <a:ext cx="8797925" cy="2974975"/>
              <a:chOff x="1782990" y="1417186"/>
              <a:chExt cx="8797925" cy="2974975"/>
            </a:xfrm>
          </p:grpSpPr>
          <p:sp>
            <p:nvSpPr>
              <p:cNvPr id="270" name="Line 3">
                <a:extLst>
                  <a:ext uri="{FF2B5EF4-FFF2-40B4-BE49-F238E27FC236}">
                    <a16:creationId xmlns:a16="http://schemas.microsoft.com/office/drawing/2014/main" id="{8578E745-D056-4142-B481-0269A6134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740" y="1966461"/>
                <a:ext cx="2082800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7">
                <a:extLst>
                  <a:ext uri="{FF2B5EF4-FFF2-40B4-BE49-F238E27FC236}">
                    <a16:creationId xmlns:a16="http://schemas.microsoft.com/office/drawing/2014/main" id="{275A02AE-605A-8841-9D53-53820A5C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840" y="1417186"/>
                <a:ext cx="1042988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8">
                <a:extLst>
                  <a:ext uri="{FF2B5EF4-FFF2-40B4-BE49-F238E27FC236}">
                    <a16:creationId xmlns:a16="http://schemas.microsoft.com/office/drawing/2014/main" id="{27A750B8-38FA-9A48-B75F-4D9DAA80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7665" y="1417186"/>
                <a:ext cx="1108075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receiver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Line 9">
                <a:extLst>
                  <a:ext uri="{FF2B5EF4-FFF2-40B4-BE49-F238E27FC236}">
                    <a16:creationId xmlns:a16="http://schemas.microsoft.com/office/drawing/2014/main" id="{9EF9145B-0631-6D40-844E-0FEE146A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853" y="1961699"/>
                <a:ext cx="2049462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0">
                <a:extLst>
                  <a:ext uri="{FF2B5EF4-FFF2-40B4-BE49-F238E27FC236}">
                    <a16:creationId xmlns:a16="http://schemas.microsoft.com/office/drawing/2014/main" id="{89818B7B-1767-9D41-8631-8A3B93FF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203" y="4093711"/>
                <a:ext cx="2049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:a16="http://schemas.microsoft.com/office/drawing/2014/main" id="{7C53C3B4-7876-5B43-ABD7-074C37F12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978" y="1958524"/>
                <a:ext cx="2087562" cy="1169987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Line 12">
                <a:extLst>
                  <a:ext uri="{FF2B5EF4-FFF2-40B4-BE49-F238E27FC236}">
                    <a16:creationId xmlns:a16="http://schemas.microsoft.com/office/drawing/2014/main" id="{A956E0A5-AC1B-5447-84D9-4593A3E9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1958524"/>
                <a:ext cx="123825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Line 13">
                <a:extLst>
                  <a:ext uri="{FF2B5EF4-FFF2-40B4-BE49-F238E27FC236}">
                    <a16:creationId xmlns:a16="http://schemas.microsoft.com/office/drawing/2014/main" id="{4E911566-59D1-CB47-B826-2D5CA791D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2202999"/>
                <a:ext cx="1238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4">
                <a:extLst>
                  <a:ext uri="{FF2B5EF4-FFF2-40B4-BE49-F238E27FC236}">
                    <a16:creationId xmlns:a16="http://schemas.microsoft.com/office/drawing/2014/main" id="{445CA97C-CB18-2644-916B-02A60272C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990" y="2942774"/>
                <a:ext cx="9652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Line 15">
                <a:extLst>
                  <a:ext uri="{FF2B5EF4-FFF2-40B4-BE49-F238E27FC236}">
                    <a16:creationId xmlns:a16="http://schemas.microsoft.com/office/drawing/2014/main" id="{05D08CE0-2B2A-6943-A3AF-E51CE2FD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378" y="3253924"/>
                <a:ext cx="9525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16">
                <a:extLst>
                  <a:ext uri="{FF2B5EF4-FFF2-40B4-BE49-F238E27FC236}">
                    <a16:creationId xmlns:a16="http://schemas.microsoft.com/office/drawing/2014/main" id="{E60C4BA4-F185-6C4D-81D1-73276FF1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140" y="2225224"/>
                <a:ext cx="1588" cy="776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4" name="Text Box 17">
                <a:extLst>
                  <a:ext uri="{FF2B5EF4-FFF2-40B4-BE49-F238E27FC236}">
                    <a16:creationId xmlns:a16="http://schemas.microsoft.com/office/drawing/2014/main" id="{2D2A4BCC-1CF4-BE4F-9159-6547BADEC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90" y="2041074"/>
                <a:ext cx="27400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transmitted, t =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5" name="Line 18">
                <a:extLst>
                  <a:ext uri="{FF2B5EF4-FFF2-40B4-BE49-F238E27FC236}">
                    <a16:creationId xmlns:a16="http://schemas.microsoft.com/office/drawing/2014/main" id="{7DA72F70-6275-E44B-B3B2-867A077B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9315" y="2884036"/>
                <a:ext cx="125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9">
                <a:extLst>
                  <a:ext uri="{FF2B5EF4-FFF2-40B4-BE49-F238E27FC236}">
                    <a16:creationId xmlns:a16="http://schemas.microsoft.com/office/drawing/2014/main" id="{090538B9-64B8-8249-A097-902A990BD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5515" y="2706236"/>
                <a:ext cx="26416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arrives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Line 20">
                <a:extLst>
                  <a:ext uri="{FF2B5EF4-FFF2-40B4-BE49-F238E27FC236}">
                    <a16:creationId xmlns:a16="http://schemas.microsoft.com/office/drawing/2014/main" id="{43859A12-C8B1-7F4C-996B-A2335F97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1540" y="3134861"/>
                <a:ext cx="1190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Text Box 21">
                <a:extLst>
                  <a:ext uri="{FF2B5EF4-FFF2-40B4-BE49-F238E27FC236}">
                    <a16:creationId xmlns:a16="http://schemas.microsoft.com/office/drawing/2014/main" id="{D5887813-0036-6B4B-A7D4-5F561E3F1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0278" y="2958649"/>
                <a:ext cx="358140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packet bit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22">
                <a:extLst>
                  <a:ext uri="{FF2B5EF4-FFF2-40B4-BE49-F238E27FC236}">
                    <a16:creationId xmlns:a16="http://schemas.microsoft.com/office/drawing/2014/main" id="{FCD4E8AC-1B13-DA41-948F-91A838649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628" y="3750811"/>
                <a:ext cx="2635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ACK arrives, send next 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packet, t = RTT +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31">
                <a:extLst>
                  <a:ext uri="{FF2B5EF4-FFF2-40B4-BE49-F238E27FC236}">
                    <a16:creationId xmlns:a16="http://schemas.microsoft.com/office/drawing/2014/main" id="{F38321EB-FAE2-904A-9B81-21D0186C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210936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Freeform 32">
                <a:extLst>
                  <a:ext uri="{FF2B5EF4-FFF2-40B4-BE49-F238E27FC236}">
                    <a16:creationId xmlns:a16="http://schemas.microsoft.com/office/drawing/2014/main" id="{FBE57882-6BB0-FB42-8297-3020DB77F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461761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33">
                <a:extLst>
                  <a:ext uri="{FF2B5EF4-FFF2-40B4-BE49-F238E27FC236}">
                    <a16:creationId xmlns:a16="http://schemas.microsoft.com/office/drawing/2014/main" id="{FEACB0C4-D684-9C47-A7A0-8FB12C2D6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142799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34">
                <a:extLst>
                  <a:ext uri="{FF2B5EF4-FFF2-40B4-BE49-F238E27FC236}">
                    <a16:creationId xmlns:a16="http://schemas.microsoft.com/office/drawing/2014/main" id="{B381B3DB-0359-7246-93D3-750B1DF8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393624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52">
                <a:extLst>
                  <a:ext uri="{FF2B5EF4-FFF2-40B4-BE49-F238E27FC236}">
                    <a16:creationId xmlns:a16="http://schemas.microsoft.com/office/drawing/2014/main" id="{7C41A37A-EA25-6B42-B8A7-D7B83D33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3" y="3212649"/>
                <a:ext cx="3833812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2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53">
                <a:extLst>
                  <a:ext uri="{FF2B5EF4-FFF2-40B4-BE49-F238E27FC236}">
                    <a16:creationId xmlns:a16="http://schemas.microsoft.com/office/drawing/2014/main" id="{87E7DB36-E98C-7E44-A72B-F7EAC66C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91540" y="3371399"/>
                <a:ext cx="112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54">
                <a:extLst>
                  <a:ext uri="{FF2B5EF4-FFF2-40B4-BE49-F238E27FC236}">
                    <a16:creationId xmlns:a16="http://schemas.microsoft.com/office/drawing/2014/main" id="{6F1B7C9A-215A-474C-BA01-5D7C97271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2653" y="3623811"/>
                <a:ext cx="112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55">
                <a:extLst>
                  <a:ext uri="{FF2B5EF4-FFF2-40B4-BE49-F238E27FC236}">
                    <a16:creationId xmlns:a16="http://schemas.microsoft.com/office/drawing/2014/main" id="{2CD16A00-05F1-344E-A3E7-C5304F7F9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340" y="3446011"/>
                <a:ext cx="3838575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3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176C9-7176-F240-9157-3D2494A14415}"/>
              </a:ext>
            </a:extLst>
          </p:cNvPr>
          <p:cNvGrpSpPr/>
          <p:nvPr/>
        </p:nvGrpSpPr>
        <p:grpSpPr>
          <a:xfrm>
            <a:off x="6955065" y="4341361"/>
            <a:ext cx="3460750" cy="1145039"/>
            <a:chOff x="6955065" y="4341361"/>
            <a:chExt cx="3460750" cy="1145039"/>
          </a:xfrm>
        </p:grpSpPr>
        <p:sp>
          <p:nvSpPr>
            <p:cNvPr id="323" name="Text Box 57">
              <a:extLst>
                <a:ext uri="{FF2B5EF4-FFF2-40B4-BE49-F238E27FC236}">
                  <a16:creationId xmlns:a16="http://schemas.microsoft.com/office/drawing/2014/main" id="{FB511FDF-D49A-204F-9558-B726F99E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065" y="4341361"/>
              <a:ext cx="34607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3-packet pipelining increases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utilization by a factor of 3!</a:t>
              </a:r>
            </a:p>
          </p:txBody>
        </p:sp>
        <p:sp>
          <p:nvSpPr>
            <p:cNvPr id="324" name="Line 58">
              <a:extLst>
                <a:ext uri="{FF2B5EF4-FFF2-40B4-BE49-F238E27FC236}">
                  <a16:creationId xmlns:a16="http://schemas.microsoft.com/office/drawing/2014/main" id="{D6D6E111-408F-FB4E-BDCF-4A37A9DB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840" y="5009699"/>
              <a:ext cx="1360" cy="47670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aphicFrame>
        <p:nvGraphicFramePr>
          <p:cNvPr id="325" name="Object 61">
            <a:extLst>
              <a:ext uri="{FF2B5EF4-FFF2-40B4-BE49-F238E27FC236}">
                <a16:creationId xmlns:a16="http://schemas.microsoft.com/office/drawing/2014/main" id="{A3FC3780-5690-F049-A6E0-28EEB6C2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665" y="527639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4" imgW="2578100" imgH="355600" progId="Word.Picture.8">
                  <p:embed/>
                </p:oleObj>
              </mc:Choice>
              <mc:Fallback>
                <p:oleObj name="Picture" r:id="rId4" imgW="2578100" imgH="355600" progId="Word.Picture.8">
                  <p:embed/>
                  <p:pic>
                    <p:nvPicPr>
                      <p:cNvPr id="325" name="Object 61">
                        <a:extLst>
                          <a:ext uri="{FF2B5EF4-FFF2-40B4-BE49-F238E27FC236}">
                            <a16:creationId xmlns:a16="http://schemas.microsoft.com/office/drawing/2014/main" id="{A3FC3780-5690-F049-A6E0-28EEB6C29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65" y="5276399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5140CCE3-35CF-C249-B39A-9608764C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7A046D-38A0-4C4D-89C5-98A73D6176B8}"/>
              </a:ext>
            </a:extLst>
          </p:cNvPr>
          <p:cNvSpPr/>
          <p:nvPr/>
        </p:nvSpPr>
        <p:spPr>
          <a:xfrm>
            <a:off x="2766060" y="3200400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02EA8C-0D47-4345-907B-176DCE82FE33}"/>
              </a:ext>
            </a:extLst>
          </p:cNvPr>
          <p:cNvSpPr txBox="1">
            <a:spLocks noChangeArrowheads="1"/>
          </p:cNvSpPr>
          <p:nvPr/>
        </p:nvSpPr>
        <p:spPr>
          <a:xfrm>
            <a:off x="938540" y="1295239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4" descr="gbn_seqnum">
            <a:extLst>
              <a:ext uri="{FF2B5EF4-FFF2-40B4-BE49-F238E27FC236}">
                <a16:creationId xmlns:a16="http://schemas.microsoft.com/office/drawing/2014/main" id="{7F787B9F-F0D5-184B-849D-6DD1215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51" y="2576024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CC992CE-9CC7-5B4F-A0DC-4AE1FB2B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782281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DEE9FF9-C882-024E-8974-9BAEDEEE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D350FA-D6D7-FD41-A9BE-7C8ADB1B89FE}"/>
              </a:ext>
            </a:extLst>
          </p:cNvPr>
          <p:cNvSpPr txBox="1">
            <a:spLocks noChangeArrowheads="1"/>
          </p:cNvSpPr>
          <p:nvPr/>
        </p:nvSpPr>
        <p:spPr>
          <a:xfrm>
            <a:off x="803389" y="1374775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1F1563-4EE6-624A-B419-51472DAFC422}"/>
              </a:ext>
            </a:extLst>
          </p:cNvPr>
          <p:cNvGrpSpPr/>
          <p:nvPr/>
        </p:nvGrpSpPr>
        <p:grpSpPr>
          <a:xfrm>
            <a:off x="965200" y="4368800"/>
            <a:ext cx="10131689" cy="2135212"/>
            <a:chOff x="965200" y="4368800"/>
            <a:chExt cx="10131689" cy="21352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C749AC-5A6B-CE44-BD87-CDEAD30D68DC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AB02A-A4B7-9D4F-A1D7-19D810FD4F54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FBB702-FA2B-A04A-B08F-95DFA12C7EDD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745A3-C7DB-3942-A271-0A92B4788494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42AB67-120B-794E-928E-64266D32C52D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26C37-8D68-3743-89DE-5821F910BA38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3FA41E-5B3A-9E42-85D0-F244A9CA09BA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459346-9ED9-4045-B9EF-F21C877F5C71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135D84-780D-1C4B-B705-7166D92BFCB2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92DF50-BC76-3348-AFB6-0E120E535E9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359C03-4942-1F4E-9943-A4770ABD7A5C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FB1D15-C716-6642-9A8C-FF574649B132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DA1BD1-92DD-964D-A4AD-4395424A812F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4D852D-4652-CD46-A032-5387C52666B7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E499E9-05E0-2848-A525-BB3AC2E78B77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E59F90-0AC1-D949-8CB5-B7E829DBDF1B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C9899-6096-4643-8719-DE793696866F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F847CB-3827-2544-8543-6EF3912864FB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AF6502-A49B-FB42-8066-694FB04355A3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8A9EC-F9D6-AD41-BDA3-40B447572E22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6C7DB5-7268-0B44-A56E-B28CC92134BC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046972-9F03-F944-BC25-0B2150456151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CC5FA3-3D8B-6548-BA93-1DA3D5DF3E6E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5F6F20-040F-1941-B33E-7134B25528B8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974E79-9D0E-3745-ABD9-0984B3110ABE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2C8E0E-B0A1-2140-BDEC-22D5E69331DA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D2730539-5138-AA4F-8FB6-75E50809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2" name="Text Box 15">
            <a:extLst>
              <a:ext uri="{FF2B5EF4-FFF2-40B4-BE49-F238E27FC236}">
                <a16:creationId xmlns:a16="http://schemas.microsoft.com/office/drawing/2014/main" id="{AF86798F-8D3B-3F46-8E9A-88A423C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1973262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713287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C2478-ADE4-9940-A00F-07B0A8A168AB}"/>
              </a:ext>
            </a:extLst>
          </p:cNvPr>
          <p:cNvGrpSpPr/>
          <p:nvPr/>
        </p:nvGrpSpPr>
        <p:grpSpPr>
          <a:xfrm>
            <a:off x="6061075" y="4884737"/>
            <a:ext cx="2114550" cy="1179513"/>
            <a:chOff x="6061075" y="4884737"/>
            <a:chExt cx="2114550" cy="1179513"/>
          </a:xfrm>
        </p:grpSpPr>
        <p:sp>
          <p:nvSpPr>
            <p:cNvPr id="132" name="Line 37">
              <a:extLst>
                <a:ext uri="{FF2B5EF4-FFF2-40B4-BE49-F238E27FC236}">
                  <a16:creationId xmlns:a16="http://schemas.microsoft.com/office/drawing/2014/main" id="{87F3997F-AC6F-E94C-BDDA-D675458B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38">
              <a:extLst>
                <a:ext uri="{FF2B5EF4-FFF2-40B4-BE49-F238E27FC236}">
                  <a16:creationId xmlns:a16="http://schemas.microsoft.com/office/drawing/2014/main" id="{F145FE1E-AA9A-9247-82EE-3228DB0D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id="{A6917865-5501-404F-B05D-FD50B31DA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40">
              <a:extLst>
                <a:ext uri="{FF2B5EF4-FFF2-40B4-BE49-F238E27FC236}">
                  <a16:creationId xmlns:a16="http://schemas.microsoft.com/office/drawing/2014/main" id="{C1F71149-521E-A245-80B1-E26288E6E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6" name="Text Box 41">
            <a:extLst>
              <a:ext uri="{FF2B5EF4-FFF2-40B4-BE49-F238E27FC236}">
                <a16:creationId xmlns:a16="http://schemas.microsoft.com/office/drawing/2014/main" id="{C2E1F2DD-A0AF-3A4F-84ED-5EB921B7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7" y="34972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9460E1DE-6181-0944-8A7F-243E2C94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40179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8" name="Text Box 43">
            <a:extLst>
              <a:ext uri="{FF2B5EF4-FFF2-40B4-BE49-F238E27FC236}">
                <a16:creationId xmlns:a16="http://schemas.microsoft.com/office/drawing/2014/main" id="{9372D8AC-242E-6F41-B4F3-7282D16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5172075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139" name="Text Box 44">
            <a:extLst>
              <a:ext uri="{FF2B5EF4-FFF2-40B4-BE49-F238E27FC236}">
                <a16:creationId xmlns:a16="http://schemas.microsoft.com/office/drawing/2014/main" id="{3FF05DAC-881F-5A4C-85B0-7DEC9D8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4000500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2E6ECF-EC8F-534A-B975-E7A316543BA2}"/>
              </a:ext>
            </a:extLst>
          </p:cNvPr>
          <p:cNvGrpSpPr/>
          <p:nvPr/>
        </p:nvGrpSpPr>
        <p:grpSpPr>
          <a:xfrm>
            <a:off x="7108825" y="5376862"/>
            <a:ext cx="1081087" cy="1303338"/>
            <a:chOff x="7083425" y="5376862"/>
            <a:chExt cx="1081087" cy="1303338"/>
          </a:xfrm>
        </p:grpSpPr>
        <p:sp>
          <p:nvSpPr>
            <p:cNvPr id="172" name="Line 100">
              <a:extLst>
                <a:ext uri="{FF2B5EF4-FFF2-40B4-BE49-F238E27FC236}">
                  <a16:creationId xmlns:a16="http://schemas.microsoft.com/office/drawing/2014/main" id="{50E2BD6B-ADC1-C84D-8DBB-656FE09D3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Line 101">
              <a:extLst>
                <a:ext uri="{FF2B5EF4-FFF2-40B4-BE49-F238E27FC236}">
                  <a16:creationId xmlns:a16="http://schemas.microsoft.com/office/drawing/2014/main" id="{84B4DDDE-6474-8442-BB57-A50ADD9CE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Line 102">
              <a:extLst>
                <a:ext uri="{FF2B5EF4-FFF2-40B4-BE49-F238E27FC236}">
                  <a16:creationId xmlns:a16="http://schemas.microsoft.com/office/drawing/2014/main" id="{73C0C64C-D6E3-AC4F-B1DD-2ECA3B116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Line 103">
              <a:extLst>
                <a:ext uri="{FF2B5EF4-FFF2-40B4-BE49-F238E27FC236}">
                  <a16:creationId xmlns:a16="http://schemas.microsoft.com/office/drawing/2014/main" id="{2133D681-30CA-654C-AE01-4F7EF0A35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2" y="16129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D2E57CDD-AF57-3E45-9B83-97B06BD5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6" grpId="0"/>
      <p:bldP spid="137" grpId="0"/>
      <p:bldP spid="138" grpId="0"/>
      <p:bldP spid="1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09D24536-1438-724B-97D9-02D061CA29EA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DFB6A67-ADC6-9C4B-84A6-543096C4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75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sender, receiver windows</a:t>
            </a:r>
            <a:endParaRPr lang="en-US" sz="4400" dirty="0"/>
          </a:p>
        </p:txBody>
      </p:sp>
      <p:pic>
        <p:nvPicPr>
          <p:cNvPr id="6" name="Picture 3" descr="sr_seqnum">
            <a:extLst>
              <a:ext uri="{FF2B5EF4-FFF2-40B4-BE49-F238E27FC236}">
                <a16:creationId xmlns:a16="http://schemas.microsoft.com/office/drawing/2014/main" id="{B408F707-79A8-7C45-92D6-B9D41955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26602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A9314B-F457-C74F-8B5C-8B9FBE998696}"/>
              </a:ext>
            </a:extLst>
          </p:cNvPr>
          <p:cNvSpPr/>
          <p:nvPr/>
        </p:nvSpPr>
        <p:spPr>
          <a:xfrm>
            <a:off x="2150592" y="4671612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38C4F-2B96-9546-A76A-EDC479247B21}"/>
              </a:ext>
            </a:extLst>
          </p:cNvPr>
          <p:cNvSpPr/>
          <p:nvPr/>
        </p:nvSpPr>
        <p:spPr>
          <a:xfrm>
            <a:off x="2299806" y="4667895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D7889-A737-7D4B-971C-3750988F6013}"/>
              </a:ext>
            </a:extLst>
          </p:cNvPr>
          <p:cNvSpPr/>
          <p:nvPr/>
        </p:nvSpPr>
        <p:spPr>
          <a:xfrm>
            <a:off x="2452206" y="466736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AD1DC-A49B-E740-9378-AEE45A7316AB}"/>
              </a:ext>
            </a:extLst>
          </p:cNvPr>
          <p:cNvSpPr/>
          <p:nvPr/>
        </p:nvSpPr>
        <p:spPr>
          <a:xfrm>
            <a:off x="2604606" y="466683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9C4CB6-96AA-2142-B786-5286E4736F13}"/>
              </a:ext>
            </a:extLst>
          </p:cNvPr>
          <p:cNvSpPr/>
          <p:nvPr/>
        </p:nvSpPr>
        <p:spPr>
          <a:xfrm>
            <a:off x="2760192" y="4663116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D401EB-5081-DE4D-B48D-957376A4A1E9}"/>
              </a:ext>
            </a:extLst>
          </p:cNvPr>
          <p:cNvSpPr/>
          <p:nvPr/>
        </p:nvSpPr>
        <p:spPr>
          <a:xfrm>
            <a:off x="2915778" y="4665771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2D6A3-AE73-C845-B552-42990FBA7272}"/>
              </a:ext>
            </a:extLst>
          </p:cNvPr>
          <p:cNvSpPr/>
          <p:nvPr/>
        </p:nvSpPr>
        <p:spPr>
          <a:xfrm>
            <a:off x="3064992" y="466205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D0AD03-5829-A84F-B214-1C5783CA72DE}"/>
              </a:ext>
            </a:extLst>
          </p:cNvPr>
          <p:cNvSpPr/>
          <p:nvPr/>
        </p:nvSpPr>
        <p:spPr>
          <a:xfrm>
            <a:off x="3220578" y="466152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0F0D8A-CE6F-474B-B2DC-9775F3C752BA}"/>
              </a:ext>
            </a:extLst>
          </p:cNvPr>
          <p:cNvSpPr/>
          <p:nvPr/>
        </p:nvSpPr>
        <p:spPr>
          <a:xfrm>
            <a:off x="3369792" y="4664178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ACE9B-6FB7-7D46-8909-5B520DE90656}"/>
              </a:ext>
            </a:extLst>
          </p:cNvPr>
          <p:cNvSpPr/>
          <p:nvPr/>
        </p:nvSpPr>
        <p:spPr>
          <a:xfrm>
            <a:off x="914400" y="3897630"/>
            <a:ext cx="10835640" cy="28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5ADF915-960F-4549-A41A-E37050FD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DAFC84-FD76-BE4E-9E1F-0F49401B0D9B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D58A7C-C9C7-8442-855F-43F3A494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4B0682BD-2D45-384C-A3BE-B71A10F3C9D2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480EC05-1FA2-1449-9DA4-EE3CBEF3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FEE55EB3-D10F-D944-85E2-05ABE9F3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B417EC-6705-FB4A-BE74-163FB12F88C6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CF7478D-ADC0-4749-9951-A140F00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39FDE2D-E714-5A49-BA51-5350EC42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B84C2084-BE83-5E42-B1FF-F6D6F4774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C313B5FA-94EA-DF4A-8CF3-F58277EB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DDD5CA52-38FB-BF40-B64E-C5C9EE06B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4E14E77-C43E-7D40-89D1-406C4092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2" name="Line 37">
            <a:extLst>
              <a:ext uri="{FF2B5EF4-FFF2-40B4-BE49-F238E27FC236}">
                <a16:creationId xmlns:a16="http://schemas.microsoft.com/office/drawing/2014/main" id="{87F3997F-AC6F-E94C-BDDA-D675458B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2" name="Line 100">
            <a:extLst>
              <a:ext uri="{FF2B5EF4-FFF2-40B4-BE49-F238E27FC236}">
                <a16:creationId xmlns:a16="http://schemas.microsoft.com/office/drawing/2014/main" id="{50E2BD6B-ADC1-C84D-8DBB-656FE09D3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BABEA9E2-FB48-7943-B33A-C867AB1A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325F31E4-5A9D-1040-8789-38B287C1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2C93E184-20A0-D148-9427-205CD214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86" name="Text Box 34">
            <a:extLst>
              <a:ext uri="{FF2B5EF4-FFF2-40B4-BE49-F238E27FC236}">
                <a16:creationId xmlns:a16="http://schemas.microsoft.com/office/drawing/2014/main" id="{68B83592-7F50-904A-B0CC-EE81AD5F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87" name="Text Box 35">
            <a:extLst>
              <a:ext uri="{FF2B5EF4-FFF2-40B4-BE49-F238E27FC236}">
                <a16:creationId xmlns:a16="http://schemas.microsoft.com/office/drawing/2014/main" id="{CD12A2A4-73A8-BA4D-9548-DF22CB73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88" name="Text Box 93">
            <a:extLst>
              <a:ext uri="{FF2B5EF4-FFF2-40B4-BE49-F238E27FC236}">
                <a16:creationId xmlns:a16="http://schemas.microsoft.com/office/drawing/2014/main" id="{DA7120B9-9E7A-1348-95F0-2AB8574C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31C667D1-6F31-7340-B2B9-6B7265E4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72" grpId="0" animBg="1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3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7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Reliable Data Transfer: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1697</Words>
  <Application>Microsoft Macintosh PowerPoint</Application>
  <PresentationFormat>Widescreen</PresentationFormat>
  <Paragraphs>348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Courier New</vt:lpstr>
      <vt:lpstr>Gill Sans MT</vt:lpstr>
      <vt:lpstr>Tahoma</vt:lpstr>
      <vt:lpstr>Times New Roman</vt:lpstr>
      <vt:lpstr>Wingdings</vt:lpstr>
      <vt:lpstr>Office Theme</vt:lpstr>
      <vt:lpstr>Picture</vt:lpstr>
      <vt:lpstr>IT304 Computer Networks Week 5-Lec 2</vt:lpstr>
      <vt:lpstr>UDP: User Datagram Protocol</vt:lpstr>
      <vt:lpstr>UDP: User Datagram Protocol</vt:lpstr>
      <vt:lpstr>UDP: Transport Layer Actions</vt:lpstr>
      <vt:lpstr>UDP: Transport Layer Actions</vt:lpstr>
      <vt:lpstr>UDP: Transport Layer Actions</vt:lpstr>
      <vt:lpstr>UDP segment header</vt:lpstr>
      <vt:lpstr>Summary: UDP</vt:lpstr>
      <vt:lpstr>Reliable Data Transfer: stop-and-wait operation</vt:lpstr>
      <vt:lpstr>Reliable Data Transfer : pipelined protocols operation</vt:lpstr>
      <vt:lpstr>Pipelining: increased utilization</vt:lpstr>
      <vt:lpstr>Go-Back-N: sender</vt:lpstr>
      <vt:lpstr>Go-Back-N: receiver</vt:lpstr>
      <vt:lpstr>Go-Back-N in action</vt:lpstr>
      <vt:lpstr>Selective repeat: the approach</vt:lpstr>
      <vt:lpstr>Selective repeat: sender, receiver windows</vt:lpstr>
      <vt:lpstr>Selective repeat: sender and receiver</vt:lpstr>
      <vt:lpstr>Selective Repeat in action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5-Lec 2</dc:title>
  <dc:creator>Microsoft Office User</dc:creator>
  <cp:lastModifiedBy>Microsoft Office User</cp:lastModifiedBy>
  <cp:revision>3</cp:revision>
  <dcterms:created xsi:type="dcterms:W3CDTF">2024-08-21T12:21:47Z</dcterms:created>
  <dcterms:modified xsi:type="dcterms:W3CDTF">2024-08-21T12:30:46Z</dcterms:modified>
</cp:coreProperties>
</file>