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1164" r:id="rId3"/>
    <p:sldId id="1162" r:id="rId4"/>
    <p:sldId id="1127" r:id="rId5"/>
    <p:sldId id="1163" r:id="rId6"/>
    <p:sldId id="1126" r:id="rId7"/>
    <p:sldId id="1130" r:id="rId8"/>
    <p:sldId id="1128" r:id="rId9"/>
    <p:sldId id="1129" r:id="rId10"/>
    <p:sldId id="1131" r:id="rId11"/>
    <p:sldId id="1132" r:id="rId12"/>
    <p:sldId id="1133" r:id="rId13"/>
    <p:sldId id="11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8"/>
    <p:restoredTop sz="96538"/>
  </p:normalViewPr>
  <p:slideViewPr>
    <p:cSldViewPr snapToGrid="0" snapToObjects="1">
      <p:cViewPr varScale="1">
        <p:scale>
          <a:sx n="137" d="100"/>
          <a:sy n="13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4C87D-A9BC-D543-B610-52192CE0408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4AFA2-2C89-B044-94FF-4D44575D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2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7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1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5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1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8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9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AC28-1CD9-694C-94D1-928D5065D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7401C-B5CA-F449-BC67-16BC1304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514C-1C58-2A46-84B8-968776F2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CE0A-20F9-9940-98B2-BADF29E597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FEE5-5D86-AF42-B4B5-00B87F6D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D6577-CE8D-5B4E-BF7D-4FA35B40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362B-8397-974F-B903-C574DA86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5E56-31EB-1143-B9D1-D6A97F8F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CE5D9-0ABA-3548-AE59-0C33AC09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5648-3BB1-EB4E-87EB-1519F86E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CE0A-20F9-9940-98B2-BADF29E597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2776-0329-7846-8301-5CA24328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4E19-F61B-D944-8ADD-EC5494F8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362B-8397-974F-B903-C574DA86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0BA71-9718-DB42-9819-2878C8487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19549-C3D7-BC4C-8301-B6C198A7B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1C8C-E6F0-B543-8698-DE6ABADD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CE0A-20F9-9940-98B2-BADF29E597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70F2-CAAD-4D40-B32F-68223015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EE1D5-1E5A-F642-A192-1088C680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362B-8397-974F-B903-C574DA86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7120-4BD2-6A4D-8583-12A786B7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2C8A-19F1-9146-9CD1-BAD1C232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8531B-0479-1940-888B-7B68A3B2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CE0A-20F9-9940-98B2-BADF29E597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2E64-C535-F342-B884-DF0036A4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0FC0-CF88-8E4B-A824-25D9098B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362B-8397-974F-B903-C574DA86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0B41-2687-4448-AFB1-540403E4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60113-4587-F041-A801-6424533BB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6D8B6-3851-E74A-BAAA-161A5E5A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CE0A-20F9-9940-98B2-BADF29E597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8D9B-0FF5-7946-8243-AD556093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51427-6F93-8F44-A530-88AD7E60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362B-8397-974F-B903-C574DA86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DB95-2F09-D64F-AB13-4609F0D4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4F22-863F-944C-A51F-71D6373A1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B916-CF08-B848-8048-1DFD67AA2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6853C-81C2-9647-9C24-5DEC879C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CE0A-20F9-9940-98B2-BADF29E597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27C1B-C005-3543-9050-9FF01937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528C4-9172-F74F-9491-4019B7B8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362B-8397-974F-B903-C574DA86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9DF8-2A31-7A44-ACE2-7A3AD8DB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D592-4DBF-6946-B4C7-0996DA64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CAC1F-2D1C-164E-BB9F-61831FE8A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9F81D-7771-F64C-9A1E-827ECC427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67400-BF93-DA46-96F3-2A6F8B0A5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16DE9-886D-0143-B637-E64216A0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CE0A-20F9-9940-98B2-BADF29E597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404D1-D608-FD4C-8B1C-6E17773C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A1702-E4C5-2840-9AA1-3EC9CECC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362B-8397-974F-B903-C574DA86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0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19CC-8681-FE4D-9893-EDD7BFAC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FC919-FC30-EF4B-BA1C-27BFDF6E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CE0A-20F9-9940-98B2-BADF29E597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52788-E69F-B540-8F20-F185F7B3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AE154-3534-EC45-8BDF-BC76132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362B-8397-974F-B903-C574DA86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8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0EC81-D955-7047-8365-CDC139AB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CE0A-20F9-9940-98B2-BADF29E597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59BFF-33AD-3146-AEDF-3149F16E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F46F4-475D-A441-9975-21140B49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362B-8397-974F-B903-C574DA86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B475-BECE-404C-82AF-91B17E6B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5923-F279-BD42-962A-9AC114353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8AF5D-B427-FA4C-8865-4713381B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B1C65-45A0-524B-A9B0-240DDBDB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CE0A-20F9-9940-98B2-BADF29E597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AD5F-E819-A94D-97EB-C886D4EC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540E9-6177-C44D-B09C-7B51AE6D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362B-8397-974F-B903-C574DA86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1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41BC-B404-384A-8B63-D72AC0E6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98FEC-1C25-C74D-800F-6C31616A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3C3D1-3760-A54B-8492-70A4C3CA5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70AA6-A880-F84B-B7E0-AFF7D145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CE0A-20F9-9940-98B2-BADF29E597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164FB-38BD-8940-80DB-C1BB7B8A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EA0AF-3995-CB4B-A21F-7BEB5E0D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362B-8397-974F-B903-C574DA86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EEB83-6F56-0B42-9341-1C845016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6CC9C-CD1F-4F43-8947-49BB81A7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0CDD-B96C-2F4D-B3D3-55E3ADBC8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CE0A-20F9-9940-98B2-BADF29E597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E4DD-2B98-784A-B94F-7FD0E7421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85A7-1585-E446-B91A-C11CD151C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362B-8397-974F-B903-C574DA86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1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3F0B-02EF-F846-A7AE-AD82E80B7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IT304</a:t>
            </a:r>
            <a:br>
              <a:rPr lang="en-US" dirty="0"/>
            </a:br>
            <a:r>
              <a:rPr lang="en-US" dirty="0"/>
              <a:t>Computer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658B-BAE6-6E46-8C66-FE5523518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Week6_Lec1_P2P-I</a:t>
            </a:r>
          </a:p>
        </p:txBody>
      </p:sp>
    </p:spTree>
    <p:extLst>
      <p:ext uri="{BB962C8B-B14F-4D97-AF65-F5344CB8AC3E}">
        <p14:creationId xmlns:p14="http://schemas.microsoft.com/office/powerpoint/2010/main" val="147065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F70DCCB-36C3-394B-AA08-EB0F698C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1260022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file divided into 256KB chunks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peers in torrent send/receive file chunks</a:t>
            </a:r>
            <a:endParaRPr lang="en-US" altLang="en-US" sz="3200" dirty="0">
              <a:latin typeface="+mn-lt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5650BC65-B000-EC4F-B4E6-547C48D6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96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tracker: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participating in torrent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2814A19F-08C5-434B-8DB2-D4053753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019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torrent: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group of peers exchanging  chunks of a file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91218428-BF18-064C-AC6D-09C6F28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045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3D9B80D-0209-4147-9E8B-F917A5CA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45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9471077-2BA5-5449-84C5-497550D1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045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10E079A5-4F27-9043-ABC7-F13963D847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932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5691CE8D-190A-8F4F-81D8-DA20F9A02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957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716A5B-3226-9240-889D-C421A677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3270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CB541843-3E52-6849-8C3D-ACA1E8B0A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257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52216A70-C583-4540-BB2D-CF1771FB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7357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F807AF1E-A5B9-A540-A172-58D4029F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482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7AE3ACE-B172-774D-A007-D1E10D33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395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AD1B36D1-84DC-F74A-AFE8-CA1FD75F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970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4EFE36E1-3543-7248-A7C0-2AC7D4F7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570" y="4766809"/>
            <a:ext cx="1565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User arrives  …</a:t>
            </a: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E123A252-D37E-4649-B66C-7F9C1DB6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257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4" name="Picture 39" descr="Alice">
            <a:extLst>
              <a:ext uri="{FF2B5EF4-FFF2-40B4-BE49-F238E27FC236}">
                <a16:creationId xmlns:a16="http://schemas.microsoft.com/office/drawing/2014/main" id="{6F308F82-9362-FC4F-921E-2715C3D3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70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42">
            <a:extLst>
              <a:ext uri="{FF2B5EF4-FFF2-40B4-BE49-F238E27FC236}">
                <a16:creationId xmlns:a16="http://schemas.microsoft.com/office/drawing/2014/main" id="{3C11B289-FD57-9D4E-9E24-3A266C61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820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927C2D32-6615-3F4A-95AB-84426525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7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of peers from tracker</a:t>
            </a:r>
          </a:p>
        </p:txBody>
      </p:sp>
      <p:grpSp>
        <p:nvGrpSpPr>
          <p:cNvPr id="27" name="Group 68">
            <a:extLst>
              <a:ext uri="{FF2B5EF4-FFF2-40B4-BE49-F238E27FC236}">
                <a16:creationId xmlns:a16="http://schemas.microsoft.com/office/drawing/2014/main" id="{0CB0B1F3-FC8E-0A48-BF34-45F53DE7FC53}"/>
              </a:ext>
            </a:extLst>
          </p:cNvPr>
          <p:cNvGrpSpPr>
            <a:grpSpLocks/>
          </p:cNvGrpSpPr>
          <p:nvPr/>
        </p:nvGrpSpPr>
        <p:grpSpPr bwMode="auto">
          <a:xfrm>
            <a:off x="4528457" y="3571421"/>
            <a:ext cx="3492500" cy="2163763"/>
            <a:chOff x="1752" y="2166"/>
            <a:chExt cx="2200" cy="1363"/>
          </a:xfrm>
        </p:grpSpPr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7CCED51-0858-B14F-BA5F-7B3C851D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AE1CB49D-CE6D-D143-95DB-E659615A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327E99FD-0AAB-E84D-845A-9A6E34919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1" name="Text Box 35">
            <a:extLst>
              <a:ext uri="{FF2B5EF4-FFF2-40B4-BE49-F238E27FC236}">
                <a16:creationId xmlns:a16="http://schemas.microsoft.com/office/drawing/2014/main" id="{41FA99F8-69D2-FB4B-B615-224F5CEB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170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file chunks with peers in torrent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0FCD1EA-5119-B341-A835-E304CBD33AC4}"/>
              </a:ext>
            </a:extLst>
          </p:cNvPr>
          <p:cNvGrpSpPr>
            <a:grpSpLocks/>
          </p:cNvGrpSpPr>
          <p:nvPr/>
        </p:nvGrpSpPr>
        <p:grpSpPr bwMode="auto">
          <a:xfrm>
            <a:off x="3931557" y="3080884"/>
            <a:ext cx="379413" cy="604837"/>
            <a:chOff x="4140" y="429"/>
            <a:chExt cx="1425" cy="2396"/>
          </a:xfrm>
        </p:grpSpPr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36B6D999-1302-CA4C-9CFD-B5CDD5323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AE763A03-0DD4-834A-B674-79B06662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1AF22850-A524-C34B-9648-D7E113A5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1031A0C-C898-9240-84A5-5DF224E4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FE7D0B4D-AB22-7349-A08A-69B9AFD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4BEA5B83-9C56-7E41-BD11-392356434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" name="AutoShape 78">
                <a:extLst>
                  <a:ext uri="{FF2B5EF4-FFF2-40B4-BE49-F238E27FC236}">
                    <a16:creationId xmlns:a16="http://schemas.microsoft.com/office/drawing/2014/main" id="{A1F98537-39E1-5140-824E-666C1A8D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4" name="AutoShape 79">
                <a:extLst>
                  <a:ext uri="{FF2B5EF4-FFF2-40B4-BE49-F238E27FC236}">
                    <a16:creationId xmlns:a16="http://schemas.microsoft.com/office/drawing/2014/main" id="{3E630405-7E91-474D-81B7-5BE15C86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B81937BA-7B8F-934F-9886-304C1E0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B47381C-540F-D44E-B9A6-D96D6090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" name="AutoShape 82">
                <a:extLst>
                  <a:ext uri="{FF2B5EF4-FFF2-40B4-BE49-F238E27FC236}">
                    <a16:creationId xmlns:a16="http://schemas.microsoft.com/office/drawing/2014/main" id="{CB241153-BE70-A046-A468-0E9F962F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2" name="AutoShape 83">
                <a:extLst>
                  <a:ext uri="{FF2B5EF4-FFF2-40B4-BE49-F238E27FC236}">
                    <a16:creationId xmlns:a16="http://schemas.microsoft.com/office/drawing/2014/main" id="{AE4F9DC7-0CE7-224E-AC2E-7172DE8E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8C5EDE9F-7A54-8E4C-9F85-07C13C5C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6FEC7A6E-AAC2-3842-B9A4-935F2060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CAC1B168-07EE-3C44-9AEE-5914C1B8D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" name="AutoShape 87">
                <a:extLst>
                  <a:ext uri="{FF2B5EF4-FFF2-40B4-BE49-F238E27FC236}">
                    <a16:creationId xmlns:a16="http://schemas.microsoft.com/office/drawing/2014/main" id="{F49F383C-F941-F64A-8DDE-13A4D8D16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0" name="AutoShape 88">
                <a:extLst>
                  <a:ext uri="{FF2B5EF4-FFF2-40B4-BE49-F238E27FC236}">
                    <a16:creationId xmlns:a16="http://schemas.microsoft.com/office/drawing/2014/main" id="{E3456229-948B-9C4F-B503-DD55D323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234093D-FE87-774F-B1CC-0588229A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BA746CA5-383B-584C-B3CE-776F388C9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" name="AutoShape 91">
                <a:extLst>
                  <a:ext uri="{FF2B5EF4-FFF2-40B4-BE49-F238E27FC236}">
                    <a16:creationId xmlns:a16="http://schemas.microsoft.com/office/drawing/2014/main" id="{68AEEFFF-F3C4-BE40-8529-27EE2B35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58" name="AutoShape 92">
                <a:extLst>
                  <a:ext uri="{FF2B5EF4-FFF2-40B4-BE49-F238E27FC236}">
                    <a16:creationId xmlns:a16="http://schemas.microsoft.com/office/drawing/2014/main" id="{A5A04A8A-7369-354C-9B2B-CE0C0C57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618A0788-435C-8042-AA0E-E94601F0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7" name="Freeform 94">
              <a:extLst>
                <a:ext uri="{FF2B5EF4-FFF2-40B4-BE49-F238E27FC236}">
                  <a16:creationId xmlns:a16="http://schemas.microsoft.com/office/drawing/2014/main" id="{25054F67-2153-544C-AC14-FB9950D7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F3155E84-B2BA-A749-84BE-14633D9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Oval 96">
              <a:extLst>
                <a:ext uri="{FF2B5EF4-FFF2-40B4-BE49-F238E27FC236}">
                  <a16:creationId xmlns:a16="http://schemas.microsoft.com/office/drawing/2014/main" id="{CA182219-7AC0-E240-972C-91BD56BA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85F80E33-0DDA-284C-9587-26BBD916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882E6AD3-0779-D044-AD1D-25D36227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2" name="AutoShape 99">
              <a:extLst>
                <a:ext uri="{FF2B5EF4-FFF2-40B4-BE49-F238E27FC236}">
                  <a16:creationId xmlns:a16="http://schemas.microsoft.com/office/drawing/2014/main" id="{7B40A6F7-0BA7-7E46-8BEC-61560B69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3" name="Oval 100">
              <a:extLst>
                <a:ext uri="{FF2B5EF4-FFF2-40B4-BE49-F238E27FC236}">
                  <a16:creationId xmlns:a16="http://schemas.microsoft.com/office/drawing/2014/main" id="{F7339661-C71C-C74D-AC1D-5ED32FE9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4" name="Oval 101">
              <a:extLst>
                <a:ext uri="{FF2B5EF4-FFF2-40B4-BE49-F238E27FC236}">
                  <a16:creationId xmlns:a16="http://schemas.microsoft.com/office/drawing/2014/main" id="{B23B5791-AF12-DF45-86A6-EECA1ABB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5" name="Oval 102">
              <a:extLst>
                <a:ext uri="{FF2B5EF4-FFF2-40B4-BE49-F238E27FC236}">
                  <a16:creationId xmlns:a16="http://schemas.microsoft.com/office/drawing/2014/main" id="{276ECC61-535B-904F-A386-35EBB8EC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EA9915CD-687B-DC45-B384-ED68394F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65" name="Group 104">
            <a:extLst>
              <a:ext uri="{FF2B5EF4-FFF2-40B4-BE49-F238E27FC236}">
                <a16:creationId xmlns:a16="http://schemas.microsoft.com/office/drawing/2014/main" id="{A1CC28AD-9104-D040-9B79-0D23AB0DAD5C}"/>
              </a:ext>
            </a:extLst>
          </p:cNvPr>
          <p:cNvGrpSpPr>
            <a:grpSpLocks/>
          </p:cNvGrpSpPr>
          <p:nvPr/>
        </p:nvGrpSpPr>
        <p:grpSpPr bwMode="auto">
          <a:xfrm>
            <a:off x="3825195" y="4320721"/>
            <a:ext cx="685800" cy="588963"/>
            <a:chOff x="-44" y="1473"/>
            <a:chExt cx="981" cy="1105"/>
          </a:xfrm>
        </p:grpSpPr>
        <p:pic>
          <p:nvPicPr>
            <p:cNvPr id="66" name="Picture 105" descr="desktop_computer_stylized_medium">
              <a:extLst>
                <a:ext uri="{FF2B5EF4-FFF2-40B4-BE49-F238E27FC236}">
                  <a16:creationId xmlns:a16="http://schemas.microsoft.com/office/drawing/2014/main" id="{AAA9C191-A724-DE4E-A0DA-AF600AE1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E6FC85B1-48F0-1149-9E86-28C220903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8" name="Group 107">
            <a:extLst>
              <a:ext uri="{FF2B5EF4-FFF2-40B4-BE49-F238E27FC236}">
                <a16:creationId xmlns:a16="http://schemas.microsoft.com/office/drawing/2014/main" id="{291F0955-3988-7649-881A-FC89468189F9}"/>
              </a:ext>
            </a:extLst>
          </p:cNvPr>
          <p:cNvGrpSpPr>
            <a:grpSpLocks/>
          </p:cNvGrpSpPr>
          <p:nvPr/>
        </p:nvGrpSpPr>
        <p:grpSpPr bwMode="auto">
          <a:xfrm>
            <a:off x="5195207" y="5333546"/>
            <a:ext cx="728663" cy="620713"/>
            <a:chOff x="-44" y="1473"/>
            <a:chExt cx="981" cy="1105"/>
          </a:xfrm>
        </p:grpSpPr>
        <p:pic>
          <p:nvPicPr>
            <p:cNvPr id="69" name="Picture 108" descr="desktop_computer_stylized_medium">
              <a:extLst>
                <a:ext uri="{FF2B5EF4-FFF2-40B4-BE49-F238E27FC236}">
                  <a16:creationId xmlns:a16="http://schemas.microsoft.com/office/drawing/2014/main" id="{A5B37F88-7E58-784C-A670-1879282E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36940F9B-2451-784C-B12A-984CF4F87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7F424135-822E-074D-8C17-2A6D6E4ECAFC}"/>
              </a:ext>
            </a:extLst>
          </p:cNvPr>
          <p:cNvGrpSpPr>
            <a:grpSpLocks/>
          </p:cNvGrpSpPr>
          <p:nvPr/>
        </p:nvGrpSpPr>
        <p:grpSpPr bwMode="auto">
          <a:xfrm>
            <a:off x="5477782" y="5911396"/>
            <a:ext cx="728663" cy="620713"/>
            <a:chOff x="-44" y="1473"/>
            <a:chExt cx="981" cy="1105"/>
          </a:xfrm>
        </p:grpSpPr>
        <p:pic>
          <p:nvPicPr>
            <p:cNvPr id="72" name="Picture 111" descr="desktop_computer_stylized_medium">
              <a:extLst>
                <a:ext uri="{FF2B5EF4-FFF2-40B4-BE49-F238E27FC236}">
                  <a16:creationId xmlns:a16="http://schemas.microsoft.com/office/drawing/2014/main" id="{34FC5600-17A3-934E-9068-3B83CAC0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12">
              <a:extLst>
                <a:ext uri="{FF2B5EF4-FFF2-40B4-BE49-F238E27FC236}">
                  <a16:creationId xmlns:a16="http://schemas.microsoft.com/office/drawing/2014/main" id="{1F97F168-3D00-8E46-92E2-721EC7E48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4" name="Group 113">
            <a:extLst>
              <a:ext uri="{FF2B5EF4-FFF2-40B4-BE49-F238E27FC236}">
                <a16:creationId xmlns:a16="http://schemas.microsoft.com/office/drawing/2014/main" id="{C0B69BA7-0A27-7147-8AE9-1235C7C2A0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1445" y="4757284"/>
            <a:ext cx="728662" cy="620712"/>
            <a:chOff x="-44" y="1473"/>
            <a:chExt cx="981" cy="1105"/>
          </a:xfrm>
        </p:grpSpPr>
        <p:pic>
          <p:nvPicPr>
            <p:cNvPr id="75" name="Picture 114" descr="desktop_computer_stylized_medium">
              <a:extLst>
                <a:ext uri="{FF2B5EF4-FFF2-40B4-BE49-F238E27FC236}">
                  <a16:creationId xmlns:a16="http://schemas.microsoft.com/office/drawing/2014/main" id="{F68E7B52-0A00-E34D-9DA2-D7620DF99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E23A1DF-EAD7-2749-B795-7C811DC2D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7" name="Group 116">
            <a:extLst>
              <a:ext uri="{FF2B5EF4-FFF2-40B4-BE49-F238E27FC236}">
                <a16:creationId xmlns:a16="http://schemas.microsoft.com/office/drawing/2014/main" id="{C526BB6F-CCDA-0147-8FD0-0F99323F14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63782" y="6095546"/>
            <a:ext cx="728663" cy="620713"/>
            <a:chOff x="-44" y="1473"/>
            <a:chExt cx="981" cy="1105"/>
          </a:xfrm>
        </p:grpSpPr>
        <p:pic>
          <p:nvPicPr>
            <p:cNvPr id="78" name="Picture 117" descr="desktop_computer_stylized_medium">
              <a:extLst>
                <a:ext uri="{FF2B5EF4-FFF2-40B4-BE49-F238E27FC236}">
                  <a16:creationId xmlns:a16="http://schemas.microsoft.com/office/drawing/2014/main" id="{CDFEDAF9-00CE-D646-8AE3-A7056CD30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3D90A292-9B8F-C447-9D79-AE8C9EFF4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0" name="Group 119">
            <a:extLst>
              <a:ext uri="{FF2B5EF4-FFF2-40B4-BE49-F238E27FC236}">
                <a16:creationId xmlns:a16="http://schemas.microsoft.com/office/drawing/2014/main" id="{EBC84D0D-5129-DF4C-A746-CE2C76A20F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65420" y="3569834"/>
            <a:ext cx="728662" cy="620712"/>
            <a:chOff x="-44" y="1473"/>
            <a:chExt cx="981" cy="1105"/>
          </a:xfrm>
        </p:grpSpPr>
        <p:pic>
          <p:nvPicPr>
            <p:cNvPr id="81" name="Picture 120" descr="desktop_computer_stylized_medium">
              <a:extLst>
                <a:ext uri="{FF2B5EF4-FFF2-40B4-BE49-F238E27FC236}">
                  <a16:creationId xmlns:a16="http://schemas.microsoft.com/office/drawing/2014/main" id="{2B752977-E9AF-8448-A2A8-48B1A471F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274D970-5334-1C44-8D20-95FD2587E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62B3C8B1-8466-CB42-A6EE-7A22909B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68370" y="3036434"/>
            <a:ext cx="641350" cy="620712"/>
            <a:chOff x="-44" y="1473"/>
            <a:chExt cx="981" cy="1105"/>
          </a:xfrm>
        </p:grpSpPr>
        <p:pic>
          <p:nvPicPr>
            <p:cNvPr id="84" name="Picture 123" descr="desktop_computer_stylized_medium">
              <a:extLst>
                <a:ext uri="{FF2B5EF4-FFF2-40B4-BE49-F238E27FC236}">
                  <a16:creationId xmlns:a16="http://schemas.microsoft.com/office/drawing/2014/main" id="{AD943130-CC29-0E45-BFE5-3AE7F234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4">
              <a:extLst>
                <a:ext uri="{FF2B5EF4-FFF2-40B4-BE49-F238E27FC236}">
                  <a16:creationId xmlns:a16="http://schemas.microsoft.com/office/drawing/2014/main" id="{D17179B0-F425-1A49-8872-7CDBB0C52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6" name="Group 125">
            <a:extLst>
              <a:ext uri="{FF2B5EF4-FFF2-40B4-BE49-F238E27FC236}">
                <a16:creationId xmlns:a16="http://schemas.microsoft.com/office/drawing/2014/main" id="{E26E3FBF-E723-C040-AEE6-20EB441E8176}"/>
              </a:ext>
            </a:extLst>
          </p:cNvPr>
          <p:cNvGrpSpPr>
            <a:grpSpLocks/>
          </p:cNvGrpSpPr>
          <p:nvPr/>
        </p:nvGrpSpPr>
        <p:grpSpPr bwMode="auto">
          <a:xfrm>
            <a:off x="4758645" y="3026909"/>
            <a:ext cx="728662" cy="620712"/>
            <a:chOff x="-44" y="1473"/>
            <a:chExt cx="981" cy="1105"/>
          </a:xfrm>
        </p:grpSpPr>
        <p:pic>
          <p:nvPicPr>
            <p:cNvPr id="87" name="Picture 126" descr="desktop_computer_stylized_medium">
              <a:extLst>
                <a:ext uri="{FF2B5EF4-FFF2-40B4-BE49-F238E27FC236}">
                  <a16:creationId xmlns:a16="http://schemas.microsoft.com/office/drawing/2014/main" id="{CF1B6F22-9E2D-1944-A52E-E77715BBD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22CD730C-689A-E44A-91FA-E8E769CE6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9" name="Group 129">
            <a:extLst>
              <a:ext uri="{FF2B5EF4-FFF2-40B4-BE49-F238E27FC236}">
                <a16:creationId xmlns:a16="http://schemas.microsoft.com/office/drawing/2014/main" id="{A7C3F63D-74FF-7040-B1D2-88A6E501954B}"/>
              </a:ext>
            </a:extLst>
          </p:cNvPr>
          <p:cNvGrpSpPr>
            <a:grpSpLocks/>
          </p:cNvGrpSpPr>
          <p:nvPr/>
        </p:nvGrpSpPr>
        <p:grpSpPr bwMode="auto">
          <a:xfrm>
            <a:off x="6858907" y="5639934"/>
            <a:ext cx="490538" cy="412750"/>
            <a:chOff x="-44" y="1473"/>
            <a:chExt cx="981" cy="1105"/>
          </a:xfrm>
        </p:grpSpPr>
        <p:pic>
          <p:nvPicPr>
            <p:cNvPr id="90" name="Picture 130" descr="desktop_computer_stylized_medium">
              <a:extLst>
                <a:ext uri="{FF2B5EF4-FFF2-40B4-BE49-F238E27FC236}">
                  <a16:creationId xmlns:a16="http://schemas.microsoft.com/office/drawing/2014/main" id="{45B574F8-532C-7A46-A7F4-34C6C8EB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AA7D8503-5853-054D-99AB-15405424F7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81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BE01B437-A61A-9B44-A8C0-5BAD0C5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7" y="1548887"/>
            <a:ext cx="598827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indent="-2873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neighbors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”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)</a:t>
            </a:r>
            <a:endParaRPr lang="en-US" altLang="en-US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5C2EB95A-93B0-5840-9C4D-A1762DA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56" y="3728719"/>
            <a:ext cx="1098708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while downloading, peer uploads chunks to other peers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peer may change peers with whom it exchanges chunks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churn: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peers may come and go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once peer has entire file, it may (selfishly) leave or (altruistically) remain in torrent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CC6C24-30FA-4B4E-A269-8C92EE25BC46}"/>
              </a:ext>
            </a:extLst>
          </p:cNvPr>
          <p:cNvGrpSpPr/>
          <p:nvPr/>
        </p:nvGrpSpPr>
        <p:grpSpPr>
          <a:xfrm>
            <a:off x="7622267" y="1307114"/>
            <a:ext cx="3567113" cy="2233613"/>
            <a:chOff x="4911725" y="1368425"/>
            <a:chExt cx="3567113" cy="2233613"/>
          </a:xfrm>
        </p:grpSpPr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14C1BFA3-2422-AC40-9443-EBE4B0BA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858C722B-AFD5-3E4D-9F07-FC6900AA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BE071C26-5E10-4944-8BF4-10C7EC327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75CAFCCB-E9E5-7E49-A3F5-4958D9F89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1D50DE5F-310E-1E44-85DE-D65DD48DF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CC71024-B200-2142-949F-7D4A1B58C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1790AC52-1931-A649-B99C-E0E7A089E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Line 32">
              <a:extLst>
                <a:ext uri="{FF2B5EF4-FFF2-40B4-BE49-F238E27FC236}">
                  <a16:creationId xmlns:a16="http://schemas.microsoft.com/office/drawing/2014/main" id="{89975C97-C827-D24A-B1B2-BA5EA5D1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Line 33">
              <a:extLst>
                <a:ext uri="{FF2B5EF4-FFF2-40B4-BE49-F238E27FC236}">
                  <a16:creationId xmlns:a16="http://schemas.microsoft.com/office/drawing/2014/main" id="{955D94CA-F543-6C42-A481-B95EE018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951F72DA-656A-D04D-A6C4-F256EFF9F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ADF91B87-973E-B548-B697-7A4079F1C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183" name="Picture 39" descr="Alice">
              <a:extLst>
                <a:ext uri="{FF2B5EF4-FFF2-40B4-BE49-F238E27FC236}">
                  <a16:creationId xmlns:a16="http://schemas.microsoft.com/office/drawing/2014/main" id="{6B053B54-9371-384F-AA52-C17465B4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" name="Group 70">
              <a:extLst>
                <a:ext uri="{FF2B5EF4-FFF2-40B4-BE49-F238E27FC236}">
                  <a16:creationId xmlns:a16="http://schemas.microsoft.com/office/drawing/2014/main" id="{C2114C23-66BC-A94F-90FC-3D02C545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185" name="Line 22">
                <a:extLst>
                  <a:ext uri="{FF2B5EF4-FFF2-40B4-BE49-F238E27FC236}">
                    <a16:creationId xmlns:a16="http://schemas.microsoft.com/office/drawing/2014/main" id="{1EE108AC-8EA8-9E4A-8B60-F03F9596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6" name="Line 23">
                <a:extLst>
                  <a:ext uri="{FF2B5EF4-FFF2-40B4-BE49-F238E27FC236}">
                    <a16:creationId xmlns:a16="http://schemas.microsoft.com/office/drawing/2014/main" id="{94D6AFB9-0FA7-C54C-9273-1A9C925A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7" name="Line 24">
                <a:extLst>
                  <a:ext uri="{FF2B5EF4-FFF2-40B4-BE49-F238E27FC236}">
                    <a16:creationId xmlns:a16="http://schemas.microsoft.com/office/drawing/2014/main" id="{5EF4CD56-8EA9-104D-8536-971136B6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8" name="Group 74">
              <a:extLst>
                <a:ext uri="{FF2B5EF4-FFF2-40B4-BE49-F238E27FC236}">
                  <a16:creationId xmlns:a16="http://schemas.microsoft.com/office/drawing/2014/main" id="{6DD06914-3CEB-5944-8E89-2281584DC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F5672D96-1DC0-8542-9E0B-AF784B6A0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Rectangle 76">
                <a:extLst>
                  <a:ext uri="{FF2B5EF4-FFF2-40B4-BE49-F238E27FC236}">
                    <a16:creationId xmlns:a16="http://schemas.microsoft.com/office/drawing/2014/main" id="{C336E614-D216-1B4B-9137-3DC6CF7E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CF30086E-5442-B544-9BE6-2A808367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6218844C-628C-9547-A930-560D56E3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Rectangle 79">
                <a:extLst>
                  <a:ext uri="{FF2B5EF4-FFF2-40B4-BE49-F238E27FC236}">
                    <a16:creationId xmlns:a16="http://schemas.microsoft.com/office/drawing/2014/main" id="{78F96A30-FAB7-9144-8F42-1A1B06A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4" name="Group 80">
                <a:extLst>
                  <a:ext uri="{FF2B5EF4-FFF2-40B4-BE49-F238E27FC236}">
                    <a16:creationId xmlns:a16="http://schemas.microsoft.com/office/drawing/2014/main" id="{CECE58F7-7C4A-6F4D-B141-662B63F4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9" name="AutoShape 81">
                  <a:extLst>
                    <a:ext uri="{FF2B5EF4-FFF2-40B4-BE49-F238E27FC236}">
                      <a16:creationId xmlns:a16="http://schemas.microsoft.com/office/drawing/2014/main" id="{D6885AAA-38B2-874F-868F-D00AB0AE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D61DCFC9-1720-7344-ADE6-5BD09A2BF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5" name="Rectangle 83">
                <a:extLst>
                  <a:ext uri="{FF2B5EF4-FFF2-40B4-BE49-F238E27FC236}">
                    <a16:creationId xmlns:a16="http://schemas.microsoft.com/office/drawing/2014/main" id="{00D3BEA9-BA94-4044-B1D5-60A03C5C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6" name="Group 84">
                <a:extLst>
                  <a:ext uri="{FF2B5EF4-FFF2-40B4-BE49-F238E27FC236}">
                    <a16:creationId xmlns:a16="http://schemas.microsoft.com/office/drawing/2014/main" id="{641C2446-7A8F-504B-A8D3-FFEE0A9F6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" name="AutoShape 85">
                  <a:extLst>
                    <a:ext uri="{FF2B5EF4-FFF2-40B4-BE49-F238E27FC236}">
                      <a16:creationId xmlns:a16="http://schemas.microsoft.com/office/drawing/2014/main" id="{C1F8A523-4462-AA4E-A2CA-29700E5D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8" name="AutoShape 86">
                  <a:extLst>
                    <a:ext uri="{FF2B5EF4-FFF2-40B4-BE49-F238E27FC236}">
                      <a16:creationId xmlns:a16="http://schemas.microsoft.com/office/drawing/2014/main" id="{A7658F20-DB1E-464F-B607-89092583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7" name="Rectangle 87">
                <a:extLst>
                  <a:ext uri="{FF2B5EF4-FFF2-40B4-BE49-F238E27FC236}">
                    <a16:creationId xmlns:a16="http://schemas.microsoft.com/office/drawing/2014/main" id="{FF6AAAAA-212A-7640-8D6B-0B6EBD377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8" name="Rectangle 88">
                <a:extLst>
                  <a:ext uri="{FF2B5EF4-FFF2-40B4-BE49-F238E27FC236}">
                    <a16:creationId xmlns:a16="http://schemas.microsoft.com/office/drawing/2014/main" id="{634123E3-AB71-9F41-AD39-43B0691F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9" name="Group 89">
                <a:extLst>
                  <a:ext uri="{FF2B5EF4-FFF2-40B4-BE49-F238E27FC236}">
                    <a16:creationId xmlns:a16="http://schemas.microsoft.com/office/drawing/2014/main" id="{DC8E4BD8-4B64-1943-9731-721699A50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5" name="AutoShape 90">
                  <a:extLst>
                    <a:ext uri="{FF2B5EF4-FFF2-40B4-BE49-F238E27FC236}">
                      <a16:creationId xmlns:a16="http://schemas.microsoft.com/office/drawing/2014/main" id="{9D762048-3A14-564D-8D32-3584214E9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6" name="AutoShape 91">
                  <a:extLst>
                    <a:ext uri="{FF2B5EF4-FFF2-40B4-BE49-F238E27FC236}">
                      <a16:creationId xmlns:a16="http://schemas.microsoft.com/office/drawing/2014/main" id="{70B9E041-38D0-8A42-BB42-D0980C10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0" name="Freeform 92">
                <a:extLst>
                  <a:ext uri="{FF2B5EF4-FFF2-40B4-BE49-F238E27FC236}">
                    <a16:creationId xmlns:a16="http://schemas.microsoft.com/office/drawing/2014/main" id="{A2F57490-585D-EB4E-AE3D-BCA33E2C5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01" name="Group 93">
                <a:extLst>
                  <a:ext uri="{FF2B5EF4-FFF2-40B4-BE49-F238E27FC236}">
                    <a16:creationId xmlns:a16="http://schemas.microsoft.com/office/drawing/2014/main" id="{E23C7B19-F840-FC48-9713-9AD00E822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" name="AutoShape 94">
                  <a:extLst>
                    <a:ext uri="{FF2B5EF4-FFF2-40B4-BE49-F238E27FC236}">
                      <a16:creationId xmlns:a16="http://schemas.microsoft.com/office/drawing/2014/main" id="{BF66CD5C-FF99-7742-A14E-2BF2A67A6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4" name="AutoShape 95">
                  <a:extLst>
                    <a:ext uri="{FF2B5EF4-FFF2-40B4-BE49-F238E27FC236}">
                      <a16:creationId xmlns:a16="http://schemas.microsoft.com/office/drawing/2014/main" id="{F9BFFD59-AD2B-894C-819C-8D0DB9F2B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2" name="Rectangle 96">
                <a:extLst>
                  <a:ext uri="{FF2B5EF4-FFF2-40B4-BE49-F238E27FC236}">
                    <a16:creationId xmlns:a16="http://schemas.microsoft.com/office/drawing/2014/main" id="{136171A0-1A0E-8D4C-968B-D175016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C874C361-C380-FC49-8D1C-E30AEEA3F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69C7F287-7595-D94A-87BF-95ED49C48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5" name="Oval 99">
                <a:extLst>
                  <a:ext uri="{FF2B5EF4-FFF2-40B4-BE49-F238E27FC236}">
                    <a16:creationId xmlns:a16="http://schemas.microsoft.com/office/drawing/2014/main" id="{B6E84AB5-17E1-1D48-BB79-04D2F0075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AF0BF05C-4E38-CD4D-AAFA-E3493B155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7" name="AutoShape 101">
                <a:extLst>
                  <a:ext uri="{FF2B5EF4-FFF2-40B4-BE49-F238E27FC236}">
                    <a16:creationId xmlns:a16="http://schemas.microsoft.com/office/drawing/2014/main" id="{3BB53BC2-8678-8446-A21F-7F33E9E5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8" name="AutoShape 102">
                <a:extLst>
                  <a:ext uri="{FF2B5EF4-FFF2-40B4-BE49-F238E27FC236}">
                    <a16:creationId xmlns:a16="http://schemas.microsoft.com/office/drawing/2014/main" id="{FA369464-AABC-BC43-830F-4E4F32FF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9" name="Oval 103">
                <a:extLst>
                  <a:ext uri="{FF2B5EF4-FFF2-40B4-BE49-F238E27FC236}">
                    <a16:creationId xmlns:a16="http://schemas.microsoft.com/office/drawing/2014/main" id="{0447F744-AF3E-9645-978F-EF1BDF0F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0" name="Oval 104">
                <a:extLst>
                  <a:ext uri="{FF2B5EF4-FFF2-40B4-BE49-F238E27FC236}">
                    <a16:creationId xmlns:a16="http://schemas.microsoft.com/office/drawing/2014/main" id="{F3C8D210-BF7D-C848-B9FD-FC1172BB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1" name="Oval 105">
                <a:extLst>
                  <a:ext uri="{FF2B5EF4-FFF2-40B4-BE49-F238E27FC236}">
                    <a16:creationId xmlns:a16="http://schemas.microsoft.com/office/drawing/2014/main" id="{1162ED20-6D4D-2B4D-84EF-299FDEE0E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2" name="Rectangle 106">
                <a:extLst>
                  <a:ext uri="{FF2B5EF4-FFF2-40B4-BE49-F238E27FC236}">
                    <a16:creationId xmlns:a16="http://schemas.microsoft.com/office/drawing/2014/main" id="{922CF934-873F-EE4F-8726-E969CD36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1" name="Group 107">
              <a:extLst>
                <a:ext uri="{FF2B5EF4-FFF2-40B4-BE49-F238E27FC236}">
                  <a16:creationId xmlns:a16="http://schemas.microsoft.com/office/drawing/2014/main" id="{C09F8334-EB5D-B748-8BA6-989D939E7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222" name="Picture 108" descr="desktop_computer_stylized_medium">
                <a:extLst>
                  <a:ext uri="{FF2B5EF4-FFF2-40B4-BE49-F238E27FC236}">
                    <a16:creationId xmlns:a16="http://schemas.microsoft.com/office/drawing/2014/main" id="{7B90278E-E343-294D-95CB-02DB24F6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9">
                <a:extLst>
                  <a:ext uri="{FF2B5EF4-FFF2-40B4-BE49-F238E27FC236}">
                    <a16:creationId xmlns:a16="http://schemas.microsoft.com/office/drawing/2014/main" id="{C59628E1-7338-E340-96DD-685A37B046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10">
              <a:extLst>
                <a:ext uri="{FF2B5EF4-FFF2-40B4-BE49-F238E27FC236}">
                  <a16:creationId xmlns:a16="http://schemas.microsoft.com/office/drawing/2014/main" id="{698F5DBF-2E9C-2B40-817E-23F3F51AF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225" name="Picture 111" descr="desktop_computer_stylized_medium">
                <a:extLst>
                  <a:ext uri="{FF2B5EF4-FFF2-40B4-BE49-F238E27FC236}">
                    <a16:creationId xmlns:a16="http://schemas.microsoft.com/office/drawing/2014/main" id="{A569F870-B03B-2547-AF54-2C7AB5CBA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Freeform 112">
                <a:extLst>
                  <a:ext uri="{FF2B5EF4-FFF2-40B4-BE49-F238E27FC236}">
                    <a16:creationId xmlns:a16="http://schemas.microsoft.com/office/drawing/2014/main" id="{FE964CAF-BEB0-BB4E-AFC5-27ADA2EB8B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87763CBB-3A99-594D-9997-C76D56E76D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228" name="Picture 114" descr="desktop_computer_stylized_medium">
                <a:extLst>
                  <a:ext uri="{FF2B5EF4-FFF2-40B4-BE49-F238E27FC236}">
                    <a16:creationId xmlns:a16="http://schemas.microsoft.com/office/drawing/2014/main" id="{3267E1E1-F140-B44D-B892-C5FED1C27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Freeform 115">
                <a:extLst>
                  <a:ext uri="{FF2B5EF4-FFF2-40B4-BE49-F238E27FC236}">
                    <a16:creationId xmlns:a16="http://schemas.microsoft.com/office/drawing/2014/main" id="{4F25EA7B-20CB-6C44-8B62-34CDC77621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0" name="Group 116">
              <a:extLst>
                <a:ext uri="{FF2B5EF4-FFF2-40B4-BE49-F238E27FC236}">
                  <a16:creationId xmlns:a16="http://schemas.microsoft.com/office/drawing/2014/main" id="{169372BE-08CD-7743-8E5E-EC2549832F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231" name="Picture 117" descr="desktop_computer_stylized_medium">
                <a:extLst>
                  <a:ext uri="{FF2B5EF4-FFF2-40B4-BE49-F238E27FC236}">
                    <a16:creationId xmlns:a16="http://schemas.microsoft.com/office/drawing/2014/main" id="{5232EB59-D06A-CC48-8C1F-E6DAC4976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118">
                <a:extLst>
                  <a:ext uri="{FF2B5EF4-FFF2-40B4-BE49-F238E27FC236}">
                    <a16:creationId xmlns:a16="http://schemas.microsoft.com/office/drawing/2014/main" id="{7E7C9F9D-CF89-7545-A1F6-153E2A098F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3" name="Group 119">
              <a:extLst>
                <a:ext uri="{FF2B5EF4-FFF2-40B4-BE49-F238E27FC236}">
                  <a16:creationId xmlns:a16="http://schemas.microsoft.com/office/drawing/2014/main" id="{6869CE49-D074-8547-B1D6-1F3B5B649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234" name="Picture 120" descr="desktop_computer_stylized_medium">
                <a:extLst>
                  <a:ext uri="{FF2B5EF4-FFF2-40B4-BE49-F238E27FC236}">
                    <a16:creationId xmlns:a16="http://schemas.microsoft.com/office/drawing/2014/main" id="{CE44033F-D4B7-7D46-9D32-0960EEB7B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1">
                <a:extLst>
                  <a:ext uri="{FF2B5EF4-FFF2-40B4-BE49-F238E27FC236}">
                    <a16:creationId xmlns:a16="http://schemas.microsoft.com/office/drawing/2014/main" id="{45A28D47-C9B3-0346-8D70-361E7A4895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4E1A9762-2C71-9742-9958-EB2D29E68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237" name="Picture 124" descr="desktop_computer_stylized_medium">
                <a:extLst>
                  <a:ext uri="{FF2B5EF4-FFF2-40B4-BE49-F238E27FC236}">
                    <a16:creationId xmlns:a16="http://schemas.microsoft.com/office/drawing/2014/main" id="{55B1C28D-66D6-DE4E-ADB5-D53BE1D2A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4765CFB0-3F34-B94A-BC7F-EA339FAAC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9" name="Group 126">
              <a:extLst>
                <a:ext uri="{FF2B5EF4-FFF2-40B4-BE49-F238E27FC236}">
                  <a16:creationId xmlns:a16="http://schemas.microsoft.com/office/drawing/2014/main" id="{BE7F0DCF-B627-C847-8279-68A197C8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240" name="Picture 127" descr="desktop_computer_stylized_medium">
                <a:extLst>
                  <a:ext uri="{FF2B5EF4-FFF2-40B4-BE49-F238E27FC236}">
                    <a16:creationId xmlns:a16="http://schemas.microsoft.com/office/drawing/2014/main" id="{BA3AF685-5B1F-CC40-BCAF-7158B2390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1A33777F-82DA-EC46-B881-5C25C2D626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2" name="Group 129">
              <a:extLst>
                <a:ext uri="{FF2B5EF4-FFF2-40B4-BE49-F238E27FC236}">
                  <a16:creationId xmlns:a16="http://schemas.microsoft.com/office/drawing/2014/main" id="{A4323D8E-CD7F-4742-B00D-A10D592D0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243" name="Picture 130" descr="desktop_computer_stylized_medium">
                <a:extLst>
                  <a:ext uri="{FF2B5EF4-FFF2-40B4-BE49-F238E27FC236}">
                    <a16:creationId xmlns:a16="http://schemas.microsoft.com/office/drawing/2014/main" id="{39C6AFB3-E3B3-AA47-9771-00781B94A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4679D4E0-5A0A-B34D-AA7C-D7A6E8AE3F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5" name="Group 132">
              <a:extLst>
                <a:ext uri="{FF2B5EF4-FFF2-40B4-BE49-F238E27FC236}">
                  <a16:creationId xmlns:a16="http://schemas.microsoft.com/office/drawing/2014/main" id="{73C52904-5489-6E4E-8226-879A26291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246" name="Picture 133" descr="desktop_computer_stylized_medium">
                <a:extLst>
                  <a:ext uri="{FF2B5EF4-FFF2-40B4-BE49-F238E27FC236}">
                    <a16:creationId xmlns:a16="http://schemas.microsoft.com/office/drawing/2014/main" id="{E7C23640-AF67-8245-9B29-88C1A9B16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CDD2AFE9-4A15-5147-897C-7BE6039D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787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requesting, sending file chunks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ABE3BA82-1C3D-064A-9166-C67DC2170C39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510619"/>
            <a:ext cx="45212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Requesting chunks: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at any given time, different peers have different subsets of file chunks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periodically, Alice asks each peer for list of chunks that they have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Alice requests missing chunks from peers</a:t>
            </a:r>
          </a:p>
          <a:p>
            <a:pPr marL="749300" lvl="1" indent="-276225">
              <a:buFont typeface="Wingdings" charset="2"/>
              <a:buChar char="§"/>
              <a:defRPr/>
            </a:pPr>
            <a:r>
              <a:rPr lang="en-US" dirty="0"/>
              <a:t>rarest first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5CFA8E56-2FAA-FC49-B7B7-8A06FD9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1" y="1412473"/>
            <a:ext cx="5714999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indent="0"/>
            <a:r>
              <a:rPr lang="en-US" altLang="en-US" sz="2800" dirty="0">
                <a:solidFill>
                  <a:srgbClr val="CC0000"/>
                </a:solidFill>
                <a:latin typeface="+mn-lt"/>
              </a:rPr>
              <a:t>Sending chunks: tit-for-tat</a:t>
            </a:r>
          </a:p>
          <a:p>
            <a:pPr marL="406400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Alice sends chunks to those four peers currently sending her chunks </a:t>
            </a:r>
            <a:r>
              <a:rPr lang="en-US" altLang="en-US" sz="2400" i="1" dirty="0">
                <a:latin typeface="+mn-lt"/>
              </a:rPr>
              <a:t>at highest rate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other peers are choked by Alice (do not receive chunks from her)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re-evaluate top 4 every10 secs</a:t>
            </a:r>
          </a:p>
          <a:p>
            <a:pPr marL="471488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every 30 secs: randomly select another peer, starts sending chunks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lt"/>
              </a:rPr>
              <a:t>“optimistically unchoke” this peer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en-US" sz="18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5030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tit-for-tat</a:t>
            </a:r>
          </a:p>
        </p:txBody>
      </p:sp>
      <p:pic>
        <p:nvPicPr>
          <p:cNvPr id="7" name="Picture 13" descr="Alice">
            <a:extLst>
              <a:ext uri="{FF2B5EF4-FFF2-40B4-BE49-F238E27FC236}">
                <a16:creationId xmlns:a16="http://schemas.microsoft.com/office/drawing/2014/main" id="{8741BF70-C5D5-9A4F-93C1-15959E9C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27" y="517842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>
            <a:extLst>
              <a:ext uri="{FF2B5EF4-FFF2-40B4-BE49-F238E27FC236}">
                <a16:creationId xmlns:a16="http://schemas.microsoft.com/office/drawing/2014/main" id="{EC6F316B-7159-F14D-8C61-058945C987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2914" y="41846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85312597-E60F-8D4C-A9EB-F6893D485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927" y="50101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92D9181-0B03-BC4F-899D-82D2EA858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614" y="51244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D784DE7-BFF3-9C40-B976-5BA78149F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514" y="33083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1C1198D-163B-9148-9612-0787A145D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114" y="38925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C2DCB036-D113-5443-8F3C-DF1496779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114" y="43624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pic>
        <p:nvPicPr>
          <p:cNvPr id="14" name="Picture 22" descr="Bob">
            <a:extLst>
              <a:ext uri="{FF2B5EF4-FFF2-40B4-BE49-F238E27FC236}">
                <a16:creationId xmlns:a16="http://schemas.microsoft.com/office/drawing/2014/main" id="{A84998C7-BF5D-E24D-8A4A-8765DDF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02" y="46069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23">
            <a:extLst>
              <a:ext uri="{FF2B5EF4-FFF2-40B4-BE49-F238E27FC236}">
                <a16:creationId xmlns:a16="http://schemas.microsoft.com/office/drawing/2014/main" id="{26116A51-4E13-DE4D-96FD-9486C5FBF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0314" y="41592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5EFBCB-9F3E-F141-A779-E04A3C86C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3014" y="42481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D13D6CC-D7F1-884F-8F51-9C419483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114" y="43497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ACC5EA5-F1C3-BD42-A042-51775E5F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46" y="1288142"/>
            <a:ext cx="4789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(1) Alice “</a:t>
            </a:r>
            <a:r>
              <a:rPr lang="en-US" altLang="ja-JP" sz="2400" dirty="0">
                <a:latin typeface="+mn-lt"/>
              </a:rPr>
              <a:t>optimistically unchokes” Bob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11FF06-2EB6-DE4E-9955-89EC60B6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7" y="1711330"/>
            <a:ext cx="849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(2) Alice becomes one of Bob’</a:t>
            </a:r>
            <a:r>
              <a:rPr lang="en-US" altLang="ja-JP" sz="2400" dirty="0">
                <a:latin typeface="+mn-lt"/>
              </a:rPr>
              <a:t>s top-four providers; Bob reciprocates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16606440-1C32-3D4E-A1E4-E55876C8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9" y="2124086"/>
            <a:ext cx="6257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(3) Bob becomes one of Alice’</a:t>
            </a:r>
            <a:r>
              <a:rPr lang="en-US" altLang="ja-JP" sz="2400" dirty="0">
                <a:latin typeface="+mn-lt"/>
              </a:rPr>
              <a:t>s top-four providers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65951EA-D399-4948-A91F-C888B7CD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02" y="5338537"/>
            <a:ext cx="4897389" cy="83099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+mn-lt"/>
              </a:rPr>
              <a:t>higher upload rate:</a:t>
            </a:r>
            <a:r>
              <a:rPr lang="en-US" altLang="en-US" sz="2400" dirty="0">
                <a:latin typeface="+mn-lt"/>
              </a:rPr>
              <a:t> find better trading partners, get file faster !</a:t>
            </a:r>
          </a:p>
        </p:txBody>
      </p:sp>
      <p:grpSp>
        <p:nvGrpSpPr>
          <p:cNvPr id="22" name="Group 52">
            <a:extLst>
              <a:ext uri="{FF2B5EF4-FFF2-40B4-BE49-F238E27FC236}">
                <a16:creationId xmlns:a16="http://schemas.microsoft.com/office/drawing/2014/main" id="{65490274-4BA6-774A-B416-07955688B60F}"/>
              </a:ext>
            </a:extLst>
          </p:cNvPr>
          <p:cNvGrpSpPr>
            <a:grpSpLocks/>
          </p:cNvGrpSpPr>
          <p:nvPr/>
        </p:nvGrpSpPr>
        <p:grpSpPr bwMode="auto">
          <a:xfrm>
            <a:off x="2194152" y="5014913"/>
            <a:ext cx="762000" cy="752475"/>
            <a:chOff x="-44" y="1473"/>
            <a:chExt cx="981" cy="1105"/>
          </a:xfrm>
        </p:grpSpPr>
        <p:pic>
          <p:nvPicPr>
            <p:cNvPr id="23" name="Picture 53" descr="desktop_computer_stylized_medium">
              <a:extLst>
                <a:ext uri="{FF2B5EF4-FFF2-40B4-BE49-F238E27FC236}">
                  <a16:creationId xmlns:a16="http://schemas.microsoft.com/office/drawing/2014/main" id="{72C8D70E-1AE3-CB40-AFD6-460B76182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E4AA1D2E-1517-8A4B-AB9B-C7191BBEA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B5877426-113E-4645-9901-821F444D3C78}"/>
              </a:ext>
            </a:extLst>
          </p:cNvPr>
          <p:cNvGrpSpPr>
            <a:grpSpLocks/>
          </p:cNvGrpSpPr>
          <p:nvPr/>
        </p:nvGrpSpPr>
        <p:grpSpPr bwMode="auto">
          <a:xfrm>
            <a:off x="2889477" y="5776913"/>
            <a:ext cx="762000" cy="752475"/>
            <a:chOff x="-44" y="1473"/>
            <a:chExt cx="981" cy="1105"/>
          </a:xfrm>
        </p:grpSpPr>
        <p:pic>
          <p:nvPicPr>
            <p:cNvPr id="26" name="Picture 56" descr="desktop_computer_stylized_medium">
              <a:extLst>
                <a:ext uri="{FF2B5EF4-FFF2-40B4-BE49-F238E27FC236}">
                  <a16:creationId xmlns:a16="http://schemas.microsoft.com/office/drawing/2014/main" id="{ED1A5E6B-965E-454E-9989-4DEC33639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D6D3C44-22E2-B449-9FDA-221947FA5E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9167DB-CB01-E04A-946E-D0BD377ECA5A}"/>
              </a:ext>
            </a:extLst>
          </p:cNvPr>
          <p:cNvGrpSpPr>
            <a:grpSpLocks/>
          </p:cNvGrpSpPr>
          <p:nvPr/>
        </p:nvGrpSpPr>
        <p:grpSpPr bwMode="auto">
          <a:xfrm>
            <a:off x="1708377" y="3894138"/>
            <a:ext cx="762000" cy="752475"/>
            <a:chOff x="-44" y="1473"/>
            <a:chExt cx="981" cy="1105"/>
          </a:xfrm>
        </p:grpSpPr>
        <p:pic>
          <p:nvPicPr>
            <p:cNvPr id="29" name="Picture 59" descr="desktop_computer_stylized_medium">
              <a:extLst>
                <a:ext uri="{FF2B5EF4-FFF2-40B4-BE49-F238E27FC236}">
                  <a16:creationId xmlns:a16="http://schemas.microsoft.com/office/drawing/2014/main" id="{3FC86540-2AE3-6C45-A57C-8C7A57DE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D582964-4BDA-5043-B12E-8CB52E1A4A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AC057CF7-B165-FC49-A311-D35170CD591D}"/>
              </a:ext>
            </a:extLst>
          </p:cNvPr>
          <p:cNvGrpSpPr>
            <a:grpSpLocks/>
          </p:cNvGrpSpPr>
          <p:nvPr/>
        </p:nvGrpSpPr>
        <p:grpSpPr bwMode="auto">
          <a:xfrm>
            <a:off x="3672114" y="4427538"/>
            <a:ext cx="762000" cy="752475"/>
            <a:chOff x="-44" y="1473"/>
            <a:chExt cx="981" cy="1105"/>
          </a:xfrm>
        </p:grpSpPr>
        <p:pic>
          <p:nvPicPr>
            <p:cNvPr id="32" name="Picture 62" descr="desktop_computer_stylized_medium">
              <a:extLst>
                <a:ext uri="{FF2B5EF4-FFF2-40B4-BE49-F238E27FC236}">
                  <a16:creationId xmlns:a16="http://schemas.microsoft.com/office/drawing/2014/main" id="{18C1044E-BABC-1349-9269-834754B68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78C58B97-061E-EA4D-AA38-0150EABAF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8374CADC-5475-174C-A033-E425F8157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99539" y="4351338"/>
            <a:ext cx="762000" cy="752475"/>
            <a:chOff x="-44" y="1473"/>
            <a:chExt cx="981" cy="1105"/>
          </a:xfrm>
        </p:grpSpPr>
        <p:pic>
          <p:nvPicPr>
            <p:cNvPr id="35" name="Picture 65" descr="desktop_computer_stylized_medium">
              <a:extLst>
                <a:ext uri="{FF2B5EF4-FFF2-40B4-BE49-F238E27FC236}">
                  <a16:creationId xmlns:a16="http://schemas.microsoft.com/office/drawing/2014/main" id="{E829CC9A-8A66-4B4E-9FF3-CEAE7349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BE509D07-5156-594C-9BF4-2A36E639D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7" name="Group 67">
            <a:extLst>
              <a:ext uri="{FF2B5EF4-FFF2-40B4-BE49-F238E27FC236}">
                <a16:creationId xmlns:a16="http://schemas.microsoft.com/office/drawing/2014/main" id="{BFB32E89-5273-0E4F-AB0A-3A5BD88706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50352" y="3513138"/>
            <a:ext cx="762000" cy="752475"/>
            <a:chOff x="-44" y="1473"/>
            <a:chExt cx="981" cy="1105"/>
          </a:xfrm>
        </p:grpSpPr>
        <p:pic>
          <p:nvPicPr>
            <p:cNvPr id="38" name="Picture 68" descr="desktop_computer_stylized_medium">
              <a:extLst>
                <a:ext uri="{FF2B5EF4-FFF2-40B4-BE49-F238E27FC236}">
                  <a16:creationId xmlns:a16="http://schemas.microsoft.com/office/drawing/2014/main" id="{7E65096A-F8A7-654C-9729-36316DFF5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FE95B6B4-20A8-EF43-BAAF-C599F2F3B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0" name="Group 70">
            <a:extLst>
              <a:ext uri="{FF2B5EF4-FFF2-40B4-BE49-F238E27FC236}">
                <a16:creationId xmlns:a16="http://schemas.microsoft.com/office/drawing/2014/main" id="{C47D9ABE-3F3C-2147-9673-332BCE8C2E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8239" y="2892425"/>
            <a:ext cx="762000" cy="752475"/>
            <a:chOff x="-44" y="1473"/>
            <a:chExt cx="981" cy="1105"/>
          </a:xfrm>
        </p:grpSpPr>
        <p:pic>
          <p:nvPicPr>
            <p:cNvPr id="41" name="Picture 71" descr="desktop_computer_stylized_medium">
              <a:extLst>
                <a:ext uri="{FF2B5EF4-FFF2-40B4-BE49-F238E27FC236}">
                  <a16:creationId xmlns:a16="http://schemas.microsoft.com/office/drawing/2014/main" id="{E0B0EA6D-DC65-F345-866C-FF8D43D27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4B8179CA-F544-1947-AB02-D4AFC3D011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3" name="Group 74">
            <a:extLst>
              <a:ext uri="{FF2B5EF4-FFF2-40B4-BE49-F238E27FC236}">
                <a16:creationId xmlns:a16="http://schemas.microsoft.com/office/drawing/2014/main" id="{3AAB7190-C86B-6B40-A2D8-F0FAFE0A2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35902" y="3883025"/>
            <a:ext cx="762000" cy="752475"/>
            <a:chOff x="-44" y="1473"/>
            <a:chExt cx="981" cy="1105"/>
          </a:xfrm>
        </p:grpSpPr>
        <p:pic>
          <p:nvPicPr>
            <p:cNvPr id="44" name="Picture 75" descr="desktop_computer_stylized_medium">
              <a:extLst>
                <a:ext uri="{FF2B5EF4-FFF2-40B4-BE49-F238E27FC236}">
                  <a16:creationId xmlns:a16="http://schemas.microsoft.com/office/drawing/2014/main" id="{E10FCAF4-5DCA-C147-944D-68091F53F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ED9B8D15-5F2D-AE4E-95C9-E1F0A26E1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76F60E48-C369-D742-9AC3-453C2EB2296B}"/>
              </a:ext>
            </a:extLst>
          </p:cNvPr>
          <p:cNvGrpSpPr>
            <a:grpSpLocks/>
          </p:cNvGrpSpPr>
          <p:nvPr/>
        </p:nvGrpSpPr>
        <p:grpSpPr bwMode="auto">
          <a:xfrm>
            <a:off x="5815239" y="2717800"/>
            <a:ext cx="762000" cy="1177925"/>
            <a:chOff x="4746" y="1528"/>
            <a:chExt cx="480" cy="742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13595DD-629E-964F-90C7-0E04B74B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48" name="Group 77">
              <a:extLst>
                <a:ext uri="{FF2B5EF4-FFF2-40B4-BE49-F238E27FC236}">
                  <a16:creationId xmlns:a16="http://schemas.microsoft.com/office/drawing/2014/main" id="{AD97E688-C674-9D46-B533-DA6C65ECA5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49" name="Picture 78" descr="desktop_computer_stylized_medium">
                <a:extLst>
                  <a:ext uri="{FF2B5EF4-FFF2-40B4-BE49-F238E27FC236}">
                    <a16:creationId xmlns:a16="http://schemas.microsoft.com/office/drawing/2014/main" id="{A710A2EC-D64C-6A4F-A921-3C453CCA3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AEBDADBC-EFC3-B643-B7C3-E2DB8819FD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C55F25CE-5FFF-CB47-A09A-CEBC929646BA}"/>
              </a:ext>
            </a:extLst>
          </p:cNvPr>
          <p:cNvGrpSpPr>
            <a:grpSpLocks/>
          </p:cNvGrpSpPr>
          <p:nvPr/>
        </p:nvGrpSpPr>
        <p:grpSpPr bwMode="auto">
          <a:xfrm>
            <a:off x="2905352" y="3206750"/>
            <a:ext cx="1112837" cy="1219200"/>
            <a:chOff x="4779" y="2386"/>
            <a:chExt cx="701" cy="768"/>
          </a:xfrm>
        </p:grpSpPr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8CEC77D4-CDB3-A04E-93BD-09A60C76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53" name="Group 84">
              <a:extLst>
                <a:ext uri="{FF2B5EF4-FFF2-40B4-BE49-F238E27FC236}">
                  <a16:creationId xmlns:a16="http://schemas.microsoft.com/office/drawing/2014/main" id="{39CD941B-F7CC-0249-91C8-8CDBC2238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4" name="Picture 85" descr="desktop_computer_stylized_medium">
                <a:extLst>
                  <a:ext uri="{FF2B5EF4-FFF2-40B4-BE49-F238E27FC236}">
                    <a16:creationId xmlns:a16="http://schemas.microsoft.com/office/drawing/2014/main" id="{0384D9E6-2AF2-1444-833F-1ACDCE81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86">
                <a:extLst>
                  <a:ext uri="{FF2B5EF4-FFF2-40B4-BE49-F238E27FC236}">
                    <a16:creationId xmlns:a16="http://schemas.microsoft.com/office/drawing/2014/main" id="{140BEEB3-51A1-3146-AD4E-D014FC9826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E1ED86EA-C149-2945-9786-9D3CB50C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3A8E-A7DE-9140-B313-BF22F115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4179-BD30-194A-82D6-4A5A59F6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Peer to peer Network?</a:t>
            </a:r>
          </a:p>
          <a:p>
            <a:r>
              <a:rPr lang="en-US" dirty="0"/>
              <a:t>How is it different from Client-Server architecture?</a:t>
            </a:r>
          </a:p>
          <a:p>
            <a:r>
              <a:rPr lang="en-US" dirty="0"/>
              <a:t>Why P2P?</a:t>
            </a:r>
          </a:p>
          <a:p>
            <a:r>
              <a:rPr lang="en-US" dirty="0"/>
              <a:t>Example applications of P2P?</a:t>
            </a:r>
          </a:p>
          <a:p>
            <a:r>
              <a:rPr lang="en-US" dirty="0" err="1"/>
              <a:t>BitTorrent</a:t>
            </a:r>
            <a:r>
              <a:rPr lang="en-US" dirty="0"/>
              <a:t> – How does it work?</a:t>
            </a:r>
          </a:p>
          <a:p>
            <a:r>
              <a:rPr lang="en-US" dirty="0"/>
              <a:t>Distributed Hash Table – An Overview</a:t>
            </a:r>
          </a:p>
        </p:txBody>
      </p:sp>
    </p:spTree>
    <p:extLst>
      <p:ext uri="{BB962C8B-B14F-4D97-AF65-F5344CB8AC3E}">
        <p14:creationId xmlns:p14="http://schemas.microsoft.com/office/powerpoint/2010/main" val="30209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CB3E6E-D9D2-5840-BE41-67EDF4932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90" y="365125"/>
            <a:ext cx="7487557" cy="51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Peer-to-peer </a:t>
            </a:r>
            <a:r>
              <a:rPr lang="en-US" altLang="en-US" sz="3600" dirty="0">
                <a:ea typeface="ＭＳ Ｐゴシック" panose="020B0600070205080204" pitchFamily="34" charset="-128"/>
              </a:rPr>
              <a:t>(P2P)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664326" y="1290326"/>
            <a:ext cx="606784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no</a:t>
            </a:r>
            <a:r>
              <a:rPr lang="en-US" altLang="en-US" sz="2400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end systems (PEERS) directly communicate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peers request service from other peers,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provide service in return to other peers</a:t>
            </a:r>
          </a:p>
          <a:p>
            <a:pPr marL="582613" lvl="1" indent="-225425"/>
            <a:r>
              <a:rPr lang="en-US" altLang="en-US" sz="20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and new service demands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sz="2400" dirty="0"/>
              <a:t>examples: </a:t>
            </a:r>
            <a:r>
              <a:rPr lang="en-US" sz="2000" dirty="0"/>
              <a:t>P2P file sharing (BitTorrent), streaming (KanKan), VoIP (Skype)</a:t>
            </a:r>
            <a:endParaRPr lang="en-US" sz="2400" dirty="0"/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82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083C-415B-BA40-8C32-C0AF5749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91" y="2081957"/>
            <a:ext cx="10515600" cy="1325563"/>
          </a:xfrm>
        </p:spPr>
        <p:txBody>
          <a:bodyPr/>
          <a:lstStyle/>
          <a:p>
            <a:r>
              <a:rPr lang="en-US" dirty="0"/>
              <a:t>Why P2P over Client Server?</a:t>
            </a:r>
          </a:p>
        </p:txBody>
      </p:sp>
    </p:spTree>
    <p:extLst>
      <p:ext uri="{BB962C8B-B14F-4D97-AF65-F5344CB8AC3E}">
        <p14:creationId xmlns:p14="http://schemas.microsoft.com/office/powerpoint/2010/main" val="345959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distribution: client-server vs P2P</a:t>
            </a:r>
            <a:endParaRPr lang="en-US" sz="4400" dirty="0"/>
          </a:p>
        </p:txBody>
      </p:sp>
      <p:sp>
        <p:nvSpPr>
          <p:cNvPr id="613" name="Rectangle 3">
            <a:extLst>
              <a:ext uri="{FF2B5EF4-FFF2-40B4-BE49-F238E27FC236}">
                <a16:creationId xmlns:a16="http://schemas.microsoft.com/office/drawing/2014/main" id="{D33C12FB-7815-3541-8A29-9A4570C91901}"/>
              </a:ext>
            </a:extLst>
          </p:cNvPr>
          <p:cNvSpPr txBox="1">
            <a:spLocks noChangeArrowheads="1"/>
          </p:cNvSpPr>
          <p:nvPr/>
        </p:nvSpPr>
        <p:spPr>
          <a:xfrm>
            <a:off x="863043" y="1302088"/>
            <a:ext cx="10515600" cy="1296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indent="-542925"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3200" dirty="0">
                <a:ea typeface="ＭＳ Ｐゴシック" panose="020B0600070205080204" pitchFamily="34" charset="-128"/>
              </a:rPr>
              <a:t> how much time to distribute file (size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3200" dirty="0">
                <a:ea typeface="ＭＳ Ｐゴシック" panose="020B0600070205080204" pitchFamily="34" charset="-128"/>
              </a:rPr>
              <a:t>) from one server to 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N  peers</a:t>
            </a:r>
            <a:r>
              <a:rPr lang="en-US" altLang="en-US" sz="3200" dirty="0">
                <a:ea typeface="ＭＳ Ｐゴシック" panose="020B0600070205080204" pitchFamily="34" charset="-128"/>
              </a:rPr>
              <a:t>?</a:t>
            </a:r>
          </a:p>
          <a:p>
            <a:pPr marL="858838" lvl="1" indent="-238125"/>
            <a:r>
              <a:rPr lang="en-US" altLang="en-US" dirty="0">
                <a:ea typeface="ＭＳ Ｐゴシック" panose="020B0600070205080204" pitchFamily="34" charset="-128"/>
              </a:rPr>
              <a:t>peer upload/download capacity is limited resource</a:t>
            </a:r>
          </a:p>
        </p:txBody>
      </p:sp>
      <p:sp>
        <p:nvSpPr>
          <p:cNvPr id="749" name="Freeform 4">
            <a:extLst>
              <a:ext uri="{FF2B5EF4-FFF2-40B4-BE49-F238E27FC236}">
                <a16:creationId xmlns:a16="http://schemas.microsoft.com/office/drawing/2014/main" id="{5781B526-D87C-EC44-AD4E-445965AD662B}"/>
              </a:ext>
            </a:extLst>
          </p:cNvPr>
          <p:cNvSpPr>
            <a:spLocks/>
          </p:cNvSpPr>
          <p:nvPr/>
        </p:nvSpPr>
        <p:spPr bwMode="auto">
          <a:xfrm>
            <a:off x="4208462" y="4079079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0" name="Line 14">
            <a:extLst>
              <a:ext uri="{FF2B5EF4-FFF2-40B4-BE49-F238E27FC236}">
                <a16:creationId xmlns:a16="http://schemas.microsoft.com/office/drawing/2014/main" id="{88305A7F-251D-B74C-8F8E-CCB1F71A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4" y="4042566"/>
            <a:ext cx="8032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1" name="Text Box 15">
            <a:extLst>
              <a:ext uri="{FF2B5EF4-FFF2-40B4-BE49-F238E27FC236}">
                <a16:creationId xmlns:a16="http://schemas.microsoft.com/office/drawing/2014/main" id="{B8157757-C95F-CB42-9942-11A4F3D2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7" y="3840954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752" name="Line 39">
            <a:extLst>
              <a:ext uri="{FF2B5EF4-FFF2-40B4-BE49-F238E27FC236}">
                <a16:creationId xmlns:a16="http://schemas.microsoft.com/office/drawing/2014/main" id="{33B391C4-AA6E-EF49-929E-18C688BE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2" y="4953791"/>
            <a:ext cx="1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3" name="Line 40">
            <a:extLst>
              <a:ext uri="{FF2B5EF4-FFF2-40B4-BE49-F238E27FC236}">
                <a16:creationId xmlns:a16="http://schemas.microsoft.com/office/drawing/2014/main" id="{55D5EF82-1A60-6045-9491-ACB495A75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5974" y="5101429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4" name="Text Box 41">
            <a:extLst>
              <a:ext uri="{FF2B5EF4-FFF2-40B4-BE49-F238E27FC236}">
                <a16:creationId xmlns:a16="http://schemas.microsoft.com/office/drawing/2014/main" id="{551344A9-80D5-6B4D-8C5F-1C743F9C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7" y="456485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5" name="Text Box 42">
            <a:extLst>
              <a:ext uri="{FF2B5EF4-FFF2-40B4-BE49-F238E27FC236}">
                <a16:creationId xmlns:a16="http://schemas.microsoft.com/office/drawing/2014/main" id="{DA13FA8F-3C26-0B46-A3A1-BC7065C4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7" y="507920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6" name="Text Box 43">
            <a:extLst>
              <a:ext uri="{FF2B5EF4-FFF2-40B4-BE49-F238E27FC236}">
                <a16:creationId xmlns:a16="http://schemas.microsoft.com/office/drawing/2014/main" id="{1E15BC0C-6AFB-CF4C-B899-707280EA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4" y="4063204"/>
            <a:ext cx="1173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kumimoji="0" lang="en-US" altLang="en-US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" name="Text Box 44">
            <a:extLst>
              <a:ext uri="{FF2B5EF4-FFF2-40B4-BE49-F238E27FC236}">
                <a16:creationId xmlns:a16="http://schemas.microsoft.com/office/drawing/2014/main" id="{B744D31B-0064-CC4C-813B-2342EBCC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59" y="4590254"/>
            <a:ext cx="2834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 (with abundant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bandwidth)</a:t>
            </a:r>
          </a:p>
        </p:txBody>
      </p:sp>
      <p:sp>
        <p:nvSpPr>
          <p:cNvPr id="758" name="Text Box 47">
            <a:extLst>
              <a:ext uri="{FF2B5EF4-FFF2-40B4-BE49-F238E27FC236}">
                <a16:creationId xmlns:a16="http://schemas.microsoft.com/office/drawing/2014/main" id="{3CFD7627-4852-C14C-83FC-5338E04E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49" y="3815554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file, size F</a:t>
            </a:r>
            <a:endParaRPr kumimoji="0" lang="en-US" altLang="en-US" sz="18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9" name="Text Box 49">
            <a:extLst>
              <a:ext uri="{FF2B5EF4-FFF2-40B4-BE49-F238E27FC236}">
                <a16:creationId xmlns:a16="http://schemas.microsoft.com/office/drawing/2014/main" id="{59DA6353-13D5-E042-BEEE-6FF767E8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53" y="2641737"/>
            <a:ext cx="248651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server upload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0" name="Text Box 50">
            <a:extLst>
              <a:ext uri="{FF2B5EF4-FFF2-40B4-BE49-F238E27FC236}">
                <a16:creationId xmlns:a16="http://schemas.microsoft.com/office/drawing/2014/main" id="{51F84BDF-7DCA-0A43-ACDB-9BE7083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4" y="5482429"/>
            <a:ext cx="25908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upload capacity</a:t>
            </a:r>
          </a:p>
        </p:txBody>
      </p:sp>
      <p:sp>
        <p:nvSpPr>
          <p:cNvPr id="761" name="Text Box 51">
            <a:extLst>
              <a:ext uri="{FF2B5EF4-FFF2-40B4-BE49-F238E27FC236}">
                <a16:creationId xmlns:a16="http://schemas.microsoft.com/office/drawing/2014/main" id="{A5D79A43-11C7-6349-BEB0-7438447D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868" y="3463243"/>
            <a:ext cx="27432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download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2" name="AutoShape 327">
            <a:extLst>
              <a:ext uri="{FF2B5EF4-FFF2-40B4-BE49-F238E27FC236}">
                <a16:creationId xmlns:a16="http://schemas.microsoft.com/office/drawing/2014/main" id="{369AE872-BFBD-8443-A484-E1FE4F07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7" y="3261516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63" name="Group 76">
            <a:extLst>
              <a:ext uri="{FF2B5EF4-FFF2-40B4-BE49-F238E27FC236}">
                <a16:creationId xmlns:a16="http://schemas.microsoft.com/office/drawing/2014/main" id="{1E070762-6E91-C249-87E6-742CA28F4553}"/>
              </a:ext>
            </a:extLst>
          </p:cNvPr>
          <p:cNvGrpSpPr>
            <a:grpSpLocks/>
          </p:cNvGrpSpPr>
          <p:nvPr/>
        </p:nvGrpSpPr>
        <p:grpSpPr bwMode="auto">
          <a:xfrm>
            <a:off x="5422899" y="3539329"/>
            <a:ext cx="2138363" cy="903287"/>
            <a:chOff x="2204" y="2030"/>
            <a:chExt cx="1347" cy="774"/>
          </a:xfrm>
        </p:grpSpPr>
        <p:sp>
          <p:nvSpPr>
            <p:cNvPr id="764" name="Text Box 19">
              <a:extLst>
                <a:ext uri="{FF2B5EF4-FFF2-40B4-BE49-F238E27FC236}">
                  <a16:creationId xmlns:a16="http://schemas.microsoft.com/office/drawing/2014/main" id="{616B15BE-44B0-0344-B31F-91A93862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5" name="Line 22">
              <a:extLst>
                <a:ext uri="{FF2B5EF4-FFF2-40B4-BE49-F238E27FC236}">
                  <a16:creationId xmlns:a16="http://schemas.microsoft.com/office/drawing/2014/main" id="{468AACC5-62A5-624B-8074-C32AC02B5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6" name="Line 23">
              <a:extLst>
                <a:ext uri="{FF2B5EF4-FFF2-40B4-BE49-F238E27FC236}">
                  <a16:creationId xmlns:a16="http://schemas.microsoft.com/office/drawing/2014/main" id="{6ADDCF08-0E06-944A-88C1-8C3B5B0B5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7" name="Text Box 24">
              <a:extLst>
                <a:ext uri="{FF2B5EF4-FFF2-40B4-BE49-F238E27FC236}">
                  <a16:creationId xmlns:a16="http://schemas.microsoft.com/office/drawing/2014/main" id="{0F3475ED-2A92-4E41-84C3-7C019E7E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8" name="Text Box 19">
              <a:extLst>
                <a:ext uri="{FF2B5EF4-FFF2-40B4-BE49-F238E27FC236}">
                  <a16:creationId xmlns:a16="http://schemas.microsoft.com/office/drawing/2014/main" id="{0B070290-50F4-544A-8EB8-39FD5D707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769" name="Line 22">
              <a:extLst>
                <a:ext uri="{FF2B5EF4-FFF2-40B4-BE49-F238E27FC236}">
                  <a16:creationId xmlns:a16="http://schemas.microsoft.com/office/drawing/2014/main" id="{EDD90978-FEC1-EC4A-9B82-FE08AA882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0" name="Line 23">
              <a:extLst>
                <a:ext uri="{FF2B5EF4-FFF2-40B4-BE49-F238E27FC236}">
                  <a16:creationId xmlns:a16="http://schemas.microsoft.com/office/drawing/2014/main" id="{D06A7A37-85E1-7F49-8794-07F8D4C65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1" name="Text Box 24">
              <a:extLst>
                <a:ext uri="{FF2B5EF4-FFF2-40B4-BE49-F238E27FC236}">
                  <a16:creationId xmlns:a16="http://schemas.microsoft.com/office/drawing/2014/main" id="{EB274E98-7508-9441-B445-9BFA8D56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772" name="Line 72">
            <a:extLst>
              <a:ext uri="{FF2B5EF4-FFF2-40B4-BE49-F238E27FC236}">
                <a16:creationId xmlns:a16="http://schemas.microsoft.com/office/drawing/2014/main" id="{47A84A96-E7A3-1843-B72F-6E2E41F4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2" y="47585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3" name="Line 73">
            <a:extLst>
              <a:ext uri="{FF2B5EF4-FFF2-40B4-BE49-F238E27FC236}">
                <a16:creationId xmlns:a16="http://schemas.microsoft.com/office/drawing/2014/main" id="{13604104-CB34-D540-BE37-408B7E70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899" y="49109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4" name="Text Box 41">
            <a:extLst>
              <a:ext uri="{FF2B5EF4-FFF2-40B4-BE49-F238E27FC236}">
                <a16:creationId xmlns:a16="http://schemas.microsoft.com/office/drawing/2014/main" id="{6AECF13A-63DD-6440-9CEA-60EFAAE2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99" y="43473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5" name="Text Box 41">
            <a:extLst>
              <a:ext uri="{FF2B5EF4-FFF2-40B4-BE49-F238E27FC236}">
                <a16:creationId xmlns:a16="http://schemas.microsoft.com/office/drawing/2014/main" id="{B1B85AB8-3F48-6B40-9E0F-095E131A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48807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6" name="Line 77">
            <a:extLst>
              <a:ext uri="{FF2B5EF4-FFF2-40B4-BE49-F238E27FC236}">
                <a16:creationId xmlns:a16="http://schemas.microsoft.com/office/drawing/2014/main" id="{04740FC7-F24A-9E49-ABD5-CC405E4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2" y="3223416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7" name="Line 78">
            <a:extLst>
              <a:ext uri="{FF2B5EF4-FFF2-40B4-BE49-F238E27FC236}">
                <a16:creationId xmlns:a16="http://schemas.microsoft.com/office/drawing/2014/main" id="{644C7641-7528-D04F-B35B-B86B81EEA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2637" y="4137816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" name="Line 79">
            <a:extLst>
              <a:ext uri="{FF2B5EF4-FFF2-40B4-BE49-F238E27FC236}">
                <a16:creationId xmlns:a16="http://schemas.microsoft.com/office/drawing/2014/main" id="{21210937-40A2-D945-A261-60D041388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2799" y="5083966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79" name="Group 81">
            <a:extLst>
              <a:ext uri="{FF2B5EF4-FFF2-40B4-BE49-F238E27FC236}">
                <a16:creationId xmlns:a16="http://schemas.microsoft.com/office/drawing/2014/main" id="{70E00E57-2D7F-E34A-A62C-8B64AA1FAC60}"/>
              </a:ext>
            </a:extLst>
          </p:cNvPr>
          <p:cNvGrpSpPr>
            <a:grpSpLocks/>
          </p:cNvGrpSpPr>
          <p:nvPr/>
        </p:nvGrpSpPr>
        <p:grpSpPr bwMode="auto">
          <a:xfrm>
            <a:off x="3459162" y="3323429"/>
            <a:ext cx="465137" cy="803275"/>
            <a:chOff x="4140" y="429"/>
            <a:chExt cx="1425" cy="2396"/>
          </a:xfrm>
        </p:grpSpPr>
        <p:sp>
          <p:nvSpPr>
            <p:cNvPr id="780" name="Freeform 82">
              <a:extLst>
                <a:ext uri="{FF2B5EF4-FFF2-40B4-BE49-F238E27FC236}">
                  <a16:creationId xmlns:a16="http://schemas.microsoft.com/office/drawing/2014/main" id="{79E2F9B0-711F-DE4C-965B-924CC303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1" name="Rectangle 83">
              <a:extLst>
                <a:ext uri="{FF2B5EF4-FFF2-40B4-BE49-F238E27FC236}">
                  <a16:creationId xmlns:a16="http://schemas.microsoft.com/office/drawing/2014/main" id="{F06DAE2F-17DE-D941-923C-E70BDCB4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2" name="Freeform 84">
              <a:extLst>
                <a:ext uri="{FF2B5EF4-FFF2-40B4-BE49-F238E27FC236}">
                  <a16:creationId xmlns:a16="http://schemas.microsoft.com/office/drawing/2014/main" id="{946A9E21-9E85-934A-A686-0A8D135B2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3" name="Freeform 85">
              <a:extLst>
                <a:ext uri="{FF2B5EF4-FFF2-40B4-BE49-F238E27FC236}">
                  <a16:creationId xmlns:a16="http://schemas.microsoft.com/office/drawing/2014/main" id="{72BE6A9C-0FBC-364A-A7ED-A2A6F017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4" name="Rectangle 86">
              <a:extLst>
                <a:ext uri="{FF2B5EF4-FFF2-40B4-BE49-F238E27FC236}">
                  <a16:creationId xmlns:a16="http://schemas.microsoft.com/office/drawing/2014/main" id="{6408A6CA-7347-8E43-98E8-BCFA0438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7" name="Group 87">
              <a:extLst>
                <a:ext uri="{FF2B5EF4-FFF2-40B4-BE49-F238E27FC236}">
                  <a16:creationId xmlns:a16="http://schemas.microsoft.com/office/drawing/2014/main" id="{3BB80181-EFB9-654A-9C2B-37611F58A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2" name="AutoShape 88">
                <a:extLst>
                  <a:ext uri="{FF2B5EF4-FFF2-40B4-BE49-F238E27FC236}">
                    <a16:creationId xmlns:a16="http://schemas.microsoft.com/office/drawing/2014/main" id="{755E2639-6DC2-B445-8BA7-4A95A040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4" name="AutoShape 89">
                <a:extLst>
                  <a:ext uri="{FF2B5EF4-FFF2-40B4-BE49-F238E27FC236}">
                    <a16:creationId xmlns:a16="http://schemas.microsoft.com/office/drawing/2014/main" id="{60B2F854-EFB8-E64E-8D27-5F6F8D39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8" name="Rectangle 90">
              <a:extLst>
                <a:ext uri="{FF2B5EF4-FFF2-40B4-BE49-F238E27FC236}">
                  <a16:creationId xmlns:a16="http://schemas.microsoft.com/office/drawing/2014/main" id="{57F9C28A-1132-144B-9916-B507ADCE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9" name="Group 91">
              <a:extLst>
                <a:ext uri="{FF2B5EF4-FFF2-40B4-BE49-F238E27FC236}">
                  <a16:creationId xmlns:a16="http://schemas.microsoft.com/office/drawing/2014/main" id="{5E2EEB51-C433-4146-9A07-B904C9EF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0" name="AutoShape 92">
                <a:extLst>
                  <a:ext uri="{FF2B5EF4-FFF2-40B4-BE49-F238E27FC236}">
                    <a16:creationId xmlns:a16="http://schemas.microsoft.com/office/drawing/2014/main" id="{3A27EE24-9EA3-5849-AF8B-3DE9ED4D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1" name="AutoShape 93">
                <a:extLst>
                  <a:ext uri="{FF2B5EF4-FFF2-40B4-BE49-F238E27FC236}">
                    <a16:creationId xmlns:a16="http://schemas.microsoft.com/office/drawing/2014/main" id="{6AFF8567-F6C4-0747-BA7C-166259544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0" name="Rectangle 94">
              <a:extLst>
                <a:ext uri="{FF2B5EF4-FFF2-40B4-BE49-F238E27FC236}">
                  <a16:creationId xmlns:a16="http://schemas.microsoft.com/office/drawing/2014/main" id="{481071F4-7660-1F49-867C-3C721C3F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1" name="Rectangle 95">
              <a:extLst>
                <a:ext uri="{FF2B5EF4-FFF2-40B4-BE49-F238E27FC236}">
                  <a16:creationId xmlns:a16="http://schemas.microsoft.com/office/drawing/2014/main" id="{F9E573B0-F1E0-0244-84F0-5D9DC86D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3" name="Group 96">
              <a:extLst>
                <a:ext uri="{FF2B5EF4-FFF2-40B4-BE49-F238E27FC236}">
                  <a16:creationId xmlns:a16="http://schemas.microsoft.com/office/drawing/2014/main" id="{60F43234-7837-E047-B8D9-B93960C93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5" name="AutoShape 97">
                <a:extLst>
                  <a:ext uri="{FF2B5EF4-FFF2-40B4-BE49-F238E27FC236}">
                    <a16:creationId xmlns:a16="http://schemas.microsoft.com/office/drawing/2014/main" id="{AA061C9E-39EE-B14D-A8E3-104E2701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7" name="AutoShape 98">
                <a:extLst>
                  <a:ext uri="{FF2B5EF4-FFF2-40B4-BE49-F238E27FC236}">
                    <a16:creationId xmlns:a16="http://schemas.microsoft.com/office/drawing/2014/main" id="{12C304B6-6E69-644F-91BB-9F1C86D1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4" name="Freeform 99">
              <a:extLst>
                <a:ext uri="{FF2B5EF4-FFF2-40B4-BE49-F238E27FC236}">
                  <a16:creationId xmlns:a16="http://schemas.microsoft.com/office/drawing/2014/main" id="{D5358657-0340-9248-AA9C-2F41E434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6" name="Group 100">
              <a:extLst>
                <a:ext uri="{FF2B5EF4-FFF2-40B4-BE49-F238E27FC236}">
                  <a16:creationId xmlns:a16="http://schemas.microsoft.com/office/drawing/2014/main" id="{87CDCAD0-C1B4-8646-B58D-6CD9FF24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2" name="AutoShape 101">
                <a:extLst>
                  <a:ext uri="{FF2B5EF4-FFF2-40B4-BE49-F238E27FC236}">
                    <a16:creationId xmlns:a16="http://schemas.microsoft.com/office/drawing/2014/main" id="{53F473DF-D46D-0345-9F7F-49F5BE50C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4" name="AutoShape 102">
                <a:extLst>
                  <a:ext uri="{FF2B5EF4-FFF2-40B4-BE49-F238E27FC236}">
                    <a16:creationId xmlns:a16="http://schemas.microsoft.com/office/drawing/2014/main" id="{EF047A49-61C2-3A41-8A53-6F24E9E5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7" name="Rectangle 103">
              <a:extLst>
                <a:ext uri="{FF2B5EF4-FFF2-40B4-BE49-F238E27FC236}">
                  <a16:creationId xmlns:a16="http://schemas.microsoft.com/office/drawing/2014/main" id="{0DC41427-3FCF-3949-97B5-7D608D26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8" name="Freeform 104">
              <a:extLst>
                <a:ext uri="{FF2B5EF4-FFF2-40B4-BE49-F238E27FC236}">
                  <a16:creationId xmlns:a16="http://schemas.microsoft.com/office/drawing/2014/main" id="{8F8A38B2-57F8-E945-BFD5-DF65BDBFA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9" name="Freeform 105">
              <a:extLst>
                <a:ext uri="{FF2B5EF4-FFF2-40B4-BE49-F238E27FC236}">
                  <a16:creationId xmlns:a16="http://schemas.microsoft.com/office/drawing/2014/main" id="{0F08B7AC-3180-754D-94CE-9FA5F674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1" name="Oval 106">
              <a:extLst>
                <a:ext uri="{FF2B5EF4-FFF2-40B4-BE49-F238E27FC236}">
                  <a16:creationId xmlns:a16="http://schemas.microsoft.com/office/drawing/2014/main" id="{C5F7D344-4D6F-D646-8C93-A97BAB8C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2" name="Freeform 107">
              <a:extLst>
                <a:ext uri="{FF2B5EF4-FFF2-40B4-BE49-F238E27FC236}">
                  <a16:creationId xmlns:a16="http://schemas.microsoft.com/office/drawing/2014/main" id="{BE829AA4-D020-7348-B510-9FB2A853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4" name="AutoShape 108">
              <a:extLst>
                <a:ext uri="{FF2B5EF4-FFF2-40B4-BE49-F238E27FC236}">
                  <a16:creationId xmlns:a16="http://schemas.microsoft.com/office/drawing/2014/main" id="{35AAD988-1211-1E40-91C0-3937CD2E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5" name="AutoShape 109">
              <a:extLst>
                <a:ext uri="{FF2B5EF4-FFF2-40B4-BE49-F238E27FC236}">
                  <a16:creationId xmlns:a16="http://schemas.microsoft.com/office/drawing/2014/main" id="{4305931D-5D5C-9D4F-AAD7-AB64D64AD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6" name="Oval 110">
              <a:extLst>
                <a:ext uri="{FF2B5EF4-FFF2-40B4-BE49-F238E27FC236}">
                  <a16:creationId xmlns:a16="http://schemas.microsoft.com/office/drawing/2014/main" id="{83363F10-1097-A54D-ADAB-24C8B3E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7" name="Oval 111">
              <a:extLst>
                <a:ext uri="{FF2B5EF4-FFF2-40B4-BE49-F238E27FC236}">
                  <a16:creationId xmlns:a16="http://schemas.microsoft.com/office/drawing/2014/main" id="{B44F4B51-7681-9C40-9F0A-A4B64526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9" name="Oval 112">
              <a:extLst>
                <a:ext uri="{FF2B5EF4-FFF2-40B4-BE49-F238E27FC236}">
                  <a16:creationId xmlns:a16="http://schemas.microsoft.com/office/drawing/2014/main" id="{5582586B-92B3-3A4A-8CAC-5102119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0" name="Rectangle 113">
              <a:extLst>
                <a:ext uri="{FF2B5EF4-FFF2-40B4-BE49-F238E27FC236}">
                  <a16:creationId xmlns:a16="http://schemas.microsoft.com/office/drawing/2014/main" id="{5238CEC3-5101-4E45-98C3-C884DC62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26" name="Group 114">
            <a:extLst>
              <a:ext uri="{FF2B5EF4-FFF2-40B4-BE49-F238E27FC236}">
                <a16:creationId xmlns:a16="http://schemas.microsoft.com/office/drawing/2014/main" id="{CE9E5FE1-98E9-5B4B-A4A4-DFCEF9DD2F2A}"/>
              </a:ext>
            </a:extLst>
          </p:cNvPr>
          <p:cNvGrpSpPr>
            <a:grpSpLocks/>
          </p:cNvGrpSpPr>
          <p:nvPr/>
        </p:nvGrpSpPr>
        <p:grpSpPr bwMode="auto">
          <a:xfrm>
            <a:off x="2368549" y="4626766"/>
            <a:ext cx="925513" cy="795338"/>
            <a:chOff x="-44" y="1473"/>
            <a:chExt cx="981" cy="1105"/>
          </a:xfrm>
        </p:grpSpPr>
        <p:pic>
          <p:nvPicPr>
            <p:cNvPr id="828" name="Picture 115" descr="desktop_computer_stylized_medium">
              <a:extLst>
                <a:ext uri="{FF2B5EF4-FFF2-40B4-BE49-F238E27FC236}">
                  <a16:creationId xmlns:a16="http://schemas.microsoft.com/office/drawing/2014/main" id="{EA6E5654-65B1-E143-93FC-22FF8A00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" name="Freeform 116">
              <a:extLst>
                <a:ext uri="{FF2B5EF4-FFF2-40B4-BE49-F238E27FC236}">
                  <a16:creationId xmlns:a16="http://schemas.microsoft.com/office/drawing/2014/main" id="{2A3D29B4-8BC4-A546-9C7A-F25B946004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1" name="Group 117">
            <a:extLst>
              <a:ext uri="{FF2B5EF4-FFF2-40B4-BE49-F238E27FC236}">
                <a16:creationId xmlns:a16="http://schemas.microsoft.com/office/drawing/2014/main" id="{9E284045-6147-7B47-BC5C-5CC7FF81FE0A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2807491"/>
            <a:ext cx="925512" cy="795338"/>
            <a:chOff x="-44" y="1473"/>
            <a:chExt cx="981" cy="1105"/>
          </a:xfrm>
        </p:grpSpPr>
        <p:pic>
          <p:nvPicPr>
            <p:cNvPr id="832" name="Picture 118" descr="desktop_computer_stylized_medium">
              <a:extLst>
                <a:ext uri="{FF2B5EF4-FFF2-40B4-BE49-F238E27FC236}">
                  <a16:creationId xmlns:a16="http://schemas.microsoft.com/office/drawing/2014/main" id="{ED57643D-213A-0D48-ACB2-47375B1F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" name="Freeform 119">
              <a:extLst>
                <a:ext uri="{FF2B5EF4-FFF2-40B4-BE49-F238E27FC236}">
                  <a16:creationId xmlns:a16="http://schemas.microsoft.com/office/drawing/2014/main" id="{C945A6F0-C64A-034A-808B-026CA37D3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4" name="Group 120">
            <a:extLst>
              <a:ext uri="{FF2B5EF4-FFF2-40B4-BE49-F238E27FC236}">
                <a16:creationId xmlns:a16="http://schemas.microsoft.com/office/drawing/2014/main" id="{DC1F1924-84C9-2D4F-BED7-1D7A99AAAF5D}"/>
              </a:ext>
            </a:extLst>
          </p:cNvPr>
          <p:cNvGrpSpPr>
            <a:grpSpLocks/>
          </p:cNvGrpSpPr>
          <p:nvPr/>
        </p:nvGrpSpPr>
        <p:grpSpPr bwMode="auto">
          <a:xfrm>
            <a:off x="6634162" y="2948779"/>
            <a:ext cx="925512" cy="795337"/>
            <a:chOff x="-44" y="1473"/>
            <a:chExt cx="981" cy="1105"/>
          </a:xfrm>
        </p:grpSpPr>
        <p:pic>
          <p:nvPicPr>
            <p:cNvPr id="835" name="Picture 121" descr="desktop_computer_stylized_medium">
              <a:extLst>
                <a:ext uri="{FF2B5EF4-FFF2-40B4-BE49-F238E27FC236}">
                  <a16:creationId xmlns:a16="http://schemas.microsoft.com/office/drawing/2014/main" id="{5CB3D6E4-1267-BA47-946E-11A72D2B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" name="Freeform 122">
              <a:extLst>
                <a:ext uri="{FF2B5EF4-FFF2-40B4-BE49-F238E27FC236}">
                  <a16:creationId xmlns:a16="http://schemas.microsoft.com/office/drawing/2014/main" id="{0260D56A-2D23-4B40-82DB-9E620FF6E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7" name="Group 123">
            <a:extLst>
              <a:ext uri="{FF2B5EF4-FFF2-40B4-BE49-F238E27FC236}">
                <a16:creationId xmlns:a16="http://schemas.microsoft.com/office/drawing/2014/main" id="{7F9A075B-9EA6-8048-A759-51935B47F7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04312" y="4396579"/>
            <a:ext cx="925512" cy="795337"/>
            <a:chOff x="-44" y="1473"/>
            <a:chExt cx="981" cy="1105"/>
          </a:xfrm>
        </p:grpSpPr>
        <p:pic>
          <p:nvPicPr>
            <p:cNvPr id="838" name="Picture 124" descr="desktop_computer_stylized_medium">
              <a:extLst>
                <a:ext uri="{FF2B5EF4-FFF2-40B4-BE49-F238E27FC236}">
                  <a16:creationId xmlns:a16="http://schemas.microsoft.com/office/drawing/2014/main" id="{BECC09C1-57D5-7847-8F83-B0BFE5CF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" name="Freeform 125">
              <a:extLst>
                <a:ext uri="{FF2B5EF4-FFF2-40B4-BE49-F238E27FC236}">
                  <a16:creationId xmlns:a16="http://schemas.microsoft.com/office/drawing/2014/main" id="{7D172349-8EB7-C043-850F-2ACA8BB1C8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4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vs. P2P: example</a:t>
            </a:r>
          </a:p>
        </p:txBody>
      </p:sp>
      <p:sp>
        <p:nvSpPr>
          <p:cNvPr id="145" name="Text Box 5">
            <a:extLst>
              <a:ext uri="{FF2B5EF4-FFF2-40B4-BE49-F238E27FC236}">
                <a16:creationId xmlns:a16="http://schemas.microsoft.com/office/drawing/2014/main" id="{EEB38FFC-0E85-9543-BFA8-AC6EA14A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45" y="1362602"/>
            <a:ext cx="7481468" cy="47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 upload rate =</a:t>
            </a:r>
            <a:r>
              <a:rPr lang="en-US" altLang="en-US" sz="2400" i="1" dirty="0">
                <a:latin typeface="+mn-lt"/>
              </a:rPr>
              <a:t> u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i="1" dirty="0">
                <a:latin typeface="+mn-lt"/>
              </a:rPr>
              <a:t>F/u </a:t>
            </a:r>
            <a:r>
              <a:rPr lang="en-US" altLang="en-US" sz="2400" dirty="0">
                <a:latin typeface="+mn-lt"/>
              </a:rPr>
              <a:t>= 1 hour, 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= 10u,  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latin typeface="+mn-lt"/>
              </a:rPr>
              <a:t> ≥ u</a:t>
            </a:r>
            <a:r>
              <a:rPr lang="en-US" altLang="en-US" sz="2400" i="1" baseline="-25000" dirty="0">
                <a:latin typeface="+mn-lt"/>
              </a:rPr>
              <a:t>s</a:t>
            </a:r>
          </a:p>
        </p:txBody>
      </p:sp>
      <p:graphicFrame>
        <p:nvGraphicFramePr>
          <p:cNvPr id="146" name="Object 2">
            <a:extLst>
              <a:ext uri="{FF2B5EF4-FFF2-40B4-BE49-F238E27FC236}">
                <a16:creationId xmlns:a16="http://schemas.microsoft.com/office/drawing/2014/main" id="{DA2A3735-C6EA-E243-957F-9D948479EA0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76864" y="1835409"/>
          <a:ext cx="7031830" cy="47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hart" r:id="rId4" imgW="7734300" imgH="5295900" progId="Excel.Chart.8">
                  <p:embed/>
                </p:oleObj>
              </mc:Choice>
              <mc:Fallback>
                <p:oleObj name="Chart" r:id="rId4" imgW="7734300" imgH="5295900" progId="Excel.Chart.8">
                  <p:embed/>
                  <p:pic>
                    <p:nvPicPr>
                      <p:cNvPr id="146" name="Object 2">
                        <a:extLst>
                          <a:ext uri="{FF2B5EF4-FFF2-40B4-BE49-F238E27FC236}">
                            <a16:creationId xmlns:a16="http://schemas.microsoft.com/office/drawing/2014/main" id="{DA2A3735-C6EA-E243-957F-9D948479E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864" y="1835409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77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client-server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545123" y="1309462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sequentially send (upload) </a:t>
            </a:r>
            <a:r>
              <a:rPr lang="en-US" altLang="en-US" i="1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</a:rPr>
              <a:t>file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copies: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copies: </a:t>
            </a:r>
            <a:r>
              <a:rPr lang="en-US" altLang="en-US" i="1" dirty="0">
                <a:ea typeface="ＭＳ Ｐゴシック" panose="020B0600070205080204" pitchFamily="34" charset="-128"/>
              </a:rPr>
              <a:t>NF/u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9" y="3219848"/>
            <a:ext cx="5773736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+mn-lt"/>
              </a:rPr>
              <a:t>d</a:t>
            </a:r>
            <a:r>
              <a:rPr lang="en-US" altLang="en-US" sz="2400" i="1" baseline="-25000" dirty="0">
                <a:latin typeface="+mn-lt"/>
              </a:rPr>
              <a:t>mi</a:t>
            </a:r>
            <a:r>
              <a:rPr lang="en-US" altLang="en-US" sz="2400" baseline="-25000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min client download rate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6796266" y="1727769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d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F</a:t>
              </a:r>
              <a:endParaRPr lang="en-US" altLang="en-US" sz="16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145" name="Line 53">
            <a:extLst>
              <a:ext uri="{FF2B5EF4-FFF2-40B4-BE49-F238E27FC236}">
                <a16:creationId xmlns:a16="http://schemas.microsoft.com/office/drawing/2014/main" id="{5B4F3401-24CB-7648-BD89-1A7CFF534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884" y="5742831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46" name="Text Box 54">
            <a:extLst>
              <a:ext uri="{FF2B5EF4-FFF2-40B4-BE49-F238E27FC236}">
                <a16:creationId xmlns:a16="http://schemas.microsoft.com/office/drawing/2014/main" id="{5BD0C7E9-770D-0B41-BE6E-3ADF84797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784" y="6271469"/>
            <a:ext cx="290573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increases linearly in N</a:t>
            </a:r>
          </a:p>
        </p:txBody>
      </p:sp>
      <p:sp>
        <p:nvSpPr>
          <p:cNvPr id="147" name="Text Box 51">
            <a:extLst>
              <a:ext uri="{FF2B5EF4-FFF2-40B4-BE49-F238E27FC236}">
                <a16:creationId xmlns:a16="http://schemas.microsoft.com/office/drawing/2014/main" id="{49B83A0D-0FBE-7E43-85D0-C80B2E74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26" y="5036394"/>
            <a:ext cx="3049233" cy="10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client-server approach</a:t>
            </a:r>
            <a:r>
              <a:rPr lang="en-US" altLang="en-US" sz="2800" dirty="0">
                <a:latin typeface="+mn-lt"/>
              </a:rPr>
              <a:t> </a:t>
            </a:r>
            <a:endParaRPr lang="en-US" altLang="en-US" sz="3200" dirty="0">
              <a:latin typeface="+mn-lt"/>
            </a:endParaRPr>
          </a:p>
        </p:txBody>
      </p:sp>
      <p:sp>
        <p:nvSpPr>
          <p:cNvPr id="148" name="Rectangle 55">
            <a:extLst>
              <a:ext uri="{FF2B5EF4-FFF2-40B4-BE49-F238E27FC236}">
                <a16:creationId xmlns:a16="http://schemas.microsoft.com/office/drawing/2014/main" id="{01D3C4E1-DA80-A24C-A094-D590BCC3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348" y="4964956"/>
            <a:ext cx="7421599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dirty="0">
              <a:latin typeface="+mn-lt"/>
            </a:endParaRPr>
          </a:p>
        </p:txBody>
      </p:sp>
      <p:sp>
        <p:nvSpPr>
          <p:cNvPr id="149" name="Text Box 96">
            <a:extLst>
              <a:ext uri="{FF2B5EF4-FFF2-40B4-BE49-F238E27FC236}">
                <a16:creationId xmlns:a16="http://schemas.microsoft.com/office/drawing/2014/main" id="{11EFB657-3D70-CB41-8FB4-5E358070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559" y="5279281"/>
            <a:ext cx="4343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c-s</a:t>
            </a:r>
            <a:r>
              <a:rPr lang="en-US" altLang="en-US" sz="3200" i="1" dirty="0">
                <a:latin typeface="+mn-lt"/>
              </a:rPr>
              <a:t> &gt; max{NF/u</a:t>
            </a:r>
            <a:r>
              <a:rPr lang="en-US" altLang="en-US" sz="3200" i="1" baseline="-25000" dirty="0">
                <a:latin typeface="+mn-lt"/>
              </a:rPr>
              <a:t>s,</a:t>
            </a:r>
            <a:r>
              <a:rPr lang="en-US" altLang="en-US" sz="3200" i="1" dirty="0">
                <a:latin typeface="+mn-lt"/>
              </a:rPr>
              <a:t>,F/d</a:t>
            </a:r>
            <a:r>
              <a:rPr lang="en-US" altLang="en-US" sz="3200" i="1" baseline="-25000" dirty="0">
                <a:latin typeface="+mn-lt"/>
              </a:rPr>
              <a:t>min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sp>
        <p:nvSpPr>
          <p:cNvPr id="150" name="Line 120">
            <a:extLst>
              <a:ext uri="{FF2B5EF4-FFF2-40B4-BE49-F238E27FC236}">
                <a16:creationId xmlns:a16="http://schemas.microsoft.com/office/drawing/2014/main" id="{804EF034-3125-A746-B994-CD76FEE71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497" y="5707906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510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P2P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755629" y="1323701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sz="2400" dirty="0">
                <a:ea typeface="ＭＳ Ｐゴシック" panose="020B0600070205080204" pitchFamily="34" charset="-128"/>
              </a:rPr>
              <a:t>must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upload at least one copy: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F/u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6" y="2707749"/>
            <a:ext cx="5773736" cy="12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4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min client download time: </a:t>
            </a:r>
            <a:r>
              <a:rPr lang="en-US" altLang="en-US" i="1" dirty="0">
                <a:latin typeface="+mn-lt"/>
              </a:rPr>
              <a:t>F/d</a:t>
            </a:r>
            <a:r>
              <a:rPr lang="en-US" altLang="en-US" i="1" baseline="-25000" dirty="0">
                <a:latin typeface="+mn-lt"/>
              </a:rPr>
              <a:t>min</a:t>
            </a:r>
            <a:r>
              <a:rPr lang="en-US" altLang="en-US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7006772" y="1790995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433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u</a:t>
              </a:r>
              <a:r>
                <a:rPr lang="en-US" altLang="en-US" sz="16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7586" y="2460625"/>
              <a:ext cx="966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d</a:t>
              </a:r>
              <a:r>
                <a:rPr lang="en-US" altLang="en-US" sz="16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u</a:t>
              </a:r>
              <a:r>
                <a:rPr lang="en-US" altLang="en-US" sz="16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 dirty="0">
                  <a:latin typeface="+mn-lt"/>
                </a:rPr>
                <a:t>F</a:t>
              </a:r>
              <a:endParaRPr lang="en-US" altLang="en-US" sz="14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4" name="Rectangle 47">
            <a:extLst>
              <a:ext uri="{FF2B5EF4-FFF2-40B4-BE49-F238E27FC236}">
                <a16:creationId xmlns:a16="http://schemas.microsoft.com/office/drawing/2014/main" id="{26E15167-D083-564B-BF0B-913CAA61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4" y="3876829"/>
            <a:ext cx="852416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clients: </a:t>
            </a:r>
            <a:r>
              <a:rPr lang="en-US" altLang="en-US" sz="2400" dirty="0">
                <a:latin typeface="+mn-lt"/>
              </a:rPr>
              <a:t>as aggregate must download </a:t>
            </a:r>
            <a:r>
              <a:rPr lang="en-US" altLang="en-US" sz="2400" i="1" dirty="0">
                <a:latin typeface="+mn-lt"/>
              </a:rPr>
              <a:t>NF</a:t>
            </a:r>
            <a:r>
              <a:rPr lang="en-US" altLang="en-US" sz="2400" dirty="0">
                <a:latin typeface="+mn-lt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max upload rate is </a:t>
            </a:r>
            <a:r>
              <a:rPr lang="en-US" altLang="en-US" i="1" dirty="0">
                <a:latin typeface="+mn-lt"/>
              </a:rPr>
              <a:t>u</a:t>
            </a:r>
            <a:r>
              <a:rPr lang="en-US" altLang="en-US" i="1" baseline="-25000" dirty="0">
                <a:latin typeface="+mn-lt"/>
              </a:rPr>
              <a:t>s</a:t>
            </a:r>
            <a:r>
              <a:rPr lang="en-US" altLang="en-US" i="1" dirty="0">
                <a:latin typeface="+mn-lt"/>
              </a:rPr>
              <a:t> + </a:t>
            </a:r>
            <a:r>
              <a:rPr lang="en-US" altLang="en-US" sz="2400" i="1" dirty="0">
                <a:latin typeface="Symbol" pitchFamily="2" charset="2"/>
              </a:rPr>
              <a:t>S</a:t>
            </a:r>
            <a:r>
              <a:rPr lang="en-US" altLang="en-US" i="1" dirty="0">
                <a:latin typeface="+mn-lt"/>
              </a:rPr>
              <a:t>u</a:t>
            </a:r>
            <a:r>
              <a:rPr lang="en-US" altLang="en-US" i="1" baseline="-25000" dirty="0">
                <a:latin typeface="+mn-lt"/>
              </a:rPr>
              <a:t>i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6898F8CA-12DA-BE4E-B99B-FD50E847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426" y="5088499"/>
            <a:ext cx="2060308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1800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sz="1800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1800" i="1" dirty="0">
                <a:latin typeface="+mn-lt"/>
              </a:rPr>
              <a:t>P2P approach</a:t>
            </a:r>
            <a:r>
              <a:rPr lang="en-US" altLang="en-US" dirty="0">
                <a:latin typeface="+mn-lt"/>
              </a:rPr>
              <a:t> </a:t>
            </a:r>
            <a:endParaRPr lang="en-US" altLang="en-US" sz="2400" dirty="0">
              <a:latin typeface="+mn-lt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07D73A35-ECF9-A74A-AC62-7DA2D517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19" y="4991768"/>
            <a:ext cx="9155099" cy="10065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 dirty="0">
              <a:latin typeface="+mn-lt"/>
            </a:endParaRP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1DD5EA55-8934-0448-A71E-1044D6D2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018" y="5202837"/>
            <a:ext cx="5528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 dirty="0">
                <a:latin typeface="+mn-lt"/>
              </a:rPr>
              <a:t> D</a:t>
            </a:r>
            <a:r>
              <a:rPr lang="en-US" altLang="en-US" sz="2800" i="1" baseline="-25000" dirty="0">
                <a:latin typeface="+mn-lt"/>
              </a:rPr>
              <a:t>P2P</a:t>
            </a:r>
            <a:r>
              <a:rPr lang="en-US" altLang="en-US" sz="2800" i="1" dirty="0">
                <a:latin typeface="+mn-lt"/>
              </a:rPr>
              <a:t> &gt; max{F/u</a:t>
            </a:r>
            <a:r>
              <a:rPr lang="en-US" altLang="en-US" sz="2800" i="1" baseline="-25000" dirty="0">
                <a:latin typeface="+mn-lt"/>
              </a:rPr>
              <a:t>s,</a:t>
            </a:r>
            <a:r>
              <a:rPr lang="en-US" altLang="en-US" sz="2800" i="1" dirty="0">
                <a:latin typeface="+mn-lt"/>
              </a:rPr>
              <a:t>,F/d</a:t>
            </a:r>
            <a:r>
              <a:rPr lang="en-US" altLang="en-US" sz="2800" i="1" baseline="-25000" dirty="0">
                <a:latin typeface="+mn-lt"/>
              </a:rPr>
              <a:t>min,</a:t>
            </a:r>
            <a:r>
              <a:rPr lang="en-US" altLang="en-US" sz="2800" i="1" dirty="0">
                <a:latin typeface="+mn-lt"/>
              </a:rPr>
              <a:t>,NF/(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+ </a:t>
            </a:r>
            <a:r>
              <a:rPr lang="en-US" altLang="en-US" sz="2800" i="1" dirty="0">
                <a:latin typeface="Symbol" pitchFamily="2" charset="2"/>
              </a:rPr>
              <a:t>S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i</a:t>
            </a:r>
            <a:r>
              <a:rPr lang="en-US" altLang="en-US" sz="2800" dirty="0">
                <a:latin typeface="+mn-lt"/>
              </a:rPr>
              <a:t>)</a:t>
            </a:r>
            <a:r>
              <a:rPr lang="en-US" altLang="en-US" sz="2800" i="1" dirty="0">
                <a:latin typeface="+mn-lt"/>
              </a:rPr>
              <a:t>}</a:t>
            </a: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D18A4-3D93-C746-80BB-B1FC987C2D33}"/>
              </a:ext>
            </a:extLst>
          </p:cNvPr>
          <p:cNvGrpSpPr/>
          <p:nvPr/>
        </p:nvGrpSpPr>
        <p:grpSpPr>
          <a:xfrm>
            <a:off x="3027135" y="5637812"/>
            <a:ext cx="6631694" cy="1021764"/>
            <a:chOff x="3027135" y="5637812"/>
            <a:chExt cx="6631694" cy="1021764"/>
          </a:xfrm>
        </p:grpSpPr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9C4B1B80-0BB4-8F40-8465-4FD53B2D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481" y="5669562"/>
              <a:ext cx="17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9E64125-C1DB-B546-9439-BAE60A04A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2594" y="5731183"/>
              <a:ext cx="376235" cy="5799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8D508472-5111-9543-8884-ADE49373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135" y="6314866"/>
              <a:ext cx="5906040" cy="344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dirty="0">
                  <a:latin typeface="+mn-lt"/>
                </a:rPr>
                <a:t>… but so does this, as each peer brings service capacity</a:t>
              </a:r>
            </a:p>
          </p:txBody>
        </p:sp>
        <p:sp>
          <p:nvSpPr>
            <p:cNvPr id="151" name="Line 53">
              <a:extLst>
                <a:ext uri="{FF2B5EF4-FFF2-40B4-BE49-F238E27FC236}">
                  <a16:creationId xmlns:a16="http://schemas.microsoft.com/office/drawing/2014/main" id="{C2E61335-33C5-8040-B976-4A6DABA4E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5121" y="5637812"/>
              <a:ext cx="376235" cy="4625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5FCFA7D9-F5C4-B849-A76B-A54251B6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684" y="6045728"/>
              <a:ext cx="2691571" cy="344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dirty="0">
                  <a:latin typeface="+mn-lt"/>
                </a:rPr>
                <a:t>increases linearly in </a:t>
              </a:r>
              <a:r>
                <a:rPr lang="en-US" altLang="en-US" i="1" dirty="0">
                  <a:latin typeface="+mn-lt"/>
                </a:rPr>
                <a:t>N</a:t>
              </a:r>
              <a:r>
                <a:rPr lang="en-US" altLang="en-US" dirty="0">
                  <a:latin typeface="+mn-lt"/>
                </a:rPr>
                <a:t>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35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782</Words>
  <Application>Microsoft Macintosh PowerPoint</Application>
  <PresentationFormat>Widescreen</PresentationFormat>
  <Paragraphs>167</Paragraphs>
  <Slides>13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Calibri Light</vt:lpstr>
      <vt:lpstr>Gill Sans MT</vt:lpstr>
      <vt:lpstr>Symbol</vt:lpstr>
      <vt:lpstr>Times New Roman</vt:lpstr>
      <vt:lpstr>Wingdings</vt:lpstr>
      <vt:lpstr>ZapfDingbats</vt:lpstr>
      <vt:lpstr>Office Theme</vt:lpstr>
      <vt:lpstr>Chart</vt:lpstr>
      <vt:lpstr>IT304 Computer Networks </vt:lpstr>
      <vt:lpstr>Topics for today</vt:lpstr>
      <vt:lpstr>PowerPoint Presentation</vt:lpstr>
      <vt:lpstr>Peer-to-peer (P2P) architecture</vt:lpstr>
      <vt:lpstr>Why P2P over Client Server?</vt:lpstr>
      <vt:lpstr>File distribution: client-server vs P2P</vt:lpstr>
      <vt:lpstr>Client-server vs. P2P: example</vt:lpstr>
      <vt:lpstr>File distribution time: client-server</vt:lpstr>
      <vt:lpstr>File distribution time: P2P</vt:lpstr>
      <vt:lpstr>P2P file distribution: BitTorrent </vt:lpstr>
      <vt:lpstr>P2P file distribution: BitTorrent </vt:lpstr>
      <vt:lpstr>BitTorrent: requesting, sending file chunks</vt:lpstr>
      <vt:lpstr>BitTorrent: tit-for-tat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IT304 Computer Networks </dc:title>
  <dc:creator>Microsoft Office User</dc:creator>
  <cp:lastModifiedBy>Microsoft Office User</cp:lastModifiedBy>
  <cp:revision>8</cp:revision>
  <dcterms:created xsi:type="dcterms:W3CDTF">2024-08-24T12:21:23Z</dcterms:created>
  <dcterms:modified xsi:type="dcterms:W3CDTF">2024-08-28T09:04:34Z</dcterms:modified>
</cp:coreProperties>
</file>