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203" r:id="rId2"/>
    <p:sldId id="1048" r:id="rId3"/>
    <p:sldId id="1205" r:id="rId4"/>
    <p:sldId id="1081" r:id="rId5"/>
    <p:sldId id="264" r:id="rId6"/>
    <p:sldId id="282" r:id="rId7"/>
    <p:sldId id="280" r:id="rId8"/>
    <p:sldId id="1204" r:id="rId9"/>
    <p:sldId id="1195" r:id="rId10"/>
    <p:sldId id="1199" r:id="rId11"/>
    <p:sldId id="1200" r:id="rId12"/>
    <p:sldId id="1201" r:id="rId13"/>
    <p:sldId id="1202" r:id="rId14"/>
    <p:sldId id="279" r:id="rId15"/>
    <p:sldId id="1083" r:id="rId16"/>
    <p:sldId id="1084" r:id="rId17"/>
    <p:sldId id="10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8"/>
    <p:restoredTop sz="96538"/>
  </p:normalViewPr>
  <p:slideViewPr>
    <p:cSldViewPr snapToGrid="0" snapToObjects="1">
      <p:cViewPr varScale="1">
        <p:scale>
          <a:sx n="137" d="100"/>
          <a:sy n="137" d="100"/>
        </p:scale>
        <p:origin x="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EA16D-E838-0246-89BA-A9DEB2F68D39}" type="datetimeFigureOut">
              <a:rPr lang="en-US" smtClean="0"/>
              <a:t>9/11/24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4A915-106E-FD4A-B82A-5DED925A6DAC}" type="slidenum">
              <a:rPr lang="en-US" smtClean="0"/>
              <a:t>‹#›</a:t>
            </a:fld>
            <a:endParaRPr lang="en-US"/>
          </a:p>
        </p:txBody>
      </p:sp>
    </p:spTree>
    <p:extLst>
      <p:ext uri="{BB962C8B-B14F-4D97-AF65-F5344CB8AC3E}">
        <p14:creationId xmlns:p14="http://schemas.microsoft.com/office/powerpoint/2010/main" val="231319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35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109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38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32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672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28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6468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940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5803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14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6D2A-E7B4-8C48-ACBE-84234FA6E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F9069A-BB5C-524C-A7AA-DBFDC6D3F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3D65C-D5F6-5F44-9011-6E86684225D0}"/>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5" name="Footer Placeholder 4">
            <a:extLst>
              <a:ext uri="{FF2B5EF4-FFF2-40B4-BE49-F238E27FC236}">
                <a16:creationId xmlns:a16="http://schemas.microsoft.com/office/drawing/2014/main" id="{87434DFB-30DB-DE4A-BC10-5BAB0F24C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9AEA7-5A98-6B4F-AEA9-3B6BB0253727}"/>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349607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E795-BF7A-8F4A-9E13-CAB2E0830B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7C804-83CD-8044-81AB-D9C5DD1FA7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0BA3A-F960-4B44-BC4E-67C424AD9D4C}"/>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5" name="Footer Placeholder 4">
            <a:extLst>
              <a:ext uri="{FF2B5EF4-FFF2-40B4-BE49-F238E27FC236}">
                <a16:creationId xmlns:a16="http://schemas.microsoft.com/office/drawing/2014/main" id="{1930B374-837A-8D41-97FF-3E430CF6C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7368A-7589-DB4D-A406-2862F35BD0B5}"/>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114639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074F0-0994-0B43-A636-BACF5A2364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81662E-F51F-DA4E-AC61-9CB0C04FCA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25186-1902-714A-9C9B-D99A47A2A9AC}"/>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5" name="Footer Placeholder 4">
            <a:extLst>
              <a:ext uri="{FF2B5EF4-FFF2-40B4-BE49-F238E27FC236}">
                <a16:creationId xmlns:a16="http://schemas.microsoft.com/office/drawing/2014/main" id="{40A820CE-1677-CA4F-B65F-22ACFE8D4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A9505-ABBA-E84C-8188-A861093024BA}"/>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380265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BFCE-AF13-2845-8608-C57067136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A507E-1503-B543-AAB7-C2E8EBF4B0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F00D2-857A-3749-9628-B9F37D823E22}"/>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5" name="Footer Placeholder 4">
            <a:extLst>
              <a:ext uri="{FF2B5EF4-FFF2-40B4-BE49-F238E27FC236}">
                <a16:creationId xmlns:a16="http://schemas.microsoft.com/office/drawing/2014/main" id="{8FE31630-8E66-6E4A-9160-1FAD8CE4B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51DE1-C3A9-6540-A05E-6991C1441220}"/>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162131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CA5E-A4B3-504B-854E-6CB003011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AE3655-E969-4444-9EE2-9FB6D6399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2350BC-D726-344A-A773-5C12DDF4A041}"/>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5" name="Footer Placeholder 4">
            <a:extLst>
              <a:ext uri="{FF2B5EF4-FFF2-40B4-BE49-F238E27FC236}">
                <a16:creationId xmlns:a16="http://schemas.microsoft.com/office/drawing/2014/main" id="{FD2EB295-1441-2B42-8777-0EC41EF8A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3CF1D-35D5-B241-88C5-C831FD216357}"/>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422820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8339-B265-7B46-AF24-DEDC7E3A7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616CC-C324-D24D-884D-FCBD652C99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463F7-E058-A344-B12A-4743FFFFAB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F4C01-721A-0143-8EFF-A34CE0546444}"/>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6" name="Footer Placeholder 5">
            <a:extLst>
              <a:ext uri="{FF2B5EF4-FFF2-40B4-BE49-F238E27FC236}">
                <a16:creationId xmlns:a16="http://schemas.microsoft.com/office/drawing/2014/main" id="{FAC1A89A-165F-4E4A-BA93-CC2D298EF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2A98C-E287-3040-906C-A4209F14F80A}"/>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360741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7BB8-5976-6C4B-AF76-A25A2AC83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10583-FDAC-4F41-9834-511BB174C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758E99-8345-9145-A382-60527D65E7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EAAC54-B754-4244-A9B2-AFA4C99ED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DA9E79-3B68-AE41-AE10-13B84A8C1F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524CE-04E8-C04E-80DE-48E65879B384}"/>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8" name="Footer Placeholder 7">
            <a:extLst>
              <a:ext uri="{FF2B5EF4-FFF2-40B4-BE49-F238E27FC236}">
                <a16:creationId xmlns:a16="http://schemas.microsoft.com/office/drawing/2014/main" id="{92002E1D-7DF8-1840-B3EE-744FF3B29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C4DDA-39AD-234F-A91B-C114F85B5274}"/>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36878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199C-6246-EF49-8A3D-7A1D781BC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ED81C-A622-044F-A052-59C1CEF12013}"/>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4" name="Footer Placeholder 3">
            <a:extLst>
              <a:ext uri="{FF2B5EF4-FFF2-40B4-BE49-F238E27FC236}">
                <a16:creationId xmlns:a16="http://schemas.microsoft.com/office/drawing/2014/main" id="{26273F1A-2300-D24E-A633-29819620C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ECD14B-648B-EA48-9B28-5DFDD0ADF6B7}"/>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155480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AFDD7-37FD-BF42-BCEA-AC0D860D7ACA}"/>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3" name="Footer Placeholder 2">
            <a:extLst>
              <a:ext uri="{FF2B5EF4-FFF2-40B4-BE49-F238E27FC236}">
                <a16:creationId xmlns:a16="http://schemas.microsoft.com/office/drawing/2014/main" id="{5DAEA8D7-3482-5D43-9C84-3DDF67740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556D35-ECF1-E042-A160-6F1F79C10F6C}"/>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186209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5CB6-258B-234A-90B2-245E63506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6385B-14A5-0A46-88E0-38010AC4B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AFAEB-421A-3F4F-8641-7C3B3B9BC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F52E1B-47DB-5B47-92F1-7C867B1B942C}"/>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6" name="Footer Placeholder 5">
            <a:extLst>
              <a:ext uri="{FF2B5EF4-FFF2-40B4-BE49-F238E27FC236}">
                <a16:creationId xmlns:a16="http://schemas.microsoft.com/office/drawing/2014/main" id="{7FF37587-FF84-EA42-AC6A-3B2D6AA8A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16598-0509-1440-AFA7-A387A080B752}"/>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189167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2B4C-9360-9B47-8278-407D37943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669AD3-E0AF-9044-8309-440E38E0D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523EF-D8DF-C146-B1BB-699930377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97D349-3F3F-8F45-8E81-A6792D143AE5}"/>
              </a:ext>
            </a:extLst>
          </p:cNvPr>
          <p:cNvSpPr>
            <a:spLocks noGrp="1"/>
          </p:cNvSpPr>
          <p:nvPr>
            <p:ph type="dt" sz="half" idx="10"/>
          </p:nvPr>
        </p:nvSpPr>
        <p:spPr/>
        <p:txBody>
          <a:bodyPr/>
          <a:lstStyle/>
          <a:p>
            <a:fld id="{1091FC8B-1CFA-0948-8ACF-76D00895CE88}" type="datetimeFigureOut">
              <a:rPr lang="en-US" smtClean="0"/>
              <a:t>9/11/24</a:t>
            </a:fld>
            <a:endParaRPr lang="en-US"/>
          </a:p>
        </p:txBody>
      </p:sp>
      <p:sp>
        <p:nvSpPr>
          <p:cNvPr id="6" name="Footer Placeholder 5">
            <a:extLst>
              <a:ext uri="{FF2B5EF4-FFF2-40B4-BE49-F238E27FC236}">
                <a16:creationId xmlns:a16="http://schemas.microsoft.com/office/drawing/2014/main" id="{481ECCB8-DFE5-6048-BAD1-C9D536319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7CF87-B071-544E-8117-9D897DA8974E}"/>
              </a:ext>
            </a:extLst>
          </p:cNvPr>
          <p:cNvSpPr>
            <a:spLocks noGrp="1"/>
          </p:cNvSpPr>
          <p:nvPr>
            <p:ph type="sldNum" sz="quarter" idx="12"/>
          </p:nvPr>
        </p:nvSpPr>
        <p:spPr/>
        <p:txBody>
          <a:bodyPr/>
          <a:lstStyle/>
          <a:p>
            <a:fld id="{CFC36D5D-BA8A-6242-BDCA-FA3FAEC53920}" type="slidenum">
              <a:rPr lang="en-US" smtClean="0"/>
              <a:t>‹#›</a:t>
            </a:fld>
            <a:endParaRPr lang="en-US"/>
          </a:p>
        </p:txBody>
      </p:sp>
    </p:spTree>
    <p:extLst>
      <p:ext uri="{BB962C8B-B14F-4D97-AF65-F5344CB8AC3E}">
        <p14:creationId xmlns:p14="http://schemas.microsoft.com/office/powerpoint/2010/main" val="227955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3AC0FE-DAB6-1049-9191-7000D8D70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21D2E3-B3D4-7247-A075-F7DC3939F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F3517-6D43-A142-97B0-C149520F7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1FC8B-1CFA-0948-8ACF-76D00895CE88}" type="datetimeFigureOut">
              <a:rPr lang="en-US" smtClean="0"/>
              <a:t>9/11/24</a:t>
            </a:fld>
            <a:endParaRPr lang="en-US"/>
          </a:p>
        </p:txBody>
      </p:sp>
      <p:sp>
        <p:nvSpPr>
          <p:cNvPr id="5" name="Footer Placeholder 4">
            <a:extLst>
              <a:ext uri="{FF2B5EF4-FFF2-40B4-BE49-F238E27FC236}">
                <a16:creationId xmlns:a16="http://schemas.microsoft.com/office/drawing/2014/main" id="{580AADDB-FB9B-FE45-98AA-8A87B71FA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5DC7F-3957-5245-BAFF-42492B022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36D5D-BA8A-6242-BDCA-FA3FAEC53920}" type="slidenum">
              <a:rPr lang="en-US" smtClean="0"/>
              <a:t>‹#›</a:t>
            </a:fld>
            <a:endParaRPr lang="en-US"/>
          </a:p>
        </p:txBody>
      </p:sp>
    </p:spTree>
    <p:extLst>
      <p:ext uri="{BB962C8B-B14F-4D97-AF65-F5344CB8AC3E}">
        <p14:creationId xmlns:p14="http://schemas.microsoft.com/office/powerpoint/2010/main" val="4065803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9318-E0C1-BD43-9A55-A52EF17D3FF9}"/>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IT304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Computer Networks</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Week8-Lec2</a:t>
            </a:r>
          </a:p>
        </p:txBody>
      </p:sp>
      <p:sp>
        <p:nvSpPr>
          <p:cNvPr id="3" name="Subtitle 2">
            <a:extLst>
              <a:ext uri="{FF2B5EF4-FFF2-40B4-BE49-F238E27FC236}">
                <a16:creationId xmlns:a16="http://schemas.microsoft.com/office/drawing/2014/main" id="{70051FF4-7027-8A41-87CA-2AA2C57DAD5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Network layer Fundamentals</a:t>
            </a:r>
          </a:p>
        </p:txBody>
      </p:sp>
    </p:spTree>
    <p:extLst>
      <p:ext uri="{BB962C8B-B14F-4D97-AF65-F5344CB8AC3E}">
        <p14:creationId xmlns:p14="http://schemas.microsoft.com/office/powerpoint/2010/main" val="6220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longest</a:t>
            </a:r>
            <a:r>
              <a:rPr kumimoji="0" lang="en-US" altLang="en-US" sz="3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11001000  00010111  00010</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11001000  00010111  00011000</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11001000  00010111  00011</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4247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examples</a:t>
              </a:r>
              <a:r>
                <a:rPr kumimoji="0" lang="en-US" altLang="en-US" sz="24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Times New Roman" panose="02020603050405020304" pitchFamily="18" charset="0"/>
                  <a:cs typeface="Times New Roman" panose="02020603050405020304" pitchFamily="18" charset="0"/>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Times New Roman" panose="02020603050405020304" pitchFamily="18" charset="0"/>
                  <a:cs typeface="Times New Roman" panose="02020603050405020304" pitchFamily="18" charset="0"/>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4247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11001000  00010111  00010110  10100001 </a:t>
              </a:r>
            </a:p>
          </p:txBody>
        </p:sp>
      </p:grpSp>
    </p:spTree>
    <p:extLst>
      <p:ext uri="{BB962C8B-B14F-4D97-AF65-F5344CB8AC3E}">
        <p14:creationId xmlns:p14="http://schemas.microsoft.com/office/powerpoint/2010/main" val="411262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307110"/>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Tree>
    <p:extLst>
      <p:ext uri="{BB962C8B-B14F-4D97-AF65-F5344CB8AC3E}">
        <p14:creationId xmlns:p14="http://schemas.microsoft.com/office/powerpoint/2010/main" val="151295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Tree>
    <p:extLst>
      <p:ext uri="{BB962C8B-B14F-4D97-AF65-F5344CB8AC3E}">
        <p14:creationId xmlns:p14="http://schemas.microsoft.com/office/powerpoint/2010/main" val="317001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Tree>
    <p:extLst>
      <p:ext uri="{BB962C8B-B14F-4D97-AF65-F5344CB8AC3E}">
        <p14:creationId xmlns:p14="http://schemas.microsoft.com/office/powerpoint/2010/main" val="70237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IP addresses</a:t>
            </a:r>
            <a:endParaRPr lang="en-IN" dirty="0"/>
          </a:p>
        </p:txBody>
      </p:sp>
      <p:sp>
        <p:nvSpPr>
          <p:cNvPr id="5" name="Content Placeholder 4"/>
          <p:cNvSpPr>
            <a:spLocks noGrp="1"/>
          </p:cNvSpPr>
          <p:nvPr>
            <p:ph idx="1"/>
          </p:nvPr>
        </p:nvSpPr>
        <p:spPr>
          <a:xfrm>
            <a:off x="9507893" y="1825625"/>
            <a:ext cx="2377750" cy="2102563"/>
          </a:xfrm>
        </p:spPr>
        <p:txBody>
          <a:bodyPr>
            <a:normAutofit/>
          </a:bodyPr>
          <a:lstStyle/>
          <a:p>
            <a:r>
              <a:rPr lang="en-US" sz="2000" dirty="0"/>
              <a:t>Number of networks</a:t>
            </a:r>
          </a:p>
          <a:p>
            <a:endParaRPr lang="en-US" sz="2000" dirty="0"/>
          </a:p>
          <a:p>
            <a:r>
              <a:rPr lang="en-US" sz="2000" dirty="0"/>
              <a:t>Number of hosts </a:t>
            </a:r>
            <a:endParaRPr lang="en-IN" sz="2000" dirty="0"/>
          </a:p>
        </p:txBody>
      </p:sp>
      <p:sp>
        <p:nvSpPr>
          <p:cNvPr id="56" name="object 13"/>
          <p:cNvSpPr>
            <a:spLocks/>
          </p:cNvSpPr>
          <p:nvPr/>
        </p:nvSpPr>
        <p:spPr bwMode="auto">
          <a:xfrm>
            <a:off x="116999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7" name="object 14"/>
          <p:cNvSpPr>
            <a:spLocks/>
          </p:cNvSpPr>
          <p:nvPr/>
        </p:nvSpPr>
        <p:spPr bwMode="auto">
          <a:xfrm>
            <a:off x="122714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8" name="object 15"/>
          <p:cNvSpPr>
            <a:spLocks/>
          </p:cNvSpPr>
          <p:nvPr/>
        </p:nvSpPr>
        <p:spPr bwMode="auto">
          <a:xfrm>
            <a:off x="131128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9" name="object 16"/>
          <p:cNvSpPr>
            <a:spLocks/>
          </p:cNvSpPr>
          <p:nvPr/>
        </p:nvSpPr>
        <p:spPr bwMode="auto">
          <a:xfrm>
            <a:off x="139541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0" name="object 17"/>
          <p:cNvSpPr>
            <a:spLocks/>
          </p:cNvSpPr>
          <p:nvPr/>
        </p:nvSpPr>
        <p:spPr bwMode="auto">
          <a:xfrm>
            <a:off x="147955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1" name="object 18"/>
          <p:cNvSpPr>
            <a:spLocks/>
          </p:cNvSpPr>
          <p:nvPr/>
        </p:nvSpPr>
        <p:spPr bwMode="auto">
          <a:xfrm>
            <a:off x="1563691" y="5086350"/>
            <a:ext cx="82550" cy="0"/>
          </a:xfrm>
          <a:custGeom>
            <a:avLst/>
            <a:gdLst>
              <a:gd name="T0" fmla="*/ 0 w 95250"/>
              <a:gd name="T1" fmla="*/ 71543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2" name="object 19"/>
          <p:cNvSpPr>
            <a:spLocks/>
          </p:cNvSpPr>
          <p:nvPr/>
        </p:nvSpPr>
        <p:spPr bwMode="auto">
          <a:xfrm>
            <a:off x="164624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3" name="object 20"/>
          <p:cNvSpPr>
            <a:spLocks/>
          </p:cNvSpPr>
          <p:nvPr/>
        </p:nvSpPr>
        <p:spPr bwMode="auto">
          <a:xfrm>
            <a:off x="173038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4" name="object 21"/>
          <p:cNvSpPr>
            <a:spLocks/>
          </p:cNvSpPr>
          <p:nvPr/>
        </p:nvSpPr>
        <p:spPr bwMode="auto">
          <a:xfrm>
            <a:off x="181451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5" name="object 22"/>
          <p:cNvSpPr>
            <a:spLocks/>
          </p:cNvSpPr>
          <p:nvPr/>
        </p:nvSpPr>
        <p:spPr bwMode="auto">
          <a:xfrm>
            <a:off x="189865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6" name="object 23"/>
          <p:cNvSpPr>
            <a:spLocks/>
          </p:cNvSpPr>
          <p:nvPr/>
        </p:nvSpPr>
        <p:spPr bwMode="auto">
          <a:xfrm>
            <a:off x="198279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7" name="object 24"/>
          <p:cNvSpPr>
            <a:spLocks/>
          </p:cNvSpPr>
          <p:nvPr/>
        </p:nvSpPr>
        <p:spPr bwMode="auto">
          <a:xfrm>
            <a:off x="206693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8" name="object 25"/>
          <p:cNvSpPr>
            <a:spLocks/>
          </p:cNvSpPr>
          <p:nvPr/>
        </p:nvSpPr>
        <p:spPr bwMode="auto">
          <a:xfrm>
            <a:off x="215106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69" name="object 26"/>
          <p:cNvSpPr>
            <a:spLocks/>
          </p:cNvSpPr>
          <p:nvPr/>
        </p:nvSpPr>
        <p:spPr bwMode="auto">
          <a:xfrm>
            <a:off x="223520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0" name="object 27"/>
          <p:cNvSpPr>
            <a:spLocks/>
          </p:cNvSpPr>
          <p:nvPr/>
        </p:nvSpPr>
        <p:spPr bwMode="auto">
          <a:xfrm>
            <a:off x="231934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1" name="object 28"/>
          <p:cNvSpPr>
            <a:spLocks/>
          </p:cNvSpPr>
          <p:nvPr/>
        </p:nvSpPr>
        <p:spPr bwMode="auto">
          <a:xfrm>
            <a:off x="240348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2" name="object 29"/>
          <p:cNvSpPr>
            <a:spLocks/>
          </p:cNvSpPr>
          <p:nvPr/>
        </p:nvSpPr>
        <p:spPr bwMode="auto">
          <a:xfrm>
            <a:off x="248761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3" name="object 30"/>
          <p:cNvSpPr>
            <a:spLocks/>
          </p:cNvSpPr>
          <p:nvPr/>
        </p:nvSpPr>
        <p:spPr bwMode="auto">
          <a:xfrm>
            <a:off x="257175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4" name="object 31"/>
          <p:cNvSpPr>
            <a:spLocks/>
          </p:cNvSpPr>
          <p:nvPr/>
        </p:nvSpPr>
        <p:spPr bwMode="auto">
          <a:xfrm>
            <a:off x="265589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5" name="object 32"/>
          <p:cNvSpPr>
            <a:spLocks/>
          </p:cNvSpPr>
          <p:nvPr/>
        </p:nvSpPr>
        <p:spPr bwMode="auto">
          <a:xfrm>
            <a:off x="274003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6" name="object 33"/>
          <p:cNvSpPr>
            <a:spLocks/>
          </p:cNvSpPr>
          <p:nvPr/>
        </p:nvSpPr>
        <p:spPr bwMode="auto">
          <a:xfrm>
            <a:off x="282416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7" name="object 34"/>
          <p:cNvSpPr>
            <a:spLocks/>
          </p:cNvSpPr>
          <p:nvPr/>
        </p:nvSpPr>
        <p:spPr bwMode="auto">
          <a:xfrm>
            <a:off x="290830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8" name="object 35"/>
          <p:cNvSpPr>
            <a:spLocks/>
          </p:cNvSpPr>
          <p:nvPr/>
        </p:nvSpPr>
        <p:spPr bwMode="auto">
          <a:xfrm>
            <a:off x="2992441" y="5086350"/>
            <a:ext cx="82550" cy="0"/>
          </a:xfrm>
          <a:custGeom>
            <a:avLst/>
            <a:gdLst>
              <a:gd name="T0" fmla="*/ 0 w 95250"/>
              <a:gd name="T1" fmla="*/ 71543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79" name="object 36"/>
          <p:cNvSpPr>
            <a:spLocks/>
          </p:cNvSpPr>
          <p:nvPr/>
        </p:nvSpPr>
        <p:spPr bwMode="auto">
          <a:xfrm>
            <a:off x="307499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0" name="object 37"/>
          <p:cNvSpPr>
            <a:spLocks/>
          </p:cNvSpPr>
          <p:nvPr/>
        </p:nvSpPr>
        <p:spPr bwMode="auto">
          <a:xfrm>
            <a:off x="315913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 name="object 38"/>
          <p:cNvSpPr>
            <a:spLocks/>
          </p:cNvSpPr>
          <p:nvPr/>
        </p:nvSpPr>
        <p:spPr bwMode="auto">
          <a:xfrm>
            <a:off x="324326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2" name="object 39"/>
          <p:cNvSpPr>
            <a:spLocks/>
          </p:cNvSpPr>
          <p:nvPr/>
        </p:nvSpPr>
        <p:spPr bwMode="auto">
          <a:xfrm>
            <a:off x="332740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3" name="object 40"/>
          <p:cNvSpPr>
            <a:spLocks/>
          </p:cNvSpPr>
          <p:nvPr/>
        </p:nvSpPr>
        <p:spPr bwMode="auto">
          <a:xfrm>
            <a:off x="341154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4" name="object 41"/>
          <p:cNvSpPr>
            <a:spLocks/>
          </p:cNvSpPr>
          <p:nvPr/>
        </p:nvSpPr>
        <p:spPr bwMode="auto">
          <a:xfrm>
            <a:off x="349568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5" name="object 42"/>
          <p:cNvSpPr>
            <a:spLocks/>
          </p:cNvSpPr>
          <p:nvPr/>
        </p:nvSpPr>
        <p:spPr bwMode="auto">
          <a:xfrm>
            <a:off x="357981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6" name="object 43"/>
          <p:cNvSpPr>
            <a:spLocks/>
          </p:cNvSpPr>
          <p:nvPr/>
        </p:nvSpPr>
        <p:spPr bwMode="auto">
          <a:xfrm>
            <a:off x="366395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7" name="object 44"/>
          <p:cNvSpPr>
            <a:spLocks/>
          </p:cNvSpPr>
          <p:nvPr/>
        </p:nvSpPr>
        <p:spPr bwMode="auto">
          <a:xfrm>
            <a:off x="374809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8" name="object 45"/>
          <p:cNvSpPr>
            <a:spLocks/>
          </p:cNvSpPr>
          <p:nvPr/>
        </p:nvSpPr>
        <p:spPr bwMode="auto">
          <a:xfrm>
            <a:off x="383223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9" name="object 46"/>
          <p:cNvSpPr>
            <a:spLocks/>
          </p:cNvSpPr>
          <p:nvPr/>
        </p:nvSpPr>
        <p:spPr bwMode="auto">
          <a:xfrm>
            <a:off x="391636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0" name="object 47"/>
          <p:cNvSpPr>
            <a:spLocks/>
          </p:cNvSpPr>
          <p:nvPr/>
        </p:nvSpPr>
        <p:spPr bwMode="auto">
          <a:xfrm>
            <a:off x="400050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1" name="object 48"/>
          <p:cNvSpPr>
            <a:spLocks/>
          </p:cNvSpPr>
          <p:nvPr/>
        </p:nvSpPr>
        <p:spPr bwMode="auto">
          <a:xfrm>
            <a:off x="408464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2" name="object 49"/>
          <p:cNvSpPr>
            <a:spLocks/>
          </p:cNvSpPr>
          <p:nvPr/>
        </p:nvSpPr>
        <p:spPr bwMode="auto">
          <a:xfrm>
            <a:off x="416878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3" name="object 50"/>
          <p:cNvSpPr>
            <a:spLocks/>
          </p:cNvSpPr>
          <p:nvPr/>
        </p:nvSpPr>
        <p:spPr bwMode="auto">
          <a:xfrm>
            <a:off x="425291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4" name="object 51"/>
          <p:cNvSpPr>
            <a:spLocks/>
          </p:cNvSpPr>
          <p:nvPr/>
        </p:nvSpPr>
        <p:spPr bwMode="auto">
          <a:xfrm>
            <a:off x="433705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5" name="object 52"/>
          <p:cNvSpPr>
            <a:spLocks/>
          </p:cNvSpPr>
          <p:nvPr/>
        </p:nvSpPr>
        <p:spPr bwMode="auto">
          <a:xfrm>
            <a:off x="4421191" y="5086350"/>
            <a:ext cx="82550" cy="0"/>
          </a:xfrm>
          <a:custGeom>
            <a:avLst/>
            <a:gdLst>
              <a:gd name="T0" fmla="*/ 0 w 95250"/>
              <a:gd name="T1" fmla="*/ 71543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6" name="object 53"/>
          <p:cNvSpPr>
            <a:spLocks/>
          </p:cNvSpPr>
          <p:nvPr/>
        </p:nvSpPr>
        <p:spPr bwMode="auto">
          <a:xfrm>
            <a:off x="4503741"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7" name="object 54"/>
          <p:cNvSpPr>
            <a:spLocks/>
          </p:cNvSpPr>
          <p:nvPr/>
        </p:nvSpPr>
        <p:spPr bwMode="auto">
          <a:xfrm>
            <a:off x="4587880"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8" name="object 55"/>
          <p:cNvSpPr>
            <a:spLocks/>
          </p:cNvSpPr>
          <p:nvPr/>
        </p:nvSpPr>
        <p:spPr bwMode="auto">
          <a:xfrm>
            <a:off x="4672016" y="5086350"/>
            <a:ext cx="84138" cy="0"/>
          </a:xfrm>
          <a:custGeom>
            <a:avLst/>
            <a:gdLst>
              <a:gd name="T0" fmla="*/ 0 w 95250"/>
              <a:gd name="T1" fmla="*/ 74322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9" name="object 56"/>
          <p:cNvSpPr>
            <a:spLocks/>
          </p:cNvSpPr>
          <p:nvPr/>
        </p:nvSpPr>
        <p:spPr bwMode="auto">
          <a:xfrm>
            <a:off x="4756155" y="5086350"/>
            <a:ext cx="84137" cy="0"/>
          </a:xfrm>
          <a:custGeom>
            <a:avLst/>
            <a:gdLst>
              <a:gd name="T0" fmla="*/ 0 w 95250"/>
              <a:gd name="T1" fmla="*/ 74321 w 95250"/>
              <a:gd name="T2" fmla="*/ 0 60000 65536"/>
              <a:gd name="T3" fmla="*/ 0 60000 65536"/>
            </a:gdLst>
            <a:ahLst/>
            <a:cxnLst>
              <a:cxn ang="T2">
                <a:pos x="T0" y="0"/>
              </a:cxn>
              <a:cxn ang="T3">
                <a:pos x="T1" y="0"/>
              </a:cxn>
            </a:cxnLst>
            <a:rect l="0" t="0" r="r" b="b"/>
            <a:pathLst>
              <a:path w="95250">
                <a:moveTo>
                  <a:pt x="0" y="0"/>
                </a:moveTo>
                <a:lnTo>
                  <a:pt x="9525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0" name="object 11"/>
          <p:cNvSpPr txBox="1"/>
          <p:nvPr/>
        </p:nvSpPr>
        <p:spPr>
          <a:xfrm>
            <a:off x="1158879" y="4876800"/>
            <a:ext cx="495300" cy="190500"/>
          </a:xfrm>
          <a:prstGeom prst="rect">
            <a:avLst/>
          </a:prstGeom>
        </p:spPr>
        <p:txBody>
          <a:bodyPr lIns="0" tIns="0" rIns="0" bIns="0"/>
          <a:lstStyle/>
          <a:p>
            <a:pPr marL="11206">
              <a:lnSpc>
                <a:spcPts val="1443"/>
              </a:lnSpc>
              <a:spcBef>
                <a:spcPts val="71"/>
              </a:spcBef>
              <a:defRPr/>
            </a:pPr>
            <a:r>
              <a:rPr sz="1324" b="1" dirty="0">
                <a:latin typeface="Arial"/>
                <a:cs typeface="Arial"/>
              </a:rPr>
              <a:t>Class</a:t>
            </a:r>
            <a:endParaRPr sz="1324">
              <a:latin typeface="Arial"/>
              <a:cs typeface="Arial"/>
            </a:endParaRPr>
          </a:p>
        </p:txBody>
      </p:sp>
      <p:sp>
        <p:nvSpPr>
          <p:cNvPr id="101" name="object 10"/>
          <p:cNvSpPr txBox="1"/>
          <p:nvPr/>
        </p:nvSpPr>
        <p:spPr>
          <a:xfrm>
            <a:off x="1860555" y="4876800"/>
            <a:ext cx="1349375" cy="190500"/>
          </a:xfrm>
          <a:prstGeom prst="rect">
            <a:avLst/>
          </a:prstGeom>
        </p:spPr>
        <p:txBody>
          <a:bodyPr lIns="0" tIns="0" rIns="0" bIns="0"/>
          <a:lstStyle/>
          <a:p>
            <a:pPr marL="11206">
              <a:lnSpc>
                <a:spcPts val="1443"/>
              </a:lnSpc>
              <a:spcBef>
                <a:spcPts val="71"/>
              </a:spcBef>
              <a:defRPr/>
            </a:pPr>
            <a:r>
              <a:rPr sz="1324" b="1" dirty="0">
                <a:latin typeface="Arial"/>
                <a:cs typeface="Arial"/>
              </a:rPr>
              <a:t>Lowest</a:t>
            </a:r>
            <a:r>
              <a:rPr sz="1324" b="1" spc="22" dirty="0">
                <a:latin typeface="Arial"/>
                <a:cs typeface="Arial"/>
              </a:rPr>
              <a:t> </a:t>
            </a:r>
            <a:r>
              <a:rPr sz="1324" b="1" dirty="0">
                <a:latin typeface="Arial"/>
                <a:cs typeface="Arial"/>
              </a:rPr>
              <a:t>Address</a:t>
            </a:r>
            <a:endParaRPr sz="1324">
              <a:latin typeface="Arial"/>
              <a:cs typeface="Arial"/>
            </a:endParaRPr>
          </a:p>
        </p:txBody>
      </p:sp>
      <p:sp>
        <p:nvSpPr>
          <p:cNvPr id="102" name="object 9"/>
          <p:cNvSpPr txBox="1"/>
          <p:nvPr/>
        </p:nvSpPr>
        <p:spPr>
          <a:xfrm>
            <a:off x="3417891" y="4876800"/>
            <a:ext cx="1385888" cy="190500"/>
          </a:xfrm>
          <a:prstGeom prst="rect">
            <a:avLst/>
          </a:prstGeom>
        </p:spPr>
        <p:txBody>
          <a:bodyPr lIns="0" tIns="0" rIns="0" bIns="0"/>
          <a:lstStyle/>
          <a:p>
            <a:pPr marL="11206">
              <a:lnSpc>
                <a:spcPts val="1443"/>
              </a:lnSpc>
              <a:spcBef>
                <a:spcPts val="71"/>
              </a:spcBef>
              <a:defRPr/>
            </a:pPr>
            <a:r>
              <a:rPr sz="1324" b="1" dirty="0">
                <a:latin typeface="Arial"/>
                <a:cs typeface="Arial"/>
              </a:rPr>
              <a:t>Highest</a:t>
            </a:r>
            <a:r>
              <a:rPr sz="1324" b="1" spc="22" dirty="0">
                <a:latin typeface="Arial"/>
                <a:cs typeface="Arial"/>
              </a:rPr>
              <a:t> </a:t>
            </a:r>
            <a:r>
              <a:rPr sz="1324" b="1" dirty="0">
                <a:latin typeface="Arial"/>
                <a:cs typeface="Arial"/>
              </a:rPr>
              <a:t>Address</a:t>
            </a:r>
            <a:endParaRPr sz="1324">
              <a:latin typeface="Arial"/>
              <a:cs typeface="Arial"/>
            </a:endParaRPr>
          </a:p>
        </p:txBody>
      </p:sp>
      <p:sp>
        <p:nvSpPr>
          <p:cNvPr id="103" name="object 8"/>
          <p:cNvSpPr txBox="1">
            <a:spLocks noChangeArrowheads="1"/>
          </p:cNvSpPr>
          <p:nvPr/>
        </p:nvSpPr>
        <p:spPr bwMode="auto">
          <a:xfrm>
            <a:off x="1322392" y="5135563"/>
            <a:ext cx="1619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just">
              <a:lnSpc>
                <a:spcPts val="1438"/>
              </a:lnSpc>
              <a:spcBef>
                <a:spcPts val="75"/>
              </a:spcBef>
              <a:buClrTx/>
              <a:buSzTx/>
              <a:buNone/>
            </a:pPr>
            <a:r>
              <a:rPr lang="en-US" altLang="en-US" sz="1300" b="1">
                <a:solidFill>
                  <a:srgbClr val="007EFF"/>
                </a:solidFill>
                <a:latin typeface="Arial" panose="020B0604020202020204" pitchFamily="34" charset="0"/>
                <a:cs typeface="Arial" panose="020B0604020202020204" pitchFamily="34" charset="0"/>
              </a:rPr>
              <a:t>A</a:t>
            </a:r>
            <a:endParaRPr lang="en-US" altLang="en-US" sz="1300">
              <a:latin typeface="Arial" panose="020B0604020202020204" pitchFamily="34" charset="0"/>
              <a:cs typeface="Arial" panose="020B0604020202020204" pitchFamily="34" charset="0"/>
            </a:endParaRPr>
          </a:p>
          <a:p>
            <a:pPr algn="just">
              <a:lnSpc>
                <a:spcPts val="1525"/>
              </a:lnSpc>
              <a:spcBef>
                <a:spcPts val="88"/>
              </a:spcBef>
              <a:buClrTx/>
              <a:buSzTx/>
              <a:buNone/>
            </a:pPr>
            <a:r>
              <a:rPr lang="en-US" altLang="en-US" sz="1300" b="1">
                <a:solidFill>
                  <a:srgbClr val="007EFF"/>
                </a:solidFill>
                <a:latin typeface="Arial" panose="020B0604020202020204" pitchFamily="34" charset="0"/>
                <a:cs typeface="Arial" panose="020B0604020202020204" pitchFamily="34" charset="0"/>
              </a:rPr>
              <a:t>B </a:t>
            </a:r>
            <a:endParaRPr lang="en-US" altLang="en-US" sz="1300">
              <a:latin typeface="Arial" panose="020B0604020202020204" pitchFamily="34" charset="0"/>
              <a:cs typeface="Arial" panose="020B0604020202020204" pitchFamily="34" charset="0"/>
            </a:endParaRPr>
          </a:p>
          <a:p>
            <a:pPr algn="just">
              <a:lnSpc>
                <a:spcPts val="1525"/>
              </a:lnSpc>
              <a:spcBef>
                <a:spcPts val="150"/>
              </a:spcBef>
              <a:buClrTx/>
              <a:buSzTx/>
              <a:buNone/>
            </a:pPr>
            <a:r>
              <a:rPr lang="en-US" altLang="en-US" sz="1300" b="1">
                <a:solidFill>
                  <a:srgbClr val="007EFF"/>
                </a:solidFill>
                <a:latin typeface="Arial" panose="020B0604020202020204" pitchFamily="34" charset="0"/>
                <a:cs typeface="Arial" panose="020B0604020202020204" pitchFamily="34" charset="0"/>
              </a:rPr>
              <a:t>C </a:t>
            </a:r>
            <a:endParaRPr lang="en-US" altLang="en-US" sz="1300">
              <a:latin typeface="Arial" panose="020B0604020202020204" pitchFamily="34" charset="0"/>
              <a:cs typeface="Arial" panose="020B0604020202020204" pitchFamily="34" charset="0"/>
            </a:endParaRPr>
          </a:p>
          <a:p>
            <a:pPr algn="just">
              <a:lnSpc>
                <a:spcPts val="1525"/>
              </a:lnSpc>
              <a:spcBef>
                <a:spcPts val="150"/>
              </a:spcBef>
              <a:buClrTx/>
              <a:buSzTx/>
              <a:buNone/>
            </a:pPr>
            <a:r>
              <a:rPr lang="en-US" altLang="en-US" sz="1300" b="1">
                <a:solidFill>
                  <a:srgbClr val="007EFF"/>
                </a:solidFill>
                <a:latin typeface="Arial" panose="020B0604020202020204" pitchFamily="34" charset="0"/>
                <a:cs typeface="Arial" panose="020B0604020202020204" pitchFamily="34" charset="0"/>
              </a:rPr>
              <a:t>D </a:t>
            </a:r>
            <a:endParaRPr lang="en-US" altLang="en-US" sz="1300">
              <a:latin typeface="Arial" panose="020B0604020202020204" pitchFamily="34" charset="0"/>
              <a:cs typeface="Arial" panose="020B0604020202020204" pitchFamily="34" charset="0"/>
            </a:endParaRPr>
          </a:p>
          <a:p>
            <a:pPr algn="just">
              <a:lnSpc>
                <a:spcPts val="1525"/>
              </a:lnSpc>
              <a:spcBef>
                <a:spcPts val="150"/>
              </a:spcBef>
              <a:buClrTx/>
              <a:buSzTx/>
              <a:buNone/>
            </a:pPr>
            <a:r>
              <a:rPr lang="en-US" altLang="en-US" sz="1300" b="1">
                <a:solidFill>
                  <a:srgbClr val="007EFF"/>
                </a:solidFill>
                <a:latin typeface="Arial" panose="020B0604020202020204" pitchFamily="34" charset="0"/>
                <a:cs typeface="Arial" panose="020B0604020202020204" pitchFamily="34" charset="0"/>
              </a:rPr>
              <a:t>E</a:t>
            </a:r>
            <a:endParaRPr lang="en-US" altLang="en-US" sz="1300">
              <a:latin typeface="Arial" panose="020B0604020202020204" pitchFamily="34" charset="0"/>
              <a:cs typeface="Arial" panose="020B0604020202020204" pitchFamily="34" charset="0"/>
            </a:endParaRPr>
          </a:p>
        </p:txBody>
      </p:sp>
      <p:sp>
        <p:nvSpPr>
          <p:cNvPr id="104" name="object 7"/>
          <p:cNvSpPr txBox="1"/>
          <p:nvPr/>
        </p:nvSpPr>
        <p:spPr>
          <a:xfrm>
            <a:off x="2224091" y="5135563"/>
            <a:ext cx="749300" cy="1041400"/>
          </a:xfrm>
          <a:prstGeom prst="rect">
            <a:avLst/>
          </a:prstGeom>
        </p:spPr>
        <p:txBody>
          <a:bodyPr lIns="0" tIns="0" rIns="0" bIns="0"/>
          <a:lstStyle/>
          <a:p>
            <a:pPr marL="199474">
              <a:lnSpc>
                <a:spcPts val="1443"/>
              </a:lnSpc>
              <a:spcBef>
                <a:spcPts val="71"/>
              </a:spcBef>
              <a:defRPr/>
            </a:pPr>
            <a:r>
              <a:rPr sz="1324" b="1" dirty="0">
                <a:solidFill>
                  <a:srgbClr val="007EFF"/>
                </a:solidFill>
                <a:latin typeface="Arial"/>
                <a:cs typeface="Arial"/>
              </a:rPr>
              <a:t>1.0.0.0</a:t>
            </a:r>
            <a:endParaRPr sz="1324">
              <a:latin typeface="Arial"/>
              <a:cs typeface="Arial"/>
            </a:endParaRPr>
          </a:p>
          <a:p>
            <a:pPr marL="11206" marR="1344">
              <a:lnSpc>
                <a:spcPct val="95825"/>
              </a:lnSpc>
              <a:spcBef>
                <a:spcPts val="82"/>
              </a:spcBef>
              <a:defRPr/>
            </a:pPr>
            <a:r>
              <a:rPr sz="1324" b="1" dirty="0">
                <a:solidFill>
                  <a:srgbClr val="007EFF"/>
                </a:solidFill>
                <a:latin typeface="Arial"/>
                <a:cs typeface="Arial"/>
              </a:rPr>
              <a:t>128.1.0.0</a:t>
            </a:r>
            <a:endParaRPr sz="1324">
              <a:latin typeface="Arial"/>
              <a:cs typeface="Arial"/>
            </a:endParaRPr>
          </a:p>
          <a:p>
            <a:pPr marL="11206" marR="1344">
              <a:lnSpc>
                <a:spcPct val="95825"/>
              </a:lnSpc>
              <a:spcBef>
                <a:spcPts val="154"/>
              </a:spcBef>
              <a:defRPr/>
            </a:pPr>
            <a:r>
              <a:rPr sz="1324" b="1" dirty="0">
                <a:solidFill>
                  <a:srgbClr val="007EFF"/>
                </a:solidFill>
                <a:latin typeface="Arial"/>
                <a:cs typeface="Arial"/>
              </a:rPr>
              <a:t>192.0.1.0</a:t>
            </a:r>
            <a:endParaRPr sz="1324">
              <a:latin typeface="Arial"/>
              <a:cs typeface="Arial"/>
            </a:endParaRPr>
          </a:p>
          <a:p>
            <a:pPr marL="11206" marR="1344">
              <a:lnSpc>
                <a:spcPct val="95825"/>
              </a:lnSpc>
              <a:spcBef>
                <a:spcPts val="154"/>
              </a:spcBef>
              <a:defRPr/>
            </a:pPr>
            <a:r>
              <a:rPr sz="1324" b="1" dirty="0">
                <a:solidFill>
                  <a:srgbClr val="007EFF"/>
                </a:solidFill>
                <a:latin typeface="Arial"/>
                <a:cs typeface="Arial"/>
              </a:rPr>
              <a:t>224.0.0.0</a:t>
            </a:r>
            <a:endParaRPr sz="1324">
              <a:latin typeface="Arial"/>
              <a:cs typeface="Arial"/>
            </a:endParaRPr>
          </a:p>
          <a:p>
            <a:pPr marL="11206" marR="1344">
              <a:lnSpc>
                <a:spcPct val="95825"/>
              </a:lnSpc>
              <a:spcBef>
                <a:spcPts val="154"/>
              </a:spcBef>
              <a:defRPr/>
            </a:pPr>
            <a:r>
              <a:rPr sz="1324" b="1" dirty="0">
                <a:solidFill>
                  <a:srgbClr val="007EFF"/>
                </a:solidFill>
                <a:latin typeface="Arial"/>
                <a:cs typeface="Arial"/>
              </a:rPr>
              <a:t>240.0.0.0</a:t>
            </a:r>
            <a:endParaRPr sz="1324">
              <a:latin typeface="Arial"/>
              <a:cs typeface="Arial"/>
            </a:endParaRPr>
          </a:p>
        </p:txBody>
      </p:sp>
      <p:sp>
        <p:nvSpPr>
          <p:cNvPr id="105" name="object 6"/>
          <p:cNvSpPr txBox="1">
            <a:spLocks noChangeArrowheads="1"/>
          </p:cNvSpPr>
          <p:nvPr/>
        </p:nvSpPr>
        <p:spPr bwMode="auto">
          <a:xfrm>
            <a:off x="3559179" y="5135563"/>
            <a:ext cx="13081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ts val="1438"/>
              </a:lnSpc>
              <a:spcBef>
                <a:spcPts val="75"/>
              </a:spcBef>
              <a:buClrTx/>
              <a:buSzTx/>
              <a:buNone/>
            </a:pPr>
            <a:r>
              <a:rPr lang="en-US" altLang="en-US" sz="1300" b="1" dirty="0">
                <a:solidFill>
                  <a:srgbClr val="007EFF"/>
                </a:solidFill>
                <a:latin typeface="Arial" panose="020B0604020202020204" pitchFamily="34" charset="0"/>
                <a:cs typeface="Arial" panose="020B0604020202020204" pitchFamily="34" charset="0"/>
              </a:rPr>
              <a:t>126.0.0.0</a:t>
            </a:r>
            <a:endParaRPr lang="en-US" altLang="en-US" sz="1300" dirty="0">
              <a:latin typeface="Arial" panose="020B0604020202020204" pitchFamily="34" charset="0"/>
              <a:cs typeface="Arial" panose="020B0604020202020204" pitchFamily="34" charset="0"/>
            </a:endParaRPr>
          </a:p>
          <a:p>
            <a:pPr>
              <a:lnSpc>
                <a:spcPct val="96000"/>
              </a:lnSpc>
              <a:spcBef>
                <a:spcPts val="88"/>
              </a:spcBef>
              <a:buClrTx/>
              <a:buSzTx/>
              <a:buNone/>
            </a:pPr>
            <a:r>
              <a:rPr lang="en-US" altLang="en-US" sz="1300" b="1" dirty="0">
                <a:solidFill>
                  <a:srgbClr val="007EFF"/>
                </a:solidFill>
                <a:latin typeface="Arial" panose="020B0604020202020204" pitchFamily="34" charset="0"/>
                <a:cs typeface="Arial" panose="020B0604020202020204" pitchFamily="34" charset="0"/>
              </a:rPr>
              <a:t>191.255.0.0</a:t>
            </a:r>
            <a:endParaRPr lang="en-US" altLang="en-US" sz="1300" dirty="0">
              <a:latin typeface="Arial" panose="020B0604020202020204" pitchFamily="34" charset="0"/>
              <a:cs typeface="Arial" panose="020B0604020202020204" pitchFamily="34" charset="0"/>
            </a:endParaRPr>
          </a:p>
          <a:p>
            <a:pPr>
              <a:lnSpc>
                <a:spcPct val="96000"/>
              </a:lnSpc>
              <a:spcBef>
                <a:spcPts val="150"/>
              </a:spcBef>
              <a:buClrTx/>
              <a:buSzTx/>
              <a:buNone/>
            </a:pPr>
            <a:r>
              <a:rPr lang="en-US" altLang="en-US" sz="1300" b="1" dirty="0">
                <a:solidFill>
                  <a:srgbClr val="007EFF"/>
                </a:solidFill>
                <a:latin typeface="Arial" panose="020B0604020202020204" pitchFamily="34" charset="0"/>
                <a:cs typeface="Arial" panose="020B0604020202020204" pitchFamily="34" charset="0"/>
              </a:rPr>
              <a:t>223.255.255.0</a:t>
            </a:r>
            <a:endParaRPr lang="en-US" altLang="en-US" sz="1300" dirty="0">
              <a:latin typeface="Arial" panose="020B0604020202020204" pitchFamily="34" charset="0"/>
              <a:cs typeface="Arial" panose="020B0604020202020204" pitchFamily="34" charset="0"/>
            </a:endParaRPr>
          </a:p>
          <a:p>
            <a:pPr>
              <a:lnSpc>
                <a:spcPct val="96000"/>
              </a:lnSpc>
              <a:spcBef>
                <a:spcPts val="150"/>
              </a:spcBef>
              <a:buClrTx/>
              <a:buSzTx/>
              <a:buNone/>
            </a:pPr>
            <a:r>
              <a:rPr lang="en-US" altLang="en-US" sz="1300" b="1" dirty="0">
                <a:solidFill>
                  <a:srgbClr val="007EFF"/>
                </a:solidFill>
                <a:latin typeface="Arial" panose="020B0604020202020204" pitchFamily="34" charset="0"/>
                <a:cs typeface="Arial" panose="020B0604020202020204" pitchFamily="34" charset="0"/>
              </a:rPr>
              <a:t>239.255.255.255</a:t>
            </a:r>
            <a:endParaRPr lang="en-US" altLang="en-US" sz="1300" dirty="0">
              <a:latin typeface="Arial" panose="020B0604020202020204" pitchFamily="34" charset="0"/>
              <a:cs typeface="Arial" panose="020B0604020202020204" pitchFamily="34" charset="0"/>
            </a:endParaRPr>
          </a:p>
          <a:p>
            <a:pPr>
              <a:lnSpc>
                <a:spcPct val="96000"/>
              </a:lnSpc>
              <a:spcBef>
                <a:spcPts val="150"/>
              </a:spcBef>
              <a:buClrTx/>
              <a:buSzTx/>
              <a:buNone/>
            </a:pPr>
            <a:r>
              <a:rPr lang="en-US" altLang="en-US" sz="1300" b="1" dirty="0">
                <a:solidFill>
                  <a:srgbClr val="007EFF"/>
                </a:solidFill>
                <a:latin typeface="Arial" panose="020B0604020202020204" pitchFamily="34" charset="0"/>
                <a:cs typeface="Arial" panose="020B0604020202020204" pitchFamily="34" charset="0"/>
              </a:rPr>
              <a:t>255.255.255.254</a:t>
            </a:r>
            <a:endParaRPr lang="en-US" altLang="en-US" sz="1300" dirty="0">
              <a:latin typeface="Arial" panose="020B0604020202020204" pitchFamily="34" charset="0"/>
              <a:cs typeface="Arial" panose="020B0604020202020204" pitchFamily="34" charset="0"/>
            </a:endParaRPr>
          </a:p>
        </p:txBody>
      </p:sp>
      <p:pic>
        <p:nvPicPr>
          <p:cNvPr id="55" name="Picture 54">
            <a:extLst>
              <a:ext uri="{FF2B5EF4-FFF2-40B4-BE49-F238E27FC236}">
                <a16:creationId xmlns:a16="http://schemas.microsoft.com/office/drawing/2014/main" id="{D4E887BF-3275-604A-9997-336AD52AA4C5}"/>
              </a:ext>
            </a:extLst>
          </p:cNvPr>
          <p:cNvPicPr>
            <a:picLocks noChangeAspect="1"/>
          </p:cNvPicPr>
          <p:nvPr/>
        </p:nvPicPr>
        <p:blipFill>
          <a:blip r:embed="rId2"/>
          <a:stretch>
            <a:fillRect/>
          </a:stretch>
        </p:blipFill>
        <p:spPr>
          <a:xfrm>
            <a:off x="152961" y="1280141"/>
            <a:ext cx="9259971" cy="3416300"/>
          </a:xfrm>
          <a:prstGeom prst="rect">
            <a:avLst/>
          </a:prstGeom>
        </p:spPr>
      </p:pic>
      <p:pic>
        <p:nvPicPr>
          <p:cNvPr id="106" name="Picture 105">
            <a:extLst>
              <a:ext uri="{FF2B5EF4-FFF2-40B4-BE49-F238E27FC236}">
                <a16:creationId xmlns:a16="http://schemas.microsoft.com/office/drawing/2014/main" id="{877C0222-A7AA-6446-B4A6-B50933724A29}"/>
              </a:ext>
            </a:extLst>
          </p:cNvPr>
          <p:cNvPicPr>
            <a:picLocks noChangeAspect="1"/>
          </p:cNvPicPr>
          <p:nvPr/>
        </p:nvPicPr>
        <p:blipFill>
          <a:blip r:embed="rId3"/>
          <a:stretch>
            <a:fillRect/>
          </a:stretch>
        </p:blipFill>
        <p:spPr>
          <a:xfrm>
            <a:off x="6503193" y="4696441"/>
            <a:ext cx="3495527" cy="1922540"/>
          </a:xfrm>
          <a:prstGeom prst="rect">
            <a:avLst/>
          </a:prstGeom>
        </p:spPr>
      </p:pic>
    </p:spTree>
    <p:extLst>
      <p:ext uri="{BB962C8B-B14F-4D97-AF65-F5344CB8AC3E}">
        <p14:creationId xmlns:p14="http://schemas.microsoft.com/office/powerpoint/2010/main" val="175069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196889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88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867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routing:</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routing algorithms</a:t>
            </a:r>
            <a:endPar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4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6C26-918D-6A43-B523-E38A24C2777B}"/>
              </a:ext>
            </a:extLst>
          </p:cNvPr>
          <p:cNvSpPr>
            <a:spLocks noGrp="1"/>
          </p:cNvSpPr>
          <p:nvPr>
            <p:ph type="title"/>
          </p:nvPr>
        </p:nvSpPr>
        <p:spPr/>
        <p:txBody>
          <a:bodyPr/>
          <a:lstStyle/>
          <a:p>
            <a:r>
              <a:rPr lang="en-US" dirty="0"/>
              <a:t>IP Protocol</a:t>
            </a:r>
          </a:p>
        </p:txBody>
      </p:sp>
      <p:pic>
        <p:nvPicPr>
          <p:cNvPr id="5" name="Picture 4">
            <a:extLst>
              <a:ext uri="{FF2B5EF4-FFF2-40B4-BE49-F238E27FC236}">
                <a16:creationId xmlns:a16="http://schemas.microsoft.com/office/drawing/2014/main" id="{85C7777C-7B88-D44C-8D7C-B87ACD1C1FEF}"/>
              </a:ext>
            </a:extLst>
          </p:cNvPr>
          <p:cNvPicPr>
            <a:picLocks noChangeAspect="1"/>
          </p:cNvPicPr>
          <p:nvPr/>
        </p:nvPicPr>
        <p:blipFill>
          <a:blip r:embed="rId2"/>
          <a:stretch>
            <a:fillRect/>
          </a:stretch>
        </p:blipFill>
        <p:spPr>
          <a:xfrm>
            <a:off x="2645923" y="1765570"/>
            <a:ext cx="7500025" cy="4764722"/>
          </a:xfrm>
          <a:prstGeom prst="rect">
            <a:avLst/>
          </a:prstGeom>
        </p:spPr>
      </p:pic>
    </p:spTree>
    <p:extLst>
      <p:ext uri="{BB962C8B-B14F-4D97-AF65-F5344CB8AC3E}">
        <p14:creationId xmlns:p14="http://schemas.microsoft.com/office/powerpoint/2010/main" val="352383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72790" y="1409001"/>
            <a:ext cx="5557988" cy="4841896"/>
          </a:xfrm>
        </p:spPr>
        <p:txBody>
          <a:bodyPr>
            <a:normAutofit/>
          </a:bodyPr>
          <a:lstStyle/>
          <a:p>
            <a:pPr indent="-293688"/>
            <a:r>
              <a:rPr lang="en-US" altLang="en-US" dirty="0">
                <a:solidFill>
                  <a:srgbClr val="C00000"/>
                </a:solidFill>
                <a:ea typeface="ＭＳ Ｐゴシック" panose="020B0600070205080204" pitchFamily="34" charset="-128"/>
                <a:cs typeface="ＭＳ Ｐゴシック" panose="020B0600070205080204" pitchFamily="34" charset="-128"/>
              </a:rPr>
              <a:t>IP address:</a:t>
            </a:r>
            <a:r>
              <a:rPr lang="en-US" altLang="en-US" sz="2400" dirty="0">
                <a:solidFill>
                  <a:srgbClr val="C00000"/>
                </a:solidFill>
                <a:ea typeface="ＭＳ Ｐゴシック" panose="020B0600070205080204" pitchFamily="34" charset="-128"/>
                <a:cs typeface="ＭＳ Ｐゴシック" panose="020B0600070205080204" pitchFamily="34" charset="-128"/>
              </a:rPr>
              <a:t> </a:t>
            </a:r>
            <a:r>
              <a:rPr lang="en-US" altLang="en-US" sz="2400" dirty="0">
                <a:ea typeface="ＭＳ Ｐゴシック" panose="020B0600070205080204" pitchFamily="34" charset="-128"/>
                <a:cs typeface="ＭＳ Ｐゴシック" panose="020B0600070205080204" pitchFamily="34" charset="-128"/>
              </a:rPr>
              <a:t>32-bit identifier associated with each host or router </a:t>
            </a:r>
            <a:r>
              <a:rPr lang="en-US" altLang="en-US" sz="2400" i="1" dirty="0">
                <a:solidFill>
                  <a:srgbClr val="0000A3"/>
                </a:solidFill>
                <a:ea typeface="ＭＳ Ｐゴシック" panose="020B0600070205080204" pitchFamily="34" charset="-128"/>
                <a:cs typeface="ＭＳ Ｐゴシック" panose="020B0600070205080204" pitchFamily="34" charset="-128"/>
              </a:rPr>
              <a:t>interface</a:t>
            </a:r>
            <a:r>
              <a:rPr lang="en-US" altLang="en-US" sz="2400" dirty="0">
                <a:ea typeface="ＭＳ Ｐゴシック" panose="020B0600070205080204" pitchFamily="34" charset="-128"/>
                <a:cs typeface="ＭＳ Ｐゴシック" panose="020B0600070205080204" pitchFamily="34" charset="-128"/>
              </a:rPr>
              <a:t> </a:t>
            </a:r>
          </a:p>
          <a:p>
            <a:pPr indent="-293688"/>
            <a:r>
              <a:rPr lang="en-US" altLang="en-US" dirty="0">
                <a:solidFill>
                  <a:srgbClr val="CC0000"/>
                </a:solidFill>
                <a:ea typeface="ＭＳ Ｐゴシック" panose="020B0600070205080204" pitchFamily="34" charset="-128"/>
                <a:cs typeface="ＭＳ Ｐゴシック" panose="020B0600070205080204" pitchFamily="34" charset="-128"/>
              </a:rPr>
              <a:t>interface:</a:t>
            </a:r>
            <a:r>
              <a:rPr lang="en-US" altLang="en-US" sz="2400" dirty="0">
                <a:ea typeface="ＭＳ Ｐゴシック" panose="020B0600070205080204" pitchFamily="34" charset="-128"/>
                <a:cs typeface="ＭＳ Ｐゴシック" panose="020B0600070205080204" pitchFamily="34" charset="-128"/>
              </a:rPr>
              <a:t> connection between host/</a:t>
            </a:r>
            <a:r>
              <a:rPr lang="en-US" altLang="en-US" sz="2000" dirty="0">
                <a:ea typeface="ＭＳ Ｐゴシック" panose="020B0600070205080204" pitchFamily="34" charset="-128"/>
                <a:cs typeface="ＭＳ Ｐゴシック" panose="020B0600070205080204" pitchFamily="34" charset="-128"/>
              </a:rPr>
              <a:t>router</a:t>
            </a:r>
            <a:r>
              <a:rPr lang="en-US" altLang="en-US" sz="2400" dirty="0">
                <a:ea typeface="ＭＳ Ｐゴシック" panose="020B0600070205080204" pitchFamily="34" charset="-128"/>
                <a:cs typeface="ＭＳ Ｐゴシック" panose="020B0600070205080204" pitchFamily="34" charset="-128"/>
              </a:rPr>
              <a:t> and physical link</a:t>
            </a:r>
          </a:p>
          <a:p>
            <a:pPr marL="522288" lvl="1" indent="-298450"/>
            <a:r>
              <a:rPr lang="en-US" altLang="en-US" dirty="0">
                <a:ea typeface="ＭＳ Ｐゴシック" panose="020B0600070205080204" pitchFamily="34" charset="-128"/>
              </a:rPr>
              <a:t>router’</a:t>
            </a:r>
            <a:r>
              <a:rPr lang="en-US" altLang="ja-JP" dirty="0">
                <a:ea typeface="ＭＳ Ｐゴシック" panose="020B0600070205080204" pitchFamily="34" charset="-128"/>
              </a:rPr>
              <a:t>s typically have multiple interfaces</a:t>
            </a:r>
          </a:p>
          <a:p>
            <a:pPr marL="522288" lvl="1" indent="-298450"/>
            <a:r>
              <a:rPr lang="en-US" altLang="en-US" dirty="0">
                <a:ea typeface="ＭＳ Ｐゴシック" panose="020B0600070205080204" pitchFamily="34" charset="-128"/>
              </a:rPr>
              <a:t>host typically has one or two interfaces </a:t>
            </a:r>
            <a:r>
              <a:rPr lang="en-US" altLang="en-US" sz="2000" dirty="0">
                <a:ea typeface="ＭＳ Ｐゴシック" panose="020B0600070205080204" pitchFamily="34" charset="-128"/>
              </a:rPr>
              <a:t>(e.g., wired Ethernet, wireless 802.11)</a:t>
            </a:r>
          </a:p>
          <a:p>
            <a:pPr marL="298450" indent="0">
              <a:buNone/>
            </a:pPr>
            <a:endParaRPr lang="en-US" altLang="en-US"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ED9023E0-376B-B146-94EA-438BC342A185}"/>
              </a:ext>
            </a:extLst>
          </p:cNvPr>
          <p:cNvGrpSpPr/>
          <p:nvPr/>
        </p:nvGrpSpPr>
        <p:grpSpPr>
          <a:xfrm>
            <a:off x="6858453" y="5763539"/>
            <a:ext cx="5043488" cy="947504"/>
            <a:chOff x="6727825" y="5192036"/>
            <a:chExt cx="5043488" cy="822325"/>
          </a:xfrm>
        </p:grpSpPr>
        <p:sp>
          <p:nvSpPr>
            <p:cNvPr id="96"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 = 11011111 00000001 00000001 00000001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7"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2"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5" y="5677811"/>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3"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4"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706916"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34301"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3C8E6C-F7C0-D64D-A175-D3A8315B2420}"/>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EF0F843-DE7F-364D-8927-8C9FD555A1A1}"/>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5575"/>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5EAAA2-638C-004F-963C-8953FB51B748}"/>
              </a:ext>
            </a:extLst>
          </p:cNvPr>
          <p:cNvSpPr txBox="1"/>
          <p:nvPr/>
        </p:nvSpPr>
        <p:spPr>
          <a:xfrm>
            <a:off x="6841671" y="5290457"/>
            <a:ext cx="46530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dotted-decimal IP address notation:</a:t>
            </a:r>
          </a:p>
        </p:txBody>
      </p:sp>
    </p:spTree>
    <p:extLst>
      <p:ext uri="{BB962C8B-B14F-4D97-AF65-F5344CB8AC3E}">
        <p14:creationId xmlns:p14="http://schemas.microsoft.com/office/powerpoint/2010/main" val="24933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bject 14"/>
          <p:cNvSpPr txBox="1">
            <a:spLocks noChangeArrowheads="1"/>
          </p:cNvSpPr>
          <p:nvPr/>
        </p:nvSpPr>
        <p:spPr bwMode="auto">
          <a:xfrm>
            <a:off x="4040188" y="503239"/>
            <a:ext cx="41386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ts val="2788"/>
              </a:lnSpc>
              <a:spcBef>
                <a:spcPts val="138"/>
              </a:spcBef>
              <a:buClrTx/>
              <a:buSzTx/>
              <a:buNone/>
            </a:pPr>
            <a:r>
              <a:rPr lang="en-US" altLang="en-US" sz="2600" b="1">
                <a:solidFill>
                  <a:srgbClr val="00008B"/>
                </a:solidFill>
                <a:latin typeface="Times New Roman" panose="02020603050405020304" pitchFamily="18" charset="0"/>
                <a:cs typeface="Times New Roman" panose="02020603050405020304" pitchFamily="18" charset="0"/>
              </a:rPr>
              <a:t>Example Of Dotted Decimal</a:t>
            </a:r>
            <a:endParaRPr lang="en-US" altLang="en-US" sz="2600">
              <a:latin typeface="Times New Roman" panose="02020603050405020304" pitchFamily="18" charset="0"/>
              <a:cs typeface="Times New Roman" panose="02020603050405020304" pitchFamily="18" charset="0"/>
            </a:endParaRPr>
          </a:p>
          <a:p>
            <a:pPr algn="ctr">
              <a:lnSpc>
                <a:spcPts val="3000"/>
              </a:lnSpc>
              <a:spcBef>
                <a:spcPts val="13"/>
              </a:spcBef>
              <a:buClrTx/>
              <a:buSzTx/>
              <a:buNone/>
            </a:pPr>
            <a:r>
              <a:rPr lang="en-US" altLang="en-US" sz="2600" b="1">
                <a:solidFill>
                  <a:srgbClr val="00008B"/>
                </a:solidFill>
                <a:latin typeface="Times New Roman" panose="02020603050405020304" pitchFamily="18" charset="0"/>
                <a:cs typeface="Times New Roman" panose="02020603050405020304" pitchFamily="18" charset="0"/>
              </a:rPr>
              <a:t>Notation</a:t>
            </a:r>
            <a:endParaRPr lang="en-US" altLang="en-US" sz="2600">
              <a:latin typeface="Times New Roman" panose="02020603050405020304" pitchFamily="18" charset="0"/>
              <a:cs typeface="Times New Roman" panose="02020603050405020304" pitchFamily="18" charset="0"/>
            </a:endParaRPr>
          </a:p>
        </p:txBody>
      </p:sp>
      <p:sp>
        <p:nvSpPr>
          <p:cNvPr id="13" name="object 13"/>
          <p:cNvSpPr txBox="1"/>
          <p:nvPr/>
        </p:nvSpPr>
        <p:spPr>
          <a:xfrm>
            <a:off x="2959101" y="1655763"/>
            <a:ext cx="2936875" cy="292100"/>
          </a:xfrm>
          <a:prstGeom prst="rect">
            <a:avLst/>
          </a:prstGeom>
        </p:spPr>
        <p:txBody>
          <a:bodyPr lIns="0" tIns="0" rIns="0" bIns="0"/>
          <a:lstStyle/>
          <a:p>
            <a:pPr marL="11206">
              <a:lnSpc>
                <a:spcPts val="2250"/>
              </a:lnSpc>
              <a:spcBef>
                <a:spcPts val="112"/>
              </a:spcBef>
              <a:defRPr/>
            </a:pPr>
            <a:r>
              <a:rPr sz="2118" dirty="0">
                <a:latin typeface="Times New Roman"/>
                <a:cs typeface="Times New Roman"/>
              </a:rPr>
              <a:t>A</a:t>
            </a:r>
            <a:r>
              <a:rPr sz="2118" spc="101" dirty="0">
                <a:latin typeface="Times New Roman"/>
                <a:cs typeface="Times New Roman"/>
              </a:rPr>
              <a:t> </a:t>
            </a:r>
            <a:r>
              <a:rPr sz="2118" dirty="0">
                <a:latin typeface="Times New Roman"/>
                <a:cs typeface="Times New Roman"/>
              </a:rPr>
              <a:t>32-bit</a:t>
            </a:r>
            <a:r>
              <a:rPr sz="2118" spc="101" dirty="0">
                <a:latin typeface="Times New Roman"/>
                <a:cs typeface="Times New Roman"/>
              </a:rPr>
              <a:t> </a:t>
            </a:r>
            <a:r>
              <a:rPr sz="2118" dirty="0">
                <a:latin typeface="Times New Roman"/>
                <a:cs typeface="Times New Roman"/>
              </a:rPr>
              <a:t>number</a:t>
            </a:r>
            <a:r>
              <a:rPr sz="2118" spc="96" dirty="0">
                <a:latin typeface="Times New Roman"/>
                <a:cs typeface="Times New Roman"/>
              </a:rPr>
              <a:t> </a:t>
            </a:r>
            <a:r>
              <a:rPr sz="2118" dirty="0">
                <a:latin typeface="Times New Roman"/>
                <a:cs typeface="Times New Roman"/>
              </a:rPr>
              <a:t>in</a:t>
            </a:r>
            <a:r>
              <a:rPr sz="2118" spc="110" dirty="0">
                <a:latin typeface="Times New Roman"/>
                <a:cs typeface="Times New Roman"/>
              </a:rPr>
              <a:t> </a:t>
            </a:r>
            <a:r>
              <a:rPr sz="2118" dirty="0">
                <a:latin typeface="Times New Roman"/>
                <a:cs typeface="Times New Roman"/>
              </a:rPr>
              <a:t>binary</a:t>
            </a:r>
            <a:endParaRPr sz="2118">
              <a:latin typeface="Times New Roman"/>
              <a:cs typeface="Times New Roman"/>
            </a:endParaRPr>
          </a:p>
        </p:txBody>
      </p:sp>
      <p:sp>
        <p:nvSpPr>
          <p:cNvPr id="12" name="object 12"/>
          <p:cNvSpPr txBox="1"/>
          <p:nvPr/>
        </p:nvSpPr>
        <p:spPr>
          <a:xfrm>
            <a:off x="3775076" y="2300289"/>
            <a:ext cx="4672013" cy="268287"/>
          </a:xfrm>
          <a:prstGeom prst="rect">
            <a:avLst/>
          </a:prstGeom>
        </p:spPr>
        <p:txBody>
          <a:bodyPr lIns="0" tIns="0" rIns="0" bIns="0"/>
          <a:lstStyle/>
          <a:p>
            <a:pPr marL="11206">
              <a:lnSpc>
                <a:spcPts val="2074"/>
              </a:lnSpc>
              <a:spcBef>
                <a:spcPts val="103"/>
              </a:spcBef>
              <a:defRPr/>
            </a:pPr>
            <a:r>
              <a:rPr sz="1941" dirty="0">
                <a:latin typeface="Arial"/>
                <a:cs typeface="Arial"/>
              </a:rPr>
              <a:t>10000000</a:t>
            </a:r>
            <a:r>
              <a:rPr sz="1941" spc="56" dirty="0">
                <a:latin typeface="Arial"/>
                <a:cs typeface="Arial"/>
              </a:rPr>
              <a:t> </a:t>
            </a:r>
            <a:r>
              <a:rPr sz="1941" dirty="0">
                <a:latin typeface="Arial"/>
                <a:cs typeface="Arial"/>
              </a:rPr>
              <a:t>00001010</a:t>
            </a:r>
            <a:r>
              <a:rPr sz="1941" spc="56" dirty="0">
                <a:latin typeface="Arial"/>
                <a:cs typeface="Arial"/>
              </a:rPr>
              <a:t> </a:t>
            </a:r>
            <a:r>
              <a:rPr sz="1941" dirty="0">
                <a:latin typeface="Arial"/>
                <a:cs typeface="Arial"/>
              </a:rPr>
              <a:t>00000010</a:t>
            </a:r>
            <a:r>
              <a:rPr sz="1941" spc="56" dirty="0">
                <a:latin typeface="Arial"/>
                <a:cs typeface="Arial"/>
              </a:rPr>
              <a:t> </a:t>
            </a:r>
            <a:r>
              <a:rPr sz="1941" dirty="0">
                <a:latin typeface="Arial"/>
                <a:cs typeface="Arial"/>
              </a:rPr>
              <a:t>00000011</a:t>
            </a:r>
            <a:endParaRPr sz="1941">
              <a:latin typeface="Arial"/>
              <a:cs typeface="Arial"/>
            </a:endParaRPr>
          </a:p>
        </p:txBody>
      </p:sp>
      <p:sp>
        <p:nvSpPr>
          <p:cNvPr id="43013" name="object 11"/>
          <p:cNvSpPr txBox="1">
            <a:spLocks noChangeArrowheads="1"/>
          </p:cNvSpPr>
          <p:nvPr/>
        </p:nvSpPr>
        <p:spPr bwMode="auto">
          <a:xfrm>
            <a:off x="2959100" y="3098801"/>
            <a:ext cx="11128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113">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ts val="2250"/>
              </a:lnSpc>
              <a:spcBef>
                <a:spcPts val="113"/>
              </a:spcBef>
              <a:buClrTx/>
              <a:buSzTx/>
              <a:buNone/>
            </a:pPr>
            <a:r>
              <a:rPr lang="en-US" altLang="en-US" sz="2100">
                <a:latin typeface="Times New Roman" panose="02020603050405020304" pitchFamily="18" charset="0"/>
                <a:cs typeface="Times New Roman" panose="02020603050405020304" pitchFamily="18" charset="0"/>
              </a:rPr>
              <a:t>The same</a:t>
            </a:r>
          </a:p>
          <a:p>
            <a:pPr>
              <a:lnSpc>
                <a:spcPct val="96000"/>
              </a:lnSpc>
              <a:spcBef>
                <a:spcPct val="0"/>
              </a:spcBef>
              <a:buClrTx/>
              <a:buSzTx/>
              <a:buFontTx/>
              <a:buNone/>
            </a:pPr>
            <a:r>
              <a:rPr lang="en-US" altLang="en-US" sz="2100">
                <a:latin typeface="Times New Roman" panose="02020603050405020304" pitchFamily="18" charset="0"/>
                <a:cs typeface="Times New Roman" panose="02020603050405020304" pitchFamily="18" charset="0"/>
              </a:rPr>
              <a:t>notation</a:t>
            </a:r>
          </a:p>
        </p:txBody>
      </p:sp>
      <p:sp>
        <p:nvSpPr>
          <p:cNvPr id="10" name="object 10"/>
          <p:cNvSpPr txBox="1"/>
          <p:nvPr/>
        </p:nvSpPr>
        <p:spPr>
          <a:xfrm>
            <a:off x="4089400" y="3098800"/>
            <a:ext cx="704850" cy="292100"/>
          </a:xfrm>
          <a:prstGeom prst="rect">
            <a:avLst/>
          </a:prstGeom>
        </p:spPr>
        <p:txBody>
          <a:bodyPr lIns="0" tIns="0" rIns="0" bIns="0"/>
          <a:lstStyle/>
          <a:p>
            <a:pPr marL="11206">
              <a:lnSpc>
                <a:spcPts val="2250"/>
              </a:lnSpc>
              <a:spcBef>
                <a:spcPts val="112"/>
              </a:spcBef>
              <a:defRPr/>
            </a:pPr>
            <a:r>
              <a:rPr sz="2118" dirty="0">
                <a:latin typeface="Times New Roman"/>
                <a:cs typeface="Times New Roman"/>
              </a:rPr>
              <a:t>32-bit</a:t>
            </a:r>
            <a:endParaRPr sz="2118">
              <a:latin typeface="Times New Roman"/>
              <a:cs typeface="Times New Roman"/>
            </a:endParaRPr>
          </a:p>
        </p:txBody>
      </p:sp>
      <p:sp>
        <p:nvSpPr>
          <p:cNvPr id="9" name="object 9"/>
          <p:cNvSpPr txBox="1"/>
          <p:nvPr/>
        </p:nvSpPr>
        <p:spPr>
          <a:xfrm>
            <a:off x="4811714" y="3098800"/>
            <a:ext cx="2312987" cy="292100"/>
          </a:xfrm>
          <a:prstGeom prst="rect">
            <a:avLst/>
          </a:prstGeom>
        </p:spPr>
        <p:txBody>
          <a:bodyPr lIns="0" tIns="0" rIns="0" bIns="0"/>
          <a:lstStyle/>
          <a:p>
            <a:pPr marL="11206">
              <a:lnSpc>
                <a:spcPts val="2250"/>
              </a:lnSpc>
              <a:spcBef>
                <a:spcPts val="112"/>
              </a:spcBef>
              <a:defRPr/>
            </a:pPr>
            <a:r>
              <a:rPr sz="2118" dirty="0">
                <a:latin typeface="Times New Roman"/>
                <a:cs typeface="Times New Roman"/>
              </a:rPr>
              <a:t>number</a:t>
            </a:r>
            <a:r>
              <a:rPr sz="2118" spc="96" dirty="0">
                <a:latin typeface="Times New Roman"/>
                <a:cs typeface="Times New Roman"/>
              </a:rPr>
              <a:t> </a:t>
            </a:r>
            <a:r>
              <a:rPr sz="2118" dirty="0">
                <a:latin typeface="Times New Roman"/>
                <a:cs typeface="Times New Roman"/>
              </a:rPr>
              <a:t>expressed</a:t>
            </a:r>
            <a:r>
              <a:rPr sz="2118" spc="92" dirty="0">
                <a:latin typeface="Times New Roman"/>
                <a:cs typeface="Times New Roman"/>
              </a:rPr>
              <a:t> </a:t>
            </a:r>
            <a:r>
              <a:rPr sz="2118" dirty="0">
                <a:latin typeface="Times New Roman"/>
                <a:cs typeface="Times New Roman"/>
              </a:rPr>
              <a:t>in</a:t>
            </a:r>
            <a:endParaRPr sz="2118">
              <a:latin typeface="Times New Roman"/>
              <a:cs typeface="Times New Roman"/>
            </a:endParaRPr>
          </a:p>
        </p:txBody>
      </p:sp>
      <p:sp>
        <p:nvSpPr>
          <p:cNvPr id="8" name="object 8"/>
          <p:cNvSpPr txBox="1"/>
          <p:nvPr/>
        </p:nvSpPr>
        <p:spPr>
          <a:xfrm>
            <a:off x="7142163" y="3098800"/>
            <a:ext cx="735012" cy="292100"/>
          </a:xfrm>
          <a:prstGeom prst="rect">
            <a:avLst/>
          </a:prstGeom>
        </p:spPr>
        <p:txBody>
          <a:bodyPr lIns="0" tIns="0" rIns="0" bIns="0"/>
          <a:lstStyle/>
          <a:p>
            <a:pPr marL="11206">
              <a:lnSpc>
                <a:spcPts val="2250"/>
              </a:lnSpc>
              <a:spcBef>
                <a:spcPts val="112"/>
              </a:spcBef>
              <a:defRPr/>
            </a:pPr>
            <a:r>
              <a:rPr sz="2118" dirty="0">
                <a:latin typeface="Times New Roman"/>
                <a:cs typeface="Times New Roman"/>
              </a:rPr>
              <a:t>dotted</a:t>
            </a:r>
            <a:endParaRPr sz="2118">
              <a:latin typeface="Times New Roman"/>
              <a:cs typeface="Times New Roman"/>
            </a:endParaRPr>
          </a:p>
        </p:txBody>
      </p:sp>
      <p:sp>
        <p:nvSpPr>
          <p:cNvPr id="7" name="object 7"/>
          <p:cNvSpPr txBox="1"/>
          <p:nvPr/>
        </p:nvSpPr>
        <p:spPr>
          <a:xfrm>
            <a:off x="7896225" y="3098800"/>
            <a:ext cx="914400" cy="292100"/>
          </a:xfrm>
          <a:prstGeom prst="rect">
            <a:avLst/>
          </a:prstGeom>
        </p:spPr>
        <p:txBody>
          <a:bodyPr lIns="0" tIns="0" rIns="0" bIns="0"/>
          <a:lstStyle/>
          <a:p>
            <a:pPr marL="11206">
              <a:lnSpc>
                <a:spcPts val="2250"/>
              </a:lnSpc>
              <a:spcBef>
                <a:spcPts val="112"/>
              </a:spcBef>
              <a:defRPr/>
            </a:pPr>
            <a:r>
              <a:rPr sz="2118" dirty="0">
                <a:latin typeface="Times New Roman"/>
                <a:cs typeface="Times New Roman"/>
              </a:rPr>
              <a:t>decimal</a:t>
            </a:r>
            <a:endParaRPr sz="2118">
              <a:latin typeface="Times New Roman"/>
              <a:cs typeface="Times New Roman"/>
            </a:endParaRPr>
          </a:p>
        </p:txBody>
      </p:sp>
      <p:sp>
        <p:nvSpPr>
          <p:cNvPr id="6" name="object 6"/>
          <p:cNvSpPr txBox="1"/>
          <p:nvPr/>
        </p:nvSpPr>
        <p:spPr>
          <a:xfrm>
            <a:off x="5324476" y="4038600"/>
            <a:ext cx="1584325" cy="293688"/>
          </a:xfrm>
          <a:prstGeom prst="rect">
            <a:avLst/>
          </a:prstGeom>
        </p:spPr>
        <p:txBody>
          <a:bodyPr lIns="0" tIns="0" rIns="0" bIns="0"/>
          <a:lstStyle/>
          <a:p>
            <a:pPr marL="11206">
              <a:lnSpc>
                <a:spcPts val="2263"/>
              </a:lnSpc>
              <a:spcBef>
                <a:spcPts val="113"/>
              </a:spcBef>
              <a:defRPr/>
            </a:pPr>
            <a:r>
              <a:rPr sz="2118" dirty="0">
                <a:latin typeface="Arial"/>
                <a:cs typeface="Arial"/>
              </a:rPr>
              <a:t>128</a:t>
            </a:r>
            <a:r>
              <a:rPr sz="2118" spc="-220" dirty="0">
                <a:latin typeface="Arial"/>
                <a:cs typeface="Arial"/>
              </a:rPr>
              <a:t> </a:t>
            </a:r>
            <a:r>
              <a:rPr sz="2118" b="1" dirty="0">
                <a:latin typeface="Times New Roman"/>
                <a:cs typeface="Times New Roman"/>
              </a:rPr>
              <a:t>.</a:t>
            </a:r>
            <a:r>
              <a:rPr sz="2118" b="1" spc="-176" dirty="0">
                <a:latin typeface="Times New Roman"/>
                <a:cs typeface="Times New Roman"/>
              </a:rPr>
              <a:t> </a:t>
            </a:r>
            <a:r>
              <a:rPr sz="2118" dirty="0">
                <a:latin typeface="Arial"/>
                <a:cs typeface="Arial"/>
              </a:rPr>
              <a:t>10</a:t>
            </a:r>
            <a:r>
              <a:rPr sz="2118" spc="-224" dirty="0">
                <a:latin typeface="Arial"/>
                <a:cs typeface="Arial"/>
              </a:rPr>
              <a:t> </a:t>
            </a:r>
            <a:r>
              <a:rPr sz="2118" b="1" dirty="0">
                <a:latin typeface="Times New Roman"/>
                <a:cs typeface="Times New Roman"/>
              </a:rPr>
              <a:t>.</a:t>
            </a:r>
            <a:r>
              <a:rPr sz="2118" b="1" spc="-176" dirty="0">
                <a:latin typeface="Times New Roman"/>
                <a:cs typeface="Times New Roman"/>
              </a:rPr>
              <a:t> </a:t>
            </a:r>
            <a:r>
              <a:rPr sz="2118" dirty="0">
                <a:latin typeface="Arial"/>
                <a:cs typeface="Arial"/>
              </a:rPr>
              <a:t>2</a:t>
            </a:r>
            <a:r>
              <a:rPr sz="2118" spc="-229" dirty="0">
                <a:latin typeface="Arial"/>
                <a:cs typeface="Arial"/>
              </a:rPr>
              <a:t> </a:t>
            </a:r>
            <a:r>
              <a:rPr sz="2118" b="1" dirty="0">
                <a:latin typeface="Times New Roman"/>
                <a:cs typeface="Times New Roman"/>
              </a:rPr>
              <a:t>.</a:t>
            </a:r>
            <a:r>
              <a:rPr sz="2118" b="1" spc="-176" dirty="0">
                <a:latin typeface="Times New Roman"/>
                <a:cs typeface="Times New Roman"/>
              </a:rPr>
              <a:t> </a:t>
            </a:r>
            <a:r>
              <a:rPr sz="2118" dirty="0">
                <a:latin typeface="Arial"/>
                <a:cs typeface="Arial"/>
              </a:rPr>
              <a:t>3</a:t>
            </a:r>
            <a:endParaRPr sz="2118">
              <a:latin typeface="Arial"/>
              <a:cs typeface="Arial"/>
            </a:endParaRPr>
          </a:p>
        </p:txBody>
      </p:sp>
    </p:spTree>
    <p:extLst>
      <p:ext uri="{BB962C8B-B14F-4D97-AF65-F5344CB8AC3E}">
        <p14:creationId xmlns:p14="http://schemas.microsoft.com/office/powerpoint/2010/main" val="342919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What comprises an IP address?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825625"/>
            <a:ext cx="5734050" cy="4351338"/>
          </a:xfrm>
        </p:spPr>
        <p:txBody>
          <a:bodyPr>
            <a:normAutofit/>
          </a:bodyPr>
          <a:lstStyle/>
          <a:p>
            <a:r>
              <a:rPr lang="en-US" sz="2400" dirty="0">
                <a:latin typeface="Times New Roman" panose="02020603050405020304" pitchFamily="18" charset="0"/>
                <a:cs typeface="Times New Roman" panose="02020603050405020304" pitchFamily="18" charset="0"/>
              </a:rPr>
              <a:t>Set of decimal numbers</a:t>
            </a:r>
          </a:p>
          <a:p>
            <a:pPr marL="0" indent="0">
              <a:buNone/>
            </a:pPr>
            <a:r>
              <a:rPr lang="en-US" sz="2400" dirty="0">
                <a:latin typeface="Times New Roman" panose="02020603050405020304" pitchFamily="18" charset="0"/>
                <a:cs typeface="Times New Roman" panose="02020603050405020304" pitchFamily="18" charset="0"/>
              </a:rPr>
              <a:t>192.168.123.132</a:t>
            </a:r>
          </a:p>
          <a:p>
            <a:r>
              <a:rPr lang="en-US" sz="2400" dirty="0">
                <a:latin typeface="Times New Roman" panose="02020603050405020304" pitchFamily="18" charset="0"/>
                <a:cs typeface="Times New Roman" panose="02020603050405020304" pitchFamily="18" charset="0"/>
              </a:rPr>
              <a:t>What can we understand from this?</a:t>
            </a:r>
          </a:p>
          <a:p>
            <a:pPr lvl="1"/>
            <a:r>
              <a:rPr lang="en-US" sz="2000" dirty="0">
                <a:solidFill>
                  <a:srgbClr val="FF0000"/>
                </a:solidFill>
                <a:latin typeface="Times New Roman" panose="02020603050405020304" pitchFamily="18" charset="0"/>
                <a:cs typeface="Times New Roman" panose="02020603050405020304" pitchFamily="18" charset="0"/>
              </a:rPr>
              <a:t>NOTHING</a:t>
            </a:r>
          </a:p>
          <a:p>
            <a:r>
              <a:rPr lang="en-US" sz="2400" dirty="0">
                <a:latin typeface="Times New Roman" panose="02020603050405020304" pitchFamily="18" charset="0"/>
                <a:cs typeface="Times New Roman" panose="02020603050405020304" pitchFamily="18" charset="0"/>
              </a:rPr>
              <a:t>How do routers interpret this decimal number?</a:t>
            </a:r>
          </a:p>
          <a:p>
            <a:pPr lvl="1"/>
            <a:r>
              <a:rPr lang="en-US" sz="2000" dirty="0">
                <a:solidFill>
                  <a:srgbClr val="FF0000"/>
                </a:solidFill>
                <a:latin typeface="Times New Roman" panose="02020603050405020304" pitchFamily="18" charset="0"/>
                <a:cs typeface="Times New Roman" panose="02020603050405020304" pitchFamily="18" charset="0"/>
              </a:rPr>
              <a:t>Set of binary digits</a:t>
            </a:r>
          </a:p>
          <a:p>
            <a:pPr lvl="1"/>
            <a:r>
              <a:rPr lang="en-IN" sz="2000" dirty="0">
                <a:latin typeface="Times New Roman" panose="02020603050405020304" pitchFamily="18" charset="0"/>
                <a:cs typeface="Times New Roman" panose="02020603050405020304" pitchFamily="18" charset="0"/>
              </a:rPr>
              <a:t>1100000010101000111101110000100</a:t>
            </a:r>
          </a:p>
          <a:p>
            <a:pPr lvl="1"/>
            <a:r>
              <a:rPr lang="en-US" sz="2000" dirty="0">
                <a:solidFill>
                  <a:srgbClr val="FF0000"/>
                </a:solidFill>
                <a:latin typeface="Times New Roman" panose="02020603050405020304" pitchFamily="18" charset="0"/>
                <a:cs typeface="Times New Roman" panose="02020603050405020304" pitchFamily="18" charset="0"/>
              </a:rPr>
              <a:t>Can we make sense of it now?</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sz="half" idx="1"/>
          </p:nvPr>
        </p:nvSpPr>
        <p:spPr>
          <a:xfrm>
            <a:off x="5972175" y="1330324"/>
            <a:ext cx="6629400" cy="4727575"/>
          </a:xfrm>
        </p:spPr>
        <p:txBody>
          <a:bodyPr>
            <a:normAutofit lnSpcReduction="10000"/>
          </a:bodyPr>
          <a:lstStyle/>
          <a:p>
            <a:r>
              <a:rPr lang="en-US" sz="2400" dirty="0">
                <a:solidFill>
                  <a:srgbClr val="FF0000"/>
                </a:solidFill>
                <a:latin typeface="Times New Roman" panose="02020603050405020304" pitchFamily="18" charset="0"/>
                <a:cs typeface="Times New Roman" panose="02020603050405020304" pitchFamily="18" charset="0"/>
              </a:rPr>
              <a:t>Break the bunch of bits into 4 parts </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(8 bits each)</a:t>
            </a:r>
          </a:p>
          <a:p>
            <a:pPr marL="228600" lvl="1">
              <a:spcBef>
                <a:spcPts val="1000"/>
              </a:spcBef>
            </a:pPr>
            <a:r>
              <a:rPr lang="en-IN" sz="2000" dirty="0">
                <a:latin typeface="Times New Roman" panose="02020603050405020304" pitchFamily="18" charset="0"/>
                <a:cs typeface="Times New Roman" panose="02020603050405020304" pitchFamily="18" charset="0"/>
              </a:rPr>
              <a:t>11000000. 10101000.01111011.10000100</a:t>
            </a:r>
          </a:p>
          <a:p>
            <a:pPr marL="228600" lvl="1">
              <a:spcBef>
                <a:spcPts val="1000"/>
              </a:spcBef>
            </a:pPr>
            <a:r>
              <a:rPr lang="en-US" sz="2000" dirty="0">
                <a:solidFill>
                  <a:srgbClr val="FF0000"/>
                </a:solidFill>
                <a:latin typeface="Times New Roman" panose="02020603050405020304" pitchFamily="18" charset="0"/>
                <a:cs typeface="Times New Roman" panose="02020603050405020304" pitchFamily="18" charset="0"/>
              </a:rPr>
              <a:t>Subnet Mask: local or remote network?</a:t>
            </a:r>
          </a:p>
          <a:p>
            <a:pPr marL="228600" lvl="1">
              <a:spcBef>
                <a:spcPts val="1000"/>
              </a:spcBef>
            </a:pPr>
            <a:endParaRPr lang="en-US" sz="2000" dirty="0">
              <a:solidFill>
                <a:srgbClr val="FF0000"/>
              </a:solidFill>
              <a:latin typeface="Times New Roman" panose="02020603050405020304" pitchFamily="18" charset="0"/>
              <a:cs typeface="Times New Roman" panose="02020603050405020304" pitchFamily="18" charset="0"/>
            </a:endParaRPr>
          </a:p>
          <a:p>
            <a:pPr marL="228600" lvl="1">
              <a:spcBef>
                <a:spcPts val="1000"/>
              </a:spcBef>
            </a:pPr>
            <a:r>
              <a:rPr lang="en-IN" sz="2000" dirty="0">
                <a:latin typeface="Times New Roman" panose="02020603050405020304" pitchFamily="18" charset="0"/>
                <a:cs typeface="Times New Roman" panose="02020603050405020304" pitchFamily="18" charset="0"/>
              </a:rPr>
              <a:t>11000000.10101000.01111011.10000100</a:t>
            </a:r>
          </a:p>
          <a:p>
            <a:pPr marL="228600" lvl="1">
              <a:spcBef>
                <a:spcPts val="1000"/>
              </a:spcBef>
            </a:pPr>
            <a:r>
              <a:rPr lang="en-IN" sz="2000" dirty="0">
                <a:latin typeface="Times New Roman" panose="02020603050405020304" pitchFamily="18" charset="0"/>
                <a:cs typeface="Times New Roman" panose="02020603050405020304" pitchFamily="18" charset="0"/>
              </a:rPr>
              <a:t>11111111. 11111111. 11111111. 00000000</a:t>
            </a:r>
          </a:p>
          <a:p>
            <a:pPr marL="228600" lvl="1">
              <a:spcBef>
                <a:spcPts val="1000"/>
              </a:spcBef>
            </a:pPr>
            <a:r>
              <a:rPr lang="en-US" sz="2000" dirty="0">
                <a:solidFill>
                  <a:srgbClr val="FF0000"/>
                </a:solidFill>
                <a:latin typeface="Times New Roman" panose="02020603050405020304" pitchFamily="18" charset="0"/>
                <a:cs typeface="Times New Roman" panose="02020603050405020304" pitchFamily="18" charset="0"/>
              </a:rPr>
              <a:t>-------------------------------------------------------</a:t>
            </a:r>
            <a:endParaRPr lang="en-IN" sz="2000" dirty="0">
              <a:solidFill>
                <a:srgbClr val="FF0000"/>
              </a:solidFill>
              <a:latin typeface="Times New Roman" panose="02020603050405020304" pitchFamily="18" charset="0"/>
              <a:cs typeface="Times New Roman" panose="02020603050405020304" pitchFamily="18" charset="0"/>
            </a:endParaRPr>
          </a:p>
          <a:p>
            <a:r>
              <a:rPr lang="en-US" sz="2000">
                <a:solidFill>
                  <a:srgbClr val="FF0000"/>
                </a:solidFill>
                <a:latin typeface="Times New Roman" panose="02020603050405020304" pitchFamily="18" charset="0"/>
                <a:cs typeface="Times New Roman" panose="02020603050405020304" pitchFamily="18" charset="0"/>
              </a:rPr>
              <a:t>11000000. </a:t>
            </a:r>
            <a:r>
              <a:rPr lang="en-US" sz="2000" dirty="0">
                <a:solidFill>
                  <a:srgbClr val="FF0000"/>
                </a:solidFill>
                <a:latin typeface="Times New Roman" panose="02020603050405020304" pitchFamily="18" charset="0"/>
                <a:cs typeface="Times New Roman" panose="02020603050405020304" pitchFamily="18" charset="0"/>
              </a:rPr>
              <a:t>10101000. 01111011.00000000</a:t>
            </a:r>
          </a:p>
          <a:p>
            <a:r>
              <a:rPr lang="en-US" sz="2000" dirty="0">
                <a:solidFill>
                  <a:srgbClr val="FF0000"/>
                </a:solidFill>
                <a:latin typeface="Times New Roman" panose="02020603050405020304" pitchFamily="18" charset="0"/>
                <a:cs typeface="Times New Roman" panose="02020603050405020304" pitchFamily="18" charset="0"/>
              </a:rPr>
              <a:t>------------------------------------------------------</a:t>
            </a:r>
          </a:p>
          <a:p>
            <a:pPr marL="228600" lvl="1">
              <a:spcBef>
                <a:spcPts val="1000"/>
              </a:spcBef>
            </a:pPr>
            <a:r>
              <a:rPr lang="en-US" sz="2000" dirty="0">
                <a:latin typeface="Times New Roman" panose="02020603050405020304" pitchFamily="18" charset="0"/>
                <a:cs typeface="Times New Roman" panose="02020603050405020304" pitchFamily="18" charset="0"/>
              </a:rPr>
              <a:t>Network part: 192.168.123.0 (all 1s in the mask)</a:t>
            </a:r>
          </a:p>
          <a:p>
            <a:pPr marL="228600" lvl="1">
              <a:spcBef>
                <a:spcPts val="1000"/>
              </a:spcBef>
            </a:pPr>
            <a:r>
              <a:rPr lang="en-US" sz="2000" dirty="0">
                <a:latin typeface="Times New Roman" panose="02020603050405020304" pitchFamily="18" charset="0"/>
                <a:cs typeface="Times New Roman" panose="02020603050405020304" pitchFamily="18" charset="0"/>
              </a:rPr>
              <a:t>Host part:0.0.0.132 (all 0s in the mask)</a:t>
            </a: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3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an IP address?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4211" y="505742"/>
            <a:ext cx="4472933" cy="5591166"/>
          </a:xfrm>
        </p:spPr>
      </p:pic>
      <p:cxnSp>
        <p:nvCxnSpPr>
          <p:cNvPr id="4" name="Straight Connector 3">
            <a:extLst>
              <a:ext uri="{FF2B5EF4-FFF2-40B4-BE49-F238E27FC236}">
                <a16:creationId xmlns:a16="http://schemas.microsoft.com/office/drawing/2014/main" id="{47F3B054-8E8F-5B4D-B504-EBE13059A19D}"/>
              </a:ext>
            </a:extLst>
          </p:cNvPr>
          <p:cNvCxnSpPr/>
          <p:nvPr/>
        </p:nvCxnSpPr>
        <p:spPr>
          <a:xfrm>
            <a:off x="8224021" y="2431915"/>
            <a:ext cx="9533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2E6D525-E020-D94F-BE3B-20FE14FD37EF}"/>
              </a:ext>
            </a:extLst>
          </p:cNvPr>
          <p:cNvCxnSpPr/>
          <p:nvPr/>
        </p:nvCxnSpPr>
        <p:spPr>
          <a:xfrm>
            <a:off x="8308327" y="2632953"/>
            <a:ext cx="9533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48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9A977-E8B7-3F4D-922F-EAD7E0323C9D}"/>
              </a:ext>
            </a:extLst>
          </p:cNvPr>
          <p:cNvSpPr/>
          <p:nvPr/>
        </p:nvSpPr>
        <p:spPr>
          <a:xfrm>
            <a:off x="1770434" y="1235414"/>
            <a:ext cx="8696528" cy="830997"/>
          </a:xfrm>
          <a:prstGeom prst="rect">
            <a:avLst/>
          </a:prstGeom>
        </p:spPr>
        <p:txBody>
          <a:bodyPr wrap="square">
            <a:spAutoFit/>
          </a:bodyPr>
          <a:lstStyle/>
          <a:p>
            <a:pPr indent="-234950">
              <a:spcBef>
                <a:spcPts val="600"/>
              </a:spcBef>
            </a:pPr>
            <a:r>
              <a:rPr lang="en-US" altLang="en-US" sz="2400" i="1" dirty="0">
                <a:solidFill>
                  <a:srgbClr val="000099"/>
                </a:solidFill>
                <a:ea typeface="ＭＳ Ｐゴシック" panose="020B0600070205080204" pitchFamily="34" charset="-128"/>
                <a:cs typeface="ＭＳ Ｐゴシック" panose="020B0600070205080204" pitchFamily="34" charset="-128"/>
              </a:rPr>
              <a:t>How does a router </a:t>
            </a:r>
            <a:r>
              <a:rPr lang="en-US" altLang="en-US" sz="2400" dirty="0">
                <a:ea typeface="ＭＳ Ｐゴシック" panose="020B0600070205080204" pitchFamily="34" charset="-128"/>
                <a:cs typeface="ＭＳ Ｐゴシック" panose="020B0600070205080204" pitchFamily="34" charset="-128"/>
              </a:rPr>
              <a:t>move packets from a it’</a:t>
            </a:r>
            <a:r>
              <a:rPr lang="en-US" altLang="ja-JP" sz="2400" dirty="0">
                <a:ea typeface="ＭＳ Ｐゴシック" panose="020B0600070205080204" pitchFamily="34" charset="-128"/>
                <a:cs typeface="ＭＳ Ｐゴシック" panose="020B0600070205080204" pitchFamily="34" charset="-128"/>
              </a:rPr>
              <a:t>s input link to an appropriate</a:t>
            </a:r>
          </a:p>
        </p:txBody>
      </p:sp>
      <p:pic>
        <p:nvPicPr>
          <p:cNvPr id="5" name="Picture 4">
            <a:extLst>
              <a:ext uri="{FF2B5EF4-FFF2-40B4-BE49-F238E27FC236}">
                <a16:creationId xmlns:a16="http://schemas.microsoft.com/office/drawing/2014/main" id="{EFDA3E9F-EF2B-374E-BE5B-3BA1C46B363F}"/>
              </a:ext>
            </a:extLst>
          </p:cNvPr>
          <p:cNvPicPr>
            <a:picLocks noChangeAspect="1"/>
          </p:cNvPicPr>
          <p:nvPr/>
        </p:nvPicPr>
        <p:blipFill>
          <a:blip r:embed="rId2"/>
          <a:stretch>
            <a:fillRect/>
          </a:stretch>
        </p:blipFill>
        <p:spPr>
          <a:xfrm>
            <a:off x="1555252" y="2275462"/>
            <a:ext cx="8704082" cy="3395763"/>
          </a:xfrm>
          <a:prstGeom prst="rect">
            <a:avLst/>
          </a:prstGeom>
        </p:spPr>
      </p:pic>
      <p:pic>
        <p:nvPicPr>
          <p:cNvPr id="6" name="Picture 5">
            <a:extLst>
              <a:ext uri="{FF2B5EF4-FFF2-40B4-BE49-F238E27FC236}">
                <a16:creationId xmlns:a16="http://schemas.microsoft.com/office/drawing/2014/main" id="{C332961E-1444-9944-BB50-212F0BCFB265}"/>
              </a:ext>
            </a:extLst>
          </p:cNvPr>
          <p:cNvPicPr>
            <a:picLocks noChangeAspect="1"/>
          </p:cNvPicPr>
          <p:nvPr/>
        </p:nvPicPr>
        <p:blipFill>
          <a:blip r:embed="rId3"/>
          <a:stretch>
            <a:fillRect/>
          </a:stretch>
        </p:blipFill>
        <p:spPr>
          <a:xfrm rot="19848477">
            <a:off x="5140605" y="3683475"/>
            <a:ext cx="520700" cy="300940"/>
          </a:xfrm>
          <a:prstGeom prst="rect">
            <a:avLst/>
          </a:prstGeom>
        </p:spPr>
      </p:pic>
    </p:spTree>
    <p:extLst>
      <p:ext uri="{BB962C8B-B14F-4D97-AF65-F5344CB8AC3E}">
        <p14:creationId xmlns:p14="http://schemas.microsoft.com/office/powerpoint/2010/main" val="230559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spTree>
    <p:extLst>
      <p:ext uri="{BB962C8B-B14F-4D97-AF65-F5344CB8AC3E}">
        <p14:creationId xmlns:p14="http://schemas.microsoft.com/office/powerpoint/2010/main" val="49360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75E-6 1.11022E-16 L 0.00052 0.10718 " pathEditMode="relative" rAng="0" ptsTypes="AA">
                                      <p:cBhvr>
                                        <p:cTn id="6" dur="2000" fill="hold"/>
                                        <p:tgtEl>
                                          <p:spTgt spid="27"/>
                                        </p:tgtEl>
                                        <p:attrNameLst>
                                          <p:attrName>ppt_x</p:attrName>
                                          <p:attrName>ppt_y</p:attrName>
                                        </p:attrNameLst>
                                      </p:cBhvr>
                                      <p:rCtr x="26" y="5347"/>
                                    </p:animMotion>
                                  </p:childTnLst>
                                </p:cTn>
                              </p:par>
                              <p:par>
                                <p:cTn id="7" presetID="42" presetClass="path" presetSubtype="0" accel="50000" decel="50000" fill="hold" nodeType="withEffect">
                                  <p:stCondLst>
                                    <p:cond delay="0"/>
                                  </p:stCondLst>
                                  <p:childTnLst>
                                    <p:animMotion origin="layout" path="M -4.375E-6 1.85185E-6 L 0.00013 -0.05417 " pathEditMode="relative" rAng="0" ptsTypes="AA">
                                      <p:cBhvr>
                                        <p:cTn id="8"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797</Words>
  <Application>Microsoft Macintosh PowerPoint</Application>
  <PresentationFormat>Widescreen</PresentationFormat>
  <Paragraphs>265</Paragraphs>
  <Slides>17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ＭＳ Ｐゴシック</vt:lpstr>
      <vt:lpstr>Arial</vt:lpstr>
      <vt:lpstr>Calibri</vt:lpstr>
      <vt:lpstr>Calibri Light</vt:lpstr>
      <vt:lpstr>Comic Sans MS</vt:lpstr>
      <vt:lpstr>Courier New</vt:lpstr>
      <vt:lpstr>Times</vt:lpstr>
      <vt:lpstr>Times New Roman</vt:lpstr>
      <vt:lpstr>Wingdings</vt:lpstr>
      <vt:lpstr>Office Theme</vt:lpstr>
      <vt:lpstr>IT304  Computer Networks Week8-Lec2</vt:lpstr>
      <vt:lpstr>Two key network-layer functions</vt:lpstr>
      <vt:lpstr>IP Protocol</vt:lpstr>
      <vt:lpstr>IP addressing: introduction</vt:lpstr>
      <vt:lpstr>PowerPoint Presentation</vt:lpstr>
      <vt:lpstr>What comprises an IP address?</vt:lpstr>
      <vt:lpstr>What is an IP address?</vt:lpstr>
      <vt:lpstr>PowerPoint Presentation</vt:lpstr>
      <vt:lpstr>Destination-based forwarding</vt:lpstr>
      <vt:lpstr>Longest prefix matching</vt:lpstr>
      <vt:lpstr>Longest prefix matching</vt:lpstr>
      <vt:lpstr>Longest prefix matching</vt:lpstr>
      <vt:lpstr>Longest prefix matching</vt:lpstr>
      <vt:lpstr>Classes in IP addresses</vt:lpstr>
      <vt:lpstr>Subnets</vt:lpstr>
      <vt:lpstr>Subnets</vt:lpstr>
      <vt:lpstr>Subnets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2024-09-11T04:58:20Z</dcterms:created>
  <dcterms:modified xsi:type="dcterms:W3CDTF">2024-09-11T05:25:30Z</dcterms:modified>
</cp:coreProperties>
</file>