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1087" r:id="rId3"/>
    <p:sldId id="1088" r:id="rId4"/>
    <p:sldId id="1089" r:id="rId5"/>
    <p:sldId id="283" r:id="rId6"/>
    <p:sldId id="258" r:id="rId7"/>
    <p:sldId id="1090" r:id="rId8"/>
    <p:sldId id="1091" r:id="rId9"/>
    <p:sldId id="257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9"/>
    <p:restoredTop sz="96405"/>
  </p:normalViewPr>
  <p:slideViewPr>
    <p:cSldViewPr snapToGrid="0" snapToObjects="1">
      <p:cViewPr varScale="1">
        <p:scale>
          <a:sx n="137" d="100"/>
          <a:sy n="137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67DA9-0D1D-0545-A574-A442383B943C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C580-6430-9644-ACA7-5A088AF4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29EA-B3EB-274A-B9C7-79FCF5BC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32D48-9E13-A348-94EA-52C5CE894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5AA8-43DB-DD42-BAAE-0D04CC5D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57C3-F954-784B-92EE-AD84D540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0CF36-35CD-EC43-B067-3CAB5F47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74AA-B5E8-B849-8867-8F3AAAE7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B40AC-41A1-8B4D-B9B8-D993AE5BF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B3EB-D31C-434A-87BB-591EA7D0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CC66-BBB4-FA42-B5D5-EF3802F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03C2-DC9C-C446-A997-7B190B08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1F33F-9B8E-A049-A379-DF6A5437D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42CF0-2507-8F42-BCAC-E5D651A4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CFDBD-8E8A-4F41-A7B9-07E2F5A5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1D95-8824-D24D-A0D2-317A7EE9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6D6F2-A3F8-1946-B72B-E0268443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E123-1320-E747-B457-A3B507FA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B89-AB4E-D448-86A5-4F35E9CE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C448-A566-984E-8529-8E6A623F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1543-DD10-BE4A-9A85-344B7442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3BF4-4B1F-474E-8314-A5B5A18F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F180-6305-0440-B0BF-626CE73E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BFC8-D96C-D94E-AEAB-AA582958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8AED3-7DD6-BF42-896D-7196EFC5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B3AE8-0297-7F40-B7DC-62485B8D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1CE8-677E-9945-9E1A-55BEC20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EDF1-5CC8-5B46-8254-9FDD9D5B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DC1E-2657-E44B-8BCB-9E014E7AF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52053-4650-1446-9D62-7572E402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A6F0B-4F78-F848-9B7E-E2570682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92A51-55AC-AA44-BE33-C555D5F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91D90-881F-F546-AB02-96D7E708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836B-6D7A-C947-86CF-31D20873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4CAF-B551-8C4A-8C28-15A21356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4A506-D328-9247-AFEF-D4DBB55DB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89E6A-0762-8A41-9B85-CC5EB6303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9E435-E54E-CE45-94F8-BF2D52032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8600E-DBC2-D54B-A9F7-7D2D6A16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61E63-A5A5-BE44-8742-89D0C28C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6E145-3B95-1A4B-BAA4-5C06EBF1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0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A2A7-4986-1448-BE3B-928F23F5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27543-8D2B-724F-A087-FB1C19FF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D627E-C41C-214E-BE46-B6AD418A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F58B3-93D5-A747-B803-3605BA94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3CDE2-C3AB-484E-862A-157E0410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D4617-2E93-7847-9DE0-919F2443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E2FC9-6AE6-BB42-A5A6-09DCA2BA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8470-BF3D-2141-A2CF-BE74D254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F40B-A5C0-8F4C-AD39-80D11AE45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FCF5-9A6D-3840-A302-16999B595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07433-72E3-6041-BAB4-13C1F78E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3FB2A-AB5E-504C-B9E2-656E7C88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17B91-9634-DA44-B9B7-EA8C7D7C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6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B2A6-9025-F547-964B-F8D9CBDA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88CB6-78A8-E343-AF81-7AFF6A804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09923-CCF2-E84F-9E72-BD821B71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11210-3360-BB40-BC7D-A0B924EE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DBE2-2C8B-764D-9EF7-C9C1691D326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2D23B-FC56-2240-B1CD-AB6C6031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48517-26CC-6048-82CB-A066D616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1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27079-24D5-244F-A9BD-5F149E5A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DB229-B5D8-6E41-AD14-BC290A8E0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2EC5-E933-D249-BA2F-037417166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DBE2-2C8B-764D-9EF7-C9C1691D326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89D3-0C8F-B64C-8668-A53358D13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503F-E2A9-5B46-8034-8D194E7E3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A169-AD92-C744-AC73-D583434C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AEAE-55E1-C240-929F-1F27FF1ED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IT305 Computer Networks</a:t>
            </a:r>
            <a:br>
              <a:rPr lang="en-US" dirty="0"/>
            </a:br>
            <a:r>
              <a:rPr lang="en-US" dirty="0"/>
              <a:t>Week 8-Lec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11040-D338-3B40-BD28-0B8E8986F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2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742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Nwks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0s to 1s and compute new subnet mask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getting separate subnets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2(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possible network bit)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Allott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addresses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45480" y="1811643"/>
            <a:ext cx="5950077" cy="870675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tell us how many bits to give 0s to 1s (L2R) and how many to retain </a:t>
            </a:r>
          </a:p>
          <a:p>
            <a:pPr algn="ctr"/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47872" y="2221825"/>
            <a:ext cx="2197608" cy="740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1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05625" cy="38989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provider has given you the Class C network range 209.50.1.0. Your company must break the network into 20 separate subnets.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provider has given you the Class C network range 209.50.1.0. Your company must break the network into as many subnets as possible as long as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50 clients per network.</a:t>
            </a:r>
          </a:p>
          <a:p>
            <a:pPr marL="514350" indent="-514350">
              <a:buFont typeface="+mj-lt"/>
              <a:buAutoNum type="arabicPeriod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provider has given you the Class C network range 209.50.1.0. Your company must break the network as shown below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6" name="Picture 2" descr="vlsm-router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90" y="1925466"/>
            <a:ext cx="3737209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7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54EF-DC73-9D46-B357-8C749816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and Host 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A498C-1594-4C45-ACE2-9E35E921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0" y="1582420"/>
            <a:ext cx="925997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8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A0F4-588B-9945-BCFE-9B0F0CC5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24308-1638-8C43-AC51-54F61868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420"/>
            <a:ext cx="6405418" cy="35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9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A0F4-588B-9945-BCFE-9B0F0CC5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803B-2B69-BE4E-9FCD-B585B751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864"/>
            <a:ext cx="10515600" cy="80581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Given the address 23.56.7.91 and the default class A mask, find the beginning address (network address). </a:t>
            </a:r>
            <a:endParaRPr lang="en-IN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631F1-59CC-E44F-8707-D614C28D8692}"/>
              </a:ext>
            </a:extLst>
          </p:cNvPr>
          <p:cNvSpPr/>
          <p:nvPr/>
        </p:nvSpPr>
        <p:spPr>
          <a:xfrm>
            <a:off x="1290320" y="2936855"/>
            <a:ext cx="9001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accent2"/>
                </a:solidFill>
              </a:rPr>
              <a:t>The default mask is 255.0.0.0, which means that only the first byte is preserved and the other 3 bytes are set to 0s. The network address is 23.0.0.0. </a:t>
            </a:r>
            <a:endParaRPr lang="en-IN" sz="20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C0F34-11D3-3A4E-A77A-80F3AC89C6A7}"/>
              </a:ext>
            </a:extLst>
          </p:cNvPr>
          <p:cNvSpPr txBox="1">
            <a:spLocks/>
          </p:cNvSpPr>
          <p:nvPr/>
        </p:nvSpPr>
        <p:spPr>
          <a:xfrm>
            <a:off x="838200" y="3864917"/>
            <a:ext cx="10515600" cy="8058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Given the address 132.6.17.85 and the default class B mask, find the beginning address (network address).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8AB79-5A69-2E4E-8389-C810F2061A1D}"/>
              </a:ext>
            </a:extLst>
          </p:cNvPr>
          <p:cNvSpPr/>
          <p:nvPr/>
        </p:nvSpPr>
        <p:spPr>
          <a:xfrm>
            <a:off x="1290319" y="4880535"/>
            <a:ext cx="9151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TimesNewRoman"/>
              </a:rPr>
              <a:t>The default mask is 255.255.0.0, which means that the first 2 bytes are preserved and the other 2 bytes are set to 0s. The network address is 132.6.0.0. </a:t>
            </a:r>
            <a:endParaRPr lang="en-IN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22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Methods of allocating addresses?</a:t>
            </a:r>
            <a:b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  <a:defRPr/>
            </a:pPr>
            <a:r>
              <a:rPr lang="en-US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Classful</a:t>
            </a: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Fixed Length Subnet Mask (FLSM)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Variable Length Subnet Mask(VLSM)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92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 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given a required number of networks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given a required number of clients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Given an IP address &amp; Subnet Mask, finding original network range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76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722-4E6B-4943-8174-30D27119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2" y="219246"/>
            <a:ext cx="11002991" cy="644104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You have a Class C network, and you need ten subnets. Each subnet should get as many number of addresses for hosts as possible. How would you break the network ? What is the new subnet mask?</a:t>
            </a:r>
          </a:p>
          <a:p>
            <a:r>
              <a:rPr lang="en-IN" dirty="0"/>
              <a:t>Solution steps:</a:t>
            </a:r>
          </a:p>
          <a:p>
            <a:pPr lvl="1"/>
            <a:r>
              <a:rPr lang="en-IN" dirty="0"/>
              <a:t>How many subnets required?  </a:t>
            </a:r>
          </a:p>
          <a:p>
            <a:pPr lvl="1"/>
            <a:r>
              <a:rPr lang="en-IN" dirty="0"/>
              <a:t>How many bits can I modify? </a:t>
            </a:r>
          </a:p>
          <a:p>
            <a:pPr lvl="1"/>
            <a:r>
              <a:rPr lang="en-IN" dirty="0"/>
              <a:t>How many bits can I retain for hosts and give away for subnets?</a:t>
            </a:r>
          </a:p>
          <a:p>
            <a:pPr lvl="2"/>
            <a:r>
              <a:rPr lang="en-IN" dirty="0"/>
              <a:t>2</a:t>
            </a:r>
            <a:r>
              <a:rPr lang="en-IN" baseline="30000" dirty="0"/>
              <a:t>x</a:t>
            </a:r>
            <a:r>
              <a:rPr lang="en-IN" dirty="0"/>
              <a:t> = 10</a:t>
            </a:r>
          </a:p>
          <a:p>
            <a:pPr lvl="2"/>
            <a:r>
              <a:rPr lang="en-IN" dirty="0"/>
              <a:t>Closest  but highest value – 4. </a:t>
            </a:r>
          </a:p>
          <a:p>
            <a:pPr lvl="2"/>
            <a:r>
              <a:rPr lang="en-IN" dirty="0"/>
              <a:t>2</a:t>
            </a:r>
            <a:r>
              <a:rPr lang="en-IN" baseline="30000" dirty="0"/>
              <a:t>4</a:t>
            </a:r>
            <a:r>
              <a:rPr lang="en-IN" dirty="0"/>
              <a:t>=16 networks possible  </a:t>
            </a:r>
          </a:p>
          <a:p>
            <a:pPr lvl="2"/>
            <a:r>
              <a:rPr lang="en-IN" dirty="0"/>
              <a:t>16&gt; 10 , no other number close to 10</a:t>
            </a:r>
          </a:p>
          <a:p>
            <a:pPr marL="914400" lvl="2" indent="0">
              <a:buNone/>
            </a:pPr>
            <a:endParaRPr lang="en-IN" dirty="0"/>
          </a:p>
          <a:p>
            <a:pPr lvl="1"/>
            <a:r>
              <a:rPr lang="en-IN" dirty="0"/>
              <a:t>If 4 bits have to be given , retain remaining 4 bits starting from Right most bit to left in the default subnet mask</a:t>
            </a:r>
          </a:p>
          <a:p>
            <a:pPr lvl="2"/>
            <a:r>
              <a:rPr lang="en-IN" dirty="0"/>
              <a:t>255.255.255.0 = 1 1 1 1 1 1 1 1. 1 1 1 1 1 1 1 1 .1 1 1 1 1 1 1 1. 0 0 0 0 0 0 0 0</a:t>
            </a:r>
          </a:p>
          <a:p>
            <a:pPr lvl="3"/>
            <a:r>
              <a:rPr lang="en-IN" dirty="0"/>
              <a:t>= 1 1 1 1 1 1 1 1. 1 1 1 1 1 1 1 1 .1 1 1 1 1 1 1 1. </a:t>
            </a:r>
            <a:r>
              <a:rPr lang="en-IN" dirty="0">
                <a:solidFill>
                  <a:srgbClr val="FF0000"/>
                </a:solidFill>
              </a:rPr>
              <a:t>1 1 1 1 </a:t>
            </a:r>
            <a:r>
              <a:rPr lang="en-IN" dirty="0"/>
              <a:t>0 0 0 0 </a:t>
            </a:r>
          </a:p>
          <a:p>
            <a:r>
              <a:rPr lang="en-US" dirty="0"/>
              <a:t>New subnet?</a:t>
            </a:r>
          </a:p>
          <a:p>
            <a:r>
              <a:rPr lang="en-US" dirty="0"/>
              <a:t>16 subnets, each subnet accommodates 16 hosts. </a:t>
            </a:r>
          </a:p>
        </p:txBody>
      </p:sp>
    </p:spTree>
    <p:extLst>
      <p:ext uri="{BB962C8B-B14F-4D97-AF65-F5344CB8AC3E}">
        <p14:creationId xmlns:p14="http://schemas.microsoft.com/office/powerpoint/2010/main" val="39654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AB34-82AC-F046-BC14-D1B22999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276"/>
            <a:ext cx="10515600" cy="585568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You have a Class C network, and you need ten subnets. Each subnet should get as many number of addresses for hosts as possible. How would you break the network ? What is the new subnet mask?</a:t>
            </a:r>
          </a:p>
          <a:p>
            <a:r>
              <a:rPr lang="en-IN" dirty="0"/>
              <a:t>Solution steps:</a:t>
            </a:r>
          </a:p>
          <a:p>
            <a:pPr lvl="1"/>
            <a:r>
              <a:rPr lang="en-IN" dirty="0"/>
              <a:t>How many subnets required?  10</a:t>
            </a:r>
          </a:p>
          <a:p>
            <a:pPr lvl="1"/>
            <a:r>
              <a:rPr lang="en-IN" dirty="0"/>
              <a:t>How many bits can I modify? 8 bits since it is class C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/>
              <a:t>How many bits can I retain for hosts and give away for subnets?</a:t>
            </a:r>
          </a:p>
          <a:p>
            <a:pPr lvl="2"/>
            <a:r>
              <a:rPr lang="en-IN" dirty="0"/>
              <a:t>2</a:t>
            </a:r>
            <a:r>
              <a:rPr lang="en-IN" baseline="30000" dirty="0"/>
              <a:t>x</a:t>
            </a:r>
            <a:r>
              <a:rPr lang="en-IN" dirty="0"/>
              <a:t> = 10</a:t>
            </a:r>
          </a:p>
          <a:p>
            <a:pPr lvl="2"/>
            <a:r>
              <a:rPr lang="en-IN" dirty="0"/>
              <a:t>Closest  but highest value – 4. </a:t>
            </a:r>
          </a:p>
          <a:p>
            <a:pPr lvl="2"/>
            <a:r>
              <a:rPr lang="en-IN" dirty="0"/>
              <a:t>2</a:t>
            </a:r>
            <a:r>
              <a:rPr lang="en-IN" baseline="30000" dirty="0"/>
              <a:t>4</a:t>
            </a:r>
            <a:r>
              <a:rPr lang="en-IN" dirty="0"/>
              <a:t>=16 networks possible  </a:t>
            </a:r>
          </a:p>
          <a:p>
            <a:pPr lvl="2"/>
            <a:r>
              <a:rPr lang="en-IN" dirty="0"/>
              <a:t>16&gt; 10 , no other number close to 10</a:t>
            </a:r>
          </a:p>
          <a:p>
            <a:pPr marL="914400" lvl="2" indent="0">
              <a:buNone/>
            </a:pPr>
            <a:endParaRPr lang="en-IN" dirty="0"/>
          </a:p>
          <a:p>
            <a:pPr lvl="1"/>
            <a:r>
              <a:rPr lang="en-IN" dirty="0"/>
              <a:t>If 4 bits have to be given , retain remaining 4 bits starting from Right most bit to left in the default subnet mask</a:t>
            </a:r>
          </a:p>
          <a:p>
            <a:pPr lvl="2"/>
            <a:r>
              <a:rPr lang="en-IN" dirty="0"/>
              <a:t>255.255.255.0 = 1 1 1 1 1 1 1 1. 1 1 1 1 1 1 1 1 .1 1 1 1 1 1 1 1. 0 0 0 0 0 0 0 0</a:t>
            </a:r>
          </a:p>
          <a:p>
            <a:pPr lvl="3"/>
            <a:r>
              <a:rPr lang="en-IN" dirty="0"/>
              <a:t>= 1 1 1 1 1 1 1 1. 1 1 1 1 1 1 1 1 .1 1 1 1 1 1 1 1. 1 1 1 1 0 0 0 0 </a:t>
            </a:r>
          </a:p>
          <a:p>
            <a:r>
              <a:rPr lang="en-US" dirty="0"/>
              <a:t>New subnet mask = 255.255.255.240</a:t>
            </a:r>
          </a:p>
          <a:p>
            <a:r>
              <a:rPr lang="en-US" dirty="0"/>
              <a:t>16 subnets, each subnet accommodates 16 hosts.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8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742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host, then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0s to 1s and compute new subnet mask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getting separate subnets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2(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possible network bit)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Allot IP addresses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45480" y="2035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tell us how many bits to retain(R2L) and how many to convert to 1's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6208" y="26823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get us the desired number of hosts with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number of subnets.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5075" y="4167011"/>
            <a:ext cx="423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give you the range for each subnet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7214" y="48686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and last cannot be : first is subnet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last is broadcast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subnet. 2nd-lastbutone are usable host addresses.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10784" y="4920677"/>
            <a:ext cx="5843016" cy="866884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6315075" y="3969812"/>
            <a:ext cx="4333875" cy="687743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5940742" y="2766859"/>
            <a:ext cx="5146358" cy="646331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745480" y="1786487"/>
            <a:ext cx="5950077" cy="870675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3265933" y="2221825"/>
            <a:ext cx="2479547" cy="799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4504699" y="3090025"/>
            <a:ext cx="1436043" cy="427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48250" y="4455535"/>
            <a:ext cx="1266825" cy="140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48225" y="5535386"/>
            <a:ext cx="720471" cy="40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4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854</Words>
  <Application>Microsoft Macintosh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Times New Roman</vt:lpstr>
      <vt:lpstr>TimesNewRoman</vt:lpstr>
      <vt:lpstr>Wingdings</vt:lpstr>
      <vt:lpstr>Office Theme</vt:lpstr>
      <vt:lpstr>IT305 Computer Networks Week 8-Lec 3</vt:lpstr>
      <vt:lpstr>Network and Host IDs</vt:lpstr>
      <vt:lpstr>Subnet Mask</vt:lpstr>
      <vt:lpstr>PowerPoint Presentation</vt:lpstr>
      <vt:lpstr>Methods of allocating addresses? </vt:lpstr>
      <vt:lpstr>Subnetting Types</vt:lpstr>
      <vt:lpstr>PowerPoint Presentation</vt:lpstr>
      <vt:lpstr>PowerPoint Presentation</vt:lpstr>
      <vt:lpstr>Requirement</vt:lpstr>
      <vt:lpstr>Requirement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8-Lec 1</dc:title>
  <dc:creator>Microsoft Office User</dc:creator>
  <cp:lastModifiedBy>Microsoft Office User</cp:lastModifiedBy>
  <cp:revision>7</cp:revision>
  <dcterms:created xsi:type="dcterms:W3CDTF">2023-09-15T08:13:59Z</dcterms:created>
  <dcterms:modified xsi:type="dcterms:W3CDTF">2024-09-12T02:27:51Z</dcterms:modified>
</cp:coreProperties>
</file>