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2222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0" units="cm"/>
          <inkml:channel name="Y" type="integer" max="181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0.60608" units="1/cm"/>
          <inkml:channelProperty channel="Y" name="resolution" value="618.2312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1T11:07:58.3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9995 8942 12 0,'-23'-2'0'15,"-18"0"0"-15,-18 2 0 16,-9 2 0-16,-5 4 0 15,-7 0 72-15,4 6-1 16,4 1 8-16,-2 1 0 16,-4 2-26-16,-4 3 2 15,6 8-16-15,7 6 0 16,7 1 47-16,9 5 1 16,6 2-36-16,6 3 2 0,6 1-9 15,10 4 0 1,5-4-42-16,10 0 1 0,8 7 5 15,10-3 0 1,10 0 5-16,9 1 1 0,6 1 22 16,10 0 0-1,8-4 2-15,6-8 0 0,13-8-2 16,14-4 0 0,15-13-22-16,7-14 2 0,5-8-2 15,4-8 0-15,8-3 4 0,-7-16 0 16,-1-8 4-1,-8-10 1-15,-3 1 77 0,-13-1 0 16,-14 2-54 0,-17 8 0-16,-17 6-20 0,-12-2 0 15,-11-4-18 1,-14 4 1-16,-12-7-2 0,-10-3 1 16,-11-4-1-16,-8-1-1 15,-8 3 2-15,-10 6 0 16,-17 6-1-16,-8 12 1 15,-12 11-3-15,-14 5 2 16,-21 11-3-16,-11 11 2 16,-5 11-1-16,-7 13-1 15,-5 10-4-15,1 9 0 16,152-54-1293-16</inkml:trace>
  <inkml:trace contextRef="#ctx0" brushRef="#br0" timeOffset="1539.86">10637 9020 250 0,'0'0'0'15,"-5"31"37"1,-3-3 0-16,-2 9-24 0,0 2 2 16,2-2 10-16,1-4 0 15,3-6 29 1,-4-1 1-16,6-9 39 0,-2-9 1 15,2-6-10-15,0-2 0 16,0-2-17-16,-2-12 0 16,-4-23-11-16,-5-12 1 15,1 1 41-15,6-1 1 16,0 2-55-16,2 4 1 16,-1 2-19-16,3 4 1 15,2 6-18-15,7 2 2 0,-5 5-1 16,2 3 0-1,0 7 4-15,0 5 0 0,0 5-5 16,0 0 2 0,0 4 0-16,2 8 0 15,9 9 2-15,1 10-1 16,7 16 0-16,1 0-1 16,-3 0-1-16,1-6 1 15,1 2 66-15,-1-10 0 0,3-1-41 16,-5-5 1-16,-5-3-17 15,-5-5 1-15,-4-7-22 16,-2-4 1-16,-2 0-1 16,2-2 0-16,-4-2 0 15,-4 0 0-15,0 0 0 16,-4-6 0-16,-17-6 16 16,-3-11 0-16,-3 1 23 0,-2-7 0 15,9 2-15-15,-1-2 0 16,-2-3-11-16,-1 9 2 15,-3 0-9-15,0 7 1 16,0 0-9-16,3 5 1 16,1 5-20-16,0 6 1 15,1 0-7-15,5 0 0 16,11 4 17-16,0-4 0 16,4 0 3-16,0 0 2 15,1 0 1-15,5 0 2 16,-4 2 1-16,4 0 1 0,4 7 0 15,1-3 0 1,9 4 0-16,15 0 0 0,14-2 15 16,4-1 0-1,-4-9-2-15,2-5-1 0,6 1-4 16,4-2 1 0,-1 2-5-16,3-6 1 0,-4 1-6 15,1-1 1 1,-7-2-1-16,-10 3 1 0,-11-5-1 15,-5 6 1-15,-7-3 0 0,-1 3 0 16,-11 0 1 0,-2 2 0-16,-2-5 0 0,-3 5 0 15,3 2 0 1,-6 0 0-16,-4 4-1 0,-11 2 1 16,-7 0-1-16,-5 6 0 15,-2 6 0-15,0 11 0 16,0-1 0-16,2 9 2 15,-2 2-2-15,0 8 1 16,5 17 0-16,-1 11 1 16,0 11-1-16,6 5 0 15,5-11-1-15,8-7 0 16,5-13 0-16,7-7 0 16,6-8-2-16,-8 0 0 15,4-39-1564-15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64899" y="9896747"/>
            <a:ext cx="256540" cy="210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jp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customXml" Target="../ink/ink1.xml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hyperlink" Target="http://www.paperprototyping.com/)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www.site.uottawa.ca/~ssome/Use_Case_Editor_UCEd.htm" TargetMode="Externa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1300" y="2235200"/>
            <a:ext cx="3987800" cy="0"/>
          </a:xfrm>
          <a:custGeom>
            <a:avLst/>
            <a:gdLst/>
            <a:ahLst/>
            <a:cxnLst/>
            <a:rect l="l" t="t" r="r" b="b"/>
            <a:pathLst>
              <a:path w="3987800">
                <a:moveTo>
                  <a:pt x="0" y="0"/>
                </a:moveTo>
                <a:lnTo>
                  <a:pt x="398780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81596" y="2929635"/>
            <a:ext cx="3755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Requirements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Elicitation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Techniques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1300" y="1788668"/>
            <a:ext cx="45466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54635" algn="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Georgia"/>
                <a:cs typeface="Georgia"/>
              </a:rPr>
              <a:t>DA-IICT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9100" y="1701800"/>
            <a:ext cx="396875" cy="3968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335020" y="4265676"/>
            <a:ext cx="8782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Georgia"/>
                <a:cs typeface="Georgia"/>
              </a:rPr>
              <a:t>Saurabh</a:t>
            </a:r>
            <a:r>
              <a:rPr sz="1000" spc="-50" dirty="0">
                <a:latin typeface="Georgia"/>
                <a:cs typeface="Georgia"/>
              </a:rPr>
              <a:t> </a:t>
            </a:r>
            <a:r>
              <a:rPr sz="1000" dirty="0">
                <a:latin typeface="Georgia"/>
                <a:cs typeface="Georgia"/>
              </a:rPr>
              <a:t>Tiwari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04950" y="15557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0"/>
                </a:moveTo>
                <a:lnTo>
                  <a:pt x="4559300" y="0"/>
                </a:lnTo>
                <a:lnTo>
                  <a:pt x="4559300" y="3416300"/>
                </a:lnTo>
                <a:lnTo>
                  <a:pt x="0" y="3416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498600" y="57150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80340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Overview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 gridSpan="2"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2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Elicitation</a:t>
                      </a:r>
                      <a:r>
                        <a:rPr sz="1200" spc="-1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Techniques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24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Analysis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Existing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Systems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95934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90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900" spc="3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Documentation,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Observation, and Ethnography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21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Interviews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19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Brainstorming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31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Joint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Application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Design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(JAD)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19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Prototyping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19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Cases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buChar char="•"/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38784" marR="382270" indent="-171450">
                        <a:lnSpc>
                          <a:spcPts val="1390"/>
                        </a:lnSpc>
                        <a:spcBef>
                          <a:spcPts val="64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When 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people </a:t>
                      </a:r>
                      <a:r>
                        <a:rPr sz="12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talk, listen completely. 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Most people never </a:t>
                      </a:r>
                      <a:r>
                        <a:rPr sz="1200" spc="-32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listen.</a:t>
                      </a:r>
                      <a:r>
                        <a:rPr sz="1200" spc="-7" baseline="27777" dirty="0">
                          <a:latin typeface="Arial MT"/>
                          <a:cs typeface="Arial MT"/>
                        </a:rPr>
                        <a:t>1</a:t>
                      </a:r>
                      <a:endParaRPr sz="1200" baseline="27777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600" dirty="0">
                          <a:latin typeface="Times New Roman"/>
                          <a:cs typeface="Times New Roman"/>
                        </a:rPr>
                        <a:t>[1]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 Ernest Miller</a:t>
                      </a:r>
                      <a:r>
                        <a:rPr sz="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Hemingway </a:t>
                      </a:r>
                      <a:r>
                        <a:rPr sz="600" dirty="0">
                          <a:latin typeface="Times New Roman"/>
                          <a:cs typeface="Times New Roman"/>
                        </a:rPr>
                        <a:t>(1899-1961)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1300" y="2235200"/>
            <a:ext cx="3987800" cy="0"/>
          </a:xfrm>
          <a:custGeom>
            <a:avLst/>
            <a:gdLst/>
            <a:ahLst/>
            <a:cxnLst/>
            <a:rect l="l" t="t" r="r" b="b"/>
            <a:pathLst>
              <a:path w="3987800">
                <a:moveTo>
                  <a:pt x="0" y="0"/>
                </a:moveTo>
                <a:lnTo>
                  <a:pt x="398780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11300" y="1823211"/>
            <a:ext cx="454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Interviews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Planning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Preparation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1300" y="2325453"/>
            <a:ext cx="4546600" cy="217932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360"/>
              </a:spcBef>
            </a:pPr>
            <a:r>
              <a:rPr sz="1400" spc="-5" dirty="0">
                <a:solidFill>
                  <a:srgbClr val="333399"/>
                </a:solidFill>
                <a:latin typeface="Arial MT"/>
                <a:cs typeface="Arial MT"/>
              </a:rPr>
              <a:t>Important</a:t>
            </a:r>
            <a:r>
              <a:rPr sz="14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sz="1400" dirty="0">
                <a:solidFill>
                  <a:srgbClr val="333399"/>
                </a:solidFill>
                <a:latin typeface="Arial MT"/>
                <a:cs typeface="Arial MT"/>
              </a:rPr>
              <a:t> plan</a:t>
            </a:r>
            <a:r>
              <a:rPr sz="1400" spc="-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99"/>
                </a:solidFill>
                <a:latin typeface="Arial MT"/>
                <a:cs typeface="Arial MT"/>
              </a:rPr>
              <a:t>and prepare</a:t>
            </a:r>
            <a:r>
              <a:rPr sz="1400" spc="-5" dirty="0">
                <a:solidFill>
                  <a:srgbClr val="333399"/>
                </a:solidFill>
                <a:latin typeface="Arial MT"/>
                <a:cs typeface="Arial MT"/>
              </a:rPr>
              <a:t> interviews</a:t>
            </a:r>
            <a:endParaRPr sz="1400">
              <a:latin typeface="Arial MT"/>
              <a:cs typeface="Arial MT"/>
            </a:endParaRPr>
          </a:p>
          <a:p>
            <a:pPr marL="433070" indent="-172085">
              <a:lnSpc>
                <a:spcPct val="100000"/>
              </a:lnSpc>
              <a:spcBef>
                <a:spcPts val="225"/>
              </a:spcBef>
              <a:buChar char="•"/>
              <a:tabLst>
                <a:tab pos="433070" algn="l"/>
              </a:tabLst>
            </a:pPr>
            <a:r>
              <a:rPr sz="1200" spc="-5" dirty="0">
                <a:latin typeface="Arial MT"/>
                <a:cs typeface="Arial MT"/>
              </a:rPr>
              <a:t>Set </a:t>
            </a:r>
            <a:r>
              <a:rPr sz="1200" dirty="0">
                <a:latin typeface="Arial MT"/>
                <a:cs typeface="Arial MT"/>
              </a:rPr>
              <a:t>goals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 </a:t>
            </a:r>
            <a:r>
              <a:rPr sz="1200" spc="-5" dirty="0">
                <a:latin typeface="Arial MT"/>
                <a:cs typeface="Arial MT"/>
              </a:rPr>
              <a:t>objectives for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 interview</a:t>
            </a:r>
            <a:endParaRPr sz="1200">
              <a:latin typeface="Arial MT"/>
              <a:cs typeface="Arial MT"/>
            </a:endParaRPr>
          </a:p>
          <a:p>
            <a:pPr marL="432434" marR="384810" indent="-171450">
              <a:lnSpc>
                <a:spcPts val="1390"/>
              </a:lnSpc>
              <a:spcBef>
                <a:spcPts val="445"/>
              </a:spcBef>
              <a:buChar char="•"/>
              <a:tabLst>
                <a:tab pos="433070" algn="l"/>
              </a:tabLst>
            </a:pPr>
            <a:r>
              <a:rPr sz="1200" spc="-5" dirty="0">
                <a:latin typeface="Arial MT"/>
                <a:cs typeface="Arial MT"/>
              </a:rPr>
              <a:t>Acquire </a:t>
            </a:r>
            <a:r>
              <a:rPr sz="1200" dirty="0">
                <a:latin typeface="Arial MT"/>
                <a:cs typeface="Arial MT"/>
              </a:rPr>
              <a:t>background knowledge of </a:t>
            </a:r>
            <a:r>
              <a:rPr sz="1200" spc="-5" dirty="0">
                <a:latin typeface="Arial MT"/>
                <a:cs typeface="Arial MT"/>
              </a:rPr>
              <a:t>the </a:t>
            </a:r>
            <a:r>
              <a:rPr sz="1200" dirty="0">
                <a:latin typeface="Arial MT"/>
                <a:cs typeface="Arial MT"/>
              </a:rPr>
              <a:t>subject </a:t>
            </a:r>
            <a:r>
              <a:rPr sz="1200" spc="-5" dirty="0">
                <a:latin typeface="Arial MT"/>
                <a:cs typeface="Arial MT"/>
              </a:rPr>
              <a:t>matter to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conduct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</a:t>
            </a:r>
            <a:r>
              <a:rPr sz="1200" spc="-5" dirty="0">
                <a:latin typeface="Arial MT"/>
                <a:cs typeface="Arial MT"/>
              </a:rPr>
              <a:t> effective interview</a:t>
            </a:r>
            <a:endParaRPr sz="1200">
              <a:latin typeface="Arial MT"/>
              <a:cs typeface="Arial MT"/>
            </a:endParaRPr>
          </a:p>
          <a:p>
            <a:pPr marL="632460" marR="437515" lvl="1" indent="-142875">
              <a:lnSpc>
                <a:spcPct val="100000"/>
              </a:lnSpc>
              <a:spcBef>
                <a:spcPts val="240"/>
              </a:spcBef>
              <a:buChar char="–"/>
              <a:tabLst>
                <a:tab pos="633095" algn="l"/>
              </a:tabLst>
            </a:pPr>
            <a:r>
              <a:rPr sz="1000" dirty="0">
                <a:latin typeface="Arial MT"/>
                <a:cs typeface="Arial MT"/>
              </a:rPr>
              <a:t>About </a:t>
            </a:r>
            <a:r>
              <a:rPr sz="1000" spc="-5" dirty="0">
                <a:latin typeface="Arial MT"/>
                <a:cs typeface="Arial MT"/>
              </a:rPr>
              <a:t>the domain (vocabulary, problems...) </a:t>
            </a:r>
            <a:r>
              <a:rPr sz="1000" dirty="0">
                <a:latin typeface="Arial MT"/>
                <a:cs typeface="Arial MT"/>
              </a:rPr>
              <a:t>but also about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interviewee (work tasks,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attitude...)</a:t>
            </a:r>
            <a:endParaRPr sz="1000">
              <a:latin typeface="Arial MT"/>
              <a:cs typeface="Arial MT"/>
            </a:endParaRPr>
          </a:p>
          <a:p>
            <a:pPr marL="433070" indent="-172085">
              <a:lnSpc>
                <a:spcPct val="100000"/>
              </a:lnSpc>
              <a:spcBef>
                <a:spcPts val="300"/>
              </a:spcBef>
              <a:buChar char="•"/>
              <a:tabLst>
                <a:tab pos="433070" algn="l"/>
              </a:tabLst>
            </a:pPr>
            <a:r>
              <a:rPr sz="1200" spc="-5" dirty="0">
                <a:latin typeface="Arial MT"/>
                <a:cs typeface="Arial MT"/>
              </a:rPr>
              <a:t>Prepare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questions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advance,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by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subject</a:t>
            </a:r>
            <a:endParaRPr sz="1200">
              <a:latin typeface="Arial MT"/>
              <a:cs typeface="Arial MT"/>
            </a:endParaRPr>
          </a:p>
          <a:p>
            <a:pPr marL="432434" marR="528955" indent="-171450">
              <a:lnSpc>
                <a:spcPts val="1390"/>
              </a:lnSpc>
              <a:spcBef>
                <a:spcPts val="355"/>
              </a:spcBef>
              <a:buChar char="•"/>
              <a:tabLst>
                <a:tab pos="433070" algn="l"/>
              </a:tabLst>
            </a:pPr>
            <a:r>
              <a:rPr sz="1200" spc="-5" dirty="0">
                <a:latin typeface="Arial MT"/>
                <a:cs typeface="Arial MT"/>
              </a:rPr>
              <a:t>Organize the</a:t>
            </a:r>
            <a:r>
              <a:rPr sz="1200" dirty="0">
                <a:latin typeface="Arial MT"/>
                <a:cs typeface="Arial MT"/>
              </a:rPr>
              <a:t> environment </a:t>
            </a:r>
            <a:r>
              <a:rPr sz="1200" spc="-5" dirty="0">
                <a:latin typeface="Arial MT"/>
                <a:cs typeface="Arial MT"/>
              </a:rPr>
              <a:t>for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conducting</a:t>
            </a:r>
            <a:r>
              <a:rPr sz="1200" dirty="0">
                <a:latin typeface="Arial MT"/>
                <a:cs typeface="Arial MT"/>
              </a:rPr>
              <a:t> an </a:t>
            </a:r>
            <a:r>
              <a:rPr sz="1200" spc="-5" dirty="0">
                <a:latin typeface="Arial MT"/>
                <a:cs typeface="Arial MT"/>
              </a:rPr>
              <a:t>effective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interview</a:t>
            </a:r>
            <a:endParaRPr sz="1200">
              <a:latin typeface="Arial MT"/>
              <a:cs typeface="Arial MT"/>
            </a:endParaRPr>
          </a:p>
          <a:p>
            <a:pPr marL="632460" marR="574675" lvl="1" indent="-142875">
              <a:lnSpc>
                <a:spcPct val="100000"/>
              </a:lnSpc>
              <a:spcBef>
                <a:spcPts val="210"/>
              </a:spcBef>
              <a:buChar char="–"/>
              <a:tabLst>
                <a:tab pos="633095" algn="l"/>
              </a:tabLst>
            </a:pPr>
            <a:r>
              <a:rPr sz="1000" spc="-5" dirty="0">
                <a:latin typeface="Arial MT"/>
                <a:cs typeface="Arial MT"/>
              </a:rPr>
              <a:t>Determine</a:t>
            </a:r>
            <a:r>
              <a:rPr sz="1000" dirty="0">
                <a:latin typeface="Arial MT"/>
                <a:cs typeface="Arial MT"/>
              </a:rPr>
              <a:t> how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elicitation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notes</a:t>
            </a:r>
            <a:r>
              <a:rPr sz="1000" dirty="0">
                <a:latin typeface="Arial MT"/>
                <a:cs typeface="Arial MT"/>
              </a:rPr>
              <a:t> will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 </a:t>
            </a:r>
            <a:r>
              <a:rPr sz="1000" spc="-5" dirty="0">
                <a:latin typeface="Arial MT"/>
                <a:cs typeface="Arial MT"/>
              </a:rPr>
              <a:t>taken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(manually,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video,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by</a:t>
            </a:r>
            <a:r>
              <a:rPr sz="1000" spc="-5" dirty="0">
                <a:latin typeface="Arial MT"/>
                <a:cs typeface="Arial MT"/>
              </a:rPr>
              <a:t> whom…)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04950" y="15557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0"/>
                </a:moveTo>
                <a:lnTo>
                  <a:pt x="4559300" y="0"/>
                </a:lnTo>
                <a:lnTo>
                  <a:pt x="4559300" y="3416300"/>
                </a:lnTo>
                <a:lnTo>
                  <a:pt x="0" y="3416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98600" y="57150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23190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Interviews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Session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 gridSpan="2">
                  <a:txBody>
                    <a:bodyPr/>
                    <a:lstStyle/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107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Make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interviewee</a:t>
                      </a:r>
                      <a:r>
                        <a:rPr sz="14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comfortable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4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confident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33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polite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respectful!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31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Adjust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the interviewee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495934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200" spc="11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You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have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your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goals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persistent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but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flexible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8784" marR="815340" indent="-171450">
                        <a:lnSpc>
                          <a:spcPct val="101400"/>
                        </a:lnSpc>
                        <a:spcBef>
                          <a:spcPts val="229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Interview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several people at once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to create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synergy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438784" marR="807720" indent="-171450">
                        <a:lnSpc>
                          <a:spcPct val="101400"/>
                        </a:lnSpc>
                        <a:spcBef>
                          <a:spcPts val="29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Try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to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detect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political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aspects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as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they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may </a:t>
                      </a:r>
                      <a:r>
                        <a:rPr sz="1400" spc="-3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influence the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said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and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unsaid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98600" y="15494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8191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Interviews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Elicitation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Notes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 gridSpan="2">
                  <a:txBody>
                    <a:bodyPr/>
                    <a:lstStyle/>
                    <a:p>
                      <a:pPr marL="438784" marR="738505" indent="-171450">
                        <a:lnSpc>
                          <a:spcPts val="1420"/>
                        </a:lnSpc>
                        <a:spcBef>
                          <a:spcPts val="83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Revise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and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complete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elicitation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notes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after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200" spc="-3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interview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8810" marR="513715" lvl="1" indent="-142875">
                        <a:lnSpc>
                          <a:spcPct val="100000"/>
                        </a:lnSpc>
                        <a:spcBef>
                          <a:spcPts val="20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Needs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be done soon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after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because one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forgets the details </a:t>
                      </a:r>
                      <a:r>
                        <a:rPr sz="1000" spc="-2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(and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everything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else)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8784" marR="339090" indent="-171450">
                        <a:lnSpc>
                          <a:spcPts val="1390"/>
                        </a:lnSpc>
                        <a:spcBef>
                          <a:spcPts val="39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Identify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inconsistencies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and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address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them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in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follow-up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interview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by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email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8784" marR="543560" indent="-171450">
                        <a:lnSpc>
                          <a:spcPct val="105000"/>
                        </a:lnSpc>
                        <a:spcBef>
                          <a:spcPts val="16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Keep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all diagrams,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charts,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models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created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during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discussions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26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You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are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learning,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so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precise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5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Pay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attention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terminology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19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the interviewee’s terminology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31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Identify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synonyms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19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Create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glossary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if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necessary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511300" y="6400800"/>
            <a:ext cx="3987800" cy="0"/>
          </a:xfrm>
          <a:custGeom>
            <a:avLst/>
            <a:gdLst/>
            <a:ahLst/>
            <a:cxnLst/>
            <a:rect l="l" t="t" r="r" b="b"/>
            <a:pathLst>
              <a:path w="3987800">
                <a:moveTo>
                  <a:pt x="0" y="0"/>
                </a:moveTo>
                <a:lnTo>
                  <a:pt x="398780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11300" y="5988811"/>
            <a:ext cx="454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Common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Interviewing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Mistakes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(1)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1300" y="6491054"/>
            <a:ext cx="4546600" cy="2066289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433070" indent="-172085">
              <a:lnSpc>
                <a:spcPct val="100000"/>
              </a:lnSpc>
              <a:spcBef>
                <a:spcPts val="360"/>
              </a:spcBef>
              <a:buChar char="•"/>
              <a:tabLst>
                <a:tab pos="433070" algn="l"/>
              </a:tabLst>
            </a:pPr>
            <a:r>
              <a:rPr sz="1400" dirty="0">
                <a:latin typeface="Arial MT"/>
                <a:cs typeface="Arial MT"/>
              </a:rPr>
              <a:t>Not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interviewing </a:t>
            </a:r>
            <a:r>
              <a:rPr sz="1400" dirty="0">
                <a:latin typeface="Arial MT"/>
                <a:cs typeface="Arial MT"/>
              </a:rPr>
              <a:t>all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right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people</a:t>
            </a:r>
            <a:endParaRPr sz="1400">
              <a:latin typeface="Arial MT"/>
              <a:cs typeface="Arial MT"/>
            </a:endParaRPr>
          </a:p>
          <a:p>
            <a:pPr marL="633095" lvl="1" indent="-143510">
              <a:lnSpc>
                <a:spcPct val="100000"/>
              </a:lnSpc>
              <a:spcBef>
                <a:spcPts val="225"/>
              </a:spcBef>
              <a:buChar char="–"/>
              <a:tabLst>
                <a:tab pos="633095" algn="l"/>
              </a:tabLst>
            </a:pPr>
            <a:r>
              <a:rPr sz="1200" spc="-5" dirty="0">
                <a:latin typeface="Arial MT"/>
                <a:cs typeface="Arial MT"/>
              </a:rPr>
              <a:t>Different points </a:t>
            </a:r>
            <a:r>
              <a:rPr sz="1200" dirty="0">
                <a:latin typeface="Arial MT"/>
                <a:cs typeface="Arial MT"/>
              </a:rPr>
              <a:t>of view of </a:t>
            </a:r>
            <a:r>
              <a:rPr sz="1200" spc="-5" dirty="0">
                <a:latin typeface="Arial MT"/>
                <a:cs typeface="Arial MT"/>
              </a:rPr>
              <a:t>stakeholders</a:t>
            </a:r>
            <a:endParaRPr sz="1200">
              <a:latin typeface="Arial MT"/>
              <a:cs typeface="Arial MT"/>
            </a:endParaRPr>
          </a:p>
          <a:p>
            <a:pPr marL="433070" indent="-172085">
              <a:lnSpc>
                <a:spcPct val="100000"/>
              </a:lnSpc>
              <a:spcBef>
                <a:spcPts val="350"/>
              </a:spcBef>
              <a:buChar char="•"/>
              <a:tabLst>
                <a:tab pos="433070" algn="l"/>
              </a:tabLst>
            </a:pPr>
            <a:r>
              <a:rPr sz="1400" spc="-5" dirty="0">
                <a:latin typeface="Arial MT"/>
                <a:cs typeface="Arial MT"/>
              </a:rPr>
              <a:t>Asking </a:t>
            </a:r>
            <a:r>
              <a:rPr sz="1400" dirty="0">
                <a:latin typeface="Arial MT"/>
                <a:cs typeface="Arial MT"/>
              </a:rPr>
              <a:t>direct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questions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too </a:t>
            </a:r>
            <a:r>
              <a:rPr sz="1400" dirty="0">
                <a:latin typeface="Arial MT"/>
                <a:cs typeface="Arial MT"/>
              </a:rPr>
              <a:t>early</a:t>
            </a:r>
            <a:endParaRPr sz="1400">
              <a:latin typeface="Arial MT"/>
              <a:cs typeface="Arial MT"/>
            </a:endParaRPr>
          </a:p>
          <a:p>
            <a:pPr marL="633095" lvl="1" indent="-143510">
              <a:lnSpc>
                <a:spcPct val="100000"/>
              </a:lnSpc>
              <a:spcBef>
                <a:spcPts val="320"/>
              </a:spcBef>
              <a:buChar char="–"/>
              <a:tabLst>
                <a:tab pos="633095" algn="l"/>
              </a:tabLst>
            </a:pPr>
            <a:r>
              <a:rPr sz="1200" spc="-5" dirty="0">
                <a:latin typeface="Arial MT"/>
                <a:cs typeface="Arial MT"/>
              </a:rPr>
              <a:t>e.g., </a:t>
            </a:r>
            <a:r>
              <a:rPr sz="1200" dirty="0">
                <a:latin typeface="Arial MT"/>
                <a:cs typeface="Arial MT"/>
              </a:rPr>
              <a:t>design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5" dirty="0">
                <a:latin typeface="Arial MT"/>
                <a:cs typeface="Arial MT"/>
              </a:rPr>
              <a:t> transportation system:</a:t>
            </a:r>
            <a:endParaRPr sz="1200">
              <a:latin typeface="Arial MT"/>
              <a:cs typeface="Arial MT"/>
            </a:endParaRPr>
          </a:p>
          <a:p>
            <a:pPr marL="833119" lvl="2" indent="-114935">
              <a:lnSpc>
                <a:spcPct val="100000"/>
              </a:lnSpc>
              <a:spcBef>
                <a:spcPts val="275"/>
              </a:spcBef>
              <a:buChar char="•"/>
              <a:tabLst>
                <a:tab pos="833119" algn="l"/>
              </a:tabLst>
            </a:pPr>
            <a:r>
              <a:rPr sz="1000" dirty="0">
                <a:latin typeface="Arial MT"/>
                <a:cs typeface="Arial MT"/>
              </a:rPr>
              <a:t>How</a:t>
            </a:r>
            <a:r>
              <a:rPr sz="1000" spc="-5" dirty="0">
                <a:latin typeface="Arial MT"/>
                <a:cs typeface="Arial MT"/>
              </a:rPr>
              <a:t> much horsepower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you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need?</a:t>
            </a:r>
            <a:r>
              <a:rPr sz="1000" spc="-5" dirty="0">
                <a:latin typeface="Arial MT"/>
                <a:cs typeface="Arial MT"/>
              </a:rPr>
              <a:t> (direct)</a:t>
            </a:r>
            <a:endParaRPr sz="1000">
              <a:latin typeface="Arial MT"/>
              <a:cs typeface="Arial MT"/>
            </a:endParaRPr>
          </a:p>
          <a:p>
            <a:pPr marL="833119" lvl="2" indent="-114935">
              <a:lnSpc>
                <a:spcPct val="100000"/>
              </a:lnSpc>
              <a:spcBef>
                <a:spcPts val="190"/>
              </a:spcBef>
              <a:buChar char="•"/>
              <a:tabLst>
                <a:tab pos="833119" algn="l"/>
              </a:tabLst>
            </a:pPr>
            <a:r>
              <a:rPr sz="1000" dirty="0">
                <a:latin typeface="Arial MT"/>
                <a:cs typeface="Arial MT"/>
              </a:rPr>
              <a:t>How </a:t>
            </a:r>
            <a:r>
              <a:rPr sz="1000" spc="-5" dirty="0">
                <a:latin typeface="Arial MT"/>
                <a:cs typeface="Arial MT"/>
              </a:rPr>
              <a:t>many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passengers? </a:t>
            </a:r>
            <a:r>
              <a:rPr sz="1000" dirty="0">
                <a:latin typeface="Arial MT"/>
                <a:cs typeface="Arial MT"/>
              </a:rPr>
              <a:t>How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far?</a:t>
            </a:r>
            <a:r>
              <a:rPr sz="1000" dirty="0">
                <a:latin typeface="Arial MT"/>
                <a:cs typeface="Arial MT"/>
              </a:rPr>
              <a:t> How </a:t>
            </a:r>
            <a:r>
              <a:rPr sz="1000" spc="-5" dirty="0">
                <a:latin typeface="Arial MT"/>
                <a:cs typeface="Arial MT"/>
              </a:rPr>
              <a:t>fast?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(indirect)</a:t>
            </a:r>
            <a:endParaRPr sz="1000">
              <a:latin typeface="Arial MT"/>
              <a:cs typeface="Arial MT"/>
            </a:endParaRPr>
          </a:p>
          <a:p>
            <a:pPr marL="633095" lvl="1" indent="-143510">
              <a:lnSpc>
                <a:spcPct val="100000"/>
              </a:lnSpc>
              <a:spcBef>
                <a:spcPts val="305"/>
              </a:spcBef>
              <a:buChar char="–"/>
              <a:tabLst>
                <a:tab pos="633095" algn="l"/>
              </a:tabLst>
            </a:pPr>
            <a:r>
              <a:rPr sz="1200" spc="-5" dirty="0">
                <a:latin typeface="Arial MT"/>
                <a:cs typeface="Arial MT"/>
              </a:rPr>
              <a:t>e.g.,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camera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design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for </a:t>
            </a:r>
            <a:r>
              <a:rPr sz="1200" dirty="0">
                <a:latin typeface="Arial MT"/>
                <a:cs typeface="Arial MT"/>
              </a:rPr>
              <a:t>novice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photographer:</a:t>
            </a:r>
            <a:endParaRPr sz="1200">
              <a:latin typeface="Arial MT"/>
              <a:cs typeface="Arial MT"/>
            </a:endParaRPr>
          </a:p>
          <a:p>
            <a:pPr marL="833119" marR="434340" lvl="2" indent="-114300">
              <a:lnSpc>
                <a:spcPct val="100000"/>
              </a:lnSpc>
              <a:spcBef>
                <a:spcPts val="270"/>
              </a:spcBef>
              <a:buChar char="•"/>
              <a:tabLst>
                <a:tab pos="833119" algn="l"/>
              </a:tabLst>
            </a:pPr>
            <a:r>
              <a:rPr sz="1000" dirty="0">
                <a:latin typeface="Arial MT"/>
                <a:cs typeface="Arial MT"/>
              </a:rPr>
              <a:t>How </a:t>
            </a:r>
            <a:r>
              <a:rPr sz="1000" spc="-5" dirty="0">
                <a:latin typeface="Arial MT"/>
                <a:cs typeface="Arial MT"/>
              </a:rPr>
              <a:t>important </a:t>
            </a:r>
            <a:r>
              <a:rPr sz="100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control </a:t>
            </a:r>
            <a:r>
              <a:rPr sz="1000" dirty="0">
                <a:latin typeface="Arial MT"/>
                <a:cs typeface="Arial MT"/>
              </a:rPr>
              <a:t>over </a:t>
            </a:r>
            <a:r>
              <a:rPr sz="1000" spc="-5" dirty="0">
                <a:latin typeface="Arial MT"/>
                <a:cs typeface="Arial MT"/>
              </a:rPr>
              <a:t>shutter </a:t>
            </a:r>
            <a:r>
              <a:rPr sz="1000" dirty="0">
                <a:latin typeface="Arial MT"/>
                <a:cs typeface="Arial MT"/>
              </a:rPr>
              <a:t>speed and </a:t>
            </a:r>
            <a:r>
              <a:rPr sz="1000" spc="-5" dirty="0">
                <a:latin typeface="Arial MT"/>
                <a:cs typeface="Arial MT"/>
              </a:rPr>
              <a:t>aperture?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(direct)</a:t>
            </a:r>
            <a:endParaRPr sz="1000">
              <a:latin typeface="Arial MT"/>
              <a:cs typeface="Arial MT"/>
            </a:endParaRPr>
          </a:p>
          <a:p>
            <a:pPr marL="833119" lvl="2" indent="-114935">
              <a:lnSpc>
                <a:spcPct val="100000"/>
              </a:lnSpc>
              <a:spcBef>
                <a:spcPts val="195"/>
              </a:spcBef>
              <a:buChar char="•"/>
              <a:tabLst>
                <a:tab pos="833119" algn="l"/>
              </a:tabLst>
            </a:pPr>
            <a:r>
              <a:rPr sz="1000" spc="-5" dirty="0">
                <a:latin typeface="Arial MT"/>
                <a:cs typeface="Arial MT"/>
              </a:rPr>
              <a:t>Will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you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 </a:t>
            </a:r>
            <a:r>
              <a:rPr sz="1000" spc="-5" dirty="0">
                <a:latin typeface="Arial MT"/>
                <a:cs typeface="Arial MT"/>
              </a:rPr>
              <a:t>taking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action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shots, still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shots, </a:t>
            </a:r>
            <a:r>
              <a:rPr sz="1000" dirty="0">
                <a:latin typeface="Arial MT"/>
                <a:cs typeface="Arial MT"/>
              </a:rPr>
              <a:t>or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both?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(indirect)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04950" y="57213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0"/>
                </a:moveTo>
                <a:lnTo>
                  <a:pt x="4559300" y="0"/>
                </a:lnTo>
                <a:lnTo>
                  <a:pt x="4559300" y="3416300"/>
                </a:lnTo>
                <a:lnTo>
                  <a:pt x="0" y="3416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1300" y="2235200"/>
            <a:ext cx="3987800" cy="0"/>
          </a:xfrm>
          <a:custGeom>
            <a:avLst/>
            <a:gdLst/>
            <a:ahLst/>
            <a:cxnLst/>
            <a:rect l="l" t="t" r="r" b="b"/>
            <a:pathLst>
              <a:path w="3987800">
                <a:moveTo>
                  <a:pt x="0" y="0"/>
                </a:moveTo>
                <a:lnTo>
                  <a:pt x="398780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11300" y="1823211"/>
            <a:ext cx="454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Common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Interviewing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Mistakes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(2)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1300" y="2333018"/>
            <a:ext cx="4546600" cy="208089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33070" indent="-172085">
              <a:lnSpc>
                <a:spcPct val="100000"/>
              </a:lnSpc>
              <a:spcBef>
                <a:spcPts val="315"/>
              </a:spcBef>
              <a:buChar char="•"/>
              <a:tabLst>
                <a:tab pos="433070" algn="l"/>
              </a:tabLst>
            </a:pPr>
            <a:r>
              <a:rPr sz="1000" spc="-5" dirty="0">
                <a:latin typeface="Arial MT"/>
                <a:cs typeface="Arial MT"/>
              </a:rPr>
              <a:t>Interviewing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one-at-a-time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instead</a:t>
            </a:r>
            <a:r>
              <a:rPr sz="1000" dirty="0">
                <a:latin typeface="Arial MT"/>
                <a:cs typeface="Arial MT"/>
              </a:rPr>
              <a:t> of in </a:t>
            </a:r>
            <a:r>
              <a:rPr sz="1000" spc="-5" dirty="0">
                <a:latin typeface="Arial MT"/>
                <a:cs typeface="Arial MT"/>
              </a:rPr>
              <a:t>small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groups</a:t>
            </a:r>
            <a:endParaRPr sz="1000">
              <a:latin typeface="Arial MT"/>
              <a:cs typeface="Arial MT"/>
            </a:endParaRPr>
          </a:p>
          <a:p>
            <a:pPr marL="633095" lvl="1" indent="-143510">
              <a:lnSpc>
                <a:spcPct val="100000"/>
              </a:lnSpc>
              <a:spcBef>
                <a:spcPts val="195"/>
              </a:spcBef>
              <a:buChar char="–"/>
              <a:tabLst>
                <a:tab pos="633095" algn="l"/>
              </a:tabLst>
            </a:pPr>
            <a:r>
              <a:rPr sz="900" spc="-5" dirty="0">
                <a:latin typeface="Arial MT"/>
                <a:cs typeface="Arial MT"/>
              </a:rPr>
              <a:t>More people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might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help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get juices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flowing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as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in </a:t>
            </a:r>
            <a:r>
              <a:rPr sz="900" spc="-5" dirty="0">
                <a:latin typeface="Arial MT"/>
                <a:cs typeface="Arial MT"/>
              </a:rPr>
              <a:t>brainstorming</a:t>
            </a:r>
            <a:endParaRPr sz="900">
              <a:latin typeface="Arial MT"/>
              <a:cs typeface="Arial MT"/>
            </a:endParaRPr>
          </a:p>
          <a:p>
            <a:pPr marL="632460" marR="285750" lvl="1" indent="-142875">
              <a:lnSpc>
                <a:spcPct val="102200"/>
              </a:lnSpc>
              <a:spcBef>
                <a:spcPts val="195"/>
              </a:spcBef>
              <a:buChar char="–"/>
              <a:tabLst>
                <a:tab pos="633095" algn="l"/>
              </a:tabLst>
            </a:pPr>
            <a:r>
              <a:rPr sz="900" spc="-5" dirty="0">
                <a:latin typeface="Arial MT"/>
                <a:cs typeface="Arial MT"/>
              </a:rPr>
              <a:t>Users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cannot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think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of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everything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they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need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when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asked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individually,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but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will </a:t>
            </a:r>
            <a:r>
              <a:rPr sz="900" spc="-5" dirty="0">
                <a:latin typeface="Arial MT"/>
                <a:cs typeface="Arial MT"/>
              </a:rPr>
              <a:t>recall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more requirements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when they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hear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others' needs</a:t>
            </a:r>
            <a:endParaRPr sz="900">
              <a:latin typeface="Arial MT"/>
              <a:cs typeface="Arial MT"/>
            </a:endParaRPr>
          </a:p>
          <a:p>
            <a:pPr marL="632460" marR="692150" lvl="1" indent="-142875">
              <a:lnSpc>
                <a:spcPts val="1010"/>
              </a:lnSpc>
              <a:spcBef>
                <a:spcPts val="309"/>
              </a:spcBef>
              <a:buChar char="–"/>
              <a:tabLst>
                <a:tab pos="633095" algn="l"/>
              </a:tabLst>
            </a:pPr>
            <a:r>
              <a:rPr sz="900" spc="-5" dirty="0">
                <a:latin typeface="Arial MT"/>
                <a:cs typeface="Arial MT"/>
              </a:rPr>
              <a:t>Reduces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spotlight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on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individuals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(may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produce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more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interesting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answers)</a:t>
            </a:r>
            <a:endParaRPr sz="900">
              <a:latin typeface="Arial MT"/>
              <a:cs typeface="Arial MT"/>
            </a:endParaRPr>
          </a:p>
          <a:p>
            <a:pPr marL="632460" marR="361950" lvl="1" indent="-142875">
              <a:lnSpc>
                <a:spcPct val="102200"/>
              </a:lnSpc>
              <a:spcBef>
                <a:spcPts val="165"/>
              </a:spcBef>
              <a:buChar char="–"/>
              <a:tabLst>
                <a:tab pos="633095" algn="l"/>
              </a:tabLst>
            </a:pPr>
            <a:r>
              <a:rPr sz="900" spc="-5" dirty="0">
                <a:latin typeface="Arial MT"/>
                <a:cs typeface="Arial MT"/>
              </a:rPr>
              <a:t>This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interaction</a:t>
            </a:r>
            <a:r>
              <a:rPr sz="900" dirty="0">
                <a:latin typeface="Arial MT"/>
                <a:cs typeface="Arial MT"/>
              </a:rPr>
              <a:t> is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called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FF0000"/>
                </a:solidFill>
                <a:latin typeface="Arial MT"/>
                <a:cs typeface="Arial MT"/>
              </a:rPr>
              <a:t>synergy</a:t>
            </a:r>
            <a:r>
              <a:rPr sz="900" spc="-5" dirty="0">
                <a:latin typeface="Arial MT"/>
                <a:cs typeface="Arial MT"/>
              </a:rPr>
              <a:t>,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effect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by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which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group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responses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outperform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 sum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of the individuals' responses</a:t>
            </a:r>
            <a:endParaRPr sz="900">
              <a:latin typeface="Arial MT"/>
              <a:cs typeface="Arial MT"/>
            </a:endParaRPr>
          </a:p>
          <a:p>
            <a:pPr marL="633095" lvl="1" indent="-143510">
              <a:lnSpc>
                <a:spcPct val="100000"/>
              </a:lnSpc>
              <a:spcBef>
                <a:spcPts val="215"/>
              </a:spcBef>
              <a:buChar char="–"/>
              <a:tabLst>
                <a:tab pos="633095" algn="l"/>
              </a:tabLst>
            </a:pPr>
            <a:r>
              <a:rPr sz="900" dirty="0">
                <a:latin typeface="Arial MT"/>
                <a:cs typeface="Arial MT"/>
              </a:rPr>
              <a:t>Do</a:t>
            </a:r>
            <a:r>
              <a:rPr sz="900" spc="-5" dirty="0">
                <a:latin typeface="Arial MT"/>
                <a:cs typeface="Arial MT"/>
              </a:rPr>
              <a:t> not let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one participant dominate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 discussion</a:t>
            </a:r>
            <a:endParaRPr sz="900">
              <a:latin typeface="Arial MT"/>
              <a:cs typeface="Arial MT"/>
            </a:endParaRPr>
          </a:p>
          <a:p>
            <a:pPr marL="433070" indent="-172085">
              <a:lnSpc>
                <a:spcPct val="100000"/>
              </a:lnSpc>
              <a:spcBef>
                <a:spcPts val="215"/>
              </a:spcBef>
              <a:buChar char="•"/>
              <a:tabLst>
                <a:tab pos="433070" algn="l"/>
              </a:tabLst>
            </a:pPr>
            <a:r>
              <a:rPr sz="1000" spc="-5" dirty="0">
                <a:latin typeface="Arial MT"/>
                <a:cs typeface="Arial MT"/>
              </a:rPr>
              <a:t>Assuming that stated</a:t>
            </a:r>
            <a:r>
              <a:rPr sz="1000" dirty="0">
                <a:latin typeface="Arial MT"/>
                <a:cs typeface="Arial MT"/>
              </a:rPr>
              <a:t> needs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exactly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correct</a:t>
            </a:r>
            <a:endParaRPr sz="1000">
              <a:latin typeface="Arial MT"/>
              <a:cs typeface="Arial MT"/>
            </a:endParaRPr>
          </a:p>
          <a:p>
            <a:pPr marL="632460" marR="378460" lvl="1" indent="-142875">
              <a:lnSpc>
                <a:spcPts val="1010"/>
              </a:lnSpc>
              <a:spcBef>
                <a:spcPts val="384"/>
              </a:spcBef>
              <a:buChar char="–"/>
              <a:tabLst>
                <a:tab pos="633095" algn="l"/>
              </a:tabLst>
            </a:pPr>
            <a:r>
              <a:rPr sz="900" spc="-5" dirty="0">
                <a:latin typeface="Arial MT"/>
                <a:cs typeface="Arial MT"/>
              </a:rPr>
              <a:t>Often users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do not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know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exactly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what they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want and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order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"what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he </a:t>
            </a:r>
            <a:r>
              <a:rPr sz="900" dirty="0">
                <a:latin typeface="Arial MT"/>
                <a:cs typeface="Arial MT"/>
              </a:rPr>
              <a:t>is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eating"</a:t>
            </a:r>
            <a:endParaRPr sz="900">
              <a:latin typeface="Arial MT"/>
              <a:cs typeface="Arial MT"/>
            </a:endParaRPr>
          </a:p>
          <a:p>
            <a:pPr marL="633095" lvl="1" indent="-143510">
              <a:lnSpc>
                <a:spcPct val="100000"/>
              </a:lnSpc>
              <a:spcBef>
                <a:spcPts val="190"/>
              </a:spcBef>
              <a:buChar char="–"/>
              <a:tabLst>
                <a:tab pos="633095" algn="l"/>
              </a:tabLst>
            </a:pPr>
            <a:r>
              <a:rPr sz="900" spc="-5" dirty="0">
                <a:latin typeface="Arial MT"/>
                <a:cs typeface="Arial MT"/>
              </a:rPr>
              <a:t>Need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to</a:t>
            </a:r>
            <a:r>
              <a:rPr sz="900" spc="-5" dirty="0">
                <a:latin typeface="Arial MT"/>
                <a:cs typeface="Arial MT"/>
              </a:rPr>
              <a:t> narrow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what </a:t>
            </a:r>
            <a:r>
              <a:rPr sz="900" dirty="0">
                <a:latin typeface="Arial MT"/>
                <a:cs typeface="Arial MT"/>
              </a:rPr>
              <a:t>is</a:t>
            </a:r>
            <a:r>
              <a:rPr sz="900" spc="-5" dirty="0">
                <a:latin typeface="Arial MT"/>
                <a:cs typeface="Arial MT"/>
              </a:rPr>
              <a:t> asked for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down </a:t>
            </a:r>
            <a:r>
              <a:rPr sz="900" dirty="0">
                <a:latin typeface="Arial MT"/>
                <a:cs typeface="Arial MT"/>
              </a:rPr>
              <a:t>to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what </a:t>
            </a:r>
            <a:r>
              <a:rPr sz="900" dirty="0">
                <a:latin typeface="Arial MT"/>
                <a:cs typeface="Arial MT"/>
              </a:rPr>
              <a:t>is </a:t>
            </a:r>
            <a:r>
              <a:rPr sz="900" spc="-5" dirty="0">
                <a:latin typeface="Arial MT"/>
                <a:cs typeface="Arial MT"/>
              </a:rPr>
              <a:t>needed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04950" y="15557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0"/>
                </a:moveTo>
                <a:lnTo>
                  <a:pt x="4559300" y="0"/>
                </a:lnTo>
                <a:lnTo>
                  <a:pt x="4559300" y="3416300"/>
                </a:lnTo>
                <a:lnTo>
                  <a:pt x="0" y="3416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1300" y="6400800"/>
            <a:ext cx="3987800" cy="0"/>
          </a:xfrm>
          <a:custGeom>
            <a:avLst/>
            <a:gdLst/>
            <a:ahLst/>
            <a:cxnLst/>
            <a:rect l="l" t="t" r="r" b="b"/>
            <a:pathLst>
              <a:path w="3987800">
                <a:moveTo>
                  <a:pt x="0" y="0"/>
                </a:moveTo>
                <a:lnTo>
                  <a:pt x="398780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11300" y="5988811"/>
            <a:ext cx="454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Common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Interviewing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Mistakes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(3)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887662" y="7047706"/>
            <a:ext cx="2909570" cy="1402715"/>
            <a:chOff x="2887662" y="7047706"/>
            <a:chExt cx="2909570" cy="140271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7662" y="7400131"/>
              <a:ext cx="1727993" cy="105013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133253" y="7054056"/>
              <a:ext cx="1657350" cy="709295"/>
            </a:xfrm>
            <a:custGeom>
              <a:avLst/>
              <a:gdLst/>
              <a:ahLst/>
              <a:cxnLst/>
              <a:rect l="l" t="t" r="r" b="b"/>
              <a:pathLst>
                <a:path w="1657350" h="709295">
                  <a:moveTo>
                    <a:pt x="1565075" y="0"/>
                  </a:moveTo>
                  <a:lnTo>
                    <a:pt x="746724" y="0"/>
                  </a:lnTo>
                  <a:lnTo>
                    <a:pt x="710883" y="7235"/>
                  </a:lnTo>
                  <a:lnTo>
                    <a:pt x="681615" y="26968"/>
                  </a:lnTo>
                  <a:lnTo>
                    <a:pt x="661882" y="56236"/>
                  </a:lnTo>
                  <a:lnTo>
                    <a:pt x="654646" y="92077"/>
                  </a:lnTo>
                  <a:lnTo>
                    <a:pt x="654646" y="322262"/>
                  </a:lnTo>
                  <a:lnTo>
                    <a:pt x="0" y="709256"/>
                  </a:lnTo>
                  <a:lnTo>
                    <a:pt x="654646" y="460372"/>
                  </a:lnTo>
                  <a:lnTo>
                    <a:pt x="1657153" y="460372"/>
                  </a:lnTo>
                  <a:lnTo>
                    <a:pt x="1657153" y="92077"/>
                  </a:lnTo>
                  <a:lnTo>
                    <a:pt x="1649917" y="56236"/>
                  </a:lnTo>
                  <a:lnTo>
                    <a:pt x="1630184" y="26968"/>
                  </a:lnTo>
                  <a:lnTo>
                    <a:pt x="1600916" y="7235"/>
                  </a:lnTo>
                  <a:lnTo>
                    <a:pt x="1565075" y="0"/>
                  </a:lnTo>
                  <a:close/>
                </a:path>
                <a:path w="1657350" h="709295">
                  <a:moveTo>
                    <a:pt x="1657153" y="460372"/>
                  </a:moveTo>
                  <a:lnTo>
                    <a:pt x="654646" y="460372"/>
                  </a:lnTo>
                  <a:lnTo>
                    <a:pt x="661882" y="496213"/>
                  </a:lnTo>
                  <a:lnTo>
                    <a:pt x="681615" y="525481"/>
                  </a:lnTo>
                  <a:lnTo>
                    <a:pt x="710883" y="545214"/>
                  </a:lnTo>
                  <a:lnTo>
                    <a:pt x="746724" y="552450"/>
                  </a:lnTo>
                  <a:lnTo>
                    <a:pt x="1565075" y="552450"/>
                  </a:lnTo>
                  <a:lnTo>
                    <a:pt x="1600916" y="545214"/>
                  </a:lnTo>
                  <a:lnTo>
                    <a:pt x="1630184" y="525481"/>
                  </a:lnTo>
                  <a:lnTo>
                    <a:pt x="1649917" y="496213"/>
                  </a:lnTo>
                  <a:lnTo>
                    <a:pt x="1657153" y="460372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33253" y="7054056"/>
              <a:ext cx="1657350" cy="709295"/>
            </a:xfrm>
            <a:custGeom>
              <a:avLst/>
              <a:gdLst/>
              <a:ahLst/>
              <a:cxnLst/>
              <a:rect l="l" t="t" r="r" b="b"/>
              <a:pathLst>
                <a:path w="1657350" h="709295">
                  <a:moveTo>
                    <a:pt x="654646" y="92077"/>
                  </a:moveTo>
                  <a:lnTo>
                    <a:pt x="661882" y="56236"/>
                  </a:lnTo>
                  <a:lnTo>
                    <a:pt x="681615" y="26968"/>
                  </a:lnTo>
                  <a:lnTo>
                    <a:pt x="710883" y="7235"/>
                  </a:lnTo>
                  <a:lnTo>
                    <a:pt x="746723" y="0"/>
                  </a:lnTo>
                  <a:lnTo>
                    <a:pt x="821730" y="0"/>
                  </a:lnTo>
                  <a:lnTo>
                    <a:pt x="1072357" y="0"/>
                  </a:lnTo>
                  <a:lnTo>
                    <a:pt x="1565075" y="0"/>
                  </a:lnTo>
                  <a:lnTo>
                    <a:pt x="1600916" y="7235"/>
                  </a:lnTo>
                  <a:lnTo>
                    <a:pt x="1630184" y="26968"/>
                  </a:lnTo>
                  <a:lnTo>
                    <a:pt x="1649917" y="56236"/>
                  </a:lnTo>
                  <a:lnTo>
                    <a:pt x="1657153" y="92077"/>
                  </a:lnTo>
                  <a:lnTo>
                    <a:pt x="1657153" y="322262"/>
                  </a:lnTo>
                  <a:lnTo>
                    <a:pt x="1657153" y="460374"/>
                  </a:lnTo>
                  <a:lnTo>
                    <a:pt x="1649917" y="496213"/>
                  </a:lnTo>
                  <a:lnTo>
                    <a:pt x="1630184" y="525481"/>
                  </a:lnTo>
                  <a:lnTo>
                    <a:pt x="1600916" y="545214"/>
                  </a:lnTo>
                  <a:lnTo>
                    <a:pt x="1565075" y="552450"/>
                  </a:lnTo>
                  <a:lnTo>
                    <a:pt x="1072357" y="552450"/>
                  </a:lnTo>
                  <a:lnTo>
                    <a:pt x="821730" y="552450"/>
                  </a:lnTo>
                  <a:lnTo>
                    <a:pt x="746723" y="552450"/>
                  </a:lnTo>
                  <a:lnTo>
                    <a:pt x="710883" y="545214"/>
                  </a:lnTo>
                  <a:lnTo>
                    <a:pt x="681615" y="525481"/>
                  </a:lnTo>
                  <a:lnTo>
                    <a:pt x="661882" y="496213"/>
                  </a:lnTo>
                  <a:lnTo>
                    <a:pt x="654646" y="460372"/>
                  </a:lnTo>
                  <a:lnTo>
                    <a:pt x="0" y="709257"/>
                  </a:lnTo>
                  <a:lnTo>
                    <a:pt x="654646" y="322262"/>
                  </a:lnTo>
                  <a:lnTo>
                    <a:pt x="654646" y="9207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3592" y="7050024"/>
              <a:ext cx="899160" cy="2682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19623" y="7202423"/>
              <a:ext cx="353567" cy="2682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45888" y="7342631"/>
              <a:ext cx="701039" cy="268223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747520" y="6449059"/>
            <a:ext cx="4051935" cy="10820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96850" marR="220979" indent="-171450">
              <a:lnSpc>
                <a:spcPts val="1390"/>
              </a:lnSpc>
              <a:spcBef>
                <a:spcPts val="185"/>
              </a:spcBef>
              <a:buChar char="•"/>
              <a:tabLst>
                <a:tab pos="196850" algn="l"/>
              </a:tabLst>
            </a:pPr>
            <a:r>
              <a:rPr sz="1200" spc="-5" dirty="0">
                <a:latin typeface="Arial MT"/>
                <a:cs typeface="Arial MT"/>
              </a:rPr>
              <a:t>Trying to </a:t>
            </a:r>
            <a:r>
              <a:rPr sz="1200" dirty="0">
                <a:latin typeface="Arial MT"/>
                <a:cs typeface="Arial MT"/>
              </a:rPr>
              <a:t>convince </a:t>
            </a:r>
            <a:r>
              <a:rPr sz="1200" spc="-5" dirty="0">
                <a:latin typeface="Arial MT"/>
                <a:cs typeface="Arial MT"/>
              </a:rPr>
              <a:t>stakeholders that YOU </a:t>
            </a:r>
            <a:r>
              <a:rPr sz="1200" dirty="0">
                <a:latin typeface="Arial MT"/>
                <a:cs typeface="Arial MT"/>
              </a:rPr>
              <a:t>are smart –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wrong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place</a:t>
            </a:r>
            <a:r>
              <a:rPr sz="1200" spc="-5" dirty="0">
                <a:latin typeface="Arial MT"/>
                <a:cs typeface="Arial MT"/>
              </a:rPr>
              <a:t> to </a:t>
            </a:r>
            <a:r>
              <a:rPr sz="1200" dirty="0">
                <a:latin typeface="Arial MT"/>
                <a:cs typeface="Arial MT"/>
              </a:rPr>
              <a:t>do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that!</a:t>
            </a:r>
            <a:endParaRPr sz="1200">
              <a:latin typeface="Arial MT"/>
              <a:cs typeface="Arial MT"/>
            </a:endParaRPr>
          </a:p>
          <a:p>
            <a:pPr marL="396875" lvl="1" indent="-181610">
              <a:lnSpc>
                <a:spcPct val="100000"/>
              </a:lnSpc>
              <a:spcBef>
                <a:spcPts val="240"/>
              </a:spcBef>
              <a:buChar char="–"/>
              <a:tabLst>
                <a:tab pos="396875" algn="l"/>
              </a:tabLst>
            </a:pPr>
            <a:r>
              <a:rPr sz="1000" spc="-5" dirty="0">
                <a:latin typeface="Arial MT"/>
                <a:cs typeface="Arial MT"/>
              </a:rPr>
              <a:t>Instead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take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every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opportunity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show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you </a:t>
            </a:r>
            <a:r>
              <a:rPr sz="1000" spc="-5" dirty="0">
                <a:latin typeface="Arial MT"/>
                <a:cs typeface="Arial MT"/>
              </a:rPr>
              <a:t>think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stakeholder</a:t>
            </a:r>
            <a:endParaRPr sz="1000">
              <a:latin typeface="Arial MT"/>
              <a:cs typeface="Arial MT"/>
            </a:endParaRPr>
          </a:p>
          <a:p>
            <a:pPr marL="238760" algn="ctr">
              <a:lnSpc>
                <a:spcPts val="1030"/>
              </a:lnSpc>
              <a:spcBef>
                <a:spcPts val="525"/>
              </a:spcBef>
              <a:tabLst>
                <a:tab pos="3031490" algn="l"/>
              </a:tabLst>
            </a:pPr>
            <a:r>
              <a:rPr sz="1500" baseline="30555" dirty="0">
                <a:latin typeface="Arial MT"/>
                <a:cs typeface="Arial MT"/>
              </a:rPr>
              <a:t>is</a:t>
            </a:r>
            <a:r>
              <a:rPr sz="1500" spc="-7" baseline="30555" dirty="0">
                <a:latin typeface="Arial MT"/>
                <a:cs typeface="Arial MT"/>
              </a:rPr>
              <a:t> smart	</a:t>
            </a:r>
            <a:r>
              <a:rPr sz="900" b="1" dirty="0">
                <a:latin typeface="Arial"/>
                <a:cs typeface="Arial"/>
              </a:rPr>
              <a:t>My</a:t>
            </a:r>
            <a:r>
              <a:rPr sz="900" b="1" spc="-40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Elevators</a:t>
            </a:r>
            <a:endParaRPr sz="900">
              <a:latin typeface="Arial"/>
              <a:cs typeface="Arial"/>
            </a:endParaRPr>
          </a:p>
          <a:p>
            <a:pPr marL="396875" lvl="1" indent="-142875">
              <a:lnSpc>
                <a:spcPts val="1030"/>
              </a:lnSpc>
              <a:buChar char="–"/>
              <a:tabLst>
                <a:tab pos="396875" algn="l"/>
                <a:tab pos="3446145" algn="l"/>
              </a:tabLst>
            </a:pPr>
            <a:r>
              <a:rPr sz="1000" spc="-5" dirty="0">
                <a:latin typeface="Arial MT"/>
                <a:cs typeface="Arial MT"/>
              </a:rPr>
              <a:t>Contrast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these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two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cases</a:t>
            </a:r>
            <a:r>
              <a:rPr sz="1050" spc="-7" baseline="23809" dirty="0">
                <a:latin typeface="Arial MT"/>
                <a:cs typeface="Arial MT"/>
              </a:rPr>
              <a:t>1	</a:t>
            </a:r>
            <a:r>
              <a:rPr sz="1350" b="1" baseline="-21604" dirty="0">
                <a:latin typeface="Arial"/>
                <a:cs typeface="Arial"/>
              </a:rPr>
              <a:t>Are</a:t>
            </a:r>
            <a:endParaRPr sz="1350" baseline="-21604">
              <a:latin typeface="Arial"/>
              <a:cs typeface="Arial"/>
            </a:endParaRPr>
          </a:p>
          <a:p>
            <a:pPr marR="233045" algn="r">
              <a:lnSpc>
                <a:spcPct val="100000"/>
              </a:lnSpc>
              <a:spcBef>
                <a:spcPts val="340"/>
              </a:spcBef>
            </a:pPr>
            <a:r>
              <a:rPr sz="900" b="1" spc="-25" dirty="0">
                <a:latin typeface="Arial"/>
                <a:cs typeface="Arial"/>
              </a:rPr>
              <a:t>Too</a:t>
            </a:r>
            <a:r>
              <a:rPr sz="900" b="1" spc="-35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Slow!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844675" y="7704931"/>
            <a:ext cx="1383665" cy="704850"/>
            <a:chOff x="1844675" y="7704931"/>
            <a:chExt cx="1383665" cy="704850"/>
          </a:xfrm>
        </p:grpSpPr>
        <p:sp>
          <p:nvSpPr>
            <p:cNvPr id="18" name="object 18"/>
            <p:cNvSpPr/>
            <p:nvPr/>
          </p:nvSpPr>
          <p:spPr>
            <a:xfrm>
              <a:off x="1851025" y="7711281"/>
              <a:ext cx="1370965" cy="622300"/>
            </a:xfrm>
            <a:custGeom>
              <a:avLst/>
              <a:gdLst/>
              <a:ahLst/>
              <a:cxnLst/>
              <a:rect l="l" t="t" r="r" b="b"/>
              <a:pathLst>
                <a:path w="1370964" h="622300">
                  <a:moveTo>
                    <a:pt x="897994" y="0"/>
                  </a:moveTo>
                  <a:lnTo>
                    <a:pt x="103718" y="0"/>
                  </a:lnTo>
                  <a:lnTo>
                    <a:pt x="63346" y="8150"/>
                  </a:lnTo>
                  <a:lnTo>
                    <a:pt x="30378" y="30378"/>
                  </a:lnTo>
                  <a:lnTo>
                    <a:pt x="8150" y="63346"/>
                  </a:lnTo>
                  <a:lnTo>
                    <a:pt x="0" y="103717"/>
                  </a:lnTo>
                  <a:lnTo>
                    <a:pt x="0" y="518581"/>
                  </a:lnTo>
                  <a:lnTo>
                    <a:pt x="8150" y="558953"/>
                  </a:lnTo>
                  <a:lnTo>
                    <a:pt x="30378" y="591921"/>
                  </a:lnTo>
                  <a:lnTo>
                    <a:pt x="63346" y="614149"/>
                  </a:lnTo>
                  <a:lnTo>
                    <a:pt x="103718" y="622300"/>
                  </a:lnTo>
                  <a:lnTo>
                    <a:pt x="897994" y="622300"/>
                  </a:lnTo>
                  <a:lnTo>
                    <a:pt x="938366" y="614149"/>
                  </a:lnTo>
                  <a:lnTo>
                    <a:pt x="971334" y="591921"/>
                  </a:lnTo>
                  <a:lnTo>
                    <a:pt x="993561" y="558953"/>
                  </a:lnTo>
                  <a:lnTo>
                    <a:pt x="1001712" y="518581"/>
                  </a:lnTo>
                  <a:lnTo>
                    <a:pt x="1001712" y="259292"/>
                  </a:lnTo>
                  <a:lnTo>
                    <a:pt x="1367468" y="103718"/>
                  </a:lnTo>
                  <a:lnTo>
                    <a:pt x="1001712" y="103717"/>
                  </a:lnTo>
                  <a:lnTo>
                    <a:pt x="993561" y="63346"/>
                  </a:lnTo>
                  <a:lnTo>
                    <a:pt x="971334" y="30378"/>
                  </a:lnTo>
                  <a:lnTo>
                    <a:pt x="938366" y="8150"/>
                  </a:lnTo>
                  <a:lnTo>
                    <a:pt x="897994" y="0"/>
                  </a:lnTo>
                  <a:close/>
                </a:path>
                <a:path w="1370964" h="622300">
                  <a:moveTo>
                    <a:pt x="1370863" y="102274"/>
                  </a:moveTo>
                  <a:lnTo>
                    <a:pt x="1001712" y="103718"/>
                  </a:lnTo>
                  <a:lnTo>
                    <a:pt x="1367471" y="103717"/>
                  </a:lnTo>
                  <a:lnTo>
                    <a:pt x="1370863" y="10227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51025" y="7711281"/>
              <a:ext cx="1370965" cy="622300"/>
            </a:xfrm>
            <a:custGeom>
              <a:avLst/>
              <a:gdLst/>
              <a:ahLst/>
              <a:cxnLst/>
              <a:rect l="l" t="t" r="r" b="b"/>
              <a:pathLst>
                <a:path w="1370964" h="622300">
                  <a:moveTo>
                    <a:pt x="0" y="103718"/>
                  </a:moveTo>
                  <a:lnTo>
                    <a:pt x="8150" y="63346"/>
                  </a:lnTo>
                  <a:lnTo>
                    <a:pt x="30378" y="30378"/>
                  </a:lnTo>
                  <a:lnTo>
                    <a:pt x="63346" y="8150"/>
                  </a:lnTo>
                  <a:lnTo>
                    <a:pt x="103718" y="0"/>
                  </a:lnTo>
                  <a:lnTo>
                    <a:pt x="584332" y="0"/>
                  </a:lnTo>
                  <a:lnTo>
                    <a:pt x="834760" y="0"/>
                  </a:lnTo>
                  <a:lnTo>
                    <a:pt x="897994" y="0"/>
                  </a:lnTo>
                  <a:lnTo>
                    <a:pt x="938365" y="8150"/>
                  </a:lnTo>
                  <a:lnTo>
                    <a:pt x="971334" y="30378"/>
                  </a:lnTo>
                  <a:lnTo>
                    <a:pt x="993561" y="63346"/>
                  </a:lnTo>
                  <a:lnTo>
                    <a:pt x="1001712" y="103718"/>
                  </a:lnTo>
                  <a:lnTo>
                    <a:pt x="1370864" y="102274"/>
                  </a:lnTo>
                  <a:lnTo>
                    <a:pt x="1001712" y="259291"/>
                  </a:lnTo>
                  <a:lnTo>
                    <a:pt x="1001712" y="518581"/>
                  </a:lnTo>
                  <a:lnTo>
                    <a:pt x="993561" y="558953"/>
                  </a:lnTo>
                  <a:lnTo>
                    <a:pt x="971334" y="591921"/>
                  </a:lnTo>
                  <a:lnTo>
                    <a:pt x="938365" y="614149"/>
                  </a:lnTo>
                  <a:lnTo>
                    <a:pt x="897994" y="622300"/>
                  </a:lnTo>
                  <a:lnTo>
                    <a:pt x="834760" y="622300"/>
                  </a:lnTo>
                  <a:lnTo>
                    <a:pt x="584332" y="622300"/>
                  </a:lnTo>
                  <a:lnTo>
                    <a:pt x="103718" y="622300"/>
                  </a:lnTo>
                  <a:lnTo>
                    <a:pt x="63346" y="614149"/>
                  </a:lnTo>
                  <a:lnTo>
                    <a:pt x="30378" y="591921"/>
                  </a:lnTo>
                  <a:lnTo>
                    <a:pt x="8150" y="558953"/>
                  </a:lnTo>
                  <a:lnTo>
                    <a:pt x="0" y="518581"/>
                  </a:lnTo>
                  <a:lnTo>
                    <a:pt x="0" y="259291"/>
                  </a:lnTo>
                  <a:lnTo>
                    <a:pt x="0" y="10371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29536" y="7711439"/>
              <a:ext cx="460248" cy="26822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2752" y="7863839"/>
              <a:ext cx="813815" cy="26822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4840" y="8004047"/>
              <a:ext cx="929639" cy="26822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03984" y="8141208"/>
              <a:ext cx="911352" cy="268224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968769" y="7721600"/>
            <a:ext cx="779145" cy="61087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219"/>
              </a:spcBef>
            </a:pPr>
            <a:r>
              <a:rPr sz="900" b="1" dirty="0">
                <a:latin typeface="Arial"/>
                <a:cs typeface="Arial"/>
              </a:rPr>
              <a:t>I</a:t>
            </a:r>
            <a:r>
              <a:rPr sz="900" b="1" spc="-50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See.</a:t>
            </a:r>
            <a:endParaRPr sz="900">
              <a:latin typeface="Arial"/>
              <a:cs typeface="Arial"/>
            </a:endParaRPr>
          </a:p>
          <a:p>
            <a:pPr marR="5080" algn="ctr">
              <a:lnSpc>
                <a:spcPct val="102200"/>
              </a:lnSpc>
              <a:spcBef>
                <a:spcPts val="95"/>
              </a:spcBef>
            </a:pPr>
            <a:r>
              <a:rPr sz="900" b="1" spc="-20" dirty="0">
                <a:latin typeface="Arial"/>
                <a:cs typeface="Arial"/>
              </a:rPr>
              <a:t>Tell </a:t>
            </a:r>
            <a:r>
              <a:rPr sz="900" b="1" spc="-5" dirty="0">
                <a:latin typeface="Arial"/>
                <a:cs typeface="Arial"/>
              </a:rPr>
              <a:t>Me </a:t>
            </a:r>
            <a:r>
              <a:rPr sz="900" b="1" dirty="0">
                <a:latin typeface="Arial"/>
                <a:cs typeface="Arial"/>
              </a:rPr>
              <a:t>Why </a:t>
            </a:r>
            <a:r>
              <a:rPr sz="900" b="1" spc="5" dirty="0">
                <a:latin typeface="Arial"/>
                <a:cs typeface="Arial"/>
              </a:rPr>
              <a:t> </a:t>
            </a:r>
            <a:r>
              <a:rPr sz="900" b="1" spc="-25" dirty="0">
                <a:latin typeface="Arial"/>
                <a:cs typeface="Arial"/>
              </a:rPr>
              <a:t>You</a:t>
            </a:r>
            <a:r>
              <a:rPr sz="900" b="1" spc="-35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Feel</a:t>
            </a:r>
            <a:r>
              <a:rPr sz="900" b="1" spc="-35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They </a:t>
            </a:r>
            <a:r>
              <a:rPr sz="900" b="1" spc="-23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Are</a:t>
            </a:r>
            <a:r>
              <a:rPr sz="900" b="1" spc="-40" dirty="0">
                <a:latin typeface="Arial"/>
                <a:cs typeface="Arial"/>
              </a:rPr>
              <a:t> </a:t>
            </a:r>
            <a:r>
              <a:rPr sz="900" b="1" spc="-25" dirty="0">
                <a:latin typeface="Arial"/>
                <a:cs typeface="Arial"/>
              </a:rPr>
              <a:t>Too</a:t>
            </a:r>
            <a:r>
              <a:rPr sz="900" b="1" spc="-30" dirty="0">
                <a:latin typeface="Arial"/>
                <a:cs typeface="Arial"/>
              </a:rPr>
              <a:t> </a:t>
            </a:r>
            <a:r>
              <a:rPr sz="900" b="1" spc="-10" dirty="0">
                <a:latin typeface="Arial"/>
                <a:cs typeface="Arial"/>
              </a:rPr>
              <a:t>Slow.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260125" y="7816342"/>
            <a:ext cx="2536825" cy="876935"/>
            <a:chOff x="3260125" y="7816342"/>
            <a:chExt cx="2536825" cy="876935"/>
          </a:xfrm>
        </p:grpSpPr>
        <p:sp>
          <p:nvSpPr>
            <p:cNvPr id="26" name="object 26"/>
            <p:cNvSpPr/>
            <p:nvPr/>
          </p:nvSpPr>
          <p:spPr>
            <a:xfrm>
              <a:off x="3266475" y="7822691"/>
              <a:ext cx="2524125" cy="786765"/>
            </a:xfrm>
            <a:custGeom>
              <a:avLst/>
              <a:gdLst/>
              <a:ahLst/>
              <a:cxnLst/>
              <a:rect l="l" t="t" r="r" b="b"/>
              <a:pathLst>
                <a:path w="2524125" h="786765">
                  <a:moveTo>
                    <a:pt x="0" y="0"/>
                  </a:moveTo>
                  <a:lnTo>
                    <a:pt x="1003105" y="342746"/>
                  </a:lnTo>
                  <a:lnTo>
                    <a:pt x="1003105" y="659582"/>
                  </a:lnTo>
                  <a:lnTo>
                    <a:pt x="1013065" y="708914"/>
                  </a:lnTo>
                  <a:lnTo>
                    <a:pt x="1040226" y="749199"/>
                  </a:lnTo>
                  <a:lnTo>
                    <a:pt x="1080512" y="776360"/>
                  </a:lnTo>
                  <a:lnTo>
                    <a:pt x="1129844" y="786320"/>
                  </a:lnTo>
                  <a:lnTo>
                    <a:pt x="2397192" y="786320"/>
                  </a:lnTo>
                  <a:lnTo>
                    <a:pt x="2446524" y="776360"/>
                  </a:lnTo>
                  <a:lnTo>
                    <a:pt x="2486810" y="749199"/>
                  </a:lnTo>
                  <a:lnTo>
                    <a:pt x="2513971" y="708914"/>
                  </a:lnTo>
                  <a:lnTo>
                    <a:pt x="2523930" y="659582"/>
                  </a:lnTo>
                  <a:lnTo>
                    <a:pt x="2523930" y="152646"/>
                  </a:lnTo>
                  <a:lnTo>
                    <a:pt x="1003105" y="152646"/>
                  </a:lnTo>
                  <a:lnTo>
                    <a:pt x="0" y="0"/>
                  </a:lnTo>
                  <a:close/>
                </a:path>
                <a:path w="2524125" h="786765">
                  <a:moveTo>
                    <a:pt x="2397192" y="25907"/>
                  </a:moveTo>
                  <a:lnTo>
                    <a:pt x="1129844" y="25907"/>
                  </a:lnTo>
                  <a:lnTo>
                    <a:pt x="1080512" y="35867"/>
                  </a:lnTo>
                  <a:lnTo>
                    <a:pt x="1040226" y="63028"/>
                  </a:lnTo>
                  <a:lnTo>
                    <a:pt x="1013065" y="103313"/>
                  </a:lnTo>
                  <a:lnTo>
                    <a:pt x="1003105" y="152646"/>
                  </a:lnTo>
                  <a:lnTo>
                    <a:pt x="2523930" y="152646"/>
                  </a:lnTo>
                  <a:lnTo>
                    <a:pt x="2513971" y="103313"/>
                  </a:lnTo>
                  <a:lnTo>
                    <a:pt x="2486810" y="63028"/>
                  </a:lnTo>
                  <a:lnTo>
                    <a:pt x="2446524" y="35867"/>
                  </a:lnTo>
                  <a:lnTo>
                    <a:pt x="2397192" y="25907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66475" y="7822692"/>
              <a:ext cx="2524125" cy="786765"/>
            </a:xfrm>
            <a:custGeom>
              <a:avLst/>
              <a:gdLst/>
              <a:ahLst/>
              <a:cxnLst/>
              <a:rect l="l" t="t" r="r" b="b"/>
              <a:pathLst>
                <a:path w="2524125" h="786765">
                  <a:moveTo>
                    <a:pt x="1003106" y="152646"/>
                  </a:moveTo>
                  <a:lnTo>
                    <a:pt x="1013065" y="103313"/>
                  </a:lnTo>
                  <a:lnTo>
                    <a:pt x="1040226" y="63028"/>
                  </a:lnTo>
                  <a:lnTo>
                    <a:pt x="1080512" y="35867"/>
                  </a:lnTo>
                  <a:lnTo>
                    <a:pt x="1129844" y="25907"/>
                  </a:lnTo>
                  <a:lnTo>
                    <a:pt x="1256576" y="25907"/>
                  </a:lnTo>
                  <a:lnTo>
                    <a:pt x="1636783" y="25907"/>
                  </a:lnTo>
                  <a:lnTo>
                    <a:pt x="2397192" y="25907"/>
                  </a:lnTo>
                  <a:lnTo>
                    <a:pt x="2446524" y="35867"/>
                  </a:lnTo>
                  <a:lnTo>
                    <a:pt x="2486810" y="63028"/>
                  </a:lnTo>
                  <a:lnTo>
                    <a:pt x="2513971" y="103313"/>
                  </a:lnTo>
                  <a:lnTo>
                    <a:pt x="2523931" y="152646"/>
                  </a:lnTo>
                  <a:lnTo>
                    <a:pt x="2523931" y="342746"/>
                  </a:lnTo>
                  <a:lnTo>
                    <a:pt x="2523931" y="659581"/>
                  </a:lnTo>
                  <a:lnTo>
                    <a:pt x="2513971" y="708913"/>
                  </a:lnTo>
                  <a:lnTo>
                    <a:pt x="2486810" y="749199"/>
                  </a:lnTo>
                  <a:lnTo>
                    <a:pt x="2446524" y="776360"/>
                  </a:lnTo>
                  <a:lnTo>
                    <a:pt x="2397192" y="786320"/>
                  </a:lnTo>
                  <a:lnTo>
                    <a:pt x="1636783" y="786320"/>
                  </a:lnTo>
                  <a:lnTo>
                    <a:pt x="1256576" y="786320"/>
                  </a:lnTo>
                  <a:lnTo>
                    <a:pt x="1129844" y="786320"/>
                  </a:lnTo>
                  <a:lnTo>
                    <a:pt x="1080512" y="776360"/>
                  </a:lnTo>
                  <a:lnTo>
                    <a:pt x="1040226" y="749199"/>
                  </a:lnTo>
                  <a:lnTo>
                    <a:pt x="1013065" y="708913"/>
                  </a:lnTo>
                  <a:lnTo>
                    <a:pt x="1003106" y="659581"/>
                  </a:lnTo>
                  <a:lnTo>
                    <a:pt x="1003106" y="342746"/>
                  </a:lnTo>
                  <a:lnTo>
                    <a:pt x="0" y="0"/>
                  </a:lnTo>
                  <a:lnTo>
                    <a:pt x="1003106" y="15264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03928" y="7854695"/>
              <a:ext cx="1066800" cy="26822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18584" y="8007095"/>
              <a:ext cx="1237488" cy="26822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94200" y="8147303"/>
              <a:ext cx="1286255" cy="26822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72864" y="8287511"/>
              <a:ext cx="1362456" cy="26822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26432" y="8427719"/>
              <a:ext cx="621791" cy="265175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4445793" y="7864855"/>
            <a:ext cx="1181100" cy="75120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219"/>
              </a:spcBef>
            </a:pPr>
            <a:r>
              <a:rPr sz="900" b="1" dirty="0">
                <a:latin typeface="Arial"/>
                <a:cs typeface="Arial"/>
              </a:rPr>
              <a:t>I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Don’t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Think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So.</a:t>
            </a:r>
            <a:endParaRPr sz="900">
              <a:latin typeface="Arial"/>
              <a:cs typeface="Arial"/>
            </a:endParaRPr>
          </a:p>
          <a:p>
            <a:pPr marR="5080" algn="ctr">
              <a:lnSpc>
                <a:spcPct val="102200"/>
              </a:lnSpc>
              <a:spcBef>
                <a:spcPts val="95"/>
              </a:spcBef>
            </a:pPr>
            <a:r>
              <a:rPr sz="900" b="1" dirty="0">
                <a:latin typeface="Arial"/>
                <a:cs typeface="Arial"/>
              </a:rPr>
              <a:t>I Think </a:t>
            </a:r>
            <a:r>
              <a:rPr sz="900" b="1" spc="-25" dirty="0">
                <a:latin typeface="Arial"/>
                <a:cs typeface="Arial"/>
              </a:rPr>
              <a:t>You </a:t>
            </a:r>
            <a:r>
              <a:rPr sz="900" b="1" spc="-5" dirty="0">
                <a:latin typeface="Arial"/>
                <a:cs typeface="Arial"/>
              </a:rPr>
              <a:t>Have an </a:t>
            </a:r>
            <a:r>
              <a:rPr sz="900" b="1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Elevator Throughput </a:t>
            </a:r>
            <a:r>
              <a:rPr sz="900" b="1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Problem,</a:t>
            </a:r>
            <a:r>
              <a:rPr sz="900" b="1" spc="-35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not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a</a:t>
            </a:r>
            <a:r>
              <a:rPr sz="900" b="1" spc="-30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Speed </a:t>
            </a:r>
            <a:r>
              <a:rPr sz="900" b="1" spc="-235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Problem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03057" y="8856980"/>
            <a:ext cx="184531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Times New Roman"/>
                <a:cs typeface="Times New Roman"/>
              </a:rPr>
              <a:t>[1]</a:t>
            </a:r>
            <a:r>
              <a:rPr sz="600" spc="-35" dirty="0">
                <a:latin typeface="Times New Roman"/>
                <a:cs typeface="Times New Roman"/>
              </a:rPr>
              <a:t> </a:t>
            </a:r>
            <a:r>
              <a:rPr sz="600" spc="-5" dirty="0">
                <a:latin typeface="Times New Roman"/>
                <a:cs typeface="Times New Roman"/>
              </a:rPr>
              <a:t>A</a:t>
            </a:r>
            <a:r>
              <a:rPr sz="600" dirty="0">
                <a:latin typeface="Times New Roman"/>
                <a:cs typeface="Times New Roman"/>
              </a:rPr>
              <a:t>lan </a:t>
            </a:r>
            <a:r>
              <a:rPr sz="600" spc="-5" dirty="0">
                <a:latin typeface="Times New Roman"/>
                <a:cs typeface="Times New Roman"/>
              </a:rPr>
              <a:t>M</a:t>
            </a:r>
            <a:r>
              <a:rPr sz="600" dirty="0">
                <a:latin typeface="Times New Roman"/>
                <a:cs typeface="Times New Roman"/>
              </a:rPr>
              <a:t>. </a:t>
            </a:r>
            <a:r>
              <a:rPr sz="600" spc="-5" dirty="0">
                <a:latin typeface="Times New Roman"/>
                <a:cs typeface="Times New Roman"/>
              </a:rPr>
              <a:t>D</a:t>
            </a:r>
            <a:r>
              <a:rPr sz="600" dirty="0">
                <a:latin typeface="Times New Roman"/>
                <a:cs typeface="Times New Roman"/>
              </a:rPr>
              <a:t>avis</a:t>
            </a:r>
            <a:r>
              <a:rPr sz="600" spc="-5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“</a:t>
            </a:r>
            <a:r>
              <a:rPr sz="600" spc="-5" dirty="0">
                <a:latin typeface="Times New Roman"/>
                <a:cs typeface="Times New Roman"/>
              </a:rPr>
              <a:t>J</a:t>
            </a:r>
            <a:r>
              <a:rPr sz="600" dirty="0">
                <a:latin typeface="Times New Roman"/>
                <a:cs typeface="Times New Roman"/>
              </a:rPr>
              <a:t>u</a:t>
            </a:r>
            <a:r>
              <a:rPr sz="600" spc="-5" dirty="0">
                <a:latin typeface="Times New Roman"/>
                <a:cs typeface="Times New Roman"/>
              </a:rPr>
              <a:t>s</a:t>
            </a:r>
            <a:r>
              <a:rPr sz="600" dirty="0">
                <a:latin typeface="Times New Roman"/>
                <a:cs typeface="Times New Roman"/>
              </a:rPr>
              <a:t>t enough requirements</a:t>
            </a:r>
            <a:r>
              <a:rPr sz="600" spc="-5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management”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504950" y="57213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0"/>
                </a:moveTo>
                <a:lnTo>
                  <a:pt x="4559300" y="0"/>
                </a:lnTo>
                <a:lnTo>
                  <a:pt x="4559300" y="3416300"/>
                </a:lnTo>
                <a:lnTo>
                  <a:pt x="0" y="3416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DFD42E9-FAC9-2891-355C-20DAC3415FE1}"/>
                  </a:ext>
                </a:extLst>
              </p14:cNvPr>
              <p14:cNvContentPartPr/>
              <p14:nvPr/>
            </p14:nvContentPartPr>
            <p14:xfrm>
              <a:off x="3178440" y="3162240"/>
              <a:ext cx="785520" cy="3978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DFD42E9-FAC9-2891-355C-20DAC3415FE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69080" y="3152880"/>
                <a:ext cx="804240" cy="416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1300" y="2235200"/>
            <a:ext cx="3987800" cy="0"/>
          </a:xfrm>
          <a:custGeom>
            <a:avLst/>
            <a:gdLst/>
            <a:ahLst/>
            <a:cxnLst/>
            <a:rect l="l" t="t" r="r" b="b"/>
            <a:pathLst>
              <a:path w="3987800">
                <a:moveTo>
                  <a:pt x="0" y="0"/>
                </a:moveTo>
                <a:lnTo>
                  <a:pt x="398780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11300" y="1823211"/>
            <a:ext cx="4546600" cy="2701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Interviews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Start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Up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Questions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(1)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Arial MT"/>
              <a:cs typeface="Arial MT"/>
            </a:endParaRPr>
          </a:p>
          <a:p>
            <a:pPr marL="432434" marR="313690" indent="-171450">
              <a:lnSpc>
                <a:spcPts val="1610"/>
              </a:lnSpc>
              <a:buChar char="•"/>
              <a:tabLst>
                <a:tab pos="433070" algn="l"/>
              </a:tabLst>
            </a:pPr>
            <a:r>
              <a:rPr sz="1400" spc="-5" dirty="0">
                <a:latin typeface="Arial MT"/>
                <a:cs typeface="Arial MT"/>
              </a:rPr>
              <a:t>Context-free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questions to</a:t>
            </a:r>
            <a:r>
              <a:rPr sz="1400" dirty="0">
                <a:latin typeface="Arial MT"/>
                <a:cs typeface="Arial MT"/>
              </a:rPr>
              <a:t> narrow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dirty="0">
                <a:latin typeface="Arial MT"/>
                <a:cs typeface="Arial MT"/>
              </a:rPr>
              <a:t> scope a bit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(Weinberg)</a:t>
            </a:r>
            <a:endParaRPr sz="1400">
              <a:latin typeface="Arial MT"/>
              <a:cs typeface="Arial MT"/>
            </a:endParaRPr>
          </a:p>
          <a:p>
            <a:pPr marL="433070" indent="-172085">
              <a:lnSpc>
                <a:spcPct val="100000"/>
              </a:lnSpc>
              <a:spcBef>
                <a:spcPts val="365"/>
              </a:spcBef>
              <a:buChar char="•"/>
              <a:tabLst>
                <a:tab pos="433070" algn="l"/>
              </a:tabLst>
            </a:pPr>
            <a:r>
              <a:rPr sz="1400" spc="-5" dirty="0">
                <a:latin typeface="Arial MT"/>
                <a:cs typeface="Arial MT"/>
              </a:rPr>
              <a:t>Identify 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customers</a:t>
            </a:r>
            <a:r>
              <a:rPr sz="1400" spc="-5" dirty="0">
                <a:latin typeface="Arial MT"/>
                <a:cs typeface="Arial MT"/>
              </a:rPr>
              <a:t>,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goals</a:t>
            </a:r>
            <a:r>
              <a:rPr sz="1400" dirty="0">
                <a:latin typeface="Arial MT"/>
                <a:cs typeface="Arial MT"/>
              </a:rPr>
              <a:t>,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 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benefits</a:t>
            </a:r>
            <a:endParaRPr sz="1400">
              <a:latin typeface="Arial MT"/>
              <a:cs typeface="Arial MT"/>
            </a:endParaRPr>
          </a:p>
          <a:p>
            <a:pPr marL="633095" lvl="1" indent="-143510">
              <a:lnSpc>
                <a:spcPct val="100000"/>
              </a:lnSpc>
              <a:spcBef>
                <a:spcPts val="220"/>
              </a:spcBef>
              <a:buChar char="–"/>
              <a:tabLst>
                <a:tab pos="633095" algn="l"/>
              </a:tabLst>
            </a:pPr>
            <a:r>
              <a:rPr sz="1200" spc="-5" dirty="0">
                <a:latin typeface="Arial MT"/>
                <a:cs typeface="Arial MT"/>
              </a:rPr>
              <a:t>Who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(really)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behind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request</a:t>
            </a:r>
            <a:r>
              <a:rPr sz="1200" spc="-5" dirty="0">
                <a:latin typeface="Arial MT"/>
                <a:cs typeface="Arial MT"/>
              </a:rPr>
              <a:t> for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system?</a:t>
            </a:r>
            <a:endParaRPr sz="1200">
              <a:latin typeface="Arial MT"/>
              <a:cs typeface="Arial MT"/>
            </a:endParaRPr>
          </a:p>
          <a:p>
            <a:pPr marL="633095" lvl="1" indent="-143510">
              <a:lnSpc>
                <a:spcPct val="100000"/>
              </a:lnSpc>
              <a:spcBef>
                <a:spcPts val="360"/>
              </a:spcBef>
              <a:buChar char="–"/>
              <a:tabLst>
                <a:tab pos="633095" algn="l"/>
              </a:tabLst>
            </a:pPr>
            <a:r>
              <a:rPr sz="1200" spc="-5" dirty="0">
                <a:latin typeface="Arial MT"/>
                <a:cs typeface="Arial MT"/>
              </a:rPr>
              <a:t>Who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will use</a:t>
            </a:r>
            <a:r>
              <a:rPr sz="1200" spc="-5" dirty="0">
                <a:latin typeface="Arial MT"/>
                <a:cs typeface="Arial MT"/>
              </a:rPr>
              <a:t> the system? Willingly?</a:t>
            </a:r>
            <a:endParaRPr sz="1200">
              <a:latin typeface="Arial MT"/>
              <a:cs typeface="Arial MT"/>
            </a:endParaRPr>
          </a:p>
          <a:p>
            <a:pPr marL="633095" lvl="1" indent="-143510">
              <a:lnSpc>
                <a:spcPct val="100000"/>
              </a:lnSpc>
              <a:spcBef>
                <a:spcPts val="265"/>
              </a:spcBef>
              <a:buChar char="–"/>
              <a:tabLst>
                <a:tab pos="633095" algn="l"/>
              </a:tabLst>
            </a:pPr>
            <a:r>
              <a:rPr sz="1200" spc="-5" dirty="0">
                <a:latin typeface="Arial MT"/>
                <a:cs typeface="Arial MT"/>
              </a:rPr>
              <a:t>Are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there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several</a:t>
            </a:r>
            <a:r>
              <a:rPr sz="1200" spc="-5" dirty="0">
                <a:latin typeface="Arial MT"/>
                <a:cs typeface="Arial MT"/>
              </a:rPr>
              <a:t> types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users?</a:t>
            </a:r>
            <a:endParaRPr sz="1200">
              <a:latin typeface="Arial MT"/>
              <a:cs typeface="Arial MT"/>
            </a:endParaRPr>
          </a:p>
          <a:p>
            <a:pPr marL="632460" marR="855344" lvl="1" indent="-142875">
              <a:lnSpc>
                <a:spcPct val="103299"/>
              </a:lnSpc>
              <a:spcBef>
                <a:spcPts val="219"/>
              </a:spcBef>
              <a:buChar char="–"/>
              <a:tabLst>
                <a:tab pos="633095" algn="l"/>
              </a:tabLst>
            </a:pPr>
            <a:r>
              <a:rPr sz="1200" spc="-5" dirty="0">
                <a:latin typeface="Arial MT"/>
                <a:cs typeface="Arial MT"/>
              </a:rPr>
              <a:t>What </a:t>
            </a:r>
            <a:r>
              <a:rPr sz="1200" dirty="0">
                <a:latin typeface="Arial MT"/>
                <a:cs typeface="Arial MT"/>
              </a:rPr>
              <a:t>is </a:t>
            </a:r>
            <a:r>
              <a:rPr sz="1200" spc="-5" dirty="0">
                <a:latin typeface="Arial MT"/>
                <a:cs typeface="Arial MT"/>
              </a:rPr>
              <a:t>the potential </a:t>
            </a:r>
            <a:r>
              <a:rPr sz="1200" dirty="0">
                <a:latin typeface="Arial MT"/>
                <a:cs typeface="Arial MT"/>
              </a:rPr>
              <a:t>economic </a:t>
            </a:r>
            <a:r>
              <a:rPr sz="1200" spc="-5" dirty="0">
                <a:latin typeface="Arial MT"/>
                <a:cs typeface="Arial MT"/>
              </a:rPr>
              <a:t>benefit from </a:t>
            </a:r>
            <a:r>
              <a:rPr sz="1200" dirty="0">
                <a:latin typeface="Arial MT"/>
                <a:cs typeface="Arial MT"/>
              </a:rPr>
              <a:t>a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successful solution?</a:t>
            </a:r>
            <a:endParaRPr sz="1200">
              <a:latin typeface="Arial MT"/>
              <a:cs typeface="Arial MT"/>
            </a:endParaRPr>
          </a:p>
          <a:p>
            <a:pPr marL="632460" marR="607695" lvl="1" indent="-142875">
              <a:lnSpc>
                <a:spcPts val="1420"/>
              </a:lnSpc>
              <a:spcBef>
                <a:spcPts val="325"/>
              </a:spcBef>
              <a:buChar char="–"/>
              <a:tabLst>
                <a:tab pos="633095" algn="l"/>
              </a:tabLst>
            </a:pPr>
            <a:r>
              <a:rPr sz="1200" spc="-5" dirty="0">
                <a:latin typeface="Arial MT"/>
                <a:cs typeface="Arial MT"/>
              </a:rPr>
              <a:t>Is</a:t>
            </a:r>
            <a:r>
              <a:rPr sz="1200" dirty="0">
                <a:latin typeface="Arial MT"/>
                <a:cs typeface="Arial MT"/>
              </a:rPr>
              <a:t> a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(pre-existing)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solution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available </a:t>
            </a:r>
            <a:r>
              <a:rPr sz="1200" spc="-5" dirty="0">
                <a:latin typeface="Arial MT"/>
                <a:cs typeface="Arial MT"/>
              </a:rPr>
              <a:t>from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another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source?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04950" y="15557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0"/>
                </a:moveTo>
                <a:lnTo>
                  <a:pt x="4559300" y="0"/>
                </a:lnTo>
                <a:lnTo>
                  <a:pt x="4559300" y="3416300"/>
                </a:lnTo>
                <a:lnTo>
                  <a:pt x="0" y="3416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98600" y="57150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 gridSpan="2"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40"/>
                        </a:spcBef>
                        <a:tabLst>
                          <a:tab pos="856615" algn="l"/>
                          <a:tab pos="1564640" algn="l"/>
                          <a:tab pos="2035175" algn="l"/>
                          <a:tab pos="2632075" algn="l"/>
                          <a:tab pos="3566160" algn="l"/>
                          <a:tab pos="4079240" algn="l"/>
                        </a:tabLst>
                      </a:pP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Eli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c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io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sz="600" spc="-1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6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c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hnique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s	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x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st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g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 S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yst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ms	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rv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iew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s	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B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ain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st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o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rm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g	J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oin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600" spc="-3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Appli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c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io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 De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ig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n	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P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o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o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ty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pin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g	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U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se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 Ca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endParaRPr sz="6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Interviews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Start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Up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Questions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(2)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>
                  <a:txBody>
                    <a:bodyPr/>
                    <a:lstStyle/>
                    <a:p>
                      <a:pPr marL="31686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When</a:t>
                      </a:r>
                      <a:r>
                        <a:rPr sz="1400" spc="-1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do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you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need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it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by?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534670" indent="-267335">
                        <a:lnSpc>
                          <a:spcPct val="100000"/>
                        </a:lnSpc>
                        <a:spcBef>
                          <a:spcPts val="225"/>
                        </a:spcBef>
                        <a:buChar char="•"/>
                        <a:tabLst>
                          <a:tab pos="534035" algn="l"/>
                          <a:tab pos="534670" algn="l"/>
                        </a:tabLst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Can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you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prioritize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your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needs?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534670" indent="-267335">
                        <a:lnSpc>
                          <a:spcPct val="100000"/>
                        </a:lnSpc>
                        <a:spcBef>
                          <a:spcPts val="360"/>
                        </a:spcBef>
                        <a:buChar char="•"/>
                        <a:tabLst>
                          <a:tab pos="534035" algn="l"/>
                          <a:tab pos="53467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What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are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your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constraints?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725170" lvl="1" indent="-229235">
                        <a:lnSpc>
                          <a:spcPct val="100000"/>
                        </a:lnSpc>
                        <a:spcBef>
                          <a:spcPts val="150"/>
                        </a:spcBef>
                        <a:buChar char="–"/>
                        <a:tabLst>
                          <a:tab pos="724535" algn="l"/>
                          <a:tab pos="725170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Time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725170" lvl="1" indent="-229235">
                        <a:lnSpc>
                          <a:spcPct val="100000"/>
                        </a:lnSpc>
                        <a:spcBef>
                          <a:spcPts val="315"/>
                        </a:spcBef>
                        <a:buChar char="–"/>
                        <a:tabLst>
                          <a:tab pos="724535" algn="l"/>
                          <a:tab pos="725170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Budget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725170" lvl="1" indent="-229235">
                        <a:lnSpc>
                          <a:spcPct val="100000"/>
                        </a:lnSpc>
                        <a:spcBef>
                          <a:spcPts val="190"/>
                        </a:spcBef>
                        <a:buChar char="–"/>
                        <a:tabLst>
                          <a:tab pos="724535" algn="l"/>
                          <a:tab pos="725170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Resources (human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otherwise)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534670" indent="-267335">
                        <a:lnSpc>
                          <a:spcPct val="100000"/>
                        </a:lnSpc>
                        <a:spcBef>
                          <a:spcPts val="305"/>
                        </a:spcBef>
                        <a:buChar char="•"/>
                        <a:tabLst>
                          <a:tab pos="534035" algn="l"/>
                          <a:tab pos="53467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Expected milestones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(deliverables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dates)?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113563" y="5814218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700"/>
                </a:lnTo>
                <a:lnTo>
                  <a:pt x="342900" y="12700"/>
                </a:lnTo>
                <a:lnTo>
                  <a:pt x="342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98600" y="15494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 gridSpan="2"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40"/>
                        </a:spcBef>
                        <a:tabLst>
                          <a:tab pos="856615" algn="l"/>
                          <a:tab pos="1564640" algn="l"/>
                          <a:tab pos="2035175" algn="l"/>
                          <a:tab pos="2632075" algn="l"/>
                          <a:tab pos="3566160" algn="l"/>
                          <a:tab pos="4079240" algn="l"/>
                        </a:tabLst>
                      </a:pP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Eli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c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io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sz="600" spc="-1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6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c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hnique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s	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x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st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g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 S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yst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ms	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rv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iew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s	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B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ain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st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o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rm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g	J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oin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600" spc="-3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Appli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c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io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 De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ig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n	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P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o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o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ty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pin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g	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U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se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 Ca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r>
                        <a:rPr sz="600" spc="-5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sz="600" dirty="0">
                          <a:solidFill>
                            <a:srgbClr val="969696"/>
                          </a:solidFill>
                          <a:latin typeface="Arial MT"/>
                          <a:cs typeface="Arial MT"/>
                        </a:rPr>
                        <a:t>s</a:t>
                      </a:r>
                      <a:endParaRPr sz="6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Interviews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Start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Up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Questions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(3)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40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Try</a:t>
                      </a:r>
                      <a:r>
                        <a:rPr sz="14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to</a:t>
                      </a:r>
                      <a:r>
                        <a:rPr sz="140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characterize</a:t>
                      </a:r>
                      <a:r>
                        <a:rPr sz="1400" spc="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problem and</a:t>
                      </a:r>
                      <a:r>
                        <a:rPr sz="1400" spc="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its solution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142875" marR="51435" indent="-142875" algn="r">
                        <a:lnSpc>
                          <a:spcPct val="100000"/>
                        </a:lnSpc>
                        <a:spcBef>
                          <a:spcPts val="225"/>
                        </a:spcBef>
                        <a:buChar char="–"/>
                        <a:tabLst>
                          <a:tab pos="142875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What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would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"good" solution to the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problem?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indent="-143510">
                        <a:lnSpc>
                          <a:spcPct val="100000"/>
                        </a:lnSpc>
                        <a:spcBef>
                          <a:spcPts val="36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What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problems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the system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trying to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address?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indent="-14351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what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environment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will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the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system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used?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indent="-14351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Any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special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performance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issues?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indent="-143510">
                        <a:lnSpc>
                          <a:spcPct val="100000"/>
                        </a:lnSpc>
                        <a:spcBef>
                          <a:spcPts val="26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Other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special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constraints?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indent="-143510">
                        <a:lnSpc>
                          <a:spcPct val="100000"/>
                        </a:lnSpc>
                        <a:spcBef>
                          <a:spcPts val="36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What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(un)likely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change?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indent="-143510">
                        <a:lnSpc>
                          <a:spcPct val="100000"/>
                        </a:lnSpc>
                        <a:spcBef>
                          <a:spcPts val="24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Future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evolution?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indent="-14351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What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needs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to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flexible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(vs.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quick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&amp;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dirty)?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113563" y="1648618"/>
            <a:ext cx="342900" cy="12700"/>
          </a:xfrm>
          <a:custGeom>
            <a:avLst/>
            <a:gdLst/>
            <a:ahLst/>
            <a:cxnLst/>
            <a:rect l="l" t="t" r="r" b="b"/>
            <a:pathLst>
              <a:path w="342900" h="12700">
                <a:moveTo>
                  <a:pt x="342900" y="0"/>
                </a:moveTo>
                <a:lnTo>
                  <a:pt x="0" y="0"/>
                </a:lnTo>
                <a:lnTo>
                  <a:pt x="0" y="12700"/>
                </a:lnTo>
                <a:lnTo>
                  <a:pt x="342900" y="12700"/>
                </a:lnTo>
                <a:lnTo>
                  <a:pt x="342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11300" y="6400800"/>
            <a:ext cx="3987800" cy="0"/>
          </a:xfrm>
          <a:custGeom>
            <a:avLst/>
            <a:gdLst/>
            <a:ahLst/>
            <a:cxnLst/>
            <a:rect l="l" t="t" r="r" b="b"/>
            <a:pathLst>
              <a:path w="3987800">
                <a:moveTo>
                  <a:pt x="0" y="0"/>
                </a:moveTo>
                <a:lnTo>
                  <a:pt x="398780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11300" y="5988811"/>
            <a:ext cx="4546600" cy="2854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Interviews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Start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Up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Questions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(4)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Arial MT"/>
              <a:cs typeface="Arial MT"/>
            </a:endParaRPr>
          </a:p>
          <a:p>
            <a:pPr marL="310515">
              <a:lnSpc>
                <a:spcPct val="100000"/>
              </a:lnSpc>
            </a:pP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Calibration</a:t>
            </a:r>
            <a:r>
              <a:rPr sz="14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and</a:t>
            </a:r>
            <a:r>
              <a:rPr sz="14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tracking</a:t>
            </a:r>
            <a:r>
              <a:rPr sz="14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questions</a:t>
            </a:r>
            <a:endParaRPr sz="1400">
              <a:latin typeface="Arial MT"/>
              <a:cs typeface="Arial MT"/>
            </a:endParaRPr>
          </a:p>
          <a:p>
            <a:pPr marL="633095" indent="-143510">
              <a:lnSpc>
                <a:spcPct val="100000"/>
              </a:lnSpc>
              <a:spcBef>
                <a:spcPts val="225"/>
              </a:spcBef>
              <a:buChar char="–"/>
              <a:tabLst>
                <a:tab pos="633095" algn="l"/>
              </a:tabLst>
            </a:pPr>
            <a:r>
              <a:rPr sz="1200" spc="-5" dirty="0">
                <a:latin typeface="Arial MT"/>
                <a:cs typeface="Arial MT"/>
              </a:rPr>
              <a:t>Are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you</a:t>
            </a:r>
            <a:r>
              <a:rPr sz="1200" spc="-5" dirty="0">
                <a:latin typeface="Arial MT"/>
                <a:cs typeface="Arial MT"/>
              </a:rPr>
              <a:t> the </a:t>
            </a:r>
            <a:r>
              <a:rPr sz="1200" dirty="0">
                <a:latin typeface="Arial MT"/>
                <a:cs typeface="Arial MT"/>
              </a:rPr>
              <a:t>right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person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 </a:t>
            </a:r>
            <a:r>
              <a:rPr sz="1200" dirty="0">
                <a:latin typeface="Arial MT"/>
                <a:cs typeface="Arial MT"/>
              </a:rPr>
              <a:t>answer</a:t>
            </a:r>
            <a:r>
              <a:rPr sz="1200" spc="-5" dirty="0">
                <a:latin typeface="Arial MT"/>
                <a:cs typeface="Arial MT"/>
              </a:rPr>
              <a:t> these questions?</a:t>
            </a:r>
            <a:endParaRPr sz="1200">
              <a:latin typeface="Arial MT"/>
              <a:cs typeface="Arial MT"/>
            </a:endParaRPr>
          </a:p>
          <a:p>
            <a:pPr marL="633095" indent="-143510">
              <a:lnSpc>
                <a:spcPct val="100000"/>
              </a:lnSpc>
              <a:spcBef>
                <a:spcPts val="360"/>
              </a:spcBef>
              <a:buChar char="–"/>
              <a:tabLst>
                <a:tab pos="633095" algn="l"/>
              </a:tabLst>
            </a:pPr>
            <a:r>
              <a:rPr sz="1200" spc="-5" dirty="0">
                <a:latin typeface="Arial MT"/>
                <a:cs typeface="Arial MT"/>
              </a:rPr>
              <a:t>Are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your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answers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"official"?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If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not,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whose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are?</a:t>
            </a:r>
            <a:endParaRPr sz="1200">
              <a:latin typeface="Arial MT"/>
              <a:cs typeface="Arial MT"/>
            </a:endParaRPr>
          </a:p>
          <a:p>
            <a:pPr marL="632460" marR="464820" indent="-142875">
              <a:lnSpc>
                <a:spcPts val="1390"/>
              </a:lnSpc>
              <a:spcBef>
                <a:spcPts val="355"/>
              </a:spcBef>
              <a:buChar char="–"/>
              <a:tabLst>
                <a:tab pos="633095" algn="l"/>
              </a:tabLst>
            </a:pPr>
            <a:r>
              <a:rPr sz="1200" spc="-5" dirty="0">
                <a:latin typeface="Arial MT"/>
                <a:cs typeface="Arial MT"/>
              </a:rPr>
              <a:t>Are these questions </a:t>
            </a:r>
            <a:r>
              <a:rPr sz="1200" dirty="0">
                <a:latin typeface="Arial MT"/>
                <a:cs typeface="Arial MT"/>
              </a:rPr>
              <a:t>relevant </a:t>
            </a:r>
            <a:r>
              <a:rPr sz="1200" spc="-5" dirty="0">
                <a:latin typeface="Arial MT"/>
                <a:cs typeface="Arial MT"/>
              </a:rPr>
              <a:t>to the </a:t>
            </a:r>
            <a:r>
              <a:rPr sz="1200" dirty="0">
                <a:latin typeface="Arial MT"/>
                <a:cs typeface="Arial MT"/>
              </a:rPr>
              <a:t>problem as you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it?</a:t>
            </a:r>
            <a:endParaRPr sz="1200">
              <a:latin typeface="Arial MT"/>
              <a:cs typeface="Arial MT"/>
            </a:endParaRPr>
          </a:p>
          <a:p>
            <a:pPr marL="632460" marR="271145" indent="-142875">
              <a:lnSpc>
                <a:spcPts val="1420"/>
              </a:lnSpc>
              <a:spcBef>
                <a:spcPts val="385"/>
              </a:spcBef>
              <a:buChar char="–"/>
              <a:tabLst>
                <a:tab pos="633095" algn="l"/>
              </a:tabLst>
            </a:pPr>
            <a:r>
              <a:rPr sz="1200" spc="-5" dirty="0">
                <a:latin typeface="Arial MT"/>
                <a:cs typeface="Arial MT"/>
              </a:rPr>
              <a:t>Are there too </a:t>
            </a:r>
            <a:r>
              <a:rPr sz="1200" dirty="0">
                <a:latin typeface="Arial MT"/>
                <a:cs typeface="Arial MT"/>
              </a:rPr>
              <a:t>many </a:t>
            </a:r>
            <a:r>
              <a:rPr sz="1200" spc="-5" dirty="0">
                <a:latin typeface="Arial MT"/>
                <a:cs typeface="Arial MT"/>
              </a:rPr>
              <a:t>questions? Is this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 </a:t>
            </a:r>
            <a:r>
              <a:rPr sz="1200" dirty="0">
                <a:latin typeface="Arial MT"/>
                <a:cs typeface="Arial MT"/>
              </a:rPr>
              <a:t>correct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level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detail?</a:t>
            </a:r>
            <a:endParaRPr sz="1200">
              <a:latin typeface="Arial MT"/>
              <a:cs typeface="Arial MT"/>
            </a:endParaRPr>
          </a:p>
          <a:p>
            <a:pPr marL="633095" indent="-143510">
              <a:lnSpc>
                <a:spcPct val="100000"/>
              </a:lnSpc>
              <a:spcBef>
                <a:spcPts val="195"/>
              </a:spcBef>
              <a:buChar char="–"/>
              <a:tabLst>
                <a:tab pos="633095" algn="l"/>
              </a:tabLst>
            </a:pPr>
            <a:r>
              <a:rPr sz="1200" spc="-5" dirty="0">
                <a:latin typeface="Arial MT"/>
                <a:cs typeface="Arial MT"/>
              </a:rPr>
              <a:t>Is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anyone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else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should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talk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to?</a:t>
            </a:r>
            <a:endParaRPr sz="1200">
              <a:latin typeface="Arial MT"/>
              <a:cs typeface="Arial MT"/>
            </a:endParaRPr>
          </a:p>
          <a:p>
            <a:pPr marL="632460" marR="328295" indent="-142875">
              <a:lnSpc>
                <a:spcPts val="1420"/>
              </a:lnSpc>
              <a:spcBef>
                <a:spcPts val="420"/>
              </a:spcBef>
              <a:buChar char="–"/>
              <a:tabLst>
                <a:tab pos="633095" algn="l"/>
              </a:tabLst>
            </a:pPr>
            <a:r>
              <a:rPr sz="1200" spc="-5" dirty="0">
                <a:latin typeface="Arial MT"/>
                <a:cs typeface="Arial MT"/>
              </a:rPr>
              <a:t>Is there anything </a:t>
            </a:r>
            <a:r>
              <a:rPr sz="1200" dirty="0">
                <a:latin typeface="Arial MT"/>
                <a:cs typeface="Arial MT"/>
              </a:rPr>
              <a:t>else I should be asking you? Have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you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told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everything </a:t>
            </a:r>
            <a:r>
              <a:rPr sz="1200" dirty="0">
                <a:latin typeface="Arial MT"/>
                <a:cs typeface="Arial MT"/>
              </a:rPr>
              <a:t>you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know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about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 </a:t>
            </a:r>
            <a:r>
              <a:rPr sz="1200" dirty="0">
                <a:latin typeface="Arial MT"/>
                <a:cs typeface="Arial MT"/>
              </a:rPr>
              <a:t>problem?</a:t>
            </a:r>
            <a:endParaRPr sz="1200">
              <a:latin typeface="Arial MT"/>
              <a:cs typeface="Arial MT"/>
            </a:endParaRPr>
          </a:p>
          <a:p>
            <a:pPr marL="633095" indent="-143510">
              <a:lnSpc>
                <a:spcPct val="100000"/>
              </a:lnSpc>
              <a:spcBef>
                <a:spcPts val="219"/>
              </a:spcBef>
              <a:buChar char="–"/>
              <a:tabLst>
                <a:tab pos="633095" algn="l"/>
              </a:tabLst>
            </a:pPr>
            <a:r>
              <a:rPr sz="1200" dirty="0">
                <a:latin typeface="Arial MT"/>
                <a:cs typeface="Arial MT"/>
              </a:rPr>
              <a:t>Do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you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have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questions?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04950" y="57213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0"/>
                </a:moveTo>
                <a:lnTo>
                  <a:pt x="4559300" y="0"/>
                </a:lnTo>
                <a:lnTo>
                  <a:pt x="4559300" y="3416300"/>
                </a:lnTo>
                <a:lnTo>
                  <a:pt x="0" y="3416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98600" y="15494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5016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Interviews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Start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Up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Questions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(5)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2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Questions that</a:t>
                      </a:r>
                      <a:r>
                        <a:rPr sz="120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cannot be asked </a:t>
                      </a:r>
                      <a:r>
                        <a:rPr sz="12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directly</a:t>
                      </a:r>
                      <a:r>
                        <a:rPr sz="120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(ask </a:t>
                      </a:r>
                      <a:r>
                        <a:rPr sz="12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indirectly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)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Are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you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opposed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system?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26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Are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you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trying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obstruct/delay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system?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8784" marR="259715" indent="-171450">
                        <a:lnSpc>
                          <a:spcPts val="1390"/>
                        </a:lnSpc>
                        <a:spcBef>
                          <a:spcPts val="45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Are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you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trying to create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 more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important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role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for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yourself?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229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Do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you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feel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threatened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by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the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proposed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system?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26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Are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you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trying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protect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your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job?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36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your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job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threatened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by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the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new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system?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24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anyone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else's?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511300" y="6400800"/>
            <a:ext cx="3987800" cy="0"/>
          </a:xfrm>
          <a:custGeom>
            <a:avLst/>
            <a:gdLst/>
            <a:ahLst/>
            <a:cxnLst/>
            <a:rect l="l" t="t" r="r" b="b"/>
            <a:pathLst>
              <a:path w="3987800">
                <a:moveTo>
                  <a:pt x="0" y="0"/>
                </a:moveTo>
                <a:lnTo>
                  <a:pt x="398780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11300" y="5988811"/>
            <a:ext cx="4546600" cy="2854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Interviews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Specific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Questions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(1)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Arial MT"/>
              <a:cs typeface="Arial MT"/>
            </a:endParaRPr>
          </a:p>
          <a:p>
            <a:pPr marL="260985">
              <a:lnSpc>
                <a:spcPct val="100000"/>
              </a:lnSpc>
            </a:pPr>
            <a:r>
              <a:rPr sz="1400" spc="-5" dirty="0">
                <a:solidFill>
                  <a:srgbClr val="333399"/>
                </a:solidFill>
                <a:latin typeface="Arial MT"/>
                <a:cs typeface="Arial MT"/>
              </a:rPr>
              <a:t>Functional</a:t>
            </a:r>
            <a:r>
              <a:rPr sz="14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99"/>
                </a:solidFill>
                <a:latin typeface="Arial MT"/>
                <a:cs typeface="Arial MT"/>
              </a:rPr>
              <a:t>requirements</a:t>
            </a:r>
            <a:endParaRPr sz="1400">
              <a:latin typeface="Arial MT"/>
              <a:cs typeface="Arial MT"/>
            </a:endParaRPr>
          </a:p>
          <a:p>
            <a:pPr marL="633095" indent="-143510">
              <a:lnSpc>
                <a:spcPct val="100000"/>
              </a:lnSpc>
              <a:spcBef>
                <a:spcPts val="225"/>
              </a:spcBef>
              <a:buChar char="–"/>
              <a:tabLst>
                <a:tab pos="633095" algn="l"/>
              </a:tabLst>
            </a:pPr>
            <a:r>
              <a:rPr sz="1200" spc="-5" dirty="0">
                <a:latin typeface="Arial MT"/>
                <a:cs typeface="Arial MT"/>
              </a:rPr>
              <a:t>What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will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system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do?</a:t>
            </a:r>
            <a:endParaRPr sz="1200">
              <a:latin typeface="Arial MT"/>
              <a:cs typeface="Arial MT"/>
            </a:endParaRPr>
          </a:p>
          <a:p>
            <a:pPr marL="633095" indent="-143510">
              <a:lnSpc>
                <a:spcPct val="100000"/>
              </a:lnSpc>
              <a:spcBef>
                <a:spcPts val="360"/>
              </a:spcBef>
              <a:buChar char="–"/>
              <a:tabLst>
                <a:tab pos="633095" algn="l"/>
              </a:tabLst>
            </a:pPr>
            <a:r>
              <a:rPr sz="1200" spc="-5" dirty="0">
                <a:latin typeface="Arial MT"/>
                <a:cs typeface="Arial MT"/>
              </a:rPr>
              <a:t>When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will</a:t>
            </a:r>
            <a:r>
              <a:rPr sz="1200" spc="-5" dirty="0">
                <a:latin typeface="Arial MT"/>
                <a:cs typeface="Arial MT"/>
              </a:rPr>
              <a:t> the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system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it?</a:t>
            </a:r>
            <a:endParaRPr sz="1200">
              <a:latin typeface="Arial MT"/>
              <a:cs typeface="Arial MT"/>
            </a:endParaRPr>
          </a:p>
          <a:p>
            <a:pPr marL="633095" indent="-143510">
              <a:lnSpc>
                <a:spcPct val="100000"/>
              </a:lnSpc>
              <a:spcBef>
                <a:spcPts val="265"/>
              </a:spcBef>
              <a:buChar char="–"/>
              <a:tabLst>
                <a:tab pos="633095" algn="l"/>
              </a:tabLst>
            </a:pPr>
            <a:r>
              <a:rPr sz="1200" spc="-5" dirty="0">
                <a:latin typeface="Arial MT"/>
                <a:cs typeface="Arial MT"/>
              </a:rPr>
              <a:t>Are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several modes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operations?</a:t>
            </a:r>
            <a:endParaRPr sz="1200">
              <a:latin typeface="Arial MT"/>
              <a:cs typeface="Arial MT"/>
            </a:endParaRPr>
          </a:p>
          <a:p>
            <a:pPr marL="632460" marR="423545" indent="-142875">
              <a:lnSpc>
                <a:spcPct val="103299"/>
              </a:lnSpc>
              <a:spcBef>
                <a:spcPts val="215"/>
              </a:spcBef>
              <a:buChar char="–"/>
              <a:tabLst>
                <a:tab pos="633095" algn="l"/>
              </a:tabLst>
            </a:pPr>
            <a:r>
              <a:rPr sz="1200" spc="-5" dirty="0">
                <a:latin typeface="Arial MT"/>
                <a:cs typeface="Arial MT"/>
              </a:rPr>
              <a:t>What</a:t>
            </a:r>
            <a:r>
              <a:rPr sz="1200" dirty="0">
                <a:latin typeface="Arial MT"/>
                <a:cs typeface="Arial MT"/>
              </a:rPr>
              <a:t> kinds of </a:t>
            </a:r>
            <a:r>
              <a:rPr sz="1200" spc="-5" dirty="0">
                <a:latin typeface="Arial MT"/>
                <a:cs typeface="Arial MT"/>
              </a:rPr>
              <a:t>computations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or </a:t>
            </a:r>
            <a:r>
              <a:rPr sz="1200" spc="-5" dirty="0">
                <a:latin typeface="Arial MT"/>
                <a:cs typeface="Arial MT"/>
              </a:rPr>
              <a:t>data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transformations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must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5" dirty="0">
                <a:latin typeface="Arial MT"/>
                <a:cs typeface="Arial MT"/>
              </a:rPr>
              <a:t> performed?</a:t>
            </a:r>
            <a:endParaRPr sz="1200">
              <a:latin typeface="Arial MT"/>
              <a:cs typeface="Arial MT"/>
            </a:endParaRPr>
          </a:p>
          <a:p>
            <a:pPr marL="632460" marR="786130" indent="-142875">
              <a:lnSpc>
                <a:spcPts val="1390"/>
              </a:lnSpc>
              <a:spcBef>
                <a:spcPts val="355"/>
              </a:spcBef>
              <a:buChar char="–"/>
              <a:tabLst>
                <a:tab pos="633095" algn="l"/>
              </a:tabLst>
            </a:pPr>
            <a:r>
              <a:rPr sz="1200" spc="-5" dirty="0">
                <a:latin typeface="Arial MT"/>
                <a:cs typeface="Arial MT"/>
              </a:rPr>
              <a:t>What </a:t>
            </a:r>
            <a:r>
              <a:rPr sz="1200" dirty="0">
                <a:latin typeface="Arial MT"/>
                <a:cs typeface="Arial MT"/>
              </a:rPr>
              <a:t>are </a:t>
            </a:r>
            <a:r>
              <a:rPr sz="1200" spc="-5" dirty="0">
                <a:latin typeface="Arial MT"/>
                <a:cs typeface="Arial MT"/>
              </a:rPr>
              <a:t>the appropriate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reactions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 </a:t>
            </a:r>
            <a:r>
              <a:rPr sz="1200" dirty="0">
                <a:latin typeface="Arial MT"/>
                <a:cs typeface="Arial MT"/>
              </a:rPr>
              <a:t>possible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stimuli?</a:t>
            </a:r>
            <a:endParaRPr sz="1200">
              <a:latin typeface="Arial MT"/>
              <a:cs typeface="Arial MT"/>
            </a:endParaRPr>
          </a:p>
          <a:p>
            <a:pPr marL="632460" marR="363855" indent="-142875">
              <a:lnSpc>
                <a:spcPts val="1420"/>
              </a:lnSpc>
              <a:spcBef>
                <a:spcPts val="385"/>
              </a:spcBef>
              <a:buChar char="–"/>
              <a:tabLst>
                <a:tab pos="633095" algn="l"/>
              </a:tabLst>
            </a:pPr>
            <a:r>
              <a:rPr sz="1200" spc="-5" dirty="0">
                <a:latin typeface="Arial MT"/>
                <a:cs typeface="Arial MT"/>
              </a:rPr>
              <a:t>For both </a:t>
            </a:r>
            <a:r>
              <a:rPr sz="1200" dirty="0">
                <a:latin typeface="Arial MT"/>
                <a:cs typeface="Arial MT"/>
              </a:rPr>
              <a:t>input and </a:t>
            </a:r>
            <a:r>
              <a:rPr sz="1200" spc="-5" dirty="0">
                <a:latin typeface="Arial MT"/>
                <a:cs typeface="Arial MT"/>
              </a:rPr>
              <a:t>output, </a:t>
            </a:r>
            <a:r>
              <a:rPr sz="1200" dirty="0">
                <a:latin typeface="Arial MT"/>
                <a:cs typeface="Arial MT"/>
              </a:rPr>
              <a:t>what should be </a:t>
            </a:r>
            <a:r>
              <a:rPr sz="1200" spc="-5" dirty="0">
                <a:latin typeface="Arial MT"/>
                <a:cs typeface="Arial MT"/>
              </a:rPr>
              <a:t>the format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 data?</a:t>
            </a:r>
            <a:endParaRPr sz="1200">
              <a:latin typeface="Arial MT"/>
              <a:cs typeface="Arial MT"/>
            </a:endParaRPr>
          </a:p>
          <a:p>
            <a:pPr marL="633095" indent="-143510">
              <a:lnSpc>
                <a:spcPct val="100000"/>
              </a:lnSpc>
              <a:spcBef>
                <a:spcPts val="219"/>
              </a:spcBef>
              <a:buChar char="–"/>
              <a:tabLst>
                <a:tab pos="633095" algn="l"/>
              </a:tabLst>
            </a:pPr>
            <a:r>
              <a:rPr sz="1200" dirty="0">
                <a:latin typeface="Arial MT"/>
                <a:cs typeface="Arial MT"/>
              </a:rPr>
              <a:t>Must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any</a:t>
            </a:r>
            <a:r>
              <a:rPr sz="1200" spc="-5" dirty="0">
                <a:latin typeface="Arial MT"/>
                <a:cs typeface="Arial MT"/>
              </a:rPr>
              <a:t> data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5" dirty="0">
                <a:latin typeface="Arial MT"/>
                <a:cs typeface="Arial MT"/>
              </a:rPr>
              <a:t> retained for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any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period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5" dirty="0">
                <a:latin typeface="Arial MT"/>
                <a:cs typeface="Arial MT"/>
              </a:rPr>
              <a:t> time?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04950" y="57213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0"/>
                </a:moveTo>
                <a:lnTo>
                  <a:pt x="4559300" y="0"/>
                </a:lnTo>
                <a:lnTo>
                  <a:pt x="4559300" y="3416300"/>
                </a:lnTo>
                <a:lnTo>
                  <a:pt x="0" y="3416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1300" y="2235200"/>
            <a:ext cx="3987800" cy="0"/>
          </a:xfrm>
          <a:custGeom>
            <a:avLst/>
            <a:gdLst/>
            <a:ahLst/>
            <a:cxnLst/>
            <a:rect l="l" t="t" r="r" b="b"/>
            <a:pathLst>
              <a:path w="3987800">
                <a:moveTo>
                  <a:pt x="0" y="0"/>
                </a:moveTo>
                <a:lnTo>
                  <a:pt x="398780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11300" y="1823211"/>
            <a:ext cx="454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Interviews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Specific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Questions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(2)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1300" y="2325453"/>
            <a:ext cx="4546600" cy="204216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360"/>
              </a:spcBef>
            </a:pPr>
            <a:r>
              <a:rPr sz="1400" dirty="0">
                <a:solidFill>
                  <a:srgbClr val="333399"/>
                </a:solidFill>
                <a:latin typeface="Arial MT"/>
                <a:cs typeface="Arial MT"/>
              </a:rPr>
              <a:t>Design</a:t>
            </a:r>
            <a:r>
              <a:rPr sz="1400" spc="-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99"/>
                </a:solidFill>
                <a:latin typeface="Arial MT"/>
                <a:cs typeface="Arial MT"/>
              </a:rPr>
              <a:t>Constraints</a:t>
            </a:r>
            <a:endParaRPr sz="1400">
              <a:latin typeface="Arial MT"/>
              <a:cs typeface="Arial MT"/>
            </a:endParaRPr>
          </a:p>
          <a:p>
            <a:pPr marL="489584">
              <a:lnSpc>
                <a:spcPct val="100000"/>
              </a:lnSpc>
              <a:spcBef>
                <a:spcPts val="225"/>
              </a:spcBef>
            </a:pPr>
            <a:r>
              <a:rPr sz="1200" spc="-5" dirty="0">
                <a:latin typeface="Arial MT"/>
                <a:cs typeface="Arial MT"/>
              </a:rPr>
              <a:t>Physical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environment</a:t>
            </a:r>
            <a:endParaRPr sz="1200">
              <a:latin typeface="Arial MT"/>
              <a:cs typeface="Arial MT"/>
            </a:endParaRPr>
          </a:p>
          <a:p>
            <a:pPr marL="833119" indent="-114935">
              <a:lnSpc>
                <a:spcPct val="100000"/>
              </a:lnSpc>
              <a:spcBef>
                <a:spcPts val="270"/>
              </a:spcBef>
              <a:buChar char="•"/>
              <a:tabLst>
                <a:tab pos="833119" algn="l"/>
              </a:tabLst>
            </a:pPr>
            <a:r>
              <a:rPr sz="1000" spc="-5" dirty="0">
                <a:latin typeface="Arial MT"/>
                <a:cs typeface="Arial MT"/>
              </a:rPr>
              <a:t>Where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-5" dirty="0">
                <a:latin typeface="Arial MT"/>
                <a:cs typeface="Arial MT"/>
              </a:rPr>
              <a:t> the equipment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-5" dirty="0">
                <a:latin typeface="Arial MT"/>
                <a:cs typeface="Arial MT"/>
              </a:rPr>
              <a:t> located?</a:t>
            </a:r>
            <a:endParaRPr sz="1000">
              <a:latin typeface="Arial MT"/>
              <a:cs typeface="Arial MT"/>
            </a:endParaRPr>
          </a:p>
          <a:p>
            <a:pPr marL="833119" indent="-114935">
              <a:lnSpc>
                <a:spcPct val="100000"/>
              </a:lnSpc>
              <a:spcBef>
                <a:spcPts val="290"/>
              </a:spcBef>
              <a:buChar char="•"/>
              <a:tabLst>
                <a:tab pos="833119" algn="l"/>
              </a:tabLst>
            </a:pP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there </a:t>
            </a:r>
            <a:r>
              <a:rPr sz="1000" dirty="0">
                <a:latin typeface="Arial MT"/>
                <a:cs typeface="Arial MT"/>
              </a:rPr>
              <a:t>one</a:t>
            </a:r>
            <a:r>
              <a:rPr sz="1000" spc="-5" dirty="0">
                <a:latin typeface="Arial MT"/>
                <a:cs typeface="Arial MT"/>
              </a:rPr>
              <a:t> location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or</a:t>
            </a:r>
            <a:r>
              <a:rPr sz="1000" spc="-5" dirty="0">
                <a:latin typeface="Arial MT"/>
                <a:cs typeface="Arial MT"/>
              </a:rPr>
              <a:t> several?</a:t>
            </a:r>
            <a:endParaRPr sz="1000">
              <a:latin typeface="Arial MT"/>
              <a:cs typeface="Arial MT"/>
            </a:endParaRPr>
          </a:p>
          <a:p>
            <a:pPr marL="833119" marR="956310" indent="-114300">
              <a:lnSpc>
                <a:spcPct val="100000"/>
              </a:lnSpc>
              <a:spcBef>
                <a:spcPts val="190"/>
              </a:spcBef>
              <a:buChar char="•"/>
              <a:tabLst>
                <a:tab pos="833119" algn="l"/>
              </a:tabLst>
            </a:pPr>
            <a:r>
              <a:rPr sz="1000" spc="-5" dirty="0">
                <a:latin typeface="Arial MT"/>
                <a:cs typeface="Arial MT"/>
              </a:rPr>
              <a:t>Are there</a:t>
            </a:r>
            <a:r>
              <a:rPr sz="1000" dirty="0">
                <a:latin typeface="Arial MT"/>
                <a:cs typeface="Arial MT"/>
              </a:rPr>
              <a:t> any</a:t>
            </a:r>
            <a:r>
              <a:rPr sz="1000" spc="-5" dirty="0">
                <a:latin typeface="Arial MT"/>
                <a:cs typeface="Arial MT"/>
              </a:rPr>
              <a:t> environmental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restrictions, </a:t>
            </a:r>
            <a:r>
              <a:rPr sz="1000" dirty="0">
                <a:latin typeface="Arial MT"/>
                <a:cs typeface="Arial MT"/>
              </a:rPr>
              <a:t>such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as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temperature, humidity,</a:t>
            </a:r>
            <a:r>
              <a:rPr sz="1000" dirty="0">
                <a:latin typeface="Arial MT"/>
                <a:cs typeface="Arial MT"/>
              </a:rPr>
              <a:t> or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magnetic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interference?</a:t>
            </a:r>
            <a:endParaRPr sz="1000">
              <a:latin typeface="Arial MT"/>
              <a:cs typeface="Arial MT"/>
            </a:endParaRPr>
          </a:p>
          <a:p>
            <a:pPr marL="833119" indent="-114935">
              <a:lnSpc>
                <a:spcPct val="100000"/>
              </a:lnSpc>
              <a:spcBef>
                <a:spcPts val="215"/>
              </a:spcBef>
              <a:buChar char="•"/>
              <a:tabLst>
                <a:tab pos="833119" algn="l"/>
              </a:tabLst>
            </a:pPr>
            <a:r>
              <a:rPr sz="1000" spc="-5" dirty="0">
                <a:latin typeface="Arial MT"/>
                <a:cs typeface="Arial MT"/>
              </a:rPr>
              <a:t>Are there </a:t>
            </a:r>
            <a:r>
              <a:rPr sz="1000" dirty="0">
                <a:latin typeface="Arial MT"/>
                <a:cs typeface="Arial MT"/>
              </a:rPr>
              <a:t>any</a:t>
            </a:r>
            <a:r>
              <a:rPr sz="1000" spc="-5" dirty="0">
                <a:latin typeface="Arial MT"/>
                <a:cs typeface="Arial MT"/>
              </a:rPr>
              <a:t> constraints </a:t>
            </a:r>
            <a:r>
              <a:rPr sz="1000" dirty="0">
                <a:latin typeface="Arial MT"/>
                <a:cs typeface="Arial MT"/>
              </a:rPr>
              <a:t>on</a:t>
            </a:r>
            <a:r>
              <a:rPr sz="1000" spc="-5" dirty="0">
                <a:latin typeface="Arial MT"/>
                <a:cs typeface="Arial MT"/>
              </a:rPr>
              <a:t> the</a:t>
            </a:r>
            <a:r>
              <a:rPr sz="1000" dirty="0">
                <a:latin typeface="Arial MT"/>
                <a:cs typeface="Arial MT"/>
              </a:rPr>
              <a:t> size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system?</a:t>
            </a:r>
            <a:endParaRPr sz="1000">
              <a:latin typeface="Arial MT"/>
              <a:cs typeface="Arial MT"/>
            </a:endParaRPr>
          </a:p>
          <a:p>
            <a:pPr marL="833119" marR="893444" indent="-114300">
              <a:lnSpc>
                <a:spcPct val="100000"/>
              </a:lnSpc>
              <a:spcBef>
                <a:spcPts val="290"/>
              </a:spcBef>
              <a:buChar char="•"/>
              <a:tabLst>
                <a:tab pos="833119" algn="l"/>
              </a:tabLst>
            </a:pPr>
            <a:r>
              <a:rPr sz="1000" spc="-5" dirty="0">
                <a:latin typeface="Arial MT"/>
                <a:cs typeface="Arial MT"/>
              </a:rPr>
              <a:t>Are there </a:t>
            </a:r>
            <a:r>
              <a:rPr sz="1000" dirty="0">
                <a:latin typeface="Arial MT"/>
                <a:cs typeface="Arial MT"/>
              </a:rPr>
              <a:t>any </a:t>
            </a:r>
            <a:r>
              <a:rPr sz="1000" spc="-5" dirty="0">
                <a:latin typeface="Arial MT"/>
                <a:cs typeface="Arial MT"/>
              </a:rPr>
              <a:t>constraints </a:t>
            </a:r>
            <a:r>
              <a:rPr sz="1000" dirty="0">
                <a:latin typeface="Arial MT"/>
                <a:cs typeface="Arial MT"/>
              </a:rPr>
              <a:t>on </a:t>
            </a:r>
            <a:r>
              <a:rPr sz="1000" spc="-5" dirty="0">
                <a:latin typeface="Arial MT"/>
                <a:cs typeface="Arial MT"/>
              </a:rPr>
              <a:t>power, heating, </a:t>
            </a:r>
            <a:r>
              <a:rPr sz="1000" dirty="0">
                <a:latin typeface="Arial MT"/>
                <a:cs typeface="Arial MT"/>
              </a:rPr>
              <a:t>or air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conditioning?</a:t>
            </a:r>
            <a:endParaRPr sz="1000">
              <a:latin typeface="Arial MT"/>
              <a:cs typeface="Arial MT"/>
            </a:endParaRPr>
          </a:p>
          <a:p>
            <a:pPr marL="833119" marR="292735" indent="-114300">
              <a:lnSpc>
                <a:spcPct val="100000"/>
              </a:lnSpc>
              <a:spcBef>
                <a:spcPts val="215"/>
              </a:spcBef>
              <a:buChar char="•"/>
              <a:tabLst>
                <a:tab pos="833119" algn="l"/>
              </a:tabLst>
            </a:pPr>
            <a:r>
              <a:rPr sz="1000" spc="-5" dirty="0">
                <a:latin typeface="Arial MT"/>
                <a:cs typeface="Arial MT"/>
              </a:rPr>
              <a:t>Are there constraints </a:t>
            </a:r>
            <a:r>
              <a:rPr sz="1000" dirty="0">
                <a:latin typeface="Arial MT"/>
                <a:cs typeface="Arial MT"/>
              </a:rPr>
              <a:t>on </a:t>
            </a:r>
            <a:r>
              <a:rPr sz="1000" spc="-5" dirty="0">
                <a:latin typeface="Arial MT"/>
                <a:cs typeface="Arial MT"/>
              </a:rPr>
              <a:t>the programming </a:t>
            </a:r>
            <a:r>
              <a:rPr sz="1000" dirty="0">
                <a:latin typeface="Arial MT"/>
                <a:cs typeface="Arial MT"/>
              </a:rPr>
              <a:t>language because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existing software components?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04950" y="15557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0"/>
                </a:moveTo>
                <a:lnTo>
                  <a:pt x="4559300" y="0"/>
                </a:lnTo>
                <a:lnTo>
                  <a:pt x="4559300" y="3416300"/>
                </a:lnTo>
                <a:lnTo>
                  <a:pt x="0" y="3416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98600" y="57150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52070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Interviews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Specific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Questions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(3)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40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Design</a:t>
                      </a:r>
                      <a:r>
                        <a:rPr sz="1400" spc="-2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Constraints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22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Interfaces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7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input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coming from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one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more other systems?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9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output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going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to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one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more other systems?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8810" marR="103505" lvl="1" indent="-142875">
                        <a:lnSpc>
                          <a:spcPct val="100000"/>
                        </a:lnSpc>
                        <a:spcBef>
                          <a:spcPts val="19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Is there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prescribed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way in which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input/output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need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be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formatted?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1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Is there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prescribed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way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for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storing data?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9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Is there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a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prescribed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medium that the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data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must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use?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30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Standards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15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Are there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any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standards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relevant to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the system?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1300" y="2235200"/>
            <a:ext cx="3987800" cy="0"/>
          </a:xfrm>
          <a:custGeom>
            <a:avLst/>
            <a:gdLst/>
            <a:ahLst/>
            <a:cxnLst/>
            <a:rect l="l" t="t" r="r" b="b"/>
            <a:pathLst>
              <a:path w="3987800">
                <a:moveTo>
                  <a:pt x="0" y="0"/>
                </a:moveTo>
                <a:lnTo>
                  <a:pt x="398780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11300" y="1823211"/>
            <a:ext cx="4546600" cy="2016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Interviews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Specific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Questions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(4)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Arial MT"/>
              <a:cs typeface="Arial MT"/>
            </a:endParaRPr>
          </a:p>
          <a:p>
            <a:pPr marL="260985">
              <a:lnSpc>
                <a:spcPct val="100000"/>
              </a:lnSpc>
            </a:pPr>
            <a:r>
              <a:rPr sz="1400" spc="-5" dirty="0">
                <a:solidFill>
                  <a:srgbClr val="333399"/>
                </a:solidFill>
                <a:latin typeface="Arial MT"/>
                <a:cs typeface="Arial MT"/>
              </a:rPr>
              <a:t>Performance</a:t>
            </a:r>
            <a:endParaRPr sz="1400">
              <a:latin typeface="Arial MT"/>
              <a:cs typeface="Arial MT"/>
            </a:endParaRPr>
          </a:p>
          <a:p>
            <a:pPr marL="432434" marR="621665" indent="-171450">
              <a:lnSpc>
                <a:spcPct val="105000"/>
              </a:lnSpc>
              <a:spcBef>
                <a:spcPts val="155"/>
              </a:spcBef>
              <a:buChar char="•"/>
              <a:tabLst>
                <a:tab pos="433070" algn="l"/>
              </a:tabLst>
            </a:pPr>
            <a:r>
              <a:rPr sz="1200" spc="-5" dirty="0">
                <a:latin typeface="Arial MT"/>
                <a:cs typeface="Arial MT"/>
              </a:rPr>
              <a:t>Are there constraints</a:t>
            </a:r>
            <a:r>
              <a:rPr sz="1200" dirty="0">
                <a:latin typeface="Arial MT"/>
                <a:cs typeface="Arial MT"/>
              </a:rPr>
              <a:t> on</a:t>
            </a:r>
            <a:r>
              <a:rPr sz="1200" spc="-5" dirty="0">
                <a:latin typeface="Arial MT"/>
                <a:cs typeface="Arial MT"/>
              </a:rPr>
              <a:t> execution</a:t>
            </a:r>
            <a:r>
              <a:rPr sz="1200" dirty="0">
                <a:latin typeface="Arial MT"/>
                <a:cs typeface="Arial MT"/>
              </a:rPr>
              <a:t> speed,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response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time,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or</a:t>
            </a:r>
            <a:r>
              <a:rPr sz="1200" spc="-5" dirty="0">
                <a:latin typeface="Arial MT"/>
                <a:cs typeface="Arial MT"/>
              </a:rPr>
              <a:t> throughput?</a:t>
            </a:r>
            <a:endParaRPr sz="1200">
              <a:latin typeface="Arial MT"/>
              <a:cs typeface="Arial MT"/>
            </a:endParaRPr>
          </a:p>
          <a:p>
            <a:pPr marL="432434" marR="511809" indent="-171450">
              <a:lnSpc>
                <a:spcPts val="1420"/>
              </a:lnSpc>
              <a:spcBef>
                <a:spcPts val="305"/>
              </a:spcBef>
              <a:buChar char="•"/>
              <a:tabLst>
                <a:tab pos="433070" algn="l"/>
              </a:tabLst>
            </a:pPr>
            <a:r>
              <a:rPr sz="1200" spc="-5" dirty="0">
                <a:latin typeface="Arial MT"/>
                <a:cs typeface="Arial MT"/>
              </a:rPr>
              <a:t>What efficiency </a:t>
            </a:r>
            <a:r>
              <a:rPr sz="1200" dirty="0">
                <a:latin typeface="Arial MT"/>
                <a:cs typeface="Arial MT"/>
              </a:rPr>
              <a:t>measure will apply </a:t>
            </a:r>
            <a:r>
              <a:rPr sz="1200" spc="-5" dirty="0">
                <a:latin typeface="Arial MT"/>
                <a:cs typeface="Arial MT"/>
              </a:rPr>
              <a:t>to </a:t>
            </a:r>
            <a:r>
              <a:rPr sz="1200" dirty="0">
                <a:latin typeface="Arial MT"/>
                <a:cs typeface="Arial MT"/>
              </a:rPr>
              <a:t>resource usage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response</a:t>
            </a:r>
            <a:r>
              <a:rPr sz="1200" spc="-5" dirty="0">
                <a:latin typeface="Arial MT"/>
                <a:cs typeface="Arial MT"/>
              </a:rPr>
              <a:t> time?</a:t>
            </a:r>
            <a:endParaRPr sz="1200">
              <a:latin typeface="Arial MT"/>
              <a:cs typeface="Arial MT"/>
            </a:endParaRPr>
          </a:p>
          <a:p>
            <a:pPr marL="433070" indent="-172085">
              <a:lnSpc>
                <a:spcPct val="100000"/>
              </a:lnSpc>
              <a:spcBef>
                <a:spcPts val="310"/>
              </a:spcBef>
              <a:buChar char="•"/>
              <a:tabLst>
                <a:tab pos="433070" algn="l"/>
              </a:tabLst>
            </a:pPr>
            <a:r>
              <a:rPr sz="1200" dirty="0">
                <a:latin typeface="Arial MT"/>
                <a:cs typeface="Arial MT"/>
              </a:rPr>
              <a:t>How much</a:t>
            </a:r>
            <a:r>
              <a:rPr sz="1200" spc="-5" dirty="0">
                <a:latin typeface="Arial MT"/>
                <a:cs typeface="Arial MT"/>
              </a:rPr>
              <a:t> data </a:t>
            </a:r>
            <a:r>
              <a:rPr sz="1200" dirty="0">
                <a:latin typeface="Arial MT"/>
                <a:cs typeface="Arial MT"/>
              </a:rPr>
              <a:t>will </a:t>
            </a:r>
            <a:r>
              <a:rPr sz="1200" spc="-5" dirty="0">
                <a:latin typeface="Arial MT"/>
                <a:cs typeface="Arial MT"/>
              </a:rPr>
              <a:t>flow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through the system?</a:t>
            </a:r>
            <a:endParaRPr sz="1200">
              <a:latin typeface="Arial MT"/>
              <a:cs typeface="Arial MT"/>
            </a:endParaRPr>
          </a:p>
          <a:p>
            <a:pPr marL="433070" indent="-172085">
              <a:lnSpc>
                <a:spcPct val="100000"/>
              </a:lnSpc>
              <a:spcBef>
                <a:spcPts val="265"/>
              </a:spcBef>
              <a:buChar char="•"/>
              <a:tabLst>
                <a:tab pos="433070" algn="l"/>
              </a:tabLst>
            </a:pPr>
            <a:r>
              <a:rPr sz="1200" dirty="0">
                <a:latin typeface="Arial MT"/>
                <a:cs typeface="Arial MT"/>
              </a:rPr>
              <a:t>How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often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will</a:t>
            </a:r>
            <a:r>
              <a:rPr sz="1200" spc="-5" dirty="0">
                <a:latin typeface="Arial MT"/>
                <a:cs typeface="Arial MT"/>
              </a:rPr>
              <a:t> data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received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or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sent?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04950" y="15557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0"/>
                </a:moveTo>
                <a:lnTo>
                  <a:pt x="4559300" y="0"/>
                </a:lnTo>
                <a:lnTo>
                  <a:pt x="4559300" y="3416300"/>
                </a:lnTo>
                <a:lnTo>
                  <a:pt x="0" y="3416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1300" y="6400800"/>
            <a:ext cx="3987800" cy="0"/>
          </a:xfrm>
          <a:custGeom>
            <a:avLst/>
            <a:gdLst/>
            <a:ahLst/>
            <a:cxnLst/>
            <a:rect l="l" t="t" r="r" b="b"/>
            <a:pathLst>
              <a:path w="3987800">
                <a:moveTo>
                  <a:pt x="0" y="0"/>
                </a:moveTo>
                <a:lnTo>
                  <a:pt x="398780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11300" y="5988811"/>
            <a:ext cx="4546600" cy="197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Interviews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Specific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Questions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(5)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Arial MT"/>
              <a:cs typeface="Arial MT"/>
            </a:endParaRPr>
          </a:p>
          <a:p>
            <a:pPr marL="260985">
              <a:lnSpc>
                <a:spcPct val="100000"/>
              </a:lnSpc>
            </a:pPr>
            <a:r>
              <a:rPr sz="1400" spc="-5" dirty="0">
                <a:solidFill>
                  <a:srgbClr val="333399"/>
                </a:solidFill>
                <a:latin typeface="Arial MT"/>
                <a:cs typeface="Arial MT"/>
              </a:rPr>
              <a:t>Usability</a:t>
            </a:r>
            <a:r>
              <a:rPr sz="1400" spc="-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sz="1400" spc="-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99"/>
                </a:solidFill>
                <a:latin typeface="Arial MT"/>
                <a:cs typeface="Arial MT"/>
              </a:rPr>
              <a:t>Human</a:t>
            </a:r>
            <a:r>
              <a:rPr sz="14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99"/>
                </a:solidFill>
                <a:latin typeface="Arial MT"/>
                <a:cs typeface="Arial MT"/>
              </a:rPr>
              <a:t>Factors</a:t>
            </a:r>
            <a:endParaRPr sz="1400">
              <a:latin typeface="Arial MT"/>
              <a:cs typeface="Arial MT"/>
            </a:endParaRPr>
          </a:p>
          <a:p>
            <a:pPr marL="432434" marR="554355" indent="-171450">
              <a:lnSpc>
                <a:spcPct val="105000"/>
              </a:lnSpc>
              <a:spcBef>
                <a:spcPts val="155"/>
              </a:spcBef>
              <a:buChar char="•"/>
              <a:tabLst>
                <a:tab pos="433070" algn="l"/>
              </a:tabLst>
            </a:pPr>
            <a:r>
              <a:rPr sz="1200" spc="-5" dirty="0">
                <a:latin typeface="Arial MT"/>
                <a:cs typeface="Arial MT"/>
              </a:rPr>
              <a:t>What </a:t>
            </a:r>
            <a:r>
              <a:rPr sz="1200" dirty="0">
                <a:latin typeface="Arial MT"/>
                <a:cs typeface="Arial MT"/>
              </a:rPr>
              <a:t>kind of </a:t>
            </a:r>
            <a:r>
              <a:rPr sz="1200" spc="-5" dirty="0">
                <a:latin typeface="Arial MT"/>
                <a:cs typeface="Arial MT"/>
              </a:rPr>
              <a:t>training </a:t>
            </a:r>
            <a:r>
              <a:rPr sz="1200" dirty="0">
                <a:latin typeface="Arial MT"/>
                <a:cs typeface="Arial MT"/>
              </a:rPr>
              <a:t>will be required </a:t>
            </a:r>
            <a:r>
              <a:rPr sz="1200" spc="-5" dirty="0">
                <a:latin typeface="Arial MT"/>
                <a:cs typeface="Arial MT"/>
              </a:rPr>
              <a:t>for </a:t>
            </a:r>
            <a:r>
              <a:rPr sz="1200" dirty="0">
                <a:latin typeface="Arial MT"/>
                <a:cs typeface="Arial MT"/>
              </a:rPr>
              <a:t>each </a:t>
            </a:r>
            <a:r>
              <a:rPr sz="1200" spc="-5" dirty="0">
                <a:latin typeface="Arial MT"/>
                <a:cs typeface="Arial MT"/>
              </a:rPr>
              <a:t>type </a:t>
            </a:r>
            <a:r>
              <a:rPr sz="1200" dirty="0">
                <a:latin typeface="Arial MT"/>
                <a:cs typeface="Arial MT"/>
              </a:rPr>
              <a:t>of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user?</a:t>
            </a:r>
            <a:endParaRPr sz="1200">
              <a:latin typeface="Arial MT"/>
              <a:cs typeface="Arial MT"/>
            </a:endParaRPr>
          </a:p>
          <a:p>
            <a:pPr marL="432434" marR="368300" indent="-171450">
              <a:lnSpc>
                <a:spcPts val="1420"/>
              </a:lnSpc>
              <a:spcBef>
                <a:spcPts val="305"/>
              </a:spcBef>
              <a:buChar char="•"/>
              <a:tabLst>
                <a:tab pos="433070" algn="l"/>
              </a:tabLst>
            </a:pPr>
            <a:r>
              <a:rPr sz="1200" dirty="0">
                <a:latin typeface="Arial MT"/>
                <a:cs typeface="Arial MT"/>
              </a:rPr>
              <a:t>How easy should it be </a:t>
            </a:r>
            <a:r>
              <a:rPr sz="1200" spc="-5" dirty="0">
                <a:latin typeface="Arial MT"/>
                <a:cs typeface="Arial MT"/>
              </a:rPr>
              <a:t>for </a:t>
            </a:r>
            <a:r>
              <a:rPr sz="1200" dirty="0">
                <a:latin typeface="Arial MT"/>
                <a:cs typeface="Arial MT"/>
              </a:rPr>
              <a:t>a user </a:t>
            </a:r>
            <a:r>
              <a:rPr sz="1200" spc="-5" dirty="0">
                <a:latin typeface="Arial MT"/>
                <a:cs typeface="Arial MT"/>
              </a:rPr>
              <a:t>to understand </a:t>
            </a:r>
            <a:r>
              <a:rPr sz="1200" dirty="0">
                <a:latin typeface="Arial MT"/>
                <a:cs typeface="Arial MT"/>
              </a:rPr>
              <a:t>and use </a:t>
            </a:r>
            <a:r>
              <a:rPr sz="1200" spc="-3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system?</a:t>
            </a:r>
            <a:endParaRPr sz="1200">
              <a:latin typeface="Arial MT"/>
              <a:cs typeface="Arial MT"/>
            </a:endParaRPr>
          </a:p>
          <a:p>
            <a:pPr marL="432434" marR="826769" indent="-171450">
              <a:lnSpc>
                <a:spcPts val="1390"/>
              </a:lnSpc>
              <a:spcBef>
                <a:spcPts val="400"/>
              </a:spcBef>
              <a:buChar char="•"/>
              <a:tabLst>
                <a:tab pos="433070" algn="l"/>
              </a:tabLst>
            </a:pPr>
            <a:r>
              <a:rPr sz="1200" dirty="0">
                <a:latin typeface="Arial MT"/>
                <a:cs typeface="Arial MT"/>
              </a:rPr>
              <a:t>How </a:t>
            </a:r>
            <a:r>
              <a:rPr sz="1200" spc="-5" dirty="0">
                <a:latin typeface="Arial MT"/>
                <a:cs typeface="Arial MT"/>
              </a:rPr>
              <a:t>difficult </a:t>
            </a:r>
            <a:r>
              <a:rPr sz="1200" dirty="0">
                <a:latin typeface="Arial MT"/>
                <a:cs typeface="Arial MT"/>
              </a:rPr>
              <a:t>should it be </a:t>
            </a:r>
            <a:r>
              <a:rPr sz="1200" spc="-5" dirty="0">
                <a:latin typeface="Arial MT"/>
                <a:cs typeface="Arial MT"/>
              </a:rPr>
              <a:t>for </a:t>
            </a:r>
            <a:r>
              <a:rPr sz="1200" dirty="0">
                <a:latin typeface="Arial MT"/>
                <a:cs typeface="Arial MT"/>
              </a:rPr>
              <a:t>a user </a:t>
            </a:r>
            <a:r>
              <a:rPr sz="1200" spc="-5" dirty="0">
                <a:latin typeface="Arial MT"/>
                <a:cs typeface="Arial MT"/>
              </a:rPr>
              <a:t>to </a:t>
            </a:r>
            <a:r>
              <a:rPr sz="1200" dirty="0">
                <a:latin typeface="Arial MT"/>
                <a:cs typeface="Arial MT"/>
              </a:rPr>
              <a:t>misuse </a:t>
            </a:r>
            <a:r>
              <a:rPr sz="1200" spc="-5" dirty="0">
                <a:latin typeface="Arial MT"/>
                <a:cs typeface="Arial MT"/>
              </a:rPr>
              <a:t>the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system?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04950" y="57213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0"/>
                </a:moveTo>
                <a:lnTo>
                  <a:pt x="4559300" y="0"/>
                </a:lnTo>
                <a:lnTo>
                  <a:pt x="4559300" y="3416300"/>
                </a:lnTo>
                <a:lnTo>
                  <a:pt x="0" y="3416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1300" y="2235200"/>
            <a:ext cx="3987800" cy="0"/>
          </a:xfrm>
          <a:custGeom>
            <a:avLst/>
            <a:gdLst/>
            <a:ahLst/>
            <a:cxnLst/>
            <a:rect l="l" t="t" r="r" b="b"/>
            <a:pathLst>
              <a:path w="3987800">
                <a:moveTo>
                  <a:pt x="0" y="0"/>
                </a:moveTo>
                <a:lnTo>
                  <a:pt x="398780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11300" y="1823211"/>
            <a:ext cx="454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Interviews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Specific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Questions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(6)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1300" y="2325453"/>
            <a:ext cx="4546600" cy="151384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360"/>
              </a:spcBef>
            </a:pPr>
            <a:r>
              <a:rPr sz="1400" spc="-5" dirty="0">
                <a:solidFill>
                  <a:srgbClr val="333399"/>
                </a:solidFill>
                <a:latin typeface="Arial MT"/>
                <a:cs typeface="Arial MT"/>
              </a:rPr>
              <a:t>Security</a:t>
            </a:r>
            <a:endParaRPr sz="1400">
              <a:latin typeface="Arial MT"/>
              <a:cs typeface="Arial MT"/>
            </a:endParaRPr>
          </a:p>
          <a:p>
            <a:pPr marL="433070" indent="-172085">
              <a:lnSpc>
                <a:spcPct val="100000"/>
              </a:lnSpc>
              <a:spcBef>
                <a:spcPts val="225"/>
              </a:spcBef>
              <a:buChar char="•"/>
              <a:tabLst>
                <a:tab pos="433070" algn="l"/>
              </a:tabLst>
            </a:pPr>
            <a:r>
              <a:rPr sz="1200" dirty="0">
                <a:latin typeface="Arial MT"/>
                <a:cs typeface="Arial MT"/>
              </a:rPr>
              <a:t>Must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access </a:t>
            </a:r>
            <a:r>
              <a:rPr sz="1200" spc="-5" dirty="0">
                <a:latin typeface="Arial MT"/>
                <a:cs typeface="Arial MT"/>
              </a:rPr>
              <a:t>to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system </a:t>
            </a:r>
            <a:r>
              <a:rPr sz="1200" dirty="0">
                <a:latin typeface="Arial MT"/>
                <a:cs typeface="Arial MT"/>
              </a:rPr>
              <a:t>or </a:t>
            </a:r>
            <a:r>
              <a:rPr sz="1200" spc="-5" dirty="0">
                <a:latin typeface="Arial MT"/>
                <a:cs typeface="Arial MT"/>
              </a:rPr>
              <a:t>information</a:t>
            </a:r>
            <a:r>
              <a:rPr sz="1200" dirty="0">
                <a:latin typeface="Arial MT"/>
                <a:cs typeface="Arial MT"/>
              </a:rPr>
              <a:t> be </a:t>
            </a:r>
            <a:r>
              <a:rPr sz="1200" spc="-5" dirty="0">
                <a:latin typeface="Arial MT"/>
                <a:cs typeface="Arial MT"/>
              </a:rPr>
              <a:t>controlled?</a:t>
            </a:r>
            <a:endParaRPr sz="1200">
              <a:latin typeface="Arial MT"/>
              <a:cs typeface="Arial MT"/>
            </a:endParaRPr>
          </a:p>
          <a:p>
            <a:pPr marL="432434" marR="448945" indent="-171450">
              <a:lnSpc>
                <a:spcPts val="1390"/>
              </a:lnSpc>
              <a:spcBef>
                <a:spcPts val="445"/>
              </a:spcBef>
              <a:buChar char="•"/>
              <a:tabLst>
                <a:tab pos="433070" algn="l"/>
              </a:tabLst>
            </a:pPr>
            <a:r>
              <a:rPr sz="1200" spc="-5" dirty="0">
                <a:latin typeface="Arial MT"/>
                <a:cs typeface="Arial MT"/>
              </a:rPr>
              <a:t>Should </a:t>
            </a:r>
            <a:r>
              <a:rPr sz="1200" dirty="0">
                <a:latin typeface="Arial MT"/>
                <a:cs typeface="Arial MT"/>
              </a:rPr>
              <a:t>each user's</a:t>
            </a:r>
            <a:r>
              <a:rPr sz="1200" spc="-5" dirty="0">
                <a:latin typeface="Arial MT"/>
                <a:cs typeface="Arial MT"/>
              </a:rPr>
              <a:t> data</a:t>
            </a:r>
            <a:r>
              <a:rPr sz="1200" dirty="0">
                <a:latin typeface="Arial MT"/>
                <a:cs typeface="Arial MT"/>
              </a:rPr>
              <a:t> be</a:t>
            </a:r>
            <a:r>
              <a:rPr sz="1200" spc="-5" dirty="0">
                <a:latin typeface="Arial MT"/>
                <a:cs typeface="Arial MT"/>
              </a:rPr>
              <a:t> isolated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from data</a:t>
            </a:r>
            <a:r>
              <a:rPr sz="1200" dirty="0">
                <a:latin typeface="Arial MT"/>
                <a:cs typeface="Arial MT"/>
              </a:rPr>
              <a:t> of</a:t>
            </a:r>
            <a:r>
              <a:rPr sz="1200" spc="-5" dirty="0">
                <a:latin typeface="Arial MT"/>
                <a:cs typeface="Arial MT"/>
              </a:rPr>
              <a:t> other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users?</a:t>
            </a:r>
            <a:endParaRPr sz="1200">
              <a:latin typeface="Arial MT"/>
              <a:cs typeface="Arial MT"/>
            </a:endParaRPr>
          </a:p>
          <a:p>
            <a:pPr marL="432434" marR="401320" indent="-171450">
              <a:lnSpc>
                <a:spcPct val="105000"/>
              </a:lnSpc>
              <a:spcBef>
                <a:spcPts val="160"/>
              </a:spcBef>
              <a:buChar char="•"/>
              <a:tabLst>
                <a:tab pos="433070" algn="l"/>
              </a:tabLst>
            </a:pPr>
            <a:r>
              <a:rPr sz="1200" spc="-5" dirty="0">
                <a:latin typeface="Arial MT"/>
                <a:cs typeface="Arial MT"/>
              </a:rPr>
              <a:t>Should </a:t>
            </a:r>
            <a:r>
              <a:rPr sz="1200" dirty="0">
                <a:latin typeface="Arial MT"/>
                <a:cs typeface="Arial MT"/>
              </a:rPr>
              <a:t>user programs be </a:t>
            </a:r>
            <a:r>
              <a:rPr sz="1200" spc="-5" dirty="0">
                <a:latin typeface="Arial MT"/>
                <a:cs typeface="Arial MT"/>
              </a:rPr>
              <a:t>isolated from other </a:t>
            </a:r>
            <a:r>
              <a:rPr sz="1200" dirty="0">
                <a:latin typeface="Arial MT"/>
                <a:cs typeface="Arial MT"/>
              </a:rPr>
              <a:t>programs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from the operating system?</a:t>
            </a:r>
            <a:endParaRPr sz="1200">
              <a:latin typeface="Arial MT"/>
              <a:cs typeface="Arial MT"/>
            </a:endParaRPr>
          </a:p>
          <a:p>
            <a:pPr marL="433070" indent="-172085">
              <a:lnSpc>
                <a:spcPct val="100000"/>
              </a:lnSpc>
              <a:spcBef>
                <a:spcPts val="260"/>
              </a:spcBef>
              <a:buChar char="•"/>
              <a:tabLst>
                <a:tab pos="433070" algn="l"/>
              </a:tabLst>
            </a:pPr>
            <a:r>
              <a:rPr sz="1200" spc="-5" dirty="0">
                <a:latin typeface="Arial MT"/>
                <a:cs typeface="Arial MT"/>
              </a:rPr>
              <a:t>Should precautions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5" dirty="0">
                <a:latin typeface="Arial MT"/>
                <a:cs typeface="Arial MT"/>
              </a:rPr>
              <a:t> taken </a:t>
            </a:r>
            <a:r>
              <a:rPr sz="1200" dirty="0">
                <a:latin typeface="Arial MT"/>
                <a:cs typeface="Arial MT"/>
              </a:rPr>
              <a:t>against </a:t>
            </a:r>
            <a:r>
              <a:rPr sz="1200" spc="-5" dirty="0">
                <a:latin typeface="Arial MT"/>
                <a:cs typeface="Arial MT"/>
              </a:rPr>
              <a:t>theft </a:t>
            </a:r>
            <a:r>
              <a:rPr sz="1200" dirty="0">
                <a:latin typeface="Arial MT"/>
                <a:cs typeface="Arial MT"/>
              </a:rPr>
              <a:t>or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vandalism?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04950" y="15557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0"/>
                </a:moveTo>
                <a:lnTo>
                  <a:pt x="4559300" y="0"/>
                </a:lnTo>
                <a:lnTo>
                  <a:pt x="4559300" y="3416300"/>
                </a:lnTo>
                <a:lnTo>
                  <a:pt x="0" y="3416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1300" y="6400800"/>
            <a:ext cx="3987800" cy="0"/>
          </a:xfrm>
          <a:custGeom>
            <a:avLst/>
            <a:gdLst/>
            <a:ahLst/>
            <a:cxnLst/>
            <a:rect l="l" t="t" r="r" b="b"/>
            <a:pathLst>
              <a:path w="3987800">
                <a:moveTo>
                  <a:pt x="0" y="0"/>
                </a:moveTo>
                <a:lnTo>
                  <a:pt x="398780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11300" y="5988811"/>
            <a:ext cx="4546600" cy="2458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Interviews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Specific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Questions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(7)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Arial MT"/>
              <a:cs typeface="Arial MT"/>
            </a:endParaRPr>
          </a:p>
          <a:p>
            <a:pPr marL="260985">
              <a:lnSpc>
                <a:spcPct val="100000"/>
              </a:lnSpc>
            </a:pPr>
            <a:r>
              <a:rPr sz="1400" spc="-5" dirty="0">
                <a:solidFill>
                  <a:srgbClr val="333399"/>
                </a:solidFill>
                <a:latin typeface="Arial MT"/>
                <a:cs typeface="Arial MT"/>
              </a:rPr>
              <a:t>Reliability </a:t>
            </a:r>
            <a:r>
              <a:rPr sz="1400" dirty="0">
                <a:solidFill>
                  <a:srgbClr val="333399"/>
                </a:solidFill>
                <a:latin typeface="Arial MT"/>
                <a:cs typeface="Arial MT"/>
              </a:rPr>
              <a:t>and </a:t>
            </a:r>
            <a:r>
              <a:rPr sz="1400" spc="-5" dirty="0">
                <a:solidFill>
                  <a:srgbClr val="333399"/>
                </a:solidFill>
                <a:latin typeface="Arial MT"/>
                <a:cs typeface="Arial MT"/>
              </a:rPr>
              <a:t>Availability</a:t>
            </a:r>
            <a:endParaRPr sz="1400">
              <a:latin typeface="Arial MT"/>
              <a:cs typeface="Arial MT"/>
            </a:endParaRPr>
          </a:p>
          <a:p>
            <a:pPr marL="433070" indent="-172085">
              <a:lnSpc>
                <a:spcPct val="100000"/>
              </a:lnSpc>
              <a:spcBef>
                <a:spcPts val="225"/>
              </a:spcBef>
              <a:buChar char="•"/>
              <a:tabLst>
                <a:tab pos="433070" algn="l"/>
              </a:tabLst>
            </a:pPr>
            <a:r>
              <a:rPr sz="1200" dirty="0">
                <a:latin typeface="Arial MT"/>
                <a:cs typeface="Arial MT"/>
              </a:rPr>
              <a:t>Must</a:t>
            </a:r>
            <a:r>
              <a:rPr sz="1200" spc="-5" dirty="0">
                <a:latin typeface="Arial MT"/>
                <a:cs typeface="Arial MT"/>
              </a:rPr>
              <a:t> the system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detect </a:t>
            </a:r>
            <a:r>
              <a:rPr sz="1200" dirty="0">
                <a:latin typeface="Arial MT"/>
                <a:cs typeface="Arial MT"/>
              </a:rPr>
              <a:t>and </a:t>
            </a:r>
            <a:r>
              <a:rPr sz="1200" spc="-5" dirty="0">
                <a:latin typeface="Arial MT"/>
                <a:cs typeface="Arial MT"/>
              </a:rPr>
              <a:t>isolate faults?</a:t>
            </a:r>
            <a:endParaRPr sz="1200">
              <a:latin typeface="Arial MT"/>
              <a:cs typeface="Arial MT"/>
            </a:endParaRPr>
          </a:p>
          <a:p>
            <a:pPr marL="433070" indent="-172085">
              <a:lnSpc>
                <a:spcPct val="100000"/>
              </a:lnSpc>
              <a:spcBef>
                <a:spcPts val="360"/>
              </a:spcBef>
              <a:buChar char="•"/>
              <a:tabLst>
                <a:tab pos="433070" algn="l"/>
              </a:tabLst>
            </a:pPr>
            <a:r>
              <a:rPr sz="1200" spc="-5" dirty="0">
                <a:latin typeface="Arial MT"/>
                <a:cs typeface="Arial MT"/>
              </a:rPr>
              <a:t>What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5" dirty="0">
                <a:latin typeface="Arial MT"/>
                <a:cs typeface="Arial MT"/>
              </a:rPr>
              <a:t> the </a:t>
            </a:r>
            <a:r>
              <a:rPr sz="1200" dirty="0">
                <a:latin typeface="Arial MT"/>
                <a:cs typeface="Arial MT"/>
              </a:rPr>
              <a:t>prescribed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mean </a:t>
            </a:r>
            <a:r>
              <a:rPr sz="1200" spc="-5" dirty="0">
                <a:latin typeface="Arial MT"/>
                <a:cs typeface="Arial MT"/>
              </a:rPr>
              <a:t>time between failures?</a:t>
            </a:r>
            <a:endParaRPr sz="1200">
              <a:latin typeface="Arial MT"/>
              <a:cs typeface="Arial MT"/>
            </a:endParaRPr>
          </a:p>
          <a:p>
            <a:pPr marL="432434" marR="725170" indent="-171450">
              <a:lnSpc>
                <a:spcPts val="1390"/>
              </a:lnSpc>
              <a:spcBef>
                <a:spcPts val="355"/>
              </a:spcBef>
              <a:buChar char="•"/>
              <a:tabLst>
                <a:tab pos="433070" algn="l"/>
              </a:tabLst>
            </a:pPr>
            <a:r>
              <a:rPr sz="1200" spc="-5" dirty="0">
                <a:latin typeface="Arial MT"/>
                <a:cs typeface="Arial MT"/>
              </a:rPr>
              <a:t>Is there </a:t>
            </a:r>
            <a:r>
              <a:rPr sz="1200" dirty="0">
                <a:latin typeface="Arial MT"/>
                <a:cs typeface="Arial MT"/>
              </a:rPr>
              <a:t>a maximum </a:t>
            </a:r>
            <a:r>
              <a:rPr sz="1200" spc="-5" dirty="0">
                <a:latin typeface="Arial MT"/>
                <a:cs typeface="Arial MT"/>
              </a:rPr>
              <a:t>time </a:t>
            </a:r>
            <a:r>
              <a:rPr sz="1200" dirty="0">
                <a:latin typeface="Arial MT"/>
                <a:cs typeface="Arial MT"/>
              </a:rPr>
              <a:t>allowed </a:t>
            </a:r>
            <a:r>
              <a:rPr sz="1200" spc="-5" dirty="0">
                <a:latin typeface="Arial MT"/>
                <a:cs typeface="Arial MT"/>
              </a:rPr>
              <a:t>for restarting the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system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after failure?</a:t>
            </a:r>
            <a:endParaRPr sz="1200">
              <a:latin typeface="Arial MT"/>
              <a:cs typeface="Arial MT"/>
            </a:endParaRPr>
          </a:p>
          <a:p>
            <a:pPr marL="433070" indent="-172085">
              <a:lnSpc>
                <a:spcPct val="100000"/>
              </a:lnSpc>
              <a:spcBef>
                <a:spcPts val="320"/>
              </a:spcBef>
              <a:buChar char="•"/>
              <a:tabLst>
                <a:tab pos="433070" algn="l"/>
              </a:tabLst>
            </a:pPr>
            <a:r>
              <a:rPr sz="1200" dirty="0">
                <a:latin typeface="Arial MT"/>
                <a:cs typeface="Arial MT"/>
              </a:rPr>
              <a:t>How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often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will</a:t>
            </a:r>
            <a:r>
              <a:rPr sz="1200" spc="-5" dirty="0">
                <a:latin typeface="Arial MT"/>
                <a:cs typeface="Arial MT"/>
              </a:rPr>
              <a:t> the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system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backed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up?</a:t>
            </a:r>
            <a:endParaRPr sz="1200">
              <a:latin typeface="Arial MT"/>
              <a:cs typeface="Arial MT"/>
            </a:endParaRPr>
          </a:p>
          <a:p>
            <a:pPr marL="433070" indent="-172085">
              <a:lnSpc>
                <a:spcPct val="100000"/>
              </a:lnSpc>
              <a:spcBef>
                <a:spcPts val="265"/>
              </a:spcBef>
              <a:buChar char="•"/>
              <a:tabLst>
                <a:tab pos="433070" algn="l"/>
              </a:tabLst>
            </a:pPr>
            <a:r>
              <a:rPr sz="1200" dirty="0">
                <a:latin typeface="Arial MT"/>
                <a:cs typeface="Arial MT"/>
              </a:rPr>
              <a:t>Must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backup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copies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5" dirty="0">
                <a:latin typeface="Arial MT"/>
                <a:cs typeface="Arial MT"/>
              </a:rPr>
              <a:t> stored </a:t>
            </a:r>
            <a:r>
              <a:rPr sz="1200" dirty="0">
                <a:latin typeface="Arial MT"/>
                <a:cs typeface="Arial MT"/>
              </a:rPr>
              <a:t>at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5" dirty="0">
                <a:latin typeface="Arial MT"/>
                <a:cs typeface="Arial MT"/>
              </a:rPr>
              <a:t> different location?</a:t>
            </a:r>
            <a:endParaRPr sz="1200">
              <a:latin typeface="Arial MT"/>
              <a:cs typeface="Arial MT"/>
            </a:endParaRPr>
          </a:p>
          <a:p>
            <a:pPr marL="432434" marR="791210" indent="-171450">
              <a:lnSpc>
                <a:spcPct val="103299"/>
              </a:lnSpc>
              <a:spcBef>
                <a:spcPts val="219"/>
              </a:spcBef>
              <a:buChar char="•"/>
              <a:tabLst>
                <a:tab pos="433070" algn="l"/>
              </a:tabLst>
            </a:pPr>
            <a:r>
              <a:rPr sz="1200" spc="-5" dirty="0">
                <a:latin typeface="Arial MT"/>
                <a:cs typeface="Arial MT"/>
              </a:rPr>
              <a:t>Should precautions</a:t>
            </a:r>
            <a:r>
              <a:rPr sz="1200" dirty="0">
                <a:latin typeface="Arial MT"/>
                <a:cs typeface="Arial MT"/>
              </a:rPr>
              <a:t> be </a:t>
            </a:r>
            <a:r>
              <a:rPr sz="1200" spc="-5" dirty="0">
                <a:latin typeface="Arial MT"/>
                <a:cs typeface="Arial MT"/>
              </a:rPr>
              <a:t>taken</a:t>
            </a:r>
            <a:r>
              <a:rPr sz="1200" dirty="0">
                <a:latin typeface="Arial MT"/>
                <a:cs typeface="Arial MT"/>
              </a:rPr>
              <a:t> against </a:t>
            </a:r>
            <a:r>
              <a:rPr sz="1200" spc="-5" dirty="0">
                <a:latin typeface="Arial MT"/>
                <a:cs typeface="Arial MT"/>
              </a:rPr>
              <a:t>fire </a:t>
            </a:r>
            <a:r>
              <a:rPr sz="1200" dirty="0">
                <a:latin typeface="Arial MT"/>
                <a:cs typeface="Arial MT"/>
              </a:rPr>
              <a:t>or </a:t>
            </a:r>
            <a:r>
              <a:rPr sz="1200" spc="-5" dirty="0">
                <a:latin typeface="Arial MT"/>
                <a:cs typeface="Arial MT"/>
              </a:rPr>
              <a:t>water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damage?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04950" y="57213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0"/>
                </a:moveTo>
                <a:lnTo>
                  <a:pt x="4559300" y="0"/>
                </a:lnTo>
                <a:lnTo>
                  <a:pt x="4559300" y="3416300"/>
                </a:lnTo>
                <a:lnTo>
                  <a:pt x="0" y="3416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1300" y="2235200"/>
            <a:ext cx="3987800" cy="0"/>
          </a:xfrm>
          <a:custGeom>
            <a:avLst/>
            <a:gdLst/>
            <a:ahLst/>
            <a:cxnLst/>
            <a:rect l="l" t="t" r="r" b="b"/>
            <a:pathLst>
              <a:path w="3987800">
                <a:moveTo>
                  <a:pt x="0" y="0"/>
                </a:moveTo>
                <a:lnTo>
                  <a:pt x="398780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11300" y="1823211"/>
            <a:ext cx="454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Interviews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Specific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Questions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(8)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1300" y="2325453"/>
            <a:ext cx="4546600" cy="169037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360"/>
              </a:spcBef>
            </a:pPr>
            <a:r>
              <a:rPr sz="1400" spc="-5" dirty="0">
                <a:solidFill>
                  <a:srgbClr val="333399"/>
                </a:solidFill>
                <a:latin typeface="Arial MT"/>
                <a:cs typeface="Arial MT"/>
              </a:rPr>
              <a:t>Maintainability</a:t>
            </a:r>
            <a:endParaRPr sz="1400">
              <a:latin typeface="Arial MT"/>
              <a:cs typeface="Arial MT"/>
            </a:endParaRPr>
          </a:p>
          <a:p>
            <a:pPr marL="527685" marR="484505" indent="-266700">
              <a:lnSpc>
                <a:spcPct val="105000"/>
              </a:lnSpc>
              <a:spcBef>
                <a:spcPts val="150"/>
              </a:spcBef>
              <a:buChar char="•"/>
              <a:tabLst>
                <a:tab pos="527685" algn="l"/>
                <a:tab pos="528320" algn="l"/>
              </a:tabLst>
            </a:pPr>
            <a:r>
              <a:rPr sz="1200" spc="-5" dirty="0">
                <a:latin typeface="Arial MT"/>
                <a:cs typeface="Arial MT"/>
              </a:rPr>
              <a:t>Will maintenance </a:t>
            </a:r>
            <a:r>
              <a:rPr sz="1200" dirty="0">
                <a:latin typeface="Arial MT"/>
                <a:cs typeface="Arial MT"/>
              </a:rPr>
              <a:t>merely correct errors, or will it also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include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improving</a:t>
            </a:r>
            <a:r>
              <a:rPr sz="1200" spc="-5" dirty="0">
                <a:latin typeface="Arial MT"/>
                <a:cs typeface="Arial MT"/>
              </a:rPr>
              <a:t> the system?</a:t>
            </a:r>
            <a:endParaRPr sz="1200">
              <a:latin typeface="Arial MT"/>
              <a:cs typeface="Arial MT"/>
            </a:endParaRPr>
          </a:p>
          <a:p>
            <a:pPr marL="527685" marR="366395" indent="-266700">
              <a:lnSpc>
                <a:spcPts val="1420"/>
              </a:lnSpc>
              <a:spcBef>
                <a:spcPts val="305"/>
              </a:spcBef>
              <a:buChar char="•"/>
              <a:tabLst>
                <a:tab pos="527685" algn="l"/>
                <a:tab pos="528320" algn="l"/>
              </a:tabLst>
            </a:pPr>
            <a:r>
              <a:rPr sz="1200" spc="-5" dirty="0">
                <a:latin typeface="Arial MT"/>
                <a:cs typeface="Arial MT"/>
              </a:rPr>
              <a:t>When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what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ways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might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system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changed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 future?</a:t>
            </a:r>
            <a:endParaRPr sz="1200">
              <a:latin typeface="Arial MT"/>
              <a:cs typeface="Arial MT"/>
            </a:endParaRPr>
          </a:p>
          <a:p>
            <a:pPr marL="528320" indent="-267335">
              <a:lnSpc>
                <a:spcPct val="100000"/>
              </a:lnSpc>
              <a:spcBef>
                <a:spcPts val="315"/>
              </a:spcBef>
              <a:buChar char="•"/>
              <a:tabLst>
                <a:tab pos="527685" algn="l"/>
                <a:tab pos="528320" algn="l"/>
              </a:tabLst>
            </a:pPr>
            <a:r>
              <a:rPr sz="1200" dirty="0">
                <a:latin typeface="Arial MT"/>
                <a:cs typeface="Arial MT"/>
              </a:rPr>
              <a:t>How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easy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should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it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5" dirty="0">
                <a:latin typeface="Arial MT"/>
                <a:cs typeface="Arial MT"/>
              </a:rPr>
              <a:t> 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add</a:t>
            </a:r>
            <a:r>
              <a:rPr sz="1200" spc="-5" dirty="0">
                <a:latin typeface="Arial MT"/>
                <a:cs typeface="Arial MT"/>
              </a:rPr>
              <a:t> features 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 system?</a:t>
            </a:r>
            <a:endParaRPr sz="1200">
              <a:latin typeface="Arial MT"/>
              <a:cs typeface="Arial MT"/>
            </a:endParaRPr>
          </a:p>
          <a:p>
            <a:pPr marL="527685" marR="621030" indent="-266700">
              <a:lnSpc>
                <a:spcPts val="1390"/>
              </a:lnSpc>
              <a:spcBef>
                <a:spcPts val="350"/>
              </a:spcBef>
              <a:buChar char="•"/>
              <a:tabLst>
                <a:tab pos="527685" algn="l"/>
                <a:tab pos="528320" algn="l"/>
              </a:tabLst>
            </a:pPr>
            <a:r>
              <a:rPr sz="1200" dirty="0">
                <a:latin typeface="Arial MT"/>
                <a:cs typeface="Arial MT"/>
              </a:rPr>
              <a:t>How easy should it be </a:t>
            </a:r>
            <a:r>
              <a:rPr sz="1200" spc="-5" dirty="0">
                <a:latin typeface="Arial MT"/>
                <a:cs typeface="Arial MT"/>
              </a:rPr>
              <a:t>to </a:t>
            </a:r>
            <a:r>
              <a:rPr sz="1200" dirty="0">
                <a:latin typeface="Arial MT"/>
                <a:cs typeface="Arial MT"/>
              </a:rPr>
              <a:t>port </a:t>
            </a:r>
            <a:r>
              <a:rPr sz="1200" spc="-5" dirty="0">
                <a:latin typeface="Arial MT"/>
                <a:cs typeface="Arial MT"/>
              </a:rPr>
              <a:t>the system from </a:t>
            </a:r>
            <a:r>
              <a:rPr sz="1200" dirty="0">
                <a:latin typeface="Arial MT"/>
                <a:cs typeface="Arial MT"/>
              </a:rPr>
              <a:t>one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platform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(computer,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operating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system)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another?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04950" y="15557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0"/>
                </a:moveTo>
                <a:lnTo>
                  <a:pt x="4559300" y="0"/>
                </a:lnTo>
                <a:lnTo>
                  <a:pt x="4559300" y="3416300"/>
                </a:lnTo>
                <a:lnTo>
                  <a:pt x="0" y="3416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1300" y="6400800"/>
            <a:ext cx="3987800" cy="0"/>
          </a:xfrm>
          <a:custGeom>
            <a:avLst/>
            <a:gdLst/>
            <a:ahLst/>
            <a:cxnLst/>
            <a:rect l="l" t="t" r="r" b="b"/>
            <a:pathLst>
              <a:path w="3987800">
                <a:moveTo>
                  <a:pt x="0" y="0"/>
                </a:moveTo>
                <a:lnTo>
                  <a:pt x="398780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11300" y="5988811"/>
            <a:ext cx="454660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Interviews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Specific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Questions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(9)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Arial MT"/>
              <a:cs typeface="Arial MT"/>
            </a:endParaRPr>
          </a:p>
          <a:p>
            <a:pPr marL="260985">
              <a:lnSpc>
                <a:spcPct val="100000"/>
              </a:lnSpc>
            </a:pPr>
            <a:r>
              <a:rPr sz="1400" spc="-5" dirty="0">
                <a:solidFill>
                  <a:srgbClr val="333399"/>
                </a:solidFill>
                <a:latin typeface="Arial MT"/>
                <a:cs typeface="Arial MT"/>
              </a:rPr>
              <a:t>Precision</a:t>
            </a:r>
            <a:r>
              <a:rPr sz="14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sz="14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333399"/>
                </a:solidFill>
                <a:latin typeface="Arial MT"/>
                <a:cs typeface="Arial MT"/>
              </a:rPr>
              <a:t>Accuracy</a:t>
            </a:r>
            <a:endParaRPr sz="1400">
              <a:latin typeface="Arial MT"/>
              <a:cs typeface="Arial MT"/>
            </a:endParaRPr>
          </a:p>
          <a:p>
            <a:pPr marL="433070" indent="-172085">
              <a:lnSpc>
                <a:spcPct val="100000"/>
              </a:lnSpc>
              <a:spcBef>
                <a:spcPts val="225"/>
              </a:spcBef>
              <a:buChar char="•"/>
              <a:tabLst>
                <a:tab pos="433070" algn="l"/>
              </a:tabLst>
            </a:pPr>
            <a:r>
              <a:rPr sz="1200" dirty="0">
                <a:latin typeface="Arial MT"/>
                <a:cs typeface="Arial MT"/>
              </a:rPr>
              <a:t>How </a:t>
            </a:r>
            <a:r>
              <a:rPr sz="1200" spc="-5" dirty="0">
                <a:latin typeface="Arial MT"/>
                <a:cs typeface="Arial MT"/>
              </a:rPr>
              <a:t>accurate </a:t>
            </a:r>
            <a:r>
              <a:rPr sz="1200" dirty="0">
                <a:latin typeface="Arial MT"/>
                <a:cs typeface="Arial MT"/>
              </a:rPr>
              <a:t>must</a:t>
            </a:r>
            <a:r>
              <a:rPr sz="1200" spc="-5" dirty="0">
                <a:latin typeface="Arial MT"/>
                <a:cs typeface="Arial MT"/>
              </a:rPr>
              <a:t> data calculations </a:t>
            </a:r>
            <a:r>
              <a:rPr sz="1200" dirty="0">
                <a:latin typeface="Arial MT"/>
                <a:cs typeface="Arial MT"/>
              </a:rPr>
              <a:t>be?</a:t>
            </a:r>
            <a:endParaRPr sz="1200">
              <a:latin typeface="Arial MT"/>
              <a:cs typeface="Arial MT"/>
            </a:endParaRPr>
          </a:p>
          <a:p>
            <a:pPr marL="433070" indent="-172085">
              <a:lnSpc>
                <a:spcPct val="100000"/>
              </a:lnSpc>
              <a:spcBef>
                <a:spcPts val="360"/>
              </a:spcBef>
              <a:buChar char="•"/>
              <a:tabLst>
                <a:tab pos="433070" algn="l"/>
              </a:tabLst>
            </a:pPr>
            <a:r>
              <a:rPr sz="1200" spc="-5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what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degree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precision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must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calculations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made?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04950" y="57213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0"/>
                </a:moveTo>
                <a:lnTo>
                  <a:pt x="4559300" y="0"/>
                </a:lnTo>
                <a:lnTo>
                  <a:pt x="4559300" y="3416300"/>
                </a:lnTo>
                <a:lnTo>
                  <a:pt x="0" y="3416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98600" y="1549400"/>
            <a:ext cx="4572000" cy="3429000"/>
            <a:chOff x="1498600" y="1549400"/>
            <a:chExt cx="4572000" cy="3429000"/>
          </a:xfrm>
        </p:grpSpPr>
        <p:sp>
          <p:nvSpPr>
            <p:cNvPr id="4" name="object 4"/>
            <p:cNvSpPr/>
            <p:nvPr/>
          </p:nvSpPr>
          <p:spPr>
            <a:xfrm>
              <a:off x="1511300" y="2235200"/>
              <a:ext cx="3987800" cy="0"/>
            </a:xfrm>
            <a:custGeom>
              <a:avLst/>
              <a:gdLst/>
              <a:ahLst/>
              <a:cxnLst/>
              <a:rect l="l" t="t" r="r" b="b"/>
              <a:pathLst>
                <a:path w="3987800">
                  <a:moveTo>
                    <a:pt x="0" y="0"/>
                  </a:moveTo>
                  <a:lnTo>
                    <a:pt x="3987800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3775" y="2652775"/>
              <a:ext cx="4072128" cy="12740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04950" y="1555750"/>
              <a:ext cx="4559300" cy="3416300"/>
            </a:xfrm>
            <a:custGeom>
              <a:avLst/>
              <a:gdLst/>
              <a:ahLst/>
              <a:cxnLst/>
              <a:rect l="l" t="t" r="r" b="b"/>
              <a:pathLst>
                <a:path w="4559300" h="3416300">
                  <a:moveTo>
                    <a:pt x="0" y="0"/>
                  </a:moveTo>
                  <a:lnTo>
                    <a:pt x="4559300" y="0"/>
                  </a:lnTo>
                  <a:lnTo>
                    <a:pt x="4559300" y="3416300"/>
                  </a:lnTo>
                  <a:lnTo>
                    <a:pt x="0" y="3416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98600" y="57150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16840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Elicitation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Techniques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2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Elicitation</a:t>
                      </a:r>
                      <a:r>
                        <a:rPr sz="1200" spc="-1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techniques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indent="-143510">
                        <a:lnSpc>
                          <a:spcPct val="100000"/>
                        </a:lnSpc>
                        <a:spcBef>
                          <a:spcPts val="15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Stakeholder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analysis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8810" marR="715645" indent="-142875">
                        <a:lnSpc>
                          <a:spcPts val="1100"/>
                        </a:lnSpc>
                        <a:spcBef>
                          <a:spcPts val="21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Analysis of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existing systems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or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documentation,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background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reading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indent="-143510">
                        <a:lnSpc>
                          <a:spcPct val="100000"/>
                        </a:lnSpc>
                        <a:spcBef>
                          <a:spcPts val="8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Discourse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analysis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indent="-143510">
                        <a:lnSpc>
                          <a:spcPct val="100000"/>
                        </a:lnSpc>
                        <a:spcBef>
                          <a:spcPts val="9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Task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observation,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ethnography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indent="-143510">
                        <a:lnSpc>
                          <a:spcPct val="100000"/>
                        </a:lnSpc>
                        <a:spcBef>
                          <a:spcPts val="9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Questionnaires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indent="-143510">
                        <a:lnSpc>
                          <a:spcPct val="100000"/>
                        </a:lnSpc>
                        <a:spcBef>
                          <a:spcPts val="21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Interviewing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indent="-143510">
                        <a:lnSpc>
                          <a:spcPct val="100000"/>
                        </a:lnSpc>
                        <a:spcBef>
                          <a:spcPts val="10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Brainstorming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indent="-143510">
                        <a:lnSpc>
                          <a:spcPct val="100000"/>
                        </a:lnSpc>
                        <a:spcBef>
                          <a:spcPts val="9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Joint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Application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Design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(JAD)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indent="-143510">
                        <a:lnSpc>
                          <a:spcPct val="100000"/>
                        </a:lnSpc>
                        <a:spcBef>
                          <a:spcPts val="9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Prototyping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indent="-143510">
                        <a:lnSpc>
                          <a:spcPct val="100000"/>
                        </a:lnSpc>
                        <a:spcBef>
                          <a:spcPts val="9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Pilot</a:t>
                      </a:r>
                      <a:r>
                        <a:rPr sz="1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system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indent="-143510">
                        <a:lnSpc>
                          <a:spcPct val="100000"/>
                        </a:lnSpc>
                        <a:spcBef>
                          <a:spcPts val="21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cases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scenarios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indent="-143510">
                        <a:lnSpc>
                          <a:spcPct val="100000"/>
                        </a:lnSpc>
                        <a:spcBef>
                          <a:spcPts val="10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Risk</a:t>
                      </a:r>
                      <a:r>
                        <a:rPr sz="10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analysis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1300" y="2235200"/>
            <a:ext cx="3987800" cy="0"/>
          </a:xfrm>
          <a:custGeom>
            <a:avLst/>
            <a:gdLst/>
            <a:ahLst/>
            <a:cxnLst/>
            <a:rect l="l" t="t" r="r" b="b"/>
            <a:pathLst>
              <a:path w="3987800">
                <a:moveTo>
                  <a:pt x="0" y="0"/>
                </a:moveTo>
                <a:lnTo>
                  <a:pt x="398780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67050" y="2832100"/>
            <a:ext cx="1435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Brainstorming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04950" y="15557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0"/>
                </a:moveTo>
                <a:lnTo>
                  <a:pt x="4559300" y="0"/>
                </a:lnTo>
                <a:lnTo>
                  <a:pt x="4559300" y="3416300"/>
                </a:lnTo>
                <a:lnTo>
                  <a:pt x="0" y="3416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98600" y="57150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57480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Brainstorming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buChar char="•"/>
                        <a:tabLst>
                          <a:tab pos="439420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invent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new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way</a:t>
                      </a:r>
                      <a:r>
                        <a:rPr sz="1000" spc="-1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doing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things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when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much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unknown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0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When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there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are few or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too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many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ideas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1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Early on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project particularly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when: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839469" lvl="2" indent="-114935">
                        <a:lnSpc>
                          <a:spcPct val="100000"/>
                        </a:lnSpc>
                        <a:spcBef>
                          <a:spcPts val="220"/>
                        </a:spcBef>
                        <a:buChar char="•"/>
                        <a:tabLst>
                          <a:tab pos="839469" algn="l"/>
                        </a:tabLst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Terrain</a:t>
                      </a:r>
                      <a:r>
                        <a:rPr sz="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uncertain</a:t>
                      </a:r>
                      <a:endParaRPr sz="800">
                        <a:latin typeface="Arial MT"/>
                        <a:cs typeface="Arial MT"/>
                      </a:endParaRPr>
                    </a:p>
                    <a:p>
                      <a:pPr marL="839469" lvl="2" indent="-114935">
                        <a:lnSpc>
                          <a:spcPct val="100000"/>
                        </a:lnSpc>
                        <a:spcBef>
                          <a:spcPts val="145"/>
                        </a:spcBef>
                        <a:buChar char="•"/>
                        <a:tabLst>
                          <a:tab pos="839469" algn="l"/>
                        </a:tabLst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There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little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expertise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type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applications</a:t>
                      </a:r>
                      <a:endParaRPr sz="800">
                        <a:latin typeface="Arial MT"/>
                        <a:cs typeface="Arial MT"/>
                      </a:endParaRPr>
                    </a:p>
                    <a:p>
                      <a:pPr marL="839469" lvl="2" indent="-114935">
                        <a:lnSpc>
                          <a:spcPct val="100000"/>
                        </a:lnSpc>
                        <a:spcBef>
                          <a:spcPts val="240"/>
                        </a:spcBef>
                        <a:buChar char="•"/>
                        <a:tabLst>
                          <a:tab pos="839469" algn="l"/>
                        </a:tabLst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Innovation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important</a:t>
                      </a:r>
                      <a:r>
                        <a:rPr sz="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(e.g.,</a:t>
                      </a:r>
                      <a:r>
                        <a:rPr sz="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novel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system)</a:t>
                      </a:r>
                      <a:endParaRPr sz="8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229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Two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main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activities: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19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9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9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Storm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: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Generating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as</a:t>
                      </a:r>
                      <a:r>
                        <a:rPr sz="9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many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ideas</a:t>
                      </a:r>
                      <a:r>
                        <a:rPr sz="9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as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possible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(quantity,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quality)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6388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90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9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wild</a:t>
                      </a:r>
                      <a:r>
                        <a:rPr sz="9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9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good!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495934">
                        <a:lnSpc>
                          <a:spcPts val="1045"/>
                        </a:lnSpc>
                        <a:spcBef>
                          <a:spcPts val="215"/>
                        </a:spcBef>
                      </a:pPr>
                      <a:r>
                        <a:rPr sz="9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–</a:t>
                      </a:r>
                      <a:r>
                        <a:rPr sz="900" spc="37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9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Calm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: Filtering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out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of ideas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(combine,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clarify,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638810">
                        <a:lnSpc>
                          <a:spcPts val="1045"/>
                        </a:lnSpc>
                        <a:tabLst>
                          <a:tab pos="3649979" algn="l"/>
                          <a:tab pos="4069079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prioritize,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improve…)</a:t>
                      </a:r>
                      <a:r>
                        <a:rPr sz="9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keep</a:t>
                      </a:r>
                      <a:r>
                        <a:rPr sz="9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best</a:t>
                      </a:r>
                      <a:r>
                        <a:rPr sz="9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one(s)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–	</a:t>
                      </a:r>
                      <a:r>
                        <a:rPr sz="825" baseline="15151" dirty="0">
                          <a:latin typeface="Times New Roman"/>
                          <a:cs typeface="Times New Roman"/>
                        </a:rPr>
                        <a:t>!	!</a:t>
                      </a:r>
                      <a:endParaRPr sz="825" baseline="15151">
                        <a:latin typeface="Times New Roman"/>
                        <a:cs typeface="Times New Roman"/>
                      </a:endParaRPr>
                    </a:p>
                    <a:p>
                      <a:pPr marL="638810">
                        <a:lnSpc>
                          <a:spcPct val="100000"/>
                        </a:lnSpc>
                        <a:spcBef>
                          <a:spcPts val="55"/>
                        </a:spcBef>
                        <a:tabLst>
                          <a:tab pos="3545204" algn="l"/>
                        </a:tabLst>
                      </a:pPr>
                      <a:r>
                        <a:rPr sz="1350" spc="-7" baseline="3086" dirty="0">
                          <a:latin typeface="Arial MT"/>
                          <a:cs typeface="Arial MT"/>
                        </a:rPr>
                        <a:t>may</a:t>
                      </a:r>
                      <a:r>
                        <a:rPr sz="1350" spc="15" baseline="3086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-7" baseline="3086" dirty="0">
                          <a:latin typeface="Arial MT"/>
                          <a:cs typeface="Arial MT"/>
                        </a:rPr>
                        <a:t>require</a:t>
                      </a:r>
                      <a:r>
                        <a:rPr sz="1350" spc="15" baseline="3086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-7" baseline="3086" dirty="0">
                          <a:latin typeface="Arial MT"/>
                          <a:cs typeface="Arial MT"/>
                        </a:rPr>
                        <a:t>some</a:t>
                      </a:r>
                      <a:r>
                        <a:rPr sz="1350" spc="15" baseline="3086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-7" baseline="3086" dirty="0">
                          <a:latin typeface="Arial MT"/>
                          <a:cs typeface="Arial MT"/>
                        </a:rPr>
                        <a:t>voting</a:t>
                      </a:r>
                      <a:r>
                        <a:rPr sz="1350" spc="15" baseline="3086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-7" baseline="3086" dirty="0">
                          <a:latin typeface="Arial MT"/>
                          <a:cs typeface="Arial MT"/>
                        </a:rPr>
                        <a:t>strategy	</a:t>
                      </a:r>
                      <a:r>
                        <a:rPr sz="550" dirty="0">
                          <a:latin typeface="Times New Roman"/>
                          <a:cs typeface="Times New Roman"/>
                        </a:rPr>
                        <a:t>!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439420" marR="190500" indent="-439420">
                        <a:lnSpc>
                          <a:spcPct val="100000"/>
                        </a:lnSpc>
                        <a:spcBef>
                          <a:spcPts val="180"/>
                        </a:spcBef>
                        <a:buChar char="•"/>
                        <a:tabLst>
                          <a:tab pos="439420" algn="l"/>
                          <a:tab pos="3382010" algn="l"/>
                          <a:tab pos="3801110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Roles: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scribe,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moderator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(may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also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provoke),	</a:t>
                      </a:r>
                      <a:r>
                        <a:rPr sz="825" baseline="10101" dirty="0">
                          <a:latin typeface="Times New Roman"/>
                          <a:cs typeface="Times New Roman"/>
                        </a:rPr>
                        <a:t>!	!</a:t>
                      </a:r>
                      <a:endParaRPr sz="825" baseline="10101">
                        <a:latin typeface="Times New Roman"/>
                        <a:cs typeface="Times New Roman"/>
                      </a:endParaRPr>
                    </a:p>
                    <a:p>
                      <a:pPr marR="222885" algn="ctr">
                        <a:lnSpc>
                          <a:spcPct val="100000"/>
                        </a:lnSpc>
                        <a:tabLst>
                          <a:tab pos="342582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participants	</a:t>
                      </a:r>
                      <a:r>
                        <a:rPr sz="825" baseline="45454" dirty="0">
                          <a:latin typeface="Times New Roman"/>
                          <a:cs typeface="Times New Roman"/>
                        </a:rPr>
                        <a:t>!</a:t>
                      </a:r>
                      <a:endParaRPr sz="825" baseline="45454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5920" y="7886617"/>
            <a:ext cx="1147440" cy="96687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98600" y="15494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91440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Brainstorming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Objectives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 gridSpan="2">
                  <a:txBody>
                    <a:bodyPr/>
                    <a:lstStyle/>
                    <a:p>
                      <a:pPr marL="438784" marR="532765" indent="-171450">
                        <a:lnSpc>
                          <a:spcPts val="1390"/>
                        </a:lnSpc>
                        <a:spcBef>
                          <a:spcPts val="116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Hear ideas </a:t>
                      </a:r>
                      <a:r>
                        <a:rPr sz="12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from </a:t>
                      </a:r>
                      <a:r>
                        <a:rPr sz="120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everyone, especially </a:t>
                      </a:r>
                      <a:r>
                        <a:rPr sz="12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unconventional </a:t>
                      </a:r>
                      <a:r>
                        <a:rPr sz="1200" spc="-32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ideas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4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Keep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tone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informal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non-judgemental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8810" marR="570865" lvl="1" indent="-142875">
                        <a:lnSpc>
                          <a:spcPct val="100000"/>
                        </a:lnSpc>
                        <a:spcBef>
                          <a:spcPts val="19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Keep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number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of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participants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“reasonable“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–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if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too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many, </a:t>
                      </a:r>
                      <a:r>
                        <a:rPr sz="1000" spc="-2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consider a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“playoff “-type filtering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and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invite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back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the most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creative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to multiple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sessions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30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Encourage</a:t>
                      </a:r>
                      <a:r>
                        <a:rPr sz="1200" spc="-1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creativity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4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Choose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good,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provocative project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name.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19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Choose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good,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provocative problem statement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8810" marR="455930" lvl="1" indent="-142875">
                        <a:lnSpc>
                          <a:spcPct val="100000"/>
                        </a:lnSpc>
                        <a:spcBef>
                          <a:spcPts val="28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Get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room without distractions,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but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with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good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acoustics,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whiteboards,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coloured</a:t>
                      </a:r>
                      <a:r>
                        <a:rPr sz="10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pens,</a:t>
                      </a:r>
                      <a:r>
                        <a:rPr sz="10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provide</a:t>
                      </a:r>
                      <a:r>
                        <a:rPr sz="10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coffee/donuts/pizza/beer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1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Provide appropriate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props/mock-ups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47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98600" y="57150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15570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Brainstorming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Roles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 gridSpan="2">
                  <a:txBody>
                    <a:bodyPr/>
                    <a:lstStyle/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76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Scribe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7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Write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down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all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ideas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(may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also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contribute)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8810" marR="667385" lvl="1" indent="-142875">
                        <a:lnSpc>
                          <a:spcPct val="100000"/>
                        </a:lnSpc>
                        <a:spcBef>
                          <a:spcPts val="19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May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ask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clarifying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questions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during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first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phase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but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without </a:t>
                      </a:r>
                      <a:r>
                        <a:rPr sz="1000" spc="-2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criticizing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30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Moderator/Leader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7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Cannot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scribe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19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Two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schools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thought: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traffic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cop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agent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provocateur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8810" marR="291465" lvl="1" indent="-142875">
                        <a:lnSpc>
                          <a:spcPct val="100000"/>
                        </a:lnSpc>
                        <a:spcBef>
                          <a:spcPts val="19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Traffic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cop –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enforces "rules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of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order",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but does not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throw his/her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weight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around otherwise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8810" marR="443865" lvl="1" indent="-142875">
                        <a:lnSpc>
                          <a:spcPct val="100000"/>
                        </a:lnSpc>
                        <a:spcBef>
                          <a:spcPts val="31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Agent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provocateur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–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traffic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cop plus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more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of a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leadership role,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comes prepared with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wild ideas and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throws them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out as 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discussion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wanes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839469" marR="517525" lvl="2" indent="-114300">
                        <a:lnSpc>
                          <a:spcPct val="102200"/>
                        </a:lnSpc>
                        <a:spcBef>
                          <a:spcPts val="175"/>
                        </a:spcBef>
                        <a:buChar char="•"/>
                        <a:tabLst>
                          <a:tab pos="839469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May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also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explicitly</a:t>
                      </a:r>
                      <a:r>
                        <a:rPr sz="9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look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variations</a:t>
                      </a:r>
                      <a:r>
                        <a:rPr sz="9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combinations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other </a:t>
                      </a:r>
                      <a:r>
                        <a:rPr sz="900" spc="-2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suggestions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98600" y="15494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85090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Brainstorming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Participants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 gridSpan="2">
                  <a:txBody>
                    <a:bodyPr/>
                    <a:lstStyle/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107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Virtually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any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stakeholder, e.g.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2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Developers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36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Domain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experts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End-users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Clients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95934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200" spc="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...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8784" marR="318770" indent="-171450">
                        <a:lnSpc>
                          <a:spcPct val="101400"/>
                        </a:lnSpc>
                        <a:spcBef>
                          <a:spcPts val="33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“Ideas-people”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– a company may have a special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team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people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32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Chair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participate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brainstorming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sessions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necessarily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further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involved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project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98600" y="57150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91440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Brainstorming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Storm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buChar char="•"/>
                        <a:tabLst>
                          <a:tab pos="439420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Goal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generate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as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many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ideas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as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possible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19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Quantity,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quality,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the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goal at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this stage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28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Look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to combine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or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vary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ideas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already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suggested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8784" marR="889635" indent="-171450">
                        <a:lnSpc>
                          <a:spcPct val="100000"/>
                        </a:lnSpc>
                        <a:spcBef>
                          <a:spcPts val="219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No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criticism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or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debate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permitted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– do not want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inhibit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participants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8784" marR="393700" indent="-171450">
                        <a:lnSpc>
                          <a:spcPct val="100000"/>
                        </a:lnSpc>
                        <a:spcBef>
                          <a:spcPts val="19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Participants understand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nothing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they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say will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be held against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them </a:t>
                      </a:r>
                      <a:r>
                        <a:rPr sz="1000" spc="-2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later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on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31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Scribe writes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down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all ideas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where everyone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can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see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0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e.g.,</a:t>
                      </a:r>
                      <a:r>
                        <a:rPr sz="9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whiteboard,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paper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taped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9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wall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1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Ideas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do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9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leave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9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room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474345" indent="-207010">
                        <a:lnSpc>
                          <a:spcPct val="100000"/>
                        </a:lnSpc>
                        <a:spcBef>
                          <a:spcPts val="210"/>
                        </a:spcBef>
                        <a:buChar char="•"/>
                        <a:tabLst>
                          <a:tab pos="473709" algn="l"/>
                          <a:tab pos="4743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Wild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good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19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Feel free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gloriously wrong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638810" marR="279400" lvl="1" indent="-142875">
                        <a:lnSpc>
                          <a:spcPct val="100000"/>
                        </a:lnSpc>
                        <a:spcBef>
                          <a:spcPts val="24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Participants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should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NOT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censor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themselves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take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too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long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to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consider </a:t>
                      </a:r>
                      <a:r>
                        <a:rPr sz="900" spc="-2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whether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an idea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practical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not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 let yourself go!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98600" y="15494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95250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Brainstorming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Calm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buChar char="•"/>
                        <a:tabLst>
                          <a:tab pos="439420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Go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over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list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ideas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explain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them more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clearly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19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Categorize into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"maybe"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and "no"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by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pre-agreed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consensus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method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19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Informal</a:t>
                      </a:r>
                      <a:r>
                        <a:rPr sz="9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consensus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1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50%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vote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vs.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“clear majority”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1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Does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anyone</a:t>
                      </a:r>
                      <a:r>
                        <a:rPr sz="9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have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veto</a:t>
                      </a:r>
                      <a:r>
                        <a:rPr sz="9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power?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24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careful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about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time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people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8810" marR="298450" lvl="1" indent="-142875">
                        <a:lnSpc>
                          <a:spcPts val="1010"/>
                        </a:lnSpc>
                        <a:spcBef>
                          <a:spcPts val="38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Meetings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(especially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if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creative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9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technical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in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nature)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tend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to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lose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focus </a:t>
                      </a:r>
                      <a:r>
                        <a:rPr sz="900" spc="-2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after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90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 120 minutes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 take breaks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reconvene later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19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careful not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offend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participants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30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Review,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consolidate,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combine,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clarify, improve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219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Rank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list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by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priority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somehow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19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Choose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winning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idea(s)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98600" y="57150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5778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Brainstorming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Eliminating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Ideas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 gridSpan="2">
                  <a:txBody>
                    <a:bodyPr/>
                    <a:lstStyle/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108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There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are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some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common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ways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to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eliminate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some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ideas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26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Blending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ideas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8810" marR="1310640" lvl="1" indent="-142875">
                        <a:lnSpc>
                          <a:spcPct val="100000"/>
                        </a:lnSpc>
                        <a:spcBef>
                          <a:spcPts val="25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Unify similar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ideas but be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aware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not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to force fit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everything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into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one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idea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30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Give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each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participant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$100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to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spend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on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ideas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Apply acceptance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criteria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prepared prior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meeting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4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Eliminate the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ideas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that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do not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meet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the criteria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30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Various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ranking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scoring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methods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8810" marR="1437005" lvl="1" indent="-142875">
                        <a:lnSpc>
                          <a:spcPct val="100000"/>
                        </a:lnSpc>
                        <a:spcBef>
                          <a:spcPts val="17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Assign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points for criteria met,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possibly use a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weighted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formula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28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Vote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threshold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campaign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speeches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7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Possibly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select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top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k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voting treatment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98600" y="15494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6540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Brainstorming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Voting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on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Ideas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>
                  <a:txBody>
                    <a:bodyPr/>
                    <a:lstStyle/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107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4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Voting</a:t>
                      </a:r>
                      <a:r>
                        <a:rPr sz="1400" spc="-1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with</a:t>
                      </a:r>
                      <a:r>
                        <a:rPr sz="1400" spc="-1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threshold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2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Each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person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allowed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vote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up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times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36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Keep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those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ideas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with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more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than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votes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Have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multiple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rounds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smaller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m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35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4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Voting</a:t>
                      </a:r>
                      <a:r>
                        <a:rPr sz="1400" spc="-2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with</a:t>
                      </a:r>
                      <a:r>
                        <a:rPr sz="1400" spc="-1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campaign</a:t>
                      </a:r>
                      <a:r>
                        <a:rPr sz="1400" spc="-1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speeches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2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Each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person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allowed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vote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up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j &lt;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times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36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Keep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those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ideas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at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least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one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vote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8810" marR="405130" lvl="1" indent="-142875">
                        <a:lnSpc>
                          <a:spcPts val="1390"/>
                        </a:lnSpc>
                        <a:spcBef>
                          <a:spcPts val="35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Have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someone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who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did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vote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idea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defend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it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for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next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round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32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Have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multiple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rounds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smaller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j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98600" y="57150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7937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Brainstorming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Tool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Support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 gridSpan="2">
                  <a:txBody>
                    <a:bodyPr/>
                    <a:lstStyle/>
                    <a:p>
                      <a:pPr marL="438784" marR="670560" indent="-171450">
                        <a:lnSpc>
                          <a:spcPts val="1390"/>
                        </a:lnSpc>
                        <a:spcBef>
                          <a:spcPts val="56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many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good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ideas,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some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outrageous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even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farfetched, brainstorming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can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really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fun!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8784" marR="1154430" indent="-171450">
                        <a:lnSpc>
                          <a:spcPct val="105000"/>
                        </a:lnSpc>
                        <a:spcBef>
                          <a:spcPts val="15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Creates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 great environment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that stimulates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people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motivates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them to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perform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well!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8784" marR="466090" indent="-171450">
                        <a:lnSpc>
                          <a:spcPts val="1420"/>
                        </a:lnSpc>
                        <a:spcBef>
                          <a:spcPts val="30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Can be done by email, but a good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moderator/leader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needed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to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0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Prevent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flamers to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come into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play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8810" marR="272415" lvl="1" indent="-142875">
                        <a:lnSpc>
                          <a:spcPct val="100000"/>
                        </a:lnSpc>
                        <a:spcBef>
                          <a:spcPts val="31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Prevent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race</a:t>
                      </a:r>
                      <a:r>
                        <a:rPr sz="10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conditions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due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asynchronous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communication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medium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19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careful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not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go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into too much detail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30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Collaboration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tools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are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also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possible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8810" marR="901065" lvl="1" indent="-142875">
                        <a:lnSpc>
                          <a:spcPct val="100000"/>
                        </a:lnSpc>
                        <a:spcBef>
                          <a:spcPts val="24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TWiki and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many other more appropriate tools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such as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BrainStorm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IdeaFisher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1300" y="2235200"/>
            <a:ext cx="3987800" cy="0"/>
          </a:xfrm>
          <a:custGeom>
            <a:avLst/>
            <a:gdLst/>
            <a:ahLst/>
            <a:cxnLst/>
            <a:rect l="l" t="t" r="r" b="b"/>
            <a:pathLst>
              <a:path w="3987800">
                <a:moveTo>
                  <a:pt x="0" y="0"/>
                </a:moveTo>
                <a:lnTo>
                  <a:pt x="398780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28850" y="2832100"/>
            <a:ext cx="3112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Joint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Application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Design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(JAD)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04950" y="15557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0"/>
                </a:moveTo>
                <a:lnTo>
                  <a:pt x="4559300" y="0"/>
                </a:lnTo>
                <a:lnTo>
                  <a:pt x="4559300" y="3416300"/>
                </a:lnTo>
                <a:lnTo>
                  <a:pt x="0" y="3416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98600" y="57150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73660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Joint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Application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Design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(JAD)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 gridSpan="2">
                  <a:txBody>
                    <a:bodyPr/>
                    <a:lstStyle/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108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A more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structured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and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intensive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brainstorming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approach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26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Developed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at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IBM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1970s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5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Lots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success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stories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30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"Structured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brainstorming",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IBM-style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15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Full of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structure, defined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roles,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forms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be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filled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out...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30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Several activities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six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(human)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roles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played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36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JAD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session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may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last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few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days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8784" marR="394335" indent="-171450">
                        <a:lnSpc>
                          <a:spcPts val="1390"/>
                        </a:lnSpc>
                        <a:spcBef>
                          <a:spcPts val="35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The 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whole is more </a:t>
                      </a:r>
                      <a:r>
                        <a:rPr sz="12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than the 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sum of </a:t>
                      </a:r>
                      <a:r>
                        <a:rPr sz="12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its parts. The 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part is </a:t>
                      </a:r>
                      <a:r>
                        <a:rPr sz="1200" spc="-32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more</a:t>
                      </a:r>
                      <a:r>
                        <a:rPr sz="1200" spc="-1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than 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2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fraction 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2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the whole.</a:t>
                      </a:r>
                      <a:r>
                        <a:rPr sz="1200" spc="-7" baseline="27777" dirty="0">
                          <a:latin typeface="Arial MT"/>
                          <a:cs typeface="Arial MT"/>
                        </a:rPr>
                        <a:t>1</a:t>
                      </a:r>
                      <a:endParaRPr sz="1200" baseline="27777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600" dirty="0">
                          <a:latin typeface="Times New Roman"/>
                          <a:cs typeface="Times New Roman"/>
                        </a:rPr>
                        <a:t>[1]</a:t>
                      </a:r>
                      <a:r>
                        <a:rPr sz="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600" dirty="0">
                          <a:latin typeface="Times New Roman"/>
                          <a:cs typeface="Times New Roman"/>
                        </a:rPr>
                        <a:t>ri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600" dirty="0">
                          <a:latin typeface="Times New Roman"/>
                          <a:cs typeface="Times New Roman"/>
                        </a:rPr>
                        <a:t>totle (384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600" dirty="0">
                          <a:latin typeface="Times New Roman"/>
                          <a:cs typeface="Times New Roman"/>
                        </a:rPr>
                        <a:t>C – 322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BC</a:t>
                      </a:r>
                      <a:r>
                        <a:rPr sz="600" dirty="0">
                          <a:latin typeface="Times New Roman"/>
                          <a:cs typeface="Times New Roman"/>
                        </a:rPr>
                        <a:t>)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98600" y="15494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8892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Joint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Application Design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 Four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Main Tenets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>
                  <a:txBody>
                    <a:bodyPr/>
                    <a:lstStyle/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107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Effective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group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dynamics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638810" marR="278130" lvl="1" indent="-142875">
                        <a:lnSpc>
                          <a:spcPct val="105000"/>
                        </a:lnSpc>
                        <a:spcBef>
                          <a:spcPts val="15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Facilitated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and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directed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group sessions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get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common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understanding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universal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buy-in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26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visual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aids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638810" marR="32384" lvl="1" indent="-142875">
                        <a:lnSpc>
                          <a:spcPct val="103299"/>
                        </a:lnSpc>
                        <a:spcBef>
                          <a:spcPts val="27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enhance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understanding, e.g.,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props, prepared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diagrams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254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Defined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process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32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I.e.,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random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hodgepodge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38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Standardized</a:t>
                      </a:r>
                      <a:r>
                        <a:rPr sz="14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forms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4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documenting</a:t>
                      </a:r>
                      <a:r>
                        <a:rPr sz="1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results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511300" y="6400800"/>
            <a:ext cx="3987800" cy="0"/>
          </a:xfrm>
          <a:custGeom>
            <a:avLst/>
            <a:gdLst/>
            <a:ahLst/>
            <a:cxnLst/>
            <a:rect l="l" t="t" r="r" b="b"/>
            <a:pathLst>
              <a:path w="3987800">
                <a:moveTo>
                  <a:pt x="0" y="0"/>
                </a:moveTo>
                <a:lnTo>
                  <a:pt x="398780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11300" y="5988811"/>
            <a:ext cx="4546600" cy="2116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Joint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Application Design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5" dirty="0">
                <a:latin typeface="Arial MT"/>
                <a:cs typeface="Arial MT"/>
              </a:rPr>
              <a:t> Applicability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Arial MT"/>
              <a:cs typeface="Arial MT"/>
            </a:endParaRPr>
          </a:p>
          <a:p>
            <a:pPr marL="432434" marR="413384" indent="-171450">
              <a:lnSpc>
                <a:spcPts val="1610"/>
              </a:lnSpc>
              <a:buChar char="•"/>
              <a:tabLst>
                <a:tab pos="433070" algn="l"/>
              </a:tabLst>
            </a:pPr>
            <a:r>
              <a:rPr sz="1400" dirty="0">
                <a:latin typeface="Arial MT"/>
                <a:cs typeface="Arial MT"/>
              </a:rPr>
              <a:t>Used </a:t>
            </a:r>
            <a:r>
              <a:rPr sz="1400" spc="-5" dirty="0">
                <a:latin typeface="Arial MT"/>
                <a:cs typeface="Arial MT"/>
              </a:rPr>
              <a:t>for </a:t>
            </a:r>
            <a:r>
              <a:rPr sz="1400" dirty="0">
                <a:latin typeface="Arial MT"/>
                <a:cs typeface="Arial MT"/>
              </a:rPr>
              <a:t>making decisions on </a:t>
            </a:r>
            <a:r>
              <a:rPr sz="1400" spc="-5" dirty="0">
                <a:latin typeface="Arial MT"/>
                <a:cs typeface="Arial MT"/>
              </a:rPr>
              <a:t>different aspects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 project</a:t>
            </a:r>
            <a:endParaRPr sz="1400">
              <a:latin typeface="Arial MT"/>
              <a:cs typeface="Arial MT"/>
            </a:endParaRPr>
          </a:p>
          <a:p>
            <a:pPr marL="432434" marR="323215" indent="-171450">
              <a:lnSpc>
                <a:spcPts val="1610"/>
              </a:lnSpc>
              <a:spcBef>
                <a:spcPts val="475"/>
              </a:spcBef>
              <a:buChar char="•"/>
              <a:tabLst>
                <a:tab pos="433070" algn="l"/>
              </a:tabLst>
            </a:pPr>
            <a:r>
              <a:rPr sz="1400" spc="-5" dirty="0">
                <a:latin typeface="Arial MT"/>
                <a:cs typeface="Arial MT"/>
              </a:rPr>
              <a:t>Any </a:t>
            </a:r>
            <a:r>
              <a:rPr sz="1400" dirty="0">
                <a:latin typeface="Arial MT"/>
                <a:cs typeface="Arial MT"/>
              </a:rPr>
              <a:t>process where </a:t>
            </a:r>
            <a:r>
              <a:rPr sz="1400" spc="-5" dirty="0">
                <a:latin typeface="Arial MT"/>
                <a:cs typeface="Arial MT"/>
              </a:rPr>
              <a:t>consensus-based </a:t>
            </a:r>
            <a:r>
              <a:rPr sz="1400" dirty="0">
                <a:latin typeface="Arial MT"/>
                <a:cs typeface="Arial MT"/>
              </a:rPr>
              <a:t>decision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making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across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functional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areas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required,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e.g.,</a:t>
            </a:r>
            <a:endParaRPr sz="1400">
              <a:latin typeface="Arial MT"/>
              <a:cs typeface="Arial MT"/>
            </a:endParaRPr>
          </a:p>
          <a:p>
            <a:pPr marL="633095" lvl="1" indent="-143510">
              <a:lnSpc>
                <a:spcPct val="100000"/>
              </a:lnSpc>
              <a:spcBef>
                <a:spcPts val="275"/>
              </a:spcBef>
              <a:buChar char="–"/>
              <a:tabLst>
                <a:tab pos="633095" algn="l"/>
              </a:tabLst>
            </a:pPr>
            <a:r>
              <a:rPr sz="1200" spc="-5" dirty="0">
                <a:latin typeface="Arial MT"/>
                <a:cs typeface="Arial MT"/>
              </a:rPr>
              <a:t>Planning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project</a:t>
            </a:r>
            <a:endParaRPr sz="1200">
              <a:latin typeface="Arial MT"/>
              <a:cs typeface="Arial MT"/>
            </a:endParaRPr>
          </a:p>
          <a:p>
            <a:pPr marL="633095" lvl="1" indent="-143510">
              <a:lnSpc>
                <a:spcPct val="100000"/>
              </a:lnSpc>
              <a:spcBef>
                <a:spcPts val="265"/>
              </a:spcBef>
              <a:buChar char="–"/>
              <a:tabLst>
                <a:tab pos="633095" algn="l"/>
              </a:tabLst>
            </a:pPr>
            <a:r>
              <a:rPr sz="1200" spc="-5" dirty="0">
                <a:latin typeface="Arial MT"/>
                <a:cs typeface="Arial MT"/>
              </a:rPr>
              <a:t>Defining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requirements</a:t>
            </a:r>
            <a:endParaRPr sz="1200">
              <a:latin typeface="Arial MT"/>
              <a:cs typeface="Arial MT"/>
            </a:endParaRPr>
          </a:p>
          <a:p>
            <a:pPr marL="633095" lvl="1" indent="-143510">
              <a:lnSpc>
                <a:spcPct val="100000"/>
              </a:lnSpc>
              <a:spcBef>
                <a:spcPts val="360"/>
              </a:spcBef>
              <a:buChar char="–"/>
              <a:tabLst>
                <a:tab pos="633095" algn="l"/>
              </a:tabLst>
            </a:pPr>
            <a:r>
              <a:rPr sz="1200" dirty="0">
                <a:latin typeface="Arial MT"/>
                <a:cs typeface="Arial MT"/>
              </a:rPr>
              <a:t>Designing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solution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04950" y="57213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0"/>
                </a:moveTo>
                <a:lnTo>
                  <a:pt x="4559300" y="0"/>
                </a:lnTo>
                <a:lnTo>
                  <a:pt x="4559300" y="3416300"/>
                </a:lnTo>
                <a:lnTo>
                  <a:pt x="0" y="3416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98600" y="15494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48260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Joint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Application Design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Activities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>
                  <a:txBody>
                    <a:bodyPr/>
                    <a:lstStyle/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107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Preparation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2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Pre-session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Planning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36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Pre-work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254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Working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Session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33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Summary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32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Follow-up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36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Wrap-up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71450" rIns="0" bIns="0" rtlCol="0">
            <a:spAutoFit/>
          </a:bodyPr>
          <a:lstStyle/>
          <a:p>
            <a:pPr marR="539750" algn="r">
              <a:lnSpc>
                <a:spcPct val="100000"/>
              </a:lnSpc>
              <a:spcBef>
                <a:spcPts val="1350"/>
              </a:spcBef>
            </a:pPr>
            <a:r>
              <a:rPr sz="1600" spc="-5" dirty="0">
                <a:latin typeface="Arial MT"/>
                <a:cs typeface="Arial MT"/>
              </a:rPr>
              <a:t>Joint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Application Design </a:t>
            </a:r>
            <a:r>
              <a:rPr sz="1600" dirty="0">
                <a:latin typeface="Arial MT"/>
                <a:cs typeface="Arial MT"/>
              </a:rPr>
              <a:t>–</a:t>
            </a:r>
            <a:r>
              <a:rPr sz="1600" spc="-5" dirty="0">
                <a:latin typeface="Arial MT"/>
                <a:cs typeface="Arial MT"/>
              </a:rPr>
              <a:t> Pre-session</a:t>
            </a:r>
            <a:endParaRPr sz="1600">
              <a:latin typeface="Arial MT"/>
              <a:cs typeface="Arial MT"/>
            </a:endParaRPr>
          </a:p>
          <a:p>
            <a:pPr marR="558165" algn="r">
              <a:lnSpc>
                <a:spcPct val="100000"/>
              </a:lnSpc>
              <a:tabLst>
                <a:tab pos="1878330" algn="l"/>
                <a:tab pos="3987165" algn="l"/>
              </a:tabLst>
            </a:pPr>
            <a:r>
              <a:rPr sz="1600" u="heavy" dirty="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u="heavy" spc="-5" dirty="0">
                <a:uFill>
                  <a:solidFill>
                    <a:srgbClr val="C00000"/>
                  </a:solidFill>
                </a:uFill>
                <a:latin typeface="Arial MT"/>
                <a:cs typeface="Arial MT"/>
              </a:rPr>
              <a:t>Planning	</a:t>
            </a:r>
            <a:endParaRPr sz="1600">
              <a:latin typeface="Arial MT"/>
              <a:cs typeface="Arial MT"/>
            </a:endParaRPr>
          </a:p>
          <a:p>
            <a:pPr marL="438784" marR="379730" indent="-171450">
              <a:lnSpc>
                <a:spcPts val="1610"/>
              </a:lnSpc>
              <a:spcBef>
                <a:spcPts val="1345"/>
              </a:spcBef>
              <a:buChar char="•"/>
              <a:tabLst>
                <a:tab pos="439420" algn="l"/>
              </a:tabLst>
            </a:pPr>
            <a:r>
              <a:rPr sz="1400" spc="-5" dirty="0">
                <a:latin typeface="Arial MT"/>
                <a:cs typeface="Arial MT"/>
              </a:rPr>
              <a:t>Preparation</a:t>
            </a:r>
            <a:r>
              <a:rPr sz="1400" dirty="0">
                <a:latin typeface="Arial MT"/>
                <a:cs typeface="Arial MT"/>
              </a:rPr>
              <a:t> is </a:t>
            </a:r>
            <a:r>
              <a:rPr sz="1400" spc="-5" dirty="0">
                <a:latin typeface="Arial MT"/>
                <a:cs typeface="Arial MT"/>
              </a:rPr>
              <a:t>essential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–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this</a:t>
            </a:r>
            <a:r>
              <a:rPr sz="1400" dirty="0">
                <a:latin typeface="Arial MT"/>
                <a:cs typeface="Arial MT"/>
              </a:rPr>
              <a:t> is not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informal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session</a:t>
            </a:r>
            <a:endParaRPr sz="1400">
              <a:latin typeface="Arial MT"/>
              <a:cs typeface="Arial MT"/>
            </a:endParaRPr>
          </a:p>
          <a:p>
            <a:pPr marL="439420" indent="-172085">
              <a:lnSpc>
                <a:spcPct val="100000"/>
              </a:lnSpc>
              <a:spcBef>
                <a:spcPts val="360"/>
              </a:spcBef>
              <a:buChar char="•"/>
              <a:tabLst>
                <a:tab pos="439420" algn="l"/>
              </a:tabLst>
            </a:pPr>
            <a:r>
              <a:rPr sz="1400" spc="-5" dirty="0">
                <a:latin typeface="Arial MT"/>
                <a:cs typeface="Arial MT"/>
              </a:rPr>
              <a:t>Evaluate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project</a:t>
            </a:r>
            <a:endParaRPr sz="1400">
              <a:latin typeface="Arial MT"/>
              <a:cs typeface="Arial MT"/>
            </a:endParaRPr>
          </a:p>
          <a:p>
            <a:pPr marL="495934">
              <a:lnSpc>
                <a:spcPct val="100000"/>
              </a:lnSpc>
              <a:spcBef>
                <a:spcPts val="225"/>
              </a:spcBef>
            </a:pPr>
            <a:r>
              <a:rPr sz="1200" dirty="0">
                <a:latin typeface="Arial MT"/>
                <a:cs typeface="Arial MT"/>
              </a:rPr>
              <a:t>–</a:t>
            </a:r>
            <a:r>
              <a:rPr sz="1200" spc="114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Identify contentious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issues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scope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JAD</a:t>
            </a:r>
            <a:r>
              <a:rPr sz="1200" dirty="0">
                <a:latin typeface="Arial MT"/>
                <a:cs typeface="Arial MT"/>
              </a:rPr>
              <a:t> session</a:t>
            </a:r>
            <a:endParaRPr sz="1200">
              <a:latin typeface="Arial MT"/>
              <a:cs typeface="Arial MT"/>
            </a:endParaRPr>
          </a:p>
          <a:p>
            <a:pPr marL="439420" indent="-172085">
              <a:lnSpc>
                <a:spcPct val="100000"/>
              </a:lnSpc>
              <a:spcBef>
                <a:spcPts val="375"/>
              </a:spcBef>
              <a:buChar char="•"/>
              <a:tabLst>
                <a:tab pos="439420" algn="l"/>
              </a:tabLst>
            </a:pPr>
            <a:r>
              <a:rPr sz="1400" spc="-5" dirty="0">
                <a:latin typeface="Arial MT"/>
                <a:cs typeface="Arial MT"/>
              </a:rPr>
              <a:t>Select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JAD participants</a:t>
            </a:r>
            <a:endParaRPr sz="1400">
              <a:latin typeface="Arial MT"/>
              <a:cs typeface="Arial MT"/>
            </a:endParaRPr>
          </a:p>
          <a:p>
            <a:pPr marL="439420" indent="-172085">
              <a:lnSpc>
                <a:spcPct val="100000"/>
              </a:lnSpc>
              <a:spcBef>
                <a:spcPts val="315"/>
              </a:spcBef>
              <a:buChar char="•"/>
              <a:tabLst>
                <a:tab pos="439420" algn="l"/>
              </a:tabLst>
            </a:pPr>
            <a:r>
              <a:rPr sz="1400" spc="-5" dirty="0">
                <a:latin typeface="Arial MT"/>
                <a:cs typeface="Arial MT"/>
              </a:rPr>
              <a:t>Create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preliminary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agenda</a:t>
            </a:r>
            <a:endParaRPr sz="1400">
              <a:latin typeface="Arial MT"/>
              <a:cs typeface="Arial MT"/>
            </a:endParaRPr>
          </a:p>
          <a:p>
            <a:pPr marL="439420" indent="-172085">
              <a:lnSpc>
                <a:spcPct val="100000"/>
              </a:lnSpc>
              <a:spcBef>
                <a:spcPts val="310"/>
              </a:spcBef>
              <a:buChar char="•"/>
              <a:tabLst>
                <a:tab pos="439420" algn="l"/>
              </a:tabLst>
            </a:pPr>
            <a:r>
              <a:rPr sz="1400" spc="-5" dirty="0">
                <a:latin typeface="Arial MT"/>
                <a:cs typeface="Arial MT"/>
              </a:rPr>
              <a:t>Determine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deliverables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 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working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session</a:t>
            </a:r>
            <a:endParaRPr sz="1400">
              <a:latin typeface="Arial MT"/>
              <a:cs typeface="Arial MT"/>
            </a:endParaRPr>
          </a:p>
          <a:p>
            <a:pPr marL="439420" indent="-172085">
              <a:lnSpc>
                <a:spcPct val="100000"/>
              </a:lnSpc>
              <a:spcBef>
                <a:spcPts val="335"/>
              </a:spcBef>
              <a:buChar char="•"/>
              <a:tabLst>
                <a:tab pos="439420" algn="l"/>
              </a:tabLst>
            </a:pPr>
            <a:r>
              <a:rPr sz="1400" spc="-5" dirty="0">
                <a:latin typeface="Arial MT"/>
                <a:cs typeface="Arial MT"/>
              </a:rPr>
              <a:t>Enable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participants to</a:t>
            </a:r>
            <a:r>
              <a:rPr sz="1400" dirty="0">
                <a:latin typeface="Arial MT"/>
                <a:cs typeface="Arial MT"/>
              </a:rPr>
              <a:t> prepare </a:t>
            </a:r>
            <a:r>
              <a:rPr sz="1400" spc="-5" dirty="0">
                <a:latin typeface="Arial MT"/>
                <a:cs typeface="Arial MT"/>
              </a:rPr>
              <a:t>for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dirty="0">
                <a:latin typeface="Arial MT"/>
                <a:cs typeface="Arial MT"/>
              </a:rPr>
              <a:t> session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98600" y="15494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7462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6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“P”s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534670" indent="-267335">
                        <a:lnSpc>
                          <a:spcPct val="100000"/>
                        </a:lnSpc>
                        <a:buAutoNum type="arabicPeriod"/>
                        <a:tabLst>
                          <a:tab pos="534035" algn="l"/>
                          <a:tab pos="534670" algn="l"/>
                        </a:tabLst>
                      </a:pPr>
                      <a:r>
                        <a:rPr sz="10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Purpose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-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Why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do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we do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things? (Goals,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needs,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motivation)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534670" indent="-267335">
                        <a:lnSpc>
                          <a:spcPct val="100000"/>
                        </a:lnSpc>
                        <a:spcBef>
                          <a:spcPts val="195"/>
                        </a:spcBef>
                        <a:buAutoNum type="arabicPeriod"/>
                        <a:tabLst>
                          <a:tab pos="534035" algn="l"/>
                          <a:tab pos="534670" algn="l"/>
                        </a:tabLst>
                      </a:pPr>
                      <a:r>
                        <a:rPr sz="10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Participants</a:t>
                      </a:r>
                      <a:r>
                        <a:rPr sz="1000" spc="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Who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involved?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(People,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roles,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responsibilities)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534035" marR="988694" indent="-266700">
                        <a:lnSpc>
                          <a:spcPct val="100000"/>
                        </a:lnSpc>
                        <a:spcBef>
                          <a:spcPts val="285"/>
                        </a:spcBef>
                        <a:buAutoNum type="arabicPeriod"/>
                        <a:tabLst>
                          <a:tab pos="534035" algn="l"/>
                          <a:tab pos="534670" algn="l"/>
                        </a:tabLst>
                      </a:pPr>
                      <a:r>
                        <a:rPr sz="10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Principles</a:t>
                      </a:r>
                      <a:r>
                        <a:rPr sz="100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How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do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we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function?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(Guidelines,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working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agreements,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ground rules)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534035" marR="489584" indent="-266700">
                        <a:lnSpc>
                          <a:spcPct val="100000"/>
                        </a:lnSpc>
                        <a:spcBef>
                          <a:spcPts val="219"/>
                        </a:spcBef>
                        <a:buAutoNum type="arabicPeriod"/>
                        <a:tabLst>
                          <a:tab pos="534035" algn="l"/>
                          <a:tab pos="534670" algn="l"/>
                        </a:tabLst>
                      </a:pPr>
                      <a:r>
                        <a:rPr sz="10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Products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-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What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do we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create? (Deliverables,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decisions, plans,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next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steps)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534670" indent="-267335">
                        <a:lnSpc>
                          <a:spcPct val="100000"/>
                        </a:lnSpc>
                        <a:spcBef>
                          <a:spcPts val="190"/>
                        </a:spcBef>
                        <a:buAutoNum type="arabicPeriod"/>
                        <a:tabLst>
                          <a:tab pos="534035" algn="l"/>
                          <a:tab pos="534670" algn="l"/>
                        </a:tabLst>
                      </a:pPr>
                      <a:r>
                        <a:rPr sz="100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Place</a:t>
                      </a:r>
                      <a:r>
                        <a:rPr sz="10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-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Where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is it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located? (Venue, logistics)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534670" indent="-267335">
                        <a:lnSpc>
                          <a:spcPct val="100000"/>
                        </a:lnSpc>
                        <a:spcBef>
                          <a:spcPts val="310"/>
                        </a:spcBef>
                        <a:buAutoNum type="arabicPeriod"/>
                        <a:tabLst>
                          <a:tab pos="534035" algn="l"/>
                          <a:tab pos="534670" algn="l"/>
                        </a:tabLst>
                      </a:pPr>
                      <a:r>
                        <a:rPr sz="10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Process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When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do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we do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what? (Activities,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sequence)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600" dirty="0">
                          <a:latin typeface="Times New Roman"/>
                          <a:cs typeface="Times New Roman"/>
                        </a:rPr>
                        <a:t>[1]</a:t>
                      </a:r>
                      <a:r>
                        <a:rPr sz="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dirty="0">
                          <a:latin typeface="Times New Roman"/>
                          <a:cs typeface="Times New Roman"/>
                        </a:rPr>
                        <a:t>Ellen</a:t>
                      </a:r>
                      <a:r>
                        <a:rPr sz="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Gottesdiener,</a:t>
                      </a:r>
                      <a:r>
                        <a:rPr sz="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Requirements</a:t>
                      </a:r>
                      <a:r>
                        <a:rPr sz="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Collaboration:</a:t>
                      </a:r>
                      <a:r>
                        <a:rPr sz="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Facilitating</a:t>
                      </a:r>
                      <a:r>
                        <a:rPr sz="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10" dirty="0">
                          <a:latin typeface="Times New Roman"/>
                          <a:cs typeface="Times New Roman"/>
                        </a:rPr>
                        <a:t>Workshops</a:t>
                      </a:r>
                      <a:r>
                        <a:rPr sz="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Define</a:t>
                      </a:r>
                      <a:r>
                        <a:rPr sz="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Stakeholder</a:t>
                      </a:r>
                      <a:r>
                        <a:rPr sz="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Needs,</a:t>
                      </a:r>
                      <a:r>
                        <a:rPr sz="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RE</a:t>
                      </a:r>
                      <a:r>
                        <a:rPr sz="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Conference</a:t>
                      </a:r>
                      <a:r>
                        <a:rPr sz="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dirty="0">
                          <a:latin typeface="Times New Roman"/>
                          <a:cs typeface="Times New Roman"/>
                        </a:rPr>
                        <a:t>2006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98600" y="57150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4762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Joint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Application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Design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Pre-work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>
                  <a:txBody>
                    <a:bodyPr/>
                    <a:lstStyle/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107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Gather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information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33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Clear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schedules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working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session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31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Refine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session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agenda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31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Finalize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pre-session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assignments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438784" marR="387985" indent="-171450">
                        <a:lnSpc>
                          <a:spcPct val="100000"/>
                        </a:lnSpc>
                        <a:spcBef>
                          <a:spcPts val="33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Prepare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material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4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session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(flip-charts,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presentations,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markers,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pizza...)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98600" y="15494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32194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Joint Application Design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–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Working Session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>
                  <a:txBody>
                    <a:bodyPr/>
                    <a:lstStyle/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108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Set-up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stage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8810" marR="81280" lvl="1" indent="-142875">
                        <a:lnSpc>
                          <a:spcPct val="100000"/>
                        </a:lnSpc>
                        <a:spcBef>
                          <a:spcPts val="24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Session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leader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welcomes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participants, presents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task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be </a:t>
                      </a:r>
                      <a:r>
                        <a:rPr sz="1000" spc="-2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discussed,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establishes rules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what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on/off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topic…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21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Generate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common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understanding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7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Brainstorming…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28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Achieve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consensus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on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decisions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Generate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ownership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results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36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Create the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deliverables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(using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standard JAD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forms)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Identify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open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issues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questions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71450" rIns="0" bIns="0" rtlCol="0">
            <a:spAutoFit/>
          </a:bodyPr>
          <a:lstStyle/>
          <a:p>
            <a:pPr marL="446405">
              <a:lnSpc>
                <a:spcPct val="100000"/>
              </a:lnSpc>
              <a:spcBef>
                <a:spcPts val="1350"/>
              </a:spcBef>
            </a:pPr>
            <a:r>
              <a:rPr sz="1600" spc="-5" dirty="0">
                <a:latin typeface="Arial MT"/>
                <a:cs typeface="Arial MT"/>
              </a:rPr>
              <a:t>Joint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Application Design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–</a:t>
            </a:r>
            <a:r>
              <a:rPr sz="1600" spc="-5" dirty="0">
                <a:latin typeface="Arial MT"/>
                <a:cs typeface="Arial MT"/>
              </a:rPr>
              <a:t> Follow-up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endParaRPr sz="1600">
              <a:latin typeface="Arial MT"/>
              <a:cs typeface="Arial MT"/>
            </a:endParaRPr>
          </a:p>
          <a:p>
            <a:pPr marL="6350">
              <a:lnSpc>
                <a:spcPct val="100000"/>
              </a:lnSpc>
              <a:tabLst>
                <a:tab pos="1890395" algn="l"/>
                <a:tab pos="3993515" algn="l"/>
              </a:tabLst>
            </a:pPr>
            <a:r>
              <a:rPr sz="1600" u="heavy" dirty="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u="heavy" spc="-5" dirty="0">
                <a:uFill>
                  <a:solidFill>
                    <a:srgbClr val="C00000"/>
                  </a:solidFill>
                </a:uFill>
                <a:latin typeface="Arial MT"/>
                <a:cs typeface="Arial MT"/>
              </a:rPr>
              <a:t>Wrap-up	</a:t>
            </a:r>
            <a:endParaRPr sz="1600">
              <a:latin typeface="Arial MT"/>
              <a:cs typeface="Arial MT"/>
            </a:endParaRPr>
          </a:p>
          <a:p>
            <a:pPr marL="439420" indent="-172085">
              <a:lnSpc>
                <a:spcPct val="100000"/>
              </a:lnSpc>
              <a:spcBef>
                <a:spcPts val="1230"/>
              </a:spcBef>
              <a:buChar char="•"/>
              <a:tabLst>
                <a:tab pos="439420" algn="l"/>
              </a:tabLst>
            </a:pPr>
            <a:r>
              <a:rPr sz="1400" dirty="0">
                <a:latin typeface="Arial MT"/>
                <a:cs typeface="Arial MT"/>
              </a:rPr>
              <a:t>Follow-up</a:t>
            </a:r>
            <a:endParaRPr sz="1400">
              <a:latin typeface="Arial MT"/>
              <a:cs typeface="Arial MT"/>
            </a:endParaRPr>
          </a:p>
          <a:p>
            <a:pPr marL="639445" lvl="1" indent="-143510">
              <a:lnSpc>
                <a:spcPct val="100000"/>
              </a:lnSpc>
              <a:spcBef>
                <a:spcPts val="225"/>
              </a:spcBef>
              <a:buChar char="–"/>
              <a:tabLst>
                <a:tab pos="639445" algn="l"/>
              </a:tabLst>
            </a:pPr>
            <a:r>
              <a:rPr sz="1200" dirty="0">
                <a:latin typeface="Arial MT"/>
                <a:cs typeface="Arial MT"/>
              </a:rPr>
              <a:t>Resolve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open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issues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questions</a:t>
            </a:r>
            <a:endParaRPr sz="1200">
              <a:latin typeface="Arial MT"/>
              <a:cs typeface="Arial MT"/>
            </a:endParaRPr>
          </a:p>
          <a:p>
            <a:pPr marL="639445" lvl="1" indent="-143510">
              <a:lnSpc>
                <a:spcPct val="100000"/>
              </a:lnSpc>
              <a:spcBef>
                <a:spcPts val="360"/>
              </a:spcBef>
              <a:buChar char="–"/>
              <a:tabLst>
                <a:tab pos="639445" algn="l"/>
              </a:tabLst>
            </a:pPr>
            <a:r>
              <a:rPr sz="1200" spc="-5" dirty="0">
                <a:latin typeface="Arial MT"/>
                <a:cs typeface="Arial MT"/>
              </a:rPr>
              <a:t>Follow-up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action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items</a:t>
            </a:r>
            <a:endParaRPr sz="1200">
              <a:latin typeface="Arial MT"/>
              <a:cs typeface="Arial MT"/>
            </a:endParaRPr>
          </a:p>
          <a:p>
            <a:pPr marL="639445" lvl="1" indent="-143510">
              <a:lnSpc>
                <a:spcPct val="100000"/>
              </a:lnSpc>
              <a:spcBef>
                <a:spcPts val="265"/>
              </a:spcBef>
              <a:buChar char="–"/>
              <a:tabLst>
                <a:tab pos="639445" algn="l"/>
              </a:tabLst>
            </a:pPr>
            <a:r>
              <a:rPr sz="1200" spc="-5" dirty="0">
                <a:latin typeface="Arial MT"/>
                <a:cs typeface="Arial MT"/>
              </a:rPr>
              <a:t>Re-evaluate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project</a:t>
            </a:r>
            <a:endParaRPr sz="1200">
              <a:latin typeface="Arial MT"/>
              <a:cs typeface="Arial MT"/>
            </a:endParaRPr>
          </a:p>
          <a:p>
            <a:pPr marL="439420" indent="-172085">
              <a:lnSpc>
                <a:spcPct val="100000"/>
              </a:lnSpc>
              <a:spcBef>
                <a:spcPts val="350"/>
              </a:spcBef>
              <a:buChar char="•"/>
              <a:tabLst>
                <a:tab pos="439420" algn="l"/>
              </a:tabLst>
            </a:pPr>
            <a:r>
              <a:rPr sz="1400" spc="-5" dirty="0">
                <a:latin typeface="Arial MT"/>
                <a:cs typeface="Arial MT"/>
              </a:rPr>
              <a:t>Wrap-up</a:t>
            </a:r>
            <a:endParaRPr sz="1400">
              <a:latin typeface="Arial MT"/>
              <a:cs typeface="Arial MT"/>
            </a:endParaRPr>
          </a:p>
          <a:p>
            <a:pPr marL="639445" lvl="1" indent="-143510">
              <a:lnSpc>
                <a:spcPct val="100000"/>
              </a:lnSpc>
              <a:spcBef>
                <a:spcPts val="225"/>
              </a:spcBef>
              <a:buChar char="–"/>
              <a:tabLst>
                <a:tab pos="639445" algn="l"/>
              </a:tabLst>
            </a:pPr>
            <a:r>
              <a:rPr sz="1200" dirty="0">
                <a:latin typeface="Arial MT"/>
                <a:cs typeface="Arial MT"/>
              </a:rPr>
              <a:t>Review</a:t>
            </a:r>
            <a:r>
              <a:rPr sz="1200" spc="-5" dirty="0">
                <a:latin typeface="Arial MT"/>
                <a:cs typeface="Arial MT"/>
              </a:rPr>
              <a:t> results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follow-up items</a:t>
            </a:r>
            <a:endParaRPr sz="1200">
              <a:latin typeface="Arial MT"/>
              <a:cs typeface="Arial MT"/>
            </a:endParaRPr>
          </a:p>
          <a:p>
            <a:pPr marL="639445" lvl="1" indent="-143510">
              <a:lnSpc>
                <a:spcPct val="100000"/>
              </a:lnSpc>
              <a:spcBef>
                <a:spcPts val="360"/>
              </a:spcBef>
              <a:buChar char="–"/>
              <a:tabLst>
                <a:tab pos="639445" algn="l"/>
              </a:tabLst>
            </a:pPr>
            <a:r>
              <a:rPr sz="1200" spc="-5" dirty="0">
                <a:latin typeface="Arial MT"/>
                <a:cs typeface="Arial MT"/>
              </a:rPr>
              <a:t>Evaluate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process</a:t>
            </a:r>
            <a:endParaRPr sz="1200">
              <a:latin typeface="Arial MT"/>
              <a:cs typeface="Arial MT"/>
            </a:endParaRPr>
          </a:p>
          <a:p>
            <a:pPr marL="639445" lvl="1" indent="-143510">
              <a:lnSpc>
                <a:spcPct val="100000"/>
              </a:lnSpc>
              <a:spcBef>
                <a:spcPts val="265"/>
              </a:spcBef>
              <a:buChar char="–"/>
              <a:tabLst>
                <a:tab pos="639445" algn="l"/>
              </a:tabLst>
            </a:pPr>
            <a:r>
              <a:rPr sz="1200" dirty="0">
                <a:latin typeface="Arial MT"/>
                <a:cs typeface="Arial MT"/>
              </a:rPr>
              <a:t>Discuss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"lessons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learned"</a:t>
            </a:r>
            <a:endParaRPr sz="1200">
              <a:latin typeface="Arial MT"/>
              <a:cs typeface="Arial MT"/>
            </a:endParaRPr>
          </a:p>
          <a:p>
            <a:pPr marL="639445" lvl="1" indent="-143510">
              <a:lnSpc>
                <a:spcPct val="100000"/>
              </a:lnSpc>
              <a:spcBef>
                <a:spcPts val="260"/>
              </a:spcBef>
              <a:buChar char="–"/>
              <a:tabLst>
                <a:tab pos="639445" algn="l"/>
              </a:tabLst>
            </a:pPr>
            <a:r>
              <a:rPr sz="1200" spc="-5" dirty="0">
                <a:latin typeface="Arial MT"/>
                <a:cs typeface="Arial MT"/>
              </a:rPr>
              <a:t>Finalize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deliverables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1300" y="2235200"/>
            <a:ext cx="3987800" cy="0"/>
          </a:xfrm>
          <a:custGeom>
            <a:avLst/>
            <a:gdLst/>
            <a:ahLst/>
            <a:cxnLst/>
            <a:rect l="l" t="t" r="r" b="b"/>
            <a:pathLst>
              <a:path w="3987800">
                <a:moveTo>
                  <a:pt x="0" y="0"/>
                </a:moveTo>
                <a:lnTo>
                  <a:pt x="398780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85900" y="1775459"/>
            <a:ext cx="4597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025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Comparison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Data-Gathering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Techniques</a:t>
            </a:r>
            <a:r>
              <a:rPr sz="1650" spc="-7" baseline="25252" dirty="0">
                <a:latin typeface="Arial MT"/>
                <a:cs typeface="Arial MT"/>
              </a:rPr>
              <a:t>1</a:t>
            </a:r>
            <a:endParaRPr sz="1650" baseline="25252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0357" y="4773676"/>
            <a:ext cx="294767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Times New Roman"/>
                <a:cs typeface="Times New Roman"/>
              </a:rPr>
              <a:t>[1] </a:t>
            </a:r>
            <a:r>
              <a:rPr sz="600" spc="-5" dirty="0">
                <a:latin typeface="Times New Roman"/>
                <a:cs typeface="Times New Roman"/>
              </a:rPr>
              <a:t>Preece,</a:t>
            </a:r>
            <a:r>
              <a:rPr sz="600" dirty="0">
                <a:latin typeface="Times New Roman"/>
                <a:cs typeface="Times New Roman"/>
              </a:rPr>
              <a:t> </a:t>
            </a:r>
            <a:r>
              <a:rPr sz="600" spc="-5" dirty="0">
                <a:latin typeface="Times New Roman"/>
                <a:cs typeface="Times New Roman"/>
              </a:rPr>
              <a:t>Rogers,</a:t>
            </a:r>
            <a:r>
              <a:rPr sz="600" spc="5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and </a:t>
            </a:r>
            <a:r>
              <a:rPr sz="600" spc="-5" dirty="0">
                <a:latin typeface="Times New Roman"/>
                <a:cs typeface="Times New Roman"/>
              </a:rPr>
              <a:t>Sharp</a:t>
            </a:r>
            <a:r>
              <a:rPr sz="600" spc="5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“Interaction </a:t>
            </a:r>
            <a:r>
              <a:rPr sz="600" spc="-5" dirty="0">
                <a:latin typeface="Times New Roman"/>
                <a:cs typeface="Times New Roman"/>
              </a:rPr>
              <a:t>Design:</a:t>
            </a:r>
            <a:r>
              <a:rPr sz="600" spc="5" dirty="0">
                <a:latin typeface="Times New Roman"/>
                <a:cs typeface="Times New Roman"/>
              </a:rPr>
              <a:t> </a:t>
            </a:r>
            <a:r>
              <a:rPr sz="600" spc="-5" dirty="0">
                <a:latin typeface="Times New Roman"/>
                <a:cs typeface="Times New Roman"/>
              </a:rPr>
              <a:t>Beyond</a:t>
            </a:r>
            <a:r>
              <a:rPr sz="600" dirty="0">
                <a:latin typeface="Times New Roman"/>
                <a:cs typeface="Times New Roman"/>
              </a:rPr>
              <a:t> human-computer interaction”,</a:t>
            </a:r>
            <a:r>
              <a:rPr sz="600" spc="5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p214</a:t>
            </a:r>
            <a:endParaRPr sz="6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94643" y="2312193"/>
          <a:ext cx="4378323" cy="23543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5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6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5518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spc="-15" dirty="0">
                          <a:latin typeface="Arial MT"/>
                          <a:cs typeface="Arial MT"/>
                        </a:rPr>
                        <a:t>Technique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Good</a:t>
                      </a:r>
                      <a:r>
                        <a:rPr sz="10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for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Kind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data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Plus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Minus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Questionnaires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4955" marR="115570" indent="-152400">
                        <a:lnSpc>
                          <a:spcPts val="700"/>
                        </a:lnSpc>
                        <a:spcBef>
                          <a:spcPts val="229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we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g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pe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f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c 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questions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245" marR="153035" indent="-21590">
                        <a:lnSpc>
                          <a:spcPts val="700"/>
                        </a:lnSpc>
                        <a:spcBef>
                          <a:spcPts val="229"/>
                        </a:spcBef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Q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uan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ve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 an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d 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qualitative</a:t>
                      </a:r>
                      <a:r>
                        <a:rPr sz="6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data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 marR="151130" algn="ctr">
                        <a:lnSpc>
                          <a:spcPts val="700"/>
                        </a:lnSpc>
                        <a:spcBef>
                          <a:spcPts val="229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Can</a:t>
                      </a:r>
                      <a:r>
                        <a:rPr sz="6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reach</a:t>
                      </a:r>
                      <a:r>
                        <a:rPr sz="6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many </a:t>
                      </a:r>
                      <a:r>
                        <a:rPr sz="600" spc="-1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people with low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resource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 marR="46990" indent="-635" algn="ctr">
                        <a:lnSpc>
                          <a:spcPts val="700"/>
                        </a:lnSpc>
                        <a:spcBef>
                          <a:spcPts val="229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The design is crucial.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Response</a:t>
                      </a:r>
                      <a:r>
                        <a:rPr sz="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rate</a:t>
                      </a:r>
                      <a:r>
                        <a:rPr sz="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may</a:t>
                      </a:r>
                      <a:r>
                        <a:rPr sz="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be </a:t>
                      </a:r>
                      <a:r>
                        <a:rPr sz="600" spc="-1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15" dirty="0">
                          <a:latin typeface="Arial MT"/>
                          <a:cs typeface="Arial MT"/>
                        </a:rPr>
                        <a:t>low.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Responses may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what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you</a:t>
                      </a:r>
                      <a:r>
                        <a:rPr sz="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want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273">
                <a:tc>
                  <a:txBody>
                    <a:bodyPr/>
                    <a:lstStyle/>
                    <a:p>
                      <a:pPr marL="45085">
                        <a:lnSpc>
                          <a:spcPts val="640"/>
                        </a:lnSpc>
                        <a:spcBef>
                          <a:spcPts val="190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Interviews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0"/>
                        </a:lnSpc>
                        <a:spcBef>
                          <a:spcPts val="190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Exploring</a:t>
                      </a:r>
                      <a:r>
                        <a:rPr sz="6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issues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0"/>
                        </a:lnSpc>
                        <a:spcBef>
                          <a:spcPts val="190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Some</a:t>
                      </a:r>
                      <a:r>
                        <a:rPr sz="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quantitative</a:t>
                      </a:r>
                      <a:r>
                        <a:rPr sz="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but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0"/>
                        </a:lnSpc>
                        <a:spcBef>
                          <a:spcPts val="190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Interviewer</a:t>
                      </a:r>
                      <a:r>
                        <a:rPr sz="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can</a:t>
                      </a:r>
                      <a:r>
                        <a:rPr sz="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guide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ts val="640"/>
                        </a:lnSpc>
                        <a:spcBef>
                          <a:spcPts val="190"/>
                        </a:spcBef>
                      </a:pPr>
                      <a:r>
                        <a:rPr sz="600" spc="-2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me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on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u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ing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.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3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mostly</a:t>
                      </a:r>
                      <a:r>
                        <a:rPr sz="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qualitative</a:t>
                      </a:r>
                      <a:r>
                        <a:rPr sz="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data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interviewee.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595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Artificial</a:t>
                      </a:r>
                      <a:r>
                        <a:rPr sz="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environment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3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Encourages</a:t>
                      </a:r>
                      <a:r>
                        <a:rPr sz="6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contact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ts val="595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may</a:t>
                      </a:r>
                      <a:r>
                        <a:rPr sz="6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intimidate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5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wee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 de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v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elope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rs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ts val="645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interviewee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33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 u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rs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8279">
                <a:tc>
                  <a:txBody>
                    <a:bodyPr/>
                    <a:lstStyle/>
                    <a:p>
                      <a:pPr marL="45085">
                        <a:lnSpc>
                          <a:spcPts val="640"/>
                        </a:lnSpc>
                        <a:spcBef>
                          <a:spcPts val="190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Focus</a:t>
                      </a:r>
                      <a:r>
                        <a:rPr sz="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groups</a:t>
                      </a:r>
                      <a:r>
                        <a:rPr sz="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and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0"/>
                        </a:lnSpc>
                        <a:spcBef>
                          <a:spcPts val="190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Collecting</a:t>
                      </a:r>
                      <a:r>
                        <a:rPr sz="6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multiple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0"/>
                        </a:lnSpc>
                        <a:spcBef>
                          <a:spcPts val="190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Some</a:t>
                      </a:r>
                      <a:r>
                        <a:rPr sz="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quantitative</a:t>
                      </a:r>
                      <a:r>
                        <a:rPr sz="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but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0"/>
                        </a:lnSpc>
                        <a:spcBef>
                          <a:spcPts val="190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Highlights</a:t>
                      </a:r>
                      <a:r>
                        <a:rPr sz="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areas</a:t>
                      </a:r>
                      <a:r>
                        <a:rPr sz="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of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640"/>
                        </a:lnSpc>
                        <a:spcBef>
                          <a:spcPts val="190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Possibility</a:t>
                      </a:r>
                      <a:r>
                        <a:rPr sz="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dominant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8392">
                <a:tc>
                  <a:txBody>
                    <a:bodyPr/>
                    <a:lstStyle/>
                    <a:p>
                      <a:pPr marL="45085">
                        <a:lnSpc>
                          <a:spcPts val="595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workshops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viewpoints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mostly</a:t>
                      </a:r>
                      <a:r>
                        <a:rPr sz="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qualitative</a:t>
                      </a:r>
                      <a:r>
                        <a:rPr sz="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data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consensus</a:t>
                      </a:r>
                      <a:r>
                        <a:rPr sz="6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and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595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characters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83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conflict.</a:t>
                      </a:r>
                      <a:r>
                        <a:rPr sz="6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Encourages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44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5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contact</a:t>
                      </a:r>
                      <a:r>
                        <a:rPr sz="6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between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33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developers</a:t>
                      </a:r>
                      <a:r>
                        <a:rPr sz="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users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34">
                <a:tc>
                  <a:txBody>
                    <a:bodyPr/>
                    <a:lstStyle/>
                    <a:p>
                      <a:pPr marL="45085" marR="429259">
                        <a:lnSpc>
                          <a:spcPts val="700"/>
                        </a:lnSpc>
                        <a:spcBef>
                          <a:spcPts val="229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Naturalistic </a:t>
                      </a:r>
                      <a:r>
                        <a:rPr sz="600" spc="-1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ob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rv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io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n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310" marR="50165" indent="-136525">
                        <a:lnSpc>
                          <a:spcPts val="700"/>
                        </a:lnSpc>
                        <a:spcBef>
                          <a:spcPts val="229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Unde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rst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andin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g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on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xt 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user activity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Qualitative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 marR="41275" indent="12065" algn="just">
                        <a:lnSpc>
                          <a:spcPts val="700"/>
                        </a:lnSpc>
                        <a:spcBef>
                          <a:spcPts val="229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Observing actual work </a:t>
                      </a:r>
                      <a:r>
                        <a:rPr sz="600" spc="-1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gives insight that other </a:t>
                      </a:r>
                      <a:r>
                        <a:rPr sz="600" spc="-1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techniques</a:t>
                      </a:r>
                      <a:r>
                        <a:rPr sz="6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cannot</a:t>
                      </a:r>
                      <a:r>
                        <a:rPr sz="6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give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55880" indent="10160">
                        <a:lnSpc>
                          <a:spcPts val="700"/>
                        </a:lnSpc>
                        <a:spcBef>
                          <a:spcPts val="229"/>
                        </a:spcBef>
                      </a:pPr>
                      <a:r>
                        <a:rPr sz="600" spc="-10" dirty="0">
                          <a:latin typeface="Arial MT"/>
                          <a:cs typeface="Arial MT"/>
                        </a:rPr>
                        <a:t>Very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time consuming. </a:t>
                      </a:r>
                      <a:r>
                        <a:rPr sz="600" spc="-1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Huge</a:t>
                      </a:r>
                      <a:r>
                        <a:rPr sz="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amounts</a:t>
                      </a:r>
                      <a:r>
                        <a:rPr sz="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data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18291">
                <a:tc>
                  <a:txBody>
                    <a:bodyPr/>
                    <a:lstStyle/>
                    <a:p>
                      <a:pPr marL="45085">
                        <a:lnSpc>
                          <a:spcPts val="640"/>
                        </a:lnSpc>
                        <a:spcBef>
                          <a:spcPts val="190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Studying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0"/>
                        </a:lnSpc>
                        <a:spcBef>
                          <a:spcPts val="190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Lea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nin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g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 about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0"/>
                        </a:lnSpc>
                        <a:spcBef>
                          <a:spcPts val="190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Quantitative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0"/>
                        </a:lnSpc>
                        <a:spcBef>
                          <a:spcPts val="190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No</a:t>
                      </a:r>
                      <a:r>
                        <a:rPr sz="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time</a:t>
                      </a:r>
                      <a:r>
                        <a:rPr sz="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commitment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ts val="640"/>
                        </a:lnSpc>
                        <a:spcBef>
                          <a:spcPts val="190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Day-to-day</a:t>
                      </a:r>
                      <a:r>
                        <a:rPr sz="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work</a:t>
                      </a:r>
                      <a:r>
                        <a:rPr sz="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will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8392">
                <a:tc>
                  <a:txBody>
                    <a:bodyPr/>
                    <a:lstStyle/>
                    <a:p>
                      <a:pPr marL="45085">
                        <a:lnSpc>
                          <a:spcPts val="595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documentation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procedures,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from</a:t>
                      </a:r>
                      <a:r>
                        <a:rPr sz="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users</a:t>
                      </a:r>
                      <a:r>
                        <a:rPr sz="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required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ts val="595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differ</a:t>
                      </a:r>
                      <a:r>
                        <a:rPr sz="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from</a:t>
                      </a:r>
                      <a:r>
                        <a:rPr sz="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documented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883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regulations,</a:t>
                      </a:r>
                      <a:r>
                        <a:rPr sz="6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and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ts val="595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procedures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163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75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standards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504950" y="15557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0"/>
                </a:moveTo>
                <a:lnTo>
                  <a:pt x="4559300" y="0"/>
                </a:lnTo>
                <a:lnTo>
                  <a:pt x="4559300" y="3416300"/>
                </a:lnTo>
                <a:lnTo>
                  <a:pt x="0" y="3416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11300" y="6400800"/>
            <a:ext cx="3987800" cy="0"/>
          </a:xfrm>
          <a:custGeom>
            <a:avLst/>
            <a:gdLst/>
            <a:ahLst/>
            <a:cxnLst/>
            <a:rect l="l" t="t" r="r" b="b"/>
            <a:pathLst>
              <a:path w="3987800">
                <a:moveTo>
                  <a:pt x="0" y="0"/>
                </a:moveTo>
                <a:lnTo>
                  <a:pt x="398780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17750" y="6997700"/>
            <a:ext cx="2934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Analysis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Existing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04950" y="57213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0"/>
                </a:moveTo>
                <a:lnTo>
                  <a:pt x="4559300" y="0"/>
                </a:lnTo>
                <a:lnTo>
                  <a:pt x="4559300" y="3416300"/>
                </a:lnTo>
                <a:lnTo>
                  <a:pt x="0" y="3416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1300" y="2235200"/>
            <a:ext cx="3987800" cy="0"/>
          </a:xfrm>
          <a:custGeom>
            <a:avLst/>
            <a:gdLst/>
            <a:ahLst/>
            <a:cxnLst/>
            <a:rect l="l" t="t" r="r" b="b"/>
            <a:pathLst>
              <a:path w="3987800">
                <a:moveTo>
                  <a:pt x="0" y="0"/>
                </a:moveTo>
                <a:lnTo>
                  <a:pt x="398780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11300" y="1823211"/>
            <a:ext cx="454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Joint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Application Design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5" dirty="0">
                <a:latin typeface="Arial MT"/>
                <a:cs typeface="Arial MT"/>
              </a:rPr>
              <a:t> Roles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(1)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1300" y="2321864"/>
            <a:ext cx="4546600" cy="2082164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433070" indent="-172085">
              <a:lnSpc>
                <a:spcPct val="100000"/>
              </a:lnSpc>
              <a:spcBef>
                <a:spcPts val="395"/>
              </a:spcBef>
              <a:buChar char="•"/>
              <a:tabLst>
                <a:tab pos="433070" algn="l"/>
              </a:tabLst>
            </a:pP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Session</a:t>
            </a:r>
            <a:r>
              <a:rPr sz="12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leader</a:t>
            </a:r>
            <a:endParaRPr sz="1200">
              <a:latin typeface="Arial MT"/>
              <a:cs typeface="Arial MT"/>
            </a:endParaRPr>
          </a:p>
          <a:p>
            <a:pPr marL="633095" lvl="1" indent="-143510">
              <a:lnSpc>
                <a:spcPct val="100000"/>
              </a:lnSpc>
              <a:spcBef>
                <a:spcPts val="250"/>
              </a:spcBef>
              <a:buChar char="–"/>
              <a:tabLst>
                <a:tab pos="633095" algn="l"/>
              </a:tabLst>
            </a:pPr>
            <a:r>
              <a:rPr sz="1000" spc="-5" dirty="0">
                <a:latin typeface="Arial MT"/>
                <a:cs typeface="Arial MT"/>
              </a:rPr>
              <a:t>Organizer,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facilitator,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JAD </a:t>
            </a:r>
            <a:r>
              <a:rPr sz="1000" spc="-5" dirty="0">
                <a:latin typeface="Arial MT"/>
                <a:cs typeface="Arial MT"/>
              </a:rPr>
              <a:t>expert</a:t>
            </a:r>
            <a:endParaRPr sz="1000">
              <a:latin typeface="Arial MT"/>
              <a:cs typeface="Arial MT"/>
            </a:endParaRPr>
          </a:p>
          <a:p>
            <a:pPr marL="633095" lvl="1" indent="-143510">
              <a:lnSpc>
                <a:spcPct val="100000"/>
              </a:lnSpc>
              <a:spcBef>
                <a:spcPts val="215"/>
              </a:spcBef>
              <a:buChar char="–"/>
              <a:tabLst>
                <a:tab pos="633095" algn="l"/>
              </a:tabLst>
            </a:pPr>
            <a:r>
              <a:rPr sz="1000" spc="-5" dirty="0">
                <a:latin typeface="Arial MT"/>
                <a:cs typeface="Arial MT"/>
              </a:rPr>
              <a:t>Good with</a:t>
            </a:r>
            <a:r>
              <a:rPr sz="1000" dirty="0">
                <a:latin typeface="Arial MT"/>
                <a:cs typeface="Arial MT"/>
              </a:rPr>
              <a:t> people skills,</a:t>
            </a:r>
            <a:r>
              <a:rPr sz="1000" spc="-5" dirty="0">
                <a:latin typeface="Arial MT"/>
                <a:cs typeface="Arial MT"/>
              </a:rPr>
              <a:t> enthusiastic, sets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tone</a:t>
            </a:r>
            <a:r>
              <a:rPr sz="1000" dirty="0">
                <a:latin typeface="Arial MT"/>
                <a:cs typeface="Arial MT"/>
              </a:rPr>
              <a:t> 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meeting</a:t>
            </a:r>
            <a:endParaRPr sz="1000">
              <a:latin typeface="Arial MT"/>
              <a:cs typeface="Arial MT"/>
            </a:endParaRPr>
          </a:p>
          <a:p>
            <a:pPr marL="433070" indent="-172085">
              <a:lnSpc>
                <a:spcPct val="100000"/>
              </a:lnSpc>
              <a:spcBef>
                <a:spcPts val="305"/>
              </a:spcBef>
              <a:buChar char="•"/>
              <a:tabLst>
                <a:tab pos="433070" algn="l"/>
              </a:tabLst>
            </a:pP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Analyst</a:t>
            </a:r>
            <a:endParaRPr sz="1200">
              <a:latin typeface="Arial MT"/>
              <a:cs typeface="Arial MT"/>
            </a:endParaRPr>
          </a:p>
          <a:p>
            <a:pPr marL="633095" lvl="1" indent="-143510">
              <a:lnSpc>
                <a:spcPct val="100000"/>
              </a:lnSpc>
              <a:spcBef>
                <a:spcPts val="245"/>
              </a:spcBef>
              <a:buChar char="–"/>
              <a:tabLst>
                <a:tab pos="633095" algn="l"/>
              </a:tabLst>
            </a:pPr>
            <a:r>
              <a:rPr sz="1000" spc="-5" dirty="0">
                <a:latin typeface="Arial MT"/>
                <a:cs typeface="Arial MT"/>
              </a:rPr>
              <a:t>Scribe++</a:t>
            </a:r>
            <a:endParaRPr sz="1000">
              <a:latin typeface="Arial MT"/>
              <a:cs typeface="Arial MT"/>
            </a:endParaRPr>
          </a:p>
          <a:p>
            <a:pPr marL="632460" marR="420370" lvl="1" indent="-142875">
              <a:lnSpc>
                <a:spcPct val="100000"/>
              </a:lnSpc>
              <a:spcBef>
                <a:spcPts val="195"/>
              </a:spcBef>
              <a:buChar char="–"/>
              <a:tabLst>
                <a:tab pos="633095" algn="l"/>
              </a:tabLst>
            </a:pPr>
            <a:r>
              <a:rPr sz="1000" spc="-5" dirty="0">
                <a:latin typeface="Arial MT"/>
                <a:cs typeface="Arial MT"/>
              </a:rPr>
              <a:t>Produces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official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JAD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documents,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experienced</a:t>
            </a:r>
            <a:r>
              <a:rPr sz="1000" dirty="0">
                <a:latin typeface="Arial MT"/>
                <a:cs typeface="Arial MT"/>
              </a:rPr>
              <a:t> developer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who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understands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big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picture,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good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philosopher/writer/organizer</a:t>
            </a:r>
            <a:endParaRPr sz="1000">
              <a:latin typeface="Arial MT"/>
              <a:cs typeface="Arial MT"/>
            </a:endParaRPr>
          </a:p>
          <a:p>
            <a:pPr marL="433070" indent="-172085">
              <a:lnSpc>
                <a:spcPct val="100000"/>
              </a:lnSpc>
              <a:spcBef>
                <a:spcPts val="305"/>
              </a:spcBef>
              <a:buChar char="•"/>
              <a:tabLst>
                <a:tab pos="433070" algn="l"/>
              </a:tabLst>
            </a:pP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Executive</a:t>
            </a:r>
            <a:r>
              <a:rPr sz="12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sponsor</a:t>
            </a:r>
            <a:endParaRPr sz="1200">
              <a:latin typeface="Arial MT"/>
              <a:cs typeface="Arial MT"/>
            </a:endParaRPr>
          </a:p>
          <a:p>
            <a:pPr marL="633095" lvl="1" indent="-143510">
              <a:lnSpc>
                <a:spcPct val="100000"/>
              </a:lnSpc>
              <a:spcBef>
                <a:spcPts val="270"/>
              </a:spcBef>
              <a:buChar char="–"/>
              <a:tabLst>
                <a:tab pos="633095" algn="l"/>
              </a:tabLst>
            </a:pPr>
            <a:r>
              <a:rPr sz="1000" spc="-5" dirty="0">
                <a:latin typeface="Arial MT"/>
                <a:cs typeface="Arial MT"/>
              </a:rPr>
              <a:t>Manager</a:t>
            </a:r>
            <a:r>
              <a:rPr sz="1000" dirty="0">
                <a:latin typeface="Arial MT"/>
                <a:cs typeface="Arial MT"/>
              </a:rPr>
              <a:t> who has </a:t>
            </a:r>
            <a:r>
              <a:rPr sz="1000" spc="-5" dirty="0">
                <a:latin typeface="Arial MT"/>
                <a:cs typeface="Arial MT"/>
              </a:rPr>
              <a:t>ultimate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responsibility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product </a:t>
            </a:r>
            <a:r>
              <a:rPr sz="1000" dirty="0">
                <a:latin typeface="Arial MT"/>
                <a:cs typeface="Arial MT"/>
              </a:rPr>
              <a:t>being built</a:t>
            </a:r>
            <a:endParaRPr sz="1000">
              <a:latin typeface="Arial MT"/>
              <a:cs typeface="Arial MT"/>
            </a:endParaRPr>
          </a:p>
          <a:p>
            <a:pPr marL="632460" marR="350520" lvl="1" indent="-142875">
              <a:lnSpc>
                <a:spcPct val="100000"/>
              </a:lnSpc>
              <a:spcBef>
                <a:spcPts val="190"/>
              </a:spcBef>
              <a:buChar char="–"/>
              <a:tabLst>
                <a:tab pos="633095" algn="l"/>
              </a:tabLst>
            </a:pPr>
            <a:r>
              <a:rPr sz="1000" spc="-5" dirty="0">
                <a:latin typeface="Arial MT"/>
                <a:cs typeface="Arial MT"/>
              </a:rPr>
              <a:t>Provides strategic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insights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company's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high-level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goals/practices,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makes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executive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decisions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later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required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04950" y="15557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0"/>
                </a:moveTo>
                <a:lnTo>
                  <a:pt x="4559300" y="0"/>
                </a:lnTo>
                <a:lnTo>
                  <a:pt x="4559300" y="3416300"/>
                </a:lnTo>
                <a:lnTo>
                  <a:pt x="0" y="3416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1300" y="6400800"/>
            <a:ext cx="3987800" cy="0"/>
          </a:xfrm>
          <a:custGeom>
            <a:avLst/>
            <a:gdLst/>
            <a:ahLst/>
            <a:cxnLst/>
            <a:rect l="l" t="t" r="r" b="b"/>
            <a:pathLst>
              <a:path w="3987800">
                <a:moveTo>
                  <a:pt x="0" y="0"/>
                </a:moveTo>
                <a:lnTo>
                  <a:pt x="398780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11300" y="5988811"/>
            <a:ext cx="454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Joint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Application Design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5" dirty="0">
                <a:latin typeface="Arial MT"/>
                <a:cs typeface="Arial MT"/>
              </a:rPr>
              <a:t> Roles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(2)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1300" y="6487464"/>
            <a:ext cx="4546600" cy="221043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433070" indent="-172085">
              <a:lnSpc>
                <a:spcPct val="100000"/>
              </a:lnSpc>
              <a:spcBef>
                <a:spcPts val="395"/>
              </a:spcBef>
              <a:buChar char="•"/>
              <a:tabLst>
                <a:tab pos="433070" algn="l"/>
              </a:tabLst>
            </a:pP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User</a:t>
            </a:r>
            <a:r>
              <a:rPr sz="12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representatives</a:t>
            </a:r>
            <a:endParaRPr sz="1200">
              <a:latin typeface="Arial MT"/>
              <a:cs typeface="Arial MT"/>
            </a:endParaRPr>
          </a:p>
          <a:p>
            <a:pPr marL="633095" lvl="1" indent="-143510">
              <a:lnSpc>
                <a:spcPct val="100000"/>
              </a:lnSpc>
              <a:spcBef>
                <a:spcPts val="250"/>
              </a:spcBef>
              <a:buChar char="–"/>
              <a:tabLst>
                <a:tab pos="633095" algn="l"/>
              </a:tabLst>
            </a:pPr>
            <a:r>
              <a:rPr sz="1000" spc="-5" dirty="0">
                <a:latin typeface="Arial MT"/>
                <a:cs typeface="Arial MT"/>
              </a:rPr>
              <a:t>Selection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knowledgeable</a:t>
            </a:r>
            <a:r>
              <a:rPr sz="1000" spc="-5" dirty="0">
                <a:latin typeface="Arial MT"/>
                <a:cs typeface="Arial MT"/>
              </a:rPr>
              <a:t> end-users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-5" dirty="0">
                <a:latin typeface="Arial MT"/>
                <a:cs typeface="Arial MT"/>
              </a:rPr>
              <a:t> managers</a:t>
            </a:r>
            <a:endParaRPr sz="1000">
              <a:latin typeface="Arial MT"/>
              <a:cs typeface="Arial MT"/>
            </a:endParaRPr>
          </a:p>
          <a:p>
            <a:pPr marL="632460" marR="280670" lvl="1" indent="-142875">
              <a:lnSpc>
                <a:spcPct val="100000"/>
              </a:lnSpc>
              <a:spcBef>
                <a:spcPts val="215"/>
              </a:spcBef>
              <a:buChar char="–"/>
              <a:tabLst>
                <a:tab pos="633095" algn="l"/>
              </a:tabLst>
            </a:pPr>
            <a:r>
              <a:rPr sz="1000" spc="-5" dirty="0">
                <a:latin typeface="Arial MT"/>
                <a:cs typeface="Arial MT"/>
              </a:rPr>
              <a:t>Come well-prepared with suggestions </a:t>
            </a:r>
            <a:r>
              <a:rPr sz="1000" dirty="0">
                <a:latin typeface="Arial MT"/>
                <a:cs typeface="Arial MT"/>
              </a:rPr>
              <a:t>and ideas of needs, will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brainstorm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new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refined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ideas,</a:t>
            </a:r>
            <a:r>
              <a:rPr sz="1000" spc="-5" dirty="0">
                <a:latin typeface="Arial MT"/>
                <a:cs typeface="Arial MT"/>
              </a:rPr>
              <a:t> eventually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review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completed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JAD</a:t>
            </a:r>
            <a:r>
              <a:rPr sz="1000" spc="-5" dirty="0">
                <a:latin typeface="Arial MT"/>
                <a:cs typeface="Arial MT"/>
              </a:rPr>
              <a:t> documents</a:t>
            </a:r>
            <a:endParaRPr sz="1000">
              <a:latin typeface="Arial MT"/>
              <a:cs typeface="Arial MT"/>
            </a:endParaRPr>
          </a:p>
          <a:p>
            <a:pPr marL="433070" indent="-172085">
              <a:lnSpc>
                <a:spcPct val="100000"/>
              </a:lnSpc>
              <a:spcBef>
                <a:spcPts val="305"/>
              </a:spcBef>
              <a:buChar char="•"/>
              <a:tabLst>
                <a:tab pos="433070" algn="l"/>
              </a:tabLst>
            </a:pP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Information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system</a:t>
            </a:r>
            <a:r>
              <a:rPr sz="12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representatives</a:t>
            </a:r>
            <a:endParaRPr sz="1200">
              <a:latin typeface="Arial MT"/>
              <a:cs typeface="Arial MT"/>
            </a:endParaRPr>
          </a:p>
          <a:p>
            <a:pPr marL="633095" lvl="1" indent="-143510">
              <a:lnSpc>
                <a:spcPct val="100000"/>
              </a:lnSpc>
              <a:spcBef>
                <a:spcPts val="245"/>
              </a:spcBef>
              <a:buChar char="–"/>
              <a:tabLst>
                <a:tab pos="633095" algn="l"/>
              </a:tabLst>
            </a:pPr>
            <a:r>
              <a:rPr sz="1000" dirty="0">
                <a:latin typeface="Arial MT"/>
                <a:cs typeface="Arial MT"/>
              </a:rPr>
              <a:t>Technical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expert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ISs</a:t>
            </a:r>
            <a:endParaRPr sz="1000">
              <a:latin typeface="Arial MT"/>
              <a:cs typeface="Arial MT"/>
            </a:endParaRPr>
          </a:p>
          <a:p>
            <a:pPr marL="632460" marR="314325" lvl="1" indent="-142875">
              <a:lnSpc>
                <a:spcPct val="100000"/>
              </a:lnSpc>
              <a:spcBef>
                <a:spcPts val="195"/>
              </a:spcBef>
              <a:buChar char="–"/>
              <a:tabLst>
                <a:tab pos="633095" algn="l"/>
              </a:tabLst>
            </a:pPr>
            <a:r>
              <a:rPr sz="1000" dirty="0">
                <a:latin typeface="Arial MT"/>
                <a:cs typeface="Arial MT"/>
              </a:rPr>
              <a:t>Helps </a:t>
            </a:r>
            <a:r>
              <a:rPr sz="1000" spc="-5" dirty="0">
                <a:latin typeface="Arial MT"/>
                <a:cs typeface="Arial MT"/>
              </a:rPr>
              <a:t>users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think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big,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know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what is </a:t>
            </a:r>
            <a:r>
              <a:rPr sz="1000" spc="-5" dirty="0">
                <a:latin typeface="Arial MT"/>
                <a:cs typeface="Arial MT"/>
              </a:rPr>
              <a:t>easy/hard/cheap/expensive,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mostly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provide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information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rather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make</a:t>
            </a:r>
            <a:r>
              <a:rPr sz="1000" dirty="0">
                <a:latin typeface="Arial MT"/>
                <a:cs typeface="Arial MT"/>
              </a:rPr>
              <a:t> decisions</a:t>
            </a:r>
            <a:endParaRPr sz="1000">
              <a:latin typeface="Arial MT"/>
              <a:cs typeface="Arial MT"/>
            </a:endParaRPr>
          </a:p>
          <a:p>
            <a:pPr marL="433070" indent="-172085">
              <a:lnSpc>
                <a:spcPct val="100000"/>
              </a:lnSpc>
              <a:spcBef>
                <a:spcPts val="305"/>
              </a:spcBef>
              <a:buChar char="•"/>
              <a:tabLst>
                <a:tab pos="433070" algn="l"/>
              </a:tabLst>
            </a:pP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Specialists</a:t>
            </a:r>
            <a:endParaRPr sz="1200">
              <a:latin typeface="Arial MT"/>
              <a:cs typeface="Arial MT"/>
            </a:endParaRPr>
          </a:p>
          <a:p>
            <a:pPr marL="632460" marR="626745" lvl="1" indent="-142875">
              <a:lnSpc>
                <a:spcPct val="100000"/>
              </a:lnSpc>
              <a:spcBef>
                <a:spcPts val="270"/>
              </a:spcBef>
              <a:buChar char="–"/>
              <a:tabLst>
                <a:tab pos="633095" algn="l"/>
              </a:tabLst>
            </a:pPr>
            <a:r>
              <a:rPr sz="1000" dirty="0">
                <a:latin typeface="Arial MT"/>
                <a:cs typeface="Arial MT"/>
              </a:rPr>
              <a:t>Technical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expert</a:t>
            </a:r>
            <a:r>
              <a:rPr sz="1000" dirty="0">
                <a:latin typeface="Arial MT"/>
                <a:cs typeface="Arial MT"/>
              </a:rPr>
              <a:t> 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particular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narrow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topics,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e.g.,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security,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application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domain,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law,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UI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issues…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04950" y="57213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0"/>
                </a:moveTo>
                <a:lnTo>
                  <a:pt x="4559300" y="0"/>
                </a:lnTo>
                <a:lnTo>
                  <a:pt x="4559300" y="3416300"/>
                </a:lnTo>
                <a:lnTo>
                  <a:pt x="0" y="3416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1300" y="2235200"/>
            <a:ext cx="3987800" cy="0"/>
          </a:xfrm>
          <a:custGeom>
            <a:avLst/>
            <a:gdLst/>
            <a:ahLst/>
            <a:cxnLst/>
            <a:rect l="l" t="t" r="r" b="b"/>
            <a:pathLst>
              <a:path w="3987800">
                <a:moveTo>
                  <a:pt x="0" y="0"/>
                </a:moveTo>
                <a:lnTo>
                  <a:pt x="398780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94050" y="2832100"/>
            <a:ext cx="1181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Prototyping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04950" y="15557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0"/>
                </a:moveTo>
                <a:lnTo>
                  <a:pt x="4559300" y="0"/>
                </a:lnTo>
                <a:lnTo>
                  <a:pt x="4559300" y="3416300"/>
                </a:lnTo>
                <a:lnTo>
                  <a:pt x="0" y="3416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98600" y="57150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70180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Prototyping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38784" marR="890905" indent="-171450">
                        <a:lnSpc>
                          <a:spcPct val="100000"/>
                        </a:lnSpc>
                        <a:buChar char="•"/>
                        <a:tabLst>
                          <a:tab pos="439420" algn="l"/>
                        </a:tabLst>
                      </a:pPr>
                      <a:r>
                        <a:rPr sz="100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0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software</a:t>
                      </a:r>
                      <a:r>
                        <a:rPr sz="100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requirements</a:t>
                      </a:r>
                      <a:r>
                        <a:rPr sz="100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prototype</a:t>
                      </a:r>
                      <a:r>
                        <a:rPr sz="100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is a </a:t>
                      </a:r>
                      <a:r>
                        <a:rPr sz="10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mock-up</a:t>
                      </a:r>
                      <a:r>
                        <a:rPr sz="100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or </a:t>
                      </a:r>
                      <a:r>
                        <a:rPr sz="10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partial </a:t>
                      </a:r>
                      <a:r>
                        <a:rPr sz="1000" spc="-26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implementation </a:t>
                      </a:r>
                      <a:r>
                        <a:rPr sz="100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000" spc="-1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0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software system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8810" marR="552450" lvl="1" indent="-142875">
                        <a:lnSpc>
                          <a:spcPct val="102200"/>
                        </a:lnSpc>
                        <a:spcBef>
                          <a:spcPts val="17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Helps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developers,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users,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customers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better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understand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system </a:t>
                      </a:r>
                      <a:r>
                        <a:rPr sz="900" spc="-2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requirements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1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Helps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clarify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and complete requirements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638810" marR="486409" lvl="1" indent="-142875">
                        <a:lnSpc>
                          <a:spcPts val="1010"/>
                        </a:lnSpc>
                        <a:spcBef>
                          <a:spcPts val="309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Provides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early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response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“I'll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know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it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when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I’ll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see (or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won’t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see)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it” </a:t>
                      </a:r>
                      <a:r>
                        <a:rPr sz="900" spc="-2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attitude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638810" marR="488950" lvl="1" indent="-142875">
                        <a:lnSpc>
                          <a:spcPct val="102200"/>
                        </a:lnSpc>
                        <a:spcBef>
                          <a:spcPts val="16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Effective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in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addressing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“Yes,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But”</a:t>
                      </a:r>
                      <a:r>
                        <a:rPr sz="9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“Undiscovered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Ruins” </a:t>
                      </a:r>
                      <a:r>
                        <a:rPr sz="900" spc="-2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syndromes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1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Helps</a:t>
                      </a:r>
                      <a:r>
                        <a:rPr sz="9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find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new</a:t>
                      </a:r>
                      <a:r>
                        <a:rPr sz="9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functionalities,</a:t>
                      </a:r>
                      <a:r>
                        <a:rPr sz="9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discuss</a:t>
                      </a:r>
                      <a:r>
                        <a:rPr sz="9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usability,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establish</a:t>
                      </a:r>
                      <a:r>
                        <a:rPr sz="9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priorities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438784" marR="747395" indent="-171450">
                        <a:lnSpc>
                          <a:spcPct val="100000"/>
                        </a:lnSpc>
                        <a:spcBef>
                          <a:spcPts val="21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0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Prototyping</a:t>
                      </a:r>
                      <a:r>
                        <a:rPr sz="1000" spc="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1000" spc="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effective</a:t>
                      </a:r>
                      <a:r>
                        <a:rPr sz="1000" spc="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000" spc="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resolving</a:t>
                      </a:r>
                      <a:r>
                        <a:rPr sz="1000" spc="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uncertainties</a:t>
                      </a:r>
                      <a:r>
                        <a:rPr sz="1000" spc="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early</a:t>
                      </a:r>
                      <a:r>
                        <a:rPr sz="1000" spc="1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000" spc="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the </a:t>
                      </a:r>
                      <a:r>
                        <a:rPr sz="1000" spc="-26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development</a:t>
                      </a:r>
                      <a:r>
                        <a:rPr sz="1000" spc="-1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process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9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Focus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prototype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development on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these uncertain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parts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12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Encourages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user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participation and mutual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understanding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1300" y="2235200"/>
            <a:ext cx="3987800" cy="0"/>
          </a:xfrm>
          <a:custGeom>
            <a:avLst/>
            <a:gdLst/>
            <a:ahLst/>
            <a:cxnLst/>
            <a:rect l="l" t="t" r="r" b="b"/>
            <a:pathLst>
              <a:path w="3987800">
                <a:moveTo>
                  <a:pt x="0" y="0"/>
                </a:moveTo>
                <a:lnTo>
                  <a:pt x="398780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44750" y="1823211"/>
            <a:ext cx="268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Prototyping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Realizations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0220" y="2321864"/>
            <a:ext cx="3734435" cy="215836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95"/>
              </a:spcBef>
              <a:buChar char="•"/>
              <a:tabLst>
                <a:tab pos="184150" algn="l"/>
              </a:tabLst>
            </a:pPr>
            <a:r>
              <a:rPr sz="1200" spc="-5" dirty="0">
                <a:latin typeface="Arial MT"/>
                <a:cs typeface="Arial MT"/>
              </a:rPr>
              <a:t>Prototypes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take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many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forms:</a:t>
            </a:r>
            <a:endParaRPr sz="1200">
              <a:latin typeface="Arial MT"/>
              <a:cs typeface="Arial MT"/>
            </a:endParaRPr>
          </a:p>
          <a:p>
            <a:pPr marL="384175" lvl="1" indent="-142875">
              <a:lnSpc>
                <a:spcPct val="100000"/>
              </a:lnSpc>
              <a:spcBef>
                <a:spcPts val="250"/>
              </a:spcBef>
              <a:buChar char="–"/>
              <a:tabLst>
                <a:tab pos="384175" algn="l"/>
              </a:tabLst>
            </a:pPr>
            <a:r>
              <a:rPr sz="1000" dirty="0">
                <a:latin typeface="Arial MT"/>
                <a:cs typeface="Arial MT"/>
              </a:rPr>
              <a:t>Paper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prototypes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(see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  <a:hlinkClick r:id="rId2"/>
              </a:rPr>
              <a:t>http://www.paperprototyping.com/)</a:t>
            </a:r>
            <a:endParaRPr sz="1000">
              <a:latin typeface="Arial MT"/>
              <a:cs typeface="Arial MT"/>
            </a:endParaRPr>
          </a:p>
          <a:p>
            <a:pPr marL="584200" lvl="2" indent="-114300">
              <a:lnSpc>
                <a:spcPct val="100000"/>
              </a:lnSpc>
              <a:spcBef>
                <a:spcPts val="220"/>
              </a:spcBef>
              <a:buChar char="•"/>
              <a:tabLst>
                <a:tab pos="584200" algn="l"/>
              </a:tabLst>
            </a:pPr>
            <a:r>
              <a:rPr sz="900" spc="-5" dirty="0">
                <a:latin typeface="Arial MT"/>
                <a:cs typeface="Arial MT"/>
              </a:rPr>
              <a:t>Prototype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on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index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card</a:t>
            </a:r>
            <a:endParaRPr sz="900">
              <a:latin typeface="Arial MT"/>
              <a:cs typeface="Arial MT"/>
            </a:endParaRPr>
          </a:p>
          <a:p>
            <a:pPr marL="584200" lvl="2" indent="-114300">
              <a:lnSpc>
                <a:spcPct val="100000"/>
              </a:lnSpc>
              <a:spcBef>
                <a:spcPts val="215"/>
              </a:spcBef>
              <a:buChar char="•"/>
              <a:tabLst>
                <a:tab pos="584200" algn="l"/>
              </a:tabLst>
            </a:pPr>
            <a:r>
              <a:rPr sz="900" spc="-5" dirty="0">
                <a:latin typeface="Arial MT"/>
                <a:cs typeface="Arial MT"/>
              </a:rPr>
              <a:t>Storyboard</a:t>
            </a:r>
            <a:endParaRPr sz="900">
              <a:latin typeface="Arial MT"/>
              <a:cs typeface="Arial MT"/>
            </a:endParaRPr>
          </a:p>
          <a:p>
            <a:pPr marL="384175" lvl="1" indent="-142875">
              <a:lnSpc>
                <a:spcPct val="100000"/>
              </a:lnSpc>
              <a:spcBef>
                <a:spcPts val="210"/>
              </a:spcBef>
              <a:buChar char="–"/>
              <a:tabLst>
                <a:tab pos="384175" algn="l"/>
              </a:tabLst>
            </a:pPr>
            <a:r>
              <a:rPr sz="1000" spc="-5" dirty="0">
                <a:latin typeface="Arial MT"/>
                <a:cs typeface="Arial MT"/>
              </a:rPr>
              <a:t>Screen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mock-ups</a:t>
            </a:r>
            <a:endParaRPr sz="1000">
              <a:latin typeface="Arial MT"/>
              <a:cs typeface="Arial MT"/>
            </a:endParaRPr>
          </a:p>
          <a:p>
            <a:pPr marL="384175" lvl="1" indent="-142875">
              <a:lnSpc>
                <a:spcPct val="100000"/>
              </a:lnSpc>
              <a:spcBef>
                <a:spcPts val="195"/>
              </a:spcBef>
              <a:buChar char="–"/>
              <a:tabLst>
                <a:tab pos="384175" algn="l"/>
              </a:tabLst>
            </a:pPr>
            <a:r>
              <a:rPr sz="1000" spc="-5" dirty="0">
                <a:latin typeface="Arial MT"/>
                <a:cs typeface="Arial MT"/>
              </a:rPr>
              <a:t>Interactive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prototypes</a:t>
            </a:r>
            <a:endParaRPr sz="1000">
              <a:latin typeface="Arial MT"/>
              <a:cs typeface="Arial MT"/>
            </a:endParaRPr>
          </a:p>
          <a:p>
            <a:pPr marL="584200" lvl="2" indent="-114300">
              <a:lnSpc>
                <a:spcPct val="100000"/>
              </a:lnSpc>
              <a:spcBef>
                <a:spcPts val="220"/>
              </a:spcBef>
              <a:buChar char="•"/>
              <a:tabLst>
                <a:tab pos="584200" algn="l"/>
              </a:tabLst>
            </a:pPr>
            <a:r>
              <a:rPr sz="900" spc="-5" dirty="0">
                <a:latin typeface="Arial MT"/>
                <a:cs typeface="Arial MT"/>
              </a:rPr>
              <a:t>Using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high-level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languages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(e.g.,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Visual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Basic,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Delphi,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Prolog)</a:t>
            </a:r>
            <a:endParaRPr sz="900">
              <a:latin typeface="Arial MT"/>
              <a:cs typeface="Arial MT"/>
            </a:endParaRPr>
          </a:p>
          <a:p>
            <a:pPr marL="584200" lvl="2" indent="-114300">
              <a:lnSpc>
                <a:spcPct val="100000"/>
              </a:lnSpc>
              <a:spcBef>
                <a:spcPts val="215"/>
              </a:spcBef>
              <a:buChar char="•"/>
              <a:tabLst>
                <a:tab pos="584200" algn="l"/>
              </a:tabLst>
            </a:pPr>
            <a:r>
              <a:rPr sz="900" spc="-5" dirty="0">
                <a:latin typeface="Arial MT"/>
                <a:cs typeface="Arial MT"/>
              </a:rPr>
              <a:t>Using scripting languages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(e.g.,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Perl, Python)</a:t>
            </a:r>
            <a:endParaRPr sz="900">
              <a:latin typeface="Arial MT"/>
              <a:cs typeface="Arial MT"/>
            </a:endParaRPr>
          </a:p>
          <a:p>
            <a:pPr marL="584200" lvl="2" indent="-114300">
              <a:lnSpc>
                <a:spcPct val="100000"/>
              </a:lnSpc>
              <a:spcBef>
                <a:spcPts val="215"/>
              </a:spcBef>
              <a:buChar char="•"/>
              <a:tabLst>
                <a:tab pos="584200" algn="l"/>
              </a:tabLst>
            </a:pPr>
            <a:r>
              <a:rPr sz="900" spc="-5" dirty="0">
                <a:latin typeface="Arial MT"/>
                <a:cs typeface="Arial MT"/>
              </a:rPr>
              <a:t>Using animation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tools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(e.g.,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Flash/Shockwave)</a:t>
            </a:r>
            <a:endParaRPr sz="900">
              <a:latin typeface="Arial MT"/>
              <a:cs typeface="Arial MT"/>
            </a:endParaRPr>
          </a:p>
          <a:p>
            <a:pPr marL="384175" lvl="1" indent="-142875">
              <a:lnSpc>
                <a:spcPct val="100000"/>
              </a:lnSpc>
              <a:spcBef>
                <a:spcPts val="310"/>
              </a:spcBef>
              <a:buChar char="–"/>
              <a:tabLst>
                <a:tab pos="384175" algn="l"/>
              </a:tabLst>
            </a:pPr>
            <a:r>
              <a:rPr sz="1000" spc="-5" dirty="0">
                <a:latin typeface="Arial MT"/>
                <a:cs typeface="Arial MT"/>
              </a:rPr>
              <a:t>Models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(executables)</a:t>
            </a:r>
            <a:endParaRPr sz="1000">
              <a:latin typeface="Arial MT"/>
              <a:cs typeface="Arial MT"/>
            </a:endParaRPr>
          </a:p>
          <a:p>
            <a:pPr marL="384175" lvl="1" indent="-142875">
              <a:lnSpc>
                <a:spcPct val="100000"/>
              </a:lnSpc>
              <a:spcBef>
                <a:spcPts val="215"/>
              </a:spcBef>
              <a:buChar char="–"/>
              <a:tabLst>
                <a:tab pos="384175" algn="l"/>
              </a:tabLst>
            </a:pPr>
            <a:r>
              <a:rPr sz="1000" dirty="0">
                <a:latin typeface="Arial MT"/>
                <a:cs typeface="Arial MT"/>
              </a:rPr>
              <a:t>Pilot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systems</a:t>
            </a:r>
            <a:endParaRPr sz="10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190"/>
              </a:spcBef>
            </a:pPr>
            <a:r>
              <a:rPr sz="1000" dirty="0">
                <a:latin typeface="Arial MT"/>
                <a:cs typeface="Arial MT"/>
              </a:rPr>
              <a:t>–</a:t>
            </a:r>
            <a:r>
              <a:rPr sz="1000" spc="2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…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98600" y="1549400"/>
            <a:ext cx="4572000" cy="3429000"/>
            <a:chOff x="1498600" y="1549400"/>
            <a:chExt cx="4572000" cy="34290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3300" y="4014787"/>
              <a:ext cx="1257300" cy="96361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04950" y="1555750"/>
              <a:ext cx="4559300" cy="3416300"/>
            </a:xfrm>
            <a:custGeom>
              <a:avLst/>
              <a:gdLst/>
              <a:ahLst/>
              <a:cxnLst/>
              <a:rect l="l" t="t" r="r" b="b"/>
              <a:pathLst>
                <a:path w="4559300" h="3416300">
                  <a:moveTo>
                    <a:pt x="0" y="0"/>
                  </a:moveTo>
                  <a:lnTo>
                    <a:pt x="4559300" y="0"/>
                  </a:lnTo>
                  <a:lnTo>
                    <a:pt x="4559300" y="3416300"/>
                  </a:lnTo>
                  <a:lnTo>
                    <a:pt x="0" y="3416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498600" y="57150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2636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Prototyping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Types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 gridSpan="2">
                  <a:txBody>
                    <a:bodyPr/>
                    <a:lstStyle/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108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Horizontal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: focus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on one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layer –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e.g.,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user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interface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26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Vertical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: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slice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real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system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8784" marR="628015" indent="-17145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Evolutive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: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turned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into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 product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incrementally,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gives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users a working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system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more quickly (begins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with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requirements that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are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more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understood)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8784" marR="332105" indent="-171450">
                        <a:lnSpc>
                          <a:spcPct val="100800"/>
                        </a:lnSpc>
                        <a:spcBef>
                          <a:spcPts val="254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Throw-away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: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less precise,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thrown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away,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focusing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on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less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well-understood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aspects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of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the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system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design, 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designed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elicit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validate requirements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98600" y="15494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04140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Prototyping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Fidelity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(1)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38784" marR="415925" indent="-171450">
                        <a:lnSpc>
                          <a:spcPct val="100000"/>
                        </a:lnSpc>
                        <a:buChar char="•"/>
                        <a:tabLst>
                          <a:tab pos="439420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Fidelity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is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extent to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which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prototype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is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real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(especially)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reactive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19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Fidelity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may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vary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throw-away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prototypes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28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High-fidelity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2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Applications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that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"work"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–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you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press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a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button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and something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happens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19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Often involves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programming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executable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modeling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languages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ts val="1045"/>
                        </a:lnSpc>
                        <a:spcBef>
                          <a:spcPts val="21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Advantages: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638810" marR="488950">
                        <a:lnSpc>
                          <a:spcPts val="1080"/>
                        </a:lnSpc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provides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understanding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functionality,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reduce design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risk,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more </a:t>
                      </a:r>
                      <a:r>
                        <a:rPr sz="900" spc="-2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precise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verdicts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about requirements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04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Disadvantages: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638810" marR="279400">
                        <a:lnSpc>
                          <a:spcPts val="1100"/>
                        </a:lnSpc>
                        <a:spcBef>
                          <a:spcPts val="20"/>
                        </a:spcBef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takes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time to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build,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more costly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build,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sometimes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difficult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to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change,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false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sense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security,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often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focuses</a:t>
                      </a:r>
                      <a:r>
                        <a:rPr sz="9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on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details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rather</a:t>
                      </a:r>
                      <a:r>
                        <a:rPr sz="9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than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on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goals </a:t>
                      </a:r>
                      <a:r>
                        <a:rPr sz="900" spc="-2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important issues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98600" y="57150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04140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Prototyping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Fidelity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(2)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 gridSpan="2"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4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Low-fidelity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639445" indent="-143510">
                        <a:lnSpc>
                          <a:spcPct val="100000"/>
                        </a:lnSpc>
                        <a:spcBef>
                          <a:spcPts val="22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It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operated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it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static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indent="-143510">
                        <a:lnSpc>
                          <a:spcPts val="1415"/>
                        </a:lnSpc>
                        <a:spcBef>
                          <a:spcPts val="36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Advantages: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8810" marR="291465">
                        <a:lnSpc>
                          <a:spcPts val="1420"/>
                        </a:lnSpc>
                        <a:spcBef>
                          <a:spcPts val="4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easy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quick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build,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cheaper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develop,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excellent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for interfaces,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offers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the opportunity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engage users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881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before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coding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begins,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encourage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creativity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indent="-14351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Disadvantages: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8810" marR="309880">
                        <a:lnSpc>
                          <a:spcPts val="1390"/>
                        </a:lnSpc>
                        <a:spcBef>
                          <a:spcPts val="16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may not cover all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aspects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of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interfaces,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are not 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interactive,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may seem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non-professional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in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eyes of </a:t>
                      </a:r>
                      <a:r>
                        <a:rPr sz="1200" spc="-3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some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stakeholders (sigh!)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98600" y="15494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29540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Prototyping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Risks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 gridSpan="2">
                  <a:txBody>
                    <a:bodyPr/>
                    <a:lstStyle/>
                    <a:p>
                      <a:pPr marL="438784" marR="371475" indent="-171450">
                        <a:lnSpc>
                          <a:spcPct val="98600"/>
                        </a:lnSpc>
                        <a:spcBef>
                          <a:spcPts val="109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Prototypes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that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focus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on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user-interface</a:t>
                      </a:r>
                      <a:r>
                        <a:rPr sz="14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tends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lose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focus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of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demonstrating/exploring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functionality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438784" marR="288925" indent="-171450">
                        <a:lnSpc>
                          <a:spcPct val="101400"/>
                        </a:lnSpc>
                        <a:spcBef>
                          <a:spcPts val="28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Prototypes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can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bring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customers’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expectations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about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the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degree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of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completion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unrealistically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up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438784" marR="786765" indent="-171450">
                        <a:lnSpc>
                          <a:spcPct val="101400"/>
                        </a:lnSpc>
                        <a:spcBef>
                          <a:spcPts val="29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Do not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end-up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considering a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throwaway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prototype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as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part of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the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production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system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638810" marR="505459" indent="-142875">
                        <a:lnSpc>
                          <a:spcPts val="1390"/>
                        </a:lnSpc>
                        <a:spcBef>
                          <a:spcPts val="409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200" spc="11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Always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clearly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state the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purpose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each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prototype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before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building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it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9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511300" y="6400800"/>
            <a:ext cx="3987800" cy="0"/>
          </a:xfrm>
          <a:custGeom>
            <a:avLst/>
            <a:gdLst/>
            <a:ahLst/>
            <a:cxnLst/>
            <a:rect l="l" t="t" r="r" b="b"/>
            <a:pathLst>
              <a:path w="3987800">
                <a:moveTo>
                  <a:pt x="0" y="0"/>
                </a:moveTo>
                <a:lnTo>
                  <a:pt x="398780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13100" y="6997700"/>
            <a:ext cx="1143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Use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Cases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04950" y="57213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0"/>
                </a:moveTo>
                <a:lnTo>
                  <a:pt x="4559300" y="0"/>
                </a:lnTo>
                <a:lnTo>
                  <a:pt x="4559300" y="3416300"/>
                </a:lnTo>
                <a:lnTo>
                  <a:pt x="0" y="3416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1300" y="2235200"/>
            <a:ext cx="3987800" cy="0"/>
          </a:xfrm>
          <a:custGeom>
            <a:avLst/>
            <a:gdLst/>
            <a:ahLst/>
            <a:cxnLst/>
            <a:rect l="l" t="t" r="r" b="b"/>
            <a:pathLst>
              <a:path w="3987800">
                <a:moveTo>
                  <a:pt x="0" y="0"/>
                </a:moveTo>
                <a:lnTo>
                  <a:pt x="398780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11300" y="1848611"/>
            <a:ext cx="4546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Developing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Case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Models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Systems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1300" y="2360676"/>
            <a:ext cx="4546600" cy="2254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2434" marR="509270" indent="-171450">
              <a:lnSpc>
                <a:spcPct val="100000"/>
              </a:lnSpc>
              <a:spcBef>
                <a:spcPts val="100"/>
              </a:spcBef>
              <a:buChar char="•"/>
              <a:tabLst>
                <a:tab pos="433070" algn="l"/>
              </a:tabLst>
            </a:pPr>
            <a:r>
              <a:rPr sz="1000" spc="-5" dirty="0">
                <a:latin typeface="Arial MT"/>
                <a:cs typeface="Arial MT"/>
              </a:rPr>
              <a:t>Description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 sequence of</a:t>
            </a:r>
            <a:r>
              <a:rPr sz="1000" spc="-5" dirty="0">
                <a:latin typeface="Arial MT"/>
                <a:cs typeface="Arial MT"/>
              </a:rPr>
              <a:t> interactions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between</a:t>
            </a:r>
            <a:r>
              <a:rPr sz="1000" dirty="0">
                <a:latin typeface="Arial MT"/>
                <a:cs typeface="Arial MT"/>
              </a:rPr>
              <a:t> a </a:t>
            </a:r>
            <a:r>
              <a:rPr sz="1000" spc="-5" dirty="0">
                <a:latin typeface="Arial MT"/>
                <a:cs typeface="Arial MT"/>
              </a:rPr>
              <a:t>system</a:t>
            </a:r>
            <a:r>
              <a:rPr sz="1000" dirty="0">
                <a:latin typeface="Arial MT"/>
                <a:cs typeface="Arial MT"/>
              </a:rPr>
              <a:t> and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external </a:t>
            </a:r>
            <a:r>
              <a:rPr sz="1000" spc="-5" dirty="0">
                <a:solidFill>
                  <a:srgbClr val="FF0000"/>
                </a:solidFill>
                <a:latin typeface="Arial MT"/>
                <a:cs typeface="Arial MT"/>
              </a:rPr>
              <a:t>actors</a:t>
            </a:r>
            <a:endParaRPr sz="1000">
              <a:latin typeface="Arial MT"/>
              <a:cs typeface="Arial MT"/>
            </a:endParaRPr>
          </a:p>
          <a:p>
            <a:pPr marL="433070" indent="-172085">
              <a:lnSpc>
                <a:spcPct val="100000"/>
              </a:lnSpc>
              <a:spcBef>
                <a:spcPts val="190"/>
              </a:spcBef>
              <a:buChar char="•"/>
              <a:tabLst>
                <a:tab pos="433070" algn="l"/>
              </a:tabLst>
            </a:pPr>
            <a:r>
              <a:rPr sz="1000" dirty="0">
                <a:latin typeface="Arial MT"/>
                <a:cs typeface="Arial MT"/>
              </a:rPr>
              <a:t>Developed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by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Ivar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Jacobson</a:t>
            </a:r>
            <a:endParaRPr sz="1000">
              <a:latin typeface="Arial MT"/>
              <a:cs typeface="Arial MT"/>
            </a:endParaRPr>
          </a:p>
          <a:p>
            <a:pPr marL="633095" lvl="1" indent="-143510">
              <a:lnSpc>
                <a:spcPct val="100000"/>
              </a:lnSpc>
              <a:spcBef>
                <a:spcPts val="195"/>
              </a:spcBef>
              <a:buChar char="–"/>
              <a:tabLst>
                <a:tab pos="633095" algn="l"/>
              </a:tabLst>
            </a:pPr>
            <a:r>
              <a:rPr sz="900" spc="-5" dirty="0">
                <a:latin typeface="Arial MT"/>
                <a:cs typeface="Arial MT"/>
              </a:rPr>
              <a:t>Not exclusively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for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object-oriented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analysis</a:t>
            </a:r>
            <a:endParaRPr sz="900">
              <a:latin typeface="Arial MT"/>
              <a:cs typeface="Arial MT"/>
            </a:endParaRPr>
          </a:p>
          <a:p>
            <a:pPr marL="432434" marR="349885" indent="-171450">
              <a:lnSpc>
                <a:spcPct val="100000"/>
              </a:lnSpc>
              <a:spcBef>
                <a:spcPts val="215"/>
              </a:spcBef>
              <a:buChar char="•"/>
              <a:tabLst>
                <a:tab pos="433070" algn="l"/>
              </a:tabLst>
            </a:pPr>
            <a:r>
              <a:rPr sz="1000" spc="-5" dirty="0">
                <a:latin typeface="Arial MT"/>
                <a:cs typeface="Arial MT"/>
              </a:rPr>
              <a:t>Actors </a:t>
            </a:r>
            <a:r>
              <a:rPr sz="1000" dirty="0">
                <a:latin typeface="Arial MT"/>
                <a:cs typeface="Arial MT"/>
              </a:rPr>
              <a:t>– any agent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 interact with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system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achieve a</a:t>
            </a:r>
            <a:r>
              <a:rPr sz="1000" spc="-5" dirty="0">
                <a:latin typeface="Arial MT"/>
                <a:cs typeface="Arial MT"/>
              </a:rPr>
              <a:t> useful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goal </a:t>
            </a:r>
            <a:r>
              <a:rPr sz="1000" spc="-5" dirty="0">
                <a:latin typeface="Arial MT"/>
                <a:cs typeface="Arial MT"/>
              </a:rPr>
              <a:t>(e.g.,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people,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other software systems, hardware)</a:t>
            </a:r>
            <a:endParaRPr sz="1000">
              <a:latin typeface="Arial MT"/>
              <a:cs typeface="Arial MT"/>
            </a:endParaRPr>
          </a:p>
          <a:p>
            <a:pPr marL="432434" marR="593725" indent="-171450">
              <a:lnSpc>
                <a:spcPct val="100000"/>
              </a:lnSpc>
              <a:spcBef>
                <a:spcPts val="310"/>
              </a:spcBef>
              <a:buChar char="•"/>
              <a:tabLst>
                <a:tab pos="433070" algn="l"/>
              </a:tabLst>
            </a:pPr>
            <a:r>
              <a:rPr sz="1000" dirty="0">
                <a:latin typeface="Arial MT"/>
                <a:cs typeface="Arial MT"/>
              </a:rPr>
              <a:t>Use case </a:t>
            </a:r>
            <a:r>
              <a:rPr sz="1000" spc="-5" dirty="0">
                <a:latin typeface="Arial MT"/>
                <a:cs typeface="Arial MT"/>
              </a:rPr>
              <a:t>describes </a:t>
            </a:r>
            <a:r>
              <a:rPr sz="1000" dirty="0">
                <a:latin typeface="Arial MT"/>
                <a:cs typeface="Arial MT"/>
              </a:rPr>
              <a:t>a </a:t>
            </a:r>
            <a:r>
              <a:rPr sz="1000" spc="-5" dirty="0">
                <a:latin typeface="Arial MT"/>
                <a:cs typeface="Arial MT"/>
              </a:rPr>
              <a:t>typical </a:t>
            </a:r>
            <a:r>
              <a:rPr sz="1000" dirty="0">
                <a:latin typeface="Arial MT"/>
                <a:cs typeface="Arial MT"/>
              </a:rPr>
              <a:t>sequence of </a:t>
            </a:r>
            <a:r>
              <a:rPr sz="1000" spc="-5" dirty="0">
                <a:latin typeface="Arial MT"/>
                <a:cs typeface="Arial MT"/>
              </a:rPr>
              <a:t>actions that </a:t>
            </a:r>
            <a:r>
              <a:rPr sz="1000" dirty="0">
                <a:latin typeface="Arial MT"/>
                <a:cs typeface="Arial MT"/>
              </a:rPr>
              <a:t>an </a:t>
            </a:r>
            <a:r>
              <a:rPr sz="1000" spc="-5" dirty="0">
                <a:latin typeface="Arial MT"/>
                <a:cs typeface="Arial MT"/>
              </a:rPr>
              <a:t>actor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performs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</a:t>
            </a:r>
            <a:r>
              <a:rPr sz="1000" spc="-5" dirty="0">
                <a:latin typeface="Arial MT"/>
                <a:cs typeface="Arial MT"/>
              </a:rPr>
              <a:t> order to complete </a:t>
            </a:r>
            <a:r>
              <a:rPr sz="1000" dirty="0">
                <a:latin typeface="Arial MT"/>
                <a:cs typeface="Arial MT"/>
              </a:rPr>
              <a:t>a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given</a:t>
            </a:r>
            <a:r>
              <a:rPr sz="1000" spc="-5" dirty="0">
                <a:latin typeface="Arial MT"/>
                <a:cs typeface="Arial MT"/>
              </a:rPr>
              <a:t> task</a:t>
            </a:r>
            <a:endParaRPr sz="1000">
              <a:latin typeface="Arial MT"/>
              <a:cs typeface="Arial MT"/>
            </a:endParaRPr>
          </a:p>
          <a:p>
            <a:pPr marL="633095" lvl="1" indent="-143510">
              <a:lnSpc>
                <a:spcPct val="100000"/>
              </a:lnSpc>
              <a:spcBef>
                <a:spcPts val="195"/>
              </a:spcBef>
              <a:buChar char="–"/>
              <a:tabLst>
                <a:tab pos="633095" algn="l"/>
              </a:tabLst>
            </a:pPr>
            <a:r>
              <a:rPr sz="900" spc="-5" dirty="0">
                <a:latin typeface="Arial MT"/>
                <a:cs typeface="Arial MT"/>
              </a:rPr>
              <a:t>The objective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of use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case analysis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is to </a:t>
            </a:r>
            <a:r>
              <a:rPr sz="900" spc="-5" dirty="0">
                <a:latin typeface="Arial MT"/>
                <a:cs typeface="Arial MT"/>
              </a:rPr>
              <a:t>model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system</a:t>
            </a:r>
            <a:endParaRPr sz="900">
              <a:latin typeface="Arial MT"/>
              <a:cs typeface="Arial MT"/>
            </a:endParaRPr>
          </a:p>
          <a:p>
            <a:pPr marL="833119" lvl="2" indent="-114935">
              <a:lnSpc>
                <a:spcPct val="100000"/>
              </a:lnSpc>
              <a:spcBef>
                <a:spcPts val="220"/>
              </a:spcBef>
              <a:buChar char="•"/>
              <a:tabLst>
                <a:tab pos="833119" algn="l"/>
              </a:tabLst>
            </a:pPr>
            <a:r>
              <a:rPr sz="800" dirty="0">
                <a:latin typeface="Arial MT"/>
                <a:cs typeface="Arial MT"/>
              </a:rPr>
              <a:t>… </a:t>
            </a:r>
            <a:r>
              <a:rPr sz="800" spc="-5" dirty="0">
                <a:latin typeface="Arial MT"/>
                <a:cs typeface="Arial MT"/>
              </a:rPr>
              <a:t>from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the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point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of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view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of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how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actors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interact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with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this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system</a:t>
            </a:r>
            <a:endParaRPr sz="800">
              <a:latin typeface="Arial MT"/>
              <a:cs typeface="Arial MT"/>
            </a:endParaRPr>
          </a:p>
          <a:p>
            <a:pPr marL="833119" lvl="2" indent="-114935">
              <a:lnSpc>
                <a:spcPct val="100000"/>
              </a:lnSpc>
              <a:spcBef>
                <a:spcPts val="145"/>
              </a:spcBef>
              <a:buChar char="•"/>
              <a:tabLst>
                <a:tab pos="833119" algn="l"/>
              </a:tabLst>
            </a:pPr>
            <a:r>
              <a:rPr sz="800" dirty="0">
                <a:latin typeface="Arial MT"/>
                <a:cs typeface="Arial MT"/>
              </a:rPr>
              <a:t>…</a:t>
            </a:r>
            <a:r>
              <a:rPr sz="800" spc="-5" dirty="0">
                <a:latin typeface="Arial MT"/>
                <a:cs typeface="Arial MT"/>
              </a:rPr>
              <a:t> when trying </a:t>
            </a:r>
            <a:r>
              <a:rPr sz="800" dirty="0">
                <a:latin typeface="Arial MT"/>
                <a:cs typeface="Arial MT"/>
              </a:rPr>
              <a:t>to</a:t>
            </a:r>
            <a:r>
              <a:rPr sz="800" spc="-5" dirty="0">
                <a:latin typeface="Arial MT"/>
                <a:cs typeface="Arial MT"/>
              </a:rPr>
              <a:t> achieve their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objectives</a:t>
            </a:r>
            <a:endParaRPr sz="800">
              <a:latin typeface="Arial MT"/>
              <a:cs typeface="Arial MT"/>
            </a:endParaRPr>
          </a:p>
          <a:p>
            <a:pPr marL="633095" lvl="1" indent="-143510">
              <a:lnSpc>
                <a:spcPct val="100000"/>
              </a:lnSpc>
              <a:spcBef>
                <a:spcPts val="235"/>
              </a:spcBef>
              <a:buChar char="–"/>
              <a:tabLst>
                <a:tab pos="633095" algn="l"/>
              </a:tabLst>
            </a:pPr>
            <a:r>
              <a:rPr sz="900" dirty="0">
                <a:latin typeface="Arial MT"/>
                <a:cs typeface="Arial MT"/>
              </a:rPr>
              <a:t>A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use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case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model consists of</a:t>
            </a:r>
            <a:endParaRPr sz="900">
              <a:latin typeface="Arial MT"/>
              <a:cs typeface="Arial MT"/>
            </a:endParaRPr>
          </a:p>
          <a:p>
            <a:pPr marL="833119" lvl="2" indent="-114935">
              <a:lnSpc>
                <a:spcPct val="100000"/>
              </a:lnSpc>
              <a:spcBef>
                <a:spcPts val="220"/>
              </a:spcBef>
              <a:buChar char="•"/>
              <a:tabLst>
                <a:tab pos="833119" algn="l"/>
              </a:tabLst>
            </a:pPr>
            <a:r>
              <a:rPr sz="800" dirty="0">
                <a:latin typeface="Arial MT"/>
                <a:cs typeface="Arial MT"/>
              </a:rPr>
              <a:t>A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set of use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cases</a:t>
            </a:r>
            <a:endParaRPr sz="800">
              <a:latin typeface="Arial MT"/>
              <a:cs typeface="Arial MT"/>
            </a:endParaRPr>
          </a:p>
          <a:p>
            <a:pPr marL="833119" lvl="2" indent="-114935">
              <a:lnSpc>
                <a:spcPct val="100000"/>
              </a:lnSpc>
              <a:spcBef>
                <a:spcPts val="145"/>
              </a:spcBef>
              <a:buChar char="•"/>
              <a:tabLst>
                <a:tab pos="833119" algn="l"/>
              </a:tabLst>
            </a:pPr>
            <a:r>
              <a:rPr sz="800" spc="-5" dirty="0">
                <a:latin typeface="Arial MT"/>
                <a:cs typeface="Arial MT"/>
              </a:rPr>
              <a:t>An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optional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description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or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diagram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indicating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how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they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are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related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04950" y="15557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0"/>
                </a:moveTo>
                <a:lnTo>
                  <a:pt x="4559300" y="0"/>
                </a:lnTo>
                <a:lnTo>
                  <a:pt x="4559300" y="3416300"/>
                </a:lnTo>
                <a:lnTo>
                  <a:pt x="0" y="3416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98600" y="57150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7208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Cases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 gridSpan="2">
                  <a:txBody>
                    <a:bodyPr/>
                    <a:lstStyle/>
                    <a:p>
                      <a:pPr marL="438784" marR="1112520" indent="-171450">
                        <a:lnSpc>
                          <a:spcPts val="1610"/>
                        </a:lnSpc>
                        <a:spcBef>
                          <a:spcPts val="118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case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should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describe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user’s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interaction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system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...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681355" lvl="1" indent="-186055">
                        <a:lnSpc>
                          <a:spcPct val="100000"/>
                        </a:lnSpc>
                        <a:spcBef>
                          <a:spcPts val="280"/>
                        </a:spcBef>
                        <a:buClr>
                          <a:srgbClr val="000000"/>
                        </a:buClr>
                        <a:buChar char="–"/>
                        <a:tabLst>
                          <a:tab pos="681990" algn="l"/>
                        </a:tabLst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Not</a:t>
                      </a:r>
                      <a:r>
                        <a:rPr sz="12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computations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system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performs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8784" marR="419734" indent="-171450">
                        <a:lnSpc>
                          <a:spcPct val="98600"/>
                        </a:lnSpc>
                        <a:spcBef>
                          <a:spcPts val="37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In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general, a use case should cover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full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sequence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of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steps from the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beginning of a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task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until the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en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438784" marR="360045" indent="-171450">
                        <a:lnSpc>
                          <a:spcPts val="1610"/>
                        </a:lnSpc>
                        <a:spcBef>
                          <a:spcPts val="52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case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should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only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include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actions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which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actor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interacts with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computer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681355" lvl="1" indent="-186055">
                        <a:lnSpc>
                          <a:spcPct val="100000"/>
                        </a:lnSpc>
                        <a:spcBef>
                          <a:spcPts val="275"/>
                        </a:spcBef>
                        <a:buChar char="–"/>
                        <a:tabLst>
                          <a:tab pos="68199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Some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views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differ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on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this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one!!!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49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98600" y="15494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7175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Cases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Abstraction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Level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 gridSpan="2">
                  <a:txBody>
                    <a:bodyPr/>
                    <a:lstStyle/>
                    <a:p>
                      <a:pPr marL="438784" marR="289560" indent="-171450">
                        <a:lnSpc>
                          <a:spcPct val="97500"/>
                        </a:lnSpc>
                        <a:spcBef>
                          <a:spcPts val="111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case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should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written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so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independent </a:t>
                      </a:r>
                      <a:r>
                        <a:rPr sz="1200" spc="-32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as possible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from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any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particular implementation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/ user 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interface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design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36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Essential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cases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(Constantine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&amp;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Lockwood)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4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Abstract, technology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free, implementation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independent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19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Defined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at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earlier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stages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1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e.g.,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customer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identifies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herself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30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Concrete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cases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4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Technology/user interface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dependent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19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e.g., customer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inserts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a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card, customer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types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a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PIN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98600" y="57150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60020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Scenarios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(1)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 gridSpan="2">
                  <a:txBody>
                    <a:bodyPr/>
                    <a:lstStyle/>
                    <a:p>
                      <a:pPr marL="438784" marR="391795" indent="-171450">
                        <a:lnSpc>
                          <a:spcPts val="1390"/>
                        </a:lnSpc>
                        <a:spcBef>
                          <a:spcPts val="116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scenario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(according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to the UML/UC community)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is an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instance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case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8810" marR="500380" lvl="1" indent="-142875">
                        <a:lnSpc>
                          <a:spcPct val="100000"/>
                        </a:lnSpc>
                        <a:spcBef>
                          <a:spcPts val="23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It expresses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a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specific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occurrence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of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use case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(a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specific </a:t>
                      </a:r>
                      <a:r>
                        <a:rPr sz="1000" spc="-2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path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through the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case)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839469" lvl="2" indent="-114935">
                        <a:lnSpc>
                          <a:spcPct val="100000"/>
                        </a:lnSpc>
                        <a:spcBef>
                          <a:spcPts val="200"/>
                        </a:spcBef>
                        <a:buChar char="•"/>
                        <a:tabLst>
                          <a:tab pos="839469" algn="l"/>
                        </a:tabLst>
                      </a:pPr>
                      <a:r>
                        <a:rPr sz="9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9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specific</a:t>
                      </a:r>
                      <a:r>
                        <a:rPr sz="9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actor</a:t>
                      </a:r>
                      <a:r>
                        <a:rPr sz="9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...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839469" lvl="2" indent="-114935">
                        <a:lnSpc>
                          <a:spcPct val="100000"/>
                        </a:lnSpc>
                        <a:spcBef>
                          <a:spcPts val="215"/>
                        </a:spcBef>
                        <a:buChar char="•"/>
                        <a:tabLst>
                          <a:tab pos="839469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At</a:t>
                      </a:r>
                      <a:r>
                        <a:rPr sz="9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9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specific</a:t>
                      </a:r>
                      <a:r>
                        <a:rPr sz="9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time</a:t>
                      </a:r>
                      <a:r>
                        <a:rPr sz="9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...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839469" lvl="2" indent="-114935">
                        <a:lnSpc>
                          <a:spcPct val="100000"/>
                        </a:lnSpc>
                        <a:spcBef>
                          <a:spcPts val="215"/>
                        </a:spcBef>
                        <a:buChar char="•"/>
                        <a:tabLst>
                          <a:tab pos="839469" algn="l"/>
                        </a:tabLst>
                      </a:pPr>
                      <a:r>
                        <a:rPr sz="900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9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specific</a:t>
                      </a:r>
                      <a:r>
                        <a:rPr sz="9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data</a:t>
                      </a:r>
                      <a:r>
                        <a:rPr sz="9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…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638810" marR="661670" lvl="1" indent="-142875">
                        <a:lnSpc>
                          <a:spcPct val="100000"/>
                        </a:lnSpc>
                        <a:spcBef>
                          <a:spcPts val="23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Many scenarios may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be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generated from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 single use case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description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9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Each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scenario may require many test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cases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8784" marR="408305" indent="-171450">
                        <a:lnSpc>
                          <a:spcPct val="103299"/>
                        </a:lnSpc>
                        <a:spcBef>
                          <a:spcPts val="16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Rather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used in a generic way in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this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course (as is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often </a:t>
                      </a:r>
                      <a:r>
                        <a:rPr sz="1200" spc="-3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case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requirements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engineering)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47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98600" y="15494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60020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Scenarios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(2)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buChar char="•"/>
                        <a:tabLst>
                          <a:tab pos="439420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case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includes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primary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secondary scenarios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19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primary</a:t>
                      </a:r>
                      <a:r>
                        <a:rPr sz="1000" spc="-2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scenario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19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Normal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course</a:t>
                      </a:r>
                      <a:r>
                        <a:rPr sz="9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9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events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21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0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more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secondary scenarios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32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Alternative/exceptional</a:t>
                      </a:r>
                      <a:r>
                        <a:rPr sz="9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course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events,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variations</a:t>
                      </a:r>
                      <a:r>
                        <a:rPr sz="9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9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primary</a:t>
                      </a:r>
                      <a:r>
                        <a:rPr sz="9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scenario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638810" marR="577850" lvl="1" indent="-142875">
                        <a:lnSpc>
                          <a:spcPts val="1010"/>
                        </a:lnSpc>
                        <a:spcBef>
                          <a:spcPts val="30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An </a:t>
                      </a:r>
                      <a:r>
                        <a:rPr sz="9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alternative</a:t>
                      </a:r>
                      <a:r>
                        <a:rPr sz="9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scenario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meets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the intent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case but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with a </a:t>
                      </a:r>
                      <a:r>
                        <a:rPr sz="900" spc="-2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different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sequence of steps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638810" marR="406400" lvl="1" indent="-142875">
                        <a:lnSpc>
                          <a:spcPct val="102200"/>
                        </a:lnSpc>
                        <a:spcBef>
                          <a:spcPts val="17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An </a:t>
                      </a:r>
                      <a:r>
                        <a:rPr sz="9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exceptional</a:t>
                      </a:r>
                      <a:r>
                        <a:rPr sz="9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scenario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addresses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the conditions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main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case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and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alternative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cases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that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differ</a:t>
                      </a:r>
                      <a:r>
                        <a:rPr sz="9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from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norm</a:t>
                      </a:r>
                      <a:r>
                        <a:rPr sz="9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cases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already</a:t>
                      </a:r>
                      <a:r>
                        <a:rPr sz="9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covered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1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Example</a:t>
                      </a:r>
                      <a:r>
                        <a:rPr sz="9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9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consensus as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9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goal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839469" lvl="2" indent="-114935">
                        <a:lnSpc>
                          <a:spcPct val="100000"/>
                        </a:lnSpc>
                        <a:spcBef>
                          <a:spcPts val="220"/>
                        </a:spcBef>
                        <a:buChar char="•"/>
                        <a:tabLst>
                          <a:tab pos="839469" algn="l"/>
                        </a:tabLst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Primary scenario: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vote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in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 session</a:t>
                      </a:r>
                      <a:endParaRPr sz="800">
                        <a:latin typeface="Arial MT"/>
                        <a:cs typeface="Arial MT"/>
                      </a:endParaRPr>
                    </a:p>
                    <a:p>
                      <a:pPr marL="839469" lvl="2" indent="-114935">
                        <a:lnSpc>
                          <a:spcPct val="100000"/>
                        </a:lnSpc>
                        <a:spcBef>
                          <a:spcPts val="145"/>
                        </a:spcBef>
                        <a:buChar char="•"/>
                        <a:tabLst>
                          <a:tab pos="839469" algn="l"/>
                        </a:tabLst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Alternative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scenario:</a:t>
                      </a:r>
                      <a:r>
                        <a:rPr sz="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voting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several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sessions</a:t>
                      </a:r>
                      <a:endParaRPr sz="800">
                        <a:latin typeface="Arial MT"/>
                        <a:cs typeface="Arial MT"/>
                      </a:endParaRPr>
                    </a:p>
                    <a:p>
                      <a:pPr marL="839469" lvl="2" indent="-114935">
                        <a:lnSpc>
                          <a:spcPct val="100000"/>
                        </a:lnSpc>
                        <a:spcBef>
                          <a:spcPts val="240"/>
                        </a:spcBef>
                        <a:buChar char="•"/>
                        <a:tabLst>
                          <a:tab pos="839469" algn="l"/>
                        </a:tabLst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Exceptional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scenario:</a:t>
                      </a:r>
                      <a:r>
                        <a:rPr sz="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what</a:t>
                      </a:r>
                      <a:r>
                        <a:rPr sz="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do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a</a:t>
                      </a:r>
                      <a:r>
                        <a:rPr sz="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non-registrant</a:t>
                      </a:r>
                      <a:r>
                        <a:rPr sz="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who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wishes</a:t>
                      </a:r>
                      <a:r>
                        <a:rPr sz="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vote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98600" y="5715000"/>
          <a:ext cx="4568825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301750" marR="31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Types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Scenarios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>
                  <a:txBody>
                    <a:bodyPr/>
                    <a:lstStyle/>
                    <a:p>
                      <a:pPr marL="439420" marR="3175" indent="-172085">
                        <a:lnSpc>
                          <a:spcPct val="100000"/>
                        </a:lnSpc>
                        <a:spcBef>
                          <a:spcPts val="108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As-is</a:t>
                      </a:r>
                      <a:r>
                        <a:rPr sz="1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scenario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8810" marR="167640" lvl="1" indent="-142875">
                        <a:lnSpc>
                          <a:spcPct val="100000"/>
                        </a:lnSpc>
                        <a:spcBef>
                          <a:spcPts val="24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Used in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describing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current situation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,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usually used in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re-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engineering projects, the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user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describes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system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9420" marR="3175" indent="-172085">
                        <a:lnSpc>
                          <a:spcPct val="100000"/>
                        </a:lnSpc>
                        <a:spcBef>
                          <a:spcPts val="21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Visionary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scenario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8810" lvl="1" indent="-142875">
                        <a:lnSpc>
                          <a:spcPct val="100000"/>
                        </a:lnSpc>
                        <a:spcBef>
                          <a:spcPts val="27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Used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to describe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future system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,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usually used in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greenfield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engineering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reengineering projects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marR="3175" lvl="1" indent="-143510">
                        <a:lnSpc>
                          <a:spcPct val="100000"/>
                        </a:lnSpc>
                        <a:spcBef>
                          <a:spcPts val="29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Can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often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done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by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user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developer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alone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9420" marR="3175" indent="-172085">
                        <a:lnSpc>
                          <a:spcPct val="100000"/>
                        </a:lnSpc>
                        <a:spcBef>
                          <a:spcPts val="204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Evaluation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scenario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marR="3175" lvl="1" indent="-143510">
                        <a:lnSpc>
                          <a:spcPct val="100000"/>
                        </a:lnSpc>
                        <a:spcBef>
                          <a:spcPts val="25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User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tasks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against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which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the system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to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evaluated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9420" marR="3175" indent="-172085">
                        <a:lnSpc>
                          <a:spcPct val="100000"/>
                        </a:lnSpc>
                        <a:spcBef>
                          <a:spcPts val="30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Training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scenario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8810" marR="21590" lvl="1" indent="-142875">
                        <a:lnSpc>
                          <a:spcPct val="100000"/>
                        </a:lnSpc>
                        <a:spcBef>
                          <a:spcPts val="27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Step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by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step instructions that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guide a novice user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through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system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98600" y="15494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6667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Representation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Scenarios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(1)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 gridSpan="2"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4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Various</a:t>
                      </a:r>
                      <a:r>
                        <a:rPr sz="1400" spc="-4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approaches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725170" indent="-229235">
                        <a:lnSpc>
                          <a:spcPct val="100000"/>
                        </a:lnSpc>
                        <a:spcBef>
                          <a:spcPts val="225"/>
                        </a:spcBef>
                        <a:buChar char="–"/>
                        <a:tabLst>
                          <a:tab pos="724535" algn="l"/>
                          <a:tab pos="72517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Text (informal,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formal),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diagrams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(state,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sequence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724535" marR="51054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...),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video,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animation,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comics,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storyboard,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collaborative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workshops (pass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microphone or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ball)…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724535" marR="315595" indent="-228600">
                        <a:lnSpc>
                          <a:spcPct val="99200"/>
                        </a:lnSpc>
                        <a:spcBef>
                          <a:spcPts val="275"/>
                        </a:spcBef>
                        <a:buChar char="–"/>
                        <a:tabLst>
                          <a:tab pos="724535" algn="l"/>
                          <a:tab pos="72517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There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are specialized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notation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such as UML 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(sequence,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activity,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use case,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interaction,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and 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collaboration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diagrams), Message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Sequence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Charts </a:t>
                      </a:r>
                      <a:r>
                        <a:rPr sz="1200" spc="-3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(MSC),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Live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Sequence Charts,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and Use Case Maps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(UCM)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98600" y="57150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6667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Representation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Scenarios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(2)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buChar char="•"/>
                        <a:tabLst>
                          <a:tab pos="439420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Different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representations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may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useful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specific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situations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8810" marR="355600" indent="-142875">
                        <a:lnSpc>
                          <a:spcPct val="101099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For example, </a:t>
                      </a:r>
                      <a:r>
                        <a:rPr sz="9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storyboards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, often used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in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film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industry, can describe </a:t>
                      </a:r>
                      <a:r>
                        <a:rPr sz="900" spc="-2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situations, roles, and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sequences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of tasks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fast, compact, and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polyglot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way</a:t>
                      </a:r>
                      <a:r>
                        <a:rPr sz="900" spc="-7" baseline="27777" dirty="0">
                          <a:latin typeface="Arial MT"/>
                          <a:cs typeface="Arial MT"/>
                        </a:rPr>
                        <a:t>1</a:t>
                      </a:r>
                      <a:endParaRPr sz="900" baseline="27777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buChar char="•"/>
                        <a:tabLst>
                          <a:tab pos="439420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Some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scenario-based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approaches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are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very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ideological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dogmatic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600" dirty="0">
                          <a:latin typeface="Times New Roman"/>
                          <a:cs typeface="Times New Roman"/>
                        </a:rPr>
                        <a:t>[1] I.</a:t>
                      </a:r>
                      <a:r>
                        <a:rPr sz="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600" dirty="0">
                          <a:latin typeface="Times New Roman"/>
                          <a:cs typeface="Times New Roman"/>
                        </a:rPr>
                        <a:t>lexander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8623" y="7277100"/>
            <a:ext cx="3306176" cy="106838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1300" y="2235200"/>
            <a:ext cx="3987800" cy="0"/>
          </a:xfrm>
          <a:custGeom>
            <a:avLst/>
            <a:gdLst/>
            <a:ahLst/>
            <a:cxnLst/>
            <a:rect l="l" t="t" r="r" b="b"/>
            <a:pathLst>
              <a:path w="3987800">
                <a:moveTo>
                  <a:pt x="0" y="0"/>
                </a:moveTo>
                <a:lnTo>
                  <a:pt x="398780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47490" y="1714500"/>
            <a:ext cx="32746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3945" marR="5080" indent="-107188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Use </a:t>
            </a:r>
            <a:r>
              <a:rPr sz="1600" spc="-5" dirty="0">
                <a:latin typeface="Arial MT"/>
                <a:cs typeface="Arial MT"/>
              </a:rPr>
              <a:t>Case-Driven Software Lifecycle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Activities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(1)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20850" y="2266950"/>
            <a:ext cx="4159250" cy="2311400"/>
            <a:chOff x="1720850" y="2266950"/>
            <a:chExt cx="4159250" cy="2311400"/>
          </a:xfrm>
        </p:grpSpPr>
        <p:sp>
          <p:nvSpPr>
            <p:cNvPr id="6" name="object 6"/>
            <p:cNvSpPr/>
            <p:nvPr/>
          </p:nvSpPr>
          <p:spPr>
            <a:xfrm>
              <a:off x="1727200" y="2273300"/>
              <a:ext cx="4146550" cy="2298700"/>
            </a:xfrm>
            <a:custGeom>
              <a:avLst/>
              <a:gdLst/>
              <a:ahLst/>
              <a:cxnLst/>
              <a:rect l="l" t="t" r="r" b="b"/>
              <a:pathLst>
                <a:path w="4146550" h="2298700">
                  <a:moveTo>
                    <a:pt x="0" y="0"/>
                  </a:moveTo>
                  <a:lnTo>
                    <a:pt x="4146550" y="0"/>
                  </a:lnTo>
                  <a:lnTo>
                    <a:pt x="4146550" y="2298700"/>
                  </a:lnTo>
                  <a:lnTo>
                    <a:pt x="0" y="22987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40100" y="2310612"/>
              <a:ext cx="1935480" cy="2256790"/>
            </a:xfrm>
            <a:custGeom>
              <a:avLst/>
              <a:gdLst/>
              <a:ahLst/>
              <a:cxnLst/>
              <a:rect l="l" t="t" r="r" b="b"/>
              <a:pathLst>
                <a:path w="1935479" h="2256790">
                  <a:moveTo>
                    <a:pt x="6350" y="5549"/>
                  </a:moveTo>
                  <a:lnTo>
                    <a:pt x="0" y="5549"/>
                  </a:lnTo>
                  <a:lnTo>
                    <a:pt x="0" y="2246312"/>
                  </a:lnTo>
                  <a:lnTo>
                    <a:pt x="6350" y="2246312"/>
                  </a:lnTo>
                  <a:lnTo>
                    <a:pt x="6350" y="5549"/>
                  </a:lnTo>
                  <a:close/>
                </a:path>
                <a:path w="1935479" h="2256790">
                  <a:moveTo>
                    <a:pt x="19050" y="5549"/>
                  </a:moveTo>
                  <a:lnTo>
                    <a:pt x="12700" y="5549"/>
                  </a:lnTo>
                  <a:lnTo>
                    <a:pt x="12700" y="2246312"/>
                  </a:lnTo>
                  <a:lnTo>
                    <a:pt x="19050" y="2246312"/>
                  </a:lnTo>
                  <a:lnTo>
                    <a:pt x="19050" y="5549"/>
                  </a:lnTo>
                  <a:close/>
                </a:path>
                <a:path w="1935479" h="2256790">
                  <a:moveTo>
                    <a:pt x="644525" y="11112"/>
                  </a:moveTo>
                  <a:lnTo>
                    <a:pt x="638175" y="11112"/>
                  </a:lnTo>
                  <a:lnTo>
                    <a:pt x="638175" y="2256625"/>
                  </a:lnTo>
                  <a:lnTo>
                    <a:pt x="644525" y="2256625"/>
                  </a:lnTo>
                  <a:lnTo>
                    <a:pt x="644525" y="11112"/>
                  </a:lnTo>
                  <a:close/>
                </a:path>
                <a:path w="1935479" h="2256790">
                  <a:moveTo>
                    <a:pt x="657225" y="11112"/>
                  </a:moveTo>
                  <a:lnTo>
                    <a:pt x="650875" y="11112"/>
                  </a:lnTo>
                  <a:lnTo>
                    <a:pt x="650875" y="2256625"/>
                  </a:lnTo>
                  <a:lnTo>
                    <a:pt x="657225" y="2256625"/>
                  </a:lnTo>
                  <a:lnTo>
                    <a:pt x="657225" y="11112"/>
                  </a:lnTo>
                  <a:close/>
                </a:path>
                <a:path w="1935479" h="2256790">
                  <a:moveTo>
                    <a:pt x="1922462" y="0"/>
                  </a:moveTo>
                  <a:lnTo>
                    <a:pt x="1916112" y="0"/>
                  </a:lnTo>
                  <a:lnTo>
                    <a:pt x="1916112" y="2250275"/>
                  </a:lnTo>
                  <a:lnTo>
                    <a:pt x="1922462" y="2250275"/>
                  </a:lnTo>
                  <a:lnTo>
                    <a:pt x="1922462" y="0"/>
                  </a:lnTo>
                  <a:close/>
                </a:path>
                <a:path w="1935479" h="2256790">
                  <a:moveTo>
                    <a:pt x="1935162" y="0"/>
                  </a:moveTo>
                  <a:lnTo>
                    <a:pt x="1928812" y="0"/>
                  </a:lnTo>
                  <a:lnTo>
                    <a:pt x="1928812" y="2250275"/>
                  </a:lnTo>
                  <a:lnTo>
                    <a:pt x="1935162" y="2250275"/>
                  </a:lnTo>
                  <a:lnTo>
                    <a:pt x="19351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85281" y="3726656"/>
              <a:ext cx="310515" cy="316230"/>
            </a:xfrm>
            <a:custGeom>
              <a:avLst/>
              <a:gdLst/>
              <a:ahLst/>
              <a:cxnLst/>
              <a:rect l="l" t="t" r="r" b="b"/>
              <a:pathLst>
                <a:path w="310514" h="316229">
                  <a:moveTo>
                    <a:pt x="0" y="0"/>
                  </a:moveTo>
                  <a:lnTo>
                    <a:pt x="310356" y="0"/>
                  </a:lnTo>
                  <a:lnTo>
                    <a:pt x="310356" y="315912"/>
                  </a:lnTo>
                  <a:lnTo>
                    <a:pt x="0" y="31591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12281" y="3759200"/>
              <a:ext cx="69056" cy="7064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12281" y="3759200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4" h="71120">
                  <a:moveTo>
                    <a:pt x="0" y="0"/>
                  </a:moveTo>
                  <a:lnTo>
                    <a:pt x="69056" y="0"/>
                  </a:lnTo>
                  <a:lnTo>
                    <a:pt x="69056" y="70644"/>
                  </a:lnTo>
                  <a:lnTo>
                    <a:pt x="0" y="7064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8956" y="3925093"/>
              <a:ext cx="69056" cy="7223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78956" y="3925093"/>
              <a:ext cx="69215" cy="72390"/>
            </a:xfrm>
            <a:custGeom>
              <a:avLst/>
              <a:gdLst/>
              <a:ahLst/>
              <a:cxnLst/>
              <a:rect l="l" t="t" r="r" b="b"/>
              <a:pathLst>
                <a:path w="69214" h="72389">
                  <a:moveTo>
                    <a:pt x="0" y="0"/>
                  </a:moveTo>
                  <a:lnTo>
                    <a:pt x="69056" y="0"/>
                  </a:lnTo>
                  <a:lnTo>
                    <a:pt x="69056" y="72231"/>
                  </a:lnTo>
                  <a:lnTo>
                    <a:pt x="0" y="7223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2906" y="3923506"/>
              <a:ext cx="61912" cy="7302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932906" y="3923506"/>
              <a:ext cx="62230" cy="73025"/>
            </a:xfrm>
            <a:custGeom>
              <a:avLst/>
              <a:gdLst/>
              <a:ahLst/>
              <a:cxnLst/>
              <a:rect l="l" t="t" r="r" b="b"/>
              <a:pathLst>
                <a:path w="62230" h="73025">
                  <a:moveTo>
                    <a:pt x="0" y="0"/>
                  </a:moveTo>
                  <a:lnTo>
                    <a:pt x="61912" y="0"/>
                  </a:lnTo>
                  <a:lnTo>
                    <a:pt x="61912" y="73025"/>
                  </a:lnTo>
                  <a:lnTo>
                    <a:pt x="0" y="7302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743597" y="4138675"/>
            <a:ext cx="567055" cy="409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 marR="5080" indent="-88265">
              <a:lnSpc>
                <a:spcPct val="105000"/>
              </a:lnSpc>
              <a:spcBef>
                <a:spcPts val="100"/>
              </a:spcBef>
            </a:pPr>
            <a:r>
              <a:rPr sz="800" b="1" dirty="0">
                <a:solidFill>
                  <a:srgbClr val="0006A3"/>
                </a:solidFill>
                <a:latin typeface="Palatino Linotype"/>
                <a:cs typeface="Palatino Linotype"/>
              </a:rPr>
              <a:t>A</a:t>
            </a:r>
            <a:r>
              <a:rPr sz="800" b="1" spc="-5" dirty="0">
                <a:solidFill>
                  <a:srgbClr val="0006A3"/>
                </a:solidFill>
                <a:latin typeface="Palatino Linotype"/>
                <a:cs typeface="Palatino Linotype"/>
              </a:rPr>
              <a:t>pp</a:t>
            </a:r>
            <a:r>
              <a:rPr sz="800" b="1" dirty="0">
                <a:solidFill>
                  <a:srgbClr val="0006A3"/>
                </a:solidFill>
                <a:latin typeface="Palatino Linotype"/>
                <a:cs typeface="Palatino Linotype"/>
              </a:rPr>
              <a:t>licati</a:t>
            </a:r>
            <a:r>
              <a:rPr sz="800" b="1" spc="-5" dirty="0">
                <a:solidFill>
                  <a:srgbClr val="0006A3"/>
                </a:solidFill>
                <a:latin typeface="Palatino Linotype"/>
                <a:cs typeface="Palatino Linotype"/>
              </a:rPr>
              <a:t>o</a:t>
            </a:r>
            <a:r>
              <a:rPr sz="800" b="1" dirty="0">
                <a:solidFill>
                  <a:srgbClr val="0006A3"/>
                </a:solidFill>
                <a:latin typeface="Palatino Linotype"/>
                <a:cs typeface="Palatino Linotype"/>
              </a:rPr>
              <a:t>n  </a:t>
            </a:r>
            <a:r>
              <a:rPr sz="800" b="1" spc="-5" dirty="0">
                <a:solidFill>
                  <a:srgbClr val="0006A3"/>
                </a:solidFill>
                <a:latin typeface="Palatino Linotype"/>
                <a:cs typeface="Palatino Linotype"/>
              </a:rPr>
              <a:t>Domain </a:t>
            </a:r>
            <a:r>
              <a:rPr sz="800" b="1" dirty="0">
                <a:solidFill>
                  <a:srgbClr val="0006A3"/>
                </a:solidFill>
                <a:latin typeface="Palatino Linotype"/>
                <a:cs typeface="Palatino Linotype"/>
              </a:rPr>
              <a:t> </a:t>
            </a:r>
            <a:r>
              <a:rPr sz="800" b="1" spc="-5" dirty="0">
                <a:solidFill>
                  <a:srgbClr val="0006A3"/>
                </a:solidFill>
                <a:latin typeface="Palatino Linotype"/>
                <a:cs typeface="Palatino Linotype"/>
              </a:rPr>
              <a:t>Objects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68625" y="3312318"/>
            <a:ext cx="76200" cy="398145"/>
          </a:xfrm>
          <a:custGeom>
            <a:avLst/>
            <a:gdLst/>
            <a:ahLst/>
            <a:cxnLst/>
            <a:rect l="l" t="t" r="r" b="b"/>
            <a:pathLst>
              <a:path w="76200" h="398145">
                <a:moveTo>
                  <a:pt x="25400" y="321468"/>
                </a:moveTo>
                <a:lnTo>
                  <a:pt x="0" y="321468"/>
                </a:lnTo>
                <a:lnTo>
                  <a:pt x="38100" y="397668"/>
                </a:lnTo>
                <a:lnTo>
                  <a:pt x="69850" y="334168"/>
                </a:lnTo>
                <a:lnTo>
                  <a:pt x="25400" y="334168"/>
                </a:lnTo>
                <a:lnTo>
                  <a:pt x="25400" y="321468"/>
                </a:lnTo>
                <a:close/>
              </a:path>
              <a:path w="76200" h="398145">
                <a:moveTo>
                  <a:pt x="50800" y="0"/>
                </a:moveTo>
                <a:lnTo>
                  <a:pt x="25400" y="0"/>
                </a:lnTo>
                <a:lnTo>
                  <a:pt x="25400" y="334168"/>
                </a:lnTo>
                <a:lnTo>
                  <a:pt x="50800" y="334168"/>
                </a:lnTo>
                <a:lnTo>
                  <a:pt x="50800" y="0"/>
                </a:lnTo>
                <a:close/>
              </a:path>
              <a:path w="76200" h="398145">
                <a:moveTo>
                  <a:pt x="76200" y="321468"/>
                </a:moveTo>
                <a:lnTo>
                  <a:pt x="50800" y="321468"/>
                </a:lnTo>
                <a:lnTo>
                  <a:pt x="50800" y="334168"/>
                </a:lnTo>
                <a:lnTo>
                  <a:pt x="69850" y="334168"/>
                </a:lnTo>
                <a:lnTo>
                  <a:pt x="76200" y="3214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355975" y="4236211"/>
            <a:ext cx="5791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solidFill>
                  <a:srgbClr val="0006A3"/>
                </a:solidFill>
                <a:latin typeface="Palatino Linotype"/>
                <a:cs typeface="Palatino Linotype"/>
              </a:rPr>
              <a:t>Subsystems</a:t>
            </a:r>
            <a:endParaRPr sz="800">
              <a:latin typeface="Palatino Linotype"/>
              <a:cs typeface="Palatino Linotype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549650" y="3732212"/>
            <a:ext cx="991869" cy="334645"/>
            <a:chOff x="3549650" y="3732212"/>
            <a:chExt cx="991869" cy="334645"/>
          </a:xfrm>
        </p:grpSpPr>
        <p:sp>
          <p:nvSpPr>
            <p:cNvPr id="19" name="object 19"/>
            <p:cNvSpPr/>
            <p:nvPr/>
          </p:nvSpPr>
          <p:spPr>
            <a:xfrm>
              <a:off x="3556000" y="3744118"/>
              <a:ext cx="310515" cy="316230"/>
            </a:xfrm>
            <a:custGeom>
              <a:avLst/>
              <a:gdLst/>
              <a:ahLst/>
              <a:cxnLst/>
              <a:rect l="l" t="t" r="r" b="b"/>
              <a:pathLst>
                <a:path w="310514" h="316229">
                  <a:moveTo>
                    <a:pt x="0" y="0"/>
                  </a:moveTo>
                  <a:lnTo>
                    <a:pt x="310356" y="0"/>
                  </a:lnTo>
                  <a:lnTo>
                    <a:pt x="310356" y="315912"/>
                  </a:lnTo>
                  <a:lnTo>
                    <a:pt x="0" y="31591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80606" y="3776662"/>
              <a:ext cx="273844" cy="26828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223543" y="3738562"/>
              <a:ext cx="311150" cy="316230"/>
            </a:xfrm>
            <a:custGeom>
              <a:avLst/>
              <a:gdLst/>
              <a:ahLst/>
              <a:cxnLst/>
              <a:rect l="l" t="t" r="r" b="b"/>
              <a:pathLst>
                <a:path w="311150" h="316229">
                  <a:moveTo>
                    <a:pt x="0" y="0"/>
                  </a:moveTo>
                  <a:lnTo>
                    <a:pt x="311150" y="0"/>
                  </a:lnTo>
                  <a:lnTo>
                    <a:pt x="311150" y="315912"/>
                  </a:lnTo>
                  <a:lnTo>
                    <a:pt x="0" y="31591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00537" y="3833812"/>
              <a:ext cx="78105" cy="156845"/>
            </a:xfrm>
            <a:custGeom>
              <a:avLst/>
              <a:gdLst/>
              <a:ahLst/>
              <a:cxnLst/>
              <a:rect l="l" t="t" r="r" b="b"/>
              <a:pathLst>
                <a:path w="78104" h="156845">
                  <a:moveTo>
                    <a:pt x="0" y="0"/>
                  </a:moveTo>
                  <a:lnTo>
                    <a:pt x="77787" y="15636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70387" y="3895725"/>
              <a:ext cx="93980" cy="114300"/>
            </a:xfrm>
            <a:custGeom>
              <a:avLst/>
              <a:gdLst/>
              <a:ahLst/>
              <a:cxnLst/>
              <a:rect l="l" t="t" r="r" b="b"/>
              <a:pathLst>
                <a:path w="93979" h="114300">
                  <a:moveTo>
                    <a:pt x="0" y="114300"/>
                  </a:moveTo>
                  <a:lnTo>
                    <a:pt x="9366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71168" y="3791743"/>
              <a:ext cx="58737" cy="5953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271168" y="3791743"/>
              <a:ext cx="59055" cy="59690"/>
            </a:xfrm>
            <a:custGeom>
              <a:avLst/>
              <a:gdLst/>
              <a:ahLst/>
              <a:cxnLst/>
              <a:rect l="l" t="t" r="r" b="b"/>
              <a:pathLst>
                <a:path w="59054" h="59689">
                  <a:moveTo>
                    <a:pt x="0" y="0"/>
                  </a:moveTo>
                  <a:lnTo>
                    <a:pt x="58737" y="0"/>
                  </a:lnTo>
                  <a:lnTo>
                    <a:pt x="58737" y="59531"/>
                  </a:lnTo>
                  <a:lnTo>
                    <a:pt x="0" y="5953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52925" y="3982243"/>
              <a:ext cx="57943" cy="5953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352925" y="3982243"/>
              <a:ext cx="58419" cy="59690"/>
            </a:xfrm>
            <a:custGeom>
              <a:avLst/>
              <a:gdLst/>
              <a:ahLst/>
              <a:cxnLst/>
              <a:rect l="l" t="t" r="r" b="b"/>
              <a:pathLst>
                <a:path w="58420" h="59689">
                  <a:moveTo>
                    <a:pt x="0" y="0"/>
                  </a:moveTo>
                  <a:lnTo>
                    <a:pt x="57944" y="0"/>
                  </a:lnTo>
                  <a:lnTo>
                    <a:pt x="57944" y="59531"/>
                  </a:lnTo>
                  <a:lnTo>
                    <a:pt x="0" y="5953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29125" y="3839368"/>
              <a:ext cx="58737" cy="5873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429125" y="3839368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4" h="59054">
                  <a:moveTo>
                    <a:pt x="0" y="0"/>
                  </a:moveTo>
                  <a:lnTo>
                    <a:pt x="58737" y="0"/>
                  </a:lnTo>
                  <a:lnTo>
                    <a:pt x="58737" y="58737"/>
                  </a:lnTo>
                  <a:lnTo>
                    <a:pt x="0" y="5873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739320" y="3738562"/>
            <a:ext cx="309880" cy="3162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34290">
              <a:lnSpc>
                <a:spcPts val="710"/>
              </a:lnSpc>
              <a:spcBef>
                <a:spcPts val="254"/>
              </a:spcBef>
            </a:pPr>
            <a:r>
              <a:rPr sz="600" b="1" spc="-5" dirty="0">
                <a:latin typeface="Arial"/>
                <a:cs typeface="Arial"/>
              </a:rPr>
              <a:t>class...</a:t>
            </a:r>
            <a:endParaRPr sz="600">
              <a:latin typeface="Arial"/>
              <a:cs typeface="Arial"/>
            </a:endParaRPr>
          </a:p>
          <a:p>
            <a:pPr marL="34290">
              <a:lnSpc>
                <a:spcPts val="695"/>
              </a:lnSpc>
            </a:pPr>
            <a:r>
              <a:rPr sz="600" b="1" spc="-5" dirty="0">
                <a:latin typeface="Arial"/>
                <a:cs typeface="Arial"/>
              </a:rPr>
              <a:t>class...</a:t>
            </a:r>
            <a:endParaRPr sz="600">
              <a:latin typeface="Arial"/>
              <a:cs typeface="Arial"/>
            </a:endParaRPr>
          </a:p>
          <a:p>
            <a:pPr marL="34290">
              <a:lnSpc>
                <a:spcPts val="710"/>
              </a:lnSpc>
            </a:pPr>
            <a:r>
              <a:rPr sz="600" b="1" spc="-5" dirty="0">
                <a:latin typeface="Arial"/>
                <a:cs typeface="Arial"/>
              </a:rPr>
              <a:t>class...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00512" y="4153915"/>
            <a:ext cx="426720" cy="409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 marR="5080" indent="-11430" algn="just">
              <a:lnSpc>
                <a:spcPct val="105000"/>
              </a:lnSpc>
              <a:spcBef>
                <a:spcPts val="100"/>
              </a:spcBef>
            </a:pPr>
            <a:r>
              <a:rPr sz="800" b="1" spc="-5" dirty="0">
                <a:solidFill>
                  <a:srgbClr val="0006A3"/>
                </a:solidFill>
                <a:latin typeface="Palatino Linotype"/>
                <a:cs typeface="Palatino Linotype"/>
              </a:rPr>
              <a:t>So</a:t>
            </a:r>
            <a:r>
              <a:rPr sz="800" b="1" dirty="0">
                <a:solidFill>
                  <a:srgbClr val="0006A3"/>
                </a:solidFill>
                <a:latin typeface="Palatino Linotype"/>
                <a:cs typeface="Palatino Linotype"/>
              </a:rPr>
              <a:t>l</a:t>
            </a:r>
            <a:r>
              <a:rPr sz="800" b="1" spc="-5" dirty="0">
                <a:solidFill>
                  <a:srgbClr val="0006A3"/>
                </a:solidFill>
                <a:latin typeface="Palatino Linotype"/>
                <a:cs typeface="Palatino Linotype"/>
              </a:rPr>
              <a:t>u</a:t>
            </a:r>
            <a:r>
              <a:rPr sz="800" b="1" dirty="0">
                <a:solidFill>
                  <a:srgbClr val="0006A3"/>
                </a:solidFill>
                <a:latin typeface="Palatino Linotype"/>
                <a:cs typeface="Palatino Linotype"/>
              </a:rPr>
              <a:t>ti</a:t>
            </a:r>
            <a:r>
              <a:rPr sz="800" b="1" spc="-5" dirty="0">
                <a:solidFill>
                  <a:srgbClr val="0006A3"/>
                </a:solidFill>
                <a:latin typeface="Palatino Linotype"/>
                <a:cs typeface="Palatino Linotype"/>
              </a:rPr>
              <a:t>on  Domain </a:t>
            </a:r>
            <a:r>
              <a:rPr sz="800" b="1" spc="-190" dirty="0">
                <a:solidFill>
                  <a:srgbClr val="0006A3"/>
                </a:solidFill>
                <a:latin typeface="Palatino Linotype"/>
                <a:cs typeface="Palatino Linotype"/>
              </a:rPr>
              <a:t> </a:t>
            </a:r>
            <a:r>
              <a:rPr sz="800" b="1" spc="-5" dirty="0">
                <a:solidFill>
                  <a:srgbClr val="0006A3"/>
                </a:solidFill>
                <a:latin typeface="Palatino Linotype"/>
                <a:cs typeface="Palatino Linotype"/>
              </a:rPr>
              <a:t>Objects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67262" y="4224019"/>
            <a:ext cx="341630" cy="281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 marR="5080" indent="-37465">
              <a:lnSpc>
                <a:spcPct val="105000"/>
              </a:lnSpc>
              <a:spcBef>
                <a:spcPts val="100"/>
              </a:spcBef>
            </a:pPr>
            <a:r>
              <a:rPr sz="800" b="1" spc="-5" dirty="0">
                <a:solidFill>
                  <a:srgbClr val="0006A3"/>
                </a:solidFill>
                <a:latin typeface="Palatino Linotype"/>
                <a:cs typeface="Palatino Linotype"/>
              </a:rPr>
              <a:t>Sou</a:t>
            </a:r>
            <a:r>
              <a:rPr sz="800" b="1" dirty="0">
                <a:solidFill>
                  <a:srgbClr val="0006A3"/>
                </a:solidFill>
                <a:latin typeface="Palatino Linotype"/>
                <a:cs typeface="Palatino Linotype"/>
              </a:rPr>
              <a:t>rce  </a:t>
            </a:r>
            <a:r>
              <a:rPr sz="800" b="1" spc="-5" dirty="0">
                <a:solidFill>
                  <a:srgbClr val="0006A3"/>
                </a:solidFill>
                <a:latin typeface="Palatino Linotype"/>
                <a:cs typeface="Palatino Linotype"/>
              </a:rPr>
              <a:t>Code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67337" y="4269740"/>
            <a:ext cx="290830" cy="2755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20955">
              <a:lnSpc>
                <a:spcPct val="105000"/>
              </a:lnSpc>
              <a:spcBef>
                <a:spcPts val="50"/>
              </a:spcBef>
            </a:pPr>
            <a:r>
              <a:rPr sz="800" b="1" spc="-5" dirty="0">
                <a:solidFill>
                  <a:srgbClr val="0006A3"/>
                </a:solidFill>
                <a:latin typeface="Palatino Linotype"/>
                <a:cs typeface="Palatino Linotype"/>
              </a:rPr>
              <a:t>Test </a:t>
            </a:r>
            <a:r>
              <a:rPr sz="800" b="1" dirty="0">
                <a:solidFill>
                  <a:srgbClr val="0006A3"/>
                </a:solidFill>
                <a:latin typeface="Palatino Linotype"/>
                <a:cs typeface="Palatino Linotype"/>
              </a:rPr>
              <a:t> </a:t>
            </a:r>
            <a:r>
              <a:rPr sz="800" b="1" spc="-5" dirty="0">
                <a:solidFill>
                  <a:srgbClr val="0006A3"/>
                </a:solidFill>
                <a:latin typeface="Palatino Linotype"/>
                <a:cs typeface="Palatino Linotype"/>
              </a:rPr>
              <a:t>C</a:t>
            </a:r>
            <a:r>
              <a:rPr sz="800" b="1" dirty="0">
                <a:solidFill>
                  <a:srgbClr val="0006A3"/>
                </a:solidFill>
                <a:latin typeface="Palatino Linotype"/>
                <a:cs typeface="Palatino Linotype"/>
              </a:rPr>
              <a:t>ases</a:t>
            </a:r>
            <a:endParaRPr sz="800">
              <a:latin typeface="Palatino Linotype"/>
              <a:cs typeface="Palatino Linotype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494756" y="3043237"/>
            <a:ext cx="3329940" cy="1196340"/>
            <a:chOff x="2494756" y="3043237"/>
            <a:chExt cx="3329940" cy="1196340"/>
          </a:xfrm>
        </p:grpSpPr>
        <p:sp>
          <p:nvSpPr>
            <p:cNvPr id="35" name="object 35"/>
            <p:cNvSpPr/>
            <p:nvPr/>
          </p:nvSpPr>
          <p:spPr>
            <a:xfrm>
              <a:off x="5301456" y="3733006"/>
              <a:ext cx="516890" cy="500380"/>
            </a:xfrm>
            <a:custGeom>
              <a:avLst/>
              <a:gdLst/>
              <a:ahLst/>
              <a:cxnLst/>
              <a:rect l="l" t="t" r="r" b="b"/>
              <a:pathLst>
                <a:path w="516889" h="500379">
                  <a:moveTo>
                    <a:pt x="0" y="0"/>
                  </a:moveTo>
                  <a:lnTo>
                    <a:pt x="516731" y="0"/>
                  </a:lnTo>
                  <a:lnTo>
                    <a:pt x="516731" y="500062"/>
                  </a:lnTo>
                  <a:lnTo>
                    <a:pt x="0" y="5000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95118" y="3971925"/>
              <a:ext cx="117475" cy="7302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03850" y="3768725"/>
              <a:ext cx="109537" cy="50006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403850" y="3768725"/>
              <a:ext cx="109855" cy="50165"/>
            </a:xfrm>
            <a:custGeom>
              <a:avLst/>
              <a:gdLst/>
              <a:ahLst/>
              <a:cxnLst/>
              <a:rect l="l" t="t" r="r" b="b"/>
              <a:pathLst>
                <a:path w="109854" h="50164">
                  <a:moveTo>
                    <a:pt x="0" y="25003"/>
                  </a:moveTo>
                  <a:lnTo>
                    <a:pt x="4303" y="15270"/>
                  </a:lnTo>
                  <a:lnTo>
                    <a:pt x="16041" y="7323"/>
                  </a:lnTo>
                  <a:lnTo>
                    <a:pt x="33450" y="1964"/>
                  </a:lnTo>
                  <a:lnTo>
                    <a:pt x="54768" y="0"/>
                  </a:lnTo>
                  <a:lnTo>
                    <a:pt x="76087" y="1964"/>
                  </a:lnTo>
                  <a:lnTo>
                    <a:pt x="93496" y="7323"/>
                  </a:lnTo>
                  <a:lnTo>
                    <a:pt x="105233" y="15270"/>
                  </a:lnTo>
                  <a:lnTo>
                    <a:pt x="109537" y="25003"/>
                  </a:lnTo>
                  <a:lnTo>
                    <a:pt x="105233" y="34735"/>
                  </a:lnTo>
                  <a:lnTo>
                    <a:pt x="93496" y="42683"/>
                  </a:lnTo>
                  <a:lnTo>
                    <a:pt x="76087" y="48041"/>
                  </a:lnTo>
                  <a:lnTo>
                    <a:pt x="54768" y="50006"/>
                  </a:lnTo>
                  <a:lnTo>
                    <a:pt x="33450" y="48041"/>
                  </a:lnTo>
                  <a:lnTo>
                    <a:pt x="16041" y="42683"/>
                  </a:lnTo>
                  <a:lnTo>
                    <a:pt x="4303" y="34735"/>
                  </a:lnTo>
                  <a:lnTo>
                    <a:pt x="0" y="2500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598318" y="3860006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11753"/>
                  </a:moveTo>
                  <a:lnTo>
                    <a:pt x="11794" y="60335"/>
                  </a:lnTo>
                  <a:lnTo>
                    <a:pt x="8335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598318" y="3771106"/>
              <a:ext cx="83185" cy="59690"/>
            </a:xfrm>
            <a:custGeom>
              <a:avLst/>
              <a:gdLst/>
              <a:ahLst/>
              <a:cxnLst/>
              <a:rect l="l" t="t" r="r" b="b"/>
              <a:pathLst>
                <a:path w="83185" h="59689">
                  <a:moveTo>
                    <a:pt x="0" y="11751"/>
                  </a:moveTo>
                  <a:lnTo>
                    <a:pt x="11793" y="59541"/>
                  </a:lnTo>
                  <a:lnTo>
                    <a:pt x="8255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216973" y="3847883"/>
              <a:ext cx="957580" cy="97155"/>
            </a:xfrm>
            <a:custGeom>
              <a:avLst/>
              <a:gdLst/>
              <a:ahLst/>
              <a:cxnLst/>
              <a:rect l="l" t="t" r="r" b="b"/>
              <a:pathLst>
                <a:path w="957579" h="97154">
                  <a:moveTo>
                    <a:pt x="316001" y="37528"/>
                  </a:moveTo>
                  <a:lnTo>
                    <a:pt x="291096" y="25311"/>
                  </a:lnTo>
                  <a:lnTo>
                    <a:pt x="239522" y="0"/>
                  </a:lnTo>
                  <a:lnTo>
                    <a:pt x="239712" y="25400"/>
                  </a:lnTo>
                  <a:lnTo>
                    <a:pt x="0" y="27216"/>
                  </a:lnTo>
                  <a:lnTo>
                    <a:pt x="190" y="52603"/>
                  </a:lnTo>
                  <a:lnTo>
                    <a:pt x="239903" y="50800"/>
                  </a:lnTo>
                  <a:lnTo>
                    <a:pt x="240093" y="76200"/>
                  </a:lnTo>
                  <a:lnTo>
                    <a:pt x="316001" y="37528"/>
                  </a:lnTo>
                  <a:close/>
                </a:path>
                <a:path w="957579" h="97154">
                  <a:moveTo>
                    <a:pt x="957351" y="58953"/>
                  </a:moveTo>
                  <a:lnTo>
                    <a:pt x="931951" y="46253"/>
                  </a:lnTo>
                  <a:lnTo>
                    <a:pt x="881151" y="20853"/>
                  </a:lnTo>
                  <a:lnTo>
                    <a:pt x="881151" y="46253"/>
                  </a:lnTo>
                  <a:lnTo>
                    <a:pt x="687476" y="46253"/>
                  </a:lnTo>
                  <a:lnTo>
                    <a:pt x="687476" y="71653"/>
                  </a:lnTo>
                  <a:lnTo>
                    <a:pt x="881151" y="71653"/>
                  </a:lnTo>
                  <a:lnTo>
                    <a:pt x="881151" y="97053"/>
                  </a:lnTo>
                  <a:lnTo>
                    <a:pt x="931951" y="71653"/>
                  </a:lnTo>
                  <a:lnTo>
                    <a:pt x="957351" y="589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13012" y="3251993"/>
              <a:ext cx="1156970" cy="0"/>
            </a:xfrm>
            <a:custGeom>
              <a:avLst/>
              <a:gdLst/>
              <a:ahLst/>
              <a:cxnLst/>
              <a:rect l="l" t="t" r="r" b="b"/>
              <a:pathLst>
                <a:path w="1156970">
                  <a:moveTo>
                    <a:pt x="0" y="0"/>
                  </a:moveTo>
                  <a:lnTo>
                    <a:pt x="115649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06662" y="3180556"/>
              <a:ext cx="1857375" cy="0"/>
            </a:xfrm>
            <a:custGeom>
              <a:avLst/>
              <a:gdLst/>
              <a:ahLst/>
              <a:cxnLst/>
              <a:rect l="l" t="t" r="r" b="b"/>
              <a:pathLst>
                <a:path w="1857375">
                  <a:moveTo>
                    <a:pt x="0" y="0"/>
                  </a:moveTo>
                  <a:lnTo>
                    <a:pt x="18573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06662" y="3114675"/>
              <a:ext cx="2384425" cy="0"/>
            </a:xfrm>
            <a:custGeom>
              <a:avLst/>
              <a:gdLst/>
              <a:ahLst/>
              <a:cxnLst/>
              <a:rect l="l" t="t" r="r" b="b"/>
              <a:pathLst>
                <a:path w="2384425">
                  <a:moveTo>
                    <a:pt x="0" y="0"/>
                  </a:moveTo>
                  <a:lnTo>
                    <a:pt x="238442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501106" y="3049587"/>
              <a:ext cx="3044190" cy="0"/>
            </a:xfrm>
            <a:custGeom>
              <a:avLst/>
              <a:gdLst/>
              <a:ahLst/>
              <a:cxnLst/>
              <a:rect l="l" t="t" r="r" b="b"/>
              <a:pathLst>
                <a:path w="3044190">
                  <a:moveTo>
                    <a:pt x="0" y="0"/>
                  </a:moveTo>
                  <a:lnTo>
                    <a:pt x="304403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637750" y="3044037"/>
              <a:ext cx="1954530" cy="679450"/>
            </a:xfrm>
            <a:custGeom>
              <a:avLst/>
              <a:gdLst/>
              <a:ahLst/>
              <a:cxnLst/>
              <a:rect l="l" t="t" r="r" b="b"/>
              <a:pathLst>
                <a:path w="1954529" h="679450">
                  <a:moveTo>
                    <a:pt x="76200" y="579437"/>
                  </a:moveTo>
                  <a:lnTo>
                    <a:pt x="50800" y="579437"/>
                  </a:lnTo>
                  <a:lnTo>
                    <a:pt x="50800" y="214312"/>
                  </a:lnTo>
                  <a:lnTo>
                    <a:pt x="25400" y="214312"/>
                  </a:lnTo>
                  <a:lnTo>
                    <a:pt x="25400" y="579437"/>
                  </a:lnTo>
                  <a:lnTo>
                    <a:pt x="0" y="579437"/>
                  </a:lnTo>
                  <a:lnTo>
                    <a:pt x="38100" y="655637"/>
                  </a:lnTo>
                  <a:lnTo>
                    <a:pt x="69850" y="592137"/>
                  </a:lnTo>
                  <a:lnTo>
                    <a:pt x="76200" y="579437"/>
                  </a:lnTo>
                  <a:close/>
                </a:path>
                <a:path w="1954529" h="679450">
                  <a:moveTo>
                    <a:pt x="767562" y="579437"/>
                  </a:moveTo>
                  <a:lnTo>
                    <a:pt x="742162" y="579437"/>
                  </a:lnTo>
                  <a:lnTo>
                    <a:pt x="742162" y="137312"/>
                  </a:lnTo>
                  <a:lnTo>
                    <a:pt x="716762" y="137312"/>
                  </a:lnTo>
                  <a:lnTo>
                    <a:pt x="716762" y="579437"/>
                  </a:lnTo>
                  <a:lnTo>
                    <a:pt x="691362" y="579437"/>
                  </a:lnTo>
                  <a:lnTo>
                    <a:pt x="729462" y="655637"/>
                  </a:lnTo>
                  <a:lnTo>
                    <a:pt x="761212" y="592137"/>
                  </a:lnTo>
                  <a:lnTo>
                    <a:pt x="767562" y="579437"/>
                  </a:lnTo>
                  <a:close/>
                </a:path>
                <a:path w="1954529" h="679450">
                  <a:moveTo>
                    <a:pt x="1293812" y="603250"/>
                  </a:moveTo>
                  <a:lnTo>
                    <a:pt x="1268412" y="603250"/>
                  </a:lnTo>
                  <a:lnTo>
                    <a:pt x="1268412" y="76987"/>
                  </a:lnTo>
                  <a:lnTo>
                    <a:pt x="1243012" y="76987"/>
                  </a:lnTo>
                  <a:lnTo>
                    <a:pt x="1243012" y="603250"/>
                  </a:lnTo>
                  <a:lnTo>
                    <a:pt x="1217612" y="603250"/>
                  </a:lnTo>
                  <a:lnTo>
                    <a:pt x="1255712" y="679450"/>
                  </a:lnTo>
                  <a:lnTo>
                    <a:pt x="1287462" y="615950"/>
                  </a:lnTo>
                  <a:lnTo>
                    <a:pt x="1293812" y="603250"/>
                  </a:lnTo>
                  <a:close/>
                </a:path>
                <a:path w="1954529" h="679450">
                  <a:moveTo>
                    <a:pt x="1954212" y="591337"/>
                  </a:moveTo>
                  <a:lnTo>
                    <a:pt x="1928812" y="591337"/>
                  </a:lnTo>
                  <a:lnTo>
                    <a:pt x="1928812" y="0"/>
                  </a:lnTo>
                  <a:lnTo>
                    <a:pt x="1903412" y="0"/>
                  </a:lnTo>
                  <a:lnTo>
                    <a:pt x="1903412" y="591337"/>
                  </a:lnTo>
                  <a:lnTo>
                    <a:pt x="1878012" y="591337"/>
                  </a:lnTo>
                  <a:lnTo>
                    <a:pt x="1916112" y="667537"/>
                  </a:lnTo>
                  <a:lnTo>
                    <a:pt x="1947862" y="604037"/>
                  </a:lnTo>
                  <a:lnTo>
                    <a:pt x="1954212" y="5913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593181" y="3336925"/>
              <a:ext cx="781050" cy="259079"/>
            </a:xfrm>
            <a:custGeom>
              <a:avLst/>
              <a:gdLst/>
              <a:ahLst/>
              <a:cxnLst/>
              <a:rect l="l" t="t" r="r" b="b"/>
              <a:pathLst>
                <a:path w="781050" h="259079">
                  <a:moveTo>
                    <a:pt x="781050" y="0"/>
                  </a:moveTo>
                  <a:lnTo>
                    <a:pt x="0" y="0"/>
                  </a:lnTo>
                  <a:lnTo>
                    <a:pt x="0" y="258762"/>
                  </a:lnTo>
                  <a:lnTo>
                    <a:pt x="781050" y="258762"/>
                  </a:lnTo>
                  <a:lnTo>
                    <a:pt x="7810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757677" y="3346704"/>
            <a:ext cx="465455" cy="23304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64769" marR="5080" indent="-65405">
              <a:lnSpc>
                <a:spcPts val="790"/>
              </a:lnSpc>
              <a:spcBef>
                <a:spcPts val="165"/>
              </a:spcBef>
            </a:pPr>
            <a:r>
              <a:rPr sz="700" dirty="0">
                <a:latin typeface="Calibri"/>
                <a:cs typeface="Calibri"/>
              </a:rPr>
              <a:t>Exp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dirty="0">
                <a:latin typeface="Calibri"/>
                <a:cs typeface="Calibri"/>
              </a:rPr>
              <a:t>essed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dirty="0">
                <a:latin typeface="Calibri"/>
                <a:cs typeface="Calibri"/>
              </a:rPr>
              <a:t>in  </a:t>
            </a:r>
            <a:r>
              <a:rPr sz="700" spc="-60" dirty="0">
                <a:latin typeface="Calibri"/>
                <a:cs typeface="Calibri"/>
              </a:rPr>
              <a:t>T</a:t>
            </a:r>
            <a:r>
              <a:rPr sz="70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rm</a:t>
            </a:r>
            <a:r>
              <a:rPr sz="700" dirty="0">
                <a:latin typeface="Calibri"/>
                <a:cs typeface="Calibri"/>
              </a:rPr>
              <a:t>s</a:t>
            </a:r>
            <a:r>
              <a:rPr sz="700" spc="-5" dirty="0">
                <a:latin typeface="Calibri"/>
                <a:cs typeface="Calibri"/>
              </a:rPr>
              <a:t> O</a:t>
            </a:r>
            <a:r>
              <a:rPr sz="700" dirty="0">
                <a:latin typeface="Calibri"/>
                <a:cs typeface="Calibri"/>
              </a:rPr>
              <a:t>f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324225" y="3365500"/>
            <a:ext cx="664845" cy="152400"/>
          </a:xfrm>
          <a:custGeom>
            <a:avLst/>
            <a:gdLst/>
            <a:ahLst/>
            <a:cxnLst/>
            <a:rect l="l" t="t" r="r" b="b"/>
            <a:pathLst>
              <a:path w="664845" h="152400">
                <a:moveTo>
                  <a:pt x="664368" y="0"/>
                </a:moveTo>
                <a:lnTo>
                  <a:pt x="0" y="0"/>
                </a:lnTo>
                <a:lnTo>
                  <a:pt x="0" y="152400"/>
                </a:lnTo>
                <a:lnTo>
                  <a:pt x="664368" y="152400"/>
                </a:lnTo>
                <a:lnTo>
                  <a:pt x="6643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397868" y="3374135"/>
            <a:ext cx="51689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latin typeface="Calibri"/>
                <a:cs typeface="Calibri"/>
              </a:rPr>
              <a:t>S</a:t>
            </a:r>
            <a:r>
              <a:rPr sz="700" dirty="0">
                <a:latin typeface="Calibri"/>
                <a:cs typeface="Calibri"/>
              </a:rPr>
              <a:t>t</a:t>
            </a:r>
            <a:r>
              <a:rPr sz="700" spc="-5" dirty="0">
                <a:latin typeface="Calibri"/>
                <a:cs typeface="Calibri"/>
              </a:rPr>
              <a:t>r</a:t>
            </a:r>
            <a:r>
              <a:rPr sz="700" dirty="0">
                <a:latin typeface="Calibri"/>
                <a:cs typeface="Calibri"/>
              </a:rPr>
              <a:t>u</a:t>
            </a:r>
            <a:r>
              <a:rPr sz="700" spc="-5" dirty="0">
                <a:latin typeface="Calibri"/>
                <a:cs typeface="Calibri"/>
              </a:rPr>
              <a:t>c</a:t>
            </a:r>
            <a:r>
              <a:rPr sz="700" dirty="0">
                <a:latin typeface="Calibri"/>
                <a:cs typeface="Calibri"/>
              </a:rPr>
              <a:t>tu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dirty="0">
                <a:latin typeface="Calibri"/>
                <a:cs typeface="Calibri"/>
              </a:rPr>
              <a:t>ed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-10" dirty="0">
                <a:latin typeface="Calibri"/>
                <a:cs typeface="Calibri"/>
              </a:rPr>
              <a:t>B</a:t>
            </a:r>
            <a:r>
              <a:rPr sz="700" dirty="0">
                <a:latin typeface="Calibri"/>
                <a:cs typeface="Calibri"/>
              </a:rPr>
              <a:t>y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580731" y="3186112"/>
            <a:ext cx="660400" cy="259079"/>
          </a:xfrm>
          <a:custGeom>
            <a:avLst/>
            <a:gdLst/>
            <a:ahLst/>
            <a:cxnLst/>
            <a:rect l="l" t="t" r="r" b="b"/>
            <a:pathLst>
              <a:path w="660400" h="259079">
                <a:moveTo>
                  <a:pt x="660400" y="0"/>
                </a:moveTo>
                <a:lnTo>
                  <a:pt x="0" y="0"/>
                </a:lnTo>
                <a:lnTo>
                  <a:pt x="0" y="258762"/>
                </a:lnTo>
                <a:lnTo>
                  <a:pt x="660400" y="258762"/>
                </a:lnTo>
                <a:lnTo>
                  <a:pt x="660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4655042" y="3197352"/>
            <a:ext cx="511809" cy="23304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221615" marR="5080" indent="-209550">
              <a:lnSpc>
                <a:spcPts val="790"/>
              </a:lnSpc>
              <a:spcBef>
                <a:spcPts val="165"/>
              </a:spcBef>
            </a:pPr>
            <a:r>
              <a:rPr sz="700" spc="-5" dirty="0">
                <a:latin typeface="Calibri"/>
                <a:cs typeface="Calibri"/>
              </a:rPr>
              <a:t>Im</a:t>
            </a:r>
            <a:r>
              <a:rPr sz="700" dirty="0">
                <a:latin typeface="Calibri"/>
                <a:cs typeface="Calibri"/>
              </a:rPr>
              <a:t>ple</a:t>
            </a:r>
            <a:r>
              <a:rPr sz="700" spc="-5" dirty="0">
                <a:latin typeface="Calibri"/>
                <a:cs typeface="Calibri"/>
              </a:rPr>
              <a:t>m</a:t>
            </a:r>
            <a:r>
              <a:rPr sz="700" dirty="0">
                <a:latin typeface="Calibri"/>
                <a:cs typeface="Calibri"/>
              </a:rPr>
              <a:t>e</a:t>
            </a:r>
            <a:r>
              <a:rPr sz="700" spc="-10" dirty="0">
                <a:latin typeface="Calibri"/>
                <a:cs typeface="Calibri"/>
              </a:rPr>
              <a:t>n</a:t>
            </a:r>
            <a:r>
              <a:rPr sz="700" spc="-5" dirty="0">
                <a:latin typeface="Calibri"/>
                <a:cs typeface="Calibri"/>
              </a:rPr>
              <a:t>t</a:t>
            </a:r>
            <a:r>
              <a:rPr sz="700" dirty="0">
                <a:latin typeface="Calibri"/>
                <a:cs typeface="Calibri"/>
              </a:rPr>
              <a:t>ed  </a:t>
            </a:r>
            <a:r>
              <a:rPr sz="700" spc="-10" dirty="0">
                <a:latin typeface="Calibri"/>
                <a:cs typeface="Calibri"/>
              </a:rPr>
              <a:t>By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009231" y="3396456"/>
            <a:ext cx="777875" cy="152400"/>
          </a:xfrm>
          <a:custGeom>
            <a:avLst/>
            <a:gdLst/>
            <a:ahLst/>
            <a:cxnLst/>
            <a:rect l="l" t="t" r="r" b="b"/>
            <a:pathLst>
              <a:path w="777875" h="152400">
                <a:moveTo>
                  <a:pt x="777875" y="0"/>
                </a:moveTo>
                <a:lnTo>
                  <a:pt x="0" y="0"/>
                </a:lnTo>
                <a:lnTo>
                  <a:pt x="0" y="152400"/>
                </a:lnTo>
                <a:lnTo>
                  <a:pt x="777875" y="152400"/>
                </a:lnTo>
                <a:lnTo>
                  <a:pt x="7778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042735" y="3407664"/>
            <a:ext cx="43307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15" dirty="0">
                <a:latin typeface="Calibri"/>
                <a:cs typeface="Calibri"/>
              </a:rPr>
              <a:t>R</a:t>
            </a:r>
            <a:r>
              <a:rPr sz="700" dirty="0">
                <a:latin typeface="Calibri"/>
                <a:cs typeface="Calibri"/>
              </a:rPr>
              <a:t>eali</a:t>
            </a:r>
            <a:r>
              <a:rPr sz="700" spc="-20" dirty="0">
                <a:latin typeface="Calibri"/>
                <a:cs typeface="Calibri"/>
              </a:rPr>
              <a:t>z</a:t>
            </a:r>
            <a:r>
              <a:rPr sz="700" dirty="0">
                <a:latin typeface="Calibri"/>
                <a:cs typeface="Calibri"/>
              </a:rPr>
              <a:t>ed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spc="-10" dirty="0">
                <a:latin typeface="Calibri"/>
                <a:cs typeface="Calibri"/>
              </a:rPr>
              <a:t>B</a:t>
            </a:r>
            <a:r>
              <a:rPr sz="700" dirty="0">
                <a:latin typeface="Calibri"/>
                <a:cs typeface="Calibri"/>
              </a:rPr>
              <a:t>y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330031" y="3432175"/>
            <a:ext cx="417830" cy="259079"/>
          </a:xfrm>
          <a:custGeom>
            <a:avLst/>
            <a:gdLst/>
            <a:ahLst/>
            <a:cxnLst/>
            <a:rect l="l" t="t" r="r" b="b"/>
            <a:pathLst>
              <a:path w="417829" h="259079">
                <a:moveTo>
                  <a:pt x="417512" y="0"/>
                </a:moveTo>
                <a:lnTo>
                  <a:pt x="0" y="0"/>
                </a:lnTo>
                <a:lnTo>
                  <a:pt x="0" y="258762"/>
                </a:lnTo>
                <a:lnTo>
                  <a:pt x="417512" y="258762"/>
                </a:lnTo>
                <a:lnTo>
                  <a:pt x="4175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5375497" y="3441192"/>
            <a:ext cx="306705" cy="23622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18745" marR="5080" indent="-106680">
              <a:lnSpc>
                <a:spcPts val="819"/>
              </a:lnSpc>
              <a:spcBef>
                <a:spcPts val="145"/>
              </a:spcBef>
            </a:pPr>
            <a:r>
              <a:rPr sz="700" spc="-35" dirty="0">
                <a:latin typeface="Calibri"/>
                <a:cs typeface="Calibri"/>
              </a:rPr>
              <a:t>V</a:t>
            </a:r>
            <a:r>
              <a:rPr sz="700" dirty="0">
                <a:latin typeface="Calibri"/>
                <a:cs typeface="Calibri"/>
              </a:rPr>
              <a:t>e</a:t>
            </a:r>
            <a:r>
              <a:rPr sz="700" spc="-5" dirty="0">
                <a:latin typeface="Calibri"/>
                <a:cs typeface="Calibri"/>
              </a:rPr>
              <a:t>r</a:t>
            </a:r>
            <a:r>
              <a:rPr sz="700" dirty="0">
                <a:latin typeface="Calibri"/>
                <a:cs typeface="Calibri"/>
              </a:rPr>
              <a:t>i</a:t>
            </a:r>
            <a:r>
              <a:rPr sz="700" spc="-5" dirty="0">
                <a:latin typeface="Calibri"/>
                <a:cs typeface="Calibri"/>
              </a:rPr>
              <a:t>f</a:t>
            </a:r>
            <a:r>
              <a:rPr sz="700" dirty="0">
                <a:latin typeface="Calibri"/>
                <a:cs typeface="Calibri"/>
              </a:rPr>
              <a:t>ied  </a:t>
            </a:r>
            <a:r>
              <a:rPr sz="700" spc="-10" dirty="0">
                <a:latin typeface="Calibri"/>
                <a:cs typeface="Calibri"/>
              </a:rPr>
              <a:t>By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382168" y="2410618"/>
            <a:ext cx="553720" cy="396875"/>
          </a:xfrm>
          <a:custGeom>
            <a:avLst/>
            <a:gdLst/>
            <a:ahLst/>
            <a:cxnLst/>
            <a:rect l="l" t="t" r="r" b="b"/>
            <a:pathLst>
              <a:path w="553720" h="396875">
                <a:moveTo>
                  <a:pt x="0" y="0"/>
                </a:moveTo>
                <a:lnTo>
                  <a:pt x="553244" y="0"/>
                </a:lnTo>
                <a:lnTo>
                  <a:pt x="553244" y="396875"/>
                </a:lnTo>
                <a:lnTo>
                  <a:pt x="0" y="39687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3455591" y="2446528"/>
            <a:ext cx="407034" cy="3028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5875" marR="5080" indent="-3175">
              <a:lnSpc>
                <a:spcPct val="102200"/>
              </a:lnSpc>
              <a:spcBef>
                <a:spcPts val="75"/>
              </a:spcBef>
            </a:pPr>
            <a:r>
              <a:rPr sz="900" b="1" dirty="0">
                <a:latin typeface="Palatino Linotype"/>
                <a:cs typeface="Palatino Linotype"/>
              </a:rPr>
              <a:t>S</a:t>
            </a:r>
            <a:r>
              <a:rPr sz="900" b="1" spc="-5" dirty="0">
                <a:latin typeface="Palatino Linotype"/>
                <a:cs typeface="Palatino Linotype"/>
              </a:rPr>
              <a:t>y</a:t>
            </a:r>
            <a:r>
              <a:rPr sz="900" b="1" dirty="0">
                <a:latin typeface="Palatino Linotype"/>
                <a:cs typeface="Palatino Linotype"/>
              </a:rPr>
              <a:t>stem  Desi</a:t>
            </a:r>
            <a:r>
              <a:rPr sz="900" b="1" spc="-5" dirty="0">
                <a:latin typeface="Palatino Linotype"/>
                <a:cs typeface="Palatino Linotype"/>
              </a:rPr>
              <a:t>g</a:t>
            </a:r>
            <a:r>
              <a:rPr sz="900" b="1" dirty="0">
                <a:latin typeface="Palatino Linotype"/>
                <a:cs typeface="Palatino Linotype"/>
              </a:rPr>
              <a:t>n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014787" y="2410618"/>
            <a:ext cx="554355" cy="396875"/>
          </a:xfrm>
          <a:custGeom>
            <a:avLst/>
            <a:gdLst/>
            <a:ahLst/>
            <a:cxnLst/>
            <a:rect l="l" t="t" r="r" b="b"/>
            <a:pathLst>
              <a:path w="554354" h="396875">
                <a:moveTo>
                  <a:pt x="0" y="0"/>
                </a:moveTo>
                <a:lnTo>
                  <a:pt x="554037" y="0"/>
                </a:lnTo>
                <a:lnTo>
                  <a:pt x="554037" y="396875"/>
                </a:lnTo>
                <a:lnTo>
                  <a:pt x="0" y="39687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091781" y="2446528"/>
            <a:ext cx="400050" cy="3028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12700">
              <a:lnSpc>
                <a:spcPct val="102200"/>
              </a:lnSpc>
              <a:spcBef>
                <a:spcPts val="75"/>
              </a:spcBef>
            </a:pPr>
            <a:r>
              <a:rPr sz="900" b="1" dirty="0">
                <a:latin typeface="Palatino Linotype"/>
                <a:cs typeface="Palatino Linotype"/>
              </a:rPr>
              <a:t>Object  Desi</a:t>
            </a:r>
            <a:r>
              <a:rPr sz="900" b="1" spc="-5" dirty="0">
                <a:latin typeface="Palatino Linotype"/>
                <a:cs typeface="Palatino Linotype"/>
              </a:rPr>
              <a:t>g</a:t>
            </a:r>
            <a:r>
              <a:rPr sz="900" b="1" dirty="0">
                <a:latin typeface="Palatino Linotype"/>
                <a:cs typeface="Palatino Linotype"/>
              </a:rPr>
              <a:t>n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664075" y="2410618"/>
            <a:ext cx="554355" cy="396875"/>
          </a:xfrm>
          <a:custGeom>
            <a:avLst/>
            <a:gdLst/>
            <a:ahLst/>
            <a:cxnLst/>
            <a:rect l="l" t="t" r="r" b="b"/>
            <a:pathLst>
              <a:path w="554354" h="396875">
                <a:moveTo>
                  <a:pt x="0" y="0"/>
                </a:moveTo>
                <a:lnTo>
                  <a:pt x="554037" y="0"/>
                </a:lnTo>
                <a:lnTo>
                  <a:pt x="554037" y="396875"/>
                </a:lnTo>
                <a:lnTo>
                  <a:pt x="0" y="39687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639468" y="2446528"/>
            <a:ext cx="6032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Palatino Linotype"/>
                <a:cs typeface="Palatino Linotype"/>
              </a:rPr>
              <a:t>Implemen-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775961" y="2586735"/>
            <a:ext cx="330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Palatino Linotype"/>
                <a:cs typeface="Palatino Linotype"/>
              </a:rPr>
              <a:t>tati</a:t>
            </a:r>
            <a:r>
              <a:rPr sz="900" b="1" spc="-5" dirty="0">
                <a:latin typeface="Palatino Linotype"/>
                <a:cs typeface="Palatino Linotype"/>
              </a:rPr>
              <a:t>o</a:t>
            </a:r>
            <a:r>
              <a:rPr sz="900" b="1" dirty="0">
                <a:latin typeface="Palatino Linotype"/>
                <a:cs typeface="Palatino Linotype"/>
              </a:rPr>
              <a:t>n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297487" y="2410618"/>
            <a:ext cx="553720" cy="396875"/>
          </a:xfrm>
          <a:custGeom>
            <a:avLst/>
            <a:gdLst/>
            <a:ahLst/>
            <a:cxnLst/>
            <a:rect l="l" t="t" r="r" b="b"/>
            <a:pathLst>
              <a:path w="553720" h="396875">
                <a:moveTo>
                  <a:pt x="0" y="0"/>
                </a:moveTo>
                <a:lnTo>
                  <a:pt x="553244" y="0"/>
                </a:lnTo>
                <a:lnTo>
                  <a:pt x="553244" y="396875"/>
                </a:lnTo>
                <a:lnTo>
                  <a:pt x="0" y="39687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5268912" y="2513583"/>
            <a:ext cx="5988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sz="900" b="1" spc="-15" dirty="0">
                <a:latin typeface="Palatino Linotype"/>
                <a:cs typeface="Palatino Linotype"/>
              </a:rPr>
              <a:t>Testing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2513012" y="2321718"/>
            <a:ext cx="2983230" cy="2240915"/>
            <a:chOff x="2513012" y="2321718"/>
            <a:chExt cx="2983230" cy="2240915"/>
          </a:xfrm>
        </p:grpSpPr>
        <p:sp>
          <p:nvSpPr>
            <p:cNvPr id="67" name="object 67"/>
            <p:cNvSpPr/>
            <p:nvPr/>
          </p:nvSpPr>
          <p:spPr>
            <a:xfrm>
              <a:off x="4610887" y="2321724"/>
              <a:ext cx="19050" cy="2240915"/>
            </a:xfrm>
            <a:custGeom>
              <a:avLst/>
              <a:gdLst/>
              <a:ahLst/>
              <a:cxnLst/>
              <a:rect l="l" t="t" r="r" b="b"/>
              <a:pathLst>
                <a:path w="19050" h="2240915">
                  <a:moveTo>
                    <a:pt x="6350" y="0"/>
                  </a:moveTo>
                  <a:lnTo>
                    <a:pt x="0" y="0"/>
                  </a:lnTo>
                  <a:lnTo>
                    <a:pt x="0" y="2240750"/>
                  </a:lnTo>
                  <a:lnTo>
                    <a:pt x="6350" y="2240750"/>
                  </a:lnTo>
                  <a:lnTo>
                    <a:pt x="6350" y="0"/>
                  </a:lnTo>
                  <a:close/>
                </a:path>
                <a:path w="19050" h="2240915">
                  <a:moveTo>
                    <a:pt x="19050" y="0"/>
                  </a:moveTo>
                  <a:lnTo>
                    <a:pt x="12700" y="0"/>
                  </a:lnTo>
                  <a:lnTo>
                    <a:pt x="12700" y="2240750"/>
                  </a:lnTo>
                  <a:lnTo>
                    <a:pt x="19050" y="224075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519362" y="3298825"/>
              <a:ext cx="478790" cy="0"/>
            </a:xfrm>
            <a:custGeom>
              <a:avLst/>
              <a:gdLst/>
              <a:ahLst/>
              <a:cxnLst/>
              <a:rect l="l" t="t" r="r" b="b"/>
              <a:pathLst>
                <a:path w="478789">
                  <a:moveTo>
                    <a:pt x="0" y="0"/>
                  </a:moveTo>
                  <a:lnTo>
                    <a:pt x="47863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972593" y="3871118"/>
              <a:ext cx="151765" cy="0"/>
            </a:xfrm>
            <a:custGeom>
              <a:avLst/>
              <a:gdLst/>
              <a:ahLst/>
              <a:cxnLst/>
              <a:rect l="l" t="t" r="r" b="b"/>
              <a:pathLst>
                <a:path w="151764">
                  <a:moveTo>
                    <a:pt x="0" y="0"/>
                  </a:moveTo>
                  <a:lnTo>
                    <a:pt x="151606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127375" y="3879850"/>
              <a:ext cx="0" cy="43815"/>
            </a:xfrm>
            <a:custGeom>
              <a:avLst/>
              <a:gdLst/>
              <a:ahLst/>
              <a:cxnLst/>
              <a:rect l="l" t="t" r="r" b="b"/>
              <a:pathLst>
                <a:path h="43814">
                  <a:moveTo>
                    <a:pt x="0" y="0"/>
                  </a:moveTo>
                  <a:lnTo>
                    <a:pt x="0" y="4365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963862" y="3874293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20">
                  <a:moveTo>
                    <a:pt x="0" y="0"/>
                  </a:moveTo>
                  <a:lnTo>
                    <a:pt x="0" y="3254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042443" y="3834606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0" y="0"/>
                  </a:moveTo>
                  <a:lnTo>
                    <a:pt x="0" y="3333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20518" y="3864768"/>
              <a:ext cx="69056" cy="71437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5420518" y="3864768"/>
              <a:ext cx="69215" cy="71755"/>
            </a:xfrm>
            <a:custGeom>
              <a:avLst/>
              <a:gdLst/>
              <a:ahLst/>
              <a:cxnLst/>
              <a:rect l="l" t="t" r="r" b="b"/>
              <a:pathLst>
                <a:path w="69214" h="71754">
                  <a:moveTo>
                    <a:pt x="0" y="0"/>
                  </a:moveTo>
                  <a:lnTo>
                    <a:pt x="69056" y="0"/>
                  </a:lnTo>
                  <a:lnTo>
                    <a:pt x="69056" y="71437"/>
                  </a:lnTo>
                  <a:lnTo>
                    <a:pt x="0" y="7143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5343691" y="3903979"/>
            <a:ext cx="351790" cy="2997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20"/>
              </a:spcBef>
            </a:pPr>
            <a:r>
              <a:rPr sz="800" b="1" dirty="0">
                <a:latin typeface="Palatino Linotype"/>
                <a:cs typeface="Palatino Linotype"/>
              </a:rPr>
              <a:t>?</a:t>
            </a:r>
            <a:endParaRPr sz="8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b="1" baseline="4629" dirty="0">
                <a:latin typeface="Arial"/>
                <a:cs typeface="Arial"/>
              </a:rPr>
              <a:t>class....</a:t>
            </a:r>
            <a:r>
              <a:rPr sz="800" b="1" dirty="0">
                <a:latin typeface="Palatino Linotype"/>
                <a:cs typeface="Palatino Linotype"/>
              </a:rPr>
              <a:t>?</a:t>
            </a:r>
            <a:endParaRPr sz="800">
              <a:latin typeface="Palatino Linotype"/>
              <a:cs typeface="Palatino Linotype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1746250" y="2404268"/>
            <a:ext cx="808355" cy="902969"/>
            <a:chOff x="1746250" y="2404268"/>
            <a:chExt cx="808355" cy="902969"/>
          </a:xfrm>
        </p:grpSpPr>
        <p:sp>
          <p:nvSpPr>
            <p:cNvPr id="77" name="object 77"/>
            <p:cNvSpPr/>
            <p:nvPr/>
          </p:nvSpPr>
          <p:spPr>
            <a:xfrm>
              <a:off x="1926431" y="3021012"/>
              <a:ext cx="577215" cy="279400"/>
            </a:xfrm>
            <a:custGeom>
              <a:avLst/>
              <a:gdLst/>
              <a:ahLst/>
              <a:cxnLst/>
              <a:rect l="l" t="t" r="r" b="b"/>
              <a:pathLst>
                <a:path w="577214" h="279400">
                  <a:moveTo>
                    <a:pt x="0" y="0"/>
                  </a:moveTo>
                  <a:lnTo>
                    <a:pt x="577056" y="0"/>
                  </a:lnTo>
                  <a:lnTo>
                    <a:pt x="577056" y="279400"/>
                  </a:lnTo>
                  <a:lnTo>
                    <a:pt x="0" y="279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4693" y="3080543"/>
              <a:ext cx="178594" cy="74612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67743" y="3220243"/>
              <a:ext cx="157956" cy="65881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1752600" y="2410618"/>
              <a:ext cx="795655" cy="396875"/>
            </a:xfrm>
            <a:custGeom>
              <a:avLst/>
              <a:gdLst/>
              <a:ahLst/>
              <a:cxnLst/>
              <a:rect l="l" t="t" r="r" b="b"/>
              <a:pathLst>
                <a:path w="795655" h="396875">
                  <a:moveTo>
                    <a:pt x="0" y="0"/>
                  </a:moveTo>
                  <a:lnTo>
                    <a:pt x="795337" y="0"/>
                  </a:lnTo>
                  <a:lnTo>
                    <a:pt x="795337" y="396875"/>
                  </a:lnTo>
                  <a:lnTo>
                    <a:pt x="0" y="3968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1733550" y="2446528"/>
            <a:ext cx="839469" cy="3028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46685" marR="46355" indent="-98425">
              <a:lnSpc>
                <a:spcPct val="102200"/>
              </a:lnSpc>
              <a:spcBef>
                <a:spcPts val="75"/>
              </a:spcBef>
            </a:pPr>
            <a:r>
              <a:rPr sz="900" b="1" spc="5" dirty="0">
                <a:latin typeface="Palatino Linotype"/>
                <a:cs typeface="Palatino Linotype"/>
              </a:rPr>
              <a:t>Requi</a:t>
            </a:r>
            <a:r>
              <a:rPr sz="900" b="1" spc="-5" dirty="0">
                <a:latin typeface="Palatino Linotype"/>
                <a:cs typeface="Palatino Linotype"/>
              </a:rPr>
              <a:t>r</a:t>
            </a:r>
            <a:r>
              <a:rPr sz="900" b="1" dirty="0">
                <a:latin typeface="Palatino Linotype"/>
                <a:cs typeface="Palatino Linotype"/>
              </a:rPr>
              <a:t>e</a:t>
            </a:r>
            <a:r>
              <a:rPr sz="900" b="1" spc="-5" dirty="0">
                <a:latin typeface="Palatino Linotype"/>
                <a:cs typeface="Palatino Linotype"/>
              </a:rPr>
              <a:t>m</a:t>
            </a:r>
            <a:r>
              <a:rPr sz="900" b="1" dirty="0">
                <a:latin typeface="Palatino Linotype"/>
                <a:cs typeface="Palatino Linotype"/>
              </a:rPr>
              <a:t>ents  </a:t>
            </a:r>
            <a:r>
              <a:rPr sz="900" b="1" spc="-5" dirty="0">
                <a:latin typeface="Palatino Linotype"/>
                <a:cs typeface="Palatino Linotype"/>
              </a:rPr>
              <a:t>Elicitation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572537" y="2309024"/>
            <a:ext cx="19050" cy="2235200"/>
          </a:xfrm>
          <a:custGeom>
            <a:avLst/>
            <a:gdLst/>
            <a:ahLst/>
            <a:cxnLst/>
            <a:rect l="l" t="t" r="r" b="b"/>
            <a:pathLst>
              <a:path w="19050" h="2235200">
                <a:moveTo>
                  <a:pt x="6350" y="0"/>
                </a:moveTo>
                <a:lnTo>
                  <a:pt x="0" y="0"/>
                </a:lnTo>
                <a:lnTo>
                  <a:pt x="0" y="2235200"/>
                </a:lnTo>
                <a:lnTo>
                  <a:pt x="6350" y="2235200"/>
                </a:lnTo>
                <a:lnTo>
                  <a:pt x="6350" y="0"/>
                </a:lnTo>
                <a:close/>
              </a:path>
              <a:path w="19050" h="2235200">
                <a:moveTo>
                  <a:pt x="19050" y="0"/>
                </a:moveTo>
                <a:lnTo>
                  <a:pt x="12700" y="0"/>
                </a:lnTo>
                <a:lnTo>
                  <a:pt x="12700" y="2235200"/>
                </a:lnTo>
                <a:lnTo>
                  <a:pt x="19050" y="223520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1954212" y="4178300"/>
            <a:ext cx="446405" cy="2724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0485" marR="5080" indent="-58419">
              <a:lnSpc>
                <a:spcPct val="102499"/>
              </a:lnSpc>
              <a:spcBef>
                <a:spcPts val="75"/>
              </a:spcBef>
            </a:pPr>
            <a:r>
              <a:rPr sz="800" b="1" dirty="0">
                <a:solidFill>
                  <a:srgbClr val="0006A3"/>
                </a:solidFill>
                <a:latin typeface="Palatino Linotype"/>
                <a:cs typeface="Palatino Linotype"/>
              </a:rPr>
              <a:t>Use </a:t>
            </a:r>
            <a:r>
              <a:rPr sz="800" b="1" spc="-5" dirty="0">
                <a:solidFill>
                  <a:srgbClr val="0006A3"/>
                </a:solidFill>
                <a:latin typeface="Palatino Linotype"/>
                <a:cs typeface="Palatino Linotype"/>
              </a:rPr>
              <a:t>C</a:t>
            </a:r>
            <a:r>
              <a:rPr sz="800" b="1" dirty="0">
                <a:solidFill>
                  <a:srgbClr val="0006A3"/>
                </a:solidFill>
                <a:latin typeface="Palatino Linotype"/>
                <a:cs typeface="Palatino Linotype"/>
              </a:rPr>
              <a:t>ase  </a:t>
            </a:r>
            <a:r>
              <a:rPr sz="800" b="1" spc="-5" dirty="0">
                <a:solidFill>
                  <a:srgbClr val="0006A3"/>
                </a:solidFill>
                <a:latin typeface="Palatino Linotype"/>
                <a:cs typeface="Palatino Linotype"/>
              </a:rPr>
              <a:t>Model</a:t>
            </a:r>
            <a:endParaRPr sz="800">
              <a:latin typeface="Palatino Linotype"/>
              <a:cs typeface="Palatino Linotype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2085974" y="2404268"/>
            <a:ext cx="1250950" cy="890269"/>
            <a:chOff x="2085974" y="2404268"/>
            <a:chExt cx="1250950" cy="890269"/>
          </a:xfrm>
        </p:grpSpPr>
        <p:pic>
          <p:nvPicPr>
            <p:cNvPr id="85" name="object 8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085974" y="3049587"/>
              <a:ext cx="292894" cy="244475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2597943" y="2410618"/>
              <a:ext cx="732790" cy="398145"/>
            </a:xfrm>
            <a:custGeom>
              <a:avLst/>
              <a:gdLst/>
              <a:ahLst/>
              <a:cxnLst/>
              <a:rect l="l" t="t" r="r" b="b"/>
              <a:pathLst>
                <a:path w="732789" h="398144">
                  <a:moveTo>
                    <a:pt x="0" y="0"/>
                  </a:moveTo>
                  <a:lnTo>
                    <a:pt x="732631" y="0"/>
                  </a:lnTo>
                  <a:lnTo>
                    <a:pt x="732631" y="397669"/>
                  </a:lnTo>
                  <a:lnTo>
                    <a:pt x="0" y="39766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2591594" y="2446528"/>
            <a:ext cx="751840" cy="3028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43510" marR="3175" indent="-139700">
              <a:lnSpc>
                <a:spcPct val="102200"/>
              </a:lnSpc>
              <a:spcBef>
                <a:spcPts val="75"/>
              </a:spcBef>
            </a:pPr>
            <a:r>
              <a:rPr sz="900" b="1" spc="5" dirty="0">
                <a:latin typeface="Palatino Linotype"/>
                <a:cs typeface="Palatino Linotype"/>
              </a:rPr>
              <a:t>Requi</a:t>
            </a:r>
            <a:r>
              <a:rPr sz="900" b="1" spc="-5" dirty="0">
                <a:latin typeface="Palatino Linotype"/>
                <a:cs typeface="Palatino Linotype"/>
              </a:rPr>
              <a:t>r</a:t>
            </a:r>
            <a:r>
              <a:rPr sz="900" b="1" dirty="0">
                <a:latin typeface="Palatino Linotype"/>
                <a:cs typeface="Palatino Linotype"/>
              </a:rPr>
              <a:t>e</a:t>
            </a:r>
            <a:r>
              <a:rPr sz="900" b="1" spc="-5" dirty="0">
                <a:latin typeface="Palatino Linotype"/>
                <a:cs typeface="Palatino Linotype"/>
              </a:rPr>
              <a:t>m</a:t>
            </a:r>
            <a:r>
              <a:rPr sz="900" b="1" dirty="0">
                <a:latin typeface="Palatino Linotype"/>
                <a:cs typeface="Palatino Linotype"/>
              </a:rPr>
              <a:t>ents  </a:t>
            </a:r>
            <a:r>
              <a:rPr sz="900" b="1" spc="-5" dirty="0">
                <a:latin typeface="Palatino Linotype"/>
                <a:cs typeface="Palatino Linotype"/>
              </a:rPr>
              <a:t>Analysis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504950" y="15557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0"/>
                </a:moveTo>
                <a:lnTo>
                  <a:pt x="4559300" y="0"/>
                </a:lnTo>
                <a:lnTo>
                  <a:pt x="4559300" y="3416300"/>
                </a:lnTo>
                <a:lnTo>
                  <a:pt x="0" y="3416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71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0"/>
              </a:spcBef>
            </a:pPr>
            <a:r>
              <a:rPr sz="1600" dirty="0">
                <a:latin typeface="Arial MT"/>
                <a:cs typeface="Arial MT"/>
              </a:rPr>
              <a:t>Use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Case-Driven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Software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Lifecycle</a:t>
            </a:r>
            <a:endParaRPr sz="1600">
              <a:latin typeface="Arial MT"/>
              <a:cs typeface="Arial MT"/>
            </a:endParaRPr>
          </a:p>
          <a:p>
            <a:pPr marR="551815" algn="ctr">
              <a:lnSpc>
                <a:spcPct val="100000"/>
              </a:lnSpc>
              <a:tabLst>
                <a:tab pos="1720214" algn="l"/>
                <a:tab pos="3987165" algn="l"/>
              </a:tabLst>
            </a:pPr>
            <a:r>
              <a:rPr sz="1600" u="heavy" dirty="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u="heavy" spc="-5" dirty="0">
                <a:uFill>
                  <a:solidFill>
                    <a:srgbClr val="C00000"/>
                  </a:solidFill>
                </a:uFill>
                <a:latin typeface="Arial MT"/>
                <a:cs typeface="Arial MT"/>
              </a:rPr>
              <a:t>Activities</a:t>
            </a:r>
            <a:r>
              <a:rPr sz="1600" u="heavy" spc="-35" dirty="0">
                <a:uFill>
                  <a:solidFill>
                    <a:srgbClr val="C00000"/>
                  </a:solidFill>
                </a:uFill>
                <a:latin typeface="Arial MT"/>
                <a:cs typeface="Arial MT"/>
              </a:rPr>
              <a:t> </a:t>
            </a:r>
            <a:r>
              <a:rPr sz="1600" u="heavy" spc="-5" dirty="0">
                <a:uFill>
                  <a:solidFill>
                    <a:srgbClr val="C00000"/>
                  </a:solidFill>
                </a:uFill>
                <a:latin typeface="Arial MT"/>
                <a:cs typeface="Arial MT"/>
              </a:rPr>
              <a:t>(2)	</a:t>
            </a:r>
            <a:endParaRPr sz="1600">
              <a:latin typeface="Arial MT"/>
              <a:cs typeface="Arial MT"/>
            </a:endParaRPr>
          </a:p>
          <a:p>
            <a:pPr marL="438784" marR="280035" indent="-171450">
              <a:lnSpc>
                <a:spcPts val="1610"/>
              </a:lnSpc>
              <a:spcBef>
                <a:spcPts val="1345"/>
              </a:spcBef>
              <a:buChar char="•"/>
              <a:tabLst>
                <a:tab pos="439420" algn="l"/>
              </a:tabLst>
            </a:pPr>
            <a:r>
              <a:rPr sz="1400" spc="-5" dirty="0">
                <a:latin typeface="Arial MT"/>
                <a:cs typeface="Arial MT"/>
              </a:rPr>
              <a:t>Scenarios </a:t>
            </a:r>
            <a:r>
              <a:rPr sz="1400" dirty="0">
                <a:latin typeface="Arial MT"/>
                <a:cs typeface="Arial MT"/>
              </a:rPr>
              <a:t>guide </a:t>
            </a:r>
            <a:r>
              <a:rPr sz="1400" spc="-5" dirty="0">
                <a:latin typeface="Arial MT"/>
                <a:cs typeface="Arial MT"/>
              </a:rPr>
              <a:t>elicitation, </a:t>
            </a:r>
            <a:r>
              <a:rPr sz="1400" dirty="0">
                <a:latin typeface="Arial MT"/>
                <a:cs typeface="Arial MT"/>
              </a:rPr>
              <a:t>analysis, design, and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testing</a:t>
            </a:r>
            <a:endParaRPr sz="1400">
              <a:latin typeface="Arial MT"/>
              <a:cs typeface="Arial MT"/>
            </a:endParaRPr>
          </a:p>
          <a:p>
            <a:pPr marL="639445" lvl="1" indent="-143510">
              <a:lnSpc>
                <a:spcPct val="100000"/>
              </a:lnSpc>
              <a:spcBef>
                <a:spcPts val="275"/>
              </a:spcBef>
              <a:buChar char="–"/>
              <a:tabLst>
                <a:tab pos="639445" algn="l"/>
              </a:tabLst>
            </a:pPr>
            <a:r>
              <a:rPr sz="1200" spc="-5" dirty="0">
                <a:latin typeface="Arial MT"/>
                <a:cs typeface="Arial MT"/>
              </a:rPr>
              <a:t>There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many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scenario-based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approaches</a:t>
            </a:r>
            <a:endParaRPr sz="1200">
              <a:latin typeface="Arial MT"/>
              <a:cs typeface="Arial MT"/>
            </a:endParaRPr>
          </a:p>
          <a:p>
            <a:pPr marL="638810" marR="421640" lvl="1" indent="-142875">
              <a:lnSpc>
                <a:spcPct val="100800"/>
              </a:lnSpc>
              <a:spcBef>
                <a:spcPts val="250"/>
              </a:spcBef>
              <a:buChar char="–"/>
              <a:tabLst>
                <a:tab pos="639445" algn="l"/>
              </a:tabLst>
            </a:pPr>
            <a:r>
              <a:rPr sz="1200" spc="-5" dirty="0">
                <a:latin typeface="Arial MT"/>
                <a:cs typeface="Arial MT"/>
              </a:rPr>
              <a:t>E.g., XP </a:t>
            </a:r>
            <a:r>
              <a:rPr sz="1200" dirty="0">
                <a:latin typeface="Arial MT"/>
                <a:cs typeface="Arial MT"/>
              </a:rPr>
              <a:t>employs user </a:t>
            </a:r>
            <a:r>
              <a:rPr sz="1200" spc="-5" dirty="0">
                <a:latin typeface="Arial MT"/>
                <a:cs typeface="Arial MT"/>
              </a:rPr>
              <a:t>stories </a:t>
            </a:r>
            <a:r>
              <a:rPr sz="1200" dirty="0">
                <a:latin typeface="Arial MT"/>
                <a:cs typeface="Arial MT"/>
              </a:rPr>
              <a:t>(scenarios) </a:t>
            </a:r>
            <a:r>
              <a:rPr sz="1200" spc="-5" dirty="0">
                <a:latin typeface="Arial MT"/>
                <a:cs typeface="Arial MT"/>
              </a:rPr>
              <a:t>to directly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generate tests that </a:t>
            </a:r>
            <a:r>
              <a:rPr sz="1200" dirty="0">
                <a:latin typeface="Arial MT"/>
                <a:cs typeface="Arial MT"/>
              </a:rPr>
              <a:t>will guide </a:t>
            </a:r>
            <a:r>
              <a:rPr sz="1200" spc="-5" dirty="0">
                <a:latin typeface="Arial MT"/>
                <a:cs typeface="Arial MT"/>
              </a:rPr>
              <a:t>software </a:t>
            </a:r>
            <a:r>
              <a:rPr sz="1200" dirty="0">
                <a:latin typeface="Arial MT"/>
                <a:cs typeface="Arial MT"/>
              </a:rPr>
              <a:t>design and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verification</a:t>
            </a:r>
            <a:endParaRPr sz="1200">
              <a:latin typeface="Arial MT"/>
              <a:cs typeface="Arial MT"/>
            </a:endParaRPr>
          </a:p>
          <a:p>
            <a:pPr marL="438784" marR="339725" indent="-171450">
              <a:lnSpc>
                <a:spcPct val="101400"/>
              </a:lnSpc>
              <a:spcBef>
                <a:spcPts val="330"/>
              </a:spcBef>
              <a:buChar char="•"/>
              <a:tabLst>
                <a:tab pos="439420" algn="l"/>
              </a:tabLst>
            </a:pPr>
            <a:r>
              <a:rPr sz="1400" dirty="0">
                <a:latin typeface="Arial MT"/>
                <a:cs typeface="Arial MT"/>
              </a:rPr>
              <a:t>Developers are </a:t>
            </a:r>
            <a:r>
              <a:rPr sz="1400" spc="-5" dirty="0">
                <a:latin typeface="Arial MT"/>
                <a:cs typeface="Arial MT"/>
              </a:rPr>
              <a:t>often </a:t>
            </a:r>
            <a:r>
              <a:rPr sz="1400" dirty="0">
                <a:latin typeface="Arial MT"/>
                <a:cs typeface="Arial MT"/>
              </a:rPr>
              <a:t>unable </a:t>
            </a:r>
            <a:r>
              <a:rPr sz="1400" spc="-5" dirty="0">
                <a:latin typeface="Arial MT"/>
                <a:cs typeface="Arial MT"/>
              </a:rPr>
              <a:t>to </a:t>
            </a:r>
            <a:r>
              <a:rPr sz="1400" dirty="0">
                <a:latin typeface="Arial MT"/>
                <a:cs typeface="Arial MT"/>
              </a:rPr>
              <a:t>speak </a:t>
            </a:r>
            <a:r>
              <a:rPr sz="1400" spc="-5" dirty="0">
                <a:latin typeface="Arial MT"/>
                <a:cs typeface="Arial MT"/>
              </a:rPr>
              <a:t>directly to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users</a:t>
            </a:r>
            <a:endParaRPr sz="1400">
              <a:latin typeface="Arial MT"/>
              <a:cs typeface="Arial MT"/>
            </a:endParaRPr>
          </a:p>
          <a:p>
            <a:pPr marL="438784" marR="277495" indent="-171450">
              <a:lnSpc>
                <a:spcPct val="101400"/>
              </a:lnSpc>
              <a:spcBef>
                <a:spcPts val="290"/>
              </a:spcBef>
              <a:buChar char="•"/>
              <a:tabLst>
                <a:tab pos="439420" algn="l"/>
              </a:tabLst>
            </a:pPr>
            <a:r>
              <a:rPr sz="1400" spc="-5" dirty="0">
                <a:latin typeface="Arial MT"/>
                <a:cs typeface="Arial MT"/>
              </a:rPr>
              <a:t>Scenarios </a:t>
            </a:r>
            <a:r>
              <a:rPr sz="1400" dirty="0">
                <a:latin typeface="Arial MT"/>
                <a:cs typeface="Arial MT"/>
              </a:rPr>
              <a:t>provide a good enough </a:t>
            </a:r>
            <a:r>
              <a:rPr sz="1400" spc="-5" dirty="0">
                <a:latin typeface="Arial MT"/>
                <a:cs typeface="Arial MT"/>
              </a:rPr>
              <a:t>approximation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dirty="0">
                <a:latin typeface="Arial MT"/>
                <a:cs typeface="Arial MT"/>
              </a:rPr>
              <a:t> “voice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the</a:t>
            </a:r>
            <a:r>
              <a:rPr sz="1400" dirty="0">
                <a:latin typeface="Arial MT"/>
                <a:cs typeface="Arial MT"/>
              </a:rPr>
              <a:t> user”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0" name="object 9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98600" y="15494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6540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Analysis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Existing Systems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(1)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 gridSpan="2">
                  <a:txBody>
                    <a:bodyPr/>
                    <a:lstStyle/>
                    <a:p>
                      <a:pPr marL="438784" marR="337820" indent="-171450">
                        <a:lnSpc>
                          <a:spcPts val="1610"/>
                        </a:lnSpc>
                        <a:spcBef>
                          <a:spcPts val="118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Useful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when building a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new improved version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of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existing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system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36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Important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know: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2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What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used,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used,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missing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36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What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works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well,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what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does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work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8810" marR="580390" lvl="1" indent="-142875">
                        <a:lnSpc>
                          <a:spcPct val="100800"/>
                        </a:lnSpc>
                        <a:spcBef>
                          <a:spcPts val="254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How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the system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is used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(with frequency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and 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importance)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it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was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supposed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used,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and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how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we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would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like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to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it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49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98600" y="57150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6540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Analysis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Existing Systems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(2)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 gridSpan="2"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4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Why</a:t>
                      </a:r>
                      <a:r>
                        <a:rPr sz="1400" spc="-1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analyze</a:t>
                      </a:r>
                      <a:r>
                        <a:rPr sz="14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an</a:t>
                      </a:r>
                      <a:r>
                        <a:rPr sz="14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existing system?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438784" marR="274955" indent="-171450">
                        <a:lnSpc>
                          <a:spcPct val="100800"/>
                        </a:lnSpc>
                        <a:spcBef>
                          <a:spcPts val="21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Users may become disillusioned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with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new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system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or do 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not like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new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system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if it is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too different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or does not do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what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they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want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(risk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nostalgia for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old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system)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8784" marR="332105" indent="-171450">
                        <a:lnSpc>
                          <a:spcPct val="100800"/>
                        </a:lnSpc>
                        <a:spcBef>
                          <a:spcPts val="25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To appropriately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take into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account real usage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patterns,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human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issues, common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activities,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relative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importance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of </a:t>
                      </a:r>
                      <a:r>
                        <a:rPr sz="1200" spc="-3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tasks/features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8784" marR="416559" indent="-171450">
                        <a:lnSpc>
                          <a:spcPts val="1390"/>
                        </a:lnSpc>
                        <a:spcBef>
                          <a:spcPts val="45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To catch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obvious possible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improvements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(features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that </a:t>
                      </a:r>
                      <a:r>
                        <a:rPr sz="1200" spc="-3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are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missing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do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currently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work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well)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22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To find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out which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"legacy"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features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can/cannot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be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left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out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98600" y="15494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7747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Case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Modeling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UML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 gridSpan="2">
                  <a:txBody>
                    <a:bodyPr/>
                    <a:lstStyle/>
                    <a:p>
                      <a:pPr marR="793750" algn="r">
                        <a:lnSpc>
                          <a:spcPts val="950"/>
                        </a:lnSpc>
                        <a:spcBef>
                          <a:spcPts val="755"/>
                        </a:spcBef>
                      </a:pP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case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1571625" algn="ctr">
                        <a:lnSpc>
                          <a:spcPts val="155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But: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Where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are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cases?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R="201295" algn="ctr">
                        <a:lnSpc>
                          <a:spcPct val="100000"/>
                        </a:lnSpc>
                      </a:pPr>
                      <a:r>
                        <a:rPr sz="500" spc="-5" dirty="0">
                          <a:latin typeface="Times New Roman"/>
                          <a:cs typeface="Times New Roman"/>
                        </a:rPr>
                        <a:t>&lt;&lt;extend&gt;&gt;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1416050">
                        <a:lnSpc>
                          <a:spcPts val="509"/>
                        </a:lnSpc>
                        <a:spcBef>
                          <a:spcPts val="430"/>
                        </a:spcBef>
                        <a:tabLst>
                          <a:tab pos="2392045" algn="l"/>
                          <a:tab pos="3686810" algn="l"/>
                        </a:tabLst>
                      </a:pPr>
                      <a:r>
                        <a:rPr sz="900" spc="-7" baseline="13888" dirty="0">
                          <a:latin typeface="Times New Roman"/>
                          <a:cs typeface="Times New Roman"/>
                        </a:rPr>
                        <a:t>Reserve</a:t>
                      </a:r>
                      <a:r>
                        <a:rPr sz="900" spc="15" baseline="13888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7" baseline="13888" dirty="0">
                          <a:latin typeface="Times New Roman"/>
                          <a:cs typeface="Times New Roman"/>
                        </a:rPr>
                        <a:t>Facility	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Handle</a:t>
                      </a:r>
                      <a:r>
                        <a:rPr sz="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10" dirty="0">
                          <a:latin typeface="Times New Roman"/>
                          <a:cs typeface="Times New Roman"/>
                        </a:rPr>
                        <a:t>Waiting</a:t>
                      </a:r>
                      <a:r>
                        <a:rPr sz="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List	</a:t>
                      </a:r>
                      <a:r>
                        <a:rPr sz="900" spc="-7" baseline="41666" dirty="0">
                          <a:latin typeface="Times New Roman"/>
                          <a:cs typeface="Times New Roman"/>
                        </a:rPr>
                        <a:t>Register</a:t>
                      </a:r>
                      <a:r>
                        <a:rPr sz="900" spc="-30" baseline="41666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7" baseline="41666" dirty="0">
                          <a:latin typeface="Times New Roman"/>
                          <a:cs typeface="Times New Roman"/>
                        </a:rPr>
                        <a:t>Member</a:t>
                      </a:r>
                      <a:endParaRPr sz="900" baseline="41666">
                        <a:latin typeface="Times New Roman"/>
                        <a:cs typeface="Times New Roman"/>
                      </a:endParaRPr>
                    </a:p>
                    <a:p>
                      <a:pPr marL="191770">
                        <a:lnSpc>
                          <a:spcPts val="750"/>
                        </a:lnSpc>
                      </a:pPr>
                      <a:r>
                        <a:rPr sz="800" b="1" spc="-5" dirty="0">
                          <a:latin typeface="Times New Roman"/>
                          <a:cs typeface="Times New Roman"/>
                        </a:rPr>
                        <a:t>generalization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R="2159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500" spc="-5" dirty="0">
                          <a:latin typeface="Times New Roman"/>
                          <a:cs typeface="Times New Roman"/>
                        </a:rPr>
                        <a:t>&lt;&lt;include&gt;&gt;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2735580">
                        <a:lnSpc>
                          <a:spcPts val="670"/>
                        </a:lnSpc>
                        <a:spcBef>
                          <a:spcPts val="185"/>
                        </a:spcBef>
                        <a:tabLst>
                          <a:tab pos="3881120" algn="l"/>
                        </a:tabLst>
                      </a:pPr>
                      <a:r>
                        <a:rPr sz="750" spc="-7" baseline="38888" dirty="0">
                          <a:latin typeface="Times New Roman"/>
                          <a:cs typeface="Times New Roman"/>
                        </a:rPr>
                        <a:t>&lt;&lt;include&gt;&gt;	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Hotel</a:t>
                      </a:r>
                      <a:r>
                        <a:rPr sz="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Counter</a:t>
                      </a:r>
                      <a:r>
                        <a:rPr sz="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Staff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R="1732914" algn="ctr">
                        <a:lnSpc>
                          <a:spcPts val="650"/>
                        </a:lnSpc>
                        <a:tabLst>
                          <a:tab pos="507365" algn="l"/>
                        </a:tabLst>
                      </a:pPr>
                      <a:r>
                        <a:rPr sz="600" spc="-5" dirty="0">
                          <a:latin typeface="Times New Roman"/>
                          <a:cs typeface="Times New Roman"/>
                        </a:rPr>
                        <a:t>Customer	Reserve</a:t>
                      </a:r>
                      <a:r>
                        <a:rPr sz="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Room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2226945" algn="ctr">
                        <a:lnSpc>
                          <a:spcPts val="695"/>
                        </a:lnSpc>
                      </a:pPr>
                      <a:r>
                        <a:rPr sz="600" spc="-5" dirty="0">
                          <a:latin typeface="Times New Roman"/>
                          <a:cs typeface="Times New Roman"/>
                        </a:rPr>
                        <a:t>Check</a:t>
                      </a:r>
                      <a:r>
                        <a:rPr sz="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Customer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39243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600" spc="-5" dirty="0">
                          <a:latin typeface="Times New Roman"/>
                          <a:cs typeface="Times New Roman"/>
                        </a:rPr>
                        <a:t>Check</a:t>
                      </a:r>
                      <a:r>
                        <a:rPr sz="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Room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1003300" algn="ctr">
                        <a:lnSpc>
                          <a:spcPct val="100000"/>
                        </a:lnSpc>
                        <a:tabLst>
                          <a:tab pos="1499870" algn="l"/>
                        </a:tabLst>
                      </a:pPr>
                      <a:r>
                        <a:rPr sz="600" spc="-5" dirty="0">
                          <a:latin typeface="Times New Roman"/>
                          <a:cs typeface="Times New Roman"/>
                        </a:rPr>
                        <a:t>Details	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&lt;&lt;include&gt;&gt;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360045">
                        <a:lnSpc>
                          <a:spcPct val="100000"/>
                        </a:lnSpc>
                        <a:spcBef>
                          <a:spcPts val="225"/>
                        </a:spcBef>
                        <a:tabLst>
                          <a:tab pos="3872865" algn="l"/>
                        </a:tabLst>
                      </a:pPr>
                      <a:r>
                        <a:rPr sz="1350" b="1" baseline="-27777" dirty="0">
                          <a:latin typeface="Times New Roman"/>
                          <a:cs typeface="Times New Roman"/>
                        </a:rPr>
                        <a:t>actor	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extension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047239" algn="ctr">
                        <a:lnSpc>
                          <a:spcPct val="100000"/>
                        </a:lnSpc>
                        <a:spcBef>
                          <a:spcPts val="215"/>
                        </a:spcBef>
                        <a:tabLst>
                          <a:tab pos="3644265" algn="l"/>
                        </a:tabLst>
                      </a:pPr>
                      <a:r>
                        <a:rPr sz="500" spc="-5" dirty="0">
                          <a:latin typeface="Times New Roman"/>
                          <a:cs typeface="Times New Roman"/>
                        </a:rPr>
                        <a:t>&lt;&lt;extend&gt;&gt;	</a:t>
                      </a:r>
                      <a:r>
                        <a:rPr sz="1350" b="1" spc="-7" baseline="18518" dirty="0">
                          <a:latin typeface="Times New Roman"/>
                          <a:cs typeface="Times New Roman"/>
                        </a:rPr>
                        <a:t>point</a:t>
                      </a:r>
                      <a:endParaRPr sz="1350" baseline="18518">
                        <a:latin typeface="Times New Roman"/>
                        <a:cs typeface="Times New Roman"/>
                      </a:endParaRPr>
                    </a:p>
                    <a:p>
                      <a:pPr marR="1543685" algn="ctr">
                        <a:lnSpc>
                          <a:spcPts val="590"/>
                        </a:lnSpc>
                        <a:spcBef>
                          <a:spcPts val="60"/>
                        </a:spcBef>
                      </a:pPr>
                      <a:r>
                        <a:rPr sz="600" spc="-5" dirty="0">
                          <a:latin typeface="Times New Roman"/>
                          <a:cs typeface="Times New Roman"/>
                        </a:rPr>
                        <a:t>Member</a:t>
                      </a:r>
                      <a:r>
                        <a:rPr sz="600" spc="3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dirty="0">
                          <a:latin typeface="Times New Roman"/>
                          <a:cs typeface="Times New Roman"/>
                        </a:rPr>
                        <a:t>Earn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Redeem Credits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2025014" algn="ctr">
                        <a:lnSpc>
                          <a:spcPts val="590"/>
                        </a:lnSpc>
                      </a:pPr>
                      <a:r>
                        <a:rPr sz="600" spc="-5" dirty="0">
                          <a:latin typeface="Times New Roman"/>
                          <a:cs typeface="Times New Roman"/>
                        </a:rPr>
                        <a:t>Check</a:t>
                      </a:r>
                      <a:r>
                        <a:rPr sz="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Out</a:t>
                      </a:r>
                      <a:r>
                        <a:rPr sz="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Customer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647" y="2154307"/>
            <a:ext cx="4310269" cy="2373642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98600" y="57150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2573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Case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Diagrams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 gridSpan="2">
                  <a:txBody>
                    <a:bodyPr/>
                    <a:lstStyle/>
                    <a:p>
                      <a:pPr marL="438784" marR="598170" indent="-171450">
                        <a:lnSpc>
                          <a:spcPts val="1610"/>
                        </a:lnSpc>
                        <a:spcBef>
                          <a:spcPts val="118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define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system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boundary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(subject),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actors, </a:t>
                      </a:r>
                      <a:r>
                        <a:rPr sz="1400" spc="-3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use cases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638810" marR="361950" lvl="1" indent="-142875">
                        <a:lnSpc>
                          <a:spcPct val="103299"/>
                        </a:lnSpc>
                        <a:spcBef>
                          <a:spcPts val="229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Subject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could be: a physical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system,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component,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subsystem,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class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28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structure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relate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cases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32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Associate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actors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cases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4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Include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relation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36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Extend</a:t>
                      </a:r>
                      <a:r>
                        <a:rPr sz="12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relation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Generalization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(of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actors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cases)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49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71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0"/>
              </a:spcBef>
            </a:pPr>
            <a:r>
              <a:rPr sz="1600" dirty="0">
                <a:latin typeface="Arial MT"/>
                <a:cs typeface="Arial MT"/>
              </a:rPr>
              <a:t>Use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Case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Diagrams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–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&lt;&lt;include&gt;&gt;</a:t>
            </a:r>
            <a:endParaRPr sz="1600">
              <a:latin typeface="Arial MT"/>
              <a:cs typeface="Arial MT"/>
            </a:endParaRPr>
          </a:p>
          <a:p>
            <a:pPr marR="551815" algn="ctr">
              <a:lnSpc>
                <a:spcPct val="100000"/>
              </a:lnSpc>
              <a:tabLst>
                <a:tab pos="1754505" algn="l"/>
                <a:tab pos="3987165" algn="l"/>
              </a:tabLst>
            </a:pPr>
            <a:r>
              <a:rPr sz="1600" u="heavy" dirty="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u="heavy" spc="-5" dirty="0">
                <a:uFill>
                  <a:solidFill>
                    <a:srgbClr val="C00000"/>
                  </a:solidFill>
                </a:uFill>
                <a:latin typeface="Arial MT"/>
                <a:cs typeface="Arial MT"/>
              </a:rPr>
              <a:t>(Inclusions)	</a:t>
            </a:r>
            <a:endParaRPr sz="1600">
              <a:latin typeface="Arial MT"/>
              <a:cs typeface="Arial MT"/>
            </a:endParaRPr>
          </a:p>
          <a:p>
            <a:pPr marL="438784" marR="647700" indent="-171450">
              <a:lnSpc>
                <a:spcPct val="100000"/>
              </a:lnSpc>
              <a:spcBef>
                <a:spcPts val="1245"/>
              </a:spcBef>
              <a:buChar char="•"/>
              <a:tabLst>
                <a:tab pos="439420" algn="l"/>
              </a:tabLst>
            </a:pPr>
            <a:r>
              <a:rPr sz="1000" spc="-5" dirty="0">
                <a:latin typeface="Arial MT"/>
                <a:cs typeface="Arial MT"/>
              </a:rPr>
              <a:t>Inclusions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allow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one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express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Arial MT"/>
                <a:cs typeface="Arial MT"/>
              </a:rPr>
              <a:t>commonality</a:t>
            </a:r>
            <a:r>
              <a:rPr sz="10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between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several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different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cases</a:t>
            </a:r>
            <a:endParaRPr sz="1000">
              <a:latin typeface="Arial MT"/>
              <a:cs typeface="Arial MT"/>
            </a:endParaRPr>
          </a:p>
          <a:p>
            <a:pPr marL="439420" indent="-172085">
              <a:lnSpc>
                <a:spcPct val="100000"/>
              </a:lnSpc>
              <a:spcBef>
                <a:spcPts val="195"/>
              </a:spcBef>
              <a:buChar char="•"/>
              <a:tabLst>
                <a:tab pos="439420" algn="l"/>
              </a:tabLst>
            </a:pPr>
            <a:r>
              <a:rPr sz="1000" spc="-5" dirty="0">
                <a:latin typeface="Arial MT"/>
                <a:cs typeface="Arial MT"/>
              </a:rPr>
              <a:t>Inclusions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included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</a:t>
            </a:r>
            <a:r>
              <a:rPr sz="1000" spc="-5" dirty="0">
                <a:latin typeface="Arial MT"/>
                <a:cs typeface="Arial MT"/>
              </a:rPr>
              <a:t> other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cases</a:t>
            </a:r>
            <a:endParaRPr sz="1000">
              <a:latin typeface="Arial MT"/>
              <a:cs typeface="Arial MT"/>
            </a:endParaRPr>
          </a:p>
          <a:p>
            <a:pPr marL="639445" lvl="1" indent="-143510">
              <a:lnSpc>
                <a:spcPct val="100000"/>
              </a:lnSpc>
              <a:spcBef>
                <a:spcPts val="195"/>
              </a:spcBef>
              <a:buChar char="–"/>
              <a:tabLst>
                <a:tab pos="639445" algn="l"/>
              </a:tabLst>
            </a:pPr>
            <a:r>
              <a:rPr sz="900" spc="-5" dirty="0">
                <a:latin typeface="Arial MT"/>
                <a:cs typeface="Arial MT"/>
              </a:rPr>
              <a:t>Even very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different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use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cases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can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share</a:t>
            </a:r>
            <a:r>
              <a:rPr sz="900" dirty="0">
                <a:latin typeface="Arial MT"/>
                <a:cs typeface="Arial MT"/>
              </a:rPr>
              <a:t> a </a:t>
            </a:r>
            <a:r>
              <a:rPr sz="900" spc="-5" dirty="0">
                <a:latin typeface="Arial MT"/>
                <a:cs typeface="Arial MT"/>
              </a:rPr>
              <a:t>sequence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of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actions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(reuse)</a:t>
            </a:r>
            <a:endParaRPr sz="900">
              <a:latin typeface="Arial MT"/>
              <a:cs typeface="Arial MT"/>
            </a:endParaRPr>
          </a:p>
          <a:p>
            <a:pPr marL="639445" lvl="1" indent="-143510">
              <a:lnSpc>
                <a:spcPct val="100000"/>
              </a:lnSpc>
              <a:spcBef>
                <a:spcPts val="215"/>
              </a:spcBef>
              <a:buChar char="–"/>
              <a:tabLst>
                <a:tab pos="639445" algn="l"/>
              </a:tabLst>
            </a:pPr>
            <a:r>
              <a:rPr sz="900" spc="-5" dirty="0">
                <a:latin typeface="Arial MT"/>
                <a:cs typeface="Arial MT"/>
              </a:rPr>
              <a:t>Enable you</a:t>
            </a:r>
            <a:r>
              <a:rPr sz="900" dirty="0">
                <a:latin typeface="Arial MT"/>
                <a:cs typeface="Arial MT"/>
              </a:rPr>
              <a:t> to </a:t>
            </a:r>
            <a:r>
              <a:rPr sz="900" spc="-5" dirty="0">
                <a:latin typeface="Arial MT"/>
                <a:cs typeface="Arial MT"/>
              </a:rPr>
              <a:t>avoid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repeating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details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in </a:t>
            </a:r>
            <a:r>
              <a:rPr sz="900" spc="-5" dirty="0">
                <a:latin typeface="Arial MT"/>
                <a:cs typeface="Arial MT"/>
              </a:rPr>
              <a:t>many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use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cases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(consistency)</a:t>
            </a:r>
            <a:endParaRPr sz="900">
              <a:latin typeface="Arial MT"/>
              <a:cs typeface="Arial MT"/>
            </a:endParaRPr>
          </a:p>
          <a:p>
            <a:pPr marL="438784" marR="478790" indent="-171450">
              <a:lnSpc>
                <a:spcPct val="100000"/>
              </a:lnSpc>
              <a:spcBef>
                <a:spcPts val="235"/>
              </a:spcBef>
              <a:buChar char="•"/>
              <a:tabLst>
                <a:tab pos="439420" algn="l"/>
              </a:tabLst>
            </a:pPr>
            <a:r>
              <a:rPr sz="1000" dirty="0">
                <a:latin typeface="Arial MT"/>
                <a:cs typeface="Arial MT"/>
              </a:rPr>
              <a:t>An inclusion </a:t>
            </a:r>
            <a:r>
              <a:rPr sz="1000" spc="-5" dirty="0">
                <a:latin typeface="Arial MT"/>
                <a:cs typeface="Arial MT"/>
              </a:rPr>
              <a:t>represents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execution</a:t>
            </a:r>
            <a:r>
              <a:rPr sz="1000" dirty="0">
                <a:latin typeface="Arial MT"/>
                <a:cs typeface="Arial MT"/>
              </a:rPr>
              <a:t> of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lower-level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task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with</a:t>
            </a:r>
            <a:r>
              <a:rPr sz="1000" dirty="0">
                <a:latin typeface="Arial MT"/>
                <a:cs typeface="Arial MT"/>
              </a:rPr>
              <a:t> a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lower-level</a:t>
            </a:r>
            <a:r>
              <a:rPr sz="1000" dirty="0">
                <a:latin typeface="Arial MT"/>
                <a:cs typeface="Arial MT"/>
              </a:rPr>
              <a:t> goal </a:t>
            </a:r>
            <a:r>
              <a:rPr sz="1000" spc="-5" dirty="0">
                <a:latin typeface="Arial MT"/>
                <a:cs typeface="Arial MT"/>
              </a:rPr>
              <a:t>(</a:t>
            </a:r>
            <a:r>
              <a:rPr sz="1000" spc="-5" dirty="0">
                <a:latin typeface="Wingdings"/>
                <a:cs typeface="Wingdings"/>
              </a:rPr>
              <a:t>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 MT"/>
                <a:cs typeface="Arial MT"/>
              </a:rPr>
              <a:t>decomposition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complex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tasks)</a:t>
            </a:r>
            <a:endParaRPr sz="1000">
              <a:latin typeface="Arial MT"/>
              <a:cs typeface="Arial MT"/>
            </a:endParaRPr>
          </a:p>
          <a:p>
            <a:pPr marL="439420" indent="-172085">
              <a:lnSpc>
                <a:spcPct val="100000"/>
              </a:lnSpc>
              <a:spcBef>
                <a:spcPts val="290"/>
              </a:spcBef>
              <a:buChar char="•"/>
              <a:tabLst>
                <a:tab pos="439420" algn="l"/>
              </a:tabLst>
            </a:pPr>
            <a:r>
              <a:rPr sz="1000" dirty="0">
                <a:latin typeface="Arial MT"/>
                <a:cs typeface="Arial MT"/>
              </a:rPr>
              <a:t>Base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case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references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included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case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needed</a:t>
            </a:r>
            <a:endParaRPr sz="1000">
              <a:latin typeface="Arial MT"/>
              <a:cs typeface="Arial MT"/>
            </a:endParaRPr>
          </a:p>
          <a:p>
            <a:pPr marL="439420" indent="-172085">
              <a:lnSpc>
                <a:spcPct val="100000"/>
              </a:lnSpc>
              <a:spcBef>
                <a:spcPts val="190"/>
              </a:spcBef>
              <a:buChar char="•"/>
              <a:tabLst>
                <a:tab pos="439420" algn="l"/>
              </a:tabLst>
            </a:pPr>
            <a:r>
              <a:rPr sz="1000" dirty="0">
                <a:latin typeface="Arial MT"/>
                <a:cs typeface="Arial MT"/>
              </a:rPr>
              <a:t>Base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case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cannot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exist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without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included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case</a:t>
            </a:r>
            <a:endParaRPr sz="1000">
              <a:latin typeface="Arial MT"/>
              <a:cs typeface="Arial MT"/>
            </a:endParaRPr>
          </a:p>
          <a:p>
            <a:pPr marL="439420" indent="-172085">
              <a:lnSpc>
                <a:spcPct val="100000"/>
              </a:lnSpc>
              <a:spcBef>
                <a:spcPts val="315"/>
              </a:spcBef>
              <a:buChar char="•"/>
              <a:tabLst>
                <a:tab pos="439420" algn="l"/>
              </a:tabLst>
            </a:pPr>
            <a:r>
              <a:rPr sz="1000" spc="-5" dirty="0">
                <a:latin typeface="Arial MT"/>
                <a:cs typeface="Arial MT"/>
              </a:rPr>
              <a:t>When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included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case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done,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control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returns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base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case</a:t>
            </a:r>
            <a:endParaRPr sz="1000">
              <a:latin typeface="Arial MT"/>
              <a:cs typeface="Arial MT"/>
            </a:endParaRPr>
          </a:p>
          <a:p>
            <a:pPr marL="438784" marR="521334" indent="-171450">
              <a:lnSpc>
                <a:spcPct val="100000"/>
              </a:lnSpc>
              <a:spcBef>
                <a:spcPts val="190"/>
              </a:spcBef>
              <a:buChar char="•"/>
              <a:tabLst>
                <a:tab pos="439420" algn="l"/>
              </a:tabLst>
            </a:pPr>
            <a:r>
              <a:rPr sz="1000" spc="-5" dirty="0">
                <a:latin typeface="Arial MT"/>
                <a:cs typeface="Arial MT"/>
              </a:rPr>
              <a:t>Disadvantage: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have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look in </a:t>
            </a:r>
            <a:r>
              <a:rPr sz="1000" spc="-5" dirty="0">
                <a:latin typeface="Arial MT"/>
                <a:cs typeface="Arial MT"/>
              </a:rPr>
              <a:t>multiple</a:t>
            </a:r>
            <a:r>
              <a:rPr sz="1000" dirty="0">
                <a:latin typeface="Arial MT"/>
                <a:cs typeface="Arial MT"/>
              </a:rPr>
              <a:t> places </a:t>
            </a:r>
            <a:r>
              <a:rPr sz="1000" spc="-5" dirty="0">
                <a:latin typeface="Arial MT"/>
                <a:cs typeface="Arial MT"/>
              </a:rPr>
              <a:t>to understand</a:t>
            </a:r>
            <a:r>
              <a:rPr sz="1000" dirty="0">
                <a:latin typeface="Arial MT"/>
                <a:cs typeface="Arial MT"/>
              </a:rPr>
              <a:t> use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case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71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0"/>
              </a:spcBef>
            </a:pPr>
            <a:r>
              <a:rPr sz="1600" dirty="0">
                <a:latin typeface="Arial MT"/>
                <a:cs typeface="Arial MT"/>
              </a:rPr>
              <a:t>Use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Case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Diagrams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–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&lt;&lt;extend&gt;&gt;</a:t>
            </a:r>
            <a:endParaRPr sz="1600">
              <a:latin typeface="Arial MT"/>
              <a:cs typeface="Arial MT"/>
            </a:endParaRPr>
          </a:p>
          <a:p>
            <a:pPr marR="551815" algn="ctr">
              <a:lnSpc>
                <a:spcPct val="100000"/>
              </a:lnSpc>
              <a:tabLst>
                <a:tab pos="1708785" algn="l"/>
                <a:tab pos="3987165" algn="l"/>
              </a:tabLst>
            </a:pPr>
            <a:r>
              <a:rPr sz="1600" u="heavy" dirty="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u="heavy" spc="-5" dirty="0">
                <a:uFill>
                  <a:solidFill>
                    <a:srgbClr val="C00000"/>
                  </a:solidFill>
                </a:uFill>
                <a:latin typeface="Arial MT"/>
                <a:cs typeface="Arial MT"/>
              </a:rPr>
              <a:t>(Extensions)	</a:t>
            </a:r>
            <a:endParaRPr sz="1600">
              <a:latin typeface="Arial MT"/>
              <a:cs typeface="Arial MT"/>
            </a:endParaRPr>
          </a:p>
          <a:p>
            <a:pPr marL="438784" marR="380365" indent="-171450">
              <a:lnSpc>
                <a:spcPts val="1610"/>
              </a:lnSpc>
              <a:spcBef>
                <a:spcPts val="1345"/>
              </a:spcBef>
              <a:buChar char="•"/>
              <a:tabLst>
                <a:tab pos="439420" algn="l"/>
              </a:tabLst>
            </a:pPr>
            <a:r>
              <a:rPr sz="1400" dirty="0">
                <a:latin typeface="Arial MT"/>
                <a:cs typeface="Arial MT"/>
              </a:rPr>
              <a:t>Used</a:t>
            </a:r>
            <a:r>
              <a:rPr sz="1400" spc="-5" dirty="0">
                <a:latin typeface="Arial MT"/>
                <a:cs typeface="Arial MT"/>
              </a:rPr>
              <a:t> to</a:t>
            </a:r>
            <a:r>
              <a:rPr sz="1400" dirty="0">
                <a:latin typeface="Arial MT"/>
                <a:cs typeface="Arial MT"/>
              </a:rPr>
              <a:t> make 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optional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interactions </a:t>
            </a:r>
            <a:r>
              <a:rPr sz="1400" dirty="0">
                <a:latin typeface="Arial MT"/>
                <a:cs typeface="Arial MT"/>
              </a:rPr>
              <a:t>explicit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 </a:t>
            </a:r>
            <a:r>
              <a:rPr sz="1400" spc="-5" dirty="0">
                <a:latin typeface="Arial MT"/>
                <a:cs typeface="Arial MT"/>
              </a:rPr>
              <a:t>to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handle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exceptional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cases</a:t>
            </a:r>
            <a:endParaRPr sz="1400">
              <a:latin typeface="Arial MT"/>
              <a:cs typeface="Arial MT"/>
            </a:endParaRPr>
          </a:p>
          <a:p>
            <a:pPr marL="438784" marR="280670" indent="-171450">
              <a:lnSpc>
                <a:spcPts val="1610"/>
              </a:lnSpc>
              <a:spcBef>
                <a:spcPts val="475"/>
              </a:spcBef>
              <a:buChar char="•"/>
              <a:tabLst>
                <a:tab pos="439420" algn="l"/>
              </a:tabLst>
            </a:pPr>
            <a:r>
              <a:rPr sz="1400" spc="-5" dirty="0">
                <a:latin typeface="Arial MT"/>
                <a:cs typeface="Arial MT"/>
              </a:rPr>
              <a:t>By creating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separate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 case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extensions,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description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basic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case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remains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simple</a:t>
            </a:r>
            <a:endParaRPr sz="1400">
              <a:latin typeface="Arial MT"/>
              <a:cs typeface="Arial MT"/>
            </a:endParaRPr>
          </a:p>
          <a:p>
            <a:pPr marL="638810" marR="318135" indent="-142875">
              <a:lnSpc>
                <a:spcPct val="105000"/>
              </a:lnSpc>
              <a:spcBef>
                <a:spcPts val="200"/>
              </a:spcBef>
            </a:pPr>
            <a:r>
              <a:rPr sz="1200" dirty="0">
                <a:latin typeface="Arial MT"/>
                <a:cs typeface="Arial MT"/>
              </a:rPr>
              <a:t>–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Note: the </a:t>
            </a:r>
            <a:r>
              <a:rPr sz="1200" dirty="0">
                <a:latin typeface="Arial MT"/>
                <a:cs typeface="Arial MT"/>
              </a:rPr>
              <a:t>base use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case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can </a:t>
            </a:r>
            <a:r>
              <a:rPr sz="1200" spc="-5" dirty="0">
                <a:latin typeface="Arial MT"/>
                <a:cs typeface="Arial MT"/>
              </a:rPr>
              <a:t>still</a:t>
            </a:r>
            <a:r>
              <a:rPr sz="1200" dirty="0">
                <a:latin typeface="Arial MT"/>
                <a:cs typeface="Arial MT"/>
              </a:rPr>
              <a:t> be</a:t>
            </a:r>
            <a:r>
              <a:rPr sz="1200" spc="-5" dirty="0">
                <a:latin typeface="Arial MT"/>
                <a:cs typeface="Arial MT"/>
              </a:rPr>
              <a:t> executed without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case</a:t>
            </a:r>
            <a:r>
              <a:rPr sz="1200" spc="-5" dirty="0">
                <a:latin typeface="Arial MT"/>
                <a:cs typeface="Arial MT"/>
              </a:rPr>
              <a:t> extension</a:t>
            </a:r>
            <a:endParaRPr sz="1200">
              <a:latin typeface="Arial MT"/>
              <a:cs typeface="Arial MT"/>
            </a:endParaRPr>
          </a:p>
          <a:p>
            <a:pPr marL="438784" marR="272415" indent="-171450">
              <a:lnSpc>
                <a:spcPct val="101400"/>
              </a:lnSpc>
              <a:spcBef>
                <a:spcPts val="235"/>
              </a:spcBef>
              <a:buChar char="•"/>
              <a:tabLst>
                <a:tab pos="439420" algn="l"/>
              </a:tabLst>
            </a:pPr>
            <a:r>
              <a:rPr sz="1400" spc="-5" dirty="0">
                <a:latin typeface="Arial MT"/>
                <a:cs typeface="Arial MT"/>
              </a:rPr>
              <a:t>Extension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points</a:t>
            </a:r>
            <a:r>
              <a:rPr sz="1400" dirty="0">
                <a:latin typeface="Arial MT"/>
                <a:cs typeface="Arial MT"/>
              </a:rPr>
              <a:t> must be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created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explicitly</a:t>
            </a:r>
            <a:r>
              <a:rPr sz="1400" dirty="0">
                <a:latin typeface="Arial MT"/>
                <a:cs typeface="Arial MT"/>
              </a:rPr>
              <a:t> in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base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 case</a:t>
            </a:r>
            <a:endParaRPr sz="1400">
              <a:latin typeface="Arial MT"/>
              <a:cs typeface="Arial MT"/>
            </a:endParaRPr>
          </a:p>
          <a:p>
            <a:pPr marL="438784" marR="527685" indent="-171450">
              <a:lnSpc>
                <a:spcPct val="101400"/>
              </a:lnSpc>
              <a:spcBef>
                <a:spcPts val="290"/>
              </a:spcBef>
              <a:buChar char="•"/>
              <a:tabLst>
                <a:tab pos="439420" algn="l"/>
              </a:tabLst>
            </a:pPr>
            <a:r>
              <a:rPr sz="1400" dirty="0">
                <a:latin typeface="Arial MT"/>
                <a:cs typeface="Arial MT"/>
              </a:rPr>
              <a:t>Use sparingly: </a:t>
            </a:r>
            <a:r>
              <a:rPr sz="1400" spc="-5" dirty="0">
                <a:latin typeface="Arial MT"/>
                <a:cs typeface="Arial MT"/>
              </a:rPr>
              <a:t>there </a:t>
            </a:r>
            <a:r>
              <a:rPr sz="1400" dirty="0">
                <a:latin typeface="Arial MT"/>
                <a:cs typeface="Arial MT"/>
              </a:rPr>
              <a:t>is disagreement over </a:t>
            </a:r>
            <a:r>
              <a:rPr sz="1400" spc="-5" dirty="0">
                <a:latin typeface="Arial MT"/>
                <a:cs typeface="Arial MT"/>
              </a:rPr>
              <a:t>the </a:t>
            </a:r>
            <a:r>
              <a:rPr sz="1400" spc="-3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semantics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98600" y="1549400"/>
          <a:ext cx="4577715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2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5537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Case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Diagrams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Generalizations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 gridSpan="2">
                  <a:txBody>
                    <a:bodyPr/>
                    <a:lstStyle/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108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Much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like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super-classes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class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diagram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4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Need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satisfy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“is-a”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relation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21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Applies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cases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actors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7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generalized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use case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represents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several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similar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use cases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8810" marR="490855" lvl="1" indent="-142875">
                        <a:lnSpc>
                          <a:spcPct val="100000"/>
                        </a:lnSpc>
                        <a:spcBef>
                          <a:spcPts val="29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One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or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more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specializations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provide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details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of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similar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use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cases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19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Inheriting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case can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replace steps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of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inherited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use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case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8810" marR="647065" lvl="1" indent="-142875">
                        <a:lnSpc>
                          <a:spcPct val="100000"/>
                        </a:lnSpc>
                        <a:spcBef>
                          <a:spcPts val="219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Particularly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useful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actors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(clearer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here,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unlike use case </a:t>
                      </a:r>
                      <a:r>
                        <a:rPr sz="1000" spc="-2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generalization where the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semantics are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unclear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– use 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generalization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cases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with caution)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511300" y="6388899"/>
            <a:ext cx="3987800" cy="24765"/>
          </a:xfrm>
          <a:custGeom>
            <a:avLst/>
            <a:gdLst/>
            <a:ahLst/>
            <a:cxnLst/>
            <a:rect l="l" t="t" r="r" b="b"/>
            <a:pathLst>
              <a:path w="3987800" h="24764">
                <a:moveTo>
                  <a:pt x="3987800" y="12700"/>
                </a:moveTo>
                <a:lnTo>
                  <a:pt x="0" y="12700"/>
                </a:lnTo>
                <a:lnTo>
                  <a:pt x="0" y="24612"/>
                </a:lnTo>
                <a:lnTo>
                  <a:pt x="3987800" y="24612"/>
                </a:lnTo>
                <a:lnTo>
                  <a:pt x="3987800" y="12700"/>
                </a:lnTo>
                <a:close/>
              </a:path>
              <a:path w="3987800" h="24764">
                <a:moveTo>
                  <a:pt x="3987800" y="0"/>
                </a:moveTo>
                <a:lnTo>
                  <a:pt x="0" y="0"/>
                </a:lnTo>
                <a:lnTo>
                  <a:pt x="0" y="11912"/>
                </a:lnTo>
                <a:lnTo>
                  <a:pt x="3987800" y="11912"/>
                </a:lnTo>
                <a:lnTo>
                  <a:pt x="39878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86050" y="5988811"/>
            <a:ext cx="2197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Example: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32000" y="6401593"/>
            <a:ext cx="3505200" cy="2376805"/>
            <a:chOff x="2032000" y="6401593"/>
            <a:chExt cx="3505200" cy="2376805"/>
          </a:xfrm>
        </p:grpSpPr>
        <p:sp>
          <p:nvSpPr>
            <p:cNvPr id="7" name="object 7"/>
            <p:cNvSpPr/>
            <p:nvPr/>
          </p:nvSpPr>
          <p:spPr>
            <a:xfrm>
              <a:off x="2032000" y="6401593"/>
              <a:ext cx="3505200" cy="2376805"/>
            </a:xfrm>
            <a:custGeom>
              <a:avLst/>
              <a:gdLst/>
              <a:ahLst/>
              <a:cxnLst/>
              <a:rect l="l" t="t" r="r" b="b"/>
              <a:pathLst>
                <a:path w="3505200" h="2376804">
                  <a:moveTo>
                    <a:pt x="3505200" y="0"/>
                  </a:moveTo>
                  <a:lnTo>
                    <a:pt x="0" y="0"/>
                  </a:lnTo>
                  <a:lnTo>
                    <a:pt x="0" y="2376487"/>
                  </a:lnTo>
                  <a:lnTo>
                    <a:pt x="3505200" y="2376487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9156" y="6405269"/>
              <a:ext cx="2864732" cy="224264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489444" y="6469025"/>
            <a:ext cx="611505" cy="217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979" marR="5080" indent="-208915">
              <a:lnSpc>
                <a:spcPct val="104700"/>
              </a:lnSpc>
              <a:spcBef>
                <a:spcPts val="95"/>
              </a:spcBef>
            </a:pPr>
            <a:r>
              <a:rPr sz="600" b="1" spc="10" dirty="0">
                <a:latin typeface="Arial"/>
                <a:cs typeface="Arial"/>
              </a:rPr>
              <a:t>Update</a:t>
            </a:r>
            <a:r>
              <a:rPr sz="600" b="1" spc="-30" dirty="0">
                <a:latin typeface="Arial"/>
                <a:cs typeface="Arial"/>
              </a:rPr>
              <a:t> </a:t>
            </a:r>
            <a:r>
              <a:rPr sz="600" b="1" spc="10" dirty="0">
                <a:latin typeface="Arial"/>
                <a:cs typeface="Arial"/>
              </a:rPr>
              <a:t>Medical </a:t>
            </a:r>
            <a:r>
              <a:rPr sz="600" b="1" spc="-150" dirty="0">
                <a:latin typeface="Arial"/>
                <a:cs typeface="Arial"/>
              </a:rPr>
              <a:t> </a:t>
            </a:r>
            <a:r>
              <a:rPr sz="600" b="1" spc="10" dirty="0">
                <a:latin typeface="Arial"/>
                <a:cs typeface="Arial"/>
              </a:rPr>
              <a:t>Plan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10433" y="6469025"/>
            <a:ext cx="560705" cy="217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5080" indent="-182880">
              <a:lnSpc>
                <a:spcPct val="104700"/>
              </a:lnSpc>
              <a:spcBef>
                <a:spcPts val="95"/>
              </a:spcBef>
            </a:pPr>
            <a:r>
              <a:rPr sz="600" b="1" spc="15" dirty="0">
                <a:latin typeface="Arial"/>
                <a:cs typeface="Arial"/>
              </a:rPr>
              <a:t>Upda</a:t>
            </a:r>
            <a:r>
              <a:rPr sz="600" b="1" dirty="0">
                <a:latin typeface="Arial"/>
                <a:cs typeface="Arial"/>
              </a:rPr>
              <a:t>t</a:t>
            </a:r>
            <a:r>
              <a:rPr sz="600" b="1" spc="15" dirty="0">
                <a:latin typeface="Arial"/>
                <a:cs typeface="Arial"/>
              </a:rPr>
              <a:t>e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spc="10" dirty="0">
                <a:latin typeface="Arial"/>
                <a:cs typeface="Arial"/>
              </a:rPr>
              <a:t>De</a:t>
            </a:r>
            <a:r>
              <a:rPr sz="600" b="1" spc="15" dirty="0">
                <a:latin typeface="Arial"/>
                <a:cs typeface="Arial"/>
              </a:rPr>
              <a:t>n</a:t>
            </a:r>
            <a:r>
              <a:rPr sz="600" b="1" spc="5" dirty="0">
                <a:latin typeface="Arial"/>
                <a:cs typeface="Arial"/>
              </a:rPr>
              <a:t>tal  </a:t>
            </a:r>
            <a:r>
              <a:rPr sz="600" b="1" spc="10" dirty="0">
                <a:latin typeface="Arial"/>
                <a:cs typeface="Arial"/>
              </a:rPr>
              <a:t>Plan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00672" y="7254090"/>
            <a:ext cx="78041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b="1" spc="10" dirty="0">
                <a:latin typeface="Arial"/>
                <a:cs typeface="Arial"/>
              </a:rPr>
              <a:t>Update</a:t>
            </a:r>
            <a:r>
              <a:rPr sz="750" b="1" spc="-30" dirty="0">
                <a:latin typeface="Arial"/>
                <a:cs typeface="Arial"/>
              </a:rPr>
              <a:t> </a:t>
            </a:r>
            <a:r>
              <a:rPr sz="750" b="1" spc="10" dirty="0">
                <a:latin typeface="Arial"/>
                <a:cs typeface="Arial"/>
              </a:rPr>
              <a:t>Benefits</a:t>
            </a:r>
            <a:endParaRPr sz="7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81315" y="7479588"/>
            <a:ext cx="617855" cy="0"/>
          </a:xfrm>
          <a:custGeom>
            <a:avLst/>
            <a:gdLst/>
            <a:ahLst/>
            <a:cxnLst/>
            <a:rect l="l" t="t" r="r" b="b"/>
            <a:pathLst>
              <a:path w="617854">
                <a:moveTo>
                  <a:pt x="0" y="0"/>
                </a:moveTo>
                <a:lnTo>
                  <a:pt x="617745" y="0"/>
                </a:lnTo>
              </a:path>
            </a:pathLst>
          </a:custGeom>
          <a:ln w="7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23194" y="7470289"/>
            <a:ext cx="934085" cy="3130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600" b="1" spc="10" dirty="0">
                <a:latin typeface="Arial"/>
                <a:cs typeface="Arial"/>
              </a:rPr>
              <a:t>Extension</a:t>
            </a:r>
            <a:r>
              <a:rPr sz="600" b="1" spc="-35" dirty="0">
                <a:latin typeface="Arial"/>
                <a:cs typeface="Arial"/>
              </a:rPr>
              <a:t> </a:t>
            </a:r>
            <a:r>
              <a:rPr sz="600" b="1" spc="10" dirty="0">
                <a:latin typeface="Arial"/>
                <a:cs typeface="Arial"/>
              </a:rPr>
              <a:t>points</a:t>
            </a:r>
            <a:endParaRPr sz="6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30"/>
              </a:spcBef>
            </a:pPr>
            <a:r>
              <a:rPr sz="600" b="1" i="1" spc="15" dirty="0">
                <a:latin typeface="Arial"/>
                <a:cs typeface="Arial"/>
              </a:rPr>
              <a:t>ben</a:t>
            </a:r>
            <a:r>
              <a:rPr sz="600" b="1" i="1" spc="5" dirty="0">
                <a:latin typeface="Arial"/>
                <a:cs typeface="Arial"/>
              </a:rPr>
              <a:t>efit </a:t>
            </a:r>
            <a:r>
              <a:rPr sz="600" b="1" i="1" spc="15" dirty="0">
                <a:latin typeface="Arial"/>
                <a:cs typeface="Arial"/>
              </a:rPr>
              <a:t>op</a:t>
            </a:r>
            <a:r>
              <a:rPr sz="600" b="1" i="1" dirty="0">
                <a:latin typeface="Arial"/>
                <a:cs typeface="Arial"/>
              </a:rPr>
              <a:t>t</a:t>
            </a:r>
            <a:r>
              <a:rPr sz="600" b="1" i="1" spc="10" dirty="0">
                <a:latin typeface="Arial"/>
                <a:cs typeface="Arial"/>
              </a:rPr>
              <a:t>ions:</a:t>
            </a:r>
            <a:endParaRPr sz="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600" spc="5" dirty="0">
                <a:latin typeface="Arial MT"/>
                <a:cs typeface="Arial MT"/>
              </a:rPr>
              <a:t>after</a:t>
            </a:r>
            <a:r>
              <a:rPr sz="600" spc="-5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required</a:t>
            </a:r>
            <a:r>
              <a:rPr sz="600" spc="-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enrollments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78118" y="6514429"/>
            <a:ext cx="594360" cy="217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48590">
              <a:lnSpc>
                <a:spcPct val="104700"/>
              </a:lnSpc>
              <a:spcBef>
                <a:spcPts val="95"/>
              </a:spcBef>
            </a:pPr>
            <a:r>
              <a:rPr sz="600" b="1" spc="10" dirty="0">
                <a:latin typeface="Arial"/>
                <a:cs typeface="Arial"/>
              </a:rPr>
              <a:t>Update </a:t>
            </a:r>
            <a:r>
              <a:rPr sz="600" b="1" spc="15" dirty="0">
                <a:latin typeface="Arial"/>
                <a:cs typeface="Arial"/>
              </a:rPr>
              <a:t> </a:t>
            </a:r>
            <a:r>
              <a:rPr sz="600" b="1" spc="10" dirty="0">
                <a:latin typeface="Arial"/>
                <a:cs typeface="Arial"/>
              </a:rPr>
              <a:t>Insurance</a:t>
            </a:r>
            <a:r>
              <a:rPr sz="600" b="1" spc="-30" dirty="0">
                <a:latin typeface="Arial"/>
                <a:cs typeface="Arial"/>
              </a:rPr>
              <a:t> </a:t>
            </a:r>
            <a:r>
              <a:rPr sz="600" b="1" spc="10" dirty="0">
                <a:latin typeface="Arial"/>
                <a:cs typeface="Arial"/>
              </a:rPr>
              <a:t>Plan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58657" y="7734406"/>
            <a:ext cx="400050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b="1" spc="15" dirty="0">
                <a:latin typeface="Arial"/>
                <a:cs typeface="Arial"/>
              </a:rPr>
              <a:t>Emplo</a:t>
            </a:r>
            <a:r>
              <a:rPr sz="600" b="1" spc="-20" dirty="0">
                <a:latin typeface="Arial"/>
                <a:cs typeface="Arial"/>
              </a:rPr>
              <a:t>y</a:t>
            </a:r>
            <a:r>
              <a:rPr sz="600" b="1" spc="10" dirty="0">
                <a:latin typeface="Arial"/>
                <a:cs typeface="Arial"/>
              </a:rPr>
              <a:t>e</a:t>
            </a:r>
            <a:r>
              <a:rPr sz="600" b="1" spc="15" dirty="0">
                <a:latin typeface="Arial"/>
                <a:cs typeface="Arial"/>
              </a:rPr>
              <a:t>e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27607" y="6964888"/>
            <a:ext cx="49212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b="1" spc="10" dirty="0">
                <a:latin typeface="Arial"/>
                <a:cs typeface="Arial"/>
              </a:rPr>
              <a:t>&lt;&lt;include&gt;&gt;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98162" y="6964888"/>
            <a:ext cx="49212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b="1" spc="10" dirty="0">
                <a:latin typeface="Arial"/>
                <a:cs typeface="Arial"/>
              </a:rPr>
              <a:t>&lt;&lt;include&gt;&gt;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24446" y="6964888"/>
            <a:ext cx="49212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b="1" spc="10" dirty="0">
                <a:latin typeface="Arial"/>
                <a:cs typeface="Arial"/>
              </a:rPr>
              <a:t>&lt;&lt;include&gt;&gt;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94758" y="8303073"/>
            <a:ext cx="629285" cy="313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4600"/>
              </a:lnSpc>
              <a:spcBef>
                <a:spcPts val="95"/>
              </a:spcBef>
            </a:pPr>
            <a:r>
              <a:rPr sz="600" b="1" spc="10" dirty="0">
                <a:latin typeface="Arial"/>
                <a:cs typeface="Arial"/>
              </a:rPr>
              <a:t>Elect </a:t>
            </a:r>
            <a:r>
              <a:rPr sz="600" b="1" spc="15" dirty="0">
                <a:latin typeface="Arial"/>
                <a:cs typeface="Arial"/>
              </a:rPr>
              <a:t> </a:t>
            </a:r>
            <a:r>
              <a:rPr sz="600" b="1" spc="10" dirty="0">
                <a:latin typeface="Arial"/>
                <a:cs typeface="Arial"/>
              </a:rPr>
              <a:t>Re</a:t>
            </a:r>
            <a:r>
              <a:rPr sz="600" b="1" spc="15" dirty="0">
                <a:latin typeface="Arial"/>
                <a:cs typeface="Arial"/>
              </a:rPr>
              <a:t>imburs</a:t>
            </a:r>
            <a:r>
              <a:rPr sz="600" b="1" spc="10" dirty="0">
                <a:latin typeface="Arial"/>
                <a:cs typeface="Arial"/>
              </a:rPr>
              <a:t>e</a:t>
            </a:r>
            <a:r>
              <a:rPr sz="600" b="1" spc="25" dirty="0">
                <a:latin typeface="Arial"/>
                <a:cs typeface="Arial"/>
              </a:rPr>
              <a:t>m</a:t>
            </a:r>
            <a:r>
              <a:rPr sz="600" b="1" spc="10" dirty="0">
                <a:latin typeface="Arial"/>
                <a:cs typeface="Arial"/>
              </a:rPr>
              <a:t>ent  for</a:t>
            </a:r>
            <a:r>
              <a:rPr sz="600" b="1" spc="-10" dirty="0">
                <a:latin typeface="Arial"/>
                <a:cs typeface="Arial"/>
              </a:rPr>
              <a:t> </a:t>
            </a:r>
            <a:r>
              <a:rPr sz="600" b="1" spc="10" dirty="0">
                <a:latin typeface="Arial"/>
                <a:cs typeface="Arial"/>
              </a:rPr>
              <a:t>Healthcare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89263" y="8350842"/>
            <a:ext cx="456565" cy="217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260" marR="5080" indent="-36195">
              <a:lnSpc>
                <a:spcPct val="104700"/>
              </a:lnSpc>
              <a:spcBef>
                <a:spcPts val="95"/>
              </a:spcBef>
            </a:pPr>
            <a:r>
              <a:rPr sz="600" b="1" spc="10" dirty="0">
                <a:latin typeface="Arial"/>
                <a:cs typeface="Arial"/>
              </a:rPr>
              <a:t>Elec</a:t>
            </a:r>
            <a:r>
              <a:rPr sz="600" b="1" spc="5" dirty="0">
                <a:latin typeface="Arial"/>
                <a:cs typeface="Arial"/>
              </a:rPr>
              <a:t>t </a:t>
            </a:r>
            <a:r>
              <a:rPr sz="600" b="1" spc="15" dirty="0">
                <a:latin typeface="Arial"/>
                <a:cs typeface="Arial"/>
              </a:rPr>
              <a:t>S</a:t>
            </a:r>
            <a:r>
              <a:rPr sz="600" b="1" dirty="0">
                <a:latin typeface="Arial"/>
                <a:cs typeface="Arial"/>
              </a:rPr>
              <a:t>t</a:t>
            </a:r>
            <a:r>
              <a:rPr sz="600" b="1" spc="10" dirty="0">
                <a:latin typeface="Arial"/>
                <a:cs typeface="Arial"/>
              </a:rPr>
              <a:t>ock  </a:t>
            </a:r>
            <a:r>
              <a:rPr sz="600" b="1" spc="15" dirty="0">
                <a:latin typeface="Arial"/>
                <a:cs typeface="Arial"/>
              </a:rPr>
              <a:t>Purchase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99448" y="7900392"/>
            <a:ext cx="803910" cy="313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4600"/>
              </a:lnSpc>
              <a:spcBef>
                <a:spcPts val="95"/>
              </a:spcBef>
            </a:pPr>
            <a:r>
              <a:rPr sz="600" b="1" spc="10" dirty="0">
                <a:latin typeface="Arial"/>
                <a:cs typeface="Arial"/>
              </a:rPr>
              <a:t>&lt;&lt;extend&gt;&gt; </a:t>
            </a:r>
            <a:r>
              <a:rPr sz="600" b="1" spc="15" dirty="0">
                <a:latin typeface="Arial"/>
                <a:cs typeface="Arial"/>
              </a:rPr>
              <a:t> </a:t>
            </a:r>
            <a:r>
              <a:rPr sz="600" spc="10" dirty="0">
                <a:latin typeface="Arial MT"/>
                <a:cs typeface="Arial MT"/>
              </a:rPr>
              <a:t>employee requests 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stock</a:t>
            </a:r>
            <a:r>
              <a:rPr sz="600" spc="-10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purchase</a:t>
            </a:r>
            <a:r>
              <a:rPr sz="600" spc="-10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option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80183" y="7900392"/>
            <a:ext cx="799465" cy="313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4600"/>
              </a:lnSpc>
              <a:spcBef>
                <a:spcPts val="95"/>
              </a:spcBef>
            </a:pPr>
            <a:r>
              <a:rPr sz="600" b="1" spc="10" dirty="0">
                <a:latin typeface="Arial"/>
                <a:cs typeface="Arial"/>
              </a:rPr>
              <a:t>&lt;&lt;extend&gt;&gt; </a:t>
            </a:r>
            <a:r>
              <a:rPr sz="600" b="1" spc="15" dirty="0">
                <a:latin typeface="Arial"/>
                <a:cs typeface="Arial"/>
              </a:rPr>
              <a:t> </a:t>
            </a:r>
            <a:r>
              <a:rPr sz="600" spc="10" dirty="0">
                <a:latin typeface="Arial MT"/>
                <a:cs typeface="Arial MT"/>
              </a:rPr>
              <a:t>employee requests 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spc="10" dirty="0">
                <a:latin typeface="Arial MT"/>
                <a:cs typeface="Arial MT"/>
              </a:rPr>
              <a:t>reimbursement</a:t>
            </a:r>
            <a:r>
              <a:rPr sz="600" spc="-20" dirty="0">
                <a:latin typeface="Arial MT"/>
                <a:cs typeface="Arial MT"/>
              </a:rPr>
              <a:t> </a:t>
            </a:r>
            <a:r>
              <a:rPr sz="600" spc="5" dirty="0">
                <a:latin typeface="Arial MT"/>
                <a:cs typeface="Arial MT"/>
              </a:rPr>
              <a:t>option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30598" y="8396226"/>
            <a:ext cx="368300" cy="217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4700"/>
              </a:lnSpc>
              <a:spcBef>
                <a:spcPts val="95"/>
              </a:spcBef>
            </a:pPr>
            <a:r>
              <a:rPr sz="600" i="1" spc="10" dirty="0">
                <a:solidFill>
                  <a:srgbClr val="FF00FF"/>
                </a:solidFill>
                <a:latin typeface="Arial"/>
                <a:cs typeface="Arial"/>
              </a:rPr>
              <a:t>extens</a:t>
            </a:r>
            <a:r>
              <a:rPr sz="600" i="1" spc="5" dirty="0">
                <a:solidFill>
                  <a:srgbClr val="FF00FF"/>
                </a:solidFill>
                <a:latin typeface="Arial"/>
                <a:cs typeface="Arial"/>
              </a:rPr>
              <a:t>ion  condition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28214" y="7482212"/>
            <a:ext cx="562610" cy="313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4600"/>
              </a:lnSpc>
              <a:spcBef>
                <a:spcPts val="95"/>
              </a:spcBef>
            </a:pPr>
            <a:r>
              <a:rPr sz="600" i="1" spc="10" dirty="0">
                <a:solidFill>
                  <a:srgbClr val="FF00FF"/>
                </a:solidFill>
                <a:latin typeface="Arial"/>
                <a:cs typeface="Arial"/>
              </a:rPr>
              <a:t>extens</a:t>
            </a:r>
            <a:r>
              <a:rPr sz="600" i="1" spc="5" dirty="0">
                <a:solidFill>
                  <a:srgbClr val="FF00FF"/>
                </a:solidFill>
                <a:latin typeface="Arial"/>
                <a:cs typeface="Arial"/>
              </a:rPr>
              <a:t>io</a:t>
            </a:r>
            <a:r>
              <a:rPr sz="600" i="1" spc="15" dirty="0">
                <a:solidFill>
                  <a:srgbClr val="FF00FF"/>
                </a:solidFill>
                <a:latin typeface="Arial"/>
                <a:cs typeface="Arial"/>
              </a:rPr>
              <a:t>n</a:t>
            </a:r>
            <a:r>
              <a:rPr sz="600" i="1" spc="5" dirty="0">
                <a:solidFill>
                  <a:srgbClr val="FF00FF"/>
                </a:solidFill>
                <a:latin typeface="Arial"/>
                <a:cs typeface="Arial"/>
              </a:rPr>
              <a:t> point  </a:t>
            </a:r>
            <a:r>
              <a:rPr sz="600" i="1" spc="10" dirty="0">
                <a:solidFill>
                  <a:srgbClr val="FF00FF"/>
                </a:solidFill>
                <a:latin typeface="Arial"/>
                <a:cs typeface="Arial"/>
              </a:rPr>
              <a:t>name and </a:t>
            </a:r>
            <a:r>
              <a:rPr sz="600" i="1" spc="1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600" i="1" spc="5" dirty="0">
                <a:solidFill>
                  <a:srgbClr val="FF00FF"/>
                </a:solidFill>
                <a:latin typeface="Arial"/>
                <a:cs typeface="Arial"/>
              </a:rPr>
              <a:t>location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04950" y="57213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0"/>
                </a:moveTo>
                <a:lnTo>
                  <a:pt x="4559300" y="0"/>
                </a:lnTo>
                <a:lnTo>
                  <a:pt x="4559300" y="3416300"/>
                </a:lnTo>
                <a:lnTo>
                  <a:pt x="0" y="3416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98600" y="15494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0414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Case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Templates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(1)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38784" marR="547370" indent="-171450">
                        <a:lnSpc>
                          <a:spcPct val="100000"/>
                        </a:lnSpc>
                        <a:buChar char="•"/>
                        <a:tabLst>
                          <a:tab pos="439420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There are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many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different templates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use cases but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they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often </a:t>
                      </a:r>
                      <a:r>
                        <a:rPr sz="1000" spc="-2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consist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subset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the following items: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19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Identifier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: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unique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label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for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case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used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to reference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it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elsewhere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8784" marR="440055" indent="-171450">
                        <a:lnSpc>
                          <a:spcPct val="100000"/>
                        </a:lnSpc>
                        <a:spcBef>
                          <a:spcPts val="28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Name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: succinctly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state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user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task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independently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of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structure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or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implementation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2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Suggested form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“verb object”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(e.g.,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Order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a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 product)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21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Authors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: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people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who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discovered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case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8784" marR="482600" indent="-171450">
                        <a:lnSpc>
                          <a:spcPct val="100000"/>
                        </a:lnSpc>
                        <a:spcBef>
                          <a:spcPts val="19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Goal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: short description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expected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outcome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from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actors’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point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of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view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31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Preconditions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: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what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needs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satisfied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before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case can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begin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19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Postconditions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: state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of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system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after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completion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of use case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8810" marR="603250" lvl="1" indent="-142875">
                        <a:lnSpc>
                          <a:spcPct val="102200"/>
                        </a:lnSpc>
                        <a:spcBef>
                          <a:spcPts val="17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Minimal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guarantee: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state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system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after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completion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regardless</a:t>
                      </a:r>
                      <a:r>
                        <a:rPr sz="9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of </a:t>
                      </a:r>
                      <a:r>
                        <a:rPr sz="900" spc="-2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outcome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98600" y="57150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0414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Case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Templates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(2)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buChar char="•"/>
                        <a:tabLst>
                          <a:tab pos="439420" algn="l"/>
                        </a:tabLst>
                      </a:pP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Primary</a:t>
                      </a:r>
                      <a:r>
                        <a:rPr sz="1000" spc="-1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actor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: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initiates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case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8784" marR="300355" indent="-171450">
                        <a:lnSpc>
                          <a:spcPct val="100000"/>
                        </a:lnSpc>
                        <a:spcBef>
                          <a:spcPts val="19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Participants (secondary</a:t>
                      </a:r>
                      <a:r>
                        <a:rPr sz="10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actors)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: other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actors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involved in use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case, 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provide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services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system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interact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system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after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case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was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initiated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8784" marR="486409" indent="-171450">
                        <a:lnSpc>
                          <a:spcPct val="100000"/>
                        </a:lnSpc>
                        <a:spcBef>
                          <a:spcPts val="28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Related</a:t>
                      </a:r>
                      <a:r>
                        <a:rPr sz="1000" spc="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requirements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: identifiers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functional</a:t>
                      </a:r>
                      <a:r>
                        <a:rPr sz="10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non-functional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requirements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linked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to the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case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219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Related </a:t>
                      </a:r>
                      <a:r>
                        <a:rPr sz="10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use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cases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: identifiers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related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use cases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19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Specify</a:t>
                      </a:r>
                      <a:r>
                        <a:rPr sz="9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relationship:</a:t>
                      </a:r>
                      <a:r>
                        <a:rPr sz="9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e.g.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1068070" lvl="2" indent="-114300">
                        <a:lnSpc>
                          <a:spcPct val="100000"/>
                        </a:lnSpc>
                        <a:spcBef>
                          <a:spcPts val="225"/>
                        </a:spcBef>
                        <a:buChar char="–"/>
                        <a:tabLst>
                          <a:tab pos="1068070" algn="l"/>
                        </a:tabLst>
                      </a:pPr>
                      <a:r>
                        <a:rPr sz="700" spc="-5" dirty="0">
                          <a:latin typeface="Arial MT"/>
                          <a:cs typeface="Arial MT"/>
                        </a:rPr>
                        <a:t>Supposes use case </a:t>
                      </a:r>
                      <a:r>
                        <a:rPr sz="700" dirty="0">
                          <a:latin typeface="Arial MT"/>
                          <a:cs typeface="Arial MT"/>
                        </a:rPr>
                        <a:t>UC2</a:t>
                      </a:r>
                      <a:r>
                        <a:rPr sz="700" spc="-5" dirty="0">
                          <a:latin typeface="Arial MT"/>
                          <a:cs typeface="Arial MT"/>
                        </a:rPr>
                        <a:t> has been successfully completed</a:t>
                      </a:r>
                      <a:endParaRPr sz="700">
                        <a:latin typeface="Arial MT"/>
                        <a:cs typeface="Arial MT"/>
                      </a:endParaRPr>
                    </a:p>
                    <a:p>
                      <a:pPr marL="1068070" lvl="2" indent="-114300">
                        <a:lnSpc>
                          <a:spcPct val="100000"/>
                        </a:lnSpc>
                        <a:spcBef>
                          <a:spcPts val="140"/>
                        </a:spcBef>
                        <a:buChar char="–"/>
                        <a:tabLst>
                          <a:tab pos="1068070" algn="l"/>
                        </a:tabLst>
                      </a:pPr>
                      <a:r>
                        <a:rPr sz="700" spc="-5" dirty="0">
                          <a:latin typeface="Arial MT"/>
                          <a:cs typeface="Arial MT"/>
                        </a:rPr>
                        <a:t>Alternative</a:t>
                      </a:r>
                      <a:r>
                        <a:rPr sz="7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7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7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latin typeface="Arial MT"/>
                          <a:cs typeface="Arial MT"/>
                        </a:rPr>
                        <a:t>case</a:t>
                      </a:r>
                      <a:r>
                        <a:rPr sz="7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dirty="0">
                          <a:latin typeface="Arial MT"/>
                          <a:cs typeface="Arial MT"/>
                        </a:rPr>
                        <a:t>UC3</a:t>
                      </a:r>
                      <a:endParaRPr sz="700">
                        <a:latin typeface="Arial MT"/>
                        <a:cs typeface="Arial MT"/>
                      </a:endParaRPr>
                    </a:p>
                    <a:p>
                      <a:pPr marL="953769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70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700" spc="2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-5" dirty="0">
                          <a:latin typeface="Arial MT"/>
                          <a:cs typeface="Arial MT"/>
                        </a:rPr>
                        <a:t>...</a:t>
                      </a:r>
                      <a:endParaRPr sz="7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25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Description </a:t>
                      </a:r>
                      <a:r>
                        <a:rPr sz="10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events</a:t>
                      </a:r>
                      <a:r>
                        <a:rPr sz="10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(scenarios)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2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Different use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case description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formats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19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Narrative, Simple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column,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Multiple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columns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1300" y="2235200"/>
            <a:ext cx="3987800" cy="0"/>
          </a:xfrm>
          <a:custGeom>
            <a:avLst/>
            <a:gdLst/>
            <a:ahLst/>
            <a:cxnLst/>
            <a:rect l="l" t="t" r="r" b="b"/>
            <a:pathLst>
              <a:path w="3987800">
                <a:moveTo>
                  <a:pt x="0" y="0"/>
                </a:moveTo>
                <a:lnTo>
                  <a:pt x="398780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11300" y="1836419"/>
            <a:ext cx="4546600" cy="242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Use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Case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Templates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–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Narrative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Form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L="432434" marR="302260" indent="-171450">
              <a:lnSpc>
                <a:spcPts val="1610"/>
              </a:lnSpc>
              <a:spcBef>
                <a:spcPts val="5"/>
              </a:spcBef>
              <a:buChar char="•"/>
              <a:tabLst>
                <a:tab pos="433070" algn="l"/>
              </a:tabLst>
            </a:pPr>
            <a:r>
              <a:rPr sz="1400" spc="-5" dirty="0">
                <a:latin typeface="Arial MT"/>
                <a:cs typeface="Arial MT"/>
              </a:rPr>
              <a:t>Paragraph focusing </a:t>
            </a:r>
            <a:r>
              <a:rPr sz="1400" dirty="0">
                <a:latin typeface="Arial MT"/>
                <a:cs typeface="Arial MT"/>
              </a:rPr>
              <a:t>on </a:t>
            </a:r>
            <a:r>
              <a:rPr sz="1400" spc="-5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primary scenario and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some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secondary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ones</a:t>
            </a:r>
            <a:endParaRPr sz="1400">
              <a:latin typeface="Arial MT"/>
              <a:cs typeface="Arial MT"/>
            </a:endParaRPr>
          </a:p>
          <a:p>
            <a:pPr marL="433070" indent="-172085">
              <a:lnSpc>
                <a:spcPct val="100000"/>
              </a:lnSpc>
              <a:spcBef>
                <a:spcPts val="360"/>
              </a:spcBef>
              <a:buChar char="•"/>
              <a:tabLst>
                <a:tab pos="433070" algn="l"/>
              </a:tabLst>
            </a:pPr>
            <a:r>
              <a:rPr sz="1400" spc="-5" dirty="0">
                <a:latin typeface="Arial MT"/>
                <a:cs typeface="Arial MT"/>
              </a:rPr>
              <a:t>Very useful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when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stakeholders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first</a:t>
            </a:r>
            <a:r>
              <a:rPr sz="1400" dirty="0">
                <a:latin typeface="Arial MT"/>
                <a:cs typeface="Arial MT"/>
              </a:rPr>
              <a:t> meet</a:t>
            </a:r>
            <a:endParaRPr sz="1400">
              <a:latin typeface="Arial MT"/>
              <a:cs typeface="Arial MT"/>
            </a:endParaRPr>
          </a:p>
          <a:p>
            <a:pPr marL="451484" marR="545465">
              <a:lnSpc>
                <a:spcPct val="150600"/>
              </a:lnSpc>
              <a:spcBef>
                <a:spcPts val="695"/>
              </a:spcBef>
            </a:pPr>
            <a:r>
              <a:rPr sz="1200" i="1" dirty="0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sz="1200" i="1" spc="-2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User</a:t>
            </a:r>
            <a:r>
              <a:rPr sz="1200" i="1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inserts</a:t>
            </a:r>
            <a:r>
              <a:rPr sz="1200" i="1" dirty="0">
                <a:solidFill>
                  <a:srgbClr val="333399"/>
                </a:solidFill>
                <a:latin typeface="Times New Roman"/>
                <a:cs typeface="Times New Roman"/>
              </a:rPr>
              <a:t> a </a:t>
            </a:r>
            <a:r>
              <a:rPr sz="1200" i="1" spc="-15" dirty="0">
                <a:solidFill>
                  <a:srgbClr val="333399"/>
                </a:solidFill>
                <a:latin typeface="Times New Roman"/>
                <a:cs typeface="Times New Roman"/>
              </a:rPr>
              <a:t>card</a:t>
            </a:r>
            <a:r>
              <a:rPr sz="1200" i="1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in</a:t>
            </a:r>
            <a:r>
              <a:rPr sz="1200" i="1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the </a:t>
            </a:r>
            <a:r>
              <a:rPr sz="1200" i="1" spc="-15" dirty="0">
                <a:solidFill>
                  <a:srgbClr val="333399"/>
                </a:solidFill>
                <a:latin typeface="Times New Roman"/>
                <a:cs typeface="Times New Roman"/>
              </a:rPr>
              <a:t>Card</a:t>
            </a:r>
            <a:r>
              <a:rPr sz="1200" i="1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333399"/>
                </a:solidFill>
                <a:latin typeface="Times New Roman"/>
                <a:cs typeface="Times New Roman"/>
              </a:rPr>
              <a:t>reader</a:t>
            </a:r>
            <a:r>
              <a:rPr sz="1200" i="1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slot.</a:t>
            </a:r>
            <a:r>
              <a:rPr sz="1200" i="1" dirty="0">
                <a:solidFill>
                  <a:srgbClr val="333399"/>
                </a:solidFill>
                <a:latin typeface="Times New Roman"/>
                <a:cs typeface="Times New Roman"/>
              </a:rPr>
              <a:t> The</a:t>
            </a:r>
            <a:r>
              <a:rPr sz="12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 System </a:t>
            </a:r>
            <a:r>
              <a:rPr sz="1200" i="1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asks</a:t>
            </a:r>
            <a:r>
              <a:rPr sz="1200" i="1" spc="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for</a:t>
            </a:r>
            <a:r>
              <a:rPr sz="1200" i="1" spc="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sz="1200" i="1" spc="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personal</a:t>
            </a:r>
            <a:r>
              <a:rPr sz="1200" i="1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identification</a:t>
            </a:r>
            <a:r>
              <a:rPr sz="1200" i="1" spc="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number</a:t>
            </a:r>
            <a:r>
              <a:rPr sz="1200" i="1" spc="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(PIN).</a:t>
            </a:r>
            <a:r>
              <a:rPr sz="1200" i="1" spc="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333399"/>
                </a:solidFill>
                <a:latin typeface="Times New Roman"/>
                <a:cs typeface="Times New Roman"/>
              </a:rPr>
              <a:t>The </a:t>
            </a:r>
            <a:r>
              <a:rPr sz="12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User </a:t>
            </a:r>
            <a:r>
              <a:rPr sz="1200" i="1" spc="-28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enters</a:t>
            </a:r>
            <a:r>
              <a:rPr sz="1200" i="1" dirty="0">
                <a:solidFill>
                  <a:srgbClr val="333399"/>
                </a:solidFill>
                <a:latin typeface="Times New Roman"/>
                <a:cs typeface="Times New Roman"/>
              </a:rPr>
              <a:t> a </a:t>
            </a:r>
            <a:r>
              <a:rPr sz="12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PIN.</a:t>
            </a:r>
            <a:r>
              <a:rPr sz="1200" i="1" spc="-2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After</a:t>
            </a:r>
            <a:r>
              <a:rPr sz="1200" i="1" spc="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checking</a:t>
            </a:r>
            <a:r>
              <a:rPr sz="1200" i="1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that the</a:t>
            </a:r>
            <a:r>
              <a:rPr sz="1200" i="1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user</a:t>
            </a:r>
            <a:r>
              <a:rPr sz="1200" i="1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identification</a:t>
            </a:r>
            <a:r>
              <a:rPr sz="1200" i="1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is </a:t>
            </a:r>
            <a:r>
              <a:rPr sz="1200" i="1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valid,</a:t>
            </a:r>
            <a:r>
              <a:rPr sz="1200" i="1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the</a:t>
            </a:r>
            <a:r>
              <a:rPr sz="1200" i="1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System</a:t>
            </a:r>
            <a:r>
              <a:rPr sz="1200" i="1" spc="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asks</a:t>
            </a:r>
            <a:r>
              <a:rPr sz="1200" i="1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the</a:t>
            </a:r>
            <a:r>
              <a:rPr sz="1200" i="1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user</a:t>
            </a:r>
            <a:r>
              <a:rPr sz="1200" i="1" spc="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to</a:t>
            </a:r>
            <a:r>
              <a:rPr sz="1200" i="1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chose</a:t>
            </a:r>
            <a:r>
              <a:rPr sz="1200" i="1" dirty="0">
                <a:solidFill>
                  <a:srgbClr val="333399"/>
                </a:solidFill>
                <a:latin typeface="Times New Roman"/>
                <a:cs typeface="Times New Roman"/>
              </a:rPr>
              <a:t> an</a:t>
            </a:r>
            <a:r>
              <a:rPr sz="1200" i="1" spc="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operation...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04950" y="15557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0"/>
                </a:moveTo>
                <a:lnTo>
                  <a:pt x="4559300" y="0"/>
                </a:lnTo>
                <a:lnTo>
                  <a:pt x="4559300" y="3416300"/>
                </a:lnTo>
                <a:lnTo>
                  <a:pt x="0" y="3416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04950" y="57213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71450" rIns="0" bIns="0" rtlCol="0">
            <a:spAutoFit/>
          </a:bodyPr>
          <a:lstStyle/>
          <a:p>
            <a:pPr marR="522605" algn="r">
              <a:lnSpc>
                <a:spcPct val="100000"/>
              </a:lnSpc>
              <a:spcBef>
                <a:spcPts val="1350"/>
              </a:spcBef>
            </a:pPr>
            <a:r>
              <a:rPr sz="1600" dirty="0">
                <a:latin typeface="Arial MT"/>
                <a:cs typeface="Arial MT"/>
              </a:rPr>
              <a:t>Use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Case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Templates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–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Simple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Column</a:t>
            </a:r>
            <a:endParaRPr sz="1600">
              <a:latin typeface="Arial MT"/>
              <a:cs typeface="Arial MT"/>
            </a:endParaRPr>
          </a:p>
          <a:p>
            <a:pPr marR="558165" algn="r">
              <a:lnSpc>
                <a:spcPct val="100000"/>
              </a:lnSpc>
              <a:tabLst>
                <a:tab pos="2036445" algn="l"/>
                <a:tab pos="3987165" algn="l"/>
              </a:tabLst>
            </a:pPr>
            <a:r>
              <a:rPr sz="1600" u="heavy" dirty="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u="heavy" spc="-5" dirty="0">
                <a:uFill>
                  <a:solidFill>
                    <a:srgbClr val="C00000"/>
                  </a:solidFill>
                </a:uFill>
                <a:latin typeface="Arial MT"/>
                <a:cs typeface="Arial MT"/>
              </a:rPr>
              <a:t>Form	</a:t>
            </a:r>
            <a:endParaRPr sz="1600">
              <a:latin typeface="Arial MT"/>
              <a:cs typeface="Arial MT"/>
            </a:endParaRPr>
          </a:p>
          <a:p>
            <a:pPr marL="267335">
              <a:lnSpc>
                <a:spcPct val="100000"/>
              </a:lnSpc>
              <a:spcBef>
                <a:spcPts val="1230"/>
              </a:spcBef>
            </a:pPr>
            <a:r>
              <a:rPr sz="1400" dirty="0">
                <a:latin typeface="Arial MT"/>
                <a:cs typeface="Arial MT"/>
              </a:rPr>
              <a:t>Linear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sequences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(main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5" dirty="0">
                <a:latin typeface="Arial MT"/>
                <a:cs typeface="Arial MT"/>
              </a:rPr>
              <a:t> alternatives)</a:t>
            </a:r>
            <a:endParaRPr sz="1400">
              <a:latin typeface="Arial MT"/>
              <a:cs typeface="Arial MT"/>
            </a:endParaRPr>
          </a:p>
          <a:p>
            <a:pPr marL="798830" indent="-113030">
              <a:lnSpc>
                <a:spcPct val="100000"/>
              </a:lnSpc>
              <a:spcBef>
                <a:spcPts val="1220"/>
              </a:spcBef>
              <a:buAutoNum type="arabicPeriod"/>
              <a:tabLst>
                <a:tab pos="799465" algn="l"/>
              </a:tabLst>
            </a:pPr>
            <a:r>
              <a:rPr sz="900" i="1" dirty="0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sz="900" i="1" spc="-2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9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User inserts </a:t>
            </a:r>
            <a:r>
              <a:rPr sz="900" i="1" dirty="0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sz="9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900" i="1" spc="-10" dirty="0">
                <a:solidFill>
                  <a:srgbClr val="333399"/>
                </a:solidFill>
                <a:latin typeface="Times New Roman"/>
                <a:cs typeface="Times New Roman"/>
              </a:rPr>
              <a:t>card</a:t>
            </a:r>
            <a:r>
              <a:rPr sz="900" i="1" dirty="0">
                <a:solidFill>
                  <a:srgbClr val="333399"/>
                </a:solidFill>
                <a:latin typeface="Times New Roman"/>
                <a:cs typeface="Times New Roman"/>
              </a:rPr>
              <a:t> in the</a:t>
            </a:r>
            <a:r>
              <a:rPr sz="9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900" i="1" spc="-10" dirty="0">
                <a:solidFill>
                  <a:srgbClr val="333399"/>
                </a:solidFill>
                <a:latin typeface="Times New Roman"/>
                <a:cs typeface="Times New Roman"/>
              </a:rPr>
              <a:t>Card</a:t>
            </a:r>
            <a:r>
              <a:rPr sz="900" i="1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900" i="1" spc="-10" dirty="0">
                <a:solidFill>
                  <a:srgbClr val="333399"/>
                </a:solidFill>
                <a:latin typeface="Times New Roman"/>
                <a:cs typeface="Times New Roman"/>
              </a:rPr>
              <a:t>reader</a:t>
            </a:r>
            <a:r>
              <a:rPr sz="9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 slot.</a:t>
            </a:r>
            <a:endParaRPr sz="900">
              <a:latin typeface="Times New Roman"/>
              <a:cs typeface="Times New Roman"/>
            </a:endParaRPr>
          </a:p>
          <a:p>
            <a:pPr marL="801370" indent="-114935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801370" algn="l"/>
              </a:tabLst>
            </a:pPr>
            <a:r>
              <a:rPr sz="9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The</a:t>
            </a:r>
            <a:r>
              <a:rPr sz="900" i="1" spc="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9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system</a:t>
            </a:r>
            <a:r>
              <a:rPr sz="900" i="1" spc="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9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asks</a:t>
            </a:r>
            <a:r>
              <a:rPr sz="900" i="1" dirty="0">
                <a:solidFill>
                  <a:srgbClr val="333399"/>
                </a:solidFill>
                <a:latin typeface="Times New Roman"/>
                <a:cs typeface="Times New Roman"/>
              </a:rPr>
              <a:t> for</a:t>
            </a:r>
            <a:r>
              <a:rPr sz="900" i="1" spc="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sz="900" i="1" spc="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9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personal</a:t>
            </a:r>
            <a:r>
              <a:rPr sz="900" i="1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9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identification</a:t>
            </a:r>
            <a:r>
              <a:rPr sz="900" i="1" spc="1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333399"/>
                </a:solidFill>
                <a:latin typeface="Times New Roman"/>
                <a:cs typeface="Times New Roman"/>
              </a:rPr>
              <a:t>number </a:t>
            </a:r>
            <a:r>
              <a:rPr sz="9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(PIN).</a:t>
            </a:r>
            <a:endParaRPr sz="900">
              <a:latin typeface="Times New Roman"/>
              <a:cs typeface="Times New Roman"/>
            </a:endParaRPr>
          </a:p>
          <a:p>
            <a:pPr marL="801370" indent="-114935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801370" algn="l"/>
              </a:tabLst>
            </a:pPr>
            <a:r>
              <a:rPr sz="9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The</a:t>
            </a:r>
            <a:r>
              <a:rPr sz="900" i="1" spc="-1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9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User</a:t>
            </a:r>
            <a:r>
              <a:rPr sz="900" i="1" spc="-1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9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enters</a:t>
            </a:r>
            <a:r>
              <a:rPr sz="900" i="1" spc="-1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sz="9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 PIN.</a:t>
            </a:r>
            <a:endParaRPr sz="900">
              <a:latin typeface="Times New Roman"/>
              <a:cs typeface="Times New Roman"/>
            </a:endParaRPr>
          </a:p>
          <a:p>
            <a:pPr marL="801370" indent="-114935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801370" algn="l"/>
              </a:tabLst>
            </a:pPr>
            <a:r>
              <a:rPr sz="9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The</a:t>
            </a:r>
            <a:r>
              <a:rPr sz="900" i="1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9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System</a:t>
            </a:r>
            <a:r>
              <a:rPr sz="900" i="1" spc="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333399"/>
                </a:solidFill>
                <a:latin typeface="Times New Roman"/>
                <a:cs typeface="Times New Roman"/>
              </a:rPr>
              <a:t>checks that the </a:t>
            </a:r>
            <a:r>
              <a:rPr sz="9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user</a:t>
            </a:r>
            <a:r>
              <a:rPr sz="900" i="1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9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identification</a:t>
            </a:r>
            <a:r>
              <a:rPr sz="900" i="1" spc="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333399"/>
                </a:solidFill>
                <a:latin typeface="Times New Roman"/>
                <a:cs typeface="Times New Roman"/>
              </a:rPr>
              <a:t>is </a:t>
            </a:r>
            <a:r>
              <a:rPr sz="9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valid.</a:t>
            </a:r>
            <a:endParaRPr sz="900">
              <a:latin typeface="Times New Roman"/>
              <a:cs typeface="Times New Roman"/>
            </a:endParaRPr>
          </a:p>
          <a:p>
            <a:pPr marL="801370" indent="-114935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801370" algn="l"/>
              </a:tabLst>
            </a:pPr>
            <a:r>
              <a:rPr sz="9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The</a:t>
            </a:r>
            <a:r>
              <a:rPr sz="900" i="1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9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System</a:t>
            </a:r>
            <a:r>
              <a:rPr sz="900" i="1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9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asks</a:t>
            </a:r>
            <a:r>
              <a:rPr sz="900" i="1" dirty="0">
                <a:solidFill>
                  <a:srgbClr val="333399"/>
                </a:solidFill>
                <a:latin typeface="Times New Roman"/>
                <a:cs typeface="Times New Roman"/>
              </a:rPr>
              <a:t> the </a:t>
            </a:r>
            <a:r>
              <a:rPr sz="9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user</a:t>
            </a:r>
            <a:r>
              <a:rPr sz="900" i="1" dirty="0">
                <a:solidFill>
                  <a:srgbClr val="333399"/>
                </a:solidFill>
                <a:latin typeface="Times New Roman"/>
                <a:cs typeface="Times New Roman"/>
              </a:rPr>
              <a:t> to </a:t>
            </a:r>
            <a:r>
              <a:rPr sz="9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chose</a:t>
            </a:r>
            <a:r>
              <a:rPr sz="900" i="1" spc="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333399"/>
                </a:solidFill>
                <a:latin typeface="Times New Roman"/>
                <a:cs typeface="Times New Roman"/>
              </a:rPr>
              <a:t>an </a:t>
            </a:r>
            <a:r>
              <a:rPr sz="9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operation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Times New Roman"/>
              <a:cs typeface="Times New Roman"/>
            </a:endParaRPr>
          </a:p>
          <a:p>
            <a:pPr marL="858519" lvl="1" indent="-172085">
              <a:lnSpc>
                <a:spcPct val="100000"/>
              </a:lnSpc>
              <a:buAutoNum type="alphaLcPeriod"/>
              <a:tabLst>
                <a:tab pos="858519" algn="l"/>
              </a:tabLst>
            </a:pPr>
            <a:r>
              <a:rPr sz="9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The</a:t>
            </a:r>
            <a:r>
              <a:rPr sz="900" i="1" spc="-1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900" i="1" spc="-10" dirty="0">
                <a:solidFill>
                  <a:srgbClr val="333399"/>
                </a:solidFill>
                <a:latin typeface="Times New Roman"/>
                <a:cs typeface="Times New Roman"/>
              </a:rPr>
              <a:t>Card </a:t>
            </a:r>
            <a:r>
              <a:rPr sz="900" i="1" dirty="0">
                <a:solidFill>
                  <a:srgbClr val="333399"/>
                </a:solidFill>
                <a:latin typeface="Times New Roman"/>
                <a:cs typeface="Times New Roman"/>
              </a:rPr>
              <a:t>is</a:t>
            </a:r>
            <a:r>
              <a:rPr sz="900" i="1" spc="-2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333399"/>
                </a:solidFill>
                <a:latin typeface="Times New Roman"/>
                <a:cs typeface="Times New Roman"/>
              </a:rPr>
              <a:t>not</a:t>
            </a:r>
            <a:r>
              <a:rPr sz="900" i="1" spc="-1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9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valid.</a:t>
            </a:r>
            <a:endParaRPr sz="900">
              <a:latin typeface="Times New Roman"/>
              <a:cs typeface="Times New Roman"/>
            </a:endParaRPr>
          </a:p>
          <a:p>
            <a:pPr marL="972819" lvl="2" indent="-28638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972819" algn="l"/>
              </a:tabLst>
            </a:pPr>
            <a:r>
              <a:rPr sz="9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The</a:t>
            </a:r>
            <a:r>
              <a:rPr sz="900" i="1" spc="-1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9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System</a:t>
            </a:r>
            <a:r>
              <a:rPr sz="900" i="1" spc="-1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333399"/>
                </a:solidFill>
                <a:latin typeface="Times New Roman"/>
                <a:cs typeface="Times New Roman"/>
              </a:rPr>
              <a:t>ejects</a:t>
            </a:r>
            <a:r>
              <a:rPr sz="900" i="1" spc="-1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333399"/>
                </a:solidFill>
                <a:latin typeface="Times New Roman"/>
                <a:cs typeface="Times New Roman"/>
              </a:rPr>
              <a:t>the</a:t>
            </a:r>
            <a:r>
              <a:rPr sz="900" i="1" spc="-10" dirty="0">
                <a:solidFill>
                  <a:srgbClr val="333399"/>
                </a:solidFill>
                <a:latin typeface="Times New Roman"/>
                <a:cs typeface="Times New Roman"/>
              </a:rPr>
              <a:t> Card.</a:t>
            </a:r>
            <a:endParaRPr sz="900">
              <a:latin typeface="Times New Roman"/>
              <a:cs typeface="Times New Roman"/>
            </a:endParaRPr>
          </a:p>
          <a:p>
            <a:pPr marL="858519" lvl="1" indent="-172085">
              <a:lnSpc>
                <a:spcPct val="100000"/>
              </a:lnSpc>
              <a:spcBef>
                <a:spcPts val="530"/>
              </a:spcBef>
              <a:buAutoNum type="alphaLcPeriod"/>
              <a:tabLst>
                <a:tab pos="858519" algn="l"/>
              </a:tabLst>
            </a:pPr>
            <a:r>
              <a:rPr sz="9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The</a:t>
            </a:r>
            <a:r>
              <a:rPr sz="900" i="1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9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User identification</a:t>
            </a:r>
            <a:r>
              <a:rPr sz="900" i="1" dirty="0">
                <a:solidFill>
                  <a:srgbClr val="333399"/>
                </a:solidFill>
                <a:latin typeface="Times New Roman"/>
                <a:cs typeface="Times New Roman"/>
              </a:rPr>
              <a:t> is not</a:t>
            </a:r>
            <a:r>
              <a:rPr sz="9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 valid.</a:t>
            </a:r>
            <a:endParaRPr sz="900">
              <a:latin typeface="Times New Roman"/>
              <a:cs typeface="Times New Roman"/>
            </a:endParaRPr>
          </a:p>
          <a:p>
            <a:pPr marL="944244" lvl="2" indent="-257810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944244" algn="l"/>
              </a:tabLst>
            </a:pPr>
            <a:r>
              <a:rPr sz="9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The</a:t>
            </a:r>
            <a:r>
              <a:rPr sz="900" i="1" spc="-1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900" i="1" spc="-5" dirty="0">
                <a:solidFill>
                  <a:srgbClr val="333399"/>
                </a:solidFill>
                <a:latin typeface="Times New Roman"/>
                <a:cs typeface="Times New Roman"/>
              </a:rPr>
              <a:t>System</a:t>
            </a:r>
            <a:r>
              <a:rPr sz="900" i="1" spc="-1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333399"/>
                </a:solidFill>
                <a:latin typeface="Times New Roman"/>
                <a:cs typeface="Times New Roman"/>
              </a:rPr>
              <a:t>ejects</a:t>
            </a:r>
            <a:r>
              <a:rPr sz="900" i="1" spc="-1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333399"/>
                </a:solidFill>
                <a:latin typeface="Times New Roman"/>
                <a:cs typeface="Times New Roman"/>
              </a:rPr>
              <a:t>the</a:t>
            </a:r>
            <a:r>
              <a:rPr sz="900" i="1" spc="-10" dirty="0">
                <a:solidFill>
                  <a:srgbClr val="333399"/>
                </a:solidFill>
                <a:latin typeface="Times New Roman"/>
                <a:cs typeface="Times New Roman"/>
              </a:rPr>
              <a:t> Card.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1300" y="1714500"/>
            <a:ext cx="4074160" cy="18726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5775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Use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Case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Templates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–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Multiple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Column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tabLst>
                <a:tab pos="2036445" algn="l"/>
                <a:tab pos="3987165" algn="l"/>
              </a:tabLst>
            </a:pPr>
            <a:r>
              <a:rPr sz="1600" u="heavy" dirty="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u="heavy" spc="-5" dirty="0">
                <a:uFill>
                  <a:solidFill>
                    <a:srgbClr val="C00000"/>
                  </a:solidFill>
                </a:uFill>
                <a:latin typeface="Arial MT"/>
                <a:cs typeface="Arial MT"/>
              </a:rPr>
              <a:t>Form	</a:t>
            </a:r>
            <a:endParaRPr sz="1600">
              <a:latin typeface="Arial MT"/>
              <a:cs typeface="Arial MT"/>
            </a:endParaRPr>
          </a:p>
          <a:p>
            <a:pPr marL="433070" indent="-172085">
              <a:lnSpc>
                <a:spcPct val="100000"/>
              </a:lnSpc>
              <a:spcBef>
                <a:spcPts val="1230"/>
              </a:spcBef>
              <a:buChar char="•"/>
              <a:tabLst>
                <a:tab pos="433070" algn="l"/>
              </a:tabLst>
            </a:pPr>
            <a:r>
              <a:rPr sz="1400" spc="-5" dirty="0">
                <a:latin typeface="Arial MT"/>
                <a:cs typeface="Arial MT"/>
              </a:rPr>
              <a:t>One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column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actor</a:t>
            </a:r>
            <a:endParaRPr sz="1400">
              <a:latin typeface="Arial MT"/>
              <a:cs typeface="Arial MT"/>
            </a:endParaRPr>
          </a:p>
          <a:p>
            <a:pPr marL="433070" indent="-172085">
              <a:lnSpc>
                <a:spcPct val="100000"/>
              </a:lnSpc>
              <a:spcBef>
                <a:spcPts val="335"/>
              </a:spcBef>
              <a:buChar char="•"/>
              <a:tabLst>
                <a:tab pos="433070" algn="l"/>
              </a:tabLst>
            </a:pPr>
            <a:r>
              <a:rPr sz="1400" spc="-5" dirty="0">
                <a:latin typeface="Arial MT"/>
                <a:cs typeface="Arial MT"/>
              </a:rPr>
              <a:t>Allows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more</a:t>
            </a:r>
            <a:r>
              <a:rPr sz="1400" spc="-5" dirty="0">
                <a:latin typeface="Arial MT"/>
                <a:cs typeface="Arial MT"/>
              </a:rPr>
              <a:t> detailed </a:t>
            </a:r>
            <a:r>
              <a:rPr sz="1400" dirty="0">
                <a:latin typeface="Arial MT"/>
                <a:cs typeface="Arial MT"/>
              </a:rPr>
              <a:t>view</a:t>
            </a:r>
            <a:endParaRPr sz="1400">
              <a:latin typeface="Arial MT"/>
              <a:cs typeface="Arial MT"/>
            </a:endParaRPr>
          </a:p>
          <a:p>
            <a:pPr marL="509905">
              <a:lnSpc>
                <a:spcPct val="100000"/>
              </a:lnSpc>
              <a:spcBef>
                <a:spcPts val="1125"/>
              </a:spcBef>
              <a:tabLst>
                <a:tab pos="2160905" algn="l"/>
              </a:tabLst>
            </a:pPr>
            <a:r>
              <a:rPr sz="1000" b="1" spc="-65" dirty="0">
                <a:latin typeface="Times New Roman"/>
                <a:cs typeface="Times New Roman"/>
              </a:rPr>
              <a:t>Us</a:t>
            </a:r>
            <a:r>
              <a:rPr sz="1000" b="1" spc="-35" dirty="0">
                <a:latin typeface="Times New Roman"/>
                <a:cs typeface="Times New Roman"/>
              </a:rPr>
              <a:t>e</a:t>
            </a:r>
            <a:r>
              <a:rPr sz="1000" b="1" spc="-70" dirty="0">
                <a:latin typeface="Times New Roman"/>
                <a:cs typeface="Times New Roman"/>
              </a:rPr>
              <a:t>r</a:t>
            </a:r>
            <a:r>
              <a:rPr sz="1000" b="1" spc="-45" dirty="0">
                <a:latin typeface="Times New Roman"/>
                <a:cs typeface="Times New Roman"/>
              </a:rPr>
              <a:t>'</a:t>
            </a:r>
            <a:r>
              <a:rPr sz="1000" b="1" spc="-35" dirty="0">
                <a:latin typeface="Times New Roman"/>
                <a:cs typeface="Times New Roman"/>
              </a:rPr>
              <a:t>s</a:t>
            </a:r>
            <a:r>
              <a:rPr sz="1000" b="1" spc="-30" dirty="0">
                <a:latin typeface="Times New Roman"/>
                <a:cs typeface="Times New Roman"/>
              </a:rPr>
              <a:t> </a:t>
            </a:r>
            <a:r>
              <a:rPr sz="1000" b="1" spc="-60" dirty="0">
                <a:latin typeface="Times New Roman"/>
                <a:cs typeface="Times New Roman"/>
              </a:rPr>
              <a:t>a</a:t>
            </a:r>
            <a:r>
              <a:rPr sz="1000" b="1" spc="-35" dirty="0">
                <a:latin typeface="Times New Roman"/>
                <a:cs typeface="Times New Roman"/>
              </a:rPr>
              <a:t>c</a:t>
            </a:r>
            <a:r>
              <a:rPr sz="1000" b="1" spc="-65" dirty="0">
                <a:latin typeface="Times New Roman"/>
                <a:cs typeface="Times New Roman"/>
              </a:rPr>
              <a:t>t</a:t>
            </a:r>
            <a:r>
              <a:rPr sz="1000" b="1" spc="-45" dirty="0">
                <a:latin typeface="Times New Roman"/>
                <a:cs typeface="Times New Roman"/>
              </a:rPr>
              <a:t>i</a:t>
            </a:r>
            <a:r>
              <a:rPr sz="1000" b="1" spc="-25" dirty="0">
                <a:latin typeface="Times New Roman"/>
                <a:cs typeface="Times New Roman"/>
              </a:rPr>
              <a:t>o</a:t>
            </a:r>
            <a:r>
              <a:rPr sz="1000" b="1" spc="-85" dirty="0">
                <a:latin typeface="Times New Roman"/>
                <a:cs typeface="Times New Roman"/>
              </a:rPr>
              <a:t>n</a:t>
            </a:r>
            <a:r>
              <a:rPr sz="1000" b="1" spc="-35" dirty="0">
                <a:latin typeface="Times New Roman"/>
                <a:cs typeface="Times New Roman"/>
              </a:rPr>
              <a:t>s</a:t>
            </a:r>
            <a:r>
              <a:rPr sz="1000" b="1" dirty="0">
                <a:latin typeface="Times New Roman"/>
                <a:cs typeface="Times New Roman"/>
              </a:rPr>
              <a:t>	</a:t>
            </a:r>
            <a:r>
              <a:rPr sz="1000" b="1" spc="-85" dirty="0">
                <a:latin typeface="Times New Roman"/>
                <a:cs typeface="Times New Roman"/>
              </a:rPr>
              <a:t>S</a:t>
            </a:r>
            <a:r>
              <a:rPr sz="1000" b="1" spc="-60" dirty="0">
                <a:latin typeface="Times New Roman"/>
                <a:cs typeface="Times New Roman"/>
              </a:rPr>
              <a:t>y</a:t>
            </a:r>
            <a:r>
              <a:rPr sz="1000" b="1" spc="-20" dirty="0">
                <a:latin typeface="Times New Roman"/>
                <a:cs typeface="Times New Roman"/>
              </a:rPr>
              <a:t>s</a:t>
            </a:r>
            <a:r>
              <a:rPr sz="1000" b="1" spc="-45" dirty="0">
                <a:latin typeface="Times New Roman"/>
                <a:cs typeface="Times New Roman"/>
              </a:rPr>
              <a:t>tem</a:t>
            </a:r>
            <a:r>
              <a:rPr sz="1000" b="1" spc="-30" dirty="0">
                <a:latin typeface="Times New Roman"/>
                <a:cs typeface="Times New Roman"/>
              </a:rPr>
              <a:t> </a:t>
            </a:r>
            <a:r>
              <a:rPr sz="1000" b="1" spc="-35" dirty="0">
                <a:latin typeface="Times New Roman"/>
                <a:cs typeface="Times New Roman"/>
              </a:rPr>
              <a:t>r</a:t>
            </a:r>
            <a:r>
              <a:rPr sz="1000" b="1" spc="-70" dirty="0">
                <a:latin typeface="Times New Roman"/>
                <a:cs typeface="Times New Roman"/>
              </a:rPr>
              <a:t>e</a:t>
            </a:r>
            <a:r>
              <a:rPr sz="1000" b="1" spc="-20" dirty="0">
                <a:latin typeface="Times New Roman"/>
                <a:cs typeface="Times New Roman"/>
              </a:rPr>
              <a:t>s</a:t>
            </a:r>
            <a:r>
              <a:rPr sz="1000" b="1" spc="-85" dirty="0">
                <a:latin typeface="Times New Roman"/>
                <a:cs typeface="Times New Roman"/>
              </a:rPr>
              <a:t>p</a:t>
            </a:r>
            <a:r>
              <a:rPr sz="1000" b="1" spc="-25" dirty="0">
                <a:latin typeface="Times New Roman"/>
                <a:cs typeface="Times New Roman"/>
              </a:rPr>
              <a:t>o</a:t>
            </a:r>
            <a:r>
              <a:rPr sz="1000" b="1" spc="-85" dirty="0">
                <a:latin typeface="Times New Roman"/>
                <a:cs typeface="Times New Roman"/>
              </a:rPr>
              <a:t>n</a:t>
            </a:r>
            <a:r>
              <a:rPr sz="1000" b="1" spc="-20" dirty="0">
                <a:latin typeface="Times New Roman"/>
                <a:cs typeface="Times New Roman"/>
              </a:rPr>
              <a:t>s</a:t>
            </a:r>
            <a:r>
              <a:rPr sz="1000" b="1" spc="-70" dirty="0">
                <a:latin typeface="Times New Roman"/>
                <a:cs typeface="Times New Roman"/>
              </a:rPr>
              <a:t>e</a:t>
            </a:r>
            <a:r>
              <a:rPr sz="1000" b="1" spc="-35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  <a:p>
            <a:pPr marL="454025" marR="482600" lvl="1" indent="55880">
              <a:lnSpc>
                <a:spcPct val="102600"/>
              </a:lnSpc>
              <a:spcBef>
                <a:spcPts val="90"/>
              </a:spcBef>
              <a:buSzPct val="105555"/>
              <a:buAutoNum type="arabicPeriod"/>
              <a:tabLst>
                <a:tab pos="675005" algn="l"/>
                <a:tab pos="2104390" algn="l"/>
                <a:tab pos="2512060" algn="l"/>
                <a:tab pos="2806065" algn="l"/>
                <a:tab pos="3052445" algn="l"/>
                <a:tab pos="3230245" algn="l"/>
              </a:tabLst>
            </a:pPr>
            <a:r>
              <a:rPr sz="900" spc="-35" dirty="0">
                <a:latin typeface="Times New Roman"/>
                <a:cs typeface="Times New Roman"/>
              </a:rPr>
              <a:t>In</a:t>
            </a:r>
            <a:r>
              <a:rPr sz="900" spc="-50" dirty="0">
                <a:latin typeface="Times New Roman"/>
                <a:cs typeface="Times New Roman"/>
              </a:rPr>
              <a:t>s</a:t>
            </a:r>
            <a:r>
              <a:rPr sz="900" spc="-30" dirty="0">
                <a:latin typeface="Times New Roman"/>
                <a:cs typeface="Times New Roman"/>
              </a:rPr>
              <a:t>e</a:t>
            </a:r>
            <a:r>
              <a:rPr sz="900" dirty="0">
                <a:latin typeface="Times New Roman"/>
                <a:cs typeface="Times New Roman"/>
              </a:rPr>
              <a:t>r</a:t>
            </a:r>
            <a:r>
              <a:rPr sz="900" spc="-25" dirty="0">
                <a:latin typeface="Times New Roman"/>
                <a:cs typeface="Times New Roman"/>
              </a:rPr>
              <a:t>t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spc="-40" dirty="0">
                <a:latin typeface="Times New Roman"/>
                <a:cs typeface="Times New Roman"/>
              </a:rPr>
              <a:t>a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spc="-30" dirty="0">
                <a:latin typeface="Times New Roman"/>
                <a:cs typeface="Times New Roman"/>
              </a:rPr>
              <a:t>ca</a:t>
            </a:r>
            <a:r>
              <a:rPr sz="900" spc="-35" dirty="0">
                <a:latin typeface="Times New Roman"/>
                <a:cs typeface="Times New Roman"/>
              </a:rPr>
              <a:t>rd</a:t>
            </a:r>
            <a:r>
              <a:rPr sz="900" spc="75" dirty="0">
                <a:latin typeface="Times New Roman"/>
                <a:cs typeface="Times New Roman"/>
              </a:rPr>
              <a:t> </a:t>
            </a:r>
            <a:r>
              <a:rPr sz="900" spc="-15" dirty="0">
                <a:latin typeface="Times New Roman"/>
                <a:cs typeface="Times New Roman"/>
              </a:rPr>
              <a:t>i</a:t>
            </a:r>
            <a:r>
              <a:rPr sz="900" spc="-45" dirty="0">
                <a:latin typeface="Times New Roman"/>
                <a:cs typeface="Times New Roman"/>
              </a:rPr>
              <a:t>n</a:t>
            </a:r>
            <a:r>
              <a:rPr sz="900" spc="75" dirty="0">
                <a:latin typeface="Times New Roman"/>
                <a:cs typeface="Times New Roman"/>
              </a:rPr>
              <a:t> </a:t>
            </a:r>
            <a:r>
              <a:rPr sz="900" spc="-15" dirty="0">
                <a:latin typeface="Times New Roman"/>
                <a:cs typeface="Times New Roman"/>
              </a:rPr>
              <a:t>t</a:t>
            </a:r>
            <a:r>
              <a:rPr sz="900" spc="-40" dirty="0">
                <a:latin typeface="Times New Roman"/>
                <a:cs typeface="Times New Roman"/>
              </a:rPr>
              <a:t>he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spc="-55" dirty="0">
                <a:latin typeface="Times New Roman"/>
                <a:cs typeface="Times New Roman"/>
              </a:rPr>
              <a:t>C</a:t>
            </a:r>
            <a:r>
              <a:rPr sz="900" spc="-35" dirty="0">
                <a:latin typeface="Times New Roman"/>
                <a:cs typeface="Times New Roman"/>
              </a:rPr>
              <a:t>ard</a:t>
            </a:r>
            <a:r>
              <a:rPr sz="900" spc="75" dirty="0">
                <a:latin typeface="Times New Roman"/>
                <a:cs typeface="Times New Roman"/>
              </a:rPr>
              <a:t> </a:t>
            </a:r>
            <a:r>
              <a:rPr sz="900" spc="-30" dirty="0">
                <a:latin typeface="Times New Roman"/>
                <a:cs typeface="Times New Roman"/>
              </a:rPr>
              <a:t>rea</a:t>
            </a:r>
            <a:r>
              <a:rPr sz="900" spc="-45" dirty="0">
                <a:latin typeface="Times New Roman"/>
                <a:cs typeface="Times New Roman"/>
              </a:rPr>
              <a:t>d</a:t>
            </a:r>
            <a:r>
              <a:rPr sz="900" spc="-35" dirty="0">
                <a:latin typeface="Times New Roman"/>
                <a:cs typeface="Times New Roman"/>
              </a:rPr>
              <a:t>e</a:t>
            </a:r>
            <a:r>
              <a:rPr sz="900" spc="-30" dirty="0">
                <a:latin typeface="Times New Roman"/>
                <a:cs typeface="Times New Roman"/>
              </a:rPr>
              <a:t>r</a:t>
            </a:r>
            <a:r>
              <a:rPr sz="900" dirty="0">
                <a:latin typeface="Times New Roman"/>
                <a:cs typeface="Times New Roman"/>
              </a:rPr>
              <a:t>   </a:t>
            </a:r>
            <a:r>
              <a:rPr sz="900" spc="-90" dirty="0">
                <a:latin typeface="Times New Roman"/>
                <a:cs typeface="Times New Roman"/>
              </a:rPr>
              <a:t> </a:t>
            </a:r>
            <a:r>
              <a:rPr sz="950" spc="-25" dirty="0">
                <a:latin typeface="Times New Roman"/>
                <a:cs typeface="Times New Roman"/>
              </a:rPr>
              <a:t>2.</a:t>
            </a:r>
            <a:r>
              <a:rPr sz="950" dirty="0">
                <a:latin typeface="Times New Roman"/>
                <a:cs typeface="Times New Roman"/>
              </a:rPr>
              <a:t>	</a:t>
            </a:r>
            <a:r>
              <a:rPr sz="900" spc="-60" dirty="0">
                <a:latin typeface="Times New Roman"/>
                <a:cs typeface="Times New Roman"/>
              </a:rPr>
              <a:t>As</a:t>
            </a:r>
            <a:r>
              <a:rPr sz="900" spc="-45" dirty="0">
                <a:latin typeface="Times New Roman"/>
                <a:cs typeface="Times New Roman"/>
              </a:rPr>
              <a:t>k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spc="-65" dirty="0">
                <a:latin typeface="Times New Roman"/>
                <a:cs typeface="Times New Roman"/>
              </a:rPr>
              <a:t>f</a:t>
            </a:r>
            <a:r>
              <a:rPr sz="900" spc="-35" dirty="0">
                <a:latin typeface="Times New Roman"/>
                <a:cs typeface="Times New Roman"/>
              </a:rPr>
              <a:t>or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spc="-40" dirty="0">
                <a:latin typeface="Times New Roman"/>
                <a:cs typeface="Times New Roman"/>
              </a:rPr>
              <a:t>a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spc="-45" dirty="0">
                <a:latin typeface="Times New Roman"/>
                <a:cs typeface="Times New Roman"/>
              </a:rPr>
              <a:t>p</a:t>
            </a:r>
            <a:r>
              <a:rPr sz="900" spc="-35" dirty="0">
                <a:latin typeface="Times New Roman"/>
                <a:cs typeface="Times New Roman"/>
              </a:rPr>
              <a:t>e</a:t>
            </a:r>
            <a:r>
              <a:rPr sz="900" spc="-30" dirty="0">
                <a:latin typeface="Times New Roman"/>
                <a:cs typeface="Times New Roman"/>
              </a:rPr>
              <a:t>r</a:t>
            </a:r>
            <a:r>
              <a:rPr sz="900" spc="-50" dirty="0">
                <a:latin typeface="Times New Roman"/>
                <a:cs typeface="Times New Roman"/>
              </a:rPr>
              <a:t>s</a:t>
            </a:r>
            <a:r>
              <a:rPr sz="900" spc="-45" dirty="0">
                <a:latin typeface="Times New Roman"/>
                <a:cs typeface="Times New Roman"/>
              </a:rPr>
              <a:t>on</a:t>
            </a:r>
            <a:r>
              <a:rPr sz="900" spc="-35" dirty="0">
                <a:latin typeface="Times New Roman"/>
                <a:cs typeface="Times New Roman"/>
              </a:rPr>
              <a:t>a</a:t>
            </a:r>
            <a:r>
              <a:rPr sz="900" spc="-25" dirty="0">
                <a:latin typeface="Times New Roman"/>
                <a:cs typeface="Times New Roman"/>
              </a:rPr>
              <a:t>l  </a:t>
            </a:r>
            <a:r>
              <a:rPr sz="900" spc="-50" dirty="0">
                <a:latin typeface="Times New Roman"/>
                <a:cs typeface="Times New Roman"/>
              </a:rPr>
              <a:t>s</a:t>
            </a:r>
            <a:r>
              <a:rPr sz="900" spc="-15" dirty="0">
                <a:latin typeface="Times New Roman"/>
                <a:cs typeface="Times New Roman"/>
              </a:rPr>
              <a:t>l</a:t>
            </a:r>
            <a:r>
              <a:rPr sz="900" spc="-45" dirty="0">
                <a:latin typeface="Times New Roman"/>
                <a:cs typeface="Times New Roman"/>
              </a:rPr>
              <a:t>o</a:t>
            </a:r>
            <a:r>
              <a:rPr sz="900" spc="-20" dirty="0">
                <a:latin typeface="Times New Roman"/>
                <a:cs typeface="Times New Roman"/>
              </a:rPr>
              <a:t>t</a:t>
            </a:r>
            <a:r>
              <a:rPr sz="900" spc="-25" dirty="0">
                <a:latin typeface="Times New Roman"/>
                <a:cs typeface="Times New Roman"/>
              </a:rPr>
              <a:t>.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spc="-15" dirty="0">
                <a:latin typeface="Times New Roman"/>
                <a:cs typeface="Times New Roman"/>
              </a:rPr>
              <a:t>i</a:t>
            </a:r>
            <a:r>
              <a:rPr sz="900" spc="-45" dirty="0">
                <a:latin typeface="Times New Roman"/>
                <a:cs typeface="Times New Roman"/>
              </a:rPr>
              <a:t>d</a:t>
            </a:r>
            <a:r>
              <a:rPr sz="900" spc="-35" dirty="0">
                <a:latin typeface="Times New Roman"/>
                <a:cs typeface="Times New Roman"/>
              </a:rPr>
              <a:t>e</a:t>
            </a:r>
            <a:r>
              <a:rPr sz="900" spc="-45" dirty="0">
                <a:latin typeface="Times New Roman"/>
                <a:cs typeface="Times New Roman"/>
              </a:rPr>
              <a:t>n</a:t>
            </a:r>
            <a:r>
              <a:rPr sz="900" spc="-20" dirty="0">
                <a:latin typeface="Times New Roman"/>
                <a:cs typeface="Times New Roman"/>
              </a:rPr>
              <a:t>t</a:t>
            </a:r>
            <a:r>
              <a:rPr sz="900" spc="-15" dirty="0">
                <a:latin typeface="Times New Roman"/>
                <a:cs typeface="Times New Roman"/>
              </a:rPr>
              <a:t>i</a:t>
            </a:r>
            <a:r>
              <a:rPr sz="900" spc="-30" dirty="0">
                <a:latin typeface="Times New Roman"/>
                <a:cs typeface="Times New Roman"/>
              </a:rPr>
              <a:t>f</a:t>
            </a:r>
            <a:r>
              <a:rPr sz="900" spc="-20" dirty="0">
                <a:latin typeface="Times New Roman"/>
                <a:cs typeface="Times New Roman"/>
              </a:rPr>
              <a:t>icati</a:t>
            </a:r>
            <a:r>
              <a:rPr sz="900" spc="-45" dirty="0">
                <a:latin typeface="Times New Roman"/>
                <a:cs typeface="Times New Roman"/>
              </a:rPr>
              <a:t>on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spc="-45" dirty="0">
                <a:latin typeface="Times New Roman"/>
                <a:cs typeface="Times New Roman"/>
              </a:rPr>
              <a:t>n</a:t>
            </a:r>
            <a:r>
              <a:rPr sz="900" spc="-50" dirty="0">
                <a:latin typeface="Times New Roman"/>
                <a:cs typeface="Times New Roman"/>
              </a:rPr>
              <a:t>u</a:t>
            </a:r>
            <a:r>
              <a:rPr sz="900" spc="-55" dirty="0">
                <a:latin typeface="Times New Roman"/>
                <a:cs typeface="Times New Roman"/>
              </a:rPr>
              <a:t>m</a:t>
            </a:r>
            <a:r>
              <a:rPr sz="900" spc="-45" dirty="0">
                <a:latin typeface="Times New Roman"/>
                <a:cs typeface="Times New Roman"/>
              </a:rPr>
              <a:t>b</a:t>
            </a:r>
            <a:r>
              <a:rPr sz="900" spc="-35" dirty="0">
                <a:latin typeface="Times New Roman"/>
                <a:cs typeface="Times New Roman"/>
              </a:rPr>
              <a:t>e</a:t>
            </a:r>
            <a:r>
              <a:rPr sz="900" spc="-30" dirty="0">
                <a:latin typeface="Times New Roman"/>
                <a:cs typeface="Times New Roman"/>
              </a:rPr>
              <a:t>r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spc="-30" dirty="0">
                <a:latin typeface="Times New Roman"/>
                <a:cs typeface="Times New Roman"/>
              </a:rPr>
              <a:t>(</a:t>
            </a:r>
            <a:r>
              <a:rPr sz="900" spc="-60" dirty="0">
                <a:latin typeface="Times New Roman"/>
                <a:cs typeface="Times New Roman"/>
              </a:rPr>
              <a:t>P</a:t>
            </a:r>
            <a:r>
              <a:rPr sz="900" spc="-30" dirty="0">
                <a:latin typeface="Times New Roman"/>
                <a:cs typeface="Times New Roman"/>
              </a:rPr>
              <a:t>I</a:t>
            </a:r>
            <a:r>
              <a:rPr sz="900" spc="-75" dirty="0">
                <a:latin typeface="Times New Roman"/>
                <a:cs typeface="Times New Roman"/>
              </a:rPr>
              <a:t>N</a:t>
            </a:r>
            <a:r>
              <a:rPr sz="900" spc="-25" dirty="0">
                <a:latin typeface="Times New Roman"/>
                <a:cs typeface="Times New Roman"/>
              </a:rPr>
              <a:t>).</a:t>
            </a:r>
            <a:endParaRPr sz="900">
              <a:latin typeface="Times New Roman"/>
              <a:cs typeface="Times New Roman"/>
            </a:endParaRPr>
          </a:p>
          <a:p>
            <a:pPr marL="509905">
              <a:lnSpc>
                <a:spcPct val="100000"/>
              </a:lnSpc>
            </a:pPr>
            <a:r>
              <a:rPr sz="900" spc="-30" dirty="0">
                <a:latin typeface="Times New Roman"/>
                <a:cs typeface="Times New Roman"/>
              </a:rPr>
              <a:t>(ca</a:t>
            </a:r>
            <a:r>
              <a:rPr sz="900" spc="-35" dirty="0">
                <a:latin typeface="Times New Roman"/>
                <a:cs typeface="Times New Roman"/>
              </a:rPr>
              <a:t>rd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spc="-20" dirty="0">
                <a:latin typeface="Times New Roman"/>
                <a:cs typeface="Times New Roman"/>
              </a:rPr>
              <a:t>i</a:t>
            </a:r>
            <a:r>
              <a:rPr sz="900" spc="-35" dirty="0">
                <a:latin typeface="Times New Roman"/>
                <a:cs typeface="Times New Roman"/>
              </a:rPr>
              <a:t>s not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-85" dirty="0">
                <a:latin typeface="Times New Roman"/>
                <a:cs typeface="Times New Roman"/>
              </a:rPr>
              <a:t>v</a:t>
            </a:r>
            <a:r>
              <a:rPr sz="900" spc="-20" dirty="0">
                <a:latin typeface="Times New Roman"/>
                <a:cs typeface="Times New Roman"/>
              </a:rPr>
              <a:t>ali</a:t>
            </a:r>
            <a:r>
              <a:rPr sz="900" spc="-45" dirty="0">
                <a:latin typeface="Times New Roman"/>
                <a:cs typeface="Times New Roman"/>
              </a:rPr>
              <a:t>d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spc="-50" dirty="0">
                <a:latin typeface="Times New Roman"/>
                <a:cs typeface="Times New Roman"/>
              </a:rPr>
              <a:t>s</a:t>
            </a:r>
            <a:r>
              <a:rPr sz="900" spc="-30" dirty="0">
                <a:latin typeface="Times New Roman"/>
                <a:cs typeface="Times New Roman"/>
              </a:rPr>
              <a:t>e</a:t>
            </a:r>
            <a:r>
              <a:rPr sz="900" spc="-40" dirty="0">
                <a:latin typeface="Times New Roman"/>
                <a:cs typeface="Times New Roman"/>
              </a:rPr>
              <a:t>e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spc="-20" dirty="0">
                <a:latin typeface="Times New Roman"/>
                <a:cs typeface="Times New Roman"/>
              </a:rPr>
              <a:t>alt</a:t>
            </a:r>
            <a:r>
              <a:rPr sz="900" spc="-65" dirty="0">
                <a:latin typeface="Times New Roman"/>
                <a:cs typeface="Times New Roman"/>
              </a:rPr>
              <a:t>e</a:t>
            </a:r>
            <a:r>
              <a:rPr sz="900" dirty="0">
                <a:latin typeface="Times New Roman"/>
                <a:cs typeface="Times New Roman"/>
              </a:rPr>
              <a:t>r</a:t>
            </a:r>
            <a:r>
              <a:rPr sz="900" spc="-45" dirty="0">
                <a:latin typeface="Times New Roman"/>
                <a:cs typeface="Times New Roman"/>
              </a:rPr>
              <a:t>n</a:t>
            </a:r>
            <a:r>
              <a:rPr sz="900" spc="-35" dirty="0">
                <a:latin typeface="Times New Roman"/>
                <a:cs typeface="Times New Roman"/>
              </a:rPr>
              <a:t>a</a:t>
            </a:r>
            <a:r>
              <a:rPr sz="900" spc="-15" dirty="0">
                <a:latin typeface="Times New Roman"/>
                <a:cs typeface="Times New Roman"/>
              </a:rPr>
              <a:t>t</a:t>
            </a:r>
            <a:r>
              <a:rPr sz="900" spc="-50" dirty="0">
                <a:latin typeface="Times New Roman"/>
                <a:cs typeface="Times New Roman"/>
              </a:rPr>
              <a:t>i</a:t>
            </a:r>
            <a:r>
              <a:rPr sz="900" spc="-40" dirty="0">
                <a:latin typeface="Times New Roman"/>
                <a:cs typeface="Times New Roman"/>
              </a:rPr>
              <a:t>ve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-85" dirty="0">
                <a:latin typeface="Times New Roman"/>
                <a:cs typeface="Times New Roman"/>
              </a:rPr>
              <a:t>1</a:t>
            </a:r>
            <a:r>
              <a:rPr sz="900" spc="-60" dirty="0">
                <a:latin typeface="Times New Roman"/>
                <a:cs typeface="Times New Roman"/>
              </a:rPr>
              <a:t>.</a:t>
            </a:r>
            <a:r>
              <a:rPr sz="900" spc="-35" dirty="0">
                <a:latin typeface="Times New Roman"/>
                <a:cs typeface="Times New Roman"/>
              </a:rPr>
              <a:t>1)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1625" y="3718588"/>
            <a:ext cx="684530" cy="173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950" spc="-25" dirty="0">
                <a:latin typeface="Times New Roman"/>
                <a:cs typeface="Times New Roman"/>
              </a:rPr>
              <a:t>3. </a:t>
            </a:r>
            <a:r>
              <a:rPr sz="950" spc="15" dirty="0">
                <a:latin typeface="Times New Roman"/>
                <a:cs typeface="Times New Roman"/>
              </a:rPr>
              <a:t> </a:t>
            </a:r>
            <a:r>
              <a:rPr sz="950" spc="-35" dirty="0">
                <a:latin typeface="Times New Roman"/>
                <a:cs typeface="Times New Roman"/>
              </a:rPr>
              <a:t>E</a:t>
            </a:r>
            <a:r>
              <a:rPr sz="900" spc="-45" dirty="0">
                <a:latin typeface="Times New Roman"/>
                <a:cs typeface="Times New Roman"/>
              </a:rPr>
              <a:t>n</a:t>
            </a:r>
            <a:r>
              <a:rPr sz="900" spc="-20" dirty="0">
                <a:latin typeface="Times New Roman"/>
                <a:cs typeface="Times New Roman"/>
              </a:rPr>
              <a:t>t</a:t>
            </a:r>
            <a:r>
              <a:rPr sz="900" spc="-30" dirty="0">
                <a:latin typeface="Times New Roman"/>
                <a:cs typeface="Times New Roman"/>
              </a:rPr>
              <a:t>er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spc="-40" dirty="0">
                <a:latin typeface="Times New Roman"/>
                <a:cs typeface="Times New Roman"/>
              </a:rPr>
              <a:t>a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-60" dirty="0">
                <a:latin typeface="Times New Roman"/>
                <a:cs typeface="Times New Roman"/>
              </a:rPr>
              <a:t>P</a:t>
            </a:r>
            <a:r>
              <a:rPr sz="900" spc="-30" dirty="0">
                <a:latin typeface="Times New Roman"/>
                <a:cs typeface="Times New Roman"/>
              </a:rPr>
              <a:t>I</a:t>
            </a:r>
            <a:r>
              <a:rPr sz="900" spc="-75" dirty="0">
                <a:latin typeface="Times New Roman"/>
                <a:cs typeface="Times New Roman"/>
              </a:rPr>
              <a:t>N</a:t>
            </a:r>
            <a:r>
              <a:rPr sz="900" spc="-25" dirty="0">
                <a:latin typeface="Times New Roman"/>
                <a:cs typeface="Times New Roman"/>
              </a:rPr>
              <a:t>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16342" y="3718588"/>
            <a:ext cx="1507490" cy="588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indent="55880">
              <a:lnSpc>
                <a:spcPct val="101000"/>
              </a:lnSpc>
              <a:spcBef>
                <a:spcPts val="105"/>
              </a:spcBef>
              <a:tabLst>
                <a:tab pos="294005" algn="l"/>
                <a:tab pos="714375" algn="l"/>
                <a:tab pos="1021080" algn="l"/>
                <a:tab pos="1297940" algn="l"/>
              </a:tabLst>
            </a:pPr>
            <a:r>
              <a:rPr sz="950" spc="-25" dirty="0">
                <a:latin typeface="Times New Roman"/>
                <a:cs typeface="Times New Roman"/>
              </a:rPr>
              <a:t>4.	</a:t>
            </a:r>
            <a:r>
              <a:rPr sz="950" spc="-40" dirty="0">
                <a:latin typeface="Times New Roman"/>
                <a:cs typeface="Times New Roman"/>
              </a:rPr>
              <a:t>C</a:t>
            </a:r>
            <a:r>
              <a:rPr sz="900" spc="-40" dirty="0">
                <a:latin typeface="Times New Roman"/>
                <a:cs typeface="Times New Roman"/>
              </a:rPr>
              <a:t>heck	</a:t>
            </a:r>
            <a:r>
              <a:rPr sz="900" spc="-30" dirty="0">
                <a:latin typeface="Times New Roman"/>
                <a:cs typeface="Times New Roman"/>
              </a:rPr>
              <a:t>that	the	</a:t>
            </a:r>
            <a:r>
              <a:rPr sz="900" spc="-35" dirty="0">
                <a:latin typeface="Times New Roman"/>
                <a:cs typeface="Times New Roman"/>
              </a:rPr>
              <a:t>user </a:t>
            </a:r>
            <a:r>
              <a:rPr sz="900" spc="-210" dirty="0">
                <a:latin typeface="Times New Roman"/>
                <a:cs typeface="Times New Roman"/>
              </a:rPr>
              <a:t> </a:t>
            </a:r>
            <a:r>
              <a:rPr sz="900" spc="-15" dirty="0">
                <a:latin typeface="Times New Roman"/>
                <a:cs typeface="Times New Roman"/>
              </a:rPr>
              <a:t>i</a:t>
            </a:r>
            <a:r>
              <a:rPr sz="900" spc="-45" dirty="0">
                <a:latin typeface="Times New Roman"/>
                <a:cs typeface="Times New Roman"/>
              </a:rPr>
              <a:t>d</a:t>
            </a:r>
            <a:r>
              <a:rPr sz="900" spc="-35" dirty="0">
                <a:latin typeface="Times New Roman"/>
                <a:cs typeface="Times New Roman"/>
              </a:rPr>
              <a:t>e</a:t>
            </a:r>
            <a:r>
              <a:rPr sz="900" spc="-45" dirty="0">
                <a:latin typeface="Times New Roman"/>
                <a:cs typeface="Times New Roman"/>
              </a:rPr>
              <a:t>n</a:t>
            </a:r>
            <a:r>
              <a:rPr sz="900" spc="-20" dirty="0">
                <a:latin typeface="Times New Roman"/>
                <a:cs typeface="Times New Roman"/>
              </a:rPr>
              <a:t>t</a:t>
            </a:r>
            <a:r>
              <a:rPr sz="900" spc="-15" dirty="0">
                <a:latin typeface="Times New Roman"/>
                <a:cs typeface="Times New Roman"/>
              </a:rPr>
              <a:t>i</a:t>
            </a:r>
            <a:r>
              <a:rPr sz="900" spc="-30" dirty="0">
                <a:latin typeface="Times New Roman"/>
                <a:cs typeface="Times New Roman"/>
              </a:rPr>
              <a:t>f</a:t>
            </a:r>
            <a:r>
              <a:rPr sz="900" spc="-20" dirty="0">
                <a:latin typeface="Times New Roman"/>
                <a:cs typeface="Times New Roman"/>
              </a:rPr>
              <a:t>icati</a:t>
            </a:r>
            <a:r>
              <a:rPr sz="900" spc="-45" dirty="0">
                <a:latin typeface="Times New Roman"/>
                <a:cs typeface="Times New Roman"/>
              </a:rPr>
              <a:t>on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spc="-20" dirty="0">
                <a:latin typeface="Times New Roman"/>
                <a:cs typeface="Times New Roman"/>
              </a:rPr>
              <a:t>i</a:t>
            </a:r>
            <a:r>
              <a:rPr sz="900" spc="-35" dirty="0">
                <a:latin typeface="Times New Roman"/>
                <a:cs typeface="Times New Roman"/>
              </a:rPr>
              <a:t>s </a:t>
            </a:r>
            <a:r>
              <a:rPr sz="900" spc="-85" dirty="0">
                <a:latin typeface="Times New Roman"/>
                <a:cs typeface="Times New Roman"/>
              </a:rPr>
              <a:t>v</a:t>
            </a:r>
            <a:r>
              <a:rPr sz="900" spc="-20" dirty="0">
                <a:latin typeface="Times New Roman"/>
                <a:cs typeface="Times New Roman"/>
              </a:rPr>
              <a:t>ali</a:t>
            </a:r>
            <a:r>
              <a:rPr sz="900" spc="-30" dirty="0">
                <a:latin typeface="Times New Roman"/>
                <a:cs typeface="Times New Roman"/>
              </a:rPr>
              <a:t>d.  (identification</a:t>
            </a:r>
            <a:r>
              <a:rPr sz="900" spc="-25" dirty="0">
                <a:latin typeface="Times New Roman"/>
                <a:cs typeface="Times New Roman"/>
              </a:rPr>
              <a:t> is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spc="-35" dirty="0">
                <a:latin typeface="Times New Roman"/>
                <a:cs typeface="Times New Roman"/>
              </a:rPr>
              <a:t>not</a:t>
            </a:r>
            <a:r>
              <a:rPr sz="900" spc="160" dirty="0">
                <a:latin typeface="Times New Roman"/>
                <a:cs typeface="Times New Roman"/>
              </a:rPr>
              <a:t> </a:t>
            </a:r>
            <a:r>
              <a:rPr sz="900" spc="-35" dirty="0">
                <a:latin typeface="Times New Roman"/>
                <a:cs typeface="Times New Roman"/>
              </a:rPr>
              <a:t>valid</a:t>
            </a:r>
            <a:r>
              <a:rPr sz="900" spc="160" dirty="0">
                <a:latin typeface="Times New Roman"/>
                <a:cs typeface="Times New Roman"/>
              </a:rPr>
              <a:t> </a:t>
            </a:r>
            <a:r>
              <a:rPr sz="900" spc="-40" dirty="0">
                <a:latin typeface="Times New Roman"/>
                <a:cs typeface="Times New Roman"/>
              </a:rPr>
              <a:t>see 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spc="-30" dirty="0">
                <a:latin typeface="Times New Roman"/>
                <a:cs typeface="Times New Roman"/>
              </a:rPr>
              <a:t>alternative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spc="-45" dirty="0">
                <a:latin typeface="Times New Roman"/>
                <a:cs typeface="Times New Roman"/>
              </a:rPr>
              <a:t>4.1)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16342" y="4287416"/>
            <a:ext cx="1488440" cy="31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indent="55880">
              <a:lnSpc>
                <a:spcPct val="102699"/>
              </a:lnSpc>
              <a:spcBef>
                <a:spcPts val="90"/>
              </a:spcBef>
              <a:tabLst>
                <a:tab pos="596900" algn="l"/>
              </a:tabLst>
            </a:pPr>
            <a:r>
              <a:rPr sz="950" spc="-25" dirty="0">
                <a:latin typeface="Times New Roman"/>
                <a:cs typeface="Times New Roman"/>
              </a:rPr>
              <a:t>5.</a:t>
            </a:r>
            <a:r>
              <a:rPr sz="950" spc="490" dirty="0">
                <a:latin typeface="Times New Roman"/>
                <a:cs typeface="Times New Roman"/>
              </a:rPr>
              <a:t> </a:t>
            </a:r>
            <a:r>
              <a:rPr sz="950" spc="-30" dirty="0">
                <a:latin typeface="Times New Roman"/>
                <a:cs typeface="Times New Roman"/>
              </a:rPr>
              <a:t>A</a:t>
            </a:r>
            <a:r>
              <a:rPr sz="900" spc="-30" dirty="0">
                <a:latin typeface="Times New Roman"/>
                <a:cs typeface="Times New Roman"/>
              </a:rPr>
              <a:t>sk	</a:t>
            </a:r>
            <a:r>
              <a:rPr sz="900" spc="-45" dirty="0">
                <a:latin typeface="Times New Roman"/>
                <a:cs typeface="Times New Roman"/>
              </a:rPr>
              <a:t>User</a:t>
            </a:r>
            <a:r>
              <a:rPr sz="900" spc="80" dirty="0">
                <a:latin typeface="Times New Roman"/>
                <a:cs typeface="Times New Roman"/>
              </a:rPr>
              <a:t> </a:t>
            </a:r>
            <a:r>
              <a:rPr sz="900" spc="-30" dirty="0">
                <a:latin typeface="Times New Roman"/>
                <a:cs typeface="Times New Roman"/>
              </a:rPr>
              <a:t>to</a:t>
            </a:r>
            <a:r>
              <a:rPr sz="900" spc="45" dirty="0">
                <a:latin typeface="Times New Roman"/>
                <a:cs typeface="Times New Roman"/>
              </a:rPr>
              <a:t> </a:t>
            </a:r>
            <a:r>
              <a:rPr sz="900" spc="-40" dirty="0">
                <a:latin typeface="Times New Roman"/>
                <a:cs typeface="Times New Roman"/>
              </a:rPr>
              <a:t>chose</a:t>
            </a:r>
            <a:r>
              <a:rPr sz="900" spc="110" dirty="0">
                <a:latin typeface="Times New Roman"/>
                <a:cs typeface="Times New Roman"/>
              </a:rPr>
              <a:t> </a:t>
            </a:r>
            <a:r>
              <a:rPr sz="900" spc="-35" dirty="0">
                <a:latin typeface="Times New Roman"/>
                <a:cs typeface="Times New Roman"/>
              </a:rPr>
              <a:t>an </a:t>
            </a:r>
            <a:r>
              <a:rPr sz="900" spc="-210" dirty="0">
                <a:latin typeface="Times New Roman"/>
                <a:cs typeface="Times New Roman"/>
              </a:rPr>
              <a:t> </a:t>
            </a:r>
            <a:r>
              <a:rPr sz="900" spc="-30" dirty="0">
                <a:latin typeface="Times New Roman"/>
                <a:cs typeface="Times New Roman"/>
              </a:rPr>
              <a:t>operation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98600" y="1549400"/>
            <a:ext cx="4572000" cy="3429000"/>
            <a:chOff x="1498600" y="1549400"/>
            <a:chExt cx="4572000" cy="3429000"/>
          </a:xfrm>
        </p:grpSpPr>
        <p:sp>
          <p:nvSpPr>
            <p:cNvPr id="8" name="object 8"/>
            <p:cNvSpPr/>
            <p:nvPr/>
          </p:nvSpPr>
          <p:spPr>
            <a:xfrm>
              <a:off x="1930679" y="2991763"/>
              <a:ext cx="3189605" cy="1602740"/>
            </a:xfrm>
            <a:custGeom>
              <a:avLst/>
              <a:gdLst/>
              <a:ahLst/>
              <a:cxnLst/>
              <a:rect l="l" t="t" r="r" b="b"/>
              <a:pathLst>
                <a:path w="3189604" h="1602739">
                  <a:moveTo>
                    <a:pt x="4330" y="0"/>
                  </a:moveTo>
                  <a:lnTo>
                    <a:pt x="0" y="0"/>
                  </a:lnTo>
                  <a:lnTo>
                    <a:pt x="0" y="1602282"/>
                  </a:lnTo>
                  <a:lnTo>
                    <a:pt x="4330" y="1602282"/>
                  </a:lnTo>
                  <a:lnTo>
                    <a:pt x="4330" y="0"/>
                  </a:lnTo>
                  <a:close/>
                </a:path>
                <a:path w="3189604" h="1602739">
                  <a:moveTo>
                    <a:pt x="1655318" y="0"/>
                  </a:moveTo>
                  <a:lnTo>
                    <a:pt x="1650987" y="0"/>
                  </a:lnTo>
                  <a:lnTo>
                    <a:pt x="1650987" y="1602282"/>
                  </a:lnTo>
                  <a:lnTo>
                    <a:pt x="1655318" y="1602282"/>
                  </a:lnTo>
                  <a:lnTo>
                    <a:pt x="1655318" y="0"/>
                  </a:lnTo>
                  <a:close/>
                </a:path>
                <a:path w="3189604" h="1602739">
                  <a:moveTo>
                    <a:pt x="3189274" y="0"/>
                  </a:moveTo>
                  <a:lnTo>
                    <a:pt x="3184944" y="0"/>
                  </a:lnTo>
                  <a:lnTo>
                    <a:pt x="3184944" y="1602282"/>
                  </a:lnTo>
                  <a:lnTo>
                    <a:pt x="3189274" y="1602282"/>
                  </a:lnTo>
                  <a:lnTo>
                    <a:pt x="31892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04950" y="1555750"/>
              <a:ext cx="4559300" cy="3416300"/>
            </a:xfrm>
            <a:custGeom>
              <a:avLst/>
              <a:gdLst/>
              <a:ahLst/>
              <a:cxnLst/>
              <a:rect l="l" t="t" r="r" b="b"/>
              <a:pathLst>
                <a:path w="4559300" h="3416300">
                  <a:moveTo>
                    <a:pt x="0" y="0"/>
                  </a:moveTo>
                  <a:lnTo>
                    <a:pt x="4559300" y="0"/>
                  </a:lnTo>
                  <a:lnTo>
                    <a:pt x="4559300" y="3416300"/>
                  </a:lnTo>
                  <a:lnTo>
                    <a:pt x="0" y="3416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511300" y="6400800"/>
            <a:ext cx="3987800" cy="0"/>
          </a:xfrm>
          <a:custGeom>
            <a:avLst/>
            <a:gdLst/>
            <a:ahLst/>
            <a:cxnLst/>
            <a:rect l="l" t="t" r="r" b="b"/>
            <a:pathLst>
              <a:path w="3987800">
                <a:moveTo>
                  <a:pt x="0" y="0"/>
                </a:moveTo>
                <a:lnTo>
                  <a:pt x="398780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11300" y="6017259"/>
            <a:ext cx="4546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03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Use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Case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Templates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–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Example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Template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11300" y="6501892"/>
            <a:ext cx="4546600" cy="24885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453390" indent="-9969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1000" b="1" dirty="0">
                <a:latin typeface="Arial"/>
                <a:cs typeface="Arial"/>
              </a:rPr>
              <a:t>A.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Name</a:t>
            </a:r>
            <a:r>
              <a:rPr sz="1000" spc="-5" dirty="0">
                <a:latin typeface="Arial MT"/>
                <a:cs typeface="Arial MT"/>
              </a:rPr>
              <a:t>: Give </a:t>
            </a:r>
            <a:r>
              <a:rPr sz="1000" dirty="0">
                <a:latin typeface="Arial MT"/>
                <a:cs typeface="Arial MT"/>
              </a:rPr>
              <a:t>a </a:t>
            </a:r>
            <a:r>
              <a:rPr sz="1000" spc="-5" dirty="0">
                <a:latin typeface="Arial MT"/>
                <a:cs typeface="Arial MT"/>
              </a:rPr>
              <a:t>short,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descriptive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name 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dirty="0">
                <a:latin typeface="Arial MT"/>
                <a:cs typeface="Arial MT"/>
              </a:rPr>
              <a:t>use case</a:t>
            </a:r>
            <a:endParaRPr sz="1000">
              <a:latin typeface="Arial MT"/>
              <a:cs typeface="Arial MT"/>
            </a:endParaRPr>
          </a:p>
          <a:p>
            <a:pPr marL="453390" indent="-99695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454025" algn="l"/>
              </a:tabLst>
            </a:pPr>
            <a:r>
              <a:rPr sz="1000" b="1" dirty="0">
                <a:latin typeface="Arial"/>
                <a:cs typeface="Arial"/>
              </a:rPr>
              <a:t>B.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Actors</a:t>
            </a: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List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actors </a:t>
            </a:r>
            <a:r>
              <a:rPr sz="1000" dirty="0">
                <a:latin typeface="Arial MT"/>
                <a:cs typeface="Arial MT"/>
              </a:rPr>
              <a:t>who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can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perform this </a:t>
            </a:r>
            <a:r>
              <a:rPr sz="1000" dirty="0">
                <a:latin typeface="Arial MT"/>
                <a:cs typeface="Arial MT"/>
              </a:rPr>
              <a:t>use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case</a:t>
            </a:r>
            <a:endParaRPr sz="1000">
              <a:latin typeface="Arial MT"/>
              <a:cs typeface="Arial MT"/>
            </a:endParaRPr>
          </a:p>
          <a:p>
            <a:pPr marL="453390" indent="-9969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1000" b="1" dirty="0">
                <a:latin typeface="Arial"/>
                <a:cs typeface="Arial"/>
              </a:rPr>
              <a:t>C.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Goals</a:t>
            </a: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Explain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what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actors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 trying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</a:t>
            </a:r>
            <a:r>
              <a:rPr sz="1000" dirty="0">
                <a:latin typeface="Arial MT"/>
                <a:cs typeface="Arial MT"/>
              </a:rPr>
              <a:t>achieve</a:t>
            </a:r>
            <a:endParaRPr sz="1000">
              <a:latin typeface="Arial MT"/>
              <a:cs typeface="Arial MT"/>
            </a:endParaRPr>
          </a:p>
          <a:p>
            <a:pPr marL="453390" indent="-9969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454025" algn="l"/>
              </a:tabLst>
            </a:pPr>
            <a:r>
              <a:rPr sz="1000" b="1" dirty="0">
                <a:latin typeface="Arial"/>
                <a:cs typeface="Arial"/>
              </a:rPr>
              <a:t>D.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Preconditions</a:t>
            </a: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State</a:t>
            </a:r>
            <a:r>
              <a:rPr sz="1000" dirty="0">
                <a:latin typeface="Arial MT"/>
                <a:cs typeface="Arial MT"/>
              </a:rPr>
              <a:t> 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system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before the</a:t>
            </a:r>
            <a:r>
              <a:rPr sz="1000" dirty="0">
                <a:latin typeface="Arial MT"/>
                <a:cs typeface="Arial MT"/>
              </a:rPr>
              <a:t> use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case</a:t>
            </a:r>
            <a:endParaRPr sz="1000">
              <a:latin typeface="Arial MT"/>
              <a:cs typeface="Arial MT"/>
            </a:endParaRPr>
          </a:p>
          <a:p>
            <a:pPr marL="453390" indent="-99695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454025" algn="l"/>
              </a:tabLst>
            </a:pPr>
            <a:r>
              <a:rPr sz="1000" b="1" dirty="0">
                <a:latin typeface="Arial"/>
                <a:cs typeface="Arial"/>
              </a:rPr>
              <a:t>E.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Description</a:t>
            </a:r>
            <a:r>
              <a:rPr sz="1000" spc="-5" dirty="0">
                <a:latin typeface="Arial MT"/>
                <a:cs typeface="Arial MT"/>
              </a:rPr>
              <a:t>: Give</a:t>
            </a:r>
            <a:r>
              <a:rPr sz="1000" dirty="0">
                <a:latin typeface="Arial MT"/>
                <a:cs typeface="Arial MT"/>
              </a:rPr>
              <a:t> a </a:t>
            </a:r>
            <a:r>
              <a:rPr sz="1000" spc="-5" dirty="0">
                <a:latin typeface="Arial MT"/>
                <a:cs typeface="Arial MT"/>
              </a:rPr>
              <a:t>short informal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description</a:t>
            </a:r>
            <a:endParaRPr sz="1000">
              <a:latin typeface="Arial MT"/>
              <a:cs typeface="Arial MT"/>
            </a:endParaRPr>
          </a:p>
          <a:p>
            <a:pPr marL="453390" indent="-99695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454025" algn="l"/>
              </a:tabLst>
            </a:pPr>
            <a:r>
              <a:rPr sz="1000" b="1" dirty="0">
                <a:latin typeface="Arial"/>
                <a:cs typeface="Arial"/>
              </a:rPr>
              <a:t>F.</a:t>
            </a:r>
            <a:r>
              <a:rPr sz="1000" b="1" spc="-5" dirty="0">
                <a:latin typeface="Arial"/>
                <a:cs typeface="Arial"/>
              </a:rPr>
              <a:t> Trigger</a:t>
            </a:r>
            <a:r>
              <a:rPr sz="1000" spc="-5" dirty="0">
                <a:latin typeface="Arial MT"/>
                <a:cs typeface="Arial MT"/>
              </a:rPr>
              <a:t>: Describe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event</a:t>
            </a:r>
            <a:r>
              <a:rPr sz="1000" spc="-5" dirty="0">
                <a:latin typeface="Arial MT"/>
                <a:cs typeface="Arial MT"/>
              </a:rPr>
              <a:t> that initiates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activity</a:t>
            </a:r>
            <a:endParaRPr sz="1000">
              <a:latin typeface="Arial MT"/>
              <a:cs typeface="Arial MT"/>
            </a:endParaRPr>
          </a:p>
          <a:p>
            <a:pPr marL="453390" marR="471170" indent="-99695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454025" algn="l"/>
              </a:tabLst>
            </a:pPr>
            <a:r>
              <a:rPr sz="1000" b="1" spc="-5" dirty="0">
                <a:latin typeface="Arial"/>
                <a:cs typeface="Arial"/>
              </a:rPr>
              <a:t>G.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Summary</a:t>
            </a:r>
            <a:r>
              <a:rPr sz="1000" spc="-5" dirty="0">
                <a:latin typeface="Arial MT"/>
                <a:cs typeface="Arial MT"/>
              </a:rPr>
              <a:t>: Summarize</a:t>
            </a:r>
            <a:r>
              <a:rPr sz="1000" dirty="0">
                <a:latin typeface="Arial MT"/>
                <a:cs typeface="Arial MT"/>
              </a:rPr>
              <a:t> what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occurs</a:t>
            </a:r>
            <a:r>
              <a:rPr sz="1000" dirty="0">
                <a:latin typeface="Arial MT"/>
                <a:cs typeface="Arial MT"/>
              </a:rPr>
              <a:t> as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actors perform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case</a:t>
            </a:r>
            <a:endParaRPr sz="1000">
              <a:latin typeface="Arial MT"/>
              <a:cs typeface="Arial MT"/>
            </a:endParaRPr>
          </a:p>
          <a:p>
            <a:pPr marL="453390" indent="-9969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1000" b="1" dirty="0">
                <a:latin typeface="Arial"/>
                <a:cs typeface="Arial"/>
              </a:rPr>
              <a:t>F.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Related</a:t>
            </a:r>
            <a:r>
              <a:rPr sz="1000" b="1" dirty="0">
                <a:latin typeface="Arial"/>
                <a:cs typeface="Arial"/>
              </a:rPr>
              <a:t> use </a:t>
            </a:r>
            <a:r>
              <a:rPr sz="1000" b="1" spc="-5" dirty="0">
                <a:latin typeface="Arial"/>
                <a:cs typeface="Arial"/>
              </a:rPr>
              <a:t>cases</a:t>
            </a:r>
            <a:r>
              <a:rPr sz="1000" spc="-5" dirty="0">
                <a:latin typeface="Arial MT"/>
                <a:cs typeface="Arial MT"/>
              </a:rPr>
              <a:t>: (in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accordance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with</a:t>
            </a:r>
            <a:r>
              <a:rPr sz="1000" dirty="0">
                <a:latin typeface="Arial MT"/>
                <a:cs typeface="Arial MT"/>
              </a:rPr>
              <a:t> use case </a:t>
            </a:r>
            <a:r>
              <a:rPr sz="1000" spc="-5" dirty="0">
                <a:latin typeface="Arial MT"/>
                <a:cs typeface="Arial MT"/>
              </a:rPr>
              <a:t>diagram)</a:t>
            </a:r>
            <a:endParaRPr sz="1000">
              <a:latin typeface="Arial MT"/>
              <a:cs typeface="Arial MT"/>
            </a:endParaRPr>
          </a:p>
          <a:p>
            <a:pPr marL="453390" marR="560070" indent="-9969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454025" algn="l"/>
              </a:tabLst>
            </a:pPr>
            <a:r>
              <a:rPr sz="1000" b="1" spc="-5" dirty="0">
                <a:latin typeface="Arial"/>
                <a:cs typeface="Arial"/>
              </a:rPr>
              <a:t>G. Steps</a:t>
            </a:r>
            <a:r>
              <a:rPr sz="1000" spc="-5" dirty="0">
                <a:latin typeface="Arial MT"/>
                <a:cs typeface="Arial MT"/>
              </a:rPr>
              <a:t>: Describe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each </a:t>
            </a:r>
            <a:r>
              <a:rPr sz="1000" spc="-5" dirty="0">
                <a:latin typeface="Arial MT"/>
                <a:cs typeface="Arial MT"/>
              </a:rPr>
              <a:t>step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using </a:t>
            </a:r>
            <a:r>
              <a:rPr sz="1000" spc="-5" dirty="0">
                <a:latin typeface="Arial MT"/>
                <a:cs typeface="Arial MT"/>
              </a:rPr>
              <a:t>some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form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(single/multiple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columns)</a:t>
            </a:r>
            <a:endParaRPr sz="1000">
              <a:latin typeface="Arial MT"/>
              <a:cs typeface="Arial MT"/>
            </a:endParaRPr>
          </a:p>
          <a:p>
            <a:pPr marL="453390" indent="-99695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454025" algn="l"/>
              </a:tabLst>
            </a:pPr>
            <a:r>
              <a:rPr sz="1000" b="1" dirty="0">
                <a:latin typeface="Arial"/>
                <a:cs typeface="Arial"/>
              </a:rPr>
              <a:t>H.</a:t>
            </a:r>
            <a:r>
              <a:rPr sz="1000" b="1" spc="-5" dirty="0">
                <a:latin typeface="Arial"/>
                <a:cs typeface="Arial"/>
              </a:rPr>
              <a:t> Postconditions</a:t>
            </a: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system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following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completion</a:t>
            </a:r>
            <a:endParaRPr sz="1000">
              <a:latin typeface="Arial MT"/>
              <a:cs typeface="Arial MT"/>
            </a:endParaRPr>
          </a:p>
          <a:p>
            <a:pPr marL="453390" marR="742315" indent="-99695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454025" algn="l"/>
              </a:tabLst>
            </a:pPr>
            <a:r>
              <a:rPr sz="1000" b="1" spc="-5" dirty="0">
                <a:latin typeface="Arial"/>
                <a:cs typeface="Arial"/>
              </a:rPr>
              <a:t>I. Special Requirements</a:t>
            </a:r>
            <a:r>
              <a:rPr sz="1000" spc="-5" dirty="0">
                <a:latin typeface="Arial MT"/>
                <a:cs typeface="Arial MT"/>
              </a:rPr>
              <a:t>: Non-functional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requirements</a:t>
            </a:r>
            <a:r>
              <a:rPr sz="1000" dirty="0">
                <a:latin typeface="Arial MT"/>
                <a:cs typeface="Arial MT"/>
              </a:rPr>
              <a:t> and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constraints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04950" y="57213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0"/>
                </a:moveTo>
                <a:lnTo>
                  <a:pt x="4559300" y="0"/>
                </a:lnTo>
                <a:lnTo>
                  <a:pt x="4559300" y="3416300"/>
                </a:lnTo>
                <a:lnTo>
                  <a:pt x="0" y="3416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1300" y="1729740"/>
            <a:ext cx="4136390" cy="122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909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Use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Case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Development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–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Example: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ATM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tabLst>
                <a:tab pos="1782445" algn="l"/>
                <a:tab pos="3987165" algn="l"/>
              </a:tabLst>
            </a:pPr>
            <a:r>
              <a:rPr sz="1600" u="heavy" dirty="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u="heavy" spc="-5" dirty="0">
                <a:uFill>
                  <a:solidFill>
                    <a:srgbClr val="C00000"/>
                  </a:solidFill>
                </a:uFill>
                <a:latin typeface="Arial MT"/>
                <a:cs typeface="Arial MT"/>
              </a:rPr>
              <a:t>System</a:t>
            </a:r>
            <a:r>
              <a:rPr sz="1600" u="heavy" spc="-40" dirty="0">
                <a:uFill>
                  <a:solidFill>
                    <a:srgbClr val="C00000"/>
                  </a:solidFill>
                </a:uFill>
                <a:latin typeface="Arial MT"/>
                <a:cs typeface="Arial MT"/>
              </a:rPr>
              <a:t> </a:t>
            </a:r>
            <a:r>
              <a:rPr sz="1600" u="heavy" spc="-5" dirty="0">
                <a:uFill>
                  <a:solidFill>
                    <a:srgbClr val="C00000"/>
                  </a:solidFill>
                </a:uFill>
                <a:latin typeface="Arial MT"/>
                <a:cs typeface="Arial MT"/>
              </a:rPr>
              <a:t>(1)	</a:t>
            </a:r>
            <a:endParaRPr sz="1600">
              <a:latin typeface="Arial MT"/>
              <a:cs typeface="Arial MT"/>
            </a:endParaRPr>
          </a:p>
          <a:p>
            <a:pPr marL="401955" indent="-141605">
              <a:lnSpc>
                <a:spcPct val="100000"/>
              </a:lnSpc>
              <a:spcBef>
                <a:spcPts val="525"/>
              </a:spcBef>
              <a:buClr>
                <a:srgbClr val="000000"/>
              </a:buClr>
              <a:buAutoNum type="arabicPeriod"/>
              <a:tabLst>
                <a:tab pos="402590" algn="l"/>
              </a:tabLst>
            </a:pPr>
            <a:r>
              <a:rPr sz="1000" spc="-5" dirty="0">
                <a:solidFill>
                  <a:srgbClr val="333399"/>
                </a:solidFill>
                <a:latin typeface="Arial MT"/>
                <a:cs typeface="Arial MT"/>
              </a:rPr>
              <a:t>Determine</a:t>
            </a:r>
            <a:r>
              <a:rPr sz="10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333399"/>
                </a:solidFill>
                <a:latin typeface="Arial MT"/>
                <a:cs typeface="Arial MT"/>
              </a:rPr>
              <a:t>candidate</a:t>
            </a:r>
            <a:r>
              <a:rPr sz="10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333399"/>
                </a:solidFill>
                <a:latin typeface="Arial MT"/>
                <a:cs typeface="Arial MT"/>
              </a:rPr>
              <a:t>system</a:t>
            </a:r>
            <a:r>
              <a:rPr sz="1000" dirty="0">
                <a:solidFill>
                  <a:srgbClr val="333399"/>
                </a:solidFill>
                <a:latin typeface="Arial MT"/>
                <a:cs typeface="Arial MT"/>
              </a:rPr>
              <a:t> scope</a:t>
            </a:r>
            <a:r>
              <a:rPr sz="10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333399"/>
                </a:solidFill>
                <a:latin typeface="Arial MT"/>
                <a:cs typeface="Arial MT"/>
              </a:rPr>
              <a:t>and </a:t>
            </a:r>
            <a:r>
              <a:rPr sz="1000" spc="-5" dirty="0">
                <a:solidFill>
                  <a:srgbClr val="333399"/>
                </a:solidFill>
                <a:latin typeface="Arial MT"/>
                <a:cs typeface="Arial MT"/>
              </a:rPr>
              <a:t>boundaries</a:t>
            </a:r>
            <a:endParaRPr sz="1000">
              <a:latin typeface="Arial MT"/>
              <a:cs typeface="Arial MT"/>
            </a:endParaRPr>
          </a:p>
          <a:p>
            <a:pPr marL="633095" lvl="1" indent="-143510">
              <a:lnSpc>
                <a:spcPct val="100000"/>
              </a:lnSpc>
              <a:spcBef>
                <a:spcPts val="200"/>
              </a:spcBef>
              <a:buChar char="–"/>
              <a:tabLst>
                <a:tab pos="633095" algn="l"/>
              </a:tabLst>
            </a:pPr>
            <a:r>
              <a:rPr sz="900" spc="-5" dirty="0">
                <a:latin typeface="Arial MT"/>
                <a:cs typeface="Arial MT"/>
              </a:rPr>
              <a:t>Identify</a:t>
            </a:r>
            <a:r>
              <a:rPr sz="900" spc="-2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stakeholders</a:t>
            </a:r>
            <a:endParaRPr sz="900">
              <a:latin typeface="Arial MT"/>
              <a:cs typeface="Arial MT"/>
            </a:endParaRPr>
          </a:p>
          <a:p>
            <a:pPr marL="633095" lvl="1" indent="-143510">
              <a:lnSpc>
                <a:spcPct val="100000"/>
              </a:lnSpc>
              <a:spcBef>
                <a:spcPts val="215"/>
              </a:spcBef>
              <a:buChar char="–"/>
              <a:tabLst>
                <a:tab pos="633095" algn="l"/>
              </a:tabLst>
            </a:pPr>
            <a:r>
              <a:rPr sz="900" spc="-5" dirty="0">
                <a:latin typeface="Arial MT"/>
                <a:cs typeface="Arial MT"/>
              </a:rPr>
              <a:t>Identify problem</a:t>
            </a:r>
            <a:r>
              <a:rPr sz="900" dirty="0">
                <a:latin typeface="Arial MT"/>
                <a:cs typeface="Arial MT"/>
              </a:rPr>
              <a:t> - </a:t>
            </a:r>
            <a:r>
              <a:rPr sz="900" spc="-5" dirty="0">
                <a:latin typeface="Arial MT"/>
                <a:cs typeface="Arial MT"/>
              </a:rPr>
              <a:t>Create problem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statement</a:t>
            </a:r>
            <a:endParaRPr sz="900">
              <a:latin typeface="Arial MT"/>
              <a:cs typeface="Arial MT"/>
            </a:endParaRPr>
          </a:p>
          <a:p>
            <a:pPr marL="633095" lvl="1" indent="-143510">
              <a:lnSpc>
                <a:spcPct val="100000"/>
              </a:lnSpc>
              <a:spcBef>
                <a:spcPts val="215"/>
              </a:spcBef>
              <a:buChar char="–"/>
              <a:tabLst>
                <a:tab pos="633095" algn="l"/>
              </a:tabLst>
            </a:pPr>
            <a:r>
              <a:rPr sz="900" dirty="0">
                <a:latin typeface="Arial MT"/>
                <a:cs typeface="Arial MT"/>
              </a:rPr>
              <a:t>Use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interviews and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other techniques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43087" y="3007518"/>
            <a:ext cx="1176020" cy="615950"/>
          </a:xfrm>
          <a:custGeom>
            <a:avLst/>
            <a:gdLst/>
            <a:ahLst/>
            <a:cxnLst/>
            <a:rect l="l" t="t" r="r" b="b"/>
            <a:pathLst>
              <a:path w="1176020" h="615950">
                <a:moveTo>
                  <a:pt x="0" y="307975"/>
                </a:moveTo>
                <a:lnTo>
                  <a:pt x="11941" y="245907"/>
                </a:lnTo>
                <a:lnTo>
                  <a:pt x="46190" y="188097"/>
                </a:lnTo>
                <a:lnTo>
                  <a:pt x="100382" y="135783"/>
                </a:lnTo>
                <a:lnTo>
                  <a:pt x="134218" y="112074"/>
                </a:lnTo>
                <a:lnTo>
                  <a:pt x="172154" y="90203"/>
                </a:lnTo>
                <a:lnTo>
                  <a:pt x="213894" y="70326"/>
                </a:lnTo>
                <a:lnTo>
                  <a:pt x="259143" y="52597"/>
                </a:lnTo>
                <a:lnTo>
                  <a:pt x="307604" y="37170"/>
                </a:lnTo>
                <a:lnTo>
                  <a:pt x="358984" y="24202"/>
                </a:lnTo>
                <a:lnTo>
                  <a:pt x="412986" y="13845"/>
                </a:lnTo>
                <a:lnTo>
                  <a:pt x="469315" y="6256"/>
                </a:lnTo>
                <a:lnTo>
                  <a:pt x="527675" y="1590"/>
                </a:lnTo>
                <a:lnTo>
                  <a:pt x="587772" y="0"/>
                </a:lnTo>
                <a:lnTo>
                  <a:pt x="647868" y="1590"/>
                </a:lnTo>
                <a:lnTo>
                  <a:pt x="706228" y="6256"/>
                </a:lnTo>
                <a:lnTo>
                  <a:pt x="762557" y="13845"/>
                </a:lnTo>
                <a:lnTo>
                  <a:pt x="816559" y="24202"/>
                </a:lnTo>
                <a:lnTo>
                  <a:pt x="867939" y="37170"/>
                </a:lnTo>
                <a:lnTo>
                  <a:pt x="916400" y="52597"/>
                </a:lnTo>
                <a:lnTo>
                  <a:pt x="961649" y="70326"/>
                </a:lnTo>
                <a:lnTo>
                  <a:pt x="1003389" y="90203"/>
                </a:lnTo>
                <a:lnTo>
                  <a:pt x="1041325" y="112074"/>
                </a:lnTo>
                <a:lnTo>
                  <a:pt x="1075161" y="135783"/>
                </a:lnTo>
                <a:lnTo>
                  <a:pt x="1104603" y="161175"/>
                </a:lnTo>
                <a:lnTo>
                  <a:pt x="1149118" y="216392"/>
                </a:lnTo>
                <a:lnTo>
                  <a:pt x="1172509" y="276486"/>
                </a:lnTo>
                <a:lnTo>
                  <a:pt x="1175544" y="307975"/>
                </a:lnTo>
                <a:lnTo>
                  <a:pt x="1172509" y="339463"/>
                </a:lnTo>
                <a:lnTo>
                  <a:pt x="1149118" y="399557"/>
                </a:lnTo>
                <a:lnTo>
                  <a:pt x="1104603" y="454774"/>
                </a:lnTo>
                <a:lnTo>
                  <a:pt x="1075161" y="480166"/>
                </a:lnTo>
                <a:lnTo>
                  <a:pt x="1041325" y="503875"/>
                </a:lnTo>
                <a:lnTo>
                  <a:pt x="1003389" y="525746"/>
                </a:lnTo>
                <a:lnTo>
                  <a:pt x="961649" y="545623"/>
                </a:lnTo>
                <a:lnTo>
                  <a:pt x="916400" y="563352"/>
                </a:lnTo>
                <a:lnTo>
                  <a:pt x="867939" y="578779"/>
                </a:lnTo>
                <a:lnTo>
                  <a:pt x="816559" y="591747"/>
                </a:lnTo>
                <a:lnTo>
                  <a:pt x="762557" y="602104"/>
                </a:lnTo>
                <a:lnTo>
                  <a:pt x="706228" y="609693"/>
                </a:lnTo>
                <a:lnTo>
                  <a:pt x="647868" y="614359"/>
                </a:lnTo>
                <a:lnTo>
                  <a:pt x="587772" y="615950"/>
                </a:lnTo>
                <a:lnTo>
                  <a:pt x="527675" y="614359"/>
                </a:lnTo>
                <a:lnTo>
                  <a:pt x="469315" y="609693"/>
                </a:lnTo>
                <a:lnTo>
                  <a:pt x="412986" y="602104"/>
                </a:lnTo>
                <a:lnTo>
                  <a:pt x="358984" y="591747"/>
                </a:lnTo>
                <a:lnTo>
                  <a:pt x="307604" y="578779"/>
                </a:lnTo>
                <a:lnTo>
                  <a:pt x="259143" y="563352"/>
                </a:lnTo>
                <a:lnTo>
                  <a:pt x="213894" y="545623"/>
                </a:lnTo>
                <a:lnTo>
                  <a:pt x="172154" y="525746"/>
                </a:lnTo>
                <a:lnTo>
                  <a:pt x="134218" y="503875"/>
                </a:lnTo>
                <a:lnTo>
                  <a:pt x="100382" y="480166"/>
                </a:lnTo>
                <a:lnTo>
                  <a:pt x="70940" y="454774"/>
                </a:lnTo>
                <a:lnTo>
                  <a:pt x="26425" y="399557"/>
                </a:lnTo>
                <a:lnTo>
                  <a:pt x="3034" y="339463"/>
                </a:lnTo>
                <a:lnTo>
                  <a:pt x="0" y="3079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93163" y="3113024"/>
            <a:ext cx="488315" cy="379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70"/>
              </a:spcBef>
            </a:pPr>
            <a:r>
              <a:rPr sz="1100" spc="-85" dirty="0">
                <a:latin typeface="Arial MT"/>
                <a:cs typeface="Arial MT"/>
              </a:rPr>
              <a:t>A</a:t>
            </a:r>
            <a:r>
              <a:rPr sz="1100" dirty="0">
                <a:latin typeface="Arial MT"/>
                <a:cs typeface="Arial MT"/>
              </a:rPr>
              <a:t>TMs +</a:t>
            </a:r>
            <a:endParaRPr sz="1100">
              <a:latin typeface="Arial MT"/>
              <a:cs typeface="Arial MT"/>
            </a:endParaRPr>
          </a:p>
          <a:p>
            <a:pPr marR="4445" algn="ctr">
              <a:lnSpc>
                <a:spcPct val="100000"/>
              </a:lnSpc>
              <a:spcBef>
                <a:spcPts val="70"/>
              </a:spcBef>
            </a:pPr>
            <a:r>
              <a:rPr sz="1100" spc="-5" dirty="0">
                <a:latin typeface="Arial MT"/>
                <a:cs typeface="Arial MT"/>
              </a:rPr>
              <a:t>Bank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5044" y="3655568"/>
            <a:ext cx="63754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 algn="ctr">
              <a:lnSpc>
                <a:spcPts val="126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  <a:p>
            <a:pPr marR="5080" algn="ctr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-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Customer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88493" y="3006725"/>
            <a:ext cx="1176020" cy="617220"/>
          </a:xfrm>
          <a:custGeom>
            <a:avLst/>
            <a:gdLst/>
            <a:ahLst/>
            <a:cxnLst/>
            <a:rect l="l" t="t" r="r" b="b"/>
            <a:pathLst>
              <a:path w="1176020" h="617220">
                <a:moveTo>
                  <a:pt x="0" y="308372"/>
                </a:moveTo>
                <a:lnTo>
                  <a:pt x="11941" y="246224"/>
                </a:lnTo>
                <a:lnTo>
                  <a:pt x="46190" y="188339"/>
                </a:lnTo>
                <a:lnTo>
                  <a:pt x="100382" y="135958"/>
                </a:lnTo>
                <a:lnTo>
                  <a:pt x="134218" y="112218"/>
                </a:lnTo>
                <a:lnTo>
                  <a:pt x="172154" y="90320"/>
                </a:lnTo>
                <a:lnTo>
                  <a:pt x="213894" y="70417"/>
                </a:lnTo>
                <a:lnTo>
                  <a:pt x="259143" y="52665"/>
                </a:lnTo>
                <a:lnTo>
                  <a:pt x="307604" y="37218"/>
                </a:lnTo>
                <a:lnTo>
                  <a:pt x="358984" y="24233"/>
                </a:lnTo>
                <a:lnTo>
                  <a:pt x="412986" y="13863"/>
                </a:lnTo>
                <a:lnTo>
                  <a:pt x="469315" y="6265"/>
                </a:lnTo>
                <a:lnTo>
                  <a:pt x="527675" y="1592"/>
                </a:lnTo>
                <a:lnTo>
                  <a:pt x="587772" y="0"/>
                </a:lnTo>
                <a:lnTo>
                  <a:pt x="647868" y="1592"/>
                </a:lnTo>
                <a:lnTo>
                  <a:pt x="706228" y="6265"/>
                </a:lnTo>
                <a:lnTo>
                  <a:pt x="762557" y="13863"/>
                </a:lnTo>
                <a:lnTo>
                  <a:pt x="816559" y="24233"/>
                </a:lnTo>
                <a:lnTo>
                  <a:pt x="867938" y="37218"/>
                </a:lnTo>
                <a:lnTo>
                  <a:pt x="916400" y="52665"/>
                </a:lnTo>
                <a:lnTo>
                  <a:pt x="961649" y="70417"/>
                </a:lnTo>
                <a:lnTo>
                  <a:pt x="1003389" y="90320"/>
                </a:lnTo>
                <a:lnTo>
                  <a:pt x="1041325" y="112218"/>
                </a:lnTo>
                <a:lnTo>
                  <a:pt x="1075161" y="135958"/>
                </a:lnTo>
                <a:lnTo>
                  <a:pt x="1104602" y="161383"/>
                </a:lnTo>
                <a:lnTo>
                  <a:pt x="1149118" y="216671"/>
                </a:lnTo>
                <a:lnTo>
                  <a:pt x="1172508" y="276842"/>
                </a:lnTo>
                <a:lnTo>
                  <a:pt x="1175543" y="308372"/>
                </a:lnTo>
                <a:lnTo>
                  <a:pt x="1172508" y="339901"/>
                </a:lnTo>
                <a:lnTo>
                  <a:pt x="1149118" y="400072"/>
                </a:lnTo>
                <a:lnTo>
                  <a:pt x="1104602" y="455360"/>
                </a:lnTo>
                <a:lnTo>
                  <a:pt x="1075161" y="480785"/>
                </a:lnTo>
                <a:lnTo>
                  <a:pt x="1041325" y="504525"/>
                </a:lnTo>
                <a:lnTo>
                  <a:pt x="1003389" y="526423"/>
                </a:lnTo>
                <a:lnTo>
                  <a:pt x="961649" y="546326"/>
                </a:lnTo>
                <a:lnTo>
                  <a:pt x="916400" y="564078"/>
                </a:lnTo>
                <a:lnTo>
                  <a:pt x="867938" y="579525"/>
                </a:lnTo>
                <a:lnTo>
                  <a:pt x="816559" y="592510"/>
                </a:lnTo>
                <a:lnTo>
                  <a:pt x="762557" y="602880"/>
                </a:lnTo>
                <a:lnTo>
                  <a:pt x="706228" y="610478"/>
                </a:lnTo>
                <a:lnTo>
                  <a:pt x="647868" y="615151"/>
                </a:lnTo>
                <a:lnTo>
                  <a:pt x="587772" y="616744"/>
                </a:lnTo>
                <a:lnTo>
                  <a:pt x="527675" y="615151"/>
                </a:lnTo>
                <a:lnTo>
                  <a:pt x="469315" y="610478"/>
                </a:lnTo>
                <a:lnTo>
                  <a:pt x="412986" y="602880"/>
                </a:lnTo>
                <a:lnTo>
                  <a:pt x="358984" y="592510"/>
                </a:lnTo>
                <a:lnTo>
                  <a:pt x="307604" y="579525"/>
                </a:lnTo>
                <a:lnTo>
                  <a:pt x="259143" y="564078"/>
                </a:lnTo>
                <a:lnTo>
                  <a:pt x="213894" y="546326"/>
                </a:lnTo>
                <a:lnTo>
                  <a:pt x="172154" y="526423"/>
                </a:lnTo>
                <a:lnTo>
                  <a:pt x="134218" y="504525"/>
                </a:lnTo>
                <a:lnTo>
                  <a:pt x="100382" y="480785"/>
                </a:lnTo>
                <a:lnTo>
                  <a:pt x="70940" y="455360"/>
                </a:lnTo>
                <a:lnTo>
                  <a:pt x="26425" y="400072"/>
                </a:lnTo>
                <a:lnTo>
                  <a:pt x="3034" y="339901"/>
                </a:lnTo>
                <a:lnTo>
                  <a:pt x="0" y="30837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98894" y="3207511"/>
            <a:ext cx="3676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spc="-85" dirty="0">
                <a:latin typeface="Arial MT"/>
                <a:cs typeface="Arial MT"/>
              </a:rPr>
              <a:t>A</a:t>
            </a:r>
            <a:r>
              <a:rPr sz="1100" dirty="0">
                <a:latin typeface="Arial MT"/>
                <a:cs typeface="Arial MT"/>
              </a:rPr>
              <a:t>TMs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63925" y="3655568"/>
            <a:ext cx="63754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445" algn="ctr">
              <a:lnSpc>
                <a:spcPts val="126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  <a:p>
            <a:pPr marR="5080" algn="ctr">
              <a:lnSpc>
                <a:spcPts val="1200"/>
              </a:lnSpc>
            </a:pPr>
            <a:r>
              <a:rPr sz="1100" dirty="0">
                <a:latin typeface="Times New Roman"/>
                <a:cs typeface="Times New Roman"/>
              </a:rPr>
              <a:t>-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Customer</a:t>
            </a:r>
            <a:endParaRPr sz="1100">
              <a:latin typeface="Times New Roman"/>
              <a:cs typeface="Times New Roman"/>
            </a:endParaRPr>
          </a:p>
          <a:p>
            <a:pPr marR="4445" algn="ctr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-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Bank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17243" y="3655568"/>
            <a:ext cx="935355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445" algn="ctr">
              <a:lnSpc>
                <a:spcPts val="126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  <a:p>
            <a:pPr marR="5080" algn="ctr">
              <a:lnSpc>
                <a:spcPts val="1200"/>
              </a:lnSpc>
            </a:pPr>
            <a:r>
              <a:rPr sz="1100" dirty="0">
                <a:latin typeface="Times New Roman"/>
                <a:cs typeface="Times New Roman"/>
              </a:rPr>
              <a:t>-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Card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reader</a:t>
            </a:r>
            <a:endParaRPr sz="1100">
              <a:latin typeface="Times New Roman"/>
              <a:cs typeface="Times New Roman"/>
            </a:endParaRPr>
          </a:p>
          <a:p>
            <a:pPr marL="81280" marR="5080" indent="-81915">
              <a:lnSpc>
                <a:spcPts val="1250"/>
              </a:lnSpc>
              <a:buChar char="-"/>
              <a:tabLst>
                <a:tab pos="81915" algn="l"/>
              </a:tabLst>
            </a:pPr>
            <a:r>
              <a:rPr sz="1100" spc="-5" dirty="0">
                <a:latin typeface="Times New Roman"/>
                <a:cs typeface="Times New Roman"/>
              </a:rPr>
              <a:t>Cash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dispenser</a:t>
            </a:r>
            <a:endParaRPr sz="1100">
              <a:latin typeface="Times New Roman"/>
              <a:cs typeface="Times New Roman"/>
            </a:endParaRPr>
          </a:p>
          <a:p>
            <a:pPr marR="4445" algn="ctr">
              <a:lnSpc>
                <a:spcPts val="1250"/>
              </a:lnSpc>
            </a:pPr>
            <a:r>
              <a:rPr sz="1100" dirty="0">
                <a:latin typeface="Times New Roman"/>
                <a:cs typeface="Times New Roman"/>
              </a:rPr>
              <a:t>-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Key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pad</a:t>
            </a:r>
            <a:endParaRPr sz="1100">
              <a:latin typeface="Times New Roman"/>
              <a:cs typeface="Times New Roman"/>
            </a:endParaRPr>
          </a:p>
          <a:p>
            <a:pPr marL="130810" marR="4445" lvl="1" indent="-131445">
              <a:lnSpc>
                <a:spcPts val="1200"/>
              </a:lnSpc>
              <a:buChar char="-"/>
              <a:tabLst>
                <a:tab pos="131445" algn="l"/>
              </a:tabLst>
            </a:pPr>
            <a:r>
              <a:rPr sz="1100" spc="-20" dirty="0">
                <a:latin typeface="Times New Roman"/>
                <a:cs typeface="Times New Roman"/>
              </a:rPr>
              <a:t>Touch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screen</a:t>
            </a:r>
            <a:endParaRPr sz="1100">
              <a:latin typeface="Times New Roman"/>
              <a:cs typeface="Times New Roman"/>
            </a:endParaRPr>
          </a:p>
          <a:p>
            <a:pPr marL="311150" marR="5080" lvl="2" indent="-311785">
              <a:lnSpc>
                <a:spcPts val="1200"/>
              </a:lnSpc>
              <a:buChar char="-"/>
              <a:tabLst>
                <a:tab pos="311785" algn="l"/>
              </a:tabLst>
            </a:pPr>
            <a:r>
              <a:rPr sz="1100" spc="-5" dirty="0">
                <a:latin typeface="Times New Roman"/>
                <a:cs typeface="Times New Roman"/>
              </a:rPr>
              <a:t>Printer</a:t>
            </a:r>
            <a:endParaRPr sz="1100">
              <a:latin typeface="Times New Roman"/>
              <a:cs typeface="Times New Roman"/>
            </a:endParaRPr>
          </a:p>
          <a:p>
            <a:pPr marL="354330" marR="4445" lvl="2" indent="-354965">
              <a:lnSpc>
                <a:spcPts val="1260"/>
              </a:lnSpc>
              <a:buChar char="-"/>
              <a:tabLst>
                <a:tab pos="354965" algn="l"/>
              </a:tabLst>
            </a:pPr>
            <a:r>
              <a:rPr sz="1100" spc="-5" dirty="0">
                <a:latin typeface="Times New Roman"/>
                <a:cs typeface="Times New Roman"/>
              </a:rPr>
              <a:t>Bank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90243" y="3007518"/>
            <a:ext cx="1176020" cy="615950"/>
          </a:xfrm>
          <a:custGeom>
            <a:avLst/>
            <a:gdLst/>
            <a:ahLst/>
            <a:cxnLst/>
            <a:rect l="l" t="t" r="r" b="b"/>
            <a:pathLst>
              <a:path w="1176020" h="615950">
                <a:moveTo>
                  <a:pt x="0" y="307975"/>
                </a:moveTo>
                <a:lnTo>
                  <a:pt x="11941" y="245907"/>
                </a:lnTo>
                <a:lnTo>
                  <a:pt x="46190" y="188097"/>
                </a:lnTo>
                <a:lnTo>
                  <a:pt x="100382" y="135783"/>
                </a:lnTo>
                <a:lnTo>
                  <a:pt x="134218" y="112074"/>
                </a:lnTo>
                <a:lnTo>
                  <a:pt x="172154" y="90203"/>
                </a:lnTo>
                <a:lnTo>
                  <a:pt x="213894" y="70326"/>
                </a:lnTo>
                <a:lnTo>
                  <a:pt x="259143" y="52597"/>
                </a:lnTo>
                <a:lnTo>
                  <a:pt x="307604" y="37170"/>
                </a:lnTo>
                <a:lnTo>
                  <a:pt x="358984" y="24202"/>
                </a:lnTo>
                <a:lnTo>
                  <a:pt x="412986" y="13845"/>
                </a:lnTo>
                <a:lnTo>
                  <a:pt x="469315" y="6256"/>
                </a:lnTo>
                <a:lnTo>
                  <a:pt x="527675" y="1590"/>
                </a:lnTo>
                <a:lnTo>
                  <a:pt x="587772" y="0"/>
                </a:lnTo>
                <a:lnTo>
                  <a:pt x="647868" y="1590"/>
                </a:lnTo>
                <a:lnTo>
                  <a:pt x="706228" y="6256"/>
                </a:lnTo>
                <a:lnTo>
                  <a:pt x="762557" y="13845"/>
                </a:lnTo>
                <a:lnTo>
                  <a:pt x="816559" y="24202"/>
                </a:lnTo>
                <a:lnTo>
                  <a:pt x="867938" y="37170"/>
                </a:lnTo>
                <a:lnTo>
                  <a:pt x="916400" y="52597"/>
                </a:lnTo>
                <a:lnTo>
                  <a:pt x="961649" y="70326"/>
                </a:lnTo>
                <a:lnTo>
                  <a:pt x="1003389" y="90203"/>
                </a:lnTo>
                <a:lnTo>
                  <a:pt x="1041325" y="112074"/>
                </a:lnTo>
                <a:lnTo>
                  <a:pt x="1075161" y="135783"/>
                </a:lnTo>
                <a:lnTo>
                  <a:pt x="1104602" y="161175"/>
                </a:lnTo>
                <a:lnTo>
                  <a:pt x="1149118" y="216392"/>
                </a:lnTo>
                <a:lnTo>
                  <a:pt x="1172508" y="276486"/>
                </a:lnTo>
                <a:lnTo>
                  <a:pt x="1175543" y="307975"/>
                </a:lnTo>
                <a:lnTo>
                  <a:pt x="1172508" y="339463"/>
                </a:lnTo>
                <a:lnTo>
                  <a:pt x="1149118" y="399557"/>
                </a:lnTo>
                <a:lnTo>
                  <a:pt x="1104602" y="454774"/>
                </a:lnTo>
                <a:lnTo>
                  <a:pt x="1075161" y="480166"/>
                </a:lnTo>
                <a:lnTo>
                  <a:pt x="1041325" y="503875"/>
                </a:lnTo>
                <a:lnTo>
                  <a:pt x="1003389" y="525746"/>
                </a:lnTo>
                <a:lnTo>
                  <a:pt x="961649" y="545623"/>
                </a:lnTo>
                <a:lnTo>
                  <a:pt x="916400" y="563352"/>
                </a:lnTo>
                <a:lnTo>
                  <a:pt x="867938" y="578779"/>
                </a:lnTo>
                <a:lnTo>
                  <a:pt x="816559" y="591747"/>
                </a:lnTo>
                <a:lnTo>
                  <a:pt x="762557" y="602104"/>
                </a:lnTo>
                <a:lnTo>
                  <a:pt x="706228" y="609693"/>
                </a:lnTo>
                <a:lnTo>
                  <a:pt x="647868" y="614359"/>
                </a:lnTo>
                <a:lnTo>
                  <a:pt x="587772" y="615950"/>
                </a:lnTo>
                <a:lnTo>
                  <a:pt x="527675" y="614359"/>
                </a:lnTo>
                <a:lnTo>
                  <a:pt x="469315" y="609693"/>
                </a:lnTo>
                <a:lnTo>
                  <a:pt x="412986" y="602104"/>
                </a:lnTo>
                <a:lnTo>
                  <a:pt x="358984" y="591747"/>
                </a:lnTo>
                <a:lnTo>
                  <a:pt x="307604" y="578779"/>
                </a:lnTo>
                <a:lnTo>
                  <a:pt x="259143" y="563352"/>
                </a:lnTo>
                <a:lnTo>
                  <a:pt x="213894" y="545623"/>
                </a:lnTo>
                <a:lnTo>
                  <a:pt x="172154" y="525746"/>
                </a:lnTo>
                <a:lnTo>
                  <a:pt x="134218" y="503875"/>
                </a:lnTo>
                <a:lnTo>
                  <a:pt x="100382" y="480166"/>
                </a:lnTo>
                <a:lnTo>
                  <a:pt x="70940" y="454774"/>
                </a:lnTo>
                <a:lnTo>
                  <a:pt x="26425" y="399557"/>
                </a:lnTo>
                <a:lnTo>
                  <a:pt x="3034" y="339463"/>
                </a:lnTo>
                <a:lnTo>
                  <a:pt x="0" y="3079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02187" y="3113024"/>
            <a:ext cx="564515" cy="379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70"/>
              </a:spcBef>
            </a:pPr>
            <a:r>
              <a:rPr sz="1100" spc="-30" dirty="0">
                <a:latin typeface="Arial MT"/>
                <a:cs typeface="Arial MT"/>
              </a:rPr>
              <a:t>ATM</a:t>
            </a:r>
            <a:endParaRPr sz="1100">
              <a:latin typeface="Arial MT"/>
              <a:cs typeface="Arial MT"/>
            </a:endParaRPr>
          </a:p>
          <a:p>
            <a:pPr marR="5080" algn="ctr">
              <a:lnSpc>
                <a:spcPct val="100000"/>
              </a:lnSpc>
              <a:spcBef>
                <a:spcPts val="70"/>
              </a:spcBef>
            </a:pPr>
            <a:r>
              <a:rPr sz="1100" spc="-5" dirty="0">
                <a:latin typeface="Arial MT"/>
                <a:cs typeface="Arial MT"/>
              </a:rPr>
              <a:t>S</a:t>
            </a:r>
            <a:r>
              <a:rPr sz="1100" dirty="0">
                <a:latin typeface="Arial MT"/>
                <a:cs typeface="Arial MT"/>
              </a:rPr>
              <a:t>oft</a:t>
            </a:r>
            <a:r>
              <a:rPr sz="1100" spc="-5" dirty="0">
                <a:latin typeface="Arial MT"/>
                <a:cs typeface="Arial MT"/>
              </a:rPr>
              <a:t>w</a:t>
            </a:r>
            <a:r>
              <a:rPr sz="1100" dirty="0">
                <a:latin typeface="Arial MT"/>
                <a:cs typeface="Arial MT"/>
              </a:rPr>
              <a:t>are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04950" y="15557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0"/>
                </a:moveTo>
                <a:lnTo>
                  <a:pt x="4559300" y="0"/>
                </a:lnTo>
                <a:lnTo>
                  <a:pt x="4559300" y="3416300"/>
                </a:lnTo>
                <a:lnTo>
                  <a:pt x="0" y="3416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98600" y="5880100"/>
            <a:ext cx="41490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5609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Use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Case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Development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–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Example: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ATM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1795145" algn="l"/>
                <a:tab pos="3999865" algn="l"/>
              </a:tabLst>
            </a:pPr>
            <a:r>
              <a:rPr sz="1600" u="heavy" dirty="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u="heavy" spc="-5" dirty="0">
                <a:uFill>
                  <a:solidFill>
                    <a:srgbClr val="C00000"/>
                  </a:solidFill>
                </a:uFill>
                <a:latin typeface="Arial MT"/>
                <a:cs typeface="Arial MT"/>
              </a:rPr>
              <a:t>System</a:t>
            </a:r>
            <a:r>
              <a:rPr sz="1600" u="heavy" spc="-40" dirty="0">
                <a:uFill>
                  <a:solidFill>
                    <a:srgbClr val="C00000"/>
                  </a:solidFill>
                </a:uFill>
                <a:latin typeface="Arial MT"/>
                <a:cs typeface="Arial MT"/>
              </a:rPr>
              <a:t> </a:t>
            </a:r>
            <a:r>
              <a:rPr sz="1600" u="heavy" spc="-5" dirty="0">
                <a:uFill>
                  <a:solidFill>
                    <a:srgbClr val="C00000"/>
                  </a:solidFill>
                </a:uFill>
                <a:latin typeface="Arial MT"/>
                <a:cs typeface="Arial MT"/>
              </a:rPr>
              <a:t>(2)	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60220" y="6487464"/>
            <a:ext cx="2585085" cy="215836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81610" indent="-169545">
              <a:lnSpc>
                <a:spcPct val="100000"/>
              </a:lnSpc>
              <a:spcBef>
                <a:spcPts val="395"/>
              </a:spcBef>
              <a:buClr>
                <a:srgbClr val="000000"/>
              </a:buClr>
              <a:buAutoNum type="arabicPeriod" startAt="2"/>
              <a:tabLst>
                <a:tab pos="182245" algn="l"/>
              </a:tabLst>
            </a:pPr>
            <a:r>
              <a:rPr sz="1200" spc="-5" dirty="0">
                <a:solidFill>
                  <a:srgbClr val="333399"/>
                </a:solidFill>
                <a:latin typeface="Arial MT"/>
                <a:cs typeface="Arial MT"/>
              </a:rPr>
              <a:t>Identify</a:t>
            </a:r>
            <a:r>
              <a:rPr sz="12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33399"/>
                </a:solidFill>
                <a:latin typeface="Arial MT"/>
                <a:cs typeface="Arial MT"/>
              </a:rPr>
              <a:t>actors</a:t>
            </a:r>
            <a:endParaRPr sz="1200">
              <a:latin typeface="Arial MT"/>
              <a:cs typeface="Arial MT"/>
            </a:endParaRPr>
          </a:p>
          <a:p>
            <a:pPr marL="142875" marR="437515" lvl="1" indent="-142875" algn="r">
              <a:lnSpc>
                <a:spcPct val="100000"/>
              </a:lnSpc>
              <a:spcBef>
                <a:spcPts val="250"/>
              </a:spcBef>
              <a:buChar char="–"/>
              <a:tabLst>
                <a:tab pos="142875" algn="l"/>
              </a:tabLst>
            </a:pPr>
            <a:r>
              <a:rPr sz="1000" spc="-5" dirty="0">
                <a:latin typeface="Arial MT"/>
                <a:cs typeface="Arial MT"/>
              </a:rPr>
              <a:t>Who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interacts with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system?</a:t>
            </a:r>
            <a:endParaRPr sz="1000">
              <a:latin typeface="Arial MT"/>
              <a:cs typeface="Arial MT"/>
            </a:endParaRPr>
          </a:p>
          <a:p>
            <a:pPr marL="114300" marR="429895" lvl="2" indent="-114300" algn="r">
              <a:lnSpc>
                <a:spcPct val="100000"/>
              </a:lnSpc>
              <a:spcBef>
                <a:spcPts val="220"/>
              </a:spcBef>
              <a:buChar char="•"/>
              <a:tabLst>
                <a:tab pos="114300" algn="l"/>
              </a:tabLst>
            </a:pPr>
            <a:r>
              <a:rPr sz="900" spc="-5" dirty="0">
                <a:latin typeface="Arial MT"/>
                <a:cs typeface="Arial MT"/>
              </a:rPr>
              <a:t>Who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or what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uses the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system?</a:t>
            </a:r>
            <a:endParaRPr sz="900">
              <a:latin typeface="Arial MT"/>
              <a:cs typeface="Arial MT"/>
            </a:endParaRPr>
          </a:p>
          <a:p>
            <a:pPr marL="812800" lvl="3" indent="-114300">
              <a:lnSpc>
                <a:spcPct val="100000"/>
              </a:lnSpc>
              <a:spcBef>
                <a:spcPts val="100"/>
              </a:spcBef>
              <a:buChar char="–"/>
              <a:tabLst>
                <a:tab pos="812800" algn="l"/>
              </a:tabLst>
            </a:pPr>
            <a:r>
              <a:rPr sz="800" spc="-5" dirty="0">
                <a:latin typeface="Arial MT"/>
                <a:cs typeface="Arial MT"/>
              </a:rPr>
              <a:t>For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what</a:t>
            </a:r>
            <a:r>
              <a:rPr sz="800" spc="-2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goals?</a:t>
            </a:r>
            <a:endParaRPr sz="800">
              <a:latin typeface="Arial MT"/>
              <a:cs typeface="Arial MT"/>
            </a:endParaRPr>
          </a:p>
          <a:p>
            <a:pPr marL="812800" lvl="3" indent="-114300">
              <a:lnSpc>
                <a:spcPct val="100000"/>
              </a:lnSpc>
              <a:spcBef>
                <a:spcPts val="240"/>
              </a:spcBef>
              <a:buChar char="–"/>
              <a:tabLst>
                <a:tab pos="812800" algn="l"/>
              </a:tabLst>
            </a:pPr>
            <a:r>
              <a:rPr sz="800" spc="-5" dirty="0">
                <a:latin typeface="Arial MT"/>
                <a:cs typeface="Arial MT"/>
              </a:rPr>
              <a:t>What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roles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do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they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play?</a:t>
            </a:r>
            <a:endParaRPr sz="800">
              <a:latin typeface="Arial MT"/>
              <a:cs typeface="Arial MT"/>
            </a:endParaRPr>
          </a:p>
          <a:p>
            <a:pPr marL="584200" lvl="2" indent="-114300">
              <a:lnSpc>
                <a:spcPct val="100000"/>
              </a:lnSpc>
              <a:spcBef>
                <a:spcPts val="260"/>
              </a:spcBef>
              <a:buChar char="•"/>
              <a:tabLst>
                <a:tab pos="584200" algn="l"/>
              </a:tabLst>
            </a:pPr>
            <a:r>
              <a:rPr sz="900" spc="-5" dirty="0">
                <a:latin typeface="Arial MT"/>
                <a:cs typeface="Arial MT"/>
              </a:rPr>
              <a:t>Who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installs the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system?</a:t>
            </a:r>
            <a:endParaRPr sz="900">
              <a:latin typeface="Arial MT"/>
              <a:cs typeface="Arial MT"/>
            </a:endParaRPr>
          </a:p>
          <a:p>
            <a:pPr marL="584200" marR="512445" lvl="2" indent="-114300">
              <a:lnSpc>
                <a:spcPts val="980"/>
              </a:lnSpc>
              <a:spcBef>
                <a:spcPts val="330"/>
              </a:spcBef>
              <a:buChar char="•"/>
              <a:tabLst>
                <a:tab pos="584200" algn="l"/>
              </a:tabLst>
            </a:pPr>
            <a:r>
              <a:rPr sz="900" spc="-5" dirty="0">
                <a:latin typeface="Arial MT"/>
                <a:cs typeface="Arial MT"/>
              </a:rPr>
              <a:t>Who or what starts and shuts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down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system?</a:t>
            </a:r>
            <a:endParaRPr sz="900">
              <a:latin typeface="Arial MT"/>
              <a:cs typeface="Arial MT"/>
            </a:endParaRPr>
          </a:p>
          <a:p>
            <a:pPr marL="584200" lvl="2" indent="-114300">
              <a:lnSpc>
                <a:spcPct val="100000"/>
              </a:lnSpc>
              <a:spcBef>
                <a:spcPts val="229"/>
              </a:spcBef>
              <a:buChar char="•"/>
              <a:tabLst>
                <a:tab pos="584200" algn="l"/>
              </a:tabLst>
            </a:pPr>
            <a:r>
              <a:rPr sz="900" spc="-5" dirty="0">
                <a:latin typeface="Arial MT"/>
                <a:cs typeface="Arial MT"/>
              </a:rPr>
              <a:t>Who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maintains the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system?</a:t>
            </a:r>
            <a:endParaRPr sz="900">
              <a:latin typeface="Arial MT"/>
              <a:cs typeface="Arial MT"/>
            </a:endParaRPr>
          </a:p>
          <a:p>
            <a:pPr marL="584200" marR="417195" lvl="2" indent="-114300">
              <a:lnSpc>
                <a:spcPct val="102200"/>
              </a:lnSpc>
              <a:spcBef>
                <a:spcPts val="190"/>
              </a:spcBef>
              <a:buChar char="•"/>
              <a:tabLst>
                <a:tab pos="584200" algn="l"/>
              </a:tabLst>
            </a:pPr>
            <a:r>
              <a:rPr sz="900" spc="-5" dirty="0">
                <a:latin typeface="Arial MT"/>
                <a:cs typeface="Arial MT"/>
              </a:rPr>
              <a:t>Who or what gets and provides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information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to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 system?</a:t>
            </a:r>
            <a:endParaRPr sz="900">
              <a:latin typeface="Arial MT"/>
              <a:cs typeface="Arial MT"/>
            </a:endParaRPr>
          </a:p>
          <a:p>
            <a:pPr marL="584200" lvl="2" indent="-114300">
              <a:lnSpc>
                <a:spcPct val="100000"/>
              </a:lnSpc>
              <a:spcBef>
                <a:spcPts val="215"/>
              </a:spcBef>
              <a:buChar char="•"/>
              <a:tabLst>
                <a:tab pos="584200" algn="l"/>
              </a:tabLst>
            </a:pPr>
            <a:r>
              <a:rPr sz="900" spc="-5" dirty="0">
                <a:latin typeface="Arial MT"/>
                <a:cs typeface="Arial MT"/>
              </a:rPr>
              <a:t>Does anything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happen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at </a:t>
            </a:r>
            <a:r>
              <a:rPr sz="900" dirty="0">
                <a:latin typeface="Arial MT"/>
                <a:cs typeface="Arial MT"/>
              </a:rPr>
              <a:t>a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fixed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time?</a:t>
            </a:r>
            <a:endParaRPr sz="900">
              <a:latin typeface="Arial MT"/>
              <a:cs typeface="Arial MT"/>
            </a:endParaRPr>
          </a:p>
          <a:p>
            <a:pPr marL="384175" lvl="1" indent="-142875">
              <a:lnSpc>
                <a:spcPct val="100000"/>
              </a:lnSpc>
              <a:spcBef>
                <a:spcPts val="215"/>
              </a:spcBef>
              <a:buChar char="–"/>
              <a:tabLst>
                <a:tab pos="384175" algn="l"/>
              </a:tabLst>
            </a:pPr>
            <a:r>
              <a:rPr sz="1000" dirty="0">
                <a:latin typeface="Arial MT"/>
                <a:cs typeface="Arial MT"/>
              </a:rPr>
              <a:t>Check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 </a:t>
            </a:r>
            <a:r>
              <a:rPr sz="1000" dirty="0">
                <a:latin typeface="Arial MT"/>
                <a:cs typeface="Arial MT"/>
              </a:rPr>
              <a:t>possible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actor generalization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27220" y="6563868"/>
            <a:ext cx="13195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i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</a:t>
            </a:r>
            <a:r>
              <a:rPr sz="800" b="1" i="1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b="1" i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ATM</a:t>
            </a:r>
            <a:r>
              <a:rPr sz="800" b="1" i="1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</a:t>
            </a:r>
            <a:r>
              <a:rPr sz="800" b="1" i="1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b="1" i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scope</a:t>
            </a:r>
            <a:r>
              <a:rPr sz="800" b="1" i="1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32020" y="8316468"/>
            <a:ext cx="7861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i="1" spc="-15" dirty="0">
                <a:latin typeface="Arial"/>
                <a:cs typeface="Arial"/>
              </a:rPr>
              <a:t>W</a:t>
            </a:r>
            <a:r>
              <a:rPr sz="800" b="1" i="1" spc="-5" dirty="0">
                <a:latin typeface="Arial"/>
                <a:cs typeface="Arial"/>
              </a:rPr>
              <a:t>eek</a:t>
            </a:r>
            <a:r>
              <a:rPr sz="800" b="1" i="1" dirty="0">
                <a:latin typeface="Arial"/>
                <a:cs typeface="Arial"/>
              </a:rPr>
              <a:t>ly </a:t>
            </a:r>
            <a:r>
              <a:rPr sz="800" b="1" i="1" spc="-5" dirty="0">
                <a:latin typeface="Arial"/>
                <a:cs typeface="Arial"/>
              </a:rPr>
              <a:t>Repo</a:t>
            </a:r>
            <a:r>
              <a:rPr sz="800" b="1" i="1" dirty="0">
                <a:latin typeface="Arial"/>
                <a:cs typeface="Arial"/>
              </a:rPr>
              <a:t>rts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32020" y="6905244"/>
            <a:ext cx="7759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i="1" spc="-5" dirty="0">
                <a:latin typeface="Arial"/>
                <a:cs typeface="Arial"/>
              </a:rPr>
              <a:t>Bank</a:t>
            </a:r>
            <a:r>
              <a:rPr sz="800" b="1" i="1" spc="-50" dirty="0">
                <a:latin typeface="Arial"/>
                <a:cs typeface="Arial"/>
              </a:rPr>
              <a:t> </a:t>
            </a:r>
            <a:r>
              <a:rPr sz="800" b="1" i="1" spc="-5" dirty="0">
                <a:latin typeface="Arial"/>
                <a:cs typeface="Arial"/>
              </a:rPr>
              <a:t>Customer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53476" y="8075676"/>
            <a:ext cx="27368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i="1" spc="-5" dirty="0">
                <a:latin typeface="Arial"/>
                <a:cs typeface="Arial"/>
              </a:rPr>
              <a:t>Ban</a:t>
            </a:r>
            <a:r>
              <a:rPr sz="800" b="1" i="1" dirty="0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41520" y="7313676"/>
            <a:ext cx="1118235" cy="36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4629" marR="5080" indent="-202565">
              <a:lnSpc>
                <a:spcPct val="140000"/>
              </a:lnSpc>
              <a:spcBef>
                <a:spcPts val="100"/>
              </a:spcBef>
            </a:pPr>
            <a:r>
              <a:rPr sz="800" b="1" i="1" spc="-5" dirty="0">
                <a:latin typeface="Arial"/>
                <a:cs typeface="Arial"/>
              </a:rPr>
              <a:t>Installation </a:t>
            </a:r>
            <a:r>
              <a:rPr sz="800" b="1" i="1" spc="-10" dirty="0">
                <a:latin typeface="Arial"/>
                <a:cs typeface="Arial"/>
              </a:rPr>
              <a:t>Technician </a:t>
            </a:r>
            <a:r>
              <a:rPr sz="800" b="1" i="1" spc="-210" dirty="0">
                <a:latin typeface="Arial"/>
                <a:cs typeface="Arial"/>
              </a:rPr>
              <a:t> </a:t>
            </a:r>
            <a:r>
              <a:rPr sz="800" b="1" i="1" spc="-5" dirty="0">
                <a:latin typeface="Arial"/>
                <a:cs typeface="Arial"/>
              </a:rPr>
              <a:t>Administrator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43926" y="7816595"/>
            <a:ext cx="6921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i="1" spc="-5" dirty="0">
                <a:latin typeface="Arial"/>
                <a:cs typeface="Arial"/>
              </a:rPr>
              <a:t>Administrator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04950" y="57213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0"/>
                </a:moveTo>
                <a:lnTo>
                  <a:pt x="4559300" y="0"/>
                </a:lnTo>
                <a:lnTo>
                  <a:pt x="4559300" y="3416300"/>
                </a:lnTo>
                <a:lnTo>
                  <a:pt x="0" y="3416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8600" y="1714500"/>
            <a:ext cx="4191635" cy="1888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5609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Use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Case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Development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–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Example: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ATM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1795145" algn="l"/>
                <a:tab pos="3999865" algn="l"/>
              </a:tabLst>
            </a:pPr>
            <a:r>
              <a:rPr sz="1600" u="heavy" dirty="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u="heavy" spc="-5" dirty="0">
                <a:uFill>
                  <a:solidFill>
                    <a:srgbClr val="C00000"/>
                  </a:solidFill>
                </a:uFill>
                <a:latin typeface="Arial MT"/>
                <a:cs typeface="Arial MT"/>
              </a:rPr>
              <a:t>System</a:t>
            </a:r>
            <a:r>
              <a:rPr sz="1600" u="heavy" spc="-40" dirty="0">
                <a:uFill>
                  <a:solidFill>
                    <a:srgbClr val="C00000"/>
                  </a:solidFill>
                </a:uFill>
                <a:latin typeface="Arial MT"/>
                <a:cs typeface="Arial MT"/>
              </a:rPr>
              <a:t> </a:t>
            </a:r>
            <a:r>
              <a:rPr sz="1600" u="heavy" spc="-5" dirty="0">
                <a:uFill>
                  <a:solidFill>
                    <a:srgbClr val="C00000"/>
                  </a:solidFill>
                </a:uFill>
                <a:latin typeface="Arial MT"/>
                <a:cs typeface="Arial MT"/>
              </a:rPr>
              <a:t>(3)	</a:t>
            </a:r>
            <a:endParaRPr sz="1600">
              <a:latin typeface="Arial MT"/>
              <a:cs typeface="Arial MT"/>
            </a:endParaRPr>
          </a:p>
          <a:p>
            <a:pPr marL="414655" indent="-141605">
              <a:lnSpc>
                <a:spcPct val="100000"/>
              </a:lnSpc>
              <a:spcBef>
                <a:spcPts val="1245"/>
              </a:spcBef>
              <a:buAutoNum type="arabicPeriod" startAt="2"/>
              <a:tabLst>
                <a:tab pos="415290" algn="l"/>
              </a:tabLst>
            </a:pPr>
            <a:r>
              <a:rPr sz="1000" spc="-5" dirty="0">
                <a:solidFill>
                  <a:srgbClr val="333399"/>
                </a:solidFill>
                <a:latin typeface="Arial MT"/>
                <a:cs typeface="Arial MT"/>
              </a:rPr>
              <a:t>Identify</a:t>
            </a:r>
            <a:r>
              <a:rPr sz="1000" spc="-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333399"/>
                </a:solidFill>
                <a:latin typeface="Arial MT"/>
                <a:cs typeface="Arial MT"/>
              </a:rPr>
              <a:t>actors</a:t>
            </a:r>
            <a:r>
              <a:rPr sz="1000" spc="-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333399"/>
                </a:solidFill>
                <a:latin typeface="Arial MT"/>
                <a:cs typeface="Arial MT"/>
              </a:rPr>
              <a:t>(cont’d)</a:t>
            </a:r>
            <a:endParaRPr sz="1000">
              <a:latin typeface="Arial MT"/>
              <a:cs typeface="Arial MT"/>
            </a:endParaRPr>
          </a:p>
          <a:p>
            <a:pPr marL="645795" lvl="1" indent="-143510">
              <a:lnSpc>
                <a:spcPct val="100000"/>
              </a:lnSpc>
              <a:spcBef>
                <a:spcPts val="200"/>
              </a:spcBef>
              <a:buChar char="–"/>
              <a:tabLst>
                <a:tab pos="645795" algn="l"/>
              </a:tabLst>
            </a:pPr>
            <a:r>
              <a:rPr sz="900" spc="-5" dirty="0">
                <a:latin typeface="Arial MT"/>
                <a:cs typeface="Arial MT"/>
              </a:rPr>
              <a:t>Choose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actors’ names carefully</a:t>
            </a:r>
            <a:endParaRPr sz="900">
              <a:latin typeface="Arial MT"/>
              <a:cs typeface="Arial MT"/>
            </a:endParaRPr>
          </a:p>
          <a:p>
            <a:pPr marL="645795" lvl="1" indent="-143510">
              <a:lnSpc>
                <a:spcPct val="100000"/>
              </a:lnSpc>
              <a:spcBef>
                <a:spcPts val="215"/>
              </a:spcBef>
              <a:buChar char="–"/>
              <a:tabLst>
                <a:tab pos="645795" algn="l"/>
              </a:tabLst>
            </a:pPr>
            <a:r>
              <a:rPr sz="900" spc="-5" dirty="0">
                <a:latin typeface="Arial MT"/>
                <a:cs typeface="Arial MT"/>
              </a:rPr>
              <a:t>Actors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give value, get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value from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system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or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both</a:t>
            </a:r>
            <a:endParaRPr sz="900">
              <a:latin typeface="Arial MT"/>
              <a:cs typeface="Arial MT"/>
            </a:endParaRPr>
          </a:p>
          <a:p>
            <a:pPr marL="645795" lvl="1" indent="-143510">
              <a:lnSpc>
                <a:spcPct val="100000"/>
              </a:lnSpc>
              <a:spcBef>
                <a:spcPts val="215"/>
              </a:spcBef>
              <a:buChar char="–"/>
              <a:tabLst>
                <a:tab pos="645795" algn="l"/>
              </a:tabLst>
            </a:pPr>
            <a:r>
              <a:rPr sz="900" spc="-5" dirty="0">
                <a:latin typeface="Arial MT"/>
                <a:cs typeface="Arial MT"/>
              </a:rPr>
              <a:t>Should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reflect </a:t>
            </a:r>
            <a:r>
              <a:rPr sz="900" spc="-5" dirty="0">
                <a:solidFill>
                  <a:srgbClr val="FF0000"/>
                </a:solidFill>
                <a:latin typeface="Arial MT"/>
                <a:cs typeface="Arial MT"/>
              </a:rPr>
              <a:t>roles</a:t>
            </a:r>
            <a:r>
              <a:rPr sz="9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rather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than actual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people</a:t>
            </a:r>
            <a:endParaRPr sz="900">
              <a:latin typeface="Arial MT"/>
              <a:cs typeface="Arial MT"/>
            </a:endParaRPr>
          </a:p>
          <a:p>
            <a:pPr marL="845819" marR="5080" lvl="2" indent="-114300">
              <a:lnSpc>
                <a:spcPts val="910"/>
              </a:lnSpc>
              <a:spcBef>
                <a:spcPts val="290"/>
              </a:spcBef>
              <a:buChar char="•"/>
              <a:tabLst>
                <a:tab pos="845819" algn="l"/>
              </a:tabLst>
            </a:pPr>
            <a:r>
              <a:rPr sz="800" spc="-5" dirty="0">
                <a:latin typeface="Arial MT"/>
                <a:cs typeface="Arial MT"/>
              </a:rPr>
              <a:t>An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actor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specifies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a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role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an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external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entity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adopts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when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it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interacts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directly </a:t>
            </a:r>
            <a:r>
              <a:rPr sz="800" spc="-2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with your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system</a:t>
            </a:r>
            <a:endParaRPr sz="800">
              <a:latin typeface="Arial MT"/>
              <a:cs typeface="Arial MT"/>
            </a:endParaRPr>
          </a:p>
          <a:p>
            <a:pPr marL="845819" lvl="2" indent="-114935">
              <a:lnSpc>
                <a:spcPct val="100000"/>
              </a:lnSpc>
              <a:spcBef>
                <a:spcPts val="220"/>
              </a:spcBef>
              <a:buChar char="•"/>
              <a:tabLst>
                <a:tab pos="845819" algn="l"/>
              </a:tabLst>
            </a:pPr>
            <a:r>
              <a:rPr sz="800" spc="-5" dirty="0">
                <a:latin typeface="Arial MT"/>
                <a:cs typeface="Arial MT"/>
              </a:rPr>
              <a:t>People</a:t>
            </a:r>
            <a:r>
              <a:rPr sz="800" dirty="0">
                <a:latin typeface="Arial MT"/>
                <a:cs typeface="Arial MT"/>
              </a:rPr>
              <a:t> /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things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may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play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multiple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roles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simultaneously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or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over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time</a:t>
            </a:r>
            <a:endParaRPr sz="800">
              <a:latin typeface="Arial MT"/>
              <a:cs typeface="Arial MT"/>
            </a:endParaRPr>
          </a:p>
          <a:p>
            <a:pPr marL="645795" lvl="1" indent="-143510">
              <a:lnSpc>
                <a:spcPct val="100000"/>
              </a:lnSpc>
              <a:spcBef>
                <a:spcPts val="140"/>
              </a:spcBef>
              <a:buChar char="–"/>
              <a:tabLst>
                <a:tab pos="645795" algn="l"/>
              </a:tabLst>
            </a:pPr>
            <a:r>
              <a:rPr sz="900" dirty="0">
                <a:latin typeface="Arial MT"/>
                <a:cs typeface="Arial MT"/>
              </a:rPr>
              <a:t>Use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right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level of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abstraction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59982" y="3724963"/>
          <a:ext cx="3676650" cy="901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4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718"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50" spc="-80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950" spc="65" dirty="0">
                          <a:latin typeface="Arial MT"/>
                          <a:cs typeface="Arial MT"/>
                        </a:rPr>
                        <a:t>oo</a:t>
                      </a:r>
                      <a:r>
                        <a:rPr sz="950" dirty="0">
                          <a:latin typeface="Arial MT"/>
                          <a:cs typeface="Arial MT"/>
                        </a:rPr>
                        <a:t>r </a:t>
                      </a:r>
                      <a:r>
                        <a:rPr sz="950" spc="-1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6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950" spc="6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95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950" spc="-1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6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950" dirty="0">
                          <a:latin typeface="Arial MT"/>
                          <a:cs typeface="Arial MT"/>
                        </a:rPr>
                        <a:t>r </a:t>
                      </a:r>
                      <a:r>
                        <a:rPr sz="950" spc="-1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65" dirty="0">
                          <a:latin typeface="Arial MT"/>
                          <a:cs typeface="Arial MT"/>
                        </a:rPr>
                        <a:t>na</a:t>
                      </a:r>
                      <a:r>
                        <a:rPr sz="950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950" spc="-1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latin typeface="Arial MT"/>
                          <a:cs typeface="Arial MT"/>
                        </a:rPr>
                        <a:t>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G</a:t>
                      </a:r>
                      <a:r>
                        <a:rPr sz="950" spc="70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950" spc="6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950" dirty="0">
                          <a:latin typeface="Arial MT"/>
                          <a:cs typeface="Arial MT"/>
                        </a:rPr>
                        <a:t>d </a:t>
                      </a:r>
                      <a:r>
                        <a:rPr sz="950" spc="-1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6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950" spc="6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95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950" spc="-1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6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950" dirty="0">
                          <a:latin typeface="Arial MT"/>
                          <a:cs typeface="Arial MT"/>
                        </a:rPr>
                        <a:t>r </a:t>
                      </a:r>
                      <a:r>
                        <a:rPr sz="950" spc="-1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65" dirty="0">
                          <a:latin typeface="Arial MT"/>
                          <a:cs typeface="Arial MT"/>
                        </a:rPr>
                        <a:t>na</a:t>
                      </a:r>
                      <a:r>
                        <a:rPr sz="950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950" spc="-1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latin typeface="Arial MT"/>
                          <a:cs typeface="Arial MT"/>
                        </a:rPr>
                        <a:t>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191"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950" spc="40" dirty="0">
                          <a:latin typeface="Times New Roman"/>
                          <a:cs typeface="Times New Roman"/>
                        </a:rPr>
                        <a:t>Clerk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950" spc="40" dirty="0">
                          <a:latin typeface="Times New Roman"/>
                          <a:cs typeface="Times New Roman"/>
                        </a:rPr>
                        <a:t>Pension</a:t>
                      </a:r>
                      <a:r>
                        <a:rPr sz="9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spc="40" dirty="0">
                          <a:latin typeface="Times New Roman"/>
                          <a:cs typeface="Times New Roman"/>
                        </a:rPr>
                        <a:t>Clerk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811"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50" spc="40" dirty="0">
                          <a:latin typeface="Times New Roman"/>
                          <a:cs typeface="Times New Roman"/>
                        </a:rPr>
                        <a:t>Third-level</a:t>
                      </a:r>
                      <a:r>
                        <a:rPr sz="9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spc="40" dirty="0">
                          <a:latin typeface="Times New Roman"/>
                          <a:cs typeface="Times New Roman"/>
                        </a:rPr>
                        <a:t>supervisor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50" spc="40" dirty="0">
                          <a:latin typeface="Times New Roman"/>
                          <a:cs typeface="Times New Roman"/>
                        </a:rPr>
                        <a:t>Sale</a:t>
                      </a:r>
                      <a:r>
                        <a:rPr sz="95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spc="40" dirty="0">
                          <a:latin typeface="Times New Roman"/>
                          <a:cs typeface="Times New Roman"/>
                        </a:rPr>
                        <a:t>supervisor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740"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50" spc="45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9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spc="50" dirty="0">
                          <a:latin typeface="Times New Roman"/>
                          <a:cs typeface="Times New Roman"/>
                        </a:rPr>
                        <a:t>Entry</a:t>
                      </a:r>
                      <a:r>
                        <a:rPr sz="9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spc="40" dirty="0">
                          <a:latin typeface="Times New Roman"/>
                          <a:cs typeface="Times New Roman"/>
                        </a:rPr>
                        <a:t>Clerk</a:t>
                      </a:r>
                      <a:r>
                        <a:rPr sz="9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spc="50" dirty="0">
                          <a:latin typeface="Times New Roman"/>
                          <a:cs typeface="Times New Roman"/>
                        </a:rPr>
                        <a:t>#165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50" spc="45" dirty="0">
                          <a:latin typeface="Times New Roman"/>
                          <a:cs typeface="Times New Roman"/>
                        </a:rPr>
                        <a:t>Product</a:t>
                      </a:r>
                      <a:r>
                        <a:rPr sz="95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spc="40" dirty="0">
                          <a:latin typeface="Times New Roman"/>
                          <a:cs typeface="Times New Roman"/>
                        </a:rPr>
                        <a:t>accountant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256"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50" spc="50" dirty="0">
                          <a:latin typeface="Times New Roman"/>
                          <a:cs typeface="Times New Roman"/>
                        </a:rPr>
                        <a:t>Eddie</a:t>
                      </a:r>
                      <a:r>
                        <a:rPr sz="9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spc="50" dirty="0">
                          <a:latin typeface="Times New Roman"/>
                          <a:cs typeface="Times New Roman"/>
                        </a:rPr>
                        <a:t>“The</a:t>
                      </a:r>
                      <a:r>
                        <a:rPr sz="9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spc="55" dirty="0">
                          <a:latin typeface="Times New Roman"/>
                          <a:cs typeface="Times New Roman"/>
                        </a:rPr>
                        <a:t>Dawg”</a:t>
                      </a:r>
                      <a:r>
                        <a:rPr sz="9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spc="45" dirty="0">
                          <a:latin typeface="Times New Roman"/>
                          <a:cs typeface="Times New Roman"/>
                        </a:rPr>
                        <a:t>Taylor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50" spc="45" dirty="0">
                          <a:latin typeface="Times New Roman"/>
                          <a:cs typeface="Times New Roman"/>
                        </a:rPr>
                        <a:t>Customer</a:t>
                      </a:r>
                      <a:r>
                        <a:rPr sz="950" spc="35" dirty="0">
                          <a:latin typeface="Times New Roman"/>
                          <a:cs typeface="Times New Roman"/>
                        </a:rPr>
                        <a:t> service</a:t>
                      </a:r>
                      <a:r>
                        <a:rPr sz="9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spc="35" dirty="0">
                          <a:latin typeface="Times New Roman"/>
                          <a:cs typeface="Times New Roman"/>
                        </a:rPr>
                        <a:t>representative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504950" y="15557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0"/>
                </a:moveTo>
                <a:lnTo>
                  <a:pt x="4559300" y="0"/>
                </a:lnTo>
                <a:lnTo>
                  <a:pt x="4559300" y="3416300"/>
                </a:lnTo>
                <a:lnTo>
                  <a:pt x="0" y="3416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88820" y="6672135"/>
            <a:ext cx="2187575" cy="123126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55575" indent="-142875">
              <a:lnSpc>
                <a:spcPct val="100000"/>
              </a:lnSpc>
              <a:spcBef>
                <a:spcPts val="345"/>
              </a:spcBef>
              <a:buChar char="–"/>
              <a:tabLst>
                <a:tab pos="155575" algn="l"/>
              </a:tabLst>
            </a:pPr>
            <a:r>
              <a:rPr sz="900" spc="-5" dirty="0">
                <a:latin typeface="Arial MT"/>
                <a:cs typeface="Arial MT"/>
              </a:rPr>
              <a:t>Identify and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refine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actors’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FF0000"/>
                </a:solidFill>
                <a:latin typeface="Arial MT"/>
                <a:cs typeface="Arial MT"/>
              </a:rPr>
              <a:t>goals</a:t>
            </a:r>
            <a:endParaRPr sz="900">
              <a:latin typeface="Arial MT"/>
              <a:cs typeface="Arial MT"/>
            </a:endParaRPr>
          </a:p>
          <a:p>
            <a:pPr marL="355600" lvl="1" indent="-114300">
              <a:lnSpc>
                <a:spcPct val="100000"/>
              </a:lnSpc>
              <a:spcBef>
                <a:spcPts val="220"/>
              </a:spcBef>
              <a:buChar char="•"/>
              <a:tabLst>
                <a:tab pos="355600" algn="l"/>
              </a:tabLst>
            </a:pPr>
            <a:r>
              <a:rPr sz="800" spc="-5" dirty="0">
                <a:latin typeface="Arial MT"/>
                <a:cs typeface="Arial MT"/>
              </a:rPr>
              <a:t>Why would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actor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AAA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use the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system?</a:t>
            </a:r>
            <a:endParaRPr sz="800">
              <a:latin typeface="Arial MT"/>
              <a:cs typeface="Arial MT"/>
            </a:endParaRPr>
          </a:p>
          <a:p>
            <a:pPr marL="155575" indent="-142875">
              <a:lnSpc>
                <a:spcPct val="100000"/>
              </a:lnSpc>
              <a:spcBef>
                <a:spcPts val="140"/>
              </a:spcBef>
              <a:buChar char="–"/>
              <a:tabLst>
                <a:tab pos="155575" algn="l"/>
              </a:tabLst>
            </a:pPr>
            <a:r>
              <a:rPr sz="900" spc="-5" dirty="0">
                <a:latin typeface="Arial MT"/>
                <a:cs typeface="Arial MT"/>
              </a:rPr>
              <a:t>Identify actors’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FF0000"/>
                </a:solidFill>
                <a:latin typeface="Arial MT"/>
                <a:cs typeface="Arial MT"/>
              </a:rPr>
              <a:t>tasks</a:t>
            </a:r>
            <a:r>
              <a:rPr sz="9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to</a:t>
            </a:r>
            <a:r>
              <a:rPr sz="900" spc="-5" dirty="0">
                <a:latin typeface="Arial MT"/>
                <a:cs typeface="Arial MT"/>
              </a:rPr>
              <a:t> meet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goals</a:t>
            </a:r>
            <a:endParaRPr sz="900">
              <a:latin typeface="Arial MT"/>
              <a:cs typeface="Arial MT"/>
            </a:endParaRPr>
          </a:p>
          <a:p>
            <a:pPr marL="355600" marR="5080" lvl="1" indent="-114300">
              <a:lnSpc>
                <a:spcPct val="102499"/>
              </a:lnSpc>
              <a:spcBef>
                <a:spcPts val="195"/>
              </a:spcBef>
              <a:buChar char="•"/>
              <a:tabLst>
                <a:tab pos="355600" algn="l"/>
              </a:tabLst>
            </a:pPr>
            <a:r>
              <a:rPr sz="800" spc="-5" dirty="0">
                <a:latin typeface="Arial MT"/>
                <a:cs typeface="Arial MT"/>
              </a:rPr>
              <a:t>What interactions would meet goal </a:t>
            </a:r>
            <a:r>
              <a:rPr sz="800" dirty="0">
                <a:latin typeface="Arial MT"/>
                <a:cs typeface="Arial MT"/>
              </a:rPr>
              <a:t>GGG </a:t>
            </a:r>
            <a:r>
              <a:rPr sz="800" spc="-2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of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actor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AAA?</a:t>
            </a:r>
            <a:endParaRPr sz="800">
              <a:latin typeface="Arial MT"/>
              <a:cs typeface="Arial MT"/>
            </a:endParaRPr>
          </a:p>
          <a:p>
            <a:pPr marL="155575" indent="-142875">
              <a:lnSpc>
                <a:spcPct val="100000"/>
              </a:lnSpc>
              <a:spcBef>
                <a:spcPts val="140"/>
              </a:spcBef>
              <a:buChar char="–"/>
              <a:tabLst>
                <a:tab pos="155575" algn="l"/>
              </a:tabLst>
            </a:pPr>
            <a:r>
              <a:rPr sz="900" spc="-5" dirty="0">
                <a:latin typeface="Arial MT"/>
                <a:cs typeface="Arial MT"/>
              </a:rPr>
              <a:t>Chose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appropriate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use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case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names</a:t>
            </a:r>
            <a:endParaRPr sz="900">
              <a:latin typeface="Arial MT"/>
              <a:cs typeface="Arial MT"/>
            </a:endParaRPr>
          </a:p>
          <a:p>
            <a:pPr marL="355600" lvl="1" indent="-114300">
              <a:lnSpc>
                <a:spcPct val="100000"/>
              </a:lnSpc>
              <a:spcBef>
                <a:spcPts val="220"/>
              </a:spcBef>
              <a:buChar char="•"/>
              <a:tabLst>
                <a:tab pos="355600" algn="l"/>
              </a:tabLst>
            </a:pPr>
            <a:r>
              <a:rPr sz="800" spc="-5" dirty="0">
                <a:latin typeface="Arial MT"/>
                <a:cs typeface="Arial MT"/>
              </a:rPr>
              <a:t>Verb-noun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construction</a:t>
            </a:r>
            <a:endParaRPr sz="800">
              <a:latin typeface="Arial MT"/>
              <a:cs typeface="Arial MT"/>
            </a:endParaRPr>
          </a:p>
          <a:p>
            <a:pPr marL="355600" lvl="1" indent="-114300">
              <a:lnSpc>
                <a:spcPct val="100000"/>
              </a:lnSpc>
              <a:spcBef>
                <a:spcPts val="240"/>
              </a:spcBef>
              <a:buChar char="•"/>
              <a:tabLst>
                <a:tab pos="355600" algn="l"/>
              </a:tabLst>
            </a:pPr>
            <a:r>
              <a:rPr sz="800" spc="-5" dirty="0">
                <a:latin typeface="Arial MT"/>
                <a:cs typeface="Arial MT"/>
              </a:rPr>
              <a:t>No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situation-specific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data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7420" y="7889747"/>
            <a:ext cx="3554729" cy="39433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0" marR="5080" indent="-114300">
              <a:lnSpc>
                <a:spcPct val="98700"/>
              </a:lnSpc>
              <a:spcBef>
                <a:spcPts val="160"/>
              </a:spcBef>
              <a:buChar char="•"/>
              <a:tabLst>
                <a:tab pos="127000" algn="l"/>
              </a:tabLst>
            </a:pPr>
            <a:r>
              <a:rPr sz="800" spc="-5" dirty="0">
                <a:latin typeface="Arial MT"/>
                <a:cs typeface="Arial MT"/>
              </a:rPr>
              <a:t>Not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tied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to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organization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structure,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paper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forms,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computer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implementation,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or </a:t>
            </a:r>
            <a:r>
              <a:rPr sz="800" spc="-2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manual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process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(e.g.,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enter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form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104-B,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complete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approval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window,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get 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approval from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immediate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supervisor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in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Accounting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Department)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8600" y="5880100"/>
            <a:ext cx="4287520" cy="9442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5609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Use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Case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Development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–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Example: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ATM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1795145" algn="l"/>
                <a:tab pos="3999865" algn="l"/>
              </a:tabLst>
            </a:pPr>
            <a:r>
              <a:rPr sz="1600" u="heavy" dirty="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u="heavy" spc="-5" dirty="0">
                <a:uFill>
                  <a:solidFill>
                    <a:srgbClr val="C00000"/>
                  </a:solidFill>
                </a:uFill>
                <a:latin typeface="Arial MT"/>
                <a:cs typeface="Arial MT"/>
              </a:rPr>
              <a:t>System</a:t>
            </a:r>
            <a:r>
              <a:rPr sz="1600" u="heavy" spc="-40" dirty="0">
                <a:uFill>
                  <a:solidFill>
                    <a:srgbClr val="C00000"/>
                  </a:solidFill>
                </a:uFill>
                <a:latin typeface="Arial MT"/>
                <a:cs typeface="Arial MT"/>
              </a:rPr>
              <a:t> </a:t>
            </a:r>
            <a:r>
              <a:rPr sz="1600" u="heavy" spc="-5" dirty="0">
                <a:uFill>
                  <a:solidFill>
                    <a:srgbClr val="C00000"/>
                  </a:solidFill>
                </a:uFill>
                <a:latin typeface="Arial MT"/>
                <a:cs typeface="Arial MT"/>
              </a:rPr>
              <a:t>(4)	</a:t>
            </a:r>
            <a:endParaRPr sz="1600">
              <a:latin typeface="Arial MT"/>
              <a:cs typeface="Arial MT"/>
            </a:endParaRPr>
          </a:p>
          <a:p>
            <a:pPr marR="68580" algn="r">
              <a:lnSpc>
                <a:spcPts val="790"/>
              </a:lnSpc>
              <a:spcBef>
                <a:spcPts val="630"/>
              </a:spcBef>
            </a:pPr>
            <a:r>
              <a:rPr sz="800" b="1" i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</a:t>
            </a:r>
            <a:r>
              <a:rPr sz="800" b="1" i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b="1" i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actor:</a:t>
            </a:r>
            <a:r>
              <a:rPr sz="800" b="1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b="1" i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Customer</a:t>
            </a:r>
            <a:endParaRPr sz="800">
              <a:latin typeface="Arial"/>
              <a:cs typeface="Arial"/>
            </a:endParaRPr>
          </a:p>
          <a:p>
            <a:pPr marL="273685">
              <a:lnSpc>
                <a:spcPts val="1019"/>
              </a:lnSpc>
            </a:pPr>
            <a:r>
              <a:rPr sz="1000" dirty="0">
                <a:solidFill>
                  <a:srgbClr val="333399"/>
                </a:solidFill>
                <a:latin typeface="Arial MT"/>
                <a:cs typeface="Arial MT"/>
              </a:rPr>
              <a:t>3.</a:t>
            </a:r>
            <a:r>
              <a:rPr sz="10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333399"/>
                </a:solidFill>
                <a:latin typeface="Arial MT"/>
                <a:cs typeface="Arial MT"/>
              </a:rPr>
              <a:t>Identify</a:t>
            </a:r>
            <a:r>
              <a:rPr sz="1000" spc="-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333399"/>
                </a:solidFill>
                <a:latin typeface="Arial MT"/>
                <a:cs typeface="Arial MT"/>
              </a:rPr>
              <a:t>use</a:t>
            </a:r>
            <a:r>
              <a:rPr sz="1000" spc="-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333399"/>
                </a:solidFill>
                <a:latin typeface="Arial MT"/>
                <a:cs typeface="Arial MT"/>
              </a:rPr>
              <a:t>cases</a:t>
            </a:r>
            <a:endParaRPr sz="1000">
              <a:latin typeface="Arial MT"/>
              <a:cs typeface="Arial MT"/>
            </a:endParaRPr>
          </a:p>
          <a:p>
            <a:pPr marL="2827020">
              <a:lnSpc>
                <a:spcPts val="950"/>
              </a:lnSpc>
            </a:pPr>
            <a:r>
              <a:rPr sz="800" b="1" i="1" spc="-5" dirty="0">
                <a:latin typeface="Arial"/>
                <a:cs typeface="Arial"/>
              </a:rPr>
              <a:t>Goal:</a:t>
            </a:r>
            <a:r>
              <a:rPr sz="800" b="1" i="1" spc="-40" dirty="0">
                <a:latin typeface="Arial"/>
                <a:cs typeface="Arial"/>
              </a:rPr>
              <a:t> </a:t>
            </a:r>
            <a:r>
              <a:rPr sz="800" b="1" i="1" spc="-5" dirty="0">
                <a:latin typeface="Arial"/>
                <a:cs typeface="Arial"/>
              </a:rPr>
              <a:t>Access</a:t>
            </a:r>
            <a:r>
              <a:rPr sz="800" b="1" i="1" spc="-10" dirty="0">
                <a:latin typeface="Arial"/>
                <a:cs typeface="Arial"/>
              </a:rPr>
              <a:t> </a:t>
            </a:r>
            <a:r>
              <a:rPr sz="800" b="1" i="1" spc="-5" dirty="0">
                <a:latin typeface="Arial"/>
                <a:cs typeface="Arial"/>
              </a:rPr>
              <a:t>account 24/7</a:t>
            </a:r>
            <a:r>
              <a:rPr sz="800" b="1" i="1" spc="-15" dirty="0">
                <a:latin typeface="Arial"/>
                <a:cs typeface="Arial"/>
              </a:rPr>
              <a:t> </a:t>
            </a:r>
            <a:r>
              <a:rPr sz="800" b="1" i="1" spc="-5" dirty="0">
                <a:latin typeface="Arial"/>
                <a:cs typeface="Arial"/>
              </a:rPr>
              <a:t>for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12920" y="6792468"/>
            <a:ext cx="1661160" cy="103441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3800"/>
              </a:lnSpc>
              <a:spcBef>
                <a:spcPts val="60"/>
              </a:spcBef>
            </a:pPr>
            <a:r>
              <a:rPr sz="800" b="1" i="1" spc="-5" dirty="0">
                <a:latin typeface="Arial"/>
                <a:cs typeface="Arial"/>
              </a:rPr>
              <a:t>regular banking operations </a:t>
            </a:r>
            <a:r>
              <a:rPr sz="800" b="1" i="1" dirty="0">
                <a:latin typeface="Arial"/>
                <a:cs typeface="Arial"/>
              </a:rPr>
              <a:t> </a:t>
            </a:r>
            <a:r>
              <a:rPr sz="800" b="1" i="1" spc="-5" dirty="0">
                <a:latin typeface="Arial"/>
                <a:cs typeface="Arial"/>
              </a:rPr>
              <a:t>(withdrawal,</a:t>
            </a:r>
            <a:r>
              <a:rPr sz="800" b="1" i="1" dirty="0">
                <a:latin typeface="Arial"/>
                <a:cs typeface="Arial"/>
              </a:rPr>
              <a:t> </a:t>
            </a:r>
            <a:r>
              <a:rPr sz="800" b="1" i="1" spc="-5" dirty="0">
                <a:latin typeface="Arial"/>
                <a:cs typeface="Arial"/>
              </a:rPr>
              <a:t>deposit,</a:t>
            </a:r>
            <a:r>
              <a:rPr sz="800" b="1" i="1" spc="5" dirty="0">
                <a:latin typeface="Arial"/>
                <a:cs typeface="Arial"/>
              </a:rPr>
              <a:t> </a:t>
            </a:r>
            <a:r>
              <a:rPr sz="800" b="1" i="1" spc="-5" dirty="0">
                <a:latin typeface="Arial"/>
                <a:cs typeface="Arial"/>
              </a:rPr>
              <a:t>statement...) </a:t>
            </a:r>
            <a:r>
              <a:rPr sz="800" b="1" i="1" spc="-210" dirty="0">
                <a:latin typeface="Arial"/>
                <a:cs typeface="Arial"/>
              </a:rPr>
              <a:t> </a:t>
            </a:r>
            <a:r>
              <a:rPr sz="800" b="1" i="1" dirty="0">
                <a:latin typeface="Arial"/>
                <a:cs typeface="Arial"/>
              </a:rPr>
              <a:t>in</a:t>
            </a:r>
            <a:r>
              <a:rPr sz="800" b="1" i="1" spc="-5" dirty="0">
                <a:latin typeface="Arial"/>
                <a:cs typeface="Arial"/>
              </a:rPr>
              <a:t> </a:t>
            </a:r>
            <a:r>
              <a:rPr sz="800" b="1" i="1" dirty="0">
                <a:latin typeface="Arial"/>
                <a:cs typeface="Arial"/>
              </a:rPr>
              <a:t>a</a:t>
            </a:r>
            <a:r>
              <a:rPr sz="800" b="1" i="1" spc="-5" dirty="0">
                <a:latin typeface="Arial"/>
                <a:cs typeface="Arial"/>
              </a:rPr>
              <a:t> timely and</a:t>
            </a:r>
            <a:r>
              <a:rPr sz="800" b="1" i="1" dirty="0">
                <a:latin typeface="Arial"/>
                <a:cs typeface="Arial"/>
              </a:rPr>
              <a:t> </a:t>
            </a:r>
            <a:r>
              <a:rPr sz="800" b="1" i="1" spc="-5" dirty="0">
                <a:latin typeface="Arial"/>
                <a:cs typeface="Arial"/>
              </a:rPr>
              <a:t>secure </a:t>
            </a:r>
            <a:r>
              <a:rPr sz="800" b="1" i="1" spc="-10" dirty="0">
                <a:latin typeface="Arial"/>
                <a:cs typeface="Arial"/>
              </a:rPr>
              <a:t>way.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800" b="1" i="1" spc="-20" dirty="0">
                <a:latin typeface="Arial"/>
                <a:cs typeface="Arial"/>
              </a:rPr>
              <a:t>To</a:t>
            </a:r>
            <a:r>
              <a:rPr sz="800" b="1" i="1" spc="-10" dirty="0">
                <a:latin typeface="Arial"/>
                <a:cs typeface="Arial"/>
              </a:rPr>
              <a:t> </a:t>
            </a:r>
            <a:r>
              <a:rPr sz="800" b="1" i="1" spc="-5" dirty="0">
                <a:latin typeface="Arial"/>
                <a:cs typeface="Arial"/>
              </a:rPr>
              <a:t>be</a:t>
            </a:r>
            <a:r>
              <a:rPr sz="800" b="1" i="1" spc="-10" dirty="0">
                <a:latin typeface="Arial"/>
                <a:cs typeface="Arial"/>
              </a:rPr>
              <a:t> </a:t>
            </a:r>
            <a:r>
              <a:rPr sz="800" b="1" i="1" spc="-5" dirty="0">
                <a:latin typeface="Arial"/>
                <a:cs typeface="Arial"/>
              </a:rPr>
              <a:t>refined</a:t>
            </a:r>
            <a:r>
              <a:rPr sz="800" b="1" i="1" spc="-10" dirty="0">
                <a:latin typeface="Arial"/>
                <a:cs typeface="Arial"/>
              </a:rPr>
              <a:t> </a:t>
            </a:r>
            <a:r>
              <a:rPr sz="800" b="1" i="1" spc="-5" dirty="0">
                <a:latin typeface="Arial"/>
                <a:cs typeface="Arial"/>
              </a:rPr>
              <a:t>into sub-goals.</a:t>
            </a:r>
            <a:endParaRPr sz="800">
              <a:latin typeface="Arial"/>
              <a:cs typeface="Arial"/>
            </a:endParaRPr>
          </a:p>
          <a:p>
            <a:pPr marL="12700" marR="12700">
              <a:lnSpc>
                <a:spcPct val="98700"/>
              </a:lnSpc>
              <a:spcBef>
                <a:spcPts val="755"/>
              </a:spcBef>
            </a:pPr>
            <a:r>
              <a:rPr sz="800" b="1" i="1" spc="-5" dirty="0">
                <a:latin typeface="Arial"/>
                <a:cs typeface="Arial"/>
              </a:rPr>
              <a:t>From goals </a:t>
            </a:r>
            <a:r>
              <a:rPr sz="800" b="1" i="1" dirty="0">
                <a:latin typeface="Arial"/>
                <a:cs typeface="Arial"/>
              </a:rPr>
              <a:t>we </a:t>
            </a:r>
            <a:r>
              <a:rPr sz="800" b="1" i="1" spc="-5" dirty="0">
                <a:latin typeface="Arial"/>
                <a:cs typeface="Arial"/>
              </a:rPr>
              <a:t>can identify tasks: </a:t>
            </a:r>
            <a:r>
              <a:rPr sz="800" b="1" i="1" spc="-210" dirty="0">
                <a:latin typeface="Arial"/>
                <a:cs typeface="Arial"/>
              </a:rPr>
              <a:t> </a:t>
            </a:r>
            <a:r>
              <a:rPr sz="800" b="1" i="1" spc="-5" dirty="0">
                <a:latin typeface="Arial"/>
                <a:cs typeface="Arial"/>
              </a:rPr>
              <a:t>Withdraw Cash,</a:t>
            </a:r>
            <a:r>
              <a:rPr sz="800" b="1" i="1" dirty="0">
                <a:latin typeface="Arial"/>
                <a:cs typeface="Arial"/>
              </a:rPr>
              <a:t> </a:t>
            </a:r>
            <a:r>
              <a:rPr sz="800" b="1" i="1" spc="-5" dirty="0">
                <a:latin typeface="Arial"/>
                <a:cs typeface="Arial"/>
              </a:rPr>
              <a:t>Make Deposit, </a:t>
            </a:r>
            <a:r>
              <a:rPr sz="800" b="1" i="1" dirty="0">
                <a:latin typeface="Arial"/>
                <a:cs typeface="Arial"/>
              </a:rPr>
              <a:t> </a:t>
            </a:r>
            <a:r>
              <a:rPr sz="800" b="1" i="1" spc="-5" dirty="0">
                <a:latin typeface="Arial"/>
                <a:cs typeface="Arial"/>
              </a:rPr>
              <a:t>Print</a:t>
            </a:r>
            <a:r>
              <a:rPr sz="800" b="1" i="1" spc="-30" dirty="0">
                <a:latin typeface="Arial"/>
                <a:cs typeface="Arial"/>
              </a:rPr>
              <a:t> </a:t>
            </a:r>
            <a:r>
              <a:rPr sz="800" b="1" i="1" spc="-5" dirty="0">
                <a:latin typeface="Arial"/>
                <a:cs typeface="Arial"/>
              </a:rPr>
              <a:t>Account</a:t>
            </a:r>
            <a:r>
              <a:rPr sz="800" b="1" i="1" dirty="0">
                <a:latin typeface="Arial"/>
                <a:cs typeface="Arial"/>
              </a:rPr>
              <a:t> </a:t>
            </a:r>
            <a:r>
              <a:rPr sz="800" b="1" i="1" spc="-5" dirty="0">
                <a:latin typeface="Arial"/>
                <a:cs typeface="Arial"/>
              </a:rPr>
              <a:t>Statement....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04950" y="57213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0"/>
                </a:moveTo>
                <a:lnTo>
                  <a:pt x="4559300" y="0"/>
                </a:lnTo>
                <a:lnTo>
                  <a:pt x="4559300" y="3416300"/>
                </a:lnTo>
                <a:lnTo>
                  <a:pt x="0" y="3416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71450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1350"/>
              </a:spcBef>
            </a:pPr>
            <a:r>
              <a:rPr sz="1600" dirty="0">
                <a:latin typeface="Arial MT"/>
                <a:cs typeface="Arial MT"/>
              </a:rPr>
              <a:t>Use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Case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Development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–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Example: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ATM</a:t>
            </a:r>
            <a:endParaRPr sz="1600">
              <a:latin typeface="Arial MT"/>
              <a:cs typeface="Arial MT"/>
            </a:endParaRPr>
          </a:p>
          <a:p>
            <a:pPr marL="6350">
              <a:lnSpc>
                <a:spcPct val="100000"/>
              </a:lnSpc>
              <a:tabLst>
                <a:tab pos="1788795" algn="l"/>
                <a:tab pos="3993515" algn="l"/>
              </a:tabLst>
            </a:pPr>
            <a:r>
              <a:rPr sz="1600" u="heavy" dirty="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u="heavy" spc="-5" dirty="0">
                <a:uFill>
                  <a:solidFill>
                    <a:srgbClr val="C00000"/>
                  </a:solidFill>
                </a:uFill>
                <a:latin typeface="Arial MT"/>
                <a:cs typeface="Arial MT"/>
              </a:rPr>
              <a:t>System</a:t>
            </a:r>
            <a:r>
              <a:rPr sz="1600" u="heavy" spc="-40" dirty="0">
                <a:uFill>
                  <a:solidFill>
                    <a:srgbClr val="C00000"/>
                  </a:solidFill>
                </a:uFill>
                <a:latin typeface="Arial MT"/>
                <a:cs typeface="Arial MT"/>
              </a:rPr>
              <a:t> </a:t>
            </a:r>
            <a:r>
              <a:rPr sz="1600" u="heavy" spc="-5" dirty="0">
                <a:uFill>
                  <a:solidFill>
                    <a:srgbClr val="C00000"/>
                  </a:solidFill>
                </a:uFill>
                <a:latin typeface="Arial MT"/>
                <a:cs typeface="Arial MT"/>
              </a:rPr>
              <a:t>(5)	</a:t>
            </a:r>
            <a:endParaRPr sz="1600">
              <a:latin typeface="Arial MT"/>
              <a:cs typeface="Arial MT"/>
            </a:endParaRPr>
          </a:p>
          <a:p>
            <a:pPr marL="408305" indent="-141605">
              <a:lnSpc>
                <a:spcPct val="100000"/>
              </a:lnSpc>
              <a:spcBef>
                <a:spcPts val="1245"/>
              </a:spcBef>
              <a:buAutoNum type="arabicPeriod" startAt="3"/>
              <a:tabLst>
                <a:tab pos="408940" algn="l"/>
              </a:tabLst>
            </a:pPr>
            <a:r>
              <a:rPr sz="1000" spc="-5" dirty="0">
                <a:solidFill>
                  <a:srgbClr val="333399"/>
                </a:solidFill>
                <a:latin typeface="Arial MT"/>
                <a:cs typeface="Arial MT"/>
              </a:rPr>
              <a:t>Identify</a:t>
            </a:r>
            <a:r>
              <a:rPr sz="1000" spc="-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333399"/>
                </a:solidFill>
                <a:latin typeface="Arial MT"/>
                <a:cs typeface="Arial MT"/>
              </a:rPr>
              <a:t>use</a:t>
            </a:r>
            <a:r>
              <a:rPr sz="1000" spc="-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333399"/>
                </a:solidFill>
                <a:latin typeface="Arial MT"/>
                <a:cs typeface="Arial MT"/>
              </a:rPr>
              <a:t>cases</a:t>
            </a:r>
            <a:r>
              <a:rPr sz="1000" spc="-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333399"/>
                </a:solidFill>
                <a:latin typeface="Arial MT"/>
                <a:cs typeface="Arial MT"/>
              </a:rPr>
              <a:t>(cont’d)</a:t>
            </a:r>
            <a:endParaRPr sz="1000">
              <a:latin typeface="Arial MT"/>
              <a:cs typeface="Arial MT"/>
            </a:endParaRPr>
          </a:p>
          <a:p>
            <a:pPr marL="639445" lvl="1" indent="-143510">
              <a:lnSpc>
                <a:spcPct val="100000"/>
              </a:lnSpc>
              <a:spcBef>
                <a:spcPts val="200"/>
              </a:spcBef>
              <a:buChar char="–"/>
              <a:tabLst>
                <a:tab pos="639445" algn="l"/>
              </a:tabLst>
            </a:pPr>
            <a:r>
              <a:rPr sz="900" spc="-5" dirty="0">
                <a:latin typeface="Arial MT"/>
                <a:cs typeface="Arial MT"/>
              </a:rPr>
              <a:t>Develop </a:t>
            </a:r>
            <a:r>
              <a:rPr sz="900" dirty="0">
                <a:latin typeface="Arial MT"/>
                <a:cs typeface="Arial MT"/>
              </a:rPr>
              <a:t>a </a:t>
            </a:r>
            <a:r>
              <a:rPr sz="900" spc="-5" dirty="0">
                <a:latin typeface="Arial MT"/>
                <a:cs typeface="Arial MT"/>
              </a:rPr>
              <a:t>brief description</a:t>
            </a:r>
            <a:r>
              <a:rPr sz="900" dirty="0">
                <a:latin typeface="Arial MT"/>
                <a:cs typeface="Arial MT"/>
              </a:rPr>
              <a:t> in</a:t>
            </a:r>
            <a:r>
              <a:rPr sz="900" spc="-5" dirty="0">
                <a:latin typeface="Arial MT"/>
                <a:cs typeface="Arial MT"/>
              </a:rPr>
              <a:t> narrative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form</a:t>
            </a:r>
            <a:endParaRPr sz="900">
              <a:latin typeface="Arial MT"/>
              <a:cs typeface="Arial MT"/>
            </a:endParaRPr>
          </a:p>
          <a:p>
            <a:pPr marL="639445" lvl="1" indent="-143510">
              <a:lnSpc>
                <a:spcPct val="100000"/>
              </a:lnSpc>
              <a:spcBef>
                <a:spcPts val="215"/>
              </a:spcBef>
              <a:buChar char="–"/>
              <a:tabLst>
                <a:tab pos="639445" algn="l"/>
              </a:tabLst>
            </a:pPr>
            <a:r>
              <a:rPr sz="900" spc="-5" dirty="0">
                <a:latin typeface="Arial MT"/>
                <a:cs typeface="Arial MT"/>
              </a:rPr>
              <a:t>e.g., description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of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use case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Withdraw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Cash</a:t>
            </a:r>
            <a:endParaRPr sz="9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 MT"/>
              <a:buChar char="–"/>
            </a:pPr>
            <a:endParaRPr sz="1000">
              <a:latin typeface="Arial MT"/>
              <a:cs typeface="Arial MT"/>
            </a:endParaRPr>
          </a:p>
          <a:p>
            <a:pPr marL="529590" marR="654050" algn="just">
              <a:lnSpc>
                <a:spcPct val="102000"/>
              </a:lnSpc>
            </a:pPr>
            <a:r>
              <a:rPr sz="1000" i="1" spc="-5" dirty="0">
                <a:solidFill>
                  <a:srgbClr val="009999"/>
                </a:solidFill>
                <a:latin typeface="Calibri"/>
                <a:cs typeface="Calibri"/>
              </a:rPr>
              <a:t>The Customer identifies herself to the </a:t>
            </a:r>
            <a:r>
              <a:rPr sz="1000" i="1" spc="-10" dirty="0">
                <a:solidFill>
                  <a:srgbClr val="009999"/>
                </a:solidFill>
                <a:latin typeface="Calibri"/>
                <a:cs typeface="Calibri"/>
              </a:rPr>
              <a:t>system,</a:t>
            </a:r>
            <a:r>
              <a:rPr sz="1000" i="1" spc="204" dirty="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sz="1000" i="1" spc="-5" dirty="0">
                <a:solidFill>
                  <a:srgbClr val="009999"/>
                </a:solidFill>
                <a:latin typeface="Calibri"/>
                <a:cs typeface="Calibri"/>
              </a:rPr>
              <a:t>then selects the </a:t>
            </a:r>
            <a:r>
              <a:rPr sz="1000" i="1" dirty="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sz="1000" i="1" spc="-5" dirty="0">
                <a:solidFill>
                  <a:srgbClr val="009999"/>
                </a:solidFill>
                <a:latin typeface="Calibri"/>
                <a:cs typeface="Calibri"/>
              </a:rPr>
              <a:t>cash withdrawal operation. The </a:t>
            </a:r>
            <a:r>
              <a:rPr sz="1000" i="1" spc="-10" dirty="0">
                <a:solidFill>
                  <a:srgbClr val="009999"/>
                </a:solidFill>
                <a:latin typeface="Calibri"/>
                <a:cs typeface="Calibri"/>
              </a:rPr>
              <a:t>system </a:t>
            </a:r>
            <a:r>
              <a:rPr sz="1000" i="1" spc="-5" dirty="0">
                <a:solidFill>
                  <a:srgbClr val="009999"/>
                </a:solidFill>
                <a:latin typeface="Calibri"/>
                <a:cs typeface="Calibri"/>
              </a:rPr>
              <a:t>asks </a:t>
            </a:r>
            <a:r>
              <a:rPr sz="1000" i="1" spc="-10" dirty="0">
                <a:solidFill>
                  <a:srgbClr val="009999"/>
                </a:solidFill>
                <a:latin typeface="Calibri"/>
                <a:cs typeface="Calibri"/>
              </a:rPr>
              <a:t>for </a:t>
            </a:r>
            <a:r>
              <a:rPr sz="1000" i="1" spc="-5" dirty="0">
                <a:solidFill>
                  <a:srgbClr val="009999"/>
                </a:solidFill>
                <a:latin typeface="Calibri"/>
                <a:cs typeface="Calibri"/>
              </a:rPr>
              <a:t>the amount </a:t>
            </a:r>
            <a:r>
              <a:rPr sz="1000" i="1" spc="-10" dirty="0">
                <a:solidFill>
                  <a:srgbClr val="009999"/>
                </a:solidFill>
                <a:latin typeface="Calibri"/>
                <a:cs typeface="Calibri"/>
              </a:rPr>
              <a:t>to </a:t>
            </a:r>
            <a:r>
              <a:rPr sz="1000" i="1" spc="-5" dirty="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sz="1000" i="1" spc="-10" dirty="0">
                <a:solidFill>
                  <a:srgbClr val="009999"/>
                </a:solidFill>
                <a:latin typeface="Calibri"/>
                <a:cs typeface="Calibri"/>
              </a:rPr>
              <a:t>withdraw.</a:t>
            </a:r>
            <a:r>
              <a:rPr sz="1000" i="1" spc="-5" dirty="0">
                <a:solidFill>
                  <a:srgbClr val="009999"/>
                </a:solidFill>
                <a:latin typeface="Calibri"/>
                <a:cs typeface="Calibri"/>
              </a:rPr>
              <a:t> The</a:t>
            </a:r>
            <a:r>
              <a:rPr sz="1000" i="1" dirty="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sz="1000" i="1" spc="-5" dirty="0">
                <a:solidFill>
                  <a:srgbClr val="009999"/>
                </a:solidFill>
                <a:latin typeface="Calibri"/>
                <a:cs typeface="Calibri"/>
              </a:rPr>
              <a:t>Customer</a:t>
            </a:r>
            <a:r>
              <a:rPr sz="1000" i="1" dirty="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sz="1000" i="1" spc="-5" dirty="0">
                <a:solidFill>
                  <a:srgbClr val="009999"/>
                </a:solidFill>
                <a:latin typeface="Calibri"/>
                <a:cs typeface="Calibri"/>
              </a:rPr>
              <a:t>specifies</a:t>
            </a:r>
            <a:r>
              <a:rPr sz="1000" i="1" dirty="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sz="1000" i="1" spc="-5" dirty="0">
                <a:solidFill>
                  <a:srgbClr val="009999"/>
                </a:solidFill>
                <a:latin typeface="Calibri"/>
                <a:cs typeface="Calibri"/>
              </a:rPr>
              <a:t>the</a:t>
            </a:r>
            <a:r>
              <a:rPr sz="1000" i="1" dirty="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sz="1000" i="1" spc="-5" dirty="0">
                <a:solidFill>
                  <a:srgbClr val="009999"/>
                </a:solidFill>
                <a:latin typeface="Calibri"/>
                <a:cs typeface="Calibri"/>
              </a:rPr>
              <a:t>amount.</a:t>
            </a:r>
            <a:r>
              <a:rPr sz="1000" i="1" dirty="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sz="1000" i="1" spc="-5" dirty="0">
                <a:solidFill>
                  <a:srgbClr val="009999"/>
                </a:solidFill>
                <a:latin typeface="Calibri"/>
                <a:cs typeface="Calibri"/>
              </a:rPr>
              <a:t>The</a:t>
            </a:r>
            <a:r>
              <a:rPr sz="1000" i="1" dirty="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sz="1000" i="1" spc="-10" dirty="0">
                <a:solidFill>
                  <a:srgbClr val="009999"/>
                </a:solidFill>
                <a:latin typeface="Calibri"/>
                <a:cs typeface="Calibri"/>
              </a:rPr>
              <a:t>system </a:t>
            </a:r>
            <a:r>
              <a:rPr sz="1000" i="1" spc="-215" dirty="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sz="1000" i="1" spc="-5" dirty="0">
                <a:solidFill>
                  <a:srgbClr val="009999"/>
                </a:solidFill>
                <a:latin typeface="Calibri"/>
                <a:cs typeface="Calibri"/>
              </a:rPr>
              <a:t>provides the </a:t>
            </a:r>
            <a:r>
              <a:rPr sz="1000" i="1" spc="-10" dirty="0">
                <a:solidFill>
                  <a:srgbClr val="009999"/>
                </a:solidFill>
                <a:latin typeface="Calibri"/>
                <a:cs typeface="Calibri"/>
              </a:rPr>
              <a:t>requested </a:t>
            </a:r>
            <a:r>
              <a:rPr sz="1000" i="1" spc="-5" dirty="0">
                <a:solidFill>
                  <a:srgbClr val="009999"/>
                </a:solidFill>
                <a:latin typeface="Calibri"/>
                <a:cs typeface="Calibri"/>
              </a:rPr>
              <a:t>amount. The Customer </a:t>
            </a:r>
            <a:r>
              <a:rPr sz="1000" i="1" spc="-15" dirty="0">
                <a:solidFill>
                  <a:srgbClr val="009999"/>
                </a:solidFill>
                <a:latin typeface="Calibri"/>
                <a:cs typeface="Calibri"/>
              </a:rPr>
              <a:t>takes </a:t>
            </a:r>
            <a:r>
              <a:rPr sz="1000" i="1" spc="-5" dirty="0">
                <a:solidFill>
                  <a:srgbClr val="009999"/>
                </a:solidFill>
                <a:latin typeface="Calibri"/>
                <a:cs typeface="Calibri"/>
              </a:rPr>
              <a:t>the amount </a:t>
            </a:r>
            <a:r>
              <a:rPr sz="1000" i="1" dirty="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sz="1000" i="1" spc="-5" dirty="0">
                <a:solidFill>
                  <a:srgbClr val="009999"/>
                </a:solidFill>
                <a:latin typeface="Calibri"/>
                <a:cs typeface="Calibri"/>
              </a:rPr>
              <a:t>and</a:t>
            </a:r>
            <a:r>
              <a:rPr sz="1000" i="1" spc="-10" dirty="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sz="1000" i="1" spc="-5" dirty="0">
                <a:solidFill>
                  <a:srgbClr val="009999"/>
                </a:solidFill>
                <a:latin typeface="Calibri"/>
                <a:cs typeface="Calibri"/>
              </a:rPr>
              <a:t>leaves.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Calibri"/>
              <a:cs typeface="Calibri"/>
            </a:endParaRPr>
          </a:p>
          <a:p>
            <a:pPr marL="408305" indent="-141605">
              <a:lnSpc>
                <a:spcPct val="100000"/>
              </a:lnSpc>
              <a:buAutoNum type="arabicPeriod" startAt="4"/>
              <a:tabLst>
                <a:tab pos="408940" algn="l"/>
              </a:tabLst>
            </a:pPr>
            <a:r>
              <a:rPr sz="1000" spc="-5" dirty="0">
                <a:solidFill>
                  <a:srgbClr val="333399"/>
                </a:solidFill>
                <a:latin typeface="Arial MT"/>
                <a:cs typeface="Arial MT"/>
              </a:rPr>
              <a:t>Identify</a:t>
            </a:r>
            <a:r>
              <a:rPr sz="1000" spc="-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333399"/>
                </a:solidFill>
                <a:latin typeface="Arial MT"/>
                <a:cs typeface="Arial MT"/>
              </a:rPr>
              <a:t>preconditions</a:t>
            </a:r>
            <a:endParaRPr sz="1000">
              <a:latin typeface="Arial MT"/>
              <a:cs typeface="Arial MT"/>
            </a:endParaRPr>
          </a:p>
          <a:p>
            <a:pPr marL="639445" lvl="1" indent="-143510">
              <a:lnSpc>
                <a:spcPct val="100000"/>
              </a:lnSpc>
              <a:spcBef>
                <a:spcPts val="195"/>
              </a:spcBef>
              <a:buChar char="–"/>
              <a:tabLst>
                <a:tab pos="639445" algn="l"/>
              </a:tabLst>
            </a:pPr>
            <a:r>
              <a:rPr sz="900" spc="-5" dirty="0">
                <a:latin typeface="Arial MT"/>
                <a:cs typeface="Arial MT"/>
              </a:rPr>
              <a:t>e.g., preconditions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of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use case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Withdraw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Cash</a:t>
            </a:r>
            <a:endParaRPr sz="900">
              <a:latin typeface="Arial MT"/>
              <a:cs typeface="Arial MT"/>
            </a:endParaRPr>
          </a:p>
          <a:p>
            <a:pPr marL="839469" lvl="2" indent="-114935">
              <a:lnSpc>
                <a:spcPct val="100000"/>
              </a:lnSpc>
              <a:spcBef>
                <a:spcPts val="220"/>
              </a:spcBef>
              <a:buChar char="•"/>
              <a:tabLst>
                <a:tab pos="839469" algn="l"/>
              </a:tabLst>
            </a:pPr>
            <a:r>
              <a:rPr sz="800" spc="-5" dirty="0">
                <a:latin typeface="Arial MT"/>
                <a:cs typeface="Arial MT"/>
              </a:rPr>
              <a:t>System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is in operation,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cash is available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1300" y="5880100"/>
            <a:ext cx="4242435" cy="2151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909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Use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Case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Development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–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Example: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ATM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tabLst>
                <a:tab pos="1782445" algn="l"/>
                <a:tab pos="3987165" algn="l"/>
              </a:tabLst>
            </a:pPr>
            <a:r>
              <a:rPr sz="1600" u="heavy" dirty="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u="heavy" spc="-5" dirty="0">
                <a:uFill>
                  <a:solidFill>
                    <a:srgbClr val="C00000"/>
                  </a:solidFill>
                </a:uFill>
                <a:latin typeface="Arial MT"/>
                <a:cs typeface="Arial MT"/>
              </a:rPr>
              <a:t>System</a:t>
            </a:r>
            <a:r>
              <a:rPr sz="1600" u="heavy" spc="-40" dirty="0">
                <a:uFill>
                  <a:solidFill>
                    <a:srgbClr val="C00000"/>
                  </a:solidFill>
                </a:uFill>
                <a:latin typeface="Arial MT"/>
                <a:cs typeface="Arial MT"/>
              </a:rPr>
              <a:t> </a:t>
            </a:r>
            <a:r>
              <a:rPr sz="1600" u="heavy" spc="-5" dirty="0">
                <a:uFill>
                  <a:solidFill>
                    <a:srgbClr val="C00000"/>
                  </a:solidFill>
                </a:uFill>
                <a:latin typeface="Arial MT"/>
                <a:cs typeface="Arial MT"/>
              </a:rPr>
              <a:t>(6)	</a:t>
            </a:r>
            <a:endParaRPr sz="1600">
              <a:latin typeface="Arial MT"/>
              <a:cs typeface="Arial MT"/>
            </a:endParaRPr>
          </a:p>
          <a:p>
            <a:pPr marL="401955" indent="-141605">
              <a:lnSpc>
                <a:spcPct val="100000"/>
              </a:lnSpc>
              <a:spcBef>
                <a:spcPts val="1245"/>
              </a:spcBef>
              <a:buAutoNum type="arabicPeriod" startAt="5"/>
              <a:tabLst>
                <a:tab pos="402590" algn="l"/>
              </a:tabLst>
            </a:pPr>
            <a:r>
              <a:rPr sz="1000" spc="-5" dirty="0">
                <a:solidFill>
                  <a:srgbClr val="333399"/>
                </a:solidFill>
                <a:latin typeface="Arial MT"/>
                <a:cs typeface="Arial MT"/>
              </a:rPr>
              <a:t>Definition</a:t>
            </a:r>
            <a:r>
              <a:rPr sz="10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10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333399"/>
                </a:solidFill>
                <a:latin typeface="Arial MT"/>
                <a:cs typeface="Arial MT"/>
              </a:rPr>
              <a:t>primary scenario</a:t>
            </a:r>
            <a:endParaRPr sz="1000">
              <a:latin typeface="Arial MT"/>
              <a:cs typeface="Arial MT"/>
            </a:endParaRPr>
          </a:p>
          <a:p>
            <a:pPr marL="633095" lvl="1" indent="-143510">
              <a:lnSpc>
                <a:spcPct val="100000"/>
              </a:lnSpc>
              <a:spcBef>
                <a:spcPts val="195"/>
              </a:spcBef>
              <a:buChar char="–"/>
              <a:tabLst>
                <a:tab pos="633095" algn="l"/>
              </a:tabLst>
            </a:pPr>
            <a:r>
              <a:rPr sz="900" spc="-5" dirty="0">
                <a:latin typeface="Arial MT"/>
                <a:cs typeface="Arial MT"/>
              </a:rPr>
              <a:t>Happy day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story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where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everything goes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fine</a:t>
            </a:r>
            <a:endParaRPr sz="900">
              <a:latin typeface="Arial MT"/>
              <a:cs typeface="Arial MT"/>
            </a:endParaRPr>
          </a:p>
          <a:p>
            <a:pPr marL="401955" indent="-141605">
              <a:lnSpc>
                <a:spcPct val="100000"/>
              </a:lnSpc>
              <a:spcBef>
                <a:spcPts val="215"/>
              </a:spcBef>
              <a:buAutoNum type="arabicPeriod" startAt="5"/>
              <a:tabLst>
                <a:tab pos="402590" algn="l"/>
              </a:tabLst>
            </a:pPr>
            <a:r>
              <a:rPr sz="1000" spc="-5" dirty="0">
                <a:solidFill>
                  <a:srgbClr val="333399"/>
                </a:solidFill>
                <a:latin typeface="Arial MT"/>
                <a:cs typeface="Arial MT"/>
              </a:rPr>
              <a:t>Definition</a:t>
            </a:r>
            <a:r>
              <a:rPr sz="10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10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333399"/>
                </a:solidFill>
                <a:latin typeface="Arial MT"/>
                <a:cs typeface="Arial MT"/>
              </a:rPr>
              <a:t>secondary</a:t>
            </a:r>
            <a:r>
              <a:rPr sz="1000" spc="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333399"/>
                </a:solidFill>
                <a:latin typeface="Arial MT"/>
                <a:cs typeface="Arial MT"/>
              </a:rPr>
              <a:t>scenarios</a:t>
            </a:r>
            <a:r>
              <a:rPr sz="10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(alternatives/exceptions)</a:t>
            </a:r>
            <a:endParaRPr sz="1000">
              <a:latin typeface="Arial MT"/>
              <a:cs typeface="Arial MT"/>
            </a:endParaRPr>
          </a:p>
          <a:p>
            <a:pPr marL="632460" marR="76200" lvl="1" indent="-142875">
              <a:lnSpc>
                <a:spcPct val="102200"/>
              </a:lnSpc>
              <a:spcBef>
                <a:spcPts val="170"/>
              </a:spcBef>
              <a:buChar char="–"/>
              <a:tabLst>
                <a:tab pos="633095" algn="l"/>
              </a:tabLst>
            </a:pPr>
            <a:r>
              <a:rPr sz="900" dirty="0">
                <a:latin typeface="Arial MT"/>
                <a:cs typeface="Arial MT"/>
              </a:rPr>
              <a:t>A</a:t>
            </a:r>
            <a:r>
              <a:rPr sz="900" spc="-5" dirty="0">
                <a:latin typeface="Arial MT"/>
                <a:cs typeface="Arial MT"/>
              </a:rPr>
              <a:t> method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for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finding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secondary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scenarios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is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to </a:t>
            </a:r>
            <a:r>
              <a:rPr sz="900" spc="-5" dirty="0">
                <a:latin typeface="Arial MT"/>
                <a:cs typeface="Arial MT"/>
              </a:rPr>
              <a:t>go through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the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primary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scenarios and ask:</a:t>
            </a:r>
            <a:endParaRPr sz="900">
              <a:latin typeface="Arial MT"/>
              <a:cs typeface="Arial MT"/>
            </a:endParaRPr>
          </a:p>
          <a:p>
            <a:pPr marL="833119" marR="352425" lvl="2" indent="-114300">
              <a:lnSpc>
                <a:spcPts val="910"/>
              </a:lnSpc>
              <a:spcBef>
                <a:spcPts val="295"/>
              </a:spcBef>
              <a:buChar char="•"/>
              <a:tabLst>
                <a:tab pos="833119" algn="l"/>
              </a:tabLst>
            </a:pPr>
            <a:r>
              <a:rPr sz="800" dirty="0">
                <a:latin typeface="Arial MT"/>
                <a:cs typeface="Arial MT"/>
              </a:rPr>
              <a:t>Is </a:t>
            </a:r>
            <a:r>
              <a:rPr sz="800" spc="-5" dirty="0">
                <a:latin typeface="Arial MT"/>
                <a:cs typeface="Arial MT"/>
              </a:rPr>
              <a:t>there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some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other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action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that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can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be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taken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at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this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point?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(alternate </a:t>
            </a:r>
            <a:r>
              <a:rPr sz="800" spc="-204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scenario)</a:t>
            </a:r>
            <a:endParaRPr sz="800">
              <a:latin typeface="Arial MT"/>
              <a:cs typeface="Arial MT"/>
            </a:endParaRPr>
          </a:p>
          <a:p>
            <a:pPr marL="833119" lvl="2" indent="-114935">
              <a:lnSpc>
                <a:spcPct val="100000"/>
              </a:lnSpc>
              <a:spcBef>
                <a:spcPts val="220"/>
              </a:spcBef>
              <a:buChar char="•"/>
              <a:tabLst>
                <a:tab pos="833119" algn="l"/>
              </a:tabLst>
            </a:pPr>
            <a:r>
              <a:rPr sz="800" dirty="0">
                <a:latin typeface="Arial MT"/>
                <a:cs typeface="Arial MT"/>
              </a:rPr>
              <a:t>Is </a:t>
            </a:r>
            <a:r>
              <a:rPr sz="800" spc="-5" dirty="0">
                <a:latin typeface="Arial MT"/>
                <a:cs typeface="Arial MT"/>
              </a:rPr>
              <a:t>there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something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that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could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go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wrong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at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this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point?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(exception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scenario)</a:t>
            </a:r>
            <a:endParaRPr sz="800">
              <a:latin typeface="Arial MT"/>
              <a:cs typeface="Arial MT"/>
            </a:endParaRPr>
          </a:p>
          <a:p>
            <a:pPr marL="833119" marR="5080" lvl="2" indent="-114300">
              <a:lnSpc>
                <a:spcPct val="105000"/>
              </a:lnSpc>
              <a:spcBef>
                <a:spcPts val="70"/>
              </a:spcBef>
              <a:buChar char="•"/>
              <a:tabLst>
                <a:tab pos="833119" algn="l"/>
              </a:tabLst>
            </a:pPr>
            <a:r>
              <a:rPr sz="800" dirty="0">
                <a:latin typeface="Arial MT"/>
                <a:cs typeface="Arial MT"/>
              </a:rPr>
              <a:t>Is </a:t>
            </a:r>
            <a:r>
              <a:rPr sz="800" spc="-5" dirty="0">
                <a:latin typeface="Arial MT"/>
                <a:cs typeface="Arial MT"/>
              </a:rPr>
              <a:t>there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some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behavior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that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could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happen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at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any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time?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(alternative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scenario </a:t>
            </a:r>
            <a:r>
              <a:rPr sz="800" spc="-204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unless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it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is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an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error,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then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it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would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be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an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exception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scenario)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8307" y="8493252"/>
            <a:ext cx="11099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00" b="1" i="1" spc="-5" dirty="0">
                <a:latin typeface="Arial"/>
                <a:cs typeface="Arial"/>
              </a:rPr>
              <a:t>Incorrect</a:t>
            </a:r>
            <a:r>
              <a:rPr sz="800" b="1" i="1" spc="-20" dirty="0">
                <a:latin typeface="Arial"/>
                <a:cs typeface="Arial"/>
              </a:rPr>
              <a:t> </a:t>
            </a:r>
            <a:r>
              <a:rPr sz="800" b="1" i="1" spc="-5" dirty="0">
                <a:latin typeface="Arial"/>
                <a:cs typeface="Arial"/>
              </a:rPr>
              <a:t>identification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01532" y="8721852"/>
            <a:ext cx="12382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00" b="1" i="1" spc="-5" dirty="0">
                <a:latin typeface="Arial"/>
                <a:cs typeface="Arial"/>
              </a:rPr>
              <a:t>Incorrect</a:t>
            </a:r>
            <a:r>
              <a:rPr sz="800" b="1" i="1" spc="-20" dirty="0">
                <a:latin typeface="Arial"/>
                <a:cs typeface="Arial"/>
              </a:rPr>
              <a:t> </a:t>
            </a:r>
            <a:r>
              <a:rPr sz="800" b="1" i="1" spc="-5" dirty="0">
                <a:latin typeface="Arial"/>
                <a:cs typeface="Arial"/>
              </a:rPr>
              <a:t>amount</a:t>
            </a:r>
            <a:r>
              <a:rPr sz="800" b="1" i="1" spc="-15" dirty="0">
                <a:latin typeface="Arial"/>
                <a:cs typeface="Arial"/>
              </a:rPr>
              <a:t> </a:t>
            </a:r>
            <a:r>
              <a:rPr sz="800" b="1" i="1" spc="-5" dirty="0">
                <a:latin typeface="Arial"/>
                <a:cs typeface="Arial"/>
              </a:rPr>
              <a:t>entered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0213" y="8255507"/>
            <a:ext cx="16840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00" b="1" i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</a:t>
            </a:r>
            <a:r>
              <a:rPr sz="800" b="1" i="1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b="1" i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use</a:t>
            </a:r>
            <a:r>
              <a:rPr sz="800" b="1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b="1" i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case: Withdraw</a:t>
            </a:r>
            <a:r>
              <a:rPr sz="800" b="1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b="1" i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Cash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87382" y="8542020"/>
            <a:ext cx="180403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00" b="1" i="1" spc="-5" dirty="0">
                <a:latin typeface="Arial"/>
                <a:cs typeface="Arial"/>
              </a:rPr>
              <a:t>Customer</a:t>
            </a:r>
            <a:r>
              <a:rPr sz="800" b="1" i="1" spc="-10" dirty="0">
                <a:latin typeface="Arial"/>
                <a:cs typeface="Arial"/>
              </a:rPr>
              <a:t> </a:t>
            </a:r>
            <a:r>
              <a:rPr sz="800" b="1" i="1" spc="-5" dirty="0">
                <a:latin typeface="Arial"/>
                <a:cs typeface="Arial"/>
              </a:rPr>
              <a:t>forgets card </a:t>
            </a:r>
            <a:r>
              <a:rPr sz="800" b="1" i="1" dirty="0">
                <a:latin typeface="Arial"/>
                <a:cs typeface="Arial"/>
              </a:rPr>
              <a:t>in</a:t>
            </a:r>
            <a:r>
              <a:rPr sz="800" b="1" i="1" spc="-5" dirty="0">
                <a:latin typeface="Arial"/>
                <a:cs typeface="Arial"/>
              </a:rPr>
              <a:t> card reader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35913" y="8743188"/>
            <a:ext cx="174688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00" b="1" i="1" spc="-5" dirty="0">
                <a:latin typeface="Arial"/>
                <a:cs typeface="Arial"/>
              </a:rPr>
              <a:t>Customer</a:t>
            </a:r>
            <a:r>
              <a:rPr sz="800" b="1" i="1" spc="-15" dirty="0">
                <a:latin typeface="Arial"/>
                <a:cs typeface="Arial"/>
              </a:rPr>
              <a:t> </a:t>
            </a:r>
            <a:r>
              <a:rPr sz="800" b="1" i="1" spc="-5" dirty="0">
                <a:latin typeface="Arial"/>
                <a:cs typeface="Arial"/>
              </a:rPr>
              <a:t>forgets</a:t>
            </a:r>
            <a:r>
              <a:rPr sz="800" b="1" i="1" spc="-10" dirty="0">
                <a:latin typeface="Arial"/>
                <a:cs typeface="Arial"/>
              </a:rPr>
              <a:t> </a:t>
            </a:r>
            <a:r>
              <a:rPr sz="800" b="1" i="1" spc="-5" dirty="0">
                <a:latin typeface="Arial"/>
                <a:cs typeface="Arial"/>
              </a:rPr>
              <a:t>cash</a:t>
            </a:r>
            <a:r>
              <a:rPr sz="800" b="1" i="1" spc="-10" dirty="0">
                <a:latin typeface="Arial"/>
                <a:cs typeface="Arial"/>
              </a:rPr>
              <a:t> </a:t>
            </a:r>
            <a:r>
              <a:rPr sz="800" b="1" i="1" dirty="0">
                <a:latin typeface="Arial"/>
                <a:cs typeface="Arial"/>
              </a:rPr>
              <a:t>in</a:t>
            </a:r>
            <a:r>
              <a:rPr sz="800" b="1" i="1" spc="-10" dirty="0">
                <a:latin typeface="Arial"/>
                <a:cs typeface="Arial"/>
              </a:rPr>
              <a:t> </a:t>
            </a:r>
            <a:r>
              <a:rPr sz="800" b="1" i="1" spc="-5" dirty="0">
                <a:latin typeface="Arial"/>
                <a:cs typeface="Arial"/>
              </a:rPr>
              <a:t>dispenser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09732" y="8331707"/>
            <a:ext cx="129476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00" b="1" i="1" spc="-5" dirty="0">
                <a:latin typeface="Arial"/>
                <a:cs typeface="Arial"/>
              </a:rPr>
              <a:t>Not</a:t>
            </a:r>
            <a:r>
              <a:rPr sz="800" b="1" i="1" spc="-15" dirty="0">
                <a:latin typeface="Arial"/>
                <a:cs typeface="Arial"/>
              </a:rPr>
              <a:t> </a:t>
            </a:r>
            <a:r>
              <a:rPr sz="800" b="1" i="1" spc="-5" dirty="0">
                <a:latin typeface="Arial"/>
                <a:cs typeface="Arial"/>
              </a:rPr>
              <a:t>enough</a:t>
            </a:r>
            <a:r>
              <a:rPr sz="800" b="1" i="1" spc="-15" dirty="0">
                <a:latin typeface="Arial"/>
                <a:cs typeface="Arial"/>
              </a:rPr>
              <a:t> </a:t>
            </a:r>
            <a:r>
              <a:rPr sz="800" b="1" i="1" spc="-5" dirty="0">
                <a:latin typeface="Arial"/>
                <a:cs typeface="Arial"/>
              </a:rPr>
              <a:t>cash</a:t>
            </a:r>
            <a:r>
              <a:rPr sz="800" b="1" i="1" spc="-20" dirty="0">
                <a:latin typeface="Arial"/>
                <a:cs typeface="Arial"/>
              </a:rPr>
              <a:t> </a:t>
            </a:r>
            <a:r>
              <a:rPr sz="800" b="1" i="1" spc="-5" dirty="0">
                <a:latin typeface="Arial"/>
                <a:cs typeface="Arial"/>
              </a:rPr>
              <a:t>available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04950" y="57213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0"/>
                </a:moveTo>
                <a:lnTo>
                  <a:pt x="4559300" y="0"/>
                </a:lnTo>
                <a:lnTo>
                  <a:pt x="4559300" y="3416300"/>
                </a:lnTo>
                <a:lnTo>
                  <a:pt x="0" y="3416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57387" y="3207543"/>
            <a:ext cx="3552825" cy="1174115"/>
            <a:chOff x="1957387" y="3207543"/>
            <a:chExt cx="3552825" cy="1174115"/>
          </a:xfrm>
        </p:grpSpPr>
        <p:sp>
          <p:nvSpPr>
            <p:cNvPr id="4" name="object 4"/>
            <p:cNvSpPr/>
            <p:nvPr/>
          </p:nvSpPr>
          <p:spPr>
            <a:xfrm>
              <a:off x="4702968" y="3213893"/>
              <a:ext cx="801370" cy="833755"/>
            </a:xfrm>
            <a:custGeom>
              <a:avLst/>
              <a:gdLst/>
              <a:ahLst/>
              <a:cxnLst/>
              <a:rect l="l" t="t" r="r" b="b"/>
              <a:pathLst>
                <a:path w="801370" h="833754">
                  <a:moveTo>
                    <a:pt x="0" y="833437"/>
                  </a:moveTo>
                  <a:lnTo>
                    <a:pt x="80089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51062" y="3891756"/>
              <a:ext cx="2476500" cy="483870"/>
            </a:xfrm>
            <a:custGeom>
              <a:avLst/>
              <a:gdLst/>
              <a:ahLst/>
              <a:cxnLst/>
              <a:rect l="l" t="t" r="r" b="b"/>
              <a:pathLst>
                <a:path w="2476500" h="483870">
                  <a:moveTo>
                    <a:pt x="2476500" y="157162"/>
                  </a:moveTo>
                  <a:lnTo>
                    <a:pt x="2420489" y="170490"/>
                  </a:lnTo>
                  <a:lnTo>
                    <a:pt x="2351270" y="188971"/>
                  </a:lnTo>
                  <a:lnTo>
                    <a:pt x="2312227" y="199860"/>
                  </a:lnTo>
                  <a:lnTo>
                    <a:pt x="2270505" y="211695"/>
                  </a:lnTo>
                  <a:lnTo>
                    <a:pt x="2226310" y="224363"/>
                  </a:lnTo>
                  <a:lnTo>
                    <a:pt x="2179852" y="237750"/>
                  </a:lnTo>
                  <a:lnTo>
                    <a:pt x="2131336" y="251740"/>
                  </a:lnTo>
                  <a:lnTo>
                    <a:pt x="2080972" y="266222"/>
                  </a:lnTo>
                  <a:lnTo>
                    <a:pt x="2028965" y="281080"/>
                  </a:lnTo>
                  <a:lnTo>
                    <a:pt x="1975524" y="296201"/>
                  </a:lnTo>
                  <a:lnTo>
                    <a:pt x="1920857" y="311471"/>
                  </a:lnTo>
                  <a:lnTo>
                    <a:pt x="1865170" y="326775"/>
                  </a:lnTo>
                  <a:lnTo>
                    <a:pt x="1808671" y="342000"/>
                  </a:lnTo>
                  <a:lnTo>
                    <a:pt x="1751568" y="357032"/>
                  </a:lnTo>
                  <a:lnTo>
                    <a:pt x="1694069" y="371756"/>
                  </a:lnTo>
                  <a:lnTo>
                    <a:pt x="1636380" y="386059"/>
                  </a:lnTo>
                  <a:lnTo>
                    <a:pt x="1578709" y="399827"/>
                  </a:lnTo>
                  <a:lnTo>
                    <a:pt x="1521264" y="412946"/>
                  </a:lnTo>
                  <a:lnTo>
                    <a:pt x="1464252" y="425302"/>
                  </a:lnTo>
                  <a:lnTo>
                    <a:pt x="1407881" y="436780"/>
                  </a:lnTo>
                  <a:lnTo>
                    <a:pt x="1352358" y="447267"/>
                  </a:lnTo>
                  <a:lnTo>
                    <a:pt x="1297891" y="456649"/>
                  </a:lnTo>
                  <a:lnTo>
                    <a:pt x="1244687" y="464812"/>
                  </a:lnTo>
                  <a:lnTo>
                    <a:pt x="1192954" y="471642"/>
                  </a:lnTo>
                  <a:lnTo>
                    <a:pt x="1142899" y="477025"/>
                  </a:lnTo>
                  <a:lnTo>
                    <a:pt x="1094730" y="480847"/>
                  </a:lnTo>
                  <a:lnTo>
                    <a:pt x="1048654" y="482993"/>
                  </a:lnTo>
                  <a:lnTo>
                    <a:pt x="1004879" y="483351"/>
                  </a:lnTo>
                  <a:lnTo>
                    <a:pt x="963612" y="481806"/>
                  </a:lnTo>
                  <a:lnTo>
                    <a:pt x="907725" y="476247"/>
                  </a:lnTo>
                  <a:lnTo>
                    <a:pt x="852664" y="466934"/>
                  </a:lnTo>
                  <a:lnTo>
                    <a:pt x="798477" y="454198"/>
                  </a:lnTo>
                  <a:lnTo>
                    <a:pt x="745214" y="438366"/>
                  </a:lnTo>
                  <a:lnTo>
                    <a:pt x="692924" y="419769"/>
                  </a:lnTo>
                  <a:lnTo>
                    <a:pt x="641655" y="398738"/>
                  </a:lnTo>
                  <a:lnTo>
                    <a:pt x="591455" y="375600"/>
                  </a:lnTo>
                  <a:lnTo>
                    <a:pt x="542375" y="350686"/>
                  </a:lnTo>
                  <a:lnTo>
                    <a:pt x="494461" y="324326"/>
                  </a:lnTo>
                  <a:lnTo>
                    <a:pt x="447764" y="296849"/>
                  </a:lnTo>
                  <a:lnTo>
                    <a:pt x="402332" y="268585"/>
                  </a:lnTo>
                  <a:lnTo>
                    <a:pt x="358213" y="239863"/>
                  </a:lnTo>
                  <a:lnTo>
                    <a:pt x="315456" y="211013"/>
                  </a:lnTo>
                  <a:lnTo>
                    <a:pt x="274111" y="182365"/>
                  </a:lnTo>
                  <a:lnTo>
                    <a:pt x="234226" y="154249"/>
                  </a:lnTo>
                  <a:lnTo>
                    <a:pt x="195849" y="126993"/>
                  </a:lnTo>
                  <a:lnTo>
                    <a:pt x="159029" y="100928"/>
                  </a:lnTo>
                  <a:lnTo>
                    <a:pt x="123816" y="76383"/>
                  </a:lnTo>
                  <a:lnTo>
                    <a:pt x="90258" y="53688"/>
                  </a:lnTo>
                  <a:lnTo>
                    <a:pt x="58403" y="33173"/>
                  </a:lnTo>
                  <a:lnTo>
                    <a:pt x="28301" y="15167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51062" y="3891756"/>
              <a:ext cx="893444" cy="50165"/>
            </a:xfrm>
            <a:custGeom>
              <a:avLst/>
              <a:gdLst/>
              <a:ahLst/>
              <a:cxnLst/>
              <a:rect l="l" t="t" r="r" b="b"/>
              <a:pathLst>
                <a:path w="893444" h="50164">
                  <a:moveTo>
                    <a:pt x="892969" y="50006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7387" y="3762375"/>
              <a:ext cx="157162" cy="24923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887537" y="4014723"/>
            <a:ext cx="30988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latin typeface="Times New Roman"/>
                <a:cs typeface="Times New Roman"/>
              </a:rPr>
              <a:t>Customer</a:t>
            </a:r>
            <a:endParaRPr sz="6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07037" y="3045618"/>
            <a:ext cx="157162" cy="24923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507831" y="3298443"/>
            <a:ext cx="17399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latin typeface="Times New Roman"/>
                <a:cs typeface="Times New Roman"/>
              </a:rPr>
              <a:t>B</a:t>
            </a:r>
            <a:r>
              <a:rPr sz="600" dirty="0">
                <a:latin typeface="Times New Roman"/>
                <a:cs typeface="Times New Roman"/>
              </a:rPr>
              <a:t>ank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144712" y="3172618"/>
            <a:ext cx="3365500" cy="1402715"/>
            <a:chOff x="2144712" y="3172618"/>
            <a:chExt cx="3365500" cy="1402715"/>
          </a:xfrm>
        </p:grpSpPr>
        <p:sp>
          <p:nvSpPr>
            <p:cNvPr id="12" name="object 12"/>
            <p:cNvSpPr/>
            <p:nvPr/>
          </p:nvSpPr>
          <p:spPr>
            <a:xfrm>
              <a:off x="2151062" y="3250406"/>
              <a:ext cx="894080" cy="641350"/>
            </a:xfrm>
            <a:custGeom>
              <a:avLst/>
              <a:gdLst/>
              <a:ahLst/>
              <a:cxnLst/>
              <a:rect l="l" t="t" r="r" b="b"/>
              <a:pathLst>
                <a:path w="894080" h="641350">
                  <a:moveTo>
                    <a:pt x="893762" y="0"/>
                  </a:moveTo>
                  <a:lnTo>
                    <a:pt x="0" y="641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13100" y="3213893"/>
              <a:ext cx="2291080" cy="1355090"/>
            </a:xfrm>
            <a:custGeom>
              <a:avLst/>
              <a:gdLst/>
              <a:ahLst/>
              <a:cxnLst/>
              <a:rect l="l" t="t" r="r" b="b"/>
              <a:pathLst>
                <a:path w="2291079" h="1355089">
                  <a:moveTo>
                    <a:pt x="0" y="738981"/>
                  </a:moveTo>
                  <a:lnTo>
                    <a:pt x="51851" y="758821"/>
                  </a:lnTo>
                  <a:lnTo>
                    <a:pt x="115316" y="786270"/>
                  </a:lnTo>
                  <a:lnTo>
                    <a:pt x="151006" y="802500"/>
                  </a:lnTo>
                  <a:lnTo>
                    <a:pt x="189120" y="820215"/>
                  </a:lnTo>
                  <a:lnTo>
                    <a:pt x="229500" y="839275"/>
                  </a:lnTo>
                  <a:lnTo>
                    <a:pt x="271986" y="859542"/>
                  </a:lnTo>
                  <a:lnTo>
                    <a:pt x="316419" y="880877"/>
                  </a:lnTo>
                  <a:lnTo>
                    <a:pt x="362639" y="903141"/>
                  </a:lnTo>
                  <a:lnTo>
                    <a:pt x="410487" y="926194"/>
                  </a:lnTo>
                  <a:lnTo>
                    <a:pt x="459803" y="949898"/>
                  </a:lnTo>
                  <a:lnTo>
                    <a:pt x="510429" y="974113"/>
                  </a:lnTo>
                  <a:lnTo>
                    <a:pt x="562204" y="998701"/>
                  </a:lnTo>
                  <a:lnTo>
                    <a:pt x="614969" y="1023523"/>
                  </a:lnTo>
                  <a:lnTo>
                    <a:pt x="668565" y="1048438"/>
                  </a:lnTo>
                  <a:lnTo>
                    <a:pt x="722832" y="1073310"/>
                  </a:lnTo>
                  <a:lnTo>
                    <a:pt x="777611" y="1097997"/>
                  </a:lnTo>
                  <a:lnTo>
                    <a:pt x="832743" y="1122362"/>
                  </a:lnTo>
                  <a:lnTo>
                    <a:pt x="888067" y="1146265"/>
                  </a:lnTo>
                  <a:lnTo>
                    <a:pt x="943425" y="1169567"/>
                  </a:lnTo>
                  <a:lnTo>
                    <a:pt x="998657" y="1192130"/>
                  </a:lnTo>
                  <a:lnTo>
                    <a:pt x="1053603" y="1213814"/>
                  </a:lnTo>
                  <a:lnTo>
                    <a:pt x="1108105" y="1234479"/>
                  </a:lnTo>
                  <a:lnTo>
                    <a:pt x="1162002" y="1253988"/>
                  </a:lnTo>
                  <a:lnTo>
                    <a:pt x="1215136" y="1272201"/>
                  </a:lnTo>
                  <a:lnTo>
                    <a:pt x="1267346" y="1288979"/>
                  </a:lnTo>
                  <a:lnTo>
                    <a:pt x="1318475" y="1304182"/>
                  </a:lnTo>
                  <a:lnTo>
                    <a:pt x="1368361" y="1317673"/>
                  </a:lnTo>
                  <a:lnTo>
                    <a:pt x="1416845" y="1329311"/>
                  </a:lnTo>
                  <a:lnTo>
                    <a:pt x="1463769" y="1338958"/>
                  </a:lnTo>
                  <a:lnTo>
                    <a:pt x="1508972" y="1346475"/>
                  </a:lnTo>
                  <a:lnTo>
                    <a:pt x="1552296" y="1351723"/>
                  </a:lnTo>
                  <a:lnTo>
                    <a:pt x="1593580" y="1354562"/>
                  </a:lnTo>
                  <a:lnTo>
                    <a:pt x="1632666" y="1354854"/>
                  </a:lnTo>
                  <a:lnTo>
                    <a:pt x="1669394" y="1352460"/>
                  </a:lnTo>
                  <a:lnTo>
                    <a:pt x="1735137" y="1339056"/>
                  </a:lnTo>
                  <a:lnTo>
                    <a:pt x="1803021" y="1306803"/>
                  </a:lnTo>
                  <a:lnTo>
                    <a:pt x="1834292" y="1284194"/>
                  </a:lnTo>
                  <a:lnTo>
                    <a:pt x="1863875" y="1257622"/>
                  </a:lnTo>
                  <a:lnTo>
                    <a:pt x="1891840" y="1227357"/>
                  </a:lnTo>
                  <a:lnTo>
                    <a:pt x="1918257" y="1193669"/>
                  </a:lnTo>
                  <a:lnTo>
                    <a:pt x="1943195" y="1156828"/>
                  </a:lnTo>
                  <a:lnTo>
                    <a:pt x="1966726" y="1117103"/>
                  </a:lnTo>
                  <a:lnTo>
                    <a:pt x="1988918" y="1074765"/>
                  </a:lnTo>
                  <a:lnTo>
                    <a:pt x="2009842" y="1030082"/>
                  </a:lnTo>
                  <a:lnTo>
                    <a:pt x="2029567" y="983325"/>
                  </a:lnTo>
                  <a:lnTo>
                    <a:pt x="2048164" y="934764"/>
                  </a:lnTo>
                  <a:lnTo>
                    <a:pt x="2065703" y="884668"/>
                  </a:lnTo>
                  <a:lnTo>
                    <a:pt x="2082252" y="833307"/>
                  </a:lnTo>
                  <a:lnTo>
                    <a:pt x="2097883" y="780950"/>
                  </a:lnTo>
                  <a:lnTo>
                    <a:pt x="2112664" y="727868"/>
                  </a:lnTo>
                  <a:lnTo>
                    <a:pt x="2126667" y="674330"/>
                  </a:lnTo>
                  <a:lnTo>
                    <a:pt x="2139960" y="620607"/>
                  </a:lnTo>
                  <a:lnTo>
                    <a:pt x="2152615" y="566966"/>
                  </a:lnTo>
                  <a:lnTo>
                    <a:pt x="2164700" y="513680"/>
                  </a:lnTo>
                  <a:lnTo>
                    <a:pt x="2176286" y="461016"/>
                  </a:lnTo>
                  <a:lnTo>
                    <a:pt x="2187442" y="409246"/>
                  </a:lnTo>
                  <a:lnTo>
                    <a:pt x="2198238" y="358638"/>
                  </a:lnTo>
                  <a:lnTo>
                    <a:pt x="2208745" y="309463"/>
                  </a:lnTo>
                  <a:lnTo>
                    <a:pt x="2219032" y="261990"/>
                  </a:lnTo>
                  <a:lnTo>
                    <a:pt x="2229170" y="216489"/>
                  </a:lnTo>
                  <a:lnTo>
                    <a:pt x="2239227" y="173229"/>
                  </a:lnTo>
                  <a:lnTo>
                    <a:pt x="2249275" y="132481"/>
                  </a:lnTo>
                  <a:lnTo>
                    <a:pt x="2259382" y="94515"/>
                  </a:lnTo>
                  <a:lnTo>
                    <a:pt x="2280056" y="28004"/>
                  </a:lnTo>
                  <a:lnTo>
                    <a:pt x="229076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5468" y="3178968"/>
              <a:ext cx="2388870" cy="34925"/>
            </a:xfrm>
            <a:custGeom>
              <a:avLst/>
              <a:gdLst/>
              <a:ahLst/>
              <a:cxnLst/>
              <a:rect l="l" t="t" r="r" b="b"/>
              <a:pathLst>
                <a:path w="2388870" h="34925">
                  <a:moveTo>
                    <a:pt x="2388394" y="3492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51943" y="4060825"/>
              <a:ext cx="522605" cy="137795"/>
            </a:xfrm>
            <a:custGeom>
              <a:avLst/>
              <a:gdLst/>
              <a:ahLst/>
              <a:cxnLst/>
              <a:rect l="l" t="t" r="r" b="b"/>
              <a:pathLst>
                <a:path w="522604" h="137795">
                  <a:moveTo>
                    <a:pt x="522287" y="0"/>
                  </a:moveTo>
                  <a:lnTo>
                    <a:pt x="0" y="0"/>
                  </a:lnTo>
                  <a:lnTo>
                    <a:pt x="0" y="137318"/>
                  </a:lnTo>
                  <a:lnTo>
                    <a:pt x="522287" y="137318"/>
                  </a:lnTo>
                  <a:lnTo>
                    <a:pt x="5222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897981" y="4069588"/>
            <a:ext cx="44323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latin typeface="Times New Roman"/>
                <a:cs typeface="Times New Roman"/>
              </a:rPr>
              <a:t>M</a:t>
            </a:r>
            <a:r>
              <a:rPr sz="600" dirty="0">
                <a:latin typeface="Times New Roman"/>
                <a:cs typeface="Times New Roman"/>
              </a:rPr>
              <a:t>ake </a:t>
            </a:r>
            <a:r>
              <a:rPr sz="600" spc="-5" dirty="0">
                <a:latin typeface="Times New Roman"/>
                <a:cs typeface="Times New Roman"/>
              </a:rPr>
              <a:t>D</a:t>
            </a:r>
            <a:r>
              <a:rPr sz="600" dirty="0">
                <a:latin typeface="Times New Roman"/>
                <a:cs typeface="Times New Roman"/>
              </a:rPr>
              <a:t>epo</a:t>
            </a:r>
            <a:r>
              <a:rPr sz="600" spc="-5" dirty="0">
                <a:latin typeface="Times New Roman"/>
                <a:cs typeface="Times New Roman"/>
              </a:rPr>
              <a:t>s</a:t>
            </a:r>
            <a:r>
              <a:rPr sz="600" dirty="0">
                <a:latin typeface="Times New Roman"/>
                <a:cs typeface="Times New Roman"/>
              </a:rPr>
              <a:t>it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873375" y="3807618"/>
            <a:ext cx="2252980" cy="495300"/>
            <a:chOff x="2873375" y="3807618"/>
            <a:chExt cx="2252980" cy="495300"/>
          </a:xfrm>
        </p:grpSpPr>
        <p:sp>
          <p:nvSpPr>
            <p:cNvPr id="18" name="object 18"/>
            <p:cNvSpPr/>
            <p:nvPr/>
          </p:nvSpPr>
          <p:spPr>
            <a:xfrm>
              <a:off x="2879725" y="3813968"/>
              <a:ext cx="457200" cy="252729"/>
            </a:xfrm>
            <a:custGeom>
              <a:avLst/>
              <a:gdLst/>
              <a:ahLst/>
              <a:cxnLst/>
              <a:rect l="l" t="t" r="r" b="b"/>
              <a:pathLst>
                <a:path w="457200" h="252729">
                  <a:moveTo>
                    <a:pt x="228600" y="0"/>
                  </a:moveTo>
                  <a:lnTo>
                    <a:pt x="167829" y="4508"/>
                  </a:lnTo>
                  <a:lnTo>
                    <a:pt x="113221" y="17230"/>
                  </a:lnTo>
                  <a:lnTo>
                    <a:pt x="66955" y="36965"/>
                  </a:lnTo>
                  <a:lnTo>
                    <a:pt x="31210" y="62507"/>
                  </a:lnTo>
                  <a:lnTo>
                    <a:pt x="0" y="126206"/>
                  </a:lnTo>
                  <a:lnTo>
                    <a:pt x="8165" y="159756"/>
                  </a:lnTo>
                  <a:lnTo>
                    <a:pt x="66955" y="215447"/>
                  </a:lnTo>
                  <a:lnTo>
                    <a:pt x="113221" y="235181"/>
                  </a:lnTo>
                  <a:lnTo>
                    <a:pt x="167829" y="247904"/>
                  </a:lnTo>
                  <a:lnTo>
                    <a:pt x="228600" y="252412"/>
                  </a:lnTo>
                  <a:lnTo>
                    <a:pt x="289371" y="247904"/>
                  </a:lnTo>
                  <a:lnTo>
                    <a:pt x="343979" y="235181"/>
                  </a:lnTo>
                  <a:lnTo>
                    <a:pt x="390244" y="215447"/>
                  </a:lnTo>
                  <a:lnTo>
                    <a:pt x="425989" y="189904"/>
                  </a:lnTo>
                  <a:lnTo>
                    <a:pt x="457200" y="126206"/>
                  </a:lnTo>
                  <a:lnTo>
                    <a:pt x="449034" y="92655"/>
                  </a:lnTo>
                  <a:lnTo>
                    <a:pt x="390244" y="36965"/>
                  </a:lnTo>
                  <a:lnTo>
                    <a:pt x="343979" y="17230"/>
                  </a:lnTo>
                  <a:lnTo>
                    <a:pt x="289371" y="4508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79725" y="3813968"/>
              <a:ext cx="457200" cy="252729"/>
            </a:xfrm>
            <a:custGeom>
              <a:avLst/>
              <a:gdLst/>
              <a:ahLst/>
              <a:cxnLst/>
              <a:rect l="l" t="t" r="r" b="b"/>
              <a:pathLst>
                <a:path w="457200" h="252729">
                  <a:moveTo>
                    <a:pt x="0" y="126206"/>
                  </a:moveTo>
                  <a:lnTo>
                    <a:pt x="31210" y="62507"/>
                  </a:lnTo>
                  <a:lnTo>
                    <a:pt x="66955" y="36964"/>
                  </a:lnTo>
                  <a:lnTo>
                    <a:pt x="113221" y="17230"/>
                  </a:lnTo>
                  <a:lnTo>
                    <a:pt x="167829" y="4508"/>
                  </a:lnTo>
                  <a:lnTo>
                    <a:pt x="228600" y="0"/>
                  </a:lnTo>
                  <a:lnTo>
                    <a:pt x="289370" y="4508"/>
                  </a:lnTo>
                  <a:lnTo>
                    <a:pt x="343978" y="17230"/>
                  </a:lnTo>
                  <a:lnTo>
                    <a:pt x="390244" y="36964"/>
                  </a:lnTo>
                  <a:lnTo>
                    <a:pt x="425989" y="62507"/>
                  </a:lnTo>
                  <a:lnTo>
                    <a:pt x="457200" y="126206"/>
                  </a:lnTo>
                  <a:lnTo>
                    <a:pt x="449034" y="159756"/>
                  </a:lnTo>
                  <a:lnTo>
                    <a:pt x="390244" y="215447"/>
                  </a:lnTo>
                  <a:lnTo>
                    <a:pt x="343978" y="235181"/>
                  </a:lnTo>
                  <a:lnTo>
                    <a:pt x="289370" y="247904"/>
                  </a:lnTo>
                  <a:lnTo>
                    <a:pt x="228600" y="252412"/>
                  </a:lnTo>
                  <a:lnTo>
                    <a:pt x="167829" y="247904"/>
                  </a:lnTo>
                  <a:lnTo>
                    <a:pt x="113221" y="235181"/>
                  </a:lnTo>
                  <a:lnTo>
                    <a:pt x="66955" y="215447"/>
                  </a:lnTo>
                  <a:lnTo>
                    <a:pt x="31210" y="189904"/>
                  </a:lnTo>
                  <a:lnTo>
                    <a:pt x="0" y="12620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82281" y="4165600"/>
              <a:ext cx="843915" cy="137795"/>
            </a:xfrm>
            <a:custGeom>
              <a:avLst/>
              <a:gdLst/>
              <a:ahLst/>
              <a:cxnLst/>
              <a:rect l="l" t="t" r="r" b="b"/>
              <a:pathLst>
                <a:path w="843914" h="137795">
                  <a:moveTo>
                    <a:pt x="843756" y="0"/>
                  </a:moveTo>
                  <a:lnTo>
                    <a:pt x="0" y="0"/>
                  </a:lnTo>
                  <a:lnTo>
                    <a:pt x="0" y="137318"/>
                  </a:lnTo>
                  <a:lnTo>
                    <a:pt x="843756" y="137318"/>
                  </a:lnTo>
                  <a:lnTo>
                    <a:pt x="843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330414" y="4176267"/>
            <a:ext cx="76009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latin typeface="Times New Roman"/>
                <a:cs typeface="Times New Roman"/>
              </a:rPr>
              <a:t>P</a:t>
            </a:r>
            <a:r>
              <a:rPr sz="600" dirty="0">
                <a:latin typeface="Times New Roman"/>
                <a:cs typeface="Times New Roman"/>
              </a:rPr>
              <a:t>rint</a:t>
            </a:r>
            <a:r>
              <a:rPr sz="600" spc="-35" dirty="0">
                <a:latin typeface="Times New Roman"/>
                <a:cs typeface="Times New Roman"/>
              </a:rPr>
              <a:t> </a:t>
            </a:r>
            <a:r>
              <a:rPr sz="600" spc="-5" dirty="0">
                <a:latin typeface="Times New Roman"/>
                <a:cs typeface="Times New Roman"/>
              </a:rPr>
              <a:t>A</a:t>
            </a:r>
            <a:r>
              <a:rPr sz="600" dirty="0">
                <a:latin typeface="Times New Roman"/>
                <a:cs typeface="Times New Roman"/>
              </a:rPr>
              <a:t>ccount </a:t>
            </a:r>
            <a:r>
              <a:rPr sz="600" spc="-5" dirty="0">
                <a:latin typeface="Times New Roman"/>
                <a:cs typeface="Times New Roman"/>
              </a:rPr>
              <a:t>S</a:t>
            </a:r>
            <a:r>
              <a:rPr sz="600" dirty="0">
                <a:latin typeface="Times New Roman"/>
                <a:cs typeface="Times New Roman"/>
              </a:rPr>
              <a:t>tatement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468812" y="3918743"/>
            <a:ext cx="457200" cy="252729"/>
          </a:xfrm>
          <a:custGeom>
            <a:avLst/>
            <a:gdLst/>
            <a:ahLst/>
            <a:cxnLst/>
            <a:rect l="l" t="t" r="r" b="b"/>
            <a:pathLst>
              <a:path w="457200" h="252729">
                <a:moveTo>
                  <a:pt x="228600" y="0"/>
                </a:moveTo>
                <a:lnTo>
                  <a:pt x="167829" y="4508"/>
                </a:lnTo>
                <a:lnTo>
                  <a:pt x="113221" y="17230"/>
                </a:lnTo>
                <a:lnTo>
                  <a:pt x="66955" y="36965"/>
                </a:lnTo>
                <a:lnTo>
                  <a:pt x="31210" y="62507"/>
                </a:lnTo>
                <a:lnTo>
                  <a:pt x="0" y="126206"/>
                </a:lnTo>
                <a:lnTo>
                  <a:pt x="8165" y="159756"/>
                </a:lnTo>
                <a:lnTo>
                  <a:pt x="66955" y="215447"/>
                </a:lnTo>
                <a:lnTo>
                  <a:pt x="113221" y="235181"/>
                </a:lnTo>
                <a:lnTo>
                  <a:pt x="167829" y="247904"/>
                </a:lnTo>
                <a:lnTo>
                  <a:pt x="228600" y="252412"/>
                </a:lnTo>
                <a:lnTo>
                  <a:pt x="289371" y="247904"/>
                </a:lnTo>
                <a:lnTo>
                  <a:pt x="343979" y="235181"/>
                </a:lnTo>
                <a:lnTo>
                  <a:pt x="390244" y="215447"/>
                </a:lnTo>
                <a:lnTo>
                  <a:pt x="425989" y="189904"/>
                </a:lnTo>
                <a:lnTo>
                  <a:pt x="457200" y="126206"/>
                </a:lnTo>
                <a:lnTo>
                  <a:pt x="449034" y="92655"/>
                </a:lnTo>
                <a:lnTo>
                  <a:pt x="390244" y="36965"/>
                </a:lnTo>
                <a:lnTo>
                  <a:pt x="343979" y="17230"/>
                </a:lnTo>
                <a:lnTo>
                  <a:pt x="289371" y="4508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511300" y="1714500"/>
            <a:ext cx="4136390" cy="1408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909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Use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Case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Development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–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Example: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ATM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tabLst>
                <a:tab pos="1782445" algn="l"/>
                <a:tab pos="3987165" algn="l"/>
              </a:tabLst>
            </a:pPr>
            <a:r>
              <a:rPr sz="1600" u="heavy" dirty="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u="heavy" spc="-5" dirty="0">
                <a:uFill>
                  <a:solidFill>
                    <a:srgbClr val="C00000"/>
                  </a:solidFill>
                </a:uFill>
                <a:latin typeface="Arial MT"/>
                <a:cs typeface="Arial MT"/>
              </a:rPr>
              <a:t>System</a:t>
            </a:r>
            <a:r>
              <a:rPr sz="1600" u="heavy" spc="-40" dirty="0">
                <a:uFill>
                  <a:solidFill>
                    <a:srgbClr val="C00000"/>
                  </a:solidFill>
                </a:uFill>
                <a:latin typeface="Arial MT"/>
                <a:cs typeface="Arial MT"/>
              </a:rPr>
              <a:t> </a:t>
            </a:r>
            <a:r>
              <a:rPr sz="1600" u="heavy" spc="-5" dirty="0">
                <a:uFill>
                  <a:solidFill>
                    <a:srgbClr val="C00000"/>
                  </a:solidFill>
                </a:uFill>
                <a:latin typeface="Arial MT"/>
                <a:cs typeface="Arial MT"/>
              </a:rPr>
              <a:t>(7)	</a:t>
            </a:r>
            <a:endParaRPr sz="1600">
              <a:latin typeface="Arial MT"/>
              <a:cs typeface="Arial MT"/>
            </a:endParaRPr>
          </a:p>
          <a:p>
            <a:pPr marL="430530" indent="-170180">
              <a:lnSpc>
                <a:spcPct val="100000"/>
              </a:lnSpc>
              <a:spcBef>
                <a:spcPts val="1240"/>
              </a:spcBef>
              <a:buAutoNum type="arabicPeriod" startAt="7"/>
              <a:tabLst>
                <a:tab pos="431165" algn="l"/>
              </a:tabLst>
            </a:pPr>
            <a:r>
              <a:rPr sz="1200" spc="-5" dirty="0">
                <a:solidFill>
                  <a:srgbClr val="333399"/>
                </a:solidFill>
                <a:latin typeface="Arial MT"/>
                <a:cs typeface="Arial MT"/>
              </a:rPr>
              <a:t>Structure</a:t>
            </a:r>
            <a:r>
              <a:rPr sz="1200" spc="-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99"/>
                </a:solidFill>
                <a:latin typeface="Arial MT"/>
                <a:cs typeface="Arial MT"/>
              </a:rPr>
              <a:t>use</a:t>
            </a:r>
            <a:r>
              <a:rPr sz="1200" spc="-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99"/>
                </a:solidFill>
                <a:latin typeface="Arial MT"/>
                <a:cs typeface="Arial MT"/>
              </a:rPr>
              <a:t>case</a:t>
            </a:r>
            <a:r>
              <a:rPr sz="1200" spc="-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99"/>
                </a:solidFill>
                <a:latin typeface="Arial MT"/>
                <a:cs typeface="Arial MT"/>
              </a:rPr>
              <a:t>diagram</a:t>
            </a:r>
            <a:endParaRPr sz="1200">
              <a:latin typeface="Arial MT"/>
              <a:cs typeface="Arial MT"/>
            </a:endParaRPr>
          </a:p>
          <a:p>
            <a:pPr marL="633095" lvl="1" indent="-143510">
              <a:lnSpc>
                <a:spcPct val="100000"/>
              </a:lnSpc>
              <a:spcBef>
                <a:spcPts val="245"/>
              </a:spcBef>
              <a:buChar char="–"/>
              <a:tabLst>
                <a:tab pos="633095" algn="l"/>
              </a:tabLst>
            </a:pPr>
            <a:r>
              <a:rPr sz="1000" spc="-5" dirty="0">
                <a:latin typeface="Arial MT"/>
                <a:cs typeface="Arial MT"/>
              </a:rPr>
              <a:t>Identify commonalities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-5" dirty="0">
                <a:latin typeface="Arial MT"/>
                <a:cs typeface="Arial MT"/>
              </a:rPr>
              <a:t> specify </a:t>
            </a:r>
            <a:r>
              <a:rPr sz="1000" dirty="0">
                <a:latin typeface="Arial MT"/>
                <a:cs typeface="Arial MT"/>
              </a:rPr>
              <a:t>included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cases</a:t>
            </a:r>
            <a:endParaRPr sz="1000">
              <a:latin typeface="Arial MT"/>
              <a:cs typeface="Arial MT"/>
            </a:endParaRPr>
          </a:p>
          <a:p>
            <a:pPr marL="633095" lvl="1" indent="-143510">
              <a:lnSpc>
                <a:spcPct val="100000"/>
              </a:lnSpc>
              <a:spcBef>
                <a:spcPts val="219"/>
              </a:spcBef>
              <a:buChar char="–"/>
              <a:tabLst>
                <a:tab pos="633095" algn="l"/>
              </a:tabLst>
            </a:pPr>
            <a:r>
              <a:rPr sz="1000" spc="-5" dirty="0">
                <a:latin typeface="Arial MT"/>
                <a:cs typeface="Arial MT"/>
              </a:rPr>
              <a:t>Identify variants</a:t>
            </a:r>
            <a:r>
              <a:rPr sz="1000" dirty="0">
                <a:latin typeface="Arial MT"/>
                <a:cs typeface="Arial MT"/>
              </a:rPr>
              <a:t> and</a:t>
            </a:r>
            <a:r>
              <a:rPr sz="1000" spc="-5" dirty="0">
                <a:latin typeface="Arial MT"/>
                <a:cs typeface="Arial MT"/>
              </a:rPr>
              <a:t> specify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extended </a:t>
            </a:r>
            <a:r>
              <a:rPr sz="1000" dirty="0">
                <a:latin typeface="Arial MT"/>
                <a:cs typeface="Arial MT"/>
              </a:rPr>
              <a:t>use cases</a:t>
            </a:r>
            <a:endParaRPr sz="1000">
              <a:latin typeface="Arial MT"/>
              <a:cs typeface="Arial MT"/>
            </a:endParaRPr>
          </a:p>
          <a:p>
            <a:pPr marL="1323340">
              <a:lnSpc>
                <a:spcPct val="100000"/>
              </a:lnSpc>
              <a:spcBef>
                <a:spcPts val="780"/>
              </a:spcBef>
            </a:pPr>
            <a:r>
              <a:rPr sz="600" spc="-25" dirty="0">
                <a:latin typeface="Times New Roman"/>
                <a:cs typeface="Times New Roman"/>
              </a:rPr>
              <a:t>W</a:t>
            </a:r>
            <a:r>
              <a:rPr sz="600" dirty="0">
                <a:latin typeface="Times New Roman"/>
                <a:cs typeface="Times New Roman"/>
              </a:rPr>
              <a:t>ithdraw</a:t>
            </a:r>
            <a:r>
              <a:rPr sz="600" spc="-5" dirty="0">
                <a:latin typeface="Times New Roman"/>
                <a:cs typeface="Times New Roman"/>
              </a:rPr>
              <a:t> C</a:t>
            </a:r>
            <a:r>
              <a:rPr sz="600" dirty="0">
                <a:latin typeface="Times New Roman"/>
                <a:cs typeface="Times New Roman"/>
              </a:rPr>
              <a:t>a</a:t>
            </a:r>
            <a:r>
              <a:rPr sz="600" spc="-5" dirty="0">
                <a:latin typeface="Times New Roman"/>
                <a:cs typeface="Times New Roman"/>
              </a:rPr>
              <a:t>s</a:t>
            </a:r>
            <a:r>
              <a:rPr sz="600" dirty="0">
                <a:latin typeface="Times New Roman"/>
                <a:cs typeface="Times New Roman"/>
              </a:rPr>
              <a:t>h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835275" y="3116262"/>
            <a:ext cx="469900" cy="265430"/>
            <a:chOff x="2835275" y="3116262"/>
            <a:chExt cx="469900" cy="265430"/>
          </a:xfrm>
        </p:grpSpPr>
        <p:sp>
          <p:nvSpPr>
            <p:cNvPr id="25" name="object 25"/>
            <p:cNvSpPr/>
            <p:nvPr/>
          </p:nvSpPr>
          <p:spPr>
            <a:xfrm>
              <a:off x="2841625" y="3122612"/>
              <a:ext cx="457200" cy="252729"/>
            </a:xfrm>
            <a:custGeom>
              <a:avLst/>
              <a:gdLst/>
              <a:ahLst/>
              <a:cxnLst/>
              <a:rect l="l" t="t" r="r" b="b"/>
              <a:pathLst>
                <a:path w="457200" h="252729">
                  <a:moveTo>
                    <a:pt x="228600" y="0"/>
                  </a:moveTo>
                  <a:lnTo>
                    <a:pt x="167829" y="4508"/>
                  </a:lnTo>
                  <a:lnTo>
                    <a:pt x="113221" y="17230"/>
                  </a:lnTo>
                  <a:lnTo>
                    <a:pt x="66955" y="36965"/>
                  </a:lnTo>
                  <a:lnTo>
                    <a:pt x="31210" y="62507"/>
                  </a:lnTo>
                  <a:lnTo>
                    <a:pt x="0" y="126206"/>
                  </a:lnTo>
                  <a:lnTo>
                    <a:pt x="8165" y="159756"/>
                  </a:lnTo>
                  <a:lnTo>
                    <a:pt x="66955" y="215447"/>
                  </a:lnTo>
                  <a:lnTo>
                    <a:pt x="113221" y="235181"/>
                  </a:lnTo>
                  <a:lnTo>
                    <a:pt x="167829" y="247904"/>
                  </a:lnTo>
                  <a:lnTo>
                    <a:pt x="228600" y="252412"/>
                  </a:lnTo>
                  <a:lnTo>
                    <a:pt x="289370" y="247904"/>
                  </a:lnTo>
                  <a:lnTo>
                    <a:pt x="343978" y="235181"/>
                  </a:lnTo>
                  <a:lnTo>
                    <a:pt x="390244" y="215447"/>
                  </a:lnTo>
                  <a:lnTo>
                    <a:pt x="425989" y="189904"/>
                  </a:lnTo>
                  <a:lnTo>
                    <a:pt x="457200" y="126206"/>
                  </a:lnTo>
                  <a:lnTo>
                    <a:pt x="449034" y="92655"/>
                  </a:lnTo>
                  <a:lnTo>
                    <a:pt x="390244" y="36965"/>
                  </a:lnTo>
                  <a:lnTo>
                    <a:pt x="343978" y="17230"/>
                  </a:lnTo>
                  <a:lnTo>
                    <a:pt x="289370" y="4508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41625" y="3122612"/>
              <a:ext cx="457200" cy="252729"/>
            </a:xfrm>
            <a:custGeom>
              <a:avLst/>
              <a:gdLst/>
              <a:ahLst/>
              <a:cxnLst/>
              <a:rect l="l" t="t" r="r" b="b"/>
              <a:pathLst>
                <a:path w="457200" h="252729">
                  <a:moveTo>
                    <a:pt x="0" y="126206"/>
                  </a:moveTo>
                  <a:lnTo>
                    <a:pt x="31210" y="62507"/>
                  </a:lnTo>
                  <a:lnTo>
                    <a:pt x="66955" y="36964"/>
                  </a:lnTo>
                  <a:lnTo>
                    <a:pt x="113221" y="17230"/>
                  </a:lnTo>
                  <a:lnTo>
                    <a:pt x="167829" y="4508"/>
                  </a:lnTo>
                  <a:lnTo>
                    <a:pt x="228600" y="0"/>
                  </a:lnTo>
                  <a:lnTo>
                    <a:pt x="289370" y="4508"/>
                  </a:lnTo>
                  <a:lnTo>
                    <a:pt x="343978" y="17230"/>
                  </a:lnTo>
                  <a:lnTo>
                    <a:pt x="390244" y="36964"/>
                  </a:lnTo>
                  <a:lnTo>
                    <a:pt x="425989" y="62507"/>
                  </a:lnTo>
                  <a:lnTo>
                    <a:pt x="457200" y="126206"/>
                  </a:lnTo>
                  <a:lnTo>
                    <a:pt x="449034" y="159756"/>
                  </a:lnTo>
                  <a:lnTo>
                    <a:pt x="390244" y="215447"/>
                  </a:lnTo>
                  <a:lnTo>
                    <a:pt x="343978" y="235181"/>
                  </a:lnTo>
                  <a:lnTo>
                    <a:pt x="289370" y="247904"/>
                  </a:lnTo>
                  <a:lnTo>
                    <a:pt x="228600" y="252412"/>
                  </a:lnTo>
                  <a:lnTo>
                    <a:pt x="167829" y="247904"/>
                  </a:lnTo>
                  <a:lnTo>
                    <a:pt x="113221" y="235181"/>
                  </a:lnTo>
                  <a:lnTo>
                    <a:pt x="66955" y="215447"/>
                  </a:lnTo>
                  <a:lnTo>
                    <a:pt x="31210" y="189904"/>
                  </a:lnTo>
                  <a:lnTo>
                    <a:pt x="0" y="12620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669506" y="3316731"/>
            <a:ext cx="57086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Times New Roman"/>
                <a:cs typeface="Times New Roman"/>
              </a:rPr>
              <a:t>Identify </a:t>
            </a:r>
            <a:r>
              <a:rPr sz="600" spc="-5" dirty="0">
                <a:latin typeface="Times New Roman"/>
                <a:cs typeface="Times New Roman"/>
              </a:rPr>
              <a:t>C</a:t>
            </a:r>
            <a:r>
              <a:rPr sz="600" dirty="0">
                <a:latin typeface="Times New Roman"/>
                <a:cs typeface="Times New Roman"/>
              </a:rPr>
              <a:t>u</a:t>
            </a:r>
            <a:r>
              <a:rPr sz="600" spc="-5" dirty="0">
                <a:latin typeface="Times New Roman"/>
                <a:cs typeface="Times New Roman"/>
              </a:rPr>
              <a:t>s</a:t>
            </a:r>
            <a:r>
              <a:rPr sz="600" dirty="0">
                <a:latin typeface="Times New Roman"/>
                <a:cs typeface="Times New Roman"/>
              </a:rPr>
              <a:t>tomer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226929" y="3326141"/>
            <a:ext cx="1316355" cy="640715"/>
            <a:chOff x="3226929" y="3326141"/>
            <a:chExt cx="1316355" cy="640715"/>
          </a:xfrm>
        </p:grpSpPr>
        <p:sp>
          <p:nvSpPr>
            <p:cNvPr id="29" name="object 29"/>
            <p:cNvSpPr/>
            <p:nvPr/>
          </p:nvSpPr>
          <p:spPr>
            <a:xfrm>
              <a:off x="3702049" y="3423443"/>
              <a:ext cx="457200" cy="252729"/>
            </a:xfrm>
            <a:custGeom>
              <a:avLst/>
              <a:gdLst/>
              <a:ahLst/>
              <a:cxnLst/>
              <a:rect l="l" t="t" r="r" b="b"/>
              <a:pathLst>
                <a:path w="457200" h="252729">
                  <a:moveTo>
                    <a:pt x="0" y="126206"/>
                  </a:moveTo>
                  <a:lnTo>
                    <a:pt x="31210" y="62507"/>
                  </a:lnTo>
                  <a:lnTo>
                    <a:pt x="66955" y="36964"/>
                  </a:lnTo>
                  <a:lnTo>
                    <a:pt x="113221" y="17230"/>
                  </a:lnTo>
                  <a:lnTo>
                    <a:pt x="167829" y="4508"/>
                  </a:lnTo>
                  <a:lnTo>
                    <a:pt x="228600" y="0"/>
                  </a:lnTo>
                  <a:lnTo>
                    <a:pt x="289370" y="4508"/>
                  </a:lnTo>
                  <a:lnTo>
                    <a:pt x="343978" y="17230"/>
                  </a:lnTo>
                  <a:lnTo>
                    <a:pt x="390244" y="36964"/>
                  </a:lnTo>
                  <a:lnTo>
                    <a:pt x="425989" y="62507"/>
                  </a:lnTo>
                  <a:lnTo>
                    <a:pt x="457200" y="126206"/>
                  </a:lnTo>
                  <a:lnTo>
                    <a:pt x="449034" y="159756"/>
                  </a:lnTo>
                  <a:lnTo>
                    <a:pt x="390244" y="215447"/>
                  </a:lnTo>
                  <a:lnTo>
                    <a:pt x="343978" y="235181"/>
                  </a:lnTo>
                  <a:lnTo>
                    <a:pt x="289370" y="247904"/>
                  </a:lnTo>
                  <a:lnTo>
                    <a:pt x="228600" y="252412"/>
                  </a:lnTo>
                  <a:lnTo>
                    <a:pt x="167829" y="247904"/>
                  </a:lnTo>
                  <a:lnTo>
                    <a:pt x="113221" y="235181"/>
                  </a:lnTo>
                  <a:lnTo>
                    <a:pt x="66955" y="215447"/>
                  </a:lnTo>
                  <a:lnTo>
                    <a:pt x="31210" y="189904"/>
                  </a:lnTo>
                  <a:lnTo>
                    <a:pt x="0" y="12620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26917" y="3326142"/>
              <a:ext cx="1316355" cy="640715"/>
            </a:xfrm>
            <a:custGeom>
              <a:avLst/>
              <a:gdLst/>
              <a:ahLst/>
              <a:cxnLst/>
              <a:rect l="l" t="t" r="r" b="b"/>
              <a:pathLst>
                <a:path w="1316354" h="640714">
                  <a:moveTo>
                    <a:pt x="103060" y="41770"/>
                  </a:moveTo>
                  <a:lnTo>
                    <a:pt x="10452" y="0"/>
                  </a:lnTo>
                  <a:lnTo>
                    <a:pt x="0" y="23164"/>
                  </a:lnTo>
                  <a:lnTo>
                    <a:pt x="92621" y="64935"/>
                  </a:lnTo>
                  <a:lnTo>
                    <a:pt x="103060" y="41770"/>
                  </a:lnTo>
                  <a:close/>
                </a:path>
                <a:path w="1316354" h="640714">
                  <a:moveTo>
                    <a:pt x="141757" y="496938"/>
                  </a:moveTo>
                  <a:lnTo>
                    <a:pt x="131787" y="473583"/>
                  </a:lnTo>
                  <a:lnTo>
                    <a:pt x="38341" y="513461"/>
                  </a:lnTo>
                  <a:lnTo>
                    <a:pt x="48310" y="536816"/>
                  </a:lnTo>
                  <a:lnTo>
                    <a:pt x="141757" y="496938"/>
                  </a:lnTo>
                  <a:close/>
                </a:path>
                <a:path w="1316354" h="640714">
                  <a:moveTo>
                    <a:pt x="265137" y="114871"/>
                  </a:moveTo>
                  <a:lnTo>
                    <a:pt x="172529" y="73101"/>
                  </a:lnTo>
                  <a:lnTo>
                    <a:pt x="162077" y="96253"/>
                  </a:lnTo>
                  <a:lnTo>
                    <a:pt x="254698" y="138023"/>
                  </a:lnTo>
                  <a:lnTo>
                    <a:pt x="265137" y="114871"/>
                  </a:lnTo>
                  <a:close/>
                </a:path>
                <a:path w="1316354" h="640714">
                  <a:moveTo>
                    <a:pt x="305295" y="427151"/>
                  </a:moveTo>
                  <a:lnTo>
                    <a:pt x="295325" y="403796"/>
                  </a:lnTo>
                  <a:lnTo>
                    <a:pt x="201879" y="443674"/>
                  </a:lnTo>
                  <a:lnTo>
                    <a:pt x="211848" y="467029"/>
                  </a:lnTo>
                  <a:lnTo>
                    <a:pt x="305295" y="427151"/>
                  </a:lnTo>
                  <a:close/>
                </a:path>
                <a:path w="1316354" h="640714">
                  <a:moveTo>
                    <a:pt x="468820" y="357365"/>
                  </a:moveTo>
                  <a:lnTo>
                    <a:pt x="458851" y="334010"/>
                  </a:lnTo>
                  <a:lnTo>
                    <a:pt x="365404" y="373888"/>
                  </a:lnTo>
                  <a:lnTo>
                    <a:pt x="375373" y="397243"/>
                  </a:lnTo>
                  <a:lnTo>
                    <a:pt x="468820" y="357365"/>
                  </a:lnTo>
                  <a:close/>
                </a:path>
                <a:path w="1316354" h="640714">
                  <a:moveTo>
                    <a:pt x="475132" y="223507"/>
                  </a:moveTo>
                  <a:lnTo>
                    <a:pt x="463296" y="208978"/>
                  </a:lnTo>
                  <a:lnTo>
                    <a:pt x="421322" y="157454"/>
                  </a:lnTo>
                  <a:lnTo>
                    <a:pt x="410883" y="180606"/>
                  </a:lnTo>
                  <a:lnTo>
                    <a:pt x="334606" y="146202"/>
                  </a:lnTo>
                  <a:lnTo>
                    <a:pt x="324167" y="169354"/>
                  </a:lnTo>
                  <a:lnTo>
                    <a:pt x="400443" y="203758"/>
                  </a:lnTo>
                  <a:lnTo>
                    <a:pt x="390004" y="226910"/>
                  </a:lnTo>
                  <a:lnTo>
                    <a:pt x="475132" y="223507"/>
                  </a:lnTo>
                  <a:close/>
                </a:path>
                <a:path w="1316354" h="640714">
                  <a:moveTo>
                    <a:pt x="541807" y="312407"/>
                  </a:moveTo>
                  <a:lnTo>
                    <a:pt x="456768" y="307276"/>
                  </a:lnTo>
                  <a:lnTo>
                    <a:pt x="486676" y="377367"/>
                  </a:lnTo>
                  <a:lnTo>
                    <a:pt x="541807" y="312407"/>
                  </a:lnTo>
                  <a:close/>
                </a:path>
                <a:path w="1316354" h="640714">
                  <a:moveTo>
                    <a:pt x="949782" y="325843"/>
                  </a:moveTo>
                  <a:lnTo>
                    <a:pt x="865657" y="312407"/>
                  </a:lnTo>
                  <a:lnTo>
                    <a:pt x="905383" y="387769"/>
                  </a:lnTo>
                  <a:lnTo>
                    <a:pt x="949782" y="325843"/>
                  </a:lnTo>
                  <a:close/>
                </a:path>
                <a:path w="1316354" h="640714">
                  <a:moveTo>
                    <a:pt x="1026947" y="412407"/>
                  </a:moveTo>
                  <a:lnTo>
                    <a:pt x="944372" y="353225"/>
                  </a:lnTo>
                  <a:lnTo>
                    <a:pt x="929576" y="373862"/>
                  </a:lnTo>
                  <a:lnTo>
                    <a:pt x="1012151" y="433057"/>
                  </a:lnTo>
                  <a:lnTo>
                    <a:pt x="1026947" y="412407"/>
                  </a:lnTo>
                  <a:close/>
                </a:path>
                <a:path w="1316354" h="640714">
                  <a:moveTo>
                    <a:pt x="1171460" y="516001"/>
                  </a:moveTo>
                  <a:lnTo>
                    <a:pt x="1088885" y="456806"/>
                  </a:lnTo>
                  <a:lnTo>
                    <a:pt x="1074077" y="477456"/>
                  </a:lnTo>
                  <a:lnTo>
                    <a:pt x="1156652" y="536651"/>
                  </a:lnTo>
                  <a:lnTo>
                    <a:pt x="1171460" y="516001"/>
                  </a:lnTo>
                  <a:close/>
                </a:path>
                <a:path w="1316354" h="640714">
                  <a:moveTo>
                    <a:pt x="1315961" y="619594"/>
                  </a:moveTo>
                  <a:lnTo>
                    <a:pt x="1233385" y="560400"/>
                  </a:lnTo>
                  <a:lnTo>
                    <a:pt x="1218590" y="581037"/>
                  </a:lnTo>
                  <a:lnTo>
                    <a:pt x="1301165" y="640232"/>
                  </a:lnTo>
                  <a:lnTo>
                    <a:pt x="1315961" y="6195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121818" y="3436111"/>
            <a:ext cx="1513840" cy="348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Times New Roman"/>
                <a:cs typeface="Times New Roman"/>
              </a:rPr>
              <a:t>&lt;&lt;include&gt;&gt;</a:t>
            </a: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tabLst>
                <a:tab pos="1144905" algn="l"/>
              </a:tabLst>
            </a:pPr>
            <a:r>
              <a:rPr sz="500" spc="-5" dirty="0">
                <a:latin typeface="Times New Roman"/>
                <a:cs typeface="Times New Roman"/>
              </a:rPr>
              <a:t>&lt;&lt;include&gt;&gt;	</a:t>
            </a:r>
            <a:r>
              <a:rPr sz="750" spc="-7" baseline="5555" dirty="0">
                <a:latin typeface="Times New Roman"/>
                <a:cs typeface="Times New Roman"/>
              </a:rPr>
              <a:t>&lt;&lt;include&gt;&gt;</a:t>
            </a:r>
            <a:endParaRPr sz="750" baseline="5555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498600" y="1549400"/>
            <a:ext cx="4572000" cy="3429000"/>
            <a:chOff x="1498600" y="1549400"/>
            <a:chExt cx="4572000" cy="3429000"/>
          </a:xfrm>
        </p:grpSpPr>
        <p:sp>
          <p:nvSpPr>
            <p:cNvPr id="33" name="object 33"/>
            <p:cNvSpPr/>
            <p:nvPr/>
          </p:nvSpPr>
          <p:spPr>
            <a:xfrm>
              <a:off x="4470400" y="3918743"/>
              <a:ext cx="457200" cy="252729"/>
            </a:xfrm>
            <a:custGeom>
              <a:avLst/>
              <a:gdLst/>
              <a:ahLst/>
              <a:cxnLst/>
              <a:rect l="l" t="t" r="r" b="b"/>
              <a:pathLst>
                <a:path w="457200" h="252729">
                  <a:moveTo>
                    <a:pt x="0" y="126206"/>
                  </a:moveTo>
                  <a:lnTo>
                    <a:pt x="31210" y="62507"/>
                  </a:lnTo>
                  <a:lnTo>
                    <a:pt x="66955" y="36964"/>
                  </a:lnTo>
                  <a:lnTo>
                    <a:pt x="113221" y="17230"/>
                  </a:lnTo>
                  <a:lnTo>
                    <a:pt x="167829" y="4508"/>
                  </a:lnTo>
                  <a:lnTo>
                    <a:pt x="228600" y="0"/>
                  </a:lnTo>
                  <a:lnTo>
                    <a:pt x="289370" y="4508"/>
                  </a:lnTo>
                  <a:lnTo>
                    <a:pt x="343978" y="17230"/>
                  </a:lnTo>
                  <a:lnTo>
                    <a:pt x="390244" y="36964"/>
                  </a:lnTo>
                  <a:lnTo>
                    <a:pt x="425989" y="62507"/>
                  </a:lnTo>
                  <a:lnTo>
                    <a:pt x="457200" y="126206"/>
                  </a:lnTo>
                  <a:lnTo>
                    <a:pt x="449034" y="159756"/>
                  </a:lnTo>
                  <a:lnTo>
                    <a:pt x="390244" y="215447"/>
                  </a:lnTo>
                  <a:lnTo>
                    <a:pt x="343978" y="235181"/>
                  </a:lnTo>
                  <a:lnTo>
                    <a:pt x="289370" y="247904"/>
                  </a:lnTo>
                  <a:lnTo>
                    <a:pt x="228600" y="252412"/>
                  </a:lnTo>
                  <a:lnTo>
                    <a:pt x="167829" y="247904"/>
                  </a:lnTo>
                  <a:lnTo>
                    <a:pt x="113221" y="235181"/>
                  </a:lnTo>
                  <a:lnTo>
                    <a:pt x="66955" y="215447"/>
                  </a:lnTo>
                  <a:lnTo>
                    <a:pt x="31210" y="189904"/>
                  </a:lnTo>
                  <a:lnTo>
                    <a:pt x="0" y="12620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04950" y="1555750"/>
              <a:ext cx="4559300" cy="3416300"/>
            </a:xfrm>
            <a:custGeom>
              <a:avLst/>
              <a:gdLst/>
              <a:ahLst/>
              <a:cxnLst/>
              <a:rect l="l" t="t" r="r" b="b"/>
              <a:pathLst>
                <a:path w="4559300" h="3416300">
                  <a:moveTo>
                    <a:pt x="0" y="0"/>
                  </a:moveTo>
                  <a:lnTo>
                    <a:pt x="4559300" y="0"/>
                  </a:lnTo>
                  <a:lnTo>
                    <a:pt x="4559300" y="3416300"/>
                  </a:lnTo>
                  <a:lnTo>
                    <a:pt x="0" y="3416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1498600" y="57150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00520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Cases</a:t>
                      </a:r>
                      <a:r>
                        <a:rPr sz="1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Development</a:t>
                      </a:r>
                      <a:r>
                        <a:rPr sz="1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(1)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 gridSpan="2"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2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Heuristics</a:t>
                      </a:r>
                      <a:r>
                        <a:rPr sz="1200" spc="-1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1200" spc="-1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finding </a:t>
                      </a:r>
                      <a:r>
                        <a:rPr sz="120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use</a:t>
                      </a:r>
                      <a:r>
                        <a:rPr sz="1200" spc="-1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cases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indent="-143510">
                        <a:lnSpc>
                          <a:spcPct val="100000"/>
                        </a:lnSpc>
                        <a:spcBef>
                          <a:spcPts val="24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Select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narrow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vertical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slice of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the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system (i.e.,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one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scenario)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839469" marR="365125" lvl="1" indent="-114300">
                        <a:lnSpc>
                          <a:spcPct val="100000"/>
                        </a:lnSpc>
                        <a:spcBef>
                          <a:spcPts val="220"/>
                        </a:spcBef>
                        <a:buChar char="•"/>
                        <a:tabLst>
                          <a:tab pos="839469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Discuss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it in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 detail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with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the user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 understand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user’s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preferred </a:t>
                      </a:r>
                      <a:r>
                        <a:rPr sz="900" spc="-2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style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of interaction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839469" lvl="1" indent="-114935">
                        <a:lnSpc>
                          <a:spcPct val="100000"/>
                        </a:lnSpc>
                        <a:spcBef>
                          <a:spcPts val="120"/>
                        </a:spcBef>
                        <a:buChar char="•"/>
                        <a:tabLst>
                          <a:tab pos="839469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Could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target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high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value or high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risk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first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638810" marR="598170" indent="-142875">
                        <a:lnSpc>
                          <a:spcPct val="100000"/>
                        </a:lnSpc>
                        <a:spcBef>
                          <a:spcPts val="334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Select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horizontal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slice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(i.e., many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scenarios)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define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000" spc="-2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scope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the system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839469" lvl="1" indent="-114935">
                        <a:lnSpc>
                          <a:spcPct val="100000"/>
                        </a:lnSpc>
                        <a:spcBef>
                          <a:spcPts val="195"/>
                        </a:spcBef>
                        <a:buChar char="•"/>
                        <a:tabLst>
                          <a:tab pos="839469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Discuss the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scope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user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639445" indent="-143510">
                        <a:lnSpc>
                          <a:spcPct val="100000"/>
                        </a:lnSpc>
                        <a:spcBef>
                          <a:spcPts val="21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Use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illustrative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prototypes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(e.g., mock-ups)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as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visual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support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indent="-143510">
                        <a:lnSpc>
                          <a:spcPct val="100000"/>
                        </a:lnSpc>
                        <a:spcBef>
                          <a:spcPts val="21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Find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out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what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user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does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839469" lvl="1" indent="-114935">
                        <a:lnSpc>
                          <a:spcPct val="100000"/>
                        </a:lnSpc>
                        <a:spcBef>
                          <a:spcPts val="295"/>
                        </a:spcBef>
                        <a:buChar char="•"/>
                        <a:tabLst>
                          <a:tab pos="839469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Task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observation (preferable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 questionnaires)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98600" y="1549400"/>
          <a:ext cx="4568825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609600" marR="31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Review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Available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Documentation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>
                  <a:txBody>
                    <a:bodyPr/>
                    <a:lstStyle/>
                    <a:p>
                      <a:pPr marL="439420" marR="3175" indent="-172085">
                        <a:lnSpc>
                          <a:spcPct val="100000"/>
                        </a:lnSpc>
                        <a:spcBef>
                          <a:spcPts val="108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Start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with 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reading</a:t>
                      </a:r>
                      <a:r>
                        <a:rPr sz="12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available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documentation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marR="3175" lvl="1" indent="-143510">
                        <a:lnSpc>
                          <a:spcPct val="100000"/>
                        </a:lnSpc>
                        <a:spcBef>
                          <a:spcPts val="24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User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documents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(manual,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guides…)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marR="3175" lvl="1" indent="-143510">
                        <a:lnSpc>
                          <a:spcPct val="100000"/>
                        </a:lnSpc>
                        <a:spcBef>
                          <a:spcPts val="219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Development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documents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marR="3175" lvl="1" indent="-143510">
                        <a:lnSpc>
                          <a:spcPct val="100000"/>
                        </a:lnSpc>
                        <a:spcBef>
                          <a:spcPts val="19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Requirements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documents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marR="3175" lvl="1" indent="-143510">
                        <a:lnSpc>
                          <a:spcPct val="100000"/>
                        </a:lnSpc>
                        <a:spcBef>
                          <a:spcPts val="31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Internal</a:t>
                      </a:r>
                      <a:r>
                        <a:rPr sz="1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memos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marR="3175" lvl="1" indent="-143510">
                        <a:lnSpc>
                          <a:spcPct val="100000"/>
                        </a:lnSpc>
                        <a:spcBef>
                          <a:spcPts val="19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Change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histories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95934" marR="31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000" spc="2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…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8784" indent="-171450">
                        <a:lnSpc>
                          <a:spcPct val="105000"/>
                        </a:lnSpc>
                        <a:spcBef>
                          <a:spcPts val="13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Of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course,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often these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are out of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date,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poorly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written,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wrong,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etc.,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but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it's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good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starting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point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9420" marR="3175" indent="-172085">
                        <a:lnSpc>
                          <a:spcPct val="100000"/>
                        </a:lnSpc>
                        <a:spcBef>
                          <a:spcPts val="24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Discourse</a:t>
                      </a:r>
                      <a:r>
                        <a:rPr sz="12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analysis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8810" marR="34290" lvl="1" indent="-142875">
                        <a:lnSpc>
                          <a:spcPct val="100000"/>
                        </a:lnSpc>
                        <a:spcBef>
                          <a:spcPts val="27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Use of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words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and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phrases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examined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in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written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or spoken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language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98600" y="57150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29083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Observation</a:t>
                      </a:r>
                      <a:r>
                        <a:rPr sz="1600" spc="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Related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Techniques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(1)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 gridSpan="2">
                  <a:txBody>
                    <a:bodyPr/>
                    <a:lstStyle/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108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Observation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4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Get into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trenches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and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observe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specialists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“in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wild”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1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Shadow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important potential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users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as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they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do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their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work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8810" marR="856615" lvl="1" indent="-142875">
                        <a:lnSpc>
                          <a:spcPct val="100000"/>
                        </a:lnSpc>
                        <a:spcBef>
                          <a:spcPts val="19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Initially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observe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silently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(otherwise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you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may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get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biased </a:t>
                      </a:r>
                      <a:r>
                        <a:rPr sz="1000" spc="-2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information)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31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Ask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user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explain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everything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he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she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doing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19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Session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videotaping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8784" marR="492759" indent="-171450">
                        <a:lnSpc>
                          <a:spcPct val="100800"/>
                        </a:lnSpc>
                        <a:spcBef>
                          <a:spcPts val="29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Ethnography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also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attempts to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discover social, human,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and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political factors,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which may also impact 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requirements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98600" y="15494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8445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Cases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Development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(2)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38784" marR="622300" indent="-171450">
                        <a:lnSpc>
                          <a:spcPts val="1420"/>
                        </a:lnSpc>
                      </a:pPr>
                      <a:r>
                        <a:rPr sz="14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Alternative </a:t>
                      </a:r>
                      <a:r>
                        <a:rPr sz="140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ways of </a:t>
                      </a:r>
                      <a:r>
                        <a:rPr sz="14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identifying </a:t>
                      </a:r>
                      <a:r>
                        <a:rPr sz="140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use cases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(Ham,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Larman)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8810" marR="318135" indent="-142875">
                        <a:lnSpc>
                          <a:spcPct val="100000"/>
                        </a:lnSpc>
                        <a:spcBef>
                          <a:spcPts val="31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Identify </a:t>
                      </a:r>
                      <a:r>
                        <a:rPr sz="12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external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events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which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the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system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must 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respond, and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then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relate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these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events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participating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actors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specific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cases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8810" marR="461009" indent="-142875">
                        <a:lnSpc>
                          <a:spcPct val="100800"/>
                        </a:lnSpc>
                        <a:spcBef>
                          <a:spcPts val="25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Express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business processes in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terms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of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specific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scenarios,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generalize</a:t>
                      </a:r>
                      <a:r>
                        <a:rPr sz="1200" spc="-1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scenarios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into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cases,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identify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the actors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involved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each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case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8810" marR="309245" indent="-142875">
                        <a:lnSpc>
                          <a:spcPct val="100800"/>
                        </a:lnSpc>
                        <a:spcBef>
                          <a:spcPts val="254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Derive likely use cases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from </a:t>
                      </a:r>
                      <a:r>
                        <a:rPr sz="12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existing functional 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requirements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– if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some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requirements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do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not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trace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any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case,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consider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whether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you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really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need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them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98600" y="57150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00520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Cases</a:t>
                      </a:r>
                      <a:r>
                        <a:rPr sz="1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Development</a:t>
                      </a:r>
                      <a:r>
                        <a:rPr sz="1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(3)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 gridSpan="2">
                  <a:txBody>
                    <a:bodyPr/>
                    <a:lstStyle/>
                    <a:p>
                      <a:pPr marL="438784" marR="595630" indent="-171450">
                        <a:lnSpc>
                          <a:spcPts val="1390"/>
                        </a:lnSpc>
                        <a:spcBef>
                          <a:spcPts val="116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Often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one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case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(or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very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small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number)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can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be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identified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as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central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to the system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3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entire system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can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be built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around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this particular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use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case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8784" marR="475615" indent="-171450">
                        <a:lnSpc>
                          <a:spcPts val="1390"/>
                        </a:lnSpc>
                        <a:spcBef>
                          <a:spcPts val="39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There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are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other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reasons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for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focusing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on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particular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use </a:t>
                      </a:r>
                      <a:r>
                        <a:rPr sz="1200" spc="-3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cases: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8810" marR="533400" lvl="1" indent="-142875">
                        <a:lnSpc>
                          <a:spcPct val="100000"/>
                        </a:lnSpc>
                        <a:spcBef>
                          <a:spcPts val="21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Some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use cases will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represent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0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high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risk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because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for some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reason their implementation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problematic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1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Some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cases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will have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r>
                        <a:rPr sz="1000" spc="-1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political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or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commercial </a:t>
                      </a:r>
                      <a:r>
                        <a:rPr sz="10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value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30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Approach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iterative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8810" marR="322580" lvl="1" indent="-142875">
                        <a:lnSpc>
                          <a:spcPct val="100000"/>
                        </a:lnSpc>
                        <a:spcBef>
                          <a:spcPts val="25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System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scope and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boundaries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may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change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as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more information </a:t>
                      </a:r>
                      <a:r>
                        <a:rPr sz="1000" spc="-2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known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about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actors,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their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goals,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cases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47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98600" y="15494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946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Example: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University Registration System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28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(1)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002155">
                        <a:lnSpc>
                          <a:spcPts val="650"/>
                        </a:lnSpc>
                        <a:spcBef>
                          <a:spcPts val="760"/>
                        </a:spcBef>
                        <a:tabLst>
                          <a:tab pos="2600960" algn="l"/>
                          <a:tab pos="3270885" algn="l"/>
                        </a:tabLst>
                      </a:pPr>
                      <a:r>
                        <a:rPr sz="900" baseline="9259" dirty="0">
                          <a:latin typeface="Times New Roman"/>
                          <a:cs typeface="Times New Roman"/>
                        </a:rPr>
                        <a:t>Enroll in	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&lt;&lt;i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nc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ude</a:t>
                      </a:r>
                      <a:r>
                        <a:rPr sz="500" spc="-5" dirty="0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500" dirty="0">
                          <a:latin typeface="Times New Roman"/>
                          <a:cs typeface="Times New Roman"/>
                        </a:rPr>
                        <a:t>&gt;	</a:t>
                      </a:r>
                      <a:r>
                        <a:rPr sz="900" baseline="-13888" dirty="0">
                          <a:latin typeface="Times New Roman"/>
                          <a:cs typeface="Times New Roman"/>
                        </a:rPr>
                        <a:t>Enroll in</a:t>
                      </a:r>
                      <a:endParaRPr sz="900" baseline="-13888">
                        <a:latin typeface="Times New Roman"/>
                        <a:cs typeface="Times New Roman"/>
                      </a:endParaRPr>
                    </a:p>
                    <a:p>
                      <a:pPr marL="1076960">
                        <a:lnSpc>
                          <a:spcPts val="650"/>
                        </a:lnSpc>
                        <a:tabLst>
                          <a:tab pos="1976120" algn="l"/>
                          <a:tab pos="3307079" algn="l"/>
                        </a:tabLst>
                      </a:pPr>
                      <a:r>
                        <a:rPr sz="900" spc="-7" baseline="18518" dirty="0">
                          <a:latin typeface="Times New Roman"/>
                          <a:cs typeface="Times New Roman"/>
                        </a:rPr>
                        <a:t>Registrar	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University	</a:t>
                      </a:r>
                      <a:r>
                        <a:rPr sz="900" spc="-7" baseline="-23148" dirty="0">
                          <a:latin typeface="Times New Roman"/>
                          <a:cs typeface="Times New Roman"/>
                        </a:rPr>
                        <a:t>Course</a:t>
                      </a:r>
                      <a:endParaRPr sz="900" baseline="-23148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0612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500" spc="-5" dirty="0">
                          <a:latin typeface="Times New Roman"/>
                          <a:cs typeface="Times New Roman"/>
                        </a:rPr>
                        <a:t>&lt;&lt;extend&gt;&gt;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R="16414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spc="-5" dirty="0">
                          <a:latin typeface="Times New Roman"/>
                          <a:cs typeface="Times New Roman"/>
                        </a:rPr>
                        <a:t>Applicant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1711960" algn="ctr">
                        <a:lnSpc>
                          <a:spcPts val="710"/>
                        </a:lnSpc>
                        <a:spcBef>
                          <a:spcPts val="45"/>
                        </a:spcBef>
                        <a:tabLst>
                          <a:tab pos="2972435" algn="l"/>
                        </a:tabLst>
                      </a:pPr>
                      <a:r>
                        <a:rPr sz="900" spc="-7" baseline="-18518" dirty="0">
                          <a:latin typeface="Times New Roman"/>
                          <a:cs typeface="Times New Roman"/>
                        </a:rPr>
                        <a:t>Perform	</a:t>
                      </a:r>
                      <a:r>
                        <a:rPr sz="600" dirty="0">
                          <a:latin typeface="Times New Roman"/>
                          <a:cs typeface="Times New Roman"/>
                        </a:rPr>
                        <a:t>Enroll</a:t>
                      </a:r>
                      <a:r>
                        <a:rPr sz="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Family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1661160" algn="ctr">
                        <a:lnSpc>
                          <a:spcPts val="710"/>
                        </a:lnSpc>
                        <a:tabLst>
                          <a:tab pos="2991485" algn="l"/>
                        </a:tabLst>
                      </a:pPr>
                      <a:r>
                        <a:rPr sz="900" spc="-7" baseline="-18518" dirty="0">
                          <a:latin typeface="Times New Roman"/>
                          <a:cs typeface="Times New Roman"/>
                        </a:rPr>
                        <a:t>Security</a:t>
                      </a:r>
                      <a:r>
                        <a:rPr sz="900" spc="15" baseline="-18518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7" baseline="-18518" dirty="0">
                          <a:latin typeface="Times New Roman"/>
                          <a:cs typeface="Times New Roman"/>
                        </a:rPr>
                        <a:t>Check	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Member</a:t>
                      </a:r>
                      <a:r>
                        <a:rPr sz="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Staff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1642745" algn="ctr">
                        <a:lnSpc>
                          <a:spcPct val="100000"/>
                        </a:lnSpc>
                      </a:pPr>
                      <a:r>
                        <a:rPr sz="600" dirty="0">
                          <a:latin typeface="Times New Roman"/>
                          <a:cs typeface="Times New Roman"/>
                        </a:rPr>
                        <a:t>International</a:t>
                      </a:r>
                      <a:r>
                        <a:rPr sz="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600" dirty="0">
                          <a:latin typeface="Times New Roman"/>
                          <a:cs typeface="Times New Roman"/>
                        </a:rPr>
                        <a:t>pplicant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R="519430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600" spc="-5" dirty="0">
                          <a:latin typeface="Times New Roman"/>
                          <a:cs typeface="Times New Roman"/>
                        </a:rPr>
                        <a:t>RCM</a:t>
                      </a:r>
                      <a:r>
                        <a:rPr sz="6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600" dirty="0">
                          <a:latin typeface="Times New Roman"/>
                          <a:cs typeface="Times New Roman"/>
                        </a:rPr>
                        <a:t>ecurity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6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600" dirty="0">
                          <a:latin typeface="Times New Roman"/>
                          <a:cs typeface="Times New Roman"/>
                        </a:rPr>
                        <a:t>tem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7150" y="2883693"/>
            <a:ext cx="157162" cy="24923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593975" y="2375693"/>
            <a:ext cx="2706370" cy="1641475"/>
            <a:chOff x="2593975" y="2375693"/>
            <a:chExt cx="2706370" cy="1641475"/>
          </a:xfrm>
        </p:grpSpPr>
        <p:sp>
          <p:nvSpPr>
            <p:cNvPr id="6" name="object 6"/>
            <p:cNvSpPr/>
            <p:nvPr/>
          </p:nvSpPr>
          <p:spPr>
            <a:xfrm>
              <a:off x="3785393" y="3444081"/>
              <a:ext cx="723265" cy="436245"/>
            </a:xfrm>
            <a:custGeom>
              <a:avLst/>
              <a:gdLst/>
              <a:ahLst/>
              <a:cxnLst/>
              <a:rect l="l" t="t" r="r" b="b"/>
              <a:pathLst>
                <a:path w="723264" h="436245">
                  <a:moveTo>
                    <a:pt x="0" y="0"/>
                  </a:moveTo>
                  <a:lnTo>
                    <a:pt x="723106" y="43576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3581" y="3767931"/>
              <a:ext cx="157162" cy="24923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800781" y="2804883"/>
              <a:ext cx="1108075" cy="521334"/>
            </a:xfrm>
            <a:custGeom>
              <a:avLst/>
              <a:gdLst/>
              <a:ahLst/>
              <a:cxnLst/>
              <a:rect l="l" t="t" r="r" b="b"/>
              <a:pathLst>
                <a:path w="1108075" h="521335">
                  <a:moveTo>
                    <a:pt x="0" y="0"/>
                  </a:moveTo>
                  <a:lnTo>
                    <a:pt x="1107464" y="521159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49767" y="2776959"/>
              <a:ext cx="97912" cy="7877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770980" y="3363912"/>
              <a:ext cx="845819" cy="386715"/>
            </a:xfrm>
            <a:custGeom>
              <a:avLst/>
              <a:gdLst/>
              <a:ahLst/>
              <a:cxnLst/>
              <a:rect l="l" t="t" r="r" b="b"/>
              <a:pathLst>
                <a:path w="845820" h="386714">
                  <a:moveTo>
                    <a:pt x="845344" y="0"/>
                  </a:moveTo>
                  <a:lnTo>
                    <a:pt x="0" y="38655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63118" y="3208337"/>
              <a:ext cx="571500" cy="316230"/>
            </a:xfrm>
            <a:custGeom>
              <a:avLst/>
              <a:gdLst/>
              <a:ahLst/>
              <a:cxnLst/>
              <a:rect l="l" t="t" r="r" b="b"/>
              <a:pathLst>
                <a:path w="571500" h="316229">
                  <a:moveTo>
                    <a:pt x="285750" y="0"/>
                  </a:moveTo>
                  <a:lnTo>
                    <a:pt x="228161" y="3209"/>
                  </a:lnTo>
                  <a:lnTo>
                    <a:pt x="174523" y="12413"/>
                  </a:lnTo>
                  <a:lnTo>
                    <a:pt x="125984" y="26976"/>
                  </a:lnTo>
                  <a:lnTo>
                    <a:pt x="83694" y="46264"/>
                  </a:lnTo>
                  <a:lnTo>
                    <a:pt x="48801" y="69641"/>
                  </a:lnTo>
                  <a:lnTo>
                    <a:pt x="5805" y="126122"/>
                  </a:lnTo>
                  <a:lnTo>
                    <a:pt x="0" y="157956"/>
                  </a:lnTo>
                  <a:lnTo>
                    <a:pt x="5805" y="189790"/>
                  </a:lnTo>
                  <a:lnTo>
                    <a:pt x="48801" y="246271"/>
                  </a:lnTo>
                  <a:lnTo>
                    <a:pt x="83694" y="269648"/>
                  </a:lnTo>
                  <a:lnTo>
                    <a:pt x="125984" y="288936"/>
                  </a:lnTo>
                  <a:lnTo>
                    <a:pt x="174523" y="303499"/>
                  </a:lnTo>
                  <a:lnTo>
                    <a:pt x="228161" y="312703"/>
                  </a:lnTo>
                  <a:lnTo>
                    <a:pt x="285750" y="315912"/>
                  </a:lnTo>
                  <a:lnTo>
                    <a:pt x="343338" y="312703"/>
                  </a:lnTo>
                  <a:lnTo>
                    <a:pt x="396976" y="303499"/>
                  </a:lnTo>
                  <a:lnTo>
                    <a:pt x="445515" y="288936"/>
                  </a:lnTo>
                  <a:lnTo>
                    <a:pt x="487805" y="269648"/>
                  </a:lnTo>
                  <a:lnTo>
                    <a:pt x="522698" y="246271"/>
                  </a:lnTo>
                  <a:lnTo>
                    <a:pt x="565694" y="189790"/>
                  </a:lnTo>
                  <a:lnTo>
                    <a:pt x="571500" y="157956"/>
                  </a:lnTo>
                  <a:lnTo>
                    <a:pt x="565694" y="126122"/>
                  </a:lnTo>
                  <a:lnTo>
                    <a:pt x="522698" y="69641"/>
                  </a:lnTo>
                  <a:lnTo>
                    <a:pt x="487805" y="46264"/>
                  </a:lnTo>
                  <a:lnTo>
                    <a:pt x="445515" y="26976"/>
                  </a:lnTo>
                  <a:lnTo>
                    <a:pt x="396976" y="12413"/>
                  </a:lnTo>
                  <a:lnTo>
                    <a:pt x="343338" y="3209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63118" y="3208337"/>
              <a:ext cx="571500" cy="316230"/>
            </a:xfrm>
            <a:custGeom>
              <a:avLst/>
              <a:gdLst/>
              <a:ahLst/>
              <a:cxnLst/>
              <a:rect l="l" t="t" r="r" b="b"/>
              <a:pathLst>
                <a:path w="571500" h="316229">
                  <a:moveTo>
                    <a:pt x="0" y="157956"/>
                  </a:moveTo>
                  <a:lnTo>
                    <a:pt x="22455" y="96472"/>
                  </a:lnTo>
                  <a:lnTo>
                    <a:pt x="83694" y="46264"/>
                  </a:lnTo>
                  <a:lnTo>
                    <a:pt x="125984" y="26976"/>
                  </a:lnTo>
                  <a:lnTo>
                    <a:pt x="174523" y="12412"/>
                  </a:lnTo>
                  <a:lnTo>
                    <a:pt x="228161" y="3209"/>
                  </a:lnTo>
                  <a:lnTo>
                    <a:pt x="285750" y="0"/>
                  </a:lnTo>
                  <a:lnTo>
                    <a:pt x="343338" y="3209"/>
                  </a:lnTo>
                  <a:lnTo>
                    <a:pt x="396976" y="12412"/>
                  </a:lnTo>
                  <a:lnTo>
                    <a:pt x="445515" y="26976"/>
                  </a:lnTo>
                  <a:lnTo>
                    <a:pt x="487805" y="46264"/>
                  </a:lnTo>
                  <a:lnTo>
                    <a:pt x="522698" y="69641"/>
                  </a:lnTo>
                  <a:lnTo>
                    <a:pt x="565694" y="126122"/>
                  </a:lnTo>
                  <a:lnTo>
                    <a:pt x="571500" y="157956"/>
                  </a:lnTo>
                  <a:lnTo>
                    <a:pt x="565694" y="189789"/>
                  </a:lnTo>
                  <a:lnTo>
                    <a:pt x="522698" y="246271"/>
                  </a:lnTo>
                  <a:lnTo>
                    <a:pt x="487805" y="269648"/>
                  </a:lnTo>
                  <a:lnTo>
                    <a:pt x="445515" y="288936"/>
                  </a:lnTo>
                  <a:lnTo>
                    <a:pt x="396976" y="303499"/>
                  </a:lnTo>
                  <a:lnTo>
                    <a:pt x="343338" y="312703"/>
                  </a:lnTo>
                  <a:lnTo>
                    <a:pt x="285750" y="315912"/>
                  </a:lnTo>
                  <a:lnTo>
                    <a:pt x="228161" y="312703"/>
                  </a:lnTo>
                  <a:lnTo>
                    <a:pt x="174523" y="303499"/>
                  </a:lnTo>
                  <a:lnTo>
                    <a:pt x="125984" y="288936"/>
                  </a:lnTo>
                  <a:lnTo>
                    <a:pt x="83694" y="269648"/>
                  </a:lnTo>
                  <a:lnTo>
                    <a:pt x="48801" y="246271"/>
                  </a:lnTo>
                  <a:lnTo>
                    <a:pt x="5805" y="189789"/>
                  </a:lnTo>
                  <a:lnTo>
                    <a:pt x="0" y="15795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17018" y="2493963"/>
              <a:ext cx="716280" cy="183515"/>
            </a:xfrm>
            <a:custGeom>
              <a:avLst/>
              <a:gdLst/>
              <a:ahLst/>
              <a:cxnLst/>
              <a:rect l="l" t="t" r="r" b="b"/>
              <a:pathLst>
                <a:path w="716279" h="183514">
                  <a:moveTo>
                    <a:pt x="715962" y="183356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65424" y="2672556"/>
              <a:ext cx="852169" cy="329565"/>
            </a:xfrm>
            <a:custGeom>
              <a:avLst/>
              <a:gdLst/>
              <a:ahLst/>
              <a:cxnLst/>
              <a:rect l="l" t="t" r="r" b="b"/>
              <a:pathLst>
                <a:path w="852170" h="329564">
                  <a:moveTo>
                    <a:pt x="851694" y="0"/>
                  </a:moveTo>
                  <a:lnTo>
                    <a:pt x="0" y="32940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13918" y="2544762"/>
              <a:ext cx="457200" cy="252729"/>
            </a:xfrm>
            <a:custGeom>
              <a:avLst/>
              <a:gdLst/>
              <a:ahLst/>
              <a:cxnLst/>
              <a:rect l="l" t="t" r="r" b="b"/>
              <a:pathLst>
                <a:path w="457200" h="252730">
                  <a:moveTo>
                    <a:pt x="228600" y="0"/>
                  </a:moveTo>
                  <a:lnTo>
                    <a:pt x="167829" y="4508"/>
                  </a:lnTo>
                  <a:lnTo>
                    <a:pt x="113221" y="17230"/>
                  </a:lnTo>
                  <a:lnTo>
                    <a:pt x="66955" y="36965"/>
                  </a:lnTo>
                  <a:lnTo>
                    <a:pt x="31210" y="62507"/>
                  </a:lnTo>
                  <a:lnTo>
                    <a:pt x="0" y="126206"/>
                  </a:lnTo>
                  <a:lnTo>
                    <a:pt x="8165" y="159757"/>
                  </a:lnTo>
                  <a:lnTo>
                    <a:pt x="66955" y="215447"/>
                  </a:lnTo>
                  <a:lnTo>
                    <a:pt x="113221" y="235181"/>
                  </a:lnTo>
                  <a:lnTo>
                    <a:pt x="167829" y="247904"/>
                  </a:lnTo>
                  <a:lnTo>
                    <a:pt x="228600" y="252412"/>
                  </a:lnTo>
                  <a:lnTo>
                    <a:pt x="289370" y="247904"/>
                  </a:lnTo>
                  <a:lnTo>
                    <a:pt x="343978" y="235181"/>
                  </a:lnTo>
                  <a:lnTo>
                    <a:pt x="390244" y="215447"/>
                  </a:lnTo>
                  <a:lnTo>
                    <a:pt x="425989" y="189905"/>
                  </a:lnTo>
                  <a:lnTo>
                    <a:pt x="457200" y="126206"/>
                  </a:lnTo>
                  <a:lnTo>
                    <a:pt x="449034" y="92655"/>
                  </a:lnTo>
                  <a:lnTo>
                    <a:pt x="390244" y="36965"/>
                  </a:lnTo>
                  <a:lnTo>
                    <a:pt x="343978" y="17230"/>
                  </a:lnTo>
                  <a:lnTo>
                    <a:pt x="289370" y="4508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13918" y="2544762"/>
              <a:ext cx="457200" cy="252729"/>
            </a:xfrm>
            <a:custGeom>
              <a:avLst/>
              <a:gdLst/>
              <a:ahLst/>
              <a:cxnLst/>
              <a:rect l="l" t="t" r="r" b="b"/>
              <a:pathLst>
                <a:path w="457200" h="252730">
                  <a:moveTo>
                    <a:pt x="0" y="126206"/>
                  </a:moveTo>
                  <a:lnTo>
                    <a:pt x="31210" y="62507"/>
                  </a:lnTo>
                  <a:lnTo>
                    <a:pt x="66955" y="36964"/>
                  </a:lnTo>
                  <a:lnTo>
                    <a:pt x="113221" y="17230"/>
                  </a:lnTo>
                  <a:lnTo>
                    <a:pt x="167829" y="4508"/>
                  </a:lnTo>
                  <a:lnTo>
                    <a:pt x="228600" y="0"/>
                  </a:lnTo>
                  <a:lnTo>
                    <a:pt x="289370" y="4508"/>
                  </a:lnTo>
                  <a:lnTo>
                    <a:pt x="343978" y="17230"/>
                  </a:lnTo>
                  <a:lnTo>
                    <a:pt x="390244" y="36964"/>
                  </a:lnTo>
                  <a:lnTo>
                    <a:pt x="425989" y="62507"/>
                  </a:lnTo>
                  <a:lnTo>
                    <a:pt x="457200" y="126206"/>
                  </a:lnTo>
                  <a:lnTo>
                    <a:pt x="449034" y="159756"/>
                  </a:lnTo>
                  <a:lnTo>
                    <a:pt x="390244" y="215447"/>
                  </a:lnTo>
                  <a:lnTo>
                    <a:pt x="343978" y="235181"/>
                  </a:lnTo>
                  <a:lnTo>
                    <a:pt x="289370" y="247904"/>
                  </a:lnTo>
                  <a:lnTo>
                    <a:pt x="228600" y="252412"/>
                  </a:lnTo>
                  <a:lnTo>
                    <a:pt x="167829" y="247904"/>
                  </a:lnTo>
                  <a:lnTo>
                    <a:pt x="113221" y="235181"/>
                  </a:lnTo>
                  <a:lnTo>
                    <a:pt x="66955" y="215447"/>
                  </a:lnTo>
                  <a:lnTo>
                    <a:pt x="31210" y="189904"/>
                  </a:lnTo>
                  <a:lnTo>
                    <a:pt x="0" y="12620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91856" y="2578893"/>
              <a:ext cx="457200" cy="252729"/>
            </a:xfrm>
            <a:custGeom>
              <a:avLst/>
              <a:gdLst/>
              <a:ahLst/>
              <a:cxnLst/>
              <a:rect l="l" t="t" r="r" b="b"/>
              <a:pathLst>
                <a:path w="457200" h="252730">
                  <a:moveTo>
                    <a:pt x="228600" y="0"/>
                  </a:moveTo>
                  <a:lnTo>
                    <a:pt x="167829" y="4508"/>
                  </a:lnTo>
                  <a:lnTo>
                    <a:pt x="113221" y="17230"/>
                  </a:lnTo>
                  <a:lnTo>
                    <a:pt x="66955" y="36965"/>
                  </a:lnTo>
                  <a:lnTo>
                    <a:pt x="31210" y="62507"/>
                  </a:lnTo>
                  <a:lnTo>
                    <a:pt x="0" y="126206"/>
                  </a:lnTo>
                  <a:lnTo>
                    <a:pt x="8165" y="159756"/>
                  </a:lnTo>
                  <a:lnTo>
                    <a:pt x="66955" y="215447"/>
                  </a:lnTo>
                  <a:lnTo>
                    <a:pt x="113221" y="235181"/>
                  </a:lnTo>
                  <a:lnTo>
                    <a:pt x="167829" y="247904"/>
                  </a:lnTo>
                  <a:lnTo>
                    <a:pt x="228600" y="252412"/>
                  </a:lnTo>
                  <a:lnTo>
                    <a:pt x="289370" y="247904"/>
                  </a:lnTo>
                  <a:lnTo>
                    <a:pt x="343978" y="235181"/>
                  </a:lnTo>
                  <a:lnTo>
                    <a:pt x="390244" y="215447"/>
                  </a:lnTo>
                  <a:lnTo>
                    <a:pt x="425989" y="189904"/>
                  </a:lnTo>
                  <a:lnTo>
                    <a:pt x="457200" y="126206"/>
                  </a:lnTo>
                  <a:lnTo>
                    <a:pt x="449034" y="92655"/>
                  </a:lnTo>
                  <a:lnTo>
                    <a:pt x="390244" y="36965"/>
                  </a:lnTo>
                  <a:lnTo>
                    <a:pt x="343978" y="17230"/>
                  </a:lnTo>
                  <a:lnTo>
                    <a:pt x="289370" y="4508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91856" y="2578893"/>
              <a:ext cx="457200" cy="252729"/>
            </a:xfrm>
            <a:custGeom>
              <a:avLst/>
              <a:gdLst/>
              <a:ahLst/>
              <a:cxnLst/>
              <a:rect l="l" t="t" r="r" b="b"/>
              <a:pathLst>
                <a:path w="457200" h="252730">
                  <a:moveTo>
                    <a:pt x="0" y="126206"/>
                  </a:moveTo>
                  <a:lnTo>
                    <a:pt x="31210" y="62507"/>
                  </a:lnTo>
                  <a:lnTo>
                    <a:pt x="66955" y="36964"/>
                  </a:lnTo>
                  <a:lnTo>
                    <a:pt x="113221" y="17230"/>
                  </a:lnTo>
                  <a:lnTo>
                    <a:pt x="167829" y="4508"/>
                  </a:lnTo>
                  <a:lnTo>
                    <a:pt x="228600" y="0"/>
                  </a:lnTo>
                  <a:lnTo>
                    <a:pt x="289370" y="4508"/>
                  </a:lnTo>
                  <a:lnTo>
                    <a:pt x="343978" y="17230"/>
                  </a:lnTo>
                  <a:lnTo>
                    <a:pt x="390244" y="36964"/>
                  </a:lnTo>
                  <a:lnTo>
                    <a:pt x="425989" y="62507"/>
                  </a:lnTo>
                  <a:lnTo>
                    <a:pt x="457200" y="126206"/>
                  </a:lnTo>
                  <a:lnTo>
                    <a:pt x="449034" y="159756"/>
                  </a:lnTo>
                  <a:lnTo>
                    <a:pt x="390244" y="215447"/>
                  </a:lnTo>
                  <a:lnTo>
                    <a:pt x="343978" y="235181"/>
                  </a:lnTo>
                  <a:lnTo>
                    <a:pt x="289370" y="247904"/>
                  </a:lnTo>
                  <a:lnTo>
                    <a:pt x="228600" y="252412"/>
                  </a:lnTo>
                  <a:lnTo>
                    <a:pt x="167829" y="247904"/>
                  </a:lnTo>
                  <a:lnTo>
                    <a:pt x="113221" y="235181"/>
                  </a:lnTo>
                  <a:lnTo>
                    <a:pt x="66955" y="215447"/>
                  </a:lnTo>
                  <a:lnTo>
                    <a:pt x="31210" y="189904"/>
                  </a:lnTo>
                  <a:lnTo>
                    <a:pt x="0" y="12620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05593" y="2658287"/>
              <a:ext cx="1086485" cy="550545"/>
            </a:xfrm>
            <a:custGeom>
              <a:avLst/>
              <a:gdLst/>
              <a:ahLst/>
              <a:cxnLst/>
              <a:rect l="l" t="t" r="r" b="b"/>
              <a:pathLst>
                <a:path w="1086485" h="550544">
                  <a:moveTo>
                    <a:pt x="53225" y="372084"/>
                  </a:moveTo>
                  <a:lnTo>
                    <a:pt x="51650" y="270497"/>
                  </a:lnTo>
                  <a:lnTo>
                    <a:pt x="26250" y="270891"/>
                  </a:lnTo>
                  <a:lnTo>
                    <a:pt x="27825" y="372478"/>
                  </a:lnTo>
                  <a:lnTo>
                    <a:pt x="53225" y="372084"/>
                  </a:lnTo>
                  <a:close/>
                </a:path>
                <a:path w="1086485" h="550544">
                  <a:moveTo>
                    <a:pt x="55968" y="549859"/>
                  </a:moveTo>
                  <a:lnTo>
                    <a:pt x="54394" y="448271"/>
                  </a:lnTo>
                  <a:lnTo>
                    <a:pt x="29006" y="448665"/>
                  </a:lnTo>
                  <a:lnTo>
                    <a:pt x="30568" y="550252"/>
                  </a:lnTo>
                  <a:lnTo>
                    <a:pt x="55968" y="549859"/>
                  </a:lnTo>
                  <a:close/>
                </a:path>
                <a:path w="1086485" h="550544">
                  <a:moveTo>
                    <a:pt x="76187" y="214490"/>
                  </a:moveTo>
                  <a:lnTo>
                    <a:pt x="36918" y="138887"/>
                  </a:lnTo>
                  <a:lnTo>
                    <a:pt x="0" y="215671"/>
                  </a:lnTo>
                  <a:lnTo>
                    <a:pt x="76187" y="214490"/>
                  </a:lnTo>
                  <a:close/>
                </a:path>
                <a:path w="1086485" h="550544">
                  <a:moveTo>
                    <a:pt x="367563" y="4216"/>
                  </a:moveTo>
                  <a:lnTo>
                    <a:pt x="266052" y="0"/>
                  </a:lnTo>
                  <a:lnTo>
                    <a:pt x="264998" y="25374"/>
                  </a:lnTo>
                  <a:lnTo>
                    <a:pt x="366509" y="29603"/>
                  </a:lnTo>
                  <a:lnTo>
                    <a:pt x="367563" y="4216"/>
                  </a:lnTo>
                  <a:close/>
                </a:path>
                <a:path w="1086485" h="550544">
                  <a:moveTo>
                    <a:pt x="545211" y="11607"/>
                  </a:moveTo>
                  <a:lnTo>
                    <a:pt x="443699" y="7391"/>
                  </a:lnTo>
                  <a:lnTo>
                    <a:pt x="442633" y="32766"/>
                  </a:lnTo>
                  <a:lnTo>
                    <a:pt x="544156" y="36982"/>
                  </a:lnTo>
                  <a:lnTo>
                    <a:pt x="545211" y="11607"/>
                  </a:lnTo>
                  <a:close/>
                </a:path>
                <a:path w="1086485" h="550544">
                  <a:moveTo>
                    <a:pt x="722858" y="18999"/>
                  </a:moveTo>
                  <a:lnTo>
                    <a:pt x="621334" y="14770"/>
                  </a:lnTo>
                  <a:lnTo>
                    <a:pt x="620280" y="40157"/>
                  </a:lnTo>
                  <a:lnTo>
                    <a:pt x="721791" y="44373"/>
                  </a:lnTo>
                  <a:lnTo>
                    <a:pt x="722858" y="18999"/>
                  </a:lnTo>
                  <a:close/>
                </a:path>
                <a:path w="1086485" h="550544">
                  <a:moveTo>
                    <a:pt x="900493" y="26377"/>
                  </a:moveTo>
                  <a:lnTo>
                    <a:pt x="798982" y="22161"/>
                  </a:lnTo>
                  <a:lnTo>
                    <a:pt x="797928" y="47536"/>
                  </a:lnTo>
                  <a:lnTo>
                    <a:pt x="899439" y="51765"/>
                  </a:lnTo>
                  <a:lnTo>
                    <a:pt x="900493" y="26377"/>
                  </a:lnTo>
                  <a:close/>
                </a:path>
                <a:path w="1086485" h="550544">
                  <a:moveTo>
                    <a:pt x="1063879" y="56870"/>
                  </a:moveTo>
                  <a:lnTo>
                    <a:pt x="1022286" y="56870"/>
                  </a:lnTo>
                  <a:lnTo>
                    <a:pt x="1009573" y="56870"/>
                  </a:lnTo>
                  <a:lnTo>
                    <a:pt x="1008545" y="81724"/>
                  </a:lnTo>
                  <a:lnTo>
                    <a:pt x="1063879" y="56870"/>
                  </a:lnTo>
                  <a:close/>
                </a:path>
                <a:path w="1086485" h="550544">
                  <a:moveTo>
                    <a:pt x="1086256" y="46812"/>
                  </a:moveTo>
                  <a:lnTo>
                    <a:pt x="1011707" y="5588"/>
                  </a:lnTo>
                  <a:lnTo>
                    <a:pt x="1010653" y="30962"/>
                  </a:lnTo>
                  <a:lnTo>
                    <a:pt x="976630" y="29552"/>
                  </a:lnTo>
                  <a:lnTo>
                    <a:pt x="975575" y="54927"/>
                  </a:lnTo>
                  <a:lnTo>
                    <a:pt x="1009599" y="56337"/>
                  </a:lnTo>
                  <a:lnTo>
                    <a:pt x="1022299" y="56337"/>
                  </a:lnTo>
                  <a:lnTo>
                    <a:pt x="1065047" y="56337"/>
                  </a:lnTo>
                  <a:lnTo>
                    <a:pt x="1086256" y="46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02175" y="3174206"/>
              <a:ext cx="591820" cy="326390"/>
            </a:xfrm>
            <a:custGeom>
              <a:avLst/>
              <a:gdLst/>
              <a:ahLst/>
              <a:cxnLst/>
              <a:rect l="l" t="t" r="r" b="b"/>
              <a:pathLst>
                <a:path w="591820" h="326389">
                  <a:moveTo>
                    <a:pt x="295671" y="0"/>
                  </a:moveTo>
                  <a:lnTo>
                    <a:pt x="236083" y="3313"/>
                  </a:lnTo>
                  <a:lnTo>
                    <a:pt x="180582" y="12818"/>
                  </a:lnTo>
                  <a:lnTo>
                    <a:pt x="130358" y="27857"/>
                  </a:lnTo>
                  <a:lnTo>
                    <a:pt x="86600" y="47775"/>
                  </a:lnTo>
                  <a:lnTo>
                    <a:pt x="50496" y="71916"/>
                  </a:lnTo>
                  <a:lnTo>
                    <a:pt x="23235" y="99624"/>
                  </a:lnTo>
                  <a:lnTo>
                    <a:pt x="0" y="163116"/>
                  </a:lnTo>
                  <a:lnTo>
                    <a:pt x="6007" y="195989"/>
                  </a:lnTo>
                  <a:lnTo>
                    <a:pt x="50496" y="254315"/>
                  </a:lnTo>
                  <a:lnTo>
                    <a:pt x="86600" y="278456"/>
                  </a:lnTo>
                  <a:lnTo>
                    <a:pt x="130358" y="298373"/>
                  </a:lnTo>
                  <a:lnTo>
                    <a:pt x="180582" y="313412"/>
                  </a:lnTo>
                  <a:lnTo>
                    <a:pt x="236083" y="322917"/>
                  </a:lnTo>
                  <a:lnTo>
                    <a:pt x="295671" y="326231"/>
                  </a:lnTo>
                  <a:lnTo>
                    <a:pt x="355259" y="322917"/>
                  </a:lnTo>
                  <a:lnTo>
                    <a:pt x="410760" y="313412"/>
                  </a:lnTo>
                  <a:lnTo>
                    <a:pt x="460984" y="298373"/>
                  </a:lnTo>
                  <a:lnTo>
                    <a:pt x="504743" y="278456"/>
                  </a:lnTo>
                  <a:lnTo>
                    <a:pt x="540847" y="254315"/>
                  </a:lnTo>
                  <a:lnTo>
                    <a:pt x="568108" y="226608"/>
                  </a:lnTo>
                  <a:lnTo>
                    <a:pt x="591343" y="163116"/>
                  </a:lnTo>
                  <a:lnTo>
                    <a:pt x="585336" y="130242"/>
                  </a:lnTo>
                  <a:lnTo>
                    <a:pt x="540847" y="71916"/>
                  </a:lnTo>
                  <a:lnTo>
                    <a:pt x="504743" y="47775"/>
                  </a:lnTo>
                  <a:lnTo>
                    <a:pt x="460984" y="27857"/>
                  </a:lnTo>
                  <a:lnTo>
                    <a:pt x="410760" y="12818"/>
                  </a:lnTo>
                  <a:lnTo>
                    <a:pt x="355259" y="3313"/>
                  </a:lnTo>
                  <a:lnTo>
                    <a:pt x="2956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02175" y="3174206"/>
              <a:ext cx="591820" cy="326390"/>
            </a:xfrm>
            <a:custGeom>
              <a:avLst/>
              <a:gdLst/>
              <a:ahLst/>
              <a:cxnLst/>
              <a:rect l="l" t="t" r="r" b="b"/>
              <a:pathLst>
                <a:path w="591820" h="326389">
                  <a:moveTo>
                    <a:pt x="0" y="163115"/>
                  </a:moveTo>
                  <a:lnTo>
                    <a:pt x="23235" y="99623"/>
                  </a:lnTo>
                  <a:lnTo>
                    <a:pt x="50496" y="71916"/>
                  </a:lnTo>
                  <a:lnTo>
                    <a:pt x="86600" y="47775"/>
                  </a:lnTo>
                  <a:lnTo>
                    <a:pt x="130358" y="27857"/>
                  </a:lnTo>
                  <a:lnTo>
                    <a:pt x="180583" y="12818"/>
                  </a:lnTo>
                  <a:lnTo>
                    <a:pt x="236083" y="3313"/>
                  </a:lnTo>
                  <a:lnTo>
                    <a:pt x="295672" y="0"/>
                  </a:lnTo>
                  <a:lnTo>
                    <a:pt x="355260" y="3313"/>
                  </a:lnTo>
                  <a:lnTo>
                    <a:pt x="410760" y="12818"/>
                  </a:lnTo>
                  <a:lnTo>
                    <a:pt x="460985" y="27857"/>
                  </a:lnTo>
                  <a:lnTo>
                    <a:pt x="504743" y="47775"/>
                  </a:lnTo>
                  <a:lnTo>
                    <a:pt x="540847" y="71916"/>
                  </a:lnTo>
                  <a:lnTo>
                    <a:pt x="568108" y="99623"/>
                  </a:lnTo>
                  <a:lnTo>
                    <a:pt x="591344" y="163115"/>
                  </a:lnTo>
                  <a:lnTo>
                    <a:pt x="585337" y="195989"/>
                  </a:lnTo>
                  <a:lnTo>
                    <a:pt x="540847" y="254315"/>
                  </a:lnTo>
                  <a:lnTo>
                    <a:pt x="504743" y="278456"/>
                  </a:lnTo>
                  <a:lnTo>
                    <a:pt x="460985" y="298373"/>
                  </a:lnTo>
                  <a:lnTo>
                    <a:pt x="410760" y="313413"/>
                  </a:lnTo>
                  <a:lnTo>
                    <a:pt x="355260" y="322917"/>
                  </a:lnTo>
                  <a:lnTo>
                    <a:pt x="295672" y="326231"/>
                  </a:lnTo>
                  <a:lnTo>
                    <a:pt x="236083" y="322917"/>
                  </a:lnTo>
                  <a:lnTo>
                    <a:pt x="180583" y="313413"/>
                  </a:lnTo>
                  <a:lnTo>
                    <a:pt x="130358" y="298373"/>
                  </a:lnTo>
                  <a:lnTo>
                    <a:pt x="86600" y="278456"/>
                  </a:lnTo>
                  <a:lnTo>
                    <a:pt x="50496" y="254315"/>
                  </a:lnTo>
                  <a:lnTo>
                    <a:pt x="23235" y="226607"/>
                  </a:lnTo>
                  <a:lnTo>
                    <a:pt x="0" y="16311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1600" y="2375693"/>
              <a:ext cx="157162" cy="24923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3975" y="3661568"/>
              <a:ext cx="157162" cy="249237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2634456" y="3262312"/>
            <a:ext cx="85725" cy="363220"/>
            <a:chOff x="2634456" y="3262312"/>
            <a:chExt cx="85725" cy="363220"/>
          </a:xfrm>
        </p:grpSpPr>
        <p:sp>
          <p:nvSpPr>
            <p:cNvPr id="25" name="object 25"/>
            <p:cNvSpPr/>
            <p:nvPr/>
          </p:nvSpPr>
          <p:spPr>
            <a:xfrm>
              <a:off x="2677318" y="3318845"/>
              <a:ext cx="0" cy="306705"/>
            </a:xfrm>
            <a:custGeom>
              <a:avLst/>
              <a:gdLst/>
              <a:ahLst/>
              <a:cxnLst/>
              <a:rect l="l" t="t" r="r" b="b"/>
              <a:pathLst>
                <a:path h="306704">
                  <a:moveTo>
                    <a:pt x="0" y="0"/>
                  </a:moveTo>
                  <a:lnTo>
                    <a:pt x="0" y="30621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34456" y="3262312"/>
              <a:ext cx="85725" cy="89509"/>
            </a:xfrm>
            <a:prstGeom prst="rect">
              <a:avLst/>
            </a:prstGeom>
          </p:spPr>
        </p:pic>
      </p:grp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1498600" y="57150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29400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Example: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University Registration System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228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(2)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 gridSpan="2">
                  <a:txBody>
                    <a:bodyPr/>
                    <a:lstStyle/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107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Name: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Enroll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University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33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Identifier: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UC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19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31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Goal: Enroll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applicant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in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university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31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Preconditions: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32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The Registrar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logged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into the system.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8810" marR="299720" lvl="1" indent="-142875">
                        <a:lnSpc>
                          <a:spcPct val="105000"/>
                        </a:lnSpc>
                        <a:spcBef>
                          <a:spcPts val="19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The Applicant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has already undergone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initial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checks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verify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that they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are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eligible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enroll.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259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Postconditions: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638810" marR="494665" lvl="1" indent="-142875">
                        <a:lnSpc>
                          <a:spcPts val="1390"/>
                        </a:lnSpc>
                        <a:spcBef>
                          <a:spcPts val="40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The Applicant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will be enrolled in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the university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as a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student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if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they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are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eligible.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98600" y="15494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9400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Example: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University Registration System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28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(3)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 gridSpan="2">
                  <a:txBody>
                    <a:bodyPr/>
                    <a:lstStyle/>
                    <a:p>
                      <a:pPr marL="3606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8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Main</a:t>
                      </a:r>
                      <a:r>
                        <a:rPr sz="800" spc="-4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Flow:</a:t>
                      </a:r>
                      <a:endParaRPr sz="800">
                        <a:latin typeface="Arial MT"/>
                        <a:cs typeface="Arial MT"/>
                      </a:endParaRPr>
                    </a:p>
                    <a:p>
                      <a:pPr marL="473709" indent="-113664">
                        <a:lnSpc>
                          <a:spcPct val="100000"/>
                        </a:lnSpc>
                        <a:spcBef>
                          <a:spcPts val="120"/>
                        </a:spcBef>
                        <a:buAutoNum type="arabicPeriod"/>
                        <a:tabLst>
                          <a:tab pos="474345" algn="l"/>
                        </a:tabLst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An applicant</a:t>
                      </a:r>
                      <a:r>
                        <a:rPr sz="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wants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enroll in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the university.</a:t>
                      </a:r>
                      <a:endParaRPr sz="800">
                        <a:latin typeface="Arial MT"/>
                        <a:cs typeface="Arial MT"/>
                      </a:endParaRPr>
                    </a:p>
                    <a:p>
                      <a:pPr marL="459740" marR="292735" indent="-99695">
                        <a:lnSpc>
                          <a:spcPts val="910"/>
                        </a:lnSpc>
                        <a:spcBef>
                          <a:spcPts val="215"/>
                        </a:spcBef>
                        <a:buAutoNum type="arabicPeriod"/>
                        <a:tabLst>
                          <a:tab pos="474345" algn="l"/>
                        </a:tabLst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applicant</a:t>
                      </a:r>
                      <a:r>
                        <a:rPr sz="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hands</a:t>
                      </a:r>
                      <a:r>
                        <a:rPr sz="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filled</a:t>
                      </a:r>
                      <a:r>
                        <a:rPr sz="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out</a:t>
                      </a:r>
                      <a:r>
                        <a:rPr sz="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copy</a:t>
                      </a:r>
                      <a:r>
                        <a:rPr sz="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form</a:t>
                      </a:r>
                      <a:r>
                        <a:rPr sz="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UI13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University</a:t>
                      </a:r>
                      <a:r>
                        <a:rPr sz="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Application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Form</a:t>
                      </a:r>
                      <a:r>
                        <a:rPr sz="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800" spc="-20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registrar.</a:t>
                      </a:r>
                      <a:endParaRPr sz="800">
                        <a:latin typeface="Arial MT"/>
                        <a:cs typeface="Arial MT"/>
                      </a:endParaRPr>
                    </a:p>
                    <a:p>
                      <a:pPr marL="473709" indent="-113664">
                        <a:lnSpc>
                          <a:spcPct val="100000"/>
                        </a:lnSpc>
                        <a:spcBef>
                          <a:spcPts val="125"/>
                        </a:spcBef>
                        <a:buAutoNum type="arabicPeriod"/>
                        <a:tabLst>
                          <a:tab pos="474345" algn="l"/>
                        </a:tabLst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registrar</a:t>
                      </a:r>
                      <a:r>
                        <a:rPr sz="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visually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inspects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forms.</a:t>
                      </a:r>
                      <a:endParaRPr sz="800">
                        <a:latin typeface="Arial MT"/>
                        <a:cs typeface="Arial MT"/>
                      </a:endParaRPr>
                    </a:p>
                    <a:p>
                      <a:pPr marL="473709" indent="-113664">
                        <a:lnSpc>
                          <a:spcPct val="100000"/>
                        </a:lnSpc>
                        <a:spcBef>
                          <a:spcPts val="120"/>
                        </a:spcBef>
                        <a:buAutoNum type="arabicPeriod"/>
                        <a:tabLst>
                          <a:tab pos="474345" algn="l"/>
                        </a:tabLst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registrar</a:t>
                      </a:r>
                      <a:r>
                        <a:rPr sz="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determines</a:t>
                      </a:r>
                      <a:r>
                        <a:rPr sz="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that</a:t>
                      </a:r>
                      <a:r>
                        <a:rPr sz="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forms</a:t>
                      </a:r>
                      <a:r>
                        <a:rPr sz="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have</a:t>
                      </a:r>
                      <a:r>
                        <a:rPr sz="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been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filled</a:t>
                      </a:r>
                      <a:r>
                        <a:rPr sz="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out</a:t>
                      </a:r>
                      <a:r>
                        <a:rPr sz="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properly.</a:t>
                      </a:r>
                      <a:endParaRPr sz="800">
                        <a:latin typeface="Arial MT"/>
                        <a:cs typeface="Arial MT"/>
                      </a:endParaRPr>
                    </a:p>
                    <a:p>
                      <a:pPr marL="473709" indent="-113664">
                        <a:lnSpc>
                          <a:spcPct val="100000"/>
                        </a:lnSpc>
                        <a:spcBef>
                          <a:spcPts val="145"/>
                        </a:spcBef>
                        <a:buAutoNum type="arabicPeriod"/>
                        <a:tabLst>
                          <a:tab pos="474345" algn="l"/>
                        </a:tabLst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The registrar</a:t>
                      </a:r>
                      <a:r>
                        <a:rPr sz="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selects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Create New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Student.</a:t>
                      </a:r>
                      <a:endParaRPr sz="800">
                        <a:latin typeface="Arial MT"/>
                        <a:cs typeface="Arial MT"/>
                      </a:endParaRPr>
                    </a:p>
                    <a:p>
                      <a:pPr marL="473709" indent="-113664">
                        <a:lnSpc>
                          <a:spcPct val="100000"/>
                        </a:lnSpc>
                        <a:spcBef>
                          <a:spcPts val="145"/>
                        </a:spcBef>
                        <a:buAutoNum type="arabicPeriod"/>
                        <a:tabLst>
                          <a:tab pos="474345" algn="l"/>
                        </a:tabLst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The system</a:t>
                      </a:r>
                      <a:r>
                        <a:rPr sz="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displays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Create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Student</a:t>
                      </a:r>
                      <a:r>
                        <a:rPr sz="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Screen.</a:t>
                      </a:r>
                      <a:endParaRPr sz="800">
                        <a:latin typeface="Arial MT"/>
                        <a:cs typeface="Arial MT"/>
                      </a:endParaRPr>
                    </a:p>
                    <a:p>
                      <a:pPr marL="360680" marR="675640">
                        <a:lnSpc>
                          <a:spcPct val="114999"/>
                        </a:lnSpc>
                        <a:buAutoNum type="arabicPeriod"/>
                        <a:tabLst>
                          <a:tab pos="474345" algn="l"/>
                        </a:tabLst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registrar</a:t>
                      </a:r>
                      <a:r>
                        <a:rPr sz="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inputs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name,</a:t>
                      </a:r>
                      <a:r>
                        <a:rPr sz="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address,</a:t>
                      </a:r>
                      <a:r>
                        <a:rPr sz="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phone</a:t>
                      </a:r>
                      <a:r>
                        <a:rPr sz="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number</a:t>
                      </a:r>
                      <a:r>
                        <a:rPr sz="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applicant. </a:t>
                      </a:r>
                      <a:r>
                        <a:rPr sz="800" spc="-20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[Extension Point:</a:t>
                      </a:r>
                      <a:r>
                        <a:rPr sz="800" spc="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XPCheck]</a:t>
                      </a:r>
                      <a:endParaRPr sz="800">
                        <a:latin typeface="Arial MT"/>
                        <a:cs typeface="Arial MT"/>
                      </a:endParaRPr>
                    </a:p>
                    <a:p>
                      <a:pPr marL="473709" indent="-113664">
                        <a:lnSpc>
                          <a:spcPct val="100000"/>
                        </a:lnSpc>
                        <a:spcBef>
                          <a:spcPts val="25"/>
                        </a:spcBef>
                        <a:buAutoNum type="arabicPeriod"/>
                        <a:tabLst>
                          <a:tab pos="474345" algn="l"/>
                        </a:tabLst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system</a:t>
                      </a:r>
                      <a:r>
                        <a:rPr sz="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determines</a:t>
                      </a:r>
                      <a:r>
                        <a:rPr sz="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that</a:t>
                      </a:r>
                      <a:r>
                        <a:rPr sz="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applicant</a:t>
                      </a:r>
                      <a:r>
                        <a:rPr sz="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does</a:t>
                      </a:r>
                      <a:r>
                        <a:rPr sz="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already</a:t>
                      </a:r>
                      <a:r>
                        <a:rPr sz="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exist</a:t>
                      </a:r>
                      <a:r>
                        <a:rPr sz="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within</a:t>
                      </a:r>
                      <a:r>
                        <a:rPr sz="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system.</a:t>
                      </a:r>
                      <a:endParaRPr sz="800">
                        <a:latin typeface="Arial MT"/>
                        <a:cs typeface="Arial MT"/>
                      </a:endParaRPr>
                    </a:p>
                    <a:p>
                      <a:pPr marL="473709" indent="-113664">
                        <a:lnSpc>
                          <a:spcPct val="100000"/>
                        </a:lnSpc>
                        <a:spcBef>
                          <a:spcPts val="140"/>
                        </a:spcBef>
                        <a:buAutoNum type="arabicPeriod"/>
                        <a:tabLst>
                          <a:tab pos="474345" algn="l"/>
                        </a:tabLst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system</a:t>
                      </a:r>
                      <a:r>
                        <a:rPr sz="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determines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that</a:t>
                      </a:r>
                      <a:r>
                        <a:rPr sz="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applicant</a:t>
                      </a:r>
                      <a:r>
                        <a:rPr sz="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on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eligible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applicants</a:t>
                      </a:r>
                      <a:r>
                        <a:rPr sz="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list.</a:t>
                      </a:r>
                      <a:endParaRPr sz="800">
                        <a:latin typeface="Arial MT"/>
                        <a:cs typeface="Arial MT"/>
                      </a:endParaRPr>
                    </a:p>
                    <a:p>
                      <a:pPr marL="530225" indent="-170180">
                        <a:lnSpc>
                          <a:spcPct val="100000"/>
                        </a:lnSpc>
                        <a:spcBef>
                          <a:spcPts val="145"/>
                        </a:spcBef>
                        <a:buAutoNum type="arabicPeriod"/>
                        <a:tabLst>
                          <a:tab pos="530860" algn="l"/>
                        </a:tabLst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The system</a:t>
                      </a:r>
                      <a:r>
                        <a:rPr sz="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adds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applicant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to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its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records.</a:t>
                      </a:r>
                      <a:endParaRPr sz="800">
                        <a:latin typeface="Arial MT"/>
                        <a:cs typeface="Arial MT"/>
                      </a:endParaRPr>
                    </a:p>
                    <a:p>
                      <a:pPr marL="530225" indent="-170180">
                        <a:lnSpc>
                          <a:spcPct val="100000"/>
                        </a:lnSpc>
                        <a:spcBef>
                          <a:spcPts val="145"/>
                        </a:spcBef>
                        <a:buAutoNum type="arabicPeriod"/>
                        <a:tabLst>
                          <a:tab pos="530860" algn="l"/>
                        </a:tabLst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registrar</a:t>
                      </a:r>
                      <a:r>
                        <a:rPr sz="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enrolls</a:t>
                      </a:r>
                      <a:r>
                        <a:rPr sz="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student</a:t>
                      </a:r>
                      <a:r>
                        <a:rPr sz="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courses</a:t>
                      </a:r>
                      <a:r>
                        <a:rPr sz="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via</a:t>
                      </a:r>
                      <a:r>
                        <a:rPr sz="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use</a:t>
                      </a:r>
                      <a:r>
                        <a:rPr sz="800" spc="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case</a:t>
                      </a:r>
                      <a:r>
                        <a:rPr sz="800" spc="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UC</a:t>
                      </a:r>
                      <a:r>
                        <a:rPr sz="800" spc="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r>
                        <a:rPr sz="800" spc="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Enroll</a:t>
                      </a:r>
                      <a:r>
                        <a:rPr sz="800" spc="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8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Course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.</a:t>
                      </a:r>
                      <a:endParaRPr sz="800">
                        <a:latin typeface="Arial MT"/>
                        <a:cs typeface="Arial MT"/>
                      </a:endParaRPr>
                    </a:p>
                    <a:p>
                      <a:pPr marL="360680" marR="1326515">
                        <a:lnSpc>
                          <a:spcPct val="114999"/>
                        </a:lnSpc>
                        <a:buAutoNum type="arabicPeriod"/>
                        <a:tabLst>
                          <a:tab pos="530860" algn="l"/>
                        </a:tabLst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system</a:t>
                      </a:r>
                      <a:r>
                        <a:rPr sz="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prepares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a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bill</a:t>
                      </a:r>
                      <a:r>
                        <a:rPr sz="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applicant</a:t>
                      </a:r>
                      <a:r>
                        <a:rPr sz="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enrollment</a:t>
                      </a:r>
                      <a:r>
                        <a:rPr sz="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fees. </a:t>
                      </a:r>
                      <a:r>
                        <a:rPr sz="800" spc="-20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Alternate Flows:</a:t>
                      </a:r>
                      <a:endParaRPr sz="800">
                        <a:latin typeface="Arial MT"/>
                        <a:cs typeface="Arial MT"/>
                      </a:endParaRPr>
                    </a:p>
                    <a:p>
                      <a:pPr marL="459740" indent="-99695">
                        <a:lnSpc>
                          <a:spcPct val="100000"/>
                        </a:lnSpc>
                        <a:spcBef>
                          <a:spcPts val="120"/>
                        </a:spcBef>
                        <a:buChar char="•"/>
                        <a:tabLst>
                          <a:tab pos="460375" algn="l"/>
                        </a:tabLst>
                      </a:pPr>
                      <a:r>
                        <a:rPr sz="800" spc="-5" dirty="0">
                          <a:latin typeface="Arial MT"/>
                          <a:cs typeface="Arial MT"/>
                        </a:rPr>
                        <a:t>4.a The forms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have not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been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" dirty="0">
                          <a:latin typeface="Arial MT"/>
                          <a:cs typeface="Arial MT"/>
                        </a:rPr>
                        <a:t>adequately filled…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98600" y="57150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9400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Example: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University Registration System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28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(4)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 gridSpan="2">
                  <a:txBody>
                    <a:bodyPr/>
                    <a:lstStyle/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108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Name: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Perform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Security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Check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26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Identifier: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UC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34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2673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At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Extension Point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XPCheck: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8784" marR="751205" indent="-171450">
                        <a:lnSpc>
                          <a:spcPts val="1390"/>
                        </a:lnSpc>
                        <a:spcBef>
                          <a:spcPts val="450"/>
                        </a:spcBef>
                        <a:buAutoNum type="arabicPeriod"/>
                        <a:tabLst>
                          <a:tab pos="437515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The registrar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asks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for security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check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results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about </a:t>
                      </a:r>
                      <a:r>
                        <a:rPr sz="1200" spc="-3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applicant.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8784" marR="463550" indent="-171450">
                        <a:lnSpc>
                          <a:spcPct val="103299"/>
                        </a:lnSpc>
                        <a:spcBef>
                          <a:spcPts val="180"/>
                        </a:spcBef>
                        <a:buAutoNum type="arabicPeriod"/>
                        <a:tabLst>
                          <a:tab pos="437515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The system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asks RCMP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Security System for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applicant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security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check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results.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8784" marR="309880" indent="-171450">
                        <a:lnSpc>
                          <a:spcPts val="139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437515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RCMP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Security System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responds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that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applicant has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been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cleared.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8784" marR="462280" indent="-171450">
                        <a:lnSpc>
                          <a:spcPts val="1420"/>
                        </a:lnSpc>
                        <a:spcBef>
                          <a:spcPts val="39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3.a The Security System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responds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that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applicant has not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been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cleared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98600" y="15494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9400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Example: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University Registration System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28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(5)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buChar char="•"/>
                        <a:tabLst>
                          <a:tab pos="439420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Name: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Enroll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Family Member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Staff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19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Identifier:</a:t>
                      </a:r>
                      <a:r>
                        <a:rPr sz="10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UC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20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28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Inherits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From: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UC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19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6733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Main</a:t>
                      </a:r>
                      <a:r>
                        <a:rPr sz="1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Flow: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08305" indent="-141605">
                        <a:lnSpc>
                          <a:spcPct val="100000"/>
                        </a:lnSpc>
                        <a:spcBef>
                          <a:spcPts val="310"/>
                        </a:spcBef>
                        <a:buAutoNum type="arabicPeriod"/>
                        <a:tabLst>
                          <a:tab pos="408940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applicant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0099CC"/>
                          </a:solidFill>
                          <a:latin typeface="Arial MT"/>
                          <a:cs typeface="Arial MT"/>
                        </a:rPr>
                        <a:t>family</a:t>
                      </a:r>
                      <a:r>
                        <a:rPr sz="1000" dirty="0">
                          <a:solidFill>
                            <a:srgbClr val="0099C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0099CC"/>
                          </a:solidFill>
                          <a:latin typeface="Arial MT"/>
                          <a:cs typeface="Arial MT"/>
                        </a:rPr>
                        <a:t>member</a:t>
                      </a:r>
                      <a:r>
                        <a:rPr sz="1000" dirty="0">
                          <a:solidFill>
                            <a:srgbClr val="0099C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wants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enroll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in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the university.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8784" marR="757555" indent="-171450">
                        <a:lnSpc>
                          <a:spcPct val="100000"/>
                        </a:lnSpc>
                        <a:spcBef>
                          <a:spcPts val="195"/>
                        </a:spcBef>
                        <a:buAutoNum type="arabicPeriod"/>
                        <a:tabLst>
                          <a:tab pos="408940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The applicant hands a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filled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out copy of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form </a:t>
                      </a:r>
                      <a:r>
                        <a:rPr sz="1000" spc="-5" dirty="0">
                          <a:solidFill>
                            <a:srgbClr val="0099CC"/>
                          </a:solidFill>
                          <a:latin typeface="Arial MT"/>
                          <a:cs typeface="Arial MT"/>
                        </a:rPr>
                        <a:t>UI15 University </a:t>
                      </a:r>
                      <a:r>
                        <a:rPr sz="1000" spc="-265" dirty="0">
                          <a:solidFill>
                            <a:srgbClr val="0099C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0099CC"/>
                          </a:solidFill>
                          <a:latin typeface="Arial MT"/>
                          <a:cs typeface="Arial MT"/>
                        </a:rPr>
                        <a:t>Application Form</a:t>
                      </a:r>
                      <a:r>
                        <a:rPr sz="1000" dirty="0">
                          <a:solidFill>
                            <a:srgbClr val="0099C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0099CC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1000" dirty="0">
                          <a:solidFill>
                            <a:srgbClr val="0099C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0099CC"/>
                          </a:solidFill>
                          <a:latin typeface="Arial MT"/>
                          <a:cs typeface="Arial MT"/>
                        </a:rPr>
                        <a:t>Family Members</a:t>
                      </a:r>
                      <a:r>
                        <a:rPr sz="1000" dirty="0">
                          <a:solidFill>
                            <a:srgbClr val="0099C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registrar.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2673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…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8784" marR="363220" indent="-17145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12. The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system prepares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 bill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for the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applicant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enrollment fees </a:t>
                      </a:r>
                      <a:r>
                        <a:rPr sz="1000" dirty="0">
                          <a:solidFill>
                            <a:srgbClr val="0099CC"/>
                          </a:solidFill>
                          <a:latin typeface="Arial MT"/>
                          <a:cs typeface="Arial MT"/>
                        </a:rPr>
                        <a:t>based </a:t>
                      </a:r>
                      <a:r>
                        <a:rPr sz="1000" spc="-265" dirty="0">
                          <a:solidFill>
                            <a:srgbClr val="0099C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099CC"/>
                          </a:solidFill>
                          <a:latin typeface="Arial MT"/>
                          <a:cs typeface="Arial MT"/>
                        </a:rPr>
                        <a:t>on</a:t>
                      </a:r>
                      <a:r>
                        <a:rPr sz="1000" spc="-10" dirty="0">
                          <a:solidFill>
                            <a:srgbClr val="0099C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0099CC"/>
                          </a:solidFill>
                          <a:latin typeface="Arial MT"/>
                          <a:cs typeface="Arial MT"/>
                        </a:rPr>
                        <a:t>staff</a:t>
                      </a:r>
                      <a:r>
                        <a:rPr sz="1000" spc="-10" dirty="0">
                          <a:solidFill>
                            <a:srgbClr val="0099C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0099CC"/>
                          </a:solidFill>
                          <a:latin typeface="Arial MT"/>
                          <a:cs typeface="Arial MT"/>
                        </a:rPr>
                        <a:t>family members rate.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6733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Alternate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Flows: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…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498600" y="6248400"/>
            <a:ext cx="4572000" cy="2589530"/>
            <a:chOff x="1498600" y="6248400"/>
            <a:chExt cx="4572000" cy="2589530"/>
          </a:xfrm>
        </p:grpSpPr>
        <p:sp>
          <p:nvSpPr>
            <p:cNvPr id="5" name="object 5"/>
            <p:cNvSpPr/>
            <p:nvPr/>
          </p:nvSpPr>
          <p:spPr>
            <a:xfrm>
              <a:off x="1511300" y="6400800"/>
              <a:ext cx="3987800" cy="0"/>
            </a:xfrm>
            <a:custGeom>
              <a:avLst/>
              <a:gdLst/>
              <a:ahLst/>
              <a:cxnLst/>
              <a:rect l="l" t="t" r="r" b="b"/>
              <a:pathLst>
                <a:path w="3987800">
                  <a:moveTo>
                    <a:pt x="0" y="0"/>
                  </a:moveTo>
                  <a:lnTo>
                    <a:pt x="3987800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3738" y="6248400"/>
              <a:ext cx="1476869" cy="25892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8600" y="6248400"/>
              <a:ext cx="1355907" cy="25892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62962" y="6248400"/>
              <a:ext cx="1607637" cy="254998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220515" y="5941059"/>
            <a:ext cx="3128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Example: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Point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Sale Application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07920" y="8899652"/>
            <a:ext cx="1659889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latin typeface="Times New Roman"/>
                <a:cs typeface="Times New Roman"/>
              </a:rPr>
              <a:t>Source:</a:t>
            </a:r>
            <a:r>
              <a:rPr sz="600" dirty="0">
                <a:latin typeface="Times New Roman"/>
                <a:cs typeface="Times New Roman"/>
              </a:rPr>
              <a:t> </a:t>
            </a:r>
            <a:r>
              <a:rPr sz="600" spc="-5" dirty="0">
                <a:latin typeface="Times New Roman"/>
                <a:cs typeface="Times New Roman"/>
              </a:rPr>
              <a:t>Craig</a:t>
            </a:r>
            <a:r>
              <a:rPr sz="600" spc="5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Larman</a:t>
            </a:r>
            <a:r>
              <a:rPr sz="600" spc="5" dirty="0">
                <a:latin typeface="Times New Roman"/>
                <a:cs typeface="Times New Roman"/>
              </a:rPr>
              <a:t> </a:t>
            </a:r>
            <a:r>
              <a:rPr sz="600" spc="-5" dirty="0">
                <a:latin typeface="Times New Roman"/>
                <a:cs typeface="Times New Roman"/>
              </a:rPr>
              <a:t>“Applying</a:t>
            </a:r>
            <a:r>
              <a:rPr sz="600" spc="5" dirty="0">
                <a:latin typeface="Times New Roman"/>
                <a:cs typeface="Times New Roman"/>
              </a:rPr>
              <a:t> </a:t>
            </a:r>
            <a:r>
              <a:rPr sz="600" spc="-5" dirty="0">
                <a:latin typeface="Times New Roman"/>
                <a:cs typeface="Times New Roman"/>
              </a:rPr>
              <a:t>UML</a:t>
            </a:r>
            <a:r>
              <a:rPr sz="600" spc="-15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and</a:t>
            </a:r>
            <a:r>
              <a:rPr sz="600" spc="5" dirty="0">
                <a:latin typeface="Times New Roman"/>
                <a:cs typeface="Times New Roman"/>
              </a:rPr>
              <a:t> </a:t>
            </a:r>
            <a:r>
              <a:rPr sz="600" spc="-5" dirty="0">
                <a:latin typeface="Times New Roman"/>
                <a:cs typeface="Times New Roman"/>
              </a:rPr>
              <a:t>Patterns”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04950" y="57213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0"/>
                </a:moveTo>
                <a:lnTo>
                  <a:pt x="4559300" y="0"/>
                </a:lnTo>
                <a:lnTo>
                  <a:pt x="4559300" y="3416300"/>
                </a:lnTo>
                <a:lnTo>
                  <a:pt x="0" y="3416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1300" y="2235200"/>
            <a:ext cx="3987800" cy="0"/>
          </a:xfrm>
          <a:custGeom>
            <a:avLst/>
            <a:gdLst/>
            <a:ahLst/>
            <a:cxnLst/>
            <a:rect l="l" t="t" r="r" b="b"/>
            <a:pathLst>
              <a:path w="3987800">
                <a:moveTo>
                  <a:pt x="0" y="0"/>
                </a:moveTo>
                <a:lnTo>
                  <a:pt x="398780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11300" y="1852676"/>
            <a:ext cx="45466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Use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Case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Development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–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Rules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Thumb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(1)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1300" y="2321864"/>
            <a:ext cx="4546600" cy="167195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395"/>
              </a:spcBef>
            </a:pPr>
            <a:r>
              <a:rPr sz="1200" spc="-5" dirty="0">
                <a:latin typeface="Arial MT"/>
                <a:cs typeface="Arial MT"/>
              </a:rPr>
              <a:t>Be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careful </a:t>
            </a:r>
            <a:r>
              <a:rPr sz="1200" dirty="0">
                <a:latin typeface="Arial MT"/>
                <a:cs typeface="Arial MT"/>
              </a:rPr>
              <a:t>not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over</a:t>
            </a:r>
            <a:r>
              <a:rPr sz="12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specify </a:t>
            </a:r>
            <a:r>
              <a:rPr sz="1200" dirty="0">
                <a:latin typeface="Arial MT"/>
                <a:cs typeface="Arial MT"/>
              </a:rPr>
              <a:t>behavior</a:t>
            </a:r>
            <a:endParaRPr sz="1200">
              <a:latin typeface="Arial MT"/>
              <a:cs typeface="Arial MT"/>
            </a:endParaRPr>
          </a:p>
          <a:p>
            <a:pPr marL="433070" indent="-172085">
              <a:lnSpc>
                <a:spcPct val="100000"/>
              </a:lnSpc>
              <a:spcBef>
                <a:spcPts val="250"/>
              </a:spcBef>
              <a:buChar char="•"/>
              <a:tabLst>
                <a:tab pos="433070" algn="l"/>
              </a:tabLst>
            </a:pPr>
            <a:r>
              <a:rPr sz="1000" dirty="0">
                <a:latin typeface="Arial MT"/>
                <a:cs typeface="Arial MT"/>
              </a:rPr>
              <a:t>Keep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short,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keep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simple: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main flow </a:t>
            </a:r>
            <a:r>
              <a:rPr sz="1000" dirty="0">
                <a:latin typeface="Arial MT"/>
                <a:cs typeface="Arial MT"/>
              </a:rPr>
              <a:t>should</a:t>
            </a:r>
            <a:r>
              <a:rPr sz="1000" spc="-5" dirty="0">
                <a:latin typeface="Arial MT"/>
                <a:cs typeface="Arial MT"/>
              </a:rPr>
              <a:t> fit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on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single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page</a:t>
            </a:r>
            <a:endParaRPr sz="1000">
              <a:latin typeface="Arial MT"/>
              <a:cs typeface="Arial MT"/>
            </a:endParaRPr>
          </a:p>
          <a:p>
            <a:pPr marL="433070" indent="-172085">
              <a:lnSpc>
                <a:spcPct val="100000"/>
              </a:lnSpc>
              <a:spcBef>
                <a:spcPts val="215"/>
              </a:spcBef>
              <a:buChar char="•"/>
              <a:tabLst>
                <a:tab pos="433070" algn="l"/>
              </a:tabLst>
            </a:pPr>
            <a:r>
              <a:rPr sz="1000" dirty="0">
                <a:latin typeface="Arial MT"/>
                <a:cs typeface="Arial MT"/>
              </a:rPr>
              <a:t>Focus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what,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not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how:</a:t>
            </a:r>
            <a:endParaRPr sz="1000">
              <a:latin typeface="Arial MT"/>
              <a:cs typeface="Arial MT"/>
            </a:endParaRPr>
          </a:p>
          <a:p>
            <a:pPr marL="633095" lvl="1" indent="-143510">
              <a:lnSpc>
                <a:spcPct val="100000"/>
              </a:lnSpc>
              <a:spcBef>
                <a:spcPts val="195"/>
              </a:spcBef>
              <a:buChar char="–"/>
              <a:tabLst>
                <a:tab pos="633095" algn="l"/>
              </a:tabLst>
            </a:pPr>
            <a:r>
              <a:rPr sz="900" spc="-5" dirty="0">
                <a:latin typeface="Arial MT"/>
                <a:cs typeface="Arial MT"/>
              </a:rPr>
              <a:t>Focus on externally visible behavior</a:t>
            </a:r>
            <a:endParaRPr sz="900">
              <a:latin typeface="Arial MT"/>
              <a:cs typeface="Arial MT"/>
            </a:endParaRPr>
          </a:p>
          <a:p>
            <a:pPr marL="632460" marR="381000" lvl="1" indent="-142875">
              <a:lnSpc>
                <a:spcPct val="102200"/>
              </a:lnSpc>
              <a:spcBef>
                <a:spcPts val="195"/>
              </a:spcBef>
              <a:buChar char="–"/>
              <a:tabLst>
                <a:tab pos="633095" algn="l"/>
              </a:tabLst>
            </a:pPr>
            <a:r>
              <a:rPr sz="900" spc="-5" dirty="0">
                <a:latin typeface="Arial MT"/>
                <a:cs typeface="Arial MT"/>
              </a:rPr>
              <a:t>Are you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specifying</a:t>
            </a:r>
            <a:r>
              <a:rPr sz="900" dirty="0">
                <a:latin typeface="Arial MT"/>
                <a:cs typeface="Arial MT"/>
              </a:rPr>
              <a:t> a </a:t>
            </a:r>
            <a:r>
              <a:rPr sz="900" spc="-5" dirty="0">
                <a:latin typeface="Arial MT"/>
                <a:cs typeface="Arial MT"/>
              </a:rPr>
              <a:t>sequence of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events,</a:t>
            </a:r>
            <a:r>
              <a:rPr sz="900" dirty="0">
                <a:latin typeface="Arial MT"/>
                <a:cs typeface="Arial MT"/>
              </a:rPr>
              <a:t> in </a:t>
            </a:r>
            <a:r>
              <a:rPr sz="900" spc="-5" dirty="0">
                <a:latin typeface="Arial MT"/>
                <a:cs typeface="Arial MT"/>
              </a:rPr>
              <a:t>which the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sequence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does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not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really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matter?</a:t>
            </a:r>
            <a:endParaRPr sz="900">
              <a:latin typeface="Arial MT"/>
              <a:cs typeface="Arial MT"/>
            </a:endParaRPr>
          </a:p>
          <a:p>
            <a:pPr marL="833119" lvl="2" indent="-114935">
              <a:lnSpc>
                <a:spcPct val="100000"/>
              </a:lnSpc>
              <a:spcBef>
                <a:spcPts val="219"/>
              </a:spcBef>
              <a:buChar char="•"/>
              <a:tabLst>
                <a:tab pos="833119" algn="l"/>
              </a:tabLst>
            </a:pPr>
            <a:r>
              <a:rPr sz="800" spc="-5" dirty="0">
                <a:latin typeface="Arial MT"/>
                <a:cs typeface="Arial MT"/>
              </a:rPr>
              <a:t>Example: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Order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of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entering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data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for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new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customer</a:t>
            </a:r>
            <a:endParaRPr sz="800">
              <a:latin typeface="Arial MT"/>
              <a:cs typeface="Arial MT"/>
            </a:endParaRPr>
          </a:p>
          <a:p>
            <a:pPr marL="632460" marR="590550" lvl="1" indent="-142875">
              <a:lnSpc>
                <a:spcPct val="102200"/>
              </a:lnSpc>
              <a:spcBef>
                <a:spcPts val="114"/>
              </a:spcBef>
              <a:buChar char="–"/>
              <a:tabLst>
                <a:tab pos="633095" algn="l"/>
              </a:tabLst>
            </a:pPr>
            <a:r>
              <a:rPr sz="900" dirty="0">
                <a:latin typeface="Arial MT"/>
                <a:cs typeface="Arial MT"/>
              </a:rPr>
              <a:t>Do</a:t>
            </a:r>
            <a:r>
              <a:rPr sz="900" spc="-5" dirty="0">
                <a:latin typeface="Arial MT"/>
                <a:cs typeface="Arial MT"/>
              </a:rPr>
              <a:t> you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specify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which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elements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from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a </a:t>
            </a:r>
            <a:r>
              <a:rPr sz="900" spc="-5" dirty="0">
                <a:latin typeface="Arial MT"/>
                <a:cs typeface="Arial MT"/>
              </a:rPr>
              <a:t>set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are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selected, when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any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arbitrary element </a:t>
            </a:r>
            <a:r>
              <a:rPr sz="900" dirty="0">
                <a:latin typeface="Arial MT"/>
                <a:cs typeface="Arial MT"/>
              </a:rPr>
              <a:t>is </a:t>
            </a:r>
            <a:r>
              <a:rPr sz="900" spc="-5" dirty="0">
                <a:latin typeface="Arial MT"/>
                <a:cs typeface="Arial MT"/>
              </a:rPr>
              <a:t>needed?</a:t>
            </a:r>
            <a:endParaRPr sz="900">
              <a:latin typeface="Arial MT"/>
              <a:cs typeface="Arial MT"/>
            </a:endParaRPr>
          </a:p>
          <a:p>
            <a:pPr marL="833119" lvl="2" indent="-114935">
              <a:lnSpc>
                <a:spcPct val="100000"/>
              </a:lnSpc>
              <a:spcBef>
                <a:spcPts val="220"/>
              </a:spcBef>
              <a:buChar char="•"/>
              <a:tabLst>
                <a:tab pos="833119" algn="l"/>
              </a:tabLst>
            </a:pPr>
            <a:r>
              <a:rPr sz="800" spc="-5" dirty="0">
                <a:latin typeface="Arial MT"/>
                <a:cs typeface="Arial MT"/>
              </a:rPr>
              <a:t>Example: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Selecting new arbitrary phone number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04950" y="15557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0"/>
                </a:moveTo>
                <a:lnTo>
                  <a:pt x="4559300" y="0"/>
                </a:lnTo>
                <a:lnTo>
                  <a:pt x="4559300" y="3416300"/>
                </a:lnTo>
                <a:lnTo>
                  <a:pt x="0" y="3416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1300" y="6400800"/>
            <a:ext cx="3987800" cy="0"/>
          </a:xfrm>
          <a:custGeom>
            <a:avLst/>
            <a:gdLst/>
            <a:ahLst/>
            <a:cxnLst/>
            <a:rect l="l" t="t" r="r" b="b"/>
            <a:pathLst>
              <a:path w="3987800">
                <a:moveTo>
                  <a:pt x="0" y="0"/>
                </a:moveTo>
                <a:lnTo>
                  <a:pt x="398780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11300" y="6018276"/>
            <a:ext cx="4546600" cy="1782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Use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Case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Development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–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Rules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Thumb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(2)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Arial MT"/>
              <a:cs typeface="Arial MT"/>
            </a:endParaRPr>
          </a:p>
          <a:p>
            <a:pPr marL="433070" indent="-172085">
              <a:lnSpc>
                <a:spcPct val="100000"/>
              </a:lnSpc>
              <a:buChar char="•"/>
              <a:tabLst>
                <a:tab pos="433070" algn="l"/>
              </a:tabLst>
            </a:pPr>
            <a:r>
              <a:rPr sz="1200" spc="-5" dirty="0">
                <a:latin typeface="Arial MT"/>
                <a:cs typeface="Arial MT"/>
              </a:rPr>
              <a:t>Be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careful </a:t>
            </a:r>
            <a:r>
              <a:rPr sz="1200" dirty="0">
                <a:latin typeface="Arial MT"/>
                <a:cs typeface="Arial MT"/>
              </a:rPr>
              <a:t>not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under</a:t>
            </a:r>
            <a:r>
              <a:rPr sz="12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specify </a:t>
            </a:r>
            <a:r>
              <a:rPr sz="1200" dirty="0">
                <a:latin typeface="Arial MT"/>
                <a:cs typeface="Arial MT"/>
              </a:rPr>
              <a:t>behavior</a:t>
            </a:r>
            <a:endParaRPr sz="1200">
              <a:latin typeface="Arial MT"/>
              <a:cs typeface="Arial MT"/>
            </a:endParaRPr>
          </a:p>
          <a:p>
            <a:pPr marL="633095" lvl="1" indent="-143510">
              <a:lnSpc>
                <a:spcPct val="100000"/>
              </a:lnSpc>
              <a:spcBef>
                <a:spcPts val="250"/>
              </a:spcBef>
              <a:buChar char="–"/>
              <a:tabLst>
                <a:tab pos="633095" algn="l"/>
              </a:tabLst>
            </a:pPr>
            <a:r>
              <a:rPr sz="1000" dirty="0">
                <a:latin typeface="Arial MT"/>
                <a:cs typeface="Arial MT"/>
              </a:rPr>
              <a:t>Do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not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forget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variations </a:t>
            </a:r>
            <a:r>
              <a:rPr sz="1000" dirty="0">
                <a:latin typeface="Arial MT"/>
                <a:cs typeface="Arial MT"/>
              </a:rPr>
              <a:t>on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basic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flow</a:t>
            </a:r>
            <a:endParaRPr sz="1000">
              <a:latin typeface="Arial MT"/>
              <a:cs typeface="Arial MT"/>
            </a:endParaRPr>
          </a:p>
          <a:p>
            <a:pPr marL="633095" lvl="1" indent="-143510">
              <a:lnSpc>
                <a:spcPct val="100000"/>
              </a:lnSpc>
              <a:spcBef>
                <a:spcPts val="215"/>
              </a:spcBef>
              <a:buChar char="–"/>
              <a:tabLst>
                <a:tab pos="633095" algn="l"/>
              </a:tabLst>
            </a:pPr>
            <a:r>
              <a:rPr sz="1000" dirty="0">
                <a:latin typeface="Arial MT"/>
                <a:cs typeface="Arial MT"/>
              </a:rPr>
              <a:t>Do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not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forget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exceptions</a:t>
            </a:r>
            <a:endParaRPr sz="1000">
              <a:latin typeface="Arial MT"/>
              <a:cs typeface="Arial MT"/>
            </a:endParaRPr>
          </a:p>
          <a:p>
            <a:pPr marL="833119" marR="784225" lvl="2" indent="-114300">
              <a:lnSpc>
                <a:spcPct val="102200"/>
              </a:lnSpc>
              <a:spcBef>
                <a:spcPts val="170"/>
              </a:spcBef>
              <a:buChar char="•"/>
              <a:tabLst>
                <a:tab pos="833119" algn="l"/>
              </a:tabLst>
            </a:pPr>
            <a:r>
              <a:rPr sz="900" spc="-5" dirty="0">
                <a:latin typeface="Arial MT"/>
                <a:cs typeface="Arial MT"/>
              </a:rPr>
              <a:t>For example, what happens </a:t>
            </a:r>
            <a:r>
              <a:rPr sz="900" dirty="0">
                <a:latin typeface="Arial MT"/>
                <a:cs typeface="Arial MT"/>
              </a:rPr>
              <a:t>to a </a:t>
            </a:r>
            <a:r>
              <a:rPr sz="900" spc="-5" dirty="0">
                <a:latin typeface="Arial MT"/>
                <a:cs typeface="Arial MT"/>
              </a:rPr>
              <a:t>phone call </a:t>
            </a:r>
            <a:r>
              <a:rPr sz="900" dirty="0">
                <a:latin typeface="Arial MT"/>
                <a:cs typeface="Arial MT"/>
              </a:rPr>
              <a:t>if </a:t>
            </a:r>
            <a:r>
              <a:rPr sz="900" spc="-5" dirty="0">
                <a:latin typeface="Arial MT"/>
                <a:cs typeface="Arial MT"/>
              </a:rPr>
              <a:t>there are no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resources </a:t>
            </a:r>
            <a:r>
              <a:rPr sz="900" dirty="0">
                <a:latin typeface="Arial MT"/>
                <a:cs typeface="Arial MT"/>
              </a:rPr>
              <a:t>to</a:t>
            </a:r>
            <a:r>
              <a:rPr sz="900" spc="-5" dirty="0">
                <a:latin typeface="Arial MT"/>
                <a:cs typeface="Arial MT"/>
              </a:rPr>
              <a:t> allocate </a:t>
            </a:r>
            <a:r>
              <a:rPr sz="900" dirty="0">
                <a:latin typeface="Arial MT"/>
                <a:cs typeface="Arial MT"/>
              </a:rPr>
              <a:t>to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it?</a:t>
            </a:r>
            <a:endParaRPr sz="900">
              <a:latin typeface="Arial MT"/>
              <a:cs typeface="Arial MT"/>
            </a:endParaRPr>
          </a:p>
          <a:p>
            <a:pPr marL="432434" marR="476884" indent="-171450">
              <a:lnSpc>
                <a:spcPts val="1390"/>
              </a:lnSpc>
              <a:spcBef>
                <a:spcPts val="415"/>
              </a:spcBef>
              <a:buChar char="•"/>
              <a:tabLst>
                <a:tab pos="433070" algn="l"/>
              </a:tabLst>
            </a:pPr>
            <a:r>
              <a:rPr sz="1200" spc="-5" dirty="0">
                <a:latin typeface="Arial MT"/>
                <a:cs typeface="Arial MT"/>
              </a:rPr>
              <a:t>Specify </a:t>
            </a:r>
            <a:r>
              <a:rPr sz="1200" dirty="0">
                <a:latin typeface="Arial MT"/>
                <a:cs typeface="Arial MT"/>
              </a:rPr>
              <a:t>behavior </a:t>
            </a:r>
            <a:r>
              <a:rPr sz="1200" spc="-5" dirty="0">
                <a:latin typeface="Arial MT"/>
                <a:cs typeface="Arial MT"/>
              </a:rPr>
              <a:t>for </a:t>
            </a:r>
            <a:r>
              <a:rPr sz="1200" dirty="0">
                <a:latin typeface="Arial MT"/>
                <a:cs typeface="Arial MT"/>
              </a:rPr>
              <a:t>all possible </a:t>
            </a:r>
            <a:r>
              <a:rPr sz="1200" spc="-5" dirty="0">
                <a:latin typeface="Arial MT"/>
                <a:cs typeface="Arial MT"/>
              </a:rPr>
              <a:t>inputs, both </a:t>
            </a:r>
            <a:r>
              <a:rPr sz="1200" dirty="0">
                <a:latin typeface="Arial MT"/>
                <a:cs typeface="Arial MT"/>
              </a:rPr>
              <a:t>valid and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invalid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input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04950" y="57213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0"/>
                </a:moveTo>
                <a:lnTo>
                  <a:pt x="4559300" y="0"/>
                </a:lnTo>
                <a:lnTo>
                  <a:pt x="4559300" y="3416300"/>
                </a:lnTo>
                <a:lnTo>
                  <a:pt x="0" y="3416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1300" y="2235200"/>
            <a:ext cx="3987800" cy="0"/>
          </a:xfrm>
          <a:custGeom>
            <a:avLst/>
            <a:gdLst/>
            <a:ahLst/>
            <a:cxnLst/>
            <a:rect l="l" t="t" r="r" b="b"/>
            <a:pathLst>
              <a:path w="3987800">
                <a:moveTo>
                  <a:pt x="0" y="0"/>
                </a:moveTo>
                <a:lnTo>
                  <a:pt x="398780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11300" y="1852676"/>
            <a:ext cx="4546600" cy="237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Use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Case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Development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–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Rules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Thumb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(3)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Arial MT"/>
              <a:cs typeface="Arial MT"/>
            </a:endParaRPr>
          </a:p>
          <a:p>
            <a:pPr marL="433070" indent="-172085">
              <a:lnSpc>
                <a:spcPct val="100000"/>
              </a:lnSpc>
              <a:buChar char="•"/>
              <a:tabLst>
                <a:tab pos="433070" algn="l"/>
              </a:tabLst>
            </a:pPr>
            <a:r>
              <a:rPr sz="1200" spc="-5" dirty="0">
                <a:latin typeface="Arial MT"/>
                <a:cs typeface="Arial MT"/>
              </a:rPr>
              <a:t>Keep </a:t>
            </a:r>
            <a:r>
              <a:rPr sz="1200" dirty="0">
                <a:latin typeface="Arial MT"/>
                <a:cs typeface="Arial MT"/>
              </a:rPr>
              <a:t>names,</a:t>
            </a:r>
            <a:r>
              <a:rPr sz="1200" spc="-5" dirty="0">
                <a:latin typeface="Arial MT"/>
                <a:cs typeface="Arial MT"/>
              </a:rPr>
              <a:t> data </a:t>
            </a:r>
            <a:r>
              <a:rPr sz="1200" dirty="0">
                <a:latin typeface="Arial MT"/>
                <a:cs typeface="Arial MT"/>
              </a:rPr>
              <a:t>at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</a:t>
            </a:r>
            <a:r>
              <a:rPr sz="1200" spc="-5" dirty="0">
                <a:latin typeface="Arial MT"/>
                <a:cs typeface="Arial MT"/>
              </a:rPr>
              <a:t> abstract</a:t>
            </a:r>
            <a:r>
              <a:rPr sz="1200" dirty="0">
                <a:latin typeface="Arial MT"/>
                <a:cs typeface="Arial MT"/>
              </a:rPr>
              <a:t> level </a:t>
            </a:r>
            <a:r>
              <a:rPr sz="1200" spc="-5" dirty="0">
                <a:latin typeface="Arial MT"/>
                <a:cs typeface="Arial MT"/>
              </a:rPr>
              <a:t>suitable for </a:t>
            </a:r>
            <a:r>
              <a:rPr sz="1200" dirty="0">
                <a:latin typeface="Arial MT"/>
                <a:cs typeface="Arial MT"/>
              </a:rPr>
              <a:t>users</a:t>
            </a:r>
            <a:endParaRPr sz="1200">
              <a:latin typeface="Arial MT"/>
              <a:cs typeface="Arial MT"/>
            </a:endParaRPr>
          </a:p>
          <a:p>
            <a:pPr marL="632460" marR="625475" lvl="1" indent="-142875">
              <a:lnSpc>
                <a:spcPct val="100000"/>
              </a:lnSpc>
              <a:spcBef>
                <a:spcPts val="250"/>
              </a:spcBef>
              <a:buChar char="–"/>
              <a:tabLst>
                <a:tab pos="633095" algn="l"/>
              </a:tabLst>
            </a:pPr>
            <a:r>
              <a:rPr sz="1000" dirty="0">
                <a:latin typeface="Arial MT"/>
                <a:cs typeface="Arial MT"/>
              </a:rPr>
              <a:t>For </a:t>
            </a:r>
            <a:r>
              <a:rPr sz="1000" spc="-5" dirty="0">
                <a:latin typeface="Arial MT"/>
                <a:cs typeface="Arial MT"/>
              </a:rPr>
              <a:t>example, </a:t>
            </a:r>
            <a:r>
              <a:rPr sz="1000" dirty="0">
                <a:latin typeface="Arial MT"/>
                <a:cs typeface="Arial MT"/>
              </a:rPr>
              <a:t>input and </a:t>
            </a:r>
            <a:r>
              <a:rPr sz="1000" spc="-5" dirty="0">
                <a:latin typeface="Arial MT"/>
                <a:cs typeface="Arial MT"/>
              </a:rPr>
              <a:t>output events </a:t>
            </a:r>
            <a:r>
              <a:rPr sz="1000" dirty="0">
                <a:latin typeface="Arial MT"/>
                <a:cs typeface="Arial MT"/>
              </a:rPr>
              <a:t>should have </a:t>
            </a:r>
            <a:r>
              <a:rPr sz="1000" spc="-5" dirty="0">
                <a:latin typeface="Arial MT"/>
                <a:cs typeface="Arial MT"/>
              </a:rPr>
              <a:t>intuitive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names</a:t>
            </a:r>
            <a:endParaRPr sz="1000">
              <a:latin typeface="Arial MT"/>
              <a:cs typeface="Arial MT"/>
            </a:endParaRPr>
          </a:p>
          <a:p>
            <a:pPr marL="633095" lvl="1" indent="-143510">
              <a:lnSpc>
                <a:spcPct val="100000"/>
              </a:lnSpc>
              <a:spcBef>
                <a:spcPts val="215"/>
              </a:spcBef>
              <a:buChar char="–"/>
              <a:tabLst>
                <a:tab pos="633095" algn="l"/>
              </a:tabLst>
            </a:pPr>
            <a:r>
              <a:rPr sz="1000" dirty="0">
                <a:latin typeface="Arial MT"/>
                <a:cs typeface="Arial MT"/>
              </a:rPr>
              <a:t>Avoid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data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definition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cases</a:t>
            </a:r>
            <a:endParaRPr sz="1000">
              <a:latin typeface="Arial MT"/>
              <a:cs typeface="Arial MT"/>
            </a:endParaRPr>
          </a:p>
          <a:p>
            <a:pPr marL="433070" indent="-172085">
              <a:lnSpc>
                <a:spcPct val="100000"/>
              </a:lnSpc>
              <a:spcBef>
                <a:spcPts val="305"/>
              </a:spcBef>
              <a:buChar char="•"/>
              <a:tabLst>
                <a:tab pos="433070" algn="l"/>
              </a:tabLst>
            </a:pPr>
            <a:r>
              <a:rPr sz="1200" dirty="0">
                <a:latin typeface="Arial MT"/>
                <a:cs typeface="Arial MT"/>
              </a:rPr>
              <a:t>Use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cases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need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understandable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by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users</a:t>
            </a:r>
            <a:endParaRPr sz="1200">
              <a:latin typeface="Arial MT"/>
              <a:cs typeface="Arial MT"/>
            </a:endParaRPr>
          </a:p>
          <a:p>
            <a:pPr marL="633095" lvl="1" indent="-143510">
              <a:lnSpc>
                <a:spcPct val="100000"/>
              </a:lnSpc>
              <a:spcBef>
                <a:spcPts val="245"/>
              </a:spcBef>
              <a:buChar char="–"/>
              <a:tabLst>
                <a:tab pos="633095" algn="l"/>
              </a:tabLst>
            </a:pPr>
            <a:r>
              <a:rPr sz="1000" dirty="0">
                <a:latin typeface="Arial MT"/>
                <a:cs typeface="Arial MT"/>
              </a:rPr>
              <a:t>They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must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validate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them</a:t>
            </a:r>
            <a:endParaRPr sz="1000">
              <a:latin typeface="Arial MT"/>
              <a:cs typeface="Arial MT"/>
            </a:endParaRPr>
          </a:p>
          <a:p>
            <a:pPr marL="433070" indent="-172085">
              <a:lnSpc>
                <a:spcPct val="100000"/>
              </a:lnSpc>
              <a:spcBef>
                <a:spcPts val="210"/>
              </a:spcBef>
              <a:buChar char="•"/>
              <a:tabLst>
                <a:tab pos="433070" algn="l"/>
              </a:tabLst>
            </a:pP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Avoid</a:t>
            </a:r>
            <a:r>
              <a:rPr sz="1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functional</a:t>
            </a:r>
            <a:r>
              <a:rPr sz="12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decomposition</a:t>
            </a:r>
            <a:endParaRPr sz="1200">
              <a:latin typeface="Arial MT"/>
              <a:cs typeface="Arial MT"/>
            </a:endParaRPr>
          </a:p>
          <a:p>
            <a:pPr marL="633095" lvl="1" indent="-143510">
              <a:lnSpc>
                <a:spcPct val="100000"/>
              </a:lnSpc>
              <a:spcBef>
                <a:spcPts val="250"/>
              </a:spcBef>
              <a:buChar char="–"/>
              <a:tabLst>
                <a:tab pos="633095" algn="l"/>
              </a:tabLst>
            </a:pPr>
            <a:r>
              <a:rPr sz="1000" dirty="0">
                <a:latin typeface="Arial MT"/>
                <a:cs typeface="Arial MT"/>
              </a:rPr>
              <a:t>Do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not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try 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structure the </a:t>
            </a:r>
            <a:r>
              <a:rPr sz="1000" dirty="0">
                <a:latin typeface="Arial MT"/>
                <a:cs typeface="Arial MT"/>
              </a:rPr>
              <a:t>use cases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as</a:t>
            </a:r>
            <a:r>
              <a:rPr sz="1000" spc="-5" dirty="0">
                <a:latin typeface="Arial MT"/>
                <a:cs typeface="Arial MT"/>
              </a:rPr>
              <a:t> nested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functions with</a:t>
            </a:r>
            <a:endParaRPr sz="1000">
              <a:latin typeface="Arial MT"/>
              <a:cs typeface="Arial MT"/>
            </a:endParaRPr>
          </a:p>
          <a:p>
            <a:pPr marL="63246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«includes»</a:t>
            </a:r>
            <a:endParaRPr sz="1000">
              <a:latin typeface="Arial MT"/>
              <a:cs typeface="Arial MT"/>
            </a:endParaRPr>
          </a:p>
          <a:p>
            <a:pPr marL="633095" lvl="1" indent="-143510">
              <a:lnSpc>
                <a:spcPct val="100000"/>
              </a:lnSpc>
              <a:spcBef>
                <a:spcPts val="310"/>
              </a:spcBef>
              <a:buChar char="–"/>
              <a:tabLst>
                <a:tab pos="633095" algn="l"/>
              </a:tabLst>
            </a:pPr>
            <a:r>
              <a:rPr sz="1000" dirty="0">
                <a:latin typeface="Arial MT"/>
                <a:cs typeface="Arial MT"/>
              </a:rPr>
              <a:t>Avoid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deep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hierarchies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with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«includes»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04950" y="15557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0"/>
                </a:moveTo>
                <a:lnTo>
                  <a:pt x="4559300" y="0"/>
                </a:lnTo>
                <a:lnTo>
                  <a:pt x="4559300" y="3416300"/>
                </a:lnTo>
                <a:lnTo>
                  <a:pt x="0" y="3416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1300" y="6400800"/>
            <a:ext cx="3987800" cy="0"/>
          </a:xfrm>
          <a:custGeom>
            <a:avLst/>
            <a:gdLst/>
            <a:ahLst/>
            <a:cxnLst/>
            <a:rect l="l" t="t" r="r" b="b"/>
            <a:pathLst>
              <a:path w="3987800">
                <a:moveTo>
                  <a:pt x="0" y="0"/>
                </a:moveTo>
                <a:lnTo>
                  <a:pt x="398780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11300" y="6018276"/>
            <a:ext cx="4546600" cy="2844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Use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Case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Development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–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Rules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Thumb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(4)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Arial MT"/>
              <a:cs typeface="Arial MT"/>
            </a:endParaRPr>
          </a:p>
          <a:p>
            <a:pPr marL="433070" indent="-172085">
              <a:lnSpc>
                <a:spcPct val="100000"/>
              </a:lnSpc>
              <a:buChar char="•"/>
              <a:tabLst>
                <a:tab pos="433070" algn="l"/>
              </a:tabLst>
            </a:pPr>
            <a:r>
              <a:rPr sz="1200" spc="-5" dirty="0">
                <a:latin typeface="Arial MT"/>
                <a:cs typeface="Arial MT"/>
              </a:rPr>
              <a:t>Think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cases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before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case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diagram</a:t>
            </a:r>
            <a:endParaRPr sz="1200">
              <a:latin typeface="Arial MT"/>
              <a:cs typeface="Arial MT"/>
            </a:endParaRPr>
          </a:p>
          <a:p>
            <a:pPr marL="432434" marR="360045" indent="-171450">
              <a:lnSpc>
                <a:spcPts val="1390"/>
              </a:lnSpc>
              <a:spcBef>
                <a:spcPts val="355"/>
              </a:spcBef>
              <a:buChar char="•"/>
              <a:tabLst>
                <a:tab pos="433070" algn="l"/>
              </a:tabLst>
            </a:pPr>
            <a:r>
              <a:rPr sz="1200" dirty="0">
                <a:latin typeface="Arial MT"/>
                <a:cs typeface="Arial MT"/>
              </a:rPr>
              <a:t>Do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spend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much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time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case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diagram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–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 textual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description</a:t>
            </a:r>
            <a:r>
              <a:rPr sz="1200" dirty="0">
                <a:latin typeface="Arial MT"/>
                <a:cs typeface="Arial MT"/>
              </a:rPr>
              <a:t> is</a:t>
            </a:r>
            <a:r>
              <a:rPr sz="1200" spc="-5" dirty="0">
                <a:latin typeface="Arial MT"/>
                <a:cs typeface="Arial MT"/>
              </a:rPr>
              <a:t> the </a:t>
            </a:r>
            <a:r>
              <a:rPr sz="1200" dirty="0">
                <a:latin typeface="Arial MT"/>
                <a:cs typeface="Arial MT"/>
              </a:rPr>
              <a:t>most </a:t>
            </a:r>
            <a:r>
              <a:rPr sz="1200" spc="-5" dirty="0">
                <a:latin typeface="Arial MT"/>
                <a:cs typeface="Arial MT"/>
              </a:rPr>
              <a:t>important </a:t>
            </a:r>
            <a:r>
              <a:rPr sz="1200" dirty="0">
                <a:latin typeface="Arial MT"/>
                <a:cs typeface="Arial MT"/>
              </a:rPr>
              <a:t>part</a:t>
            </a:r>
            <a:endParaRPr sz="1200">
              <a:latin typeface="Arial MT"/>
              <a:cs typeface="Arial MT"/>
            </a:endParaRPr>
          </a:p>
          <a:p>
            <a:pPr marL="432434" marR="456565" indent="-171450">
              <a:lnSpc>
                <a:spcPts val="1390"/>
              </a:lnSpc>
              <a:spcBef>
                <a:spcPts val="409"/>
              </a:spcBef>
              <a:buChar char="•"/>
              <a:tabLst>
                <a:tab pos="433070" algn="l"/>
              </a:tabLst>
            </a:pPr>
            <a:r>
              <a:rPr sz="1200" spc="-5" dirty="0">
                <a:latin typeface="Arial MT"/>
                <a:cs typeface="Arial MT"/>
              </a:rPr>
              <a:t>Avoid too </a:t>
            </a:r>
            <a:r>
              <a:rPr sz="1200" dirty="0">
                <a:latin typeface="Arial MT"/>
                <a:cs typeface="Arial MT"/>
              </a:rPr>
              <a:t>much use of </a:t>
            </a:r>
            <a:r>
              <a:rPr sz="1200" spc="-5" dirty="0">
                <a:latin typeface="Arial MT"/>
                <a:cs typeface="Arial MT"/>
              </a:rPr>
              <a:t>"extends" </a:t>
            </a:r>
            <a:r>
              <a:rPr sz="1200" dirty="0">
                <a:latin typeface="Arial MT"/>
                <a:cs typeface="Arial MT"/>
              </a:rPr>
              <a:t>and </a:t>
            </a:r>
            <a:r>
              <a:rPr sz="1200" spc="-5" dirty="0">
                <a:latin typeface="Arial MT"/>
                <a:cs typeface="Arial MT"/>
              </a:rPr>
              <a:t>"includes" </a:t>
            </a:r>
            <a:r>
              <a:rPr sz="1200" dirty="0">
                <a:latin typeface="Arial MT"/>
                <a:cs typeface="Arial MT"/>
              </a:rPr>
              <a:t>in use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case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diagrams</a:t>
            </a:r>
            <a:endParaRPr sz="1200">
              <a:latin typeface="Arial MT"/>
              <a:cs typeface="Arial MT"/>
            </a:endParaRPr>
          </a:p>
          <a:p>
            <a:pPr marL="433070" indent="-172085">
              <a:lnSpc>
                <a:spcPct val="100000"/>
              </a:lnSpc>
              <a:spcBef>
                <a:spcPts val="229"/>
              </a:spcBef>
              <a:buChar char="•"/>
              <a:tabLst>
                <a:tab pos="433070" algn="l"/>
              </a:tabLst>
            </a:pPr>
            <a:r>
              <a:rPr sz="1200" dirty="0">
                <a:latin typeface="Arial MT"/>
                <a:cs typeface="Arial MT"/>
              </a:rPr>
              <a:t>Do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describe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user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interface</a:t>
            </a:r>
            <a:endParaRPr sz="1200">
              <a:latin typeface="Arial MT"/>
              <a:cs typeface="Arial MT"/>
            </a:endParaRPr>
          </a:p>
          <a:p>
            <a:pPr marL="432434" marR="530860" indent="-171450">
              <a:lnSpc>
                <a:spcPct val="97500"/>
              </a:lnSpc>
              <a:spcBef>
                <a:spcPts val="395"/>
              </a:spcBef>
              <a:buChar char="•"/>
              <a:tabLst>
                <a:tab pos="433070" algn="l"/>
              </a:tabLst>
            </a:pPr>
            <a:r>
              <a:rPr sz="1200" spc="-5" dirty="0">
                <a:latin typeface="Arial MT"/>
                <a:cs typeface="Arial MT"/>
              </a:rPr>
              <a:t>You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want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many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cases;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if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you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have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too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many,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you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have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probably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included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too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much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detail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(“If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-5" dirty="0">
                <a:latin typeface="Arial MT"/>
                <a:cs typeface="Arial MT"/>
              </a:rPr>
              <a:t> doubt, </a:t>
            </a:r>
            <a:r>
              <a:rPr sz="1200" dirty="0">
                <a:latin typeface="Arial MT"/>
                <a:cs typeface="Arial MT"/>
              </a:rPr>
              <a:t>leave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it</a:t>
            </a:r>
            <a:r>
              <a:rPr sz="1200" spc="-5" dirty="0">
                <a:latin typeface="Arial MT"/>
                <a:cs typeface="Arial MT"/>
              </a:rPr>
              <a:t> out”)</a:t>
            </a:r>
            <a:endParaRPr sz="1200">
              <a:latin typeface="Arial MT"/>
              <a:cs typeface="Arial MT"/>
            </a:endParaRPr>
          </a:p>
          <a:p>
            <a:pPr marL="632460" marR="452120" lvl="1" indent="-142875">
              <a:lnSpc>
                <a:spcPct val="100000"/>
              </a:lnSpc>
              <a:spcBef>
                <a:spcPts val="245"/>
              </a:spcBef>
              <a:buChar char="–"/>
              <a:tabLst>
                <a:tab pos="633095" algn="l"/>
              </a:tabLst>
            </a:pPr>
            <a:r>
              <a:rPr sz="1000" dirty="0">
                <a:latin typeface="Arial MT"/>
                <a:cs typeface="Arial MT"/>
              </a:rPr>
              <a:t>Do not</a:t>
            </a:r>
            <a:r>
              <a:rPr sz="1000" spc="-5" dirty="0">
                <a:latin typeface="Arial MT"/>
                <a:cs typeface="Arial MT"/>
              </a:rPr>
              <a:t> attempt 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describe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everything</a:t>
            </a:r>
            <a:r>
              <a:rPr sz="1000" dirty="0">
                <a:latin typeface="Arial MT"/>
                <a:cs typeface="Arial MT"/>
              </a:rPr>
              <a:t> – </a:t>
            </a:r>
            <a:r>
              <a:rPr sz="1000" spc="-5" dirty="0">
                <a:latin typeface="Arial MT"/>
                <a:cs typeface="Arial MT"/>
              </a:rPr>
              <a:t>too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many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variations</a:t>
            </a:r>
            <a:r>
              <a:rPr sz="1000" dirty="0">
                <a:latin typeface="Arial MT"/>
                <a:cs typeface="Arial MT"/>
              </a:rPr>
              <a:t> –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many things that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can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go</a:t>
            </a:r>
            <a:r>
              <a:rPr sz="1000" spc="-5" dirty="0">
                <a:latin typeface="Arial MT"/>
                <a:cs typeface="Arial MT"/>
              </a:rPr>
              <a:t> wrong</a:t>
            </a:r>
            <a:endParaRPr sz="1000">
              <a:latin typeface="Arial MT"/>
              <a:cs typeface="Arial MT"/>
            </a:endParaRPr>
          </a:p>
          <a:p>
            <a:pPr marL="633095" lvl="1" indent="-143510">
              <a:lnSpc>
                <a:spcPct val="100000"/>
              </a:lnSpc>
              <a:spcBef>
                <a:spcPts val="315"/>
              </a:spcBef>
              <a:buChar char="–"/>
              <a:tabLst>
                <a:tab pos="633095" algn="l"/>
              </a:tabLst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requirements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specification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captures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more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complete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picture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04950" y="57213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0"/>
                </a:moveTo>
                <a:lnTo>
                  <a:pt x="4559300" y="0"/>
                </a:lnTo>
                <a:lnTo>
                  <a:pt x="4559300" y="3416300"/>
                </a:lnTo>
                <a:lnTo>
                  <a:pt x="0" y="3416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4950" y="1555750"/>
            <a:ext cx="4559300" cy="34163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71450" rIns="0" bIns="0" rtlCol="0">
            <a:spAutoFit/>
          </a:bodyPr>
          <a:lstStyle/>
          <a:p>
            <a:pPr marR="567690" algn="r">
              <a:lnSpc>
                <a:spcPct val="100000"/>
              </a:lnSpc>
              <a:spcBef>
                <a:spcPts val="1350"/>
              </a:spcBef>
            </a:pPr>
            <a:r>
              <a:rPr sz="1600" spc="-5" dirty="0">
                <a:latin typeface="Arial MT"/>
                <a:cs typeface="Arial MT"/>
              </a:rPr>
              <a:t>Benefits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Case-Based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Software</a:t>
            </a:r>
            <a:endParaRPr sz="1600">
              <a:latin typeface="Arial MT"/>
              <a:cs typeface="Arial MT"/>
            </a:endParaRPr>
          </a:p>
          <a:p>
            <a:pPr marR="558165" algn="r">
              <a:lnSpc>
                <a:spcPct val="100000"/>
              </a:lnSpc>
              <a:tabLst>
                <a:tab pos="1675130" algn="l"/>
                <a:tab pos="3987165" algn="l"/>
              </a:tabLst>
            </a:pPr>
            <a:r>
              <a:rPr sz="1600" u="heavy" dirty="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u="heavy" spc="-5" dirty="0">
                <a:uFill>
                  <a:solidFill>
                    <a:srgbClr val="C00000"/>
                  </a:solidFill>
                </a:uFill>
                <a:latin typeface="Arial MT"/>
                <a:cs typeface="Arial MT"/>
              </a:rPr>
              <a:t>Development	</a:t>
            </a:r>
            <a:endParaRPr sz="1600">
              <a:latin typeface="Arial MT"/>
              <a:cs typeface="Arial MT"/>
            </a:endParaRPr>
          </a:p>
          <a:p>
            <a:pPr marL="439420" indent="-172085">
              <a:lnSpc>
                <a:spcPct val="100000"/>
              </a:lnSpc>
              <a:spcBef>
                <a:spcPts val="1240"/>
              </a:spcBef>
              <a:buChar char="•"/>
              <a:tabLst>
                <a:tab pos="439420" algn="l"/>
              </a:tabLst>
            </a:pPr>
            <a:r>
              <a:rPr sz="1200" spc="-5" dirty="0">
                <a:latin typeface="Arial MT"/>
                <a:cs typeface="Arial MT"/>
              </a:rPr>
              <a:t>They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can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help</a:t>
            </a:r>
            <a:r>
              <a:rPr sz="1200" spc="-5" dirty="0">
                <a:latin typeface="Arial MT"/>
                <a:cs typeface="Arial MT"/>
              </a:rPr>
              <a:t> to define the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scope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5" dirty="0">
                <a:latin typeface="Arial MT"/>
                <a:cs typeface="Arial MT"/>
              </a:rPr>
              <a:t> the system</a:t>
            </a:r>
            <a:endParaRPr sz="1200">
              <a:latin typeface="Arial MT"/>
              <a:cs typeface="Arial MT"/>
            </a:endParaRPr>
          </a:p>
          <a:p>
            <a:pPr marL="439420" indent="-172085">
              <a:lnSpc>
                <a:spcPct val="100000"/>
              </a:lnSpc>
              <a:spcBef>
                <a:spcPts val="265"/>
              </a:spcBef>
              <a:buChar char="•"/>
              <a:tabLst>
                <a:tab pos="439420" algn="l"/>
              </a:tabLst>
            </a:pPr>
            <a:r>
              <a:rPr sz="1200" spc="-5" dirty="0">
                <a:latin typeface="Arial MT"/>
                <a:cs typeface="Arial MT"/>
              </a:rPr>
              <a:t>They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often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used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plan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development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process</a:t>
            </a:r>
            <a:endParaRPr sz="1200">
              <a:latin typeface="Arial MT"/>
              <a:cs typeface="Arial MT"/>
            </a:endParaRPr>
          </a:p>
          <a:p>
            <a:pPr marL="438784" marR="932815" indent="-171450">
              <a:lnSpc>
                <a:spcPct val="103299"/>
              </a:lnSpc>
              <a:spcBef>
                <a:spcPts val="215"/>
              </a:spcBef>
              <a:buChar char="•"/>
              <a:tabLst>
                <a:tab pos="439420" algn="l"/>
              </a:tabLst>
            </a:pPr>
            <a:r>
              <a:rPr sz="1200" spc="-5" dirty="0">
                <a:latin typeface="Arial MT"/>
                <a:cs typeface="Arial MT"/>
              </a:rPr>
              <a:t>They </a:t>
            </a:r>
            <a:r>
              <a:rPr sz="1200" dirty="0">
                <a:latin typeface="Arial MT"/>
                <a:cs typeface="Arial MT"/>
              </a:rPr>
              <a:t>are used </a:t>
            </a:r>
            <a:r>
              <a:rPr sz="1200" spc="-5" dirty="0">
                <a:latin typeface="Arial MT"/>
                <a:cs typeface="Arial MT"/>
              </a:rPr>
              <a:t>to both </a:t>
            </a:r>
            <a:r>
              <a:rPr sz="1200" dirty="0">
                <a:latin typeface="Arial MT"/>
                <a:cs typeface="Arial MT"/>
              </a:rPr>
              <a:t>develop and </a:t>
            </a:r>
            <a:r>
              <a:rPr sz="1200" spc="-5" dirty="0">
                <a:latin typeface="Arial MT"/>
                <a:cs typeface="Arial MT"/>
              </a:rPr>
              <a:t>validate the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requirements</a:t>
            </a:r>
            <a:endParaRPr sz="1200">
              <a:latin typeface="Arial MT"/>
              <a:cs typeface="Arial MT"/>
            </a:endParaRPr>
          </a:p>
          <a:p>
            <a:pPr marL="639445" lvl="1" indent="-143510">
              <a:lnSpc>
                <a:spcPct val="100000"/>
              </a:lnSpc>
              <a:spcBef>
                <a:spcPts val="150"/>
              </a:spcBef>
              <a:buChar char="–"/>
              <a:tabLst>
                <a:tab pos="639445" algn="l"/>
              </a:tabLst>
            </a:pPr>
            <a:r>
              <a:rPr sz="1000" spc="-5" dirty="0">
                <a:latin typeface="Arial MT"/>
                <a:cs typeface="Arial MT"/>
              </a:rPr>
              <a:t>Simple,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easy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create</a:t>
            </a:r>
            <a:endParaRPr sz="1000">
              <a:latin typeface="Arial MT"/>
              <a:cs typeface="Arial MT"/>
            </a:endParaRPr>
          </a:p>
          <a:p>
            <a:pPr marL="639445" lvl="1" indent="-143510">
              <a:lnSpc>
                <a:spcPct val="100000"/>
              </a:lnSpc>
              <a:spcBef>
                <a:spcPts val="315"/>
              </a:spcBef>
              <a:buChar char="–"/>
              <a:tabLst>
                <a:tab pos="639445" algn="l"/>
              </a:tabLst>
            </a:pPr>
            <a:r>
              <a:rPr sz="1000" dirty="0">
                <a:latin typeface="Arial MT"/>
                <a:cs typeface="Arial MT"/>
              </a:rPr>
              <a:t>All </a:t>
            </a:r>
            <a:r>
              <a:rPr sz="1000" spc="-5" dirty="0">
                <a:latin typeface="Arial MT"/>
                <a:cs typeface="Arial MT"/>
              </a:rPr>
              <a:t>stakeholders understand them</a:t>
            </a:r>
            <a:endParaRPr sz="1000">
              <a:latin typeface="Arial MT"/>
              <a:cs typeface="Arial MT"/>
            </a:endParaRPr>
          </a:p>
          <a:p>
            <a:pPr marL="639445" lvl="1" indent="-143510">
              <a:lnSpc>
                <a:spcPct val="100000"/>
              </a:lnSpc>
              <a:spcBef>
                <a:spcPts val="190"/>
              </a:spcBef>
              <a:buChar char="–"/>
              <a:tabLst>
                <a:tab pos="639445" algn="l"/>
              </a:tabLst>
            </a:pPr>
            <a:r>
              <a:rPr sz="1000" spc="-5" dirty="0">
                <a:latin typeface="Arial MT"/>
                <a:cs typeface="Arial MT"/>
              </a:rPr>
              <a:t>Often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reflect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user's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essential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requirements</a:t>
            </a:r>
            <a:endParaRPr sz="1000">
              <a:latin typeface="Arial MT"/>
              <a:cs typeface="Arial MT"/>
            </a:endParaRPr>
          </a:p>
          <a:p>
            <a:pPr marL="639445" lvl="1" indent="-143510">
              <a:lnSpc>
                <a:spcPct val="100000"/>
              </a:lnSpc>
              <a:spcBef>
                <a:spcPts val="310"/>
              </a:spcBef>
              <a:buChar char="–"/>
              <a:tabLst>
                <a:tab pos="639445" algn="l"/>
              </a:tabLst>
            </a:pPr>
            <a:r>
              <a:rPr sz="1000" spc="-5" dirty="0">
                <a:latin typeface="Arial MT"/>
                <a:cs typeface="Arial MT"/>
              </a:rPr>
              <a:t>Separates normal</a:t>
            </a:r>
            <a:r>
              <a:rPr sz="1000" dirty="0">
                <a:latin typeface="Arial MT"/>
                <a:cs typeface="Arial MT"/>
              </a:rPr>
              <a:t> behavior </a:t>
            </a:r>
            <a:r>
              <a:rPr sz="1000" spc="-5" dirty="0">
                <a:latin typeface="Arial MT"/>
                <a:cs typeface="Arial MT"/>
              </a:rPr>
              <a:t>from exceptional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behavior</a:t>
            </a:r>
            <a:endParaRPr sz="1000">
              <a:latin typeface="Arial MT"/>
              <a:cs typeface="Arial MT"/>
            </a:endParaRPr>
          </a:p>
          <a:p>
            <a:pPr marL="439420" indent="-172085">
              <a:lnSpc>
                <a:spcPct val="100000"/>
              </a:lnSpc>
              <a:spcBef>
                <a:spcPts val="305"/>
              </a:spcBef>
              <a:buChar char="•"/>
              <a:tabLst>
                <a:tab pos="439420" algn="l"/>
              </a:tabLst>
            </a:pPr>
            <a:r>
              <a:rPr sz="1200" spc="-5" dirty="0">
                <a:latin typeface="Arial MT"/>
                <a:cs typeface="Arial MT"/>
              </a:rPr>
              <a:t>They </a:t>
            </a:r>
            <a:r>
              <a:rPr sz="1200" dirty="0">
                <a:latin typeface="Arial MT"/>
                <a:cs typeface="Arial MT"/>
              </a:rPr>
              <a:t>can</a:t>
            </a:r>
            <a:r>
              <a:rPr sz="1200" spc="-5" dirty="0">
                <a:latin typeface="Arial MT"/>
                <a:cs typeface="Arial MT"/>
              </a:rPr>
              <a:t> form the</a:t>
            </a:r>
            <a:r>
              <a:rPr sz="1200" dirty="0">
                <a:latin typeface="Arial MT"/>
                <a:cs typeface="Arial MT"/>
              </a:rPr>
              <a:t> basis</a:t>
            </a:r>
            <a:r>
              <a:rPr sz="1200" spc="-5" dirty="0">
                <a:latin typeface="Arial MT"/>
                <a:cs typeface="Arial MT"/>
              </a:rPr>
              <a:t> for the definition</a:t>
            </a:r>
            <a:r>
              <a:rPr sz="1200" dirty="0">
                <a:latin typeface="Arial MT"/>
                <a:cs typeface="Arial MT"/>
              </a:rPr>
              <a:t> of</a:t>
            </a:r>
            <a:r>
              <a:rPr sz="1200" spc="-5" dirty="0">
                <a:latin typeface="Arial MT"/>
                <a:cs typeface="Arial MT"/>
              </a:rPr>
              <a:t> test </a:t>
            </a:r>
            <a:r>
              <a:rPr sz="1200" dirty="0">
                <a:latin typeface="Arial MT"/>
                <a:cs typeface="Arial MT"/>
              </a:rPr>
              <a:t>cases</a:t>
            </a:r>
            <a:endParaRPr sz="1200">
              <a:latin typeface="Arial MT"/>
              <a:cs typeface="Arial MT"/>
            </a:endParaRPr>
          </a:p>
          <a:p>
            <a:pPr marL="439420" indent="-172085">
              <a:lnSpc>
                <a:spcPct val="100000"/>
              </a:lnSpc>
              <a:spcBef>
                <a:spcPts val="240"/>
              </a:spcBef>
              <a:buChar char="•"/>
              <a:tabLst>
                <a:tab pos="439420" algn="l"/>
              </a:tabLst>
            </a:pPr>
            <a:r>
              <a:rPr sz="1200" spc="-5" dirty="0">
                <a:latin typeface="Arial MT"/>
                <a:cs typeface="Arial MT"/>
              </a:rPr>
              <a:t>They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used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structure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user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manuals</a:t>
            </a:r>
            <a:endParaRPr sz="12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98600" y="5715000"/>
          <a:ext cx="457835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6223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Cases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are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Panacea…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 gridSpan="2">
                  <a:txBody>
                    <a:bodyPr/>
                    <a:lstStyle/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107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use cases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themselves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must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be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validated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2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Using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requirements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validation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methods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36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Question/observe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many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types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users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8784" marR="320675" indent="-171450">
                        <a:lnSpc>
                          <a:spcPct val="101400"/>
                        </a:lnSpc>
                        <a:spcBef>
                          <a:spcPts val="229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There are some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aspects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of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software that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are not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covered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by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use case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analysis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681355" lvl="1" indent="-186055">
                        <a:lnSpc>
                          <a:spcPct val="100000"/>
                        </a:lnSpc>
                        <a:spcBef>
                          <a:spcPts val="320"/>
                        </a:spcBef>
                        <a:buChar char="–"/>
                        <a:tabLst>
                          <a:tab pos="681990" algn="l"/>
                        </a:tabLst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How</a:t>
                      </a:r>
                      <a:r>
                        <a:rPr sz="12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integrate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nun-functional</a:t>
                      </a:r>
                      <a:r>
                        <a:rPr sz="12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requirements?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35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Innovative solutions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may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considered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33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Scalability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maintainability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438784" marR="535305" indent="-171450">
                        <a:lnSpc>
                          <a:spcPct val="101400"/>
                        </a:lnSpc>
                        <a:spcBef>
                          <a:spcPts val="29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Others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discussed by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Stephen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Ferg in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“What's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Wrong with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Use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Cases”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98600" y="1549400"/>
          <a:ext cx="457835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56451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Tools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 gridSpan="2">
                  <a:txBody>
                    <a:bodyPr/>
                    <a:lstStyle/>
                    <a:p>
                      <a:pPr marL="438784" marR="568960" indent="-171450">
                        <a:lnSpc>
                          <a:spcPts val="1390"/>
                        </a:lnSpc>
                        <a:spcBef>
                          <a:spcPts val="116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Many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UML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tools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support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case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diagrams,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without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really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supporting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cases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well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8784" marR="561340" indent="-171450">
                        <a:lnSpc>
                          <a:spcPct val="105000"/>
                        </a:lnSpc>
                        <a:spcBef>
                          <a:spcPts val="15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UCEd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tool (Prof.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Somé),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help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capture/validate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use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cases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5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Case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edition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(structured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English)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19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Domain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model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edition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(and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automatic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extraction)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2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Scenario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edition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8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Case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&amp;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Domain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model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validation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1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Cases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combination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state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models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9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Simulation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of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executable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model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derived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from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Use Cases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19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Scenario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generation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8810" marR="268605" lvl="1" indent="-142875">
                        <a:lnSpc>
                          <a:spcPct val="100000"/>
                        </a:lnSpc>
                        <a:spcBef>
                          <a:spcPts val="219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  <a:hlinkClick r:id="rId2"/>
                        </a:rPr>
                        <a:t>http://www.site.uottawa.ca/~ssome/Use_Case_Editor_UCEd.htm </a:t>
                      </a:r>
                      <a:r>
                        <a:rPr sz="1000" spc="-2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l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47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98600" y="5715000"/>
          <a:ext cx="457835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8742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Case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Edition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UCEd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 gridSpan="2">
                  <a:txBody>
                    <a:bodyPr/>
                    <a:lstStyle/>
                    <a:p>
                      <a:pPr marL="449580">
                        <a:lnSpc>
                          <a:spcPts val="1030"/>
                        </a:lnSpc>
                        <a:spcBef>
                          <a:spcPts val="8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Case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49580">
                        <a:lnSpc>
                          <a:spcPts val="1030"/>
                        </a:lnSpc>
                        <a:tabLst>
                          <a:tab pos="3809365" algn="l"/>
                        </a:tabLst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model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edition	</a:t>
                      </a:r>
                      <a:r>
                        <a:rPr sz="1350" spc="-7" baseline="-12345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1350" spc="-52" baseline="-123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50" spc="-7" baseline="-12345" dirty="0">
                          <a:latin typeface="Times New Roman"/>
                          <a:cs typeface="Times New Roman"/>
                        </a:rPr>
                        <a:t>Case</a:t>
                      </a:r>
                      <a:endParaRPr sz="1350" baseline="-12345">
                        <a:latin typeface="Times New Roman"/>
                        <a:cs typeface="Times New Roman"/>
                      </a:endParaRPr>
                    </a:p>
                    <a:p>
                      <a:pPr marR="233679" algn="r">
                        <a:lnSpc>
                          <a:spcPct val="100000"/>
                        </a:lnSpc>
                        <a:spcBef>
                          <a:spcPts val="145"/>
                        </a:spcBef>
                        <a:tabLst>
                          <a:tab pos="3359785" algn="l"/>
                        </a:tabLst>
                      </a:pPr>
                      <a:r>
                        <a:rPr sz="1350" baseline="6172" dirty="0">
                          <a:latin typeface="Times New Roman"/>
                          <a:cs typeface="Times New Roman"/>
                        </a:rPr>
                        <a:t>area	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205104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edition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area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449580" marR="3295015">
                        <a:lnSpc>
                          <a:spcPct val="96700"/>
                        </a:lnSpc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Use Case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model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(use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case,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extend, </a:t>
                      </a:r>
                      <a:r>
                        <a:rPr sz="900" spc="-2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include,</a:t>
                      </a:r>
                      <a:r>
                        <a:rPr sz="9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actor…)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868420">
                        <a:lnSpc>
                          <a:spcPts val="720"/>
                        </a:lnSpc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Case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868420">
                        <a:lnSpc>
                          <a:spcPts val="1030"/>
                        </a:lnSpc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2227356" y="6361176"/>
            <a:ext cx="3235325" cy="2390140"/>
            <a:chOff x="2227356" y="6361176"/>
            <a:chExt cx="3235325" cy="239014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5063" y="6361176"/>
              <a:ext cx="2261616" cy="23896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227351" y="6617157"/>
              <a:ext cx="3235325" cy="1412240"/>
            </a:xfrm>
            <a:custGeom>
              <a:avLst/>
              <a:gdLst/>
              <a:ahLst/>
              <a:cxnLst/>
              <a:rect l="l" t="t" r="r" b="b"/>
              <a:pathLst>
                <a:path w="3235325" h="1412240">
                  <a:moveTo>
                    <a:pt x="725398" y="86855"/>
                  </a:moveTo>
                  <a:lnTo>
                    <a:pt x="720331" y="82321"/>
                  </a:lnTo>
                  <a:lnTo>
                    <a:pt x="661974" y="29972"/>
                  </a:lnTo>
                  <a:lnTo>
                    <a:pt x="655256" y="54470"/>
                  </a:lnTo>
                  <a:lnTo>
                    <a:pt x="456488" y="0"/>
                  </a:lnTo>
                  <a:lnTo>
                    <a:pt x="449783" y="24498"/>
                  </a:lnTo>
                  <a:lnTo>
                    <a:pt x="648550" y="78968"/>
                  </a:lnTo>
                  <a:lnTo>
                    <a:pt x="641832" y="103466"/>
                  </a:lnTo>
                  <a:lnTo>
                    <a:pt x="725398" y="86855"/>
                  </a:lnTo>
                  <a:close/>
                </a:path>
                <a:path w="3235325" h="1412240">
                  <a:moveTo>
                    <a:pt x="751586" y="730592"/>
                  </a:moveTo>
                  <a:lnTo>
                    <a:pt x="666711" y="723176"/>
                  </a:lnTo>
                  <a:lnTo>
                    <a:pt x="676059" y="746798"/>
                  </a:lnTo>
                  <a:lnTo>
                    <a:pt x="0" y="1014056"/>
                  </a:lnTo>
                  <a:lnTo>
                    <a:pt x="9334" y="1037678"/>
                  </a:lnTo>
                  <a:lnTo>
                    <a:pt x="685393" y="770420"/>
                  </a:lnTo>
                  <a:lnTo>
                    <a:pt x="694728" y="794042"/>
                  </a:lnTo>
                  <a:lnTo>
                    <a:pt x="741248" y="742124"/>
                  </a:lnTo>
                  <a:lnTo>
                    <a:pt x="751586" y="730592"/>
                  </a:lnTo>
                  <a:close/>
                </a:path>
                <a:path w="3235325" h="1412240">
                  <a:moveTo>
                    <a:pt x="3235172" y="1387411"/>
                  </a:moveTo>
                  <a:lnTo>
                    <a:pt x="2651810" y="1239456"/>
                  </a:lnTo>
                  <a:lnTo>
                    <a:pt x="2652611" y="1236332"/>
                  </a:lnTo>
                  <a:lnTo>
                    <a:pt x="2658059" y="1214843"/>
                  </a:lnTo>
                  <a:lnTo>
                    <a:pt x="2574836" y="1233030"/>
                  </a:lnTo>
                  <a:lnTo>
                    <a:pt x="2639326" y="1288694"/>
                  </a:lnTo>
                  <a:lnTo>
                    <a:pt x="2645575" y="1264081"/>
                  </a:lnTo>
                  <a:lnTo>
                    <a:pt x="3228937" y="1412036"/>
                  </a:lnTo>
                  <a:lnTo>
                    <a:pt x="3235172" y="13874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956175" y="6694713"/>
            <a:ext cx="339725" cy="81280"/>
          </a:xfrm>
          <a:custGeom>
            <a:avLst/>
            <a:gdLst/>
            <a:ahLst/>
            <a:cxnLst/>
            <a:rect l="l" t="t" r="r" b="b"/>
            <a:pathLst>
              <a:path w="339725" h="81279">
                <a:moveTo>
                  <a:pt x="77152" y="25233"/>
                </a:moveTo>
                <a:lnTo>
                  <a:pt x="74249" y="50466"/>
                </a:lnTo>
                <a:lnTo>
                  <a:pt x="336685" y="80652"/>
                </a:lnTo>
                <a:lnTo>
                  <a:pt x="339589" y="55420"/>
                </a:lnTo>
                <a:lnTo>
                  <a:pt x="77152" y="25233"/>
                </a:lnTo>
                <a:close/>
              </a:path>
              <a:path w="339725" h="81279">
                <a:moveTo>
                  <a:pt x="80054" y="0"/>
                </a:moveTo>
                <a:lnTo>
                  <a:pt x="0" y="29142"/>
                </a:lnTo>
                <a:lnTo>
                  <a:pt x="71347" y="75700"/>
                </a:lnTo>
                <a:lnTo>
                  <a:pt x="74249" y="50466"/>
                </a:lnTo>
                <a:lnTo>
                  <a:pt x="61633" y="49015"/>
                </a:lnTo>
                <a:lnTo>
                  <a:pt x="64535" y="23782"/>
                </a:lnTo>
                <a:lnTo>
                  <a:pt x="77319" y="23782"/>
                </a:lnTo>
                <a:lnTo>
                  <a:pt x="80054" y="0"/>
                </a:lnTo>
                <a:close/>
              </a:path>
              <a:path w="339725" h="81279">
                <a:moveTo>
                  <a:pt x="64535" y="23782"/>
                </a:moveTo>
                <a:lnTo>
                  <a:pt x="61633" y="49015"/>
                </a:lnTo>
                <a:lnTo>
                  <a:pt x="74249" y="50466"/>
                </a:lnTo>
                <a:lnTo>
                  <a:pt x="77152" y="25233"/>
                </a:lnTo>
                <a:lnTo>
                  <a:pt x="64535" y="23782"/>
                </a:lnTo>
                <a:close/>
              </a:path>
              <a:path w="339725" h="81279">
                <a:moveTo>
                  <a:pt x="77319" y="23782"/>
                </a:moveTo>
                <a:lnTo>
                  <a:pt x="64535" y="23782"/>
                </a:lnTo>
                <a:lnTo>
                  <a:pt x="77152" y="25233"/>
                </a:lnTo>
                <a:lnTo>
                  <a:pt x="77319" y="237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98600" y="2009767"/>
            <a:ext cx="4013200" cy="2969260"/>
            <a:chOff x="1498600" y="2009767"/>
            <a:chExt cx="4013200" cy="2969260"/>
          </a:xfrm>
        </p:grpSpPr>
        <p:sp>
          <p:nvSpPr>
            <p:cNvPr id="4" name="object 4"/>
            <p:cNvSpPr/>
            <p:nvPr/>
          </p:nvSpPr>
          <p:spPr>
            <a:xfrm>
              <a:off x="1511300" y="2235200"/>
              <a:ext cx="3987800" cy="0"/>
            </a:xfrm>
            <a:custGeom>
              <a:avLst/>
              <a:gdLst/>
              <a:ahLst/>
              <a:cxnLst/>
              <a:rect l="l" t="t" r="r" b="b"/>
              <a:pathLst>
                <a:path w="3987800">
                  <a:moveTo>
                    <a:pt x="0" y="0"/>
                  </a:moveTo>
                  <a:lnTo>
                    <a:pt x="3987800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7471" y="2896616"/>
              <a:ext cx="1837943" cy="9083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4791" y="2009767"/>
              <a:ext cx="1822114" cy="8929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2712" y="3801872"/>
              <a:ext cx="1837943" cy="9083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41461" y="2913855"/>
              <a:ext cx="1821814" cy="892810"/>
            </a:xfrm>
            <a:custGeom>
              <a:avLst/>
              <a:gdLst/>
              <a:ahLst/>
              <a:cxnLst/>
              <a:rect l="l" t="t" r="r" b="b"/>
              <a:pathLst>
                <a:path w="1821814" h="892810">
                  <a:moveTo>
                    <a:pt x="1744944" y="0"/>
                  </a:moveTo>
                  <a:lnTo>
                    <a:pt x="76723" y="0"/>
                  </a:lnTo>
                  <a:lnTo>
                    <a:pt x="46858" y="6029"/>
                  </a:lnTo>
                  <a:lnTo>
                    <a:pt x="22471" y="22472"/>
                  </a:lnTo>
                  <a:lnTo>
                    <a:pt x="6029" y="46859"/>
                  </a:lnTo>
                  <a:lnTo>
                    <a:pt x="0" y="76723"/>
                  </a:lnTo>
                  <a:lnTo>
                    <a:pt x="0" y="816033"/>
                  </a:lnTo>
                  <a:lnTo>
                    <a:pt x="6029" y="845897"/>
                  </a:lnTo>
                  <a:lnTo>
                    <a:pt x="22471" y="870285"/>
                  </a:lnTo>
                  <a:lnTo>
                    <a:pt x="46858" y="886727"/>
                  </a:lnTo>
                  <a:lnTo>
                    <a:pt x="76723" y="892756"/>
                  </a:lnTo>
                  <a:lnTo>
                    <a:pt x="1744944" y="892756"/>
                  </a:lnTo>
                  <a:lnTo>
                    <a:pt x="1774808" y="886727"/>
                  </a:lnTo>
                  <a:lnTo>
                    <a:pt x="1799196" y="870285"/>
                  </a:lnTo>
                  <a:lnTo>
                    <a:pt x="1815639" y="845897"/>
                  </a:lnTo>
                  <a:lnTo>
                    <a:pt x="1821668" y="816033"/>
                  </a:lnTo>
                  <a:lnTo>
                    <a:pt x="1821668" y="76723"/>
                  </a:lnTo>
                  <a:lnTo>
                    <a:pt x="1815639" y="46859"/>
                  </a:lnTo>
                  <a:lnTo>
                    <a:pt x="1799196" y="22472"/>
                  </a:lnTo>
                  <a:lnTo>
                    <a:pt x="1774808" y="6029"/>
                  </a:lnTo>
                  <a:lnTo>
                    <a:pt x="1744944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2712" y="4694936"/>
              <a:ext cx="1837943" cy="28346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1459" y="2913855"/>
              <a:ext cx="1821670" cy="178573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641459" y="3806830"/>
              <a:ext cx="1821814" cy="892810"/>
            </a:xfrm>
            <a:custGeom>
              <a:avLst/>
              <a:gdLst/>
              <a:ahLst/>
              <a:cxnLst/>
              <a:rect l="l" t="t" r="r" b="b"/>
              <a:pathLst>
                <a:path w="1821814" h="892810">
                  <a:moveTo>
                    <a:pt x="1744945" y="0"/>
                  </a:moveTo>
                  <a:lnTo>
                    <a:pt x="76724" y="0"/>
                  </a:lnTo>
                  <a:lnTo>
                    <a:pt x="46859" y="6029"/>
                  </a:lnTo>
                  <a:lnTo>
                    <a:pt x="22472" y="22471"/>
                  </a:lnTo>
                  <a:lnTo>
                    <a:pt x="6029" y="46858"/>
                  </a:lnTo>
                  <a:lnTo>
                    <a:pt x="0" y="76723"/>
                  </a:lnTo>
                  <a:lnTo>
                    <a:pt x="0" y="816033"/>
                  </a:lnTo>
                  <a:lnTo>
                    <a:pt x="6029" y="845897"/>
                  </a:lnTo>
                  <a:lnTo>
                    <a:pt x="22472" y="870285"/>
                  </a:lnTo>
                  <a:lnTo>
                    <a:pt x="46859" y="886727"/>
                  </a:lnTo>
                  <a:lnTo>
                    <a:pt x="76724" y="892756"/>
                  </a:lnTo>
                  <a:lnTo>
                    <a:pt x="1744945" y="892756"/>
                  </a:lnTo>
                  <a:lnTo>
                    <a:pt x="1774810" y="886727"/>
                  </a:lnTo>
                  <a:lnTo>
                    <a:pt x="1799197" y="870285"/>
                  </a:lnTo>
                  <a:lnTo>
                    <a:pt x="1815639" y="845897"/>
                  </a:lnTo>
                  <a:lnTo>
                    <a:pt x="1821668" y="816033"/>
                  </a:lnTo>
                  <a:lnTo>
                    <a:pt x="1821668" y="76723"/>
                  </a:lnTo>
                  <a:lnTo>
                    <a:pt x="1815639" y="46858"/>
                  </a:lnTo>
                  <a:lnTo>
                    <a:pt x="1799197" y="22471"/>
                  </a:lnTo>
                  <a:lnTo>
                    <a:pt x="1774810" y="6029"/>
                  </a:lnTo>
                  <a:lnTo>
                    <a:pt x="174494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31032" y="2664968"/>
              <a:ext cx="573024" cy="15849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519288" y="2454021"/>
              <a:ext cx="537845" cy="320675"/>
            </a:xfrm>
            <a:custGeom>
              <a:avLst/>
              <a:gdLst/>
              <a:ahLst/>
              <a:cxnLst/>
              <a:rect l="l" t="t" r="r" b="b"/>
              <a:pathLst>
                <a:path w="537845" h="320675">
                  <a:moveTo>
                    <a:pt x="397423" y="0"/>
                  </a:moveTo>
                  <a:lnTo>
                    <a:pt x="417779" y="49560"/>
                  </a:lnTo>
                  <a:lnTo>
                    <a:pt x="0" y="221148"/>
                  </a:lnTo>
                  <a:lnTo>
                    <a:pt x="40711" y="320271"/>
                  </a:lnTo>
                  <a:lnTo>
                    <a:pt x="458490" y="148681"/>
                  </a:lnTo>
                  <a:lnTo>
                    <a:pt x="478845" y="198243"/>
                  </a:lnTo>
                  <a:lnTo>
                    <a:pt x="537255" y="58411"/>
                  </a:lnTo>
                  <a:lnTo>
                    <a:pt x="397423" y="0"/>
                  </a:lnTo>
                  <a:close/>
                </a:path>
              </a:pathLst>
            </a:custGeom>
            <a:solidFill>
              <a:srgbClr val="CEC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19287" y="2454020"/>
              <a:ext cx="537845" cy="320675"/>
            </a:xfrm>
            <a:custGeom>
              <a:avLst/>
              <a:gdLst/>
              <a:ahLst/>
              <a:cxnLst/>
              <a:rect l="l" t="t" r="r" b="b"/>
              <a:pathLst>
                <a:path w="537845" h="320675">
                  <a:moveTo>
                    <a:pt x="0" y="221149"/>
                  </a:moveTo>
                  <a:lnTo>
                    <a:pt x="417779" y="49560"/>
                  </a:lnTo>
                  <a:lnTo>
                    <a:pt x="397424" y="0"/>
                  </a:lnTo>
                  <a:lnTo>
                    <a:pt x="537256" y="58411"/>
                  </a:lnTo>
                  <a:lnTo>
                    <a:pt x="478845" y="198243"/>
                  </a:lnTo>
                  <a:lnTo>
                    <a:pt x="458490" y="148682"/>
                  </a:lnTo>
                  <a:lnTo>
                    <a:pt x="40710" y="320271"/>
                  </a:lnTo>
                  <a:lnTo>
                    <a:pt x="0" y="221149"/>
                  </a:lnTo>
                  <a:close/>
                </a:path>
              </a:pathLst>
            </a:custGeom>
            <a:ln w="12699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21888" y="3475736"/>
              <a:ext cx="594360" cy="13411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534568" y="3341687"/>
              <a:ext cx="480695" cy="214629"/>
            </a:xfrm>
            <a:custGeom>
              <a:avLst/>
              <a:gdLst/>
              <a:ahLst/>
              <a:cxnLst/>
              <a:rect l="l" t="t" r="r" b="b"/>
              <a:pathLst>
                <a:path w="480695" h="214629">
                  <a:moveTo>
                    <a:pt x="373062" y="0"/>
                  </a:moveTo>
                  <a:lnTo>
                    <a:pt x="373062" y="53578"/>
                  </a:lnTo>
                  <a:lnTo>
                    <a:pt x="0" y="53578"/>
                  </a:lnTo>
                  <a:lnTo>
                    <a:pt x="0" y="160733"/>
                  </a:lnTo>
                  <a:lnTo>
                    <a:pt x="373062" y="160733"/>
                  </a:lnTo>
                  <a:lnTo>
                    <a:pt x="373062" y="214312"/>
                  </a:lnTo>
                  <a:lnTo>
                    <a:pt x="480218" y="107156"/>
                  </a:lnTo>
                  <a:lnTo>
                    <a:pt x="373062" y="0"/>
                  </a:lnTo>
                  <a:close/>
                </a:path>
              </a:pathLst>
            </a:custGeom>
            <a:solidFill>
              <a:srgbClr val="CEC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34568" y="3341687"/>
              <a:ext cx="480695" cy="214629"/>
            </a:xfrm>
            <a:custGeom>
              <a:avLst/>
              <a:gdLst/>
              <a:ahLst/>
              <a:cxnLst/>
              <a:rect l="l" t="t" r="r" b="b"/>
              <a:pathLst>
                <a:path w="480695" h="214629">
                  <a:moveTo>
                    <a:pt x="0" y="53578"/>
                  </a:moveTo>
                  <a:lnTo>
                    <a:pt x="373062" y="53578"/>
                  </a:lnTo>
                  <a:lnTo>
                    <a:pt x="373062" y="0"/>
                  </a:lnTo>
                  <a:lnTo>
                    <a:pt x="480218" y="107156"/>
                  </a:lnTo>
                  <a:lnTo>
                    <a:pt x="373062" y="214312"/>
                  </a:lnTo>
                  <a:lnTo>
                    <a:pt x="373062" y="160734"/>
                  </a:lnTo>
                  <a:lnTo>
                    <a:pt x="0" y="160734"/>
                  </a:lnTo>
                  <a:lnTo>
                    <a:pt x="0" y="53578"/>
                  </a:lnTo>
                  <a:close/>
                </a:path>
              </a:pathLst>
            </a:custGeom>
            <a:ln w="127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54832" y="4399280"/>
              <a:ext cx="691896" cy="14935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478428" y="4214646"/>
              <a:ext cx="551180" cy="281940"/>
            </a:xfrm>
            <a:custGeom>
              <a:avLst/>
              <a:gdLst/>
              <a:ahLst/>
              <a:cxnLst/>
              <a:rect l="l" t="t" r="r" b="b"/>
              <a:pathLst>
                <a:path w="551179" h="281939">
                  <a:moveTo>
                    <a:pt x="30276" y="0"/>
                  </a:moveTo>
                  <a:lnTo>
                    <a:pt x="0" y="102789"/>
                  </a:lnTo>
                  <a:lnTo>
                    <a:pt x="433238" y="230405"/>
                  </a:lnTo>
                  <a:lnTo>
                    <a:pt x="418100" y="281800"/>
                  </a:lnTo>
                  <a:lnTo>
                    <a:pt x="551167" y="209288"/>
                  </a:lnTo>
                  <a:lnTo>
                    <a:pt x="478656" y="76220"/>
                  </a:lnTo>
                  <a:lnTo>
                    <a:pt x="463516" y="127615"/>
                  </a:lnTo>
                  <a:lnTo>
                    <a:pt x="30276" y="0"/>
                  </a:lnTo>
                  <a:close/>
                </a:path>
              </a:pathLst>
            </a:custGeom>
            <a:solidFill>
              <a:srgbClr val="CEC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78427" y="4214646"/>
              <a:ext cx="551180" cy="281940"/>
            </a:xfrm>
            <a:custGeom>
              <a:avLst/>
              <a:gdLst/>
              <a:ahLst/>
              <a:cxnLst/>
              <a:rect l="l" t="t" r="r" b="b"/>
              <a:pathLst>
                <a:path w="551179" h="281939">
                  <a:moveTo>
                    <a:pt x="30277" y="0"/>
                  </a:moveTo>
                  <a:lnTo>
                    <a:pt x="463517" y="127615"/>
                  </a:lnTo>
                  <a:lnTo>
                    <a:pt x="478656" y="76220"/>
                  </a:lnTo>
                  <a:lnTo>
                    <a:pt x="551167" y="209288"/>
                  </a:lnTo>
                  <a:lnTo>
                    <a:pt x="418100" y="281800"/>
                  </a:lnTo>
                  <a:lnTo>
                    <a:pt x="433239" y="230405"/>
                  </a:lnTo>
                  <a:lnTo>
                    <a:pt x="0" y="102789"/>
                  </a:lnTo>
                  <a:lnTo>
                    <a:pt x="30277" y="0"/>
                  </a:lnTo>
                  <a:close/>
                </a:path>
              </a:pathLst>
            </a:custGeom>
            <a:ln w="127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311002" y="1720595"/>
            <a:ext cx="29476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UCEd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Model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Import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jUCMNav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498600" y="1549400"/>
            <a:ext cx="4572000" cy="3429000"/>
            <a:chOff x="1498600" y="1549400"/>
            <a:chExt cx="4572000" cy="3429000"/>
          </a:xfrm>
        </p:grpSpPr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89400" y="2055018"/>
              <a:ext cx="1828800" cy="95726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21585" y="3129117"/>
              <a:ext cx="1828968" cy="63354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02694" y="3984834"/>
              <a:ext cx="617611" cy="74390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33324" y="4350948"/>
              <a:ext cx="908350" cy="12476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504950" y="1555750"/>
              <a:ext cx="4559300" cy="3416300"/>
            </a:xfrm>
            <a:custGeom>
              <a:avLst/>
              <a:gdLst/>
              <a:ahLst/>
              <a:cxnLst/>
              <a:rect l="l" t="t" r="r" b="b"/>
              <a:pathLst>
                <a:path w="4559300" h="3416300">
                  <a:moveTo>
                    <a:pt x="0" y="0"/>
                  </a:moveTo>
                  <a:lnTo>
                    <a:pt x="4559300" y="0"/>
                  </a:lnTo>
                  <a:lnTo>
                    <a:pt x="4559300" y="3416300"/>
                  </a:lnTo>
                  <a:lnTo>
                    <a:pt x="0" y="3416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1498600" y="5715000"/>
          <a:ext cx="457835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0223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Don’t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Negative,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But…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 gridSpan="2">
                  <a:txBody>
                    <a:bodyPr/>
                    <a:lstStyle/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107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ready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face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music!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2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business,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some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people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might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wish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see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you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fail…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36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There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are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unforeseen events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any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project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Open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systems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are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subject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to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various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threats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6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Software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contains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various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kinds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bugs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35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Remember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Murphy’s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Law…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32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“Anything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that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can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go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wrong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will go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wrong.”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98600" y="1549400"/>
          <a:ext cx="457835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59690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Think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about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Negative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Scenarios?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 gridSpan="2">
                  <a:txBody>
                    <a:bodyPr/>
                    <a:lstStyle/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107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negative 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scenario</a:t>
                      </a:r>
                      <a:r>
                        <a:rPr sz="1400" spc="-1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scenario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whose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goal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is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638810" marR="866775" lvl="1" indent="-142875">
                        <a:lnSpc>
                          <a:spcPct val="105000"/>
                        </a:lnSpc>
                        <a:spcBef>
                          <a:spcPts val="15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Undesirable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from the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business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organization’s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viewpoint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8810" marR="791210" lvl="1" indent="-142875">
                        <a:lnSpc>
                          <a:spcPts val="1420"/>
                        </a:lnSpc>
                        <a:spcBef>
                          <a:spcPts val="30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Desirable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from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hostile agent’s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viewpoint (not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necessarily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human)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9420" marR="2001520" indent="-439420" algn="r">
                        <a:lnSpc>
                          <a:spcPct val="100000"/>
                        </a:lnSpc>
                        <a:spcBef>
                          <a:spcPts val="30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Consider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them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beforehand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142875" marR="1961514" lvl="1" indent="-142875" algn="r">
                        <a:lnSpc>
                          <a:spcPct val="100000"/>
                        </a:lnSpc>
                        <a:spcBef>
                          <a:spcPts val="320"/>
                        </a:spcBef>
                        <a:buChar char="–"/>
                        <a:tabLst>
                          <a:tab pos="142875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As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well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as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potential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solutions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35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Or…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2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Wait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until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it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too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late to react…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98600" y="5715000"/>
          <a:ext cx="457835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6192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Misuse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Case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827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7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Thief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00025" algn="ctr">
                        <a:lnSpc>
                          <a:spcPts val="805"/>
                        </a:lnSpc>
                      </a:pPr>
                      <a:r>
                        <a:rPr sz="700" spc="-5" dirty="0">
                          <a:latin typeface="Times New Roman"/>
                          <a:cs typeface="Times New Roman"/>
                        </a:rPr>
                        <a:t>threatens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928369">
                        <a:lnSpc>
                          <a:spcPts val="805"/>
                        </a:lnSpc>
                        <a:tabLst>
                          <a:tab pos="2974340" algn="l"/>
                        </a:tabLst>
                      </a:pPr>
                      <a:r>
                        <a:rPr sz="700" spc="-5" dirty="0">
                          <a:latin typeface="Times New Roman"/>
                          <a:cs typeface="Times New Roman"/>
                        </a:rPr>
                        <a:t>Drive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 Car	</a:t>
                      </a:r>
                      <a:r>
                        <a:rPr sz="1050" b="1" spc="-7" baseline="-119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Steal</a:t>
                      </a:r>
                      <a:r>
                        <a:rPr sz="1050" b="1" spc="-60" baseline="-119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7" baseline="-119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Car</a:t>
                      </a:r>
                      <a:endParaRPr sz="1050" baseline="-11904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Proposed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by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Sindre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et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Opdahl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(2000)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15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Capture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cases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that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system must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protected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against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9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Goal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to threaten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system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1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Obvious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applications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security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and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risk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analysis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30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misuse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case’s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misactor</a:t>
                      </a:r>
                      <a:r>
                        <a:rPr sz="1200" spc="-1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hostile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agent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24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colors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ellipse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are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inverted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5576887" y="6619081"/>
            <a:ext cx="245745" cy="313055"/>
            <a:chOff x="5576887" y="6619081"/>
            <a:chExt cx="245745" cy="313055"/>
          </a:xfrm>
        </p:grpSpPr>
        <p:sp>
          <p:nvSpPr>
            <p:cNvPr id="6" name="object 6"/>
            <p:cNvSpPr/>
            <p:nvPr/>
          </p:nvSpPr>
          <p:spPr>
            <a:xfrm>
              <a:off x="5691981" y="6623050"/>
              <a:ext cx="14604" cy="0"/>
            </a:xfrm>
            <a:custGeom>
              <a:avLst/>
              <a:gdLst/>
              <a:ahLst/>
              <a:cxnLst/>
              <a:rect l="l" t="t" r="r" b="b"/>
              <a:pathLst>
                <a:path w="14604">
                  <a:moveTo>
                    <a:pt x="0" y="0"/>
                  </a:moveTo>
                  <a:lnTo>
                    <a:pt x="14287" y="0"/>
                  </a:lnTo>
                </a:path>
              </a:pathLst>
            </a:custGeom>
            <a:ln w="79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71343" y="6627018"/>
              <a:ext cx="64769" cy="63500"/>
            </a:xfrm>
            <a:custGeom>
              <a:avLst/>
              <a:gdLst/>
              <a:ahLst/>
              <a:cxnLst/>
              <a:rect l="l" t="t" r="r" b="b"/>
              <a:pathLst>
                <a:path w="64770" h="63500">
                  <a:moveTo>
                    <a:pt x="0" y="31750"/>
                  </a:moveTo>
                  <a:lnTo>
                    <a:pt x="2526" y="19391"/>
                  </a:lnTo>
                  <a:lnTo>
                    <a:pt x="9415" y="9299"/>
                  </a:lnTo>
                  <a:lnTo>
                    <a:pt x="19633" y="2495"/>
                  </a:lnTo>
                  <a:lnTo>
                    <a:pt x="32146" y="0"/>
                  </a:lnTo>
                  <a:lnTo>
                    <a:pt x="44659" y="2495"/>
                  </a:lnTo>
                  <a:lnTo>
                    <a:pt x="54877" y="9299"/>
                  </a:lnTo>
                  <a:lnTo>
                    <a:pt x="61767" y="19391"/>
                  </a:lnTo>
                  <a:lnTo>
                    <a:pt x="64293" y="31750"/>
                  </a:lnTo>
                  <a:lnTo>
                    <a:pt x="61767" y="44108"/>
                  </a:lnTo>
                  <a:lnTo>
                    <a:pt x="54877" y="54200"/>
                  </a:lnTo>
                  <a:lnTo>
                    <a:pt x="44659" y="61004"/>
                  </a:lnTo>
                  <a:lnTo>
                    <a:pt x="32146" y="63500"/>
                  </a:lnTo>
                  <a:lnTo>
                    <a:pt x="19633" y="61004"/>
                  </a:lnTo>
                  <a:lnTo>
                    <a:pt x="9415" y="54200"/>
                  </a:lnTo>
                  <a:lnTo>
                    <a:pt x="2526" y="44108"/>
                  </a:lnTo>
                  <a:lnTo>
                    <a:pt x="0" y="317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76887" y="6627018"/>
              <a:ext cx="245745" cy="304800"/>
            </a:xfrm>
            <a:custGeom>
              <a:avLst/>
              <a:gdLst/>
              <a:ahLst/>
              <a:cxnLst/>
              <a:rect l="l" t="t" r="r" b="b"/>
              <a:pathLst>
                <a:path w="245745" h="304800">
                  <a:moveTo>
                    <a:pt x="245268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45268" y="304800"/>
                  </a:lnTo>
                  <a:lnTo>
                    <a:pt x="2452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0862" y="6619081"/>
              <a:ext cx="134144" cy="195262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947862" y="6604793"/>
            <a:ext cx="3316604" cy="241300"/>
            <a:chOff x="1947862" y="6604793"/>
            <a:chExt cx="3316604" cy="241300"/>
          </a:xfrm>
        </p:grpSpPr>
        <p:sp>
          <p:nvSpPr>
            <p:cNvPr id="11" name="object 11"/>
            <p:cNvSpPr/>
            <p:nvPr/>
          </p:nvSpPr>
          <p:spPr>
            <a:xfrm>
              <a:off x="3014662" y="6723062"/>
              <a:ext cx="1507490" cy="1905"/>
            </a:xfrm>
            <a:custGeom>
              <a:avLst/>
              <a:gdLst/>
              <a:ahLst/>
              <a:cxnLst/>
              <a:rect l="l" t="t" r="r" b="b"/>
              <a:pathLst>
                <a:path w="1507489" h="1904">
                  <a:moveTo>
                    <a:pt x="1507331" y="1587"/>
                  </a:moveTo>
                  <a:lnTo>
                    <a:pt x="0" y="0"/>
                  </a:lnTo>
                </a:path>
              </a:pathLst>
            </a:custGeom>
            <a:ln w="14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54212" y="6611143"/>
              <a:ext cx="1240155" cy="211454"/>
            </a:xfrm>
            <a:custGeom>
              <a:avLst/>
              <a:gdLst/>
              <a:ahLst/>
              <a:cxnLst/>
              <a:rect l="l" t="t" r="r" b="b"/>
              <a:pathLst>
                <a:path w="1240155" h="211454">
                  <a:moveTo>
                    <a:pt x="619918" y="0"/>
                  </a:moveTo>
                  <a:lnTo>
                    <a:pt x="542157" y="822"/>
                  </a:lnTo>
                  <a:lnTo>
                    <a:pt x="467278" y="3224"/>
                  </a:lnTo>
                  <a:lnTo>
                    <a:pt x="395863" y="7106"/>
                  </a:lnTo>
                  <a:lnTo>
                    <a:pt x="328491" y="12369"/>
                  </a:lnTo>
                  <a:lnTo>
                    <a:pt x="265745" y="18914"/>
                  </a:lnTo>
                  <a:lnTo>
                    <a:pt x="208206" y="26643"/>
                  </a:lnTo>
                  <a:lnTo>
                    <a:pt x="156453" y="35456"/>
                  </a:lnTo>
                  <a:lnTo>
                    <a:pt x="111068" y="45255"/>
                  </a:lnTo>
                  <a:lnTo>
                    <a:pt x="72633" y="55940"/>
                  </a:lnTo>
                  <a:lnTo>
                    <a:pt x="18932" y="79575"/>
                  </a:lnTo>
                  <a:lnTo>
                    <a:pt x="0" y="105568"/>
                  </a:lnTo>
                  <a:lnTo>
                    <a:pt x="4830" y="118811"/>
                  </a:lnTo>
                  <a:lnTo>
                    <a:pt x="41727" y="143724"/>
                  </a:lnTo>
                  <a:lnTo>
                    <a:pt x="111068" y="165882"/>
                  </a:lnTo>
                  <a:lnTo>
                    <a:pt x="156453" y="175681"/>
                  </a:lnTo>
                  <a:lnTo>
                    <a:pt x="208206" y="184494"/>
                  </a:lnTo>
                  <a:lnTo>
                    <a:pt x="265745" y="192223"/>
                  </a:lnTo>
                  <a:lnTo>
                    <a:pt x="328491" y="198768"/>
                  </a:lnTo>
                  <a:lnTo>
                    <a:pt x="395863" y="204031"/>
                  </a:lnTo>
                  <a:lnTo>
                    <a:pt x="467278" y="207913"/>
                  </a:lnTo>
                  <a:lnTo>
                    <a:pt x="542157" y="210314"/>
                  </a:lnTo>
                  <a:lnTo>
                    <a:pt x="619918" y="211137"/>
                  </a:lnTo>
                  <a:lnTo>
                    <a:pt x="697680" y="210314"/>
                  </a:lnTo>
                  <a:lnTo>
                    <a:pt x="772558" y="207913"/>
                  </a:lnTo>
                  <a:lnTo>
                    <a:pt x="843974" y="204031"/>
                  </a:lnTo>
                  <a:lnTo>
                    <a:pt x="911345" y="198768"/>
                  </a:lnTo>
                  <a:lnTo>
                    <a:pt x="974091" y="192223"/>
                  </a:lnTo>
                  <a:lnTo>
                    <a:pt x="1031631" y="184494"/>
                  </a:lnTo>
                  <a:lnTo>
                    <a:pt x="1083384" y="175681"/>
                  </a:lnTo>
                  <a:lnTo>
                    <a:pt x="1128768" y="165882"/>
                  </a:lnTo>
                  <a:lnTo>
                    <a:pt x="1167204" y="155197"/>
                  </a:lnTo>
                  <a:lnTo>
                    <a:pt x="1220904" y="131562"/>
                  </a:lnTo>
                  <a:lnTo>
                    <a:pt x="1239837" y="105568"/>
                  </a:lnTo>
                  <a:lnTo>
                    <a:pt x="1235007" y="92326"/>
                  </a:lnTo>
                  <a:lnTo>
                    <a:pt x="1198109" y="67413"/>
                  </a:lnTo>
                  <a:lnTo>
                    <a:pt x="1128768" y="45255"/>
                  </a:lnTo>
                  <a:lnTo>
                    <a:pt x="1083384" y="35456"/>
                  </a:lnTo>
                  <a:lnTo>
                    <a:pt x="1031631" y="26643"/>
                  </a:lnTo>
                  <a:lnTo>
                    <a:pt x="974091" y="18914"/>
                  </a:lnTo>
                  <a:lnTo>
                    <a:pt x="911345" y="12369"/>
                  </a:lnTo>
                  <a:lnTo>
                    <a:pt x="843974" y="7106"/>
                  </a:lnTo>
                  <a:lnTo>
                    <a:pt x="772558" y="3224"/>
                  </a:lnTo>
                  <a:lnTo>
                    <a:pt x="697680" y="822"/>
                  </a:lnTo>
                  <a:lnTo>
                    <a:pt x="6199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54212" y="6611143"/>
              <a:ext cx="1240155" cy="211454"/>
            </a:xfrm>
            <a:custGeom>
              <a:avLst/>
              <a:gdLst/>
              <a:ahLst/>
              <a:cxnLst/>
              <a:rect l="l" t="t" r="r" b="b"/>
              <a:pathLst>
                <a:path w="1240155" h="211454">
                  <a:moveTo>
                    <a:pt x="0" y="105568"/>
                  </a:moveTo>
                  <a:lnTo>
                    <a:pt x="41727" y="67413"/>
                  </a:lnTo>
                  <a:lnTo>
                    <a:pt x="111068" y="45255"/>
                  </a:lnTo>
                  <a:lnTo>
                    <a:pt x="156453" y="35456"/>
                  </a:lnTo>
                  <a:lnTo>
                    <a:pt x="208206" y="26643"/>
                  </a:lnTo>
                  <a:lnTo>
                    <a:pt x="265745" y="18914"/>
                  </a:lnTo>
                  <a:lnTo>
                    <a:pt x="328491" y="12369"/>
                  </a:lnTo>
                  <a:lnTo>
                    <a:pt x="395863" y="7105"/>
                  </a:lnTo>
                  <a:lnTo>
                    <a:pt x="467278" y="3224"/>
                  </a:lnTo>
                  <a:lnTo>
                    <a:pt x="542157" y="822"/>
                  </a:lnTo>
                  <a:lnTo>
                    <a:pt x="619919" y="0"/>
                  </a:lnTo>
                  <a:lnTo>
                    <a:pt x="697680" y="822"/>
                  </a:lnTo>
                  <a:lnTo>
                    <a:pt x="772559" y="3224"/>
                  </a:lnTo>
                  <a:lnTo>
                    <a:pt x="843974" y="7105"/>
                  </a:lnTo>
                  <a:lnTo>
                    <a:pt x="911345" y="12369"/>
                  </a:lnTo>
                  <a:lnTo>
                    <a:pt x="974091" y="18914"/>
                  </a:lnTo>
                  <a:lnTo>
                    <a:pt x="1031631" y="26643"/>
                  </a:lnTo>
                  <a:lnTo>
                    <a:pt x="1083384" y="35456"/>
                  </a:lnTo>
                  <a:lnTo>
                    <a:pt x="1128768" y="45255"/>
                  </a:lnTo>
                  <a:lnTo>
                    <a:pt x="1167204" y="55940"/>
                  </a:lnTo>
                  <a:lnTo>
                    <a:pt x="1220904" y="79574"/>
                  </a:lnTo>
                  <a:lnTo>
                    <a:pt x="1239837" y="105568"/>
                  </a:lnTo>
                  <a:lnTo>
                    <a:pt x="1235007" y="118811"/>
                  </a:lnTo>
                  <a:lnTo>
                    <a:pt x="1198109" y="143724"/>
                  </a:lnTo>
                  <a:lnTo>
                    <a:pt x="1128768" y="165882"/>
                  </a:lnTo>
                  <a:lnTo>
                    <a:pt x="1083384" y="175681"/>
                  </a:lnTo>
                  <a:lnTo>
                    <a:pt x="1031631" y="184494"/>
                  </a:lnTo>
                  <a:lnTo>
                    <a:pt x="974091" y="192223"/>
                  </a:lnTo>
                  <a:lnTo>
                    <a:pt x="911345" y="198768"/>
                  </a:lnTo>
                  <a:lnTo>
                    <a:pt x="843974" y="204031"/>
                  </a:lnTo>
                  <a:lnTo>
                    <a:pt x="772559" y="207913"/>
                  </a:lnTo>
                  <a:lnTo>
                    <a:pt x="697680" y="210314"/>
                  </a:lnTo>
                  <a:lnTo>
                    <a:pt x="619919" y="211137"/>
                  </a:lnTo>
                  <a:lnTo>
                    <a:pt x="542157" y="210314"/>
                  </a:lnTo>
                  <a:lnTo>
                    <a:pt x="467278" y="207913"/>
                  </a:lnTo>
                  <a:lnTo>
                    <a:pt x="395863" y="204031"/>
                  </a:lnTo>
                  <a:lnTo>
                    <a:pt x="328491" y="198768"/>
                  </a:lnTo>
                  <a:lnTo>
                    <a:pt x="265745" y="192223"/>
                  </a:lnTo>
                  <a:lnTo>
                    <a:pt x="208206" y="184494"/>
                  </a:lnTo>
                  <a:lnTo>
                    <a:pt x="156453" y="175681"/>
                  </a:lnTo>
                  <a:lnTo>
                    <a:pt x="111068" y="165882"/>
                  </a:lnTo>
                  <a:lnTo>
                    <a:pt x="72633" y="155197"/>
                  </a:lnTo>
                  <a:lnTo>
                    <a:pt x="18932" y="131562"/>
                  </a:lnTo>
                  <a:lnTo>
                    <a:pt x="0" y="10556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66118" y="6625431"/>
              <a:ext cx="1214120" cy="182880"/>
            </a:xfrm>
            <a:custGeom>
              <a:avLst/>
              <a:gdLst/>
              <a:ahLst/>
              <a:cxnLst/>
              <a:rect l="l" t="t" r="r" b="b"/>
              <a:pathLst>
                <a:path w="1214120" h="182879">
                  <a:moveTo>
                    <a:pt x="606822" y="0"/>
                  </a:moveTo>
                  <a:lnTo>
                    <a:pt x="530703" y="711"/>
                  </a:lnTo>
                  <a:lnTo>
                    <a:pt x="457406" y="2787"/>
                  </a:lnTo>
                  <a:lnTo>
                    <a:pt x="387500" y="6144"/>
                  </a:lnTo>
                  <a:lnTo>
                    <a:pt x="321552" y="10695"/>
                  </a:lnTo>
                  <a:lnTo>
                    <a:pt x="260131" y="16354"/>
                  </a:lnTo>
                  <a:lnTo>
                    <a:pt x="203807" y="23037"/>
                  </a:lnTo>
                  <a:lnTo>
                    <a:pt x="153148" y="30657"/>
                  </a:lnTo>
                  <a:lnTo>
                    <a:pt x="108722" y="39130"/>
                  </a:lnTo>
                  <a:lnTo>
                    <a:pt x="71098" y="48369"/>
                  </a:lnTo>
                  <a:lnTo>
                    <a:pt x="18532" y="68805"/>
                  </a:lnTo>
                  <a:lnTo>
                    <a:pt x="0" y="91281"/>
                  </a:lnTo>
                  <a:lnTo>
                    <a:pt x="4728" y="102731"/>
                  </a:lnTo>
                  <a:lnTo>
                    <a:pt x="40846" y="124273"/>
                  </a:lnTo>
                  <a:lnTo>
                    <a:pt x="108722" y="143432"/>
                  </a:lnTo>
                  <a:lnTo>
                    <a:pt x="153148" y="151905"/>
                  </a:lnTo>
                  <a:lnTo>
                    <a:pt x="203807" y="159525"/>
                  </a:lnTo>
                  <a:lnTo>
                    <a:pt x="260131" y="166208"/>
                  </a:lnTo>
                  <a:lnTo>
                    <a:pt x="321552" y="171867"/>
                  </a:lnTo>
                  <a:lnTo>
                    <a:pt x="387500" y="176418"/>
                  </a:lnTo>
                  <a:lnTo>
                    <a:pt x="457406" y="179774"/>
                  </a:lnTo>
                  <a:lnTo>
                    <a:pt x="530703" y="181851"/>
                  </a:lnTo>
                  <a:lnTo>
                    <a:pt x="606822" y="182562"/>
                  </a:lnTo>
                  <a:lnTo>
                    <a:pt x="682940" y="181851"/>
                  </a:lnTo>
                  <a:lnTo>
                    <a:pt x="756237" y="179774"/>
                  </a:lnTo>
                  <a:lnTo>
                    <a:pt x="826144" y="176418"/>
                  </a:lnTo>
                  <a:lnTo>
                    <a:pt x="892092" y="171867"/>
                  </a:lnTo>
                  <a:lnTo>
                    <a:pt x="953512" y="166208"/>
                  </a:lnTo>
                  <a:lnTo>
                    <a:pt x="1009836" y="159525"/>
                  </a:lnTo>
                  <a:lnTo>
                    <a:pt x="1060495" y="151905"/>
                  </a:lnTo>
                  <a:lnTo>
                    <a:pt x="1104921" y="143432"/>
                  </a:lnTo>
                  <a:lnTo>
                    <a:pt x="1142545" y="134193"/>
                  </a:lnTo>
                  <a:lnTo>
                    <a:pt x="1195110" y="113757"/>
                  </a:lnTo>
                  <a:lnTo>
                    <a:pt x="1213643" y="91281"/>
                  </a:lnTo>
                  <a:lnTo>
                    <a:pt x="1208915" y="79831"/>
                  </a:lnTo>
                  <a:lnTo>
                    <a:pt x="1172797" y="58289"/>
                  </a:lnTo>
                  <a:lnTo>
                    <a:pt x="1104921" y="39130"/>
                  </a:lnTo>
                  <a:lnTo>
                    <a:pt x="1060495" y="30657"/>
                  </a:lnTo>
                  <a:lnTo>
                    <a:pt x="1009836" y="23037"/>
                  </a:lnTo>
                  <a:lnTo>
                    <a:pt x="953512" y="16354"/>
                  </a:lnTo>
                  <a:lnTo>
                    <a:pt x="892092" y="10695"/>
                  </a:lnTo>
                  <a:lnTo>
                    <a:pt x="826144" y="6144"/>
                  </a:lnTo>
                  <a:lnTo>
                    <a:pt x="756237" y="2787"/>
                  </a:lnTo>
                  <a:lnTo>
                    <a:pt x="682940" y="711"/>
                  </a:lnTo>
                  <a:lnTo>
                    <a:pt x="6068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66118" y="6625431"/>
              <a:ext cx="1214120" cy="182880"/>
            </a:xfrm>
            <a:custGeom>
              <a:avLst/>
              <a:gdLst/>
              <a:ahLst/>
              <a:cxnLst/>
              <a:rect l="l" t="t" r="r" b="b"/>
              <a:pathLst>
                <a:path w="1214120" h="182879">
                  <a:moveTo>
                    <a:pt x="0" y="91281"/>
                  </a:moveTo>
                  <a:lnTo>
                    <a:pt x="40846" y="58289"/>
                  </a:lnTo>
                  <a:lnTo>
                    <a:pt x="108722" y="39130"/>
                  </a:lnTo>
                  <a:lnTo>
                    <a:pt x="153148" y="30657"/>
                  </a:lnTo>
                  <a:lnTo>
                    <a:pt x="203807" y="23037"/>
                  </a:lnTo>
                  <a:lnTo>
                    <a:pt x="260131" y="16354"/>
                  </a:lnTo>
                  <a:lnTo>
                    <a:pt x="321551" y="10695"/>
                  </a:lnTo>
                  <a:lnTo>
                    <a:pt x="387499" y="6144"/>
                  </a:lnTo>
                  <a:lnTo>
                    <a:pt x="457406" y="2787"/>
                  </a:lnTo>
                  <a:lnTo>
                    <a:pt x="530703" y="711"/>
                  </a:lnTo>
                  <a:lnTo>
                    <a:pt x="606822" y="0"/>
                  </a:lnTo>
                  <a:lnTo>
                    <a:pt x="682940" y="711"/>
                  </a:lnTo>
                  <a:lnTo>
                    <a:pt x="756237" y="2787"/>
                  </a:lnTo>
                  <a:lnTo>
                    <a:pt x="826143" y="6144"/>
                  </a:lnTo>
                  <a:lnTo>
                    <a:pt x="892091" y="10695"/>
                  </a:lnTo>
                  <a:lnTo>
                    <a:pt x="953512" y="16354"/>
                  </a:lnTo>
                  <a:lnTo>
                    <a:pt x="1009836" y="23037"/>
                  </a:lnTo>
                  <a:lnTo>
                    <a:pt x="1060495" y="30657"/>
                  </a:lnTo>
                  <a:lnTo>
                    <a:pt x="1104921" y="39130"/>
                  </a:lnTo>
                  <a:lnTo>
                    <a:pt x="1142544" y="48369"/>
                  </a:lnTo>
                  <a:lnTo>
                    <a:pt x="1195110" y="68805"/>
                  </a:lnTo>
                  <a:lnTo>
                    <a:pt x="1213643" y="91281"/>
                  </a:lnTo>
                  <a:lnTo>
                    <a:pt x="1208915" y="102731"/>
                  </a:lnTo>
                  <a:lnTo>
                    <a:pt x="1172797" y="124272"/>
                  </a:lnTo>
                  <a:lnTo>
                    <a:pt x="1104921" y="143432"/>
                  </a:lnTo>
                  <a:lnTo>
                    <a:pt x="1060495" y="151904"/>
                  </a:lnTo>
                  <a:lnTo>
                    <a:pt x="1009836" y="159525"/>
                  </a:lnTo>
                  <a:lnTo>
                    <a:pt x="953512" y="166207"/>
                  </a:lnTo>
                  <a:lnTo>
                    <a:pt x="892091" y="171867"/>
                  </a:lnTo>
                  <a:lnTo>
                    <a:pt x="826143" y="176418"/>
                  </a:lnTo>
                  <a:lnTo>
                    <a:pt x="756237" y="179774"/>
                  </a:lnTo>
                  <a:lnTo>
                    <a:pt x="682940" y="181851"/>
                  </a:lnTo>
                  <a:lnTo>
                    <a:pt x="606822" y="182562"/>
                  </a:lnTo>
                  <a:lnTo>
                    <a:pt x="530703" y="181851"/>
                  </a:lnTo>
                  <a:lnTo>
                    <a:pt x="457406" y="179774"/>
                  </a:lnTo>
                  <a:lnTo>
                    <a:pt x="387499" y="176418"/>
                  </a:lnTo>
                  <a:lnTo>
                    <a:pt x="321551" y="171867"/>
                  </a:lnTo>
                  <a:lnTo>
                    <a:pt x="260131" y="166207"/>
                  </a:lnTo>
                  <a:lnTo>
                    <a:pt x="203807" y="159525"/>
                  </a:lnTo>
                  <a:lnTo>
                    <a:pt x="153148" y="151904"/>
                  </a:lnTo>
                  <a:lnTo>
                    <a:pt x="108722" y="143432"/>
                  </a:lnTo>
                  <a:lnTo>
                    <a:pt x="71098" y="134193"/>
                  </a:lnTo>
                  <a:lnTo>
                    <a:pt x="18532" y="113757"/>
                  </a:lnTo>
                  <a:lnTo>
                    <a:pt x="0" y="9128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7962" y="6630193"/>
              <a:ext cx="1240155" cy="209550"/>
            </a:xfrm>
            <a:custGeom>
              <a:avLst/>
              <a:gdLst/>
              <a:ahLst/>
              <a:cxnLst/>
              <a:rect l="l" t="t" r="r" b="b"/>
              <a:pathLst>
                <a:path w="1240154" h="209550">
                  <a:moveTo>
                    <a:pt x="619918" y="0"/>
                  </a:moveTo>
                  <a:lnTo>
                    <a:pt x="542157" y="816"/>
                  </a:lnTo>
                  <a:lnTo>
                    <a:pt x="467278" y="3199"/>
                  </a:lnTo>
                  <a:lnTo>
                    <a:pt x="395863" y="7052"/>
                  </a:lnTo>
                  <a:lnTo>
                    <a:pt x="328491" y="12276"/>
                  </a:lnTo>
                  <a:lnTo>
                    <a:pt x="265745" y="18772"/>
                  </a:lnTo>
                  <a:lnTo>
                    <a:pt x="208206" y="26443"/>
                  </a:lnTo>
                  <a:lnTo>
                    <a:pt x="156453" y="35190"/>
                  </a:lnTo>
                  <a:lnTo>
                    <a:pt x="111068" y="44915"/>
                  </a:lnTo>
                  <a:lnTo>
                    <a:pt x="72633" y="55520"/>
                  </a:lnTo>
                  <a:lnTo>
                    <a:pt x="18932" y="78976"/>
                  </a:lnTo>
                  <a:lnTo>
                    <a:pt x="0" y="104775"/>
                  </a:lnTo>
                  <a:lnTo>
                    <a:pt x="4830" y="117917"/>
                  </a:lnTo>
                  <a:lnTo>
                    <a:pt x="41727" y="142643"/>
                  </a:lnTo>
                  <a:lnTo>
                    <a:pt x="111068" y="164635"/>
                  </a:lnTo>
                  <a:lnTo>
                    <a:pt x="156453" y="174360"/>
                  </a:lnTo>
                  <a:lnTo>
                    <a:pt x="208206" y="183107"/>
                  </a:lnTo>
                  <a:lnTo>
                    <a:pt x="265745" y="190777"/>
                  </a:lnTo>
                  <a:lnTo>
                    <a:pt x="328491" y="197274"/>
                  </a:lnTo>
                  <a:lnTo>
                    <a:pt x="395863" y="202497"/>
                  </a:lnTo>
                  <a:lnTo>
                    <a:pt x="467278" y="206350"/>
                  </a:lnTo>
                  <a:lnTo>
                    <a:pt x="542157" y="208733"/>
                  </a:lnTo>
                  <a:lnTo>
                    <a:pt x="619918" y="209550"/>
                  </a:lnTo>
                  <a:lnTo>
                    <a:pt x="697680" y="208733"/>
                  </a:lnTo>
                  <a:lnTo>
                    <a:pt x="772558" y="206350"/>
                  </a:lnTo>
                  <a:lnTo>
                    <a:pt x="843974" y="202497"/>
                  </a:lnTo>
                  <a:lnTo>
                    <a:pt x="911345" y="197274"/>
                  </a:lnTo>
                  <a:lnTo>
                    <a:pt x="974091" y="190777"/>
                  </a:lnTo>
                  <a:lnTo>
                    <a:pt x="1031631" y="183107"/>
                  </a:lnTo>
                  <a:lnTo>
                    <a:pt x="1083384" y="174360"/>
                  </a:lnTo>
                  <a:lnTo>
                    <a:pt x="1128768" y="164635"/>
                  </a:lnTo>
                  <a:lnTo>
                    <a:pt x="1167204" y="154030"/>
                  </a:lnTo>
                  <a:lnTo>
                    <a:pt x="1220904" y="130573"/>
                  </a:lnTo>
                  <a:lnTo>
                    <a:pt x="1239837" y="104775"/>
                  </a:lnTo>
                  <a:lnTo>
                    <a:pt x="1235007" y="91632"/>
                  </a:lnTo>
                  <a:lnTo>
                    <a:pt x="1198109" y="66906"/>
                  </a:lnTo>
                  <a:lnTo>
                    <a:pt x="1128768" y="44915"/>
                  </a:lnTo>
                  <a:lnTo>
                    <a:pt x="1083384" y="35190"/>
                  </a:lnTo>
                  <a:lnTo>
                    <a:pt x="1031631" y="26443"/>
                  </a:lnTo>
                  <a:lnTo>
                    <a:pt x="974091" y="18772"/>
                  </a:lnTo>
                  <a:lnTo>
                    <a:pt x="911345" y="12276"/>
                  </a:lnTo>
                  <a:lnTo>
                    <a:pt x="843974" y="7052"/>
                  </a:lnTo>
                  <a:lnTo>
                    <a:pt x="772558" y="3199"/>
                  </a:lnTo>
                  <a:lnTo>
                    <a:pt x="697680" y="816"/>
                  </a:lnTo>
                  <a:lnTo>
                    <a:pt x="6199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17962" y="6630193"/>
              <a:ext cx="1240155" cy="209550"/>
            </a:xfrm>
            <a:custGeom>
              <a:avLst/>
              <a:gdLst/>
              <a:ahLst/>
              <a:cxnLst/>
              <a:rect l="l" t="t" r="r" b="b"/>
              <a:pathLst>
                <a:path w="1240154" h="209550">
                  <a:moveTo>
                    <a:pt x="0" y="104775"/>
                  </a:moveTo>
                  <a:lnTo>
                    <a:pt x="41727" y="66906"/>
                  </a:lnTo>
                  <a:lnTo>
                    <a:pt x="111068" y="44914"/>
                  </a:lnTo>
                  <a:lnTo>
                    <a:pt x="156453" y="35189"/>
                  </a:lnTo>
                  <a:lnTo>
                    <a:pt x="208206" y="26442"/>
                  </a:lnTo>
                  <a:lnTo>
                    <a:pt x="265745" y="18772"/>
                  </a:lnTo>
                  <a:lnTo>
                    <a:pt x="328491" y="12276"/>
                  </a:lnTo>
                  <a:lnTo>
                    <a:pt x="395863" y="7052"/>
                  </a:lnTo>
                  <a:lnTo>
                    <a:pt x="467278" y="3199"/>
                  </a:lnTo>
                  <a:lnTo>
                    <a:pt x="542157" y="816"/>
                  </a:lnTo>
                  <a:lnTo>
                    <a:pt x="619919" y="0"/>
                  </a:lnTo>
                  <a:lnTo>
                    <a:pt x="697680" y="816"/>
                  </a:lnTo>
                  <a:lnTo>
                    <a:pt x="772559" y="3199"/>
                  </a:lnTo>
                  <a:lnTo>
                    <a:pt x="843974" y="7052"/>
                  </a:lnTo>
                  <a:lnTo>
                    <a:pt x="911345" y="12276"/>
                  </a:lnTo>
                  <a:lnTo>
                    <a:pt x="974091" y="18772"/>
                  </a:lnTo>
                  <a:lnTo>
                    <a:pt x="1031631" y="26442"/>
                  </a:lnTo>
                  <a:lnTo>
                    <a:pt x="1083384" y="35189"/>
                  </a:lnTo>
                  <a:lnTo>
                    <a:pt x="1128768" y="44914"/>
                  </a:lnTo>
                  <a:lnTo>
                    <a:pt x="1167204" y="55519"/>
                  </a:lnTo>
                  <a:lnTo>
                    <a:pt x="1220904" y="78976"/>
                  </a:lnTo>
                  <a:lnTo>
                    <a:pt x="1239837" y="104775"/>
                  </a:lnTo>
                  <a:lnTo>
                    <a:pt x="1235007" y="117917"/>
                  </a:lnTo>
                  <a:lnTo>
                    <a:pt x="1198109" y="142643"/>
                  </a:lnTo>
                  <a:lnTo>
                    <a:pt x="1128768" y="164635"/>
                  </a:lnTo>
                  <a:lnTo>
                    <a:pt x="1083384" y="174360"/>
                  </a:lnTo>
                  <a:lnTo>
                    <a:pt x="1031631" y="183107"/>
                  </a:lnTo>
                  <a:lnTo>
                    <a:pt x="974091" y="190777"/>
                  </a:lnTo>
                  <a:lnTo>
                    <a:pt x="911345" y="197273"/>
                  </a:lnTo>
                  <a:lnTo>
                    <a:pt x="843974" y="202497"/>
                  </a:lnTo>
                  <a:lnTo>
                    <a:pt x="772559" y="206350"/>
                  </a:lnTo>
                  <a:lnTo>
                    <a:pt x="697680" y="208733"/>
                  </a:lnTo>
                  <a:lnTo>
                    <a:pt x="619919" y="209550"/>
                  </a:lnTo>
                  <a:lnTo>
                    <a:pt x="542157" y="208733"/>
                  </a:lnTo>
                  <a:lnTo>
                    <a:pt x="467278" y="206350"/>
                  </a:lnTo>
                  <a:lnTo>
                    <a:pt x="395863" y="202497"/>
                  </a:lnTo>
                  <a:lnTo>
                    <a:pt x="328491" y="197273"/>
                  </a:lnTo>
                  <a:lnTo>
                    <a:pt x="265745" y="190777"/>
                  </a:lnTo>
                  <a:lnTo>
                    <a:pt x="208206" y="183107"/>
                  </a:lnTo>
                  <a:lnTo>
                    <a:pt x="156453" y="174360"/>
                  </a:lnTo>
                  <a:lnTo>
                    <a:pt x="111068" y="164635"/>
                  </a:lnTo>
                  <a:lnTo>
                    <a:pt x="72633" y="154030"/>
                  </a:lnTo>
                  <a:lnTo>
                    <a:pt x="18932" y="130573"/>
                  </a:lnTo>
                  <a:lnTo>
                    <a:pt x="0" y="104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75000" y="6669087"/>
              <a:ext cx="55880" cy="109220"/>
            </a:xfrm>
            <a:custGeom>
              <a:avLst/>
              <a:gdLst/>
              <a:ahLst/>
              <a:cxnLst/>
              <a:rect l="l" t="t" r="r" b="b"/>
              <a:pathLst>
                <a:path w="55880" h="109220">
                  <a:moveTo>
                    <a:pt x="55562" y="0"/>
                  </a:moveTo>
                  <a:lnTo>
                    <a:pt x="0" y="53975"/>
                  </a:lnTo>
                  <a:lnTo>
                    <a:pt x="55562" y="108743"/>
                  </a:lnTo>
                  <a:lnTo>
                    <a:pt x="555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1300" y="2235200"/>
            <a:ext cx="3987800" cy="0"/>
          </a:xfrm>
          <a:custGeom>
            <a:avLst/>
            <a:gdLst/>
            <a:ahLst/>
            <a:cxnLst/>
            <a:rect l="l" t="t" r="r" b="b"/>
            <a:pathLst>
              <a:path w="3987800">
                <a:moveTo>
                  <a:pt x="0" y="0"/>
                </a:moveTo>
                <a:lnTo>
                  <a:pt x="398780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11300" y="1836419"/>
            <a:ext cx="4546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6405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Observation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Related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Techniques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(2)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1300" y="2321864"/>
            <a:ext cx="4546600" cy="235077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433070" indent="-172085">
              <a:lnSpc>
                <a:spcPct val="100000"/>
              </a:lnSpc>
              <a:spcBef>
                <a:spcPts val="395"/>
              </a:spcBef>
              <a:buChar char="•"/>
              <a:tabLst>
                <a:tab pos="433070" algn="l"/>
              </a:tabLst>
            </a:pPr>
            <a:r>
              <a:rPr sz="1200" dirty="0">
                <a:latin typeface="Arial MT"/>
                <a:cs typeface="Arial MT"/>
              </a:rPr>
              <a:t>Can be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supplemented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later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questionnaires</a:t>
            </a:r>
            <a:endParaRPr sz="1200">
              <a:latin typeface="Arial MT"/>
              <a:cs typeface="Arial MT"/>
            </a:endParaRPr>
          </a:p>
          <a:p>
            <a:pPr marL="633095" lvl="1" indent="-143510">
              <a:lnSpc>
                <a:spcPct val="100000"/>
              </a:lnSpc>
              <a:spcBef>
                <a:spcPts val="250"/>
              </a:spcBef>
              <a:buChar char="–"/>
              <a:tabLst>
                <a:tab pos="633095" algn="l"/>
              </a:tabLst>
            </a:pPr>
            <a:r>
              <a:rPr sz="1000" dirty="0">
                <a:latin typeface="Arial MT"/>
                <a:cs typeface="Arial MT"/>
              </a:rPr>
              <a:t>Based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on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what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you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know now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–</a:t>
            </a:r>
            <a:r>
              <a:rPr sz="1000" spc="-5" dirty="0">
                <a:latin typeface="Arial MT"/>
                <a:cs typeface="Arial MT"/>
              </a:rPr>
              <a:t> the results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observation</a:t>
            </a:r>
            <a:endParaRPr sz="1000">
              <a:latin typeface="Arial MT"/>
              <a:cs typeface="Arial MT"/>
            </a:endParaRPr>
          </a:p>
          <a:p>
            <a:pPr marL="632460" marR="548640" lvl="1" indent="-142875">
              <a:lnSpc>
                <a:spcPct val="100000"/>
              </a:lnSpc>
              <a:spcBef>
                <a:spcPts val="215"/>
              </a:spcBef>
              <a:buChar char="–"/>
              <a:tabLst>
                <a:tab pos="633095" algn="l"/>
              </a:tabLst>
            </a:pPr>
            <a:r>
              <a:rPr sz="1000" dirty="0">
                <a:latin typeface="Arial MT"/>
                <a:cs typeface="Arial MT"/>
              </a:rPr>
              <a:t>To answer </a:t>
            </a:r>
            <a:r>
              <a:rPr sz="1000" spc="-5" dirty="0">
                <a:latin typeface="Arial MT"/>
                <a:cs typeface="Arial MT"/>
              </a:rPr>
              <a:t>questions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 </a:t>
            </a:r>
            <a:r>
              <a:rPr sz="1000" dirty="0">
                <a:latin typeface="Arial MT"/>
                <a:cs typeface="Arial MT"/>
              </a:rPr>
              <a:t>need </a:t>
            </a:r>
            <a:r>
              <a:rPr sz="1000" spc="-5" dirty="0">
                <a:latin typeface="Arial MT"/>
                <a:cs typeface="Arial MT"/>
              </a:rPr>
              <a:t>comparison</a:t>
            </a:r>
            <a:r>
              <a:rPr sz="1000" dirty="0">
                <a:latin typeface="Arial MT"/>
                <a:cs typeface="Arial MT"/>
              </a:rPr>
              <a:t> or </a:t>
            </a:r>
            <a:r>
              <a:rPr sz="1000" spc="-5" dirty="0">
                <a:latin typeface="Arial MT"/>
                <a:cs typeface="Arial MT"/>
              </a:rPr>
              <a:t>corroboration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(confirmation)</a:t>
            </a:r>
            <a:endParaRPr sz="1000">
              <a:latin typeface="Arial MT"/>
              <a:cs typeface="Arial MT"/>
            </a:endParaRPr>
          </a:p>
          <a:p>
            <a:pPr marL="632460" marR="354330" lvl="1" indent="-142875">
              <a:lnSpc>
                <a:spcPct val="100000"/>
              </a:lnSpc>
              <a:spcBef>
                <a:spcPts val="190"/>
              </a:spcBef>
              <a:buChar char="–"/>
              <a:tabLst>
                <a:tab pos="633095" algn="l"/>
              </a:tabLst>
            </a:pPr>
            <a:r>
              <a:rPr sz="1000" dirty="0">
                <a:latin typeface="Arial MT"/>
                <a:cs typeface="Arial MT"/>
              </a:rPr>
              <a:t>To </a:t>
            </a:r>
            <a:r>
              <a:rPr sz="1000" spc="-5" dirty="0">
                <a:latin typeface="Arial MT"/>
                <a:cs typeface="Arial MT"/>
              </a:rPr>
              <a:t>obtain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some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statistics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from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 </a:t>
            </a:r>
            <a:r>
              <a:rPr sz="1000" spc="-5" dirty="0">
                <a:latin typeface="Arial MT"/>
                <a:cs typeface="Arial MT"/>
              </a:rPr>
              <a:t>large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number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5" dirty="0">
                <a:latin typeface="Arial MT"/>
                <a:cs typeface="Arial MT"/>
              </a:rPr>
              <a:t> users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(look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statistical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significance!),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e.g.:</a:t>
            </a:r>
            <a:endParaRPr sz="1000">
              <a:latin typeface="Arial MT"/>
              <a:cs typeface="Arial MT"/>
            </a:endParaRPr>
          </a:p>
          <a:p>
            <a:pPr marL="833119" lvl="2" indent="-114935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833119" algn="l"/>
              </a:tabLst>
            </a:pPr>
            <a:r>
              <a:rPr sz="900" i="1" spc="-5" dirty="0">
                <a:latin typeface="Arial"/>
                <a:cs typeface="Arial"/>
              </a:rPr>
              <a:t>How often</a:t>
            </a:r>
            <a:r>
              <a:rPr sz="900" i="1" spc="-10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do</a:t>
            </a:r>
            <a:r>
              <a:rPr sz="900" i="1" spc="-10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you use</a:t>
            </a:r>
            <a:r>
              <a:rPr sz="900" i="1" spc="-10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feature</a:t>
            </a:r>
            <a:r>
              <a:rPr sz="900" i="1" spc="-10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X?</a:t>
            </a:r>
            <a:endParaRPr sz="900">
              <a:latin typeface="Arial"/>
              <a:cs typeface="Arial"/>
            </a:endParaRPr>
          </a:p>
          <a:p>
            <a:pPr marL="833119" lvl="2" indent="-114935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833119" algn="l"/>
              </a:tabLst>
            </a:pPr>
            <a:r>
              <a:rPr sz="900" i="1" spc="-5" dirty="0">
                <a:latin typeface="Arial"/>
                <a:cs typeface="Arial"/>
              </a:rPr>
              <a:t>What are the three</a:t>
            </a:r>
            <a:r>
              <a:rPr sz="900" i="1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features</a:t>
            </a:r>
            <a:r>
              <a:rPr sz="900" i="1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you would most</a:t>
            </a:r>
            <a:r>
              <a:rPr sz="900" i="1" dirty="0">
                <a:latin typeface="Arial"/>
                <a:cs typeface="Arial"/>
              </a:rPr>
              <a:t> like</a:t>
            </a:r>
            <a:r>
              <a:rPr sz="900" i="1" spc="-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to</a:t>
            </a:r>
            <a:r>
              <a:rPr sz="900" i="1" spc="-5" dirty="0">
                <a:latin typeface="Arial"/>
                <a:cs typeface="Arial"/>
              </a:rPr>
              <a:t> see?</a:t>
            </a:r>
            <a:endParaRPr sz="900">
              <a:latin typeface="Arial"/>
              <a:cs typeface="Arial"/>
            </a:endParaRPr>
          </a:p>
          <a:p>
            <a:pPr marL="433070" indent="-172085">
              <a:lnSpc>
                <a:spcPct val="100000"/>
              </a:lnSpc>
              <a:spcBef>
                <a:spcPts val="325"/>
              </a:spcBef>
              <a:buChar char="•"/>
              <a:tabLst>
                <a:tab pos="433070" algn="l"/>
              </a:tabLst>
            </a:pPr>
            <a:r>
              <a:rPr sz="1200" dirty="0">
                <a:latin typeface="Arial MT"/>
                <a:cs typeface="Arial MT"/>
              </a:rPr>
              <a:t>Can be </a:t>
            </a:r>
            <a:r>
              <a:rPr sz="1200" spc="-5" dirty="0">
                <a:latin typeface="Arial MT"/>
                <a:cs typeface="Arial MT"/>
              </a:rPr>
              <a:t>supplemented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later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interviews</a:t>
            </a:r>
            <a:endParaRPr sz="1200">
              <a:latin typeface="Arial MT"/>
              <a:cs typeface="Arial MT"/>
            </a:endParaRPr>
          </a:p>
          <a:p>
            <a:pPr marL="632460" marR="374650" lvl="1" indent="-142875">
              <a:lnSpc>
                <a:spcPct val="100000"/>
              </a:lnSpc>
              <a:spcBef>
                <a:spcPts val="270"/>
              </a:spcBef>
              <a:buChar char="–"/>
              <a:tabLst>
                <a:tab pos="633095" algn="l"/>
              </a:tabLst>
            </a:pPr>
            <a:r>
              <a:rPr sz="1000" spc="-5" dirty="0">
                <a:latin typeface="Arial MT"/>
                <a:cs typeface="Arial MT"/>
              </a:rPr>
              <a:t>After getting </a:t>
            </a:r>
            <a:r>
              <a:rPr sz="1000" dirty="0">
                <a:latin typeface="Arial MT"/>
                <a:cs typeface="Arial MT"/>
              </a:rPr>
              <a:t>a </a:t>
            </a:r>
            <a:r>
              <a:rPr sz="1000" spc="-5" dirty="0">
                <a:latin typeface="Arial MT"/>
                <a:cs typeface="Arial MT"/>
              </a:rPr>
              <a:t>better </a:t>
            </a:r>
            <a:r>
              <a:rPr sz="1000" dirty="0">
                <a:latin typeface="Arial MT"/>
                <a:cs typeface="Arial MT"/>
              </a:rPr>
              <a:t>idea of what is </a:t>
            </a:r>
            <a:r>
              <a:rPr sz="1000" spc="-5" dirty="0">
                <a:latin typeface="Arial MT"/>
                <a:cs typeface="Arial MT"/>
              </a:rPr>
              <a:t>to </a:t>
            </a:r>
            <a:r>
              <a:rPr sz="1000" dirty="0">
                <a:latin typeface="Arial MT"/>
                <a:cs typeface="Arial MT"/>
              </a:rPr>
              <a:t>be done, </a:t>
            </a:r>
            <a:r>
              <a:rPr sz="1000" spc="-5" dirty="0">
                <a:latin typeface="Arial MT"/>
                <a:cs typeface="Arial MT"/>
              </a:rPr>
              <a:t>probably some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questions require more detailed answers</a:t>
            </a:r>
            <a:endParaRPr sz="1000">
              <a:latin typeface="Arial MT"/>
              <a:cs typeface="Arial MT"/>
            </a:endParaRPr>
          </a:p>
          <a:p>
            <a:pPr marL="633095" lvl="1" indent="-143510">
              <a:lnSpc>
                <a:spcPct val="100000"/>
              </a:lnSpc>
              <a:spcBef>
                <a:spcPts val="190"/>
              </a:spcBef>
              <a:buChar char="–"/>
              <a:tabLst>
                <a:tab pos="633095" algn="l"/>
              </a:tabLst>
            </a:pPr>
            <a:r>
              <a:rPr sz="1000" dirty="0">
                <a:latin typeface="Arial MT"/>
                <a:cs typeface="Arial MT"/>
              </a:rPr>
              <a:t>You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will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not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-5" dirty="0">
                <a:latin typeface="Arial MT"/>
                <a:cs typeface="Arial MT"/>
              </a:rPr>
              <a:t> wasting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other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people's</a:t>
            </a:r>
            <a:r>
              <a:rPr sz="1000" spc="-5" dirty="0">
                <a:latin typeface="Arial MT"/>
                <a:cs typeface="Arial MT"/>
              </a:rPr>
              <a:t> time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your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own</a:t>
            </a:r>
            <a:endParaRPr sz="1000">
              <a:latin typeface="Arial MT"/>
              <a:cs typeface="Arial MT"/>
            </a:endParaRPr>
          </a:p>
          <a:p>
            <a:pPr marL="633095" lvl="1" indent="-143510">
              <a:lnSpc>
                <a:spcPct val="100000"/>
              </a:lnSpc>
              <a:spcBef>
                <a:spcPts val="315"/>
              </a:spcBef>
              <a:buChar char="–"/>
              <a:tabLst>
                <a:tab pos="633095" algn="l"/>
              </a:tabLst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very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labour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intensive!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04950" y="15557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0"/>
                </a:moveTo>
                <a:lnTo>
                  <a:pt x="4559300" y="0"/>
                </a:lnTo>
                <a:lnTo>
                  <a:pt x="4559300" y="3416300"/>
                </a:lnTo>
                <a:lnTo>
                  <a:pt x="0" y="3416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98600" y="57150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8572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Ethnography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Overview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(1)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 gridSpan="2">
                  <a:txBody>
                    <a:bodyPr/>
                    <a:lstStyle/>
                    <a:p>
                      <a:pPr marL="438784" marR="506095" indent="-171450">
                        <a:lnSpc>
                          <a:spcPts val="1390"/>
                        </a:lnSpc>
                        <a:spcBef>
                          <a:spcPts val="56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Comes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from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anthropology,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literally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means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"writing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culture"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8784" marR="671195" indent="-171450">
                        <a:lnSpc>
                          <a:spcPct val="105000"/>
                        </a:lnSpc>
                        <a:spcBef>
                          <a:spcPts val="15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Essentially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seeks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explore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human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factors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and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social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organization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of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activities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2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understand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work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8810" marR="351155" lvl="1" indent="-142875">
                        <a:lnSpc>
                          <a:spcPct val="100000"/>
                        </a:lnSpc>
                        <a:spcBef>
                          <a:spcPts val="25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Studies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have shown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that work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often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richer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and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more complex </a:t>
                      </a:r>
                      <a:r>
                        <a:rPr sz="1000" spc="-2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than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is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suggested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by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simple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models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derived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from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interviews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8784" marR="601980" indent="-171450">
                        <a:lnSpc>
                          <a:spcPct val="103299"/>
                        </a:lnSpc>
                        <a:spcBef>
                          <a:spcPts val="16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Social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scientists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are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trained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in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observation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and work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analysis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8784" marR="669290" indent="-171450">
                        <a:lnSpc>
                          <a:spcPct val="105000"/>
                        </a:lnSpc>
                        <a:spcBef>
                          <a:spcPts val="19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Discoveries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are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made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by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observation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analysis,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workers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are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asked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explain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what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they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do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8810" marR="364490" lvl="1" indent="-142875">
                        <a:lnSpc>
                          <a:spcPct val="100000"/>
                        </a:lnSpc>
                        <a:spcBef>
                          <a:spcPts val="15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Collect what is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ordinary/what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is it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that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people do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(aim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at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making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implicit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explicit)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9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Study the context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work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and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watch work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being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done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176" y="2178911"/>
            <a:ext cx="3631369" cy="13948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04469" y="2938359"/>
            <a:ext cx="237490" cy="85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0"/>
              </a:lnSpc>
            </a:pPr>
            <a:r>
              <a:rPr sz="600" spc="-5" dirty="0">
                <a:latin typeface="Times New Roman"/>
                <a:cs typeface="Times New Roman"/>
              </a:rPr>
              <a:t>Ca</a:t>
            </a:r>
            <a:r>
              <a:rPr sz="600" dirty="0">
                <a:latin typeface="Times New Roman"/>
                <a:cs typeface="Times New Roman"/>
              </a:rPr>
              <a:t>r</a:t>
            </a:r>
            <a:r>
              <a:rPr sz="600" spc="5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Thi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1895" y="2956739"/>
            <a:ext cx="198755" cy="85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0"/>
              </a:lnSpc>
            </a:pPr>
            <a:r>
              <a:rPr sz="600" spc="-5" dirty="0">
                <a:latin typeface="Times New Roman"/>
                <a:cs typeface="Times New Roman"/>
              </a:rPr>
              <a:t>D</a:t>
            </a:r>
            <a:r>
              <a:rPr sz="600" spc="10" dirty="0">
                <a:latin typeface="Times New Roman"/>
                <a:cs typeface="Times New Roman"/>
              </a:rPr>
              <a:t>r</a:t>
            </a:r>
            <a:r>
              <a:rPr sz="600" spc="-15" dirty="0">
                <a:latin typeface="Times New Roman"/>
                <a:cs typeface="Times New Roman"/>
              </a:rPr>
              <a:t>iv</a:t>
            </a:r>
            <a:r>
              <a:rPr sz="600" spc="-5" dirty="0">
                <a:latin typeface="Times New Roman"/>
                <a:cs typeface="Times New Roman"/>
              </a:rPr>
              <a:t>e</a:t>
            </a:r>
            <a:r>
              <a:rPr sz="600" dirty="0">
                <a:latin typeface="Times New Roman"/>
                <a:cs typeface="Times New Roman"/>
              </a:rPr>
              <a:t>r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1895" y="2956739"/>
            <a:ext cx="198755" cy="85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0"/>
              </a:lnSpc>
            </a:pPr>
            <a:r>
              <a:rPr sz="600" spc="-5" dirty="0">
                <a:latin typeface="Times New Roman"/>
                <a:cs typeface="Times New Roman"/>
              </a:rPr>
              <a:t>D</a:t>
            </a:r>
            <a:r>
              <a:rPr sz="600" spc="10" dirty="0">
                <a:latin typeface="Times New Roman"/>
                <a:cs typeface="Times New Roman"/>
              </a:rPr>
              <a:t>r</a:t>
            </a:r>
            <a:r>
              <a:rPr sz="600" spc="-15" dirty="0">
                <a:latin typeface="Times New Roman"/>
                <a:cs typeface="Times New Roman"/>
              </a:rPr>
              <a:t>iv</a:t>
            </a:r>
            <a:r>
              <a:rPr sz="600" spc="-5" dirty="0">
                <a:latin typeface="Times New Roman"/>
                <a:cs typeface="Times New Roman"/>
              </a:rPr>
              <a:t>e</a:t>
            </a:r>
            <a:r>
              <a:rPr sz="600" dirty="0">
                <a:latin typeface="Times New Roman"/>
                <a:cs typeface="Times New Roman"/>
              </a:rPr>
              <a:t>r</a:t>
            </a:r>
            <a:endParaRPr sz="6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98600" y="1549400"/>
          <a:ext cx="457835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33147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MiniMax</a:t>
                      </a:r>
                      <a:r>
                        <a:rPr sz="1650" spc="-7" baseline="25252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650" spc="157" baseline="25252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Security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R="2181225"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600" spc="-5" dirty="0">
                          <a:latin typeface="Times New Roman"/>
                          <a:cs typeface="Times New Roman"/>
                        </a:rPr>
                        <a:t>Drive</a:t>
                      </a:r>
                      <a:r>
                        <a:rPr sz="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Car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R="18859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600" spc="-5" dirty="0">
                          <a:latin typeface="Times New Roman"/>
                          <a:cs typeface="Times New Roman"/>
                        </a:rPr>
                        <a:t>threatens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R="3810" algn="ctr">
                        <a:lnSpc>
                          <a:spcPct val="100000"/>
                        </a:lnSpc>
                        <a:tabLst>
                          <a:tab pos="1370330" algn="l"/>
                        </a:tabLst>
                      </a:pPr>
                      <a:r>
                        <a:rPr sz="900" spc="-7" baseline="13888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includes	</a:t>
                      </a:r>
                      <a:r>
                        <a:rPr sz="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Steal</a:t>
                      </a:r>
                      <a:r>
                        <a:rPr sz="6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6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Car</a:t>
                      </a:r>
                      <a:endParaRPr sz="6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40640" algn="ctr">
                        <a:lnSpc>
                          <a:spcPct val="100000"/>
                        </a:lnSpc>
                      </a:pPr>
                      <a:r>
                        <a:rPr sz="600" spc="-5" dirty="0">
                          <a:solidFill>
                            <a:srgbClr val="008080"/>
                          </a:solidFill>
                          <a:latin typeface="Times New Roman"/>
                          <a:cs typeface="Times New Roman"/>
                        </a:rPr>
                        <a:t>mitigates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1079500">
                        <a:lnSpc>
                          <a:spcPct val="100000"/>
                        </a:lnSpc>
                        <a:spcBef>
                          <a:spcPts val="210"/>
                        </a:spcBef>
                        <a:tabLst>
                          <a:tab pos="2929890" algn="l"/>
                        </a:tabLst>
                      </a:pPr>
                      <a:r>
                        <a:rPr sz="600" dirty="0">
                          <a:latin typeface="Times New Roman"/>
                          <a:cs typeface="Times New Roman"/>
                        </a:rPr>
                        <a:t>Lock</a:t>
                      </a:r>
                      <a:r>
                        <a:rPr sz="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Car	</a:t>
                      </a:r>
                      <a:r>
                        <a:rPr sz="900" spc="-7" baseline="23148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includes</a:t>
                      </a:r>
                      <a:endParaRPr sz="900" baseline="23148">
                        <a:latin typeface="Times New Roman"/>
                        <a:cs typeface="Times New Roman"/>
                      </a:endParaRPr>
                    </a:p>
                    <a:p>
                      <a:pPr marR="269875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tabLst>
                          <a:tab pos="2093595" algn="l"/>
                          <a:tab pos="3472179" algn="l"/>
                        </a:tabLst>
                      </a:pPr>
                      <a:r>
                        <a:rPr sz="900" spc="-7" baseline="4629" dirty="0">
                          <a:latin typeface="Times New Roman"/>
                          <a:cs typeface="Times New Roman"/>
                        </a:rPr>
                        <a:t>Driver	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threatens	</a:t>
                      </a:r>
                      <a:r>
                        <a:rPr sz="900" spc="-7" baseline="18518" dirty="0">
                          <a:latin typeface="Times New Roman"/>
                          <a:cs typeface="Times New Roman"/>
                        </a:rPr>
                        <a:t>Car</a:t>
                      </a:r>
                      <a:r>
                        <a:rPr sz="900" spc="-44" baseline="18518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7" baseline="18518" dirty="0">
                          <a:latin typeface="Times New Roman"/>
                          <a:cs typeface="Times New Roman"/>
                        </a:rPr>
                        <a:t>Thief</a:t>
                      </a:r>
                      <a:endParaRPr sz="900" baseline="18518">
                        <a:latin typeface="Times New Roman"/>
                        <a:cs typeface="Times New Roman"/>
                      </a:endParaRPr>
                    </a:p>
                    <a:p>
                      <a:pPr marL="1443990">
                        <a:lnSpc>
                          <a:spcPct val="100000"/>
                        </a:lnSpc>
                        <a:spcBef>
                          <a:spcPts val="620"/>
                        </a:spcBef>
                        <a:tabLst>
                          <a:tab pos="2646680" algn="l"/>
                        </a:tabLst>
                      </a:pPr>
                      <a:r>
                        <a:rPr sz="900" spc="-7" baseline="13888" dirty="0">
                          <a:solidFill>
                            <a:srgbClr val="00FF00"/>
                          </a:solidFill>
                          <a:latin typeface="Times New Roman"/>
                          <a:cs typeface="Times New Roman"/>
                        </a:rPr>
                        <a:t>includes	</a:t>
                      </a:r>
                      <a:r>
                        <a:rPr sz="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Short</a:t>
                      </a:r>
                      <a:r>
                        <a:rPr sz="6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6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Ignition</a:t>
                      </a:r>
                      <a:endParaRPr sz="600">
                        <a:latin typeface="Arial"/>
                        <a:cs typeface="Arial"/>
                      </a:endParaRPr>
                    </a:p>
                    <a:p>
                      <a:pPr marL="67754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600" spc="-5" dirty="0">
                          <a:solidFill>
                            <a:srgbClr val="008080"/>
                          </a:solidFill>
                          <a:latin typeface="Times New Roman"/>
                          <a:cs typeface="Times New Roman"/>
                        </a:rPr>
                        <a:t>mitigates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R="11061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600" dirty="0">
                          <a:latin typeface="Times New Roman"/>
                          <a:cs typeface="Times New Roman"/>
                        </a:rPr>
                        <a:t>Lock</a:t>
                      </a:r>
                      <a:r>
                        <a:rPr sz="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Transmission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099820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Cases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'Car Security'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969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Similar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chess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match…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299720" indent="-143510">
                        <a:lnSpc>
                          <a:spcPct val="100000"/>
                        </a:lnSpc>
                        <a:spcBef>
                          <a:spcPts val="195"/>
                        </a:spcBef>
                        <a:buChar char="–"/>
                        <a:tabLst>
                          <a:tab pos="300355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White’s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best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move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 find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Black’s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best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move and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to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 counter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it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996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New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relations: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299720" indent="-143510">
                        <a:lnSpc>
                          <a:spcPct val="100000"/>
                        </a:lnSpc>
                        <a:spcBef>
                          <a:spcPts val="195"/>
                        </a:spcBef>
                        <a:buChar char="–"/>
                        <a:tabLst>
                          <a:tab pos="300355" algn="l"/>
                        </a:tabLst>
                      </a:pPr>
                      <a:r>
                        <a:rPr sz="9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threatens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(from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misuse case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use case)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299720" indent="-143510">
                        <a:lnSpc>
                          <a:spcPct val="100000"/>
                        </a:lnSpc>
                        <a:spcBef>
                          <a:spcPts val="240"/>
                        </a:spcBef>
                        <a:buChar char="–"/>
                        <a:tabLst>
                          <a:tab pos="300355" algn="l"/>
                        </a:tabLst>
                      </a:pPr>
                      <a:r>
                        <a:rPr sz="9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mitigates</a:t>
                      </a:r>
                      <a:r>
                        <a:rPr sz="9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(from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use case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misuse case)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  <a:buChar char="–"/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2588895" lvl="1" indent="-108585">
                        <a:lnSpc>
                          <a:spcPct val="100000"/>
                        </a:lnSpc>
                        <a:buAutoNum type="arabicPlain"/>
                        <a:tabLst>
                          <a:tab pos="2589530" algn="l"/>
                        </a:tabLst>
                      </a:pPr>
                      <a:r>
                        <a:rPr sz="600" spc="-5" dirty="0">
                          <a:latin typeface="Times New Roman"/>
                          <a:cs typeface="Times New Roman"/>
                        </a:rPr>
                        <a:t>Minimax:</a:t>
                      </a:r>
                      <a:r>
                        <a:rPr sz="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mini</a:t>
                      </a:r>
                      <a:r>
                        <a:rPr sz="600" dirty="0">
                          <a:latin typeface="Times New Roman"/>
                          <a:cs typeface="Times New Roman"/>
                        </a:rPr>
                        <a:t>mizing the </a:t>
                      </a:r>
                      <a:r>
                        <a:rPr sz="6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max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imum</a:t>
                      </a:r>
                      <a:r>
                        <a:rPr sz="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possible</a:t>
                      </a:r>
                      <a:r>
                        <a:rPr sz="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loss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19050" algn="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•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19050" algn="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•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498600" y="5715000"/>
          <a:ext cx="457835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87503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Finding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Misuse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Cases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Step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buChar char="•"/>
                        <a:tabLst>
                          <a:tab pos="439420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Start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from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normal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use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case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diagram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19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Find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misactors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(hostile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roles)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19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Who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are the misactors,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who want: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1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900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harm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system,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its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stakeholders,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their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resources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intentionally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234251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or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4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9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 achieve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goals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that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are incompatible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with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the system's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goals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3468370" marR="669290" indent="-128905">
                        <a:lnSpc>
                          <a:spcPct val="262500"/>
                        </a:lnSpc>
                        <a:spcBef>
                          <a:spcPts val="725"/>
                        </a:spcBef>
                      </a:pPr>
                      <a:r>
                        <a:rPr sz="800" b="1" i="1" spc="-5" dirty="0">
                          <a:latin typeface="Arial"/>
                          <a:cs typeface="Arial"/>
                        </a:rPr>
                        <a:t>Co</a:t>
                      </a:r>
                      <a:r>
                        <a:rPr sz="800" b="1" i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800" b="1" i="1" spc="-5" dirty="0">
                          <a:latin typeface="Arial"/>
                          <a:cs typeface="Arial"/>
                        </a:rPr>
                        <a:t>pe</a:t>
                      </a:r>
                      <a:r>
                        <a:rPr sz="800" b="1" i="1" dirty="0">
                          <a:latin typeface="Arial"/>
                          <a:cs typeface="Arial"/>
                        </a:rPr>
                        <a:t>tit</a:t>
                      </a:r>
                      <a:r>
                        <a:rPr sz="800" b="1" i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i="1" dirty="0">
                          <a:latin typeface="Arial"/>
                          <a:cs typeface="Arial"/>
                        </a:rPr>
                        <a:t>r  </a:t>
                      </a:r>
                      <a:r>
                        <a:rPr sz="800" b="1" i="1" spc="-5" dirty="0">
                          <a:latin typeface="Arial"/>
                          <a:cs typeface="Arial"/>
                        </a:rPr>
                        <a:t>Crook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950594" algn="r">
                        <a:lnSpc>
                          <a:spcPct val="100000"/>
                        </a:lnSpc>
                      </a:pPr>
                      <a:r>
                        <a:rPr sz="800" b="1" i="1" dirty="0">
                          <a:latin typeface="Arial"/>
                          <a:cs typeface="Arial"/>
                        </a:rPr>
                        <a:t>…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3085" y="7734300"/>
            <a:ext cx="1860614" cy="96168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98600" y="1549400"/>
          <a:ext cx="457835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87503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Finding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Misuse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Cases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Step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 gridSpan="2"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2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Find</a:t>
                      </a:r>
                      <a:r>
                        <a:rPr sz="1200" spc="-3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misuse</a:t>
                      </a:r>
                      <a:r>
                        <a:rPr sz="1200" spc="-3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cases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indent="-143510">
                        <a:lnSpc>
                          <a:spcPct val="100000"/>
                        </a:lnSpc>
                        <a:spcBef>
                          <a:spcPts val="24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Ask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what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would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misactor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do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to harm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system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indent="-143510">
                        <a:lnSpc>
                          <a:spcPct val="100000"/>
                        </a:lnSpc>
                        <a:spcBef>
                          <a:spcPts val="219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Express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goals of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misactors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(if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needed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elaborate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scenarios)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indent="-143510">
                        <a:lnSpc>
                          <a:spcPct val="100000"/>
                        </a:lnSpc>
                        <a:spcBef>
                          <a:spcPts val="19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Add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relationships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(threaten)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823594" algn="r">
                        <a:lnSpc>
                          <a:spcPct val="100000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Competitor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2380064" y="3225800"/>
            <a:ext cx="2899410" cy="1527175"/>
            <a:chOff x="2380064" y="3225800"/>
            <a:chExt cx="2899410" cy="15271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0064" y="3225800"/>
              <a:ext cx="2789039" cy="152659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815467" y="3933524"/>
              <a:ext cx="464184" cy="137795"/>
            </a:xfrm>
            <a:custGeom>
              <a:avLst/>
              <a:gdLst/>
              <a:ahLst/>
              <a:cxnLst/>
              <a:rect l="l" t="t" r="r" b="b"/>
              <a:pathLst>
                <a:path w="464185" h="137795">
                  <a:moveTo>
                    <a:pt x="463763" y="0"/>
                  </a:moveTo>
                  <a:lnTo>
                    <a:pt x="0" y="0"/>
                  </a:lnTo>
                  <a:lnTo>
                    <a:pt x="0" y="137486"/>
                  </a:lnTo>
                  <a:lnTo>
                    <a:pt x="463763" y="137486"/>
                  </a:lnTo>
                  <a:lnTo>
                    <a:pt x="4637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98600" y="5715000"/>
          <a:ext cx="457835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69850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Finding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Misuse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Cases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Step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200" spc="-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Mitigate</a:t>
                      </a:r>
                      <a:r>
                        <a:rPr sz="1200" spc="-3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misuse</a:t>
                      </a:r>
                      <a:r>
                        <a:rPr sz="1200" spc="-25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cases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indent="-143510">
                        <a:lnSpc>
                          <a:spcPct val="100000"/>
                        </a:lnSpc>
                        <a:spcBef>
                          <a:spcPts val="24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Ask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what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would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neutralize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threats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8810" marR="165100" indent="-142875">
                        <a:lnSpc>
                          <a:spcPct val="100000"/>
                        </a:lnSpc>
                        <a:spcBef>
                          <a:spcPts val="21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New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included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case,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new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extension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case,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new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secondary scenario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existing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use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case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might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be added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481965" algn="r">
                        <a:lnSpc>
                          <a:spcPct val="100000"/>
                        </a:lnSpc>
                      </a:pPr>
                      <a:r>
                        <a:rPr sz="500" spc="-5" dirty="0">
                          <a:latin typeface="Arial MT"/>
                          <a:cs typeface="Arial MT"/>
                        </a:rPr>
                        <a:t>Competitor</a:t>
                      </a:r>
                      <a:endParaRPr sz="500">
                        <a:latin typeface="Arial MT"/>
                        <a:cs typeface="Arial MT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2418039" y="7315200"/>
            <a:ext cx="2637790" cy="1787525"/>
            <a:chOff x="2418039" y="7315200"/>
            <a:chExt cx="2637790" cy="17875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8039" y="7315200"/>
              <a:ext cx="2550138" cy="178723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53912" y="8219394"/>
              <a:ext cx="401955" cy="122555"/>
            </a:xfrm>
            <a:custGeom>
              <a:avLst/>
              <a:gdLst/>
              <a:ahLst/>
              <a:cxnLst/>
              <a:rect l="l" t="t" r="r" b="b"/>
              <a:pathLst>
                <a:path w="401954" h="122554">
                  <a:moveTo>
                    <a:pt x="401425" y="0"/>
                  </a:moveTo>
                  <a:lnTo>
                    <a:pt x="0" y="0"/>
                  </a:lnTo>
                  <a:lnTo>
                    <a:pt x="0" y="122474"/>
                  </a:lnTo>
                  <a:lnTo>
                    <a:pt x="401425" y="122474"/>
                  </a:lnTo>
                  <a:lnTo>
                    <a:pt x="4014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98600" y="1549400"/>
          <a:ext cx="457835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6040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Benefits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Risks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Misuse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Cases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 gridSpan="2">
                  <a:txBody>
                    <a:bodyPr/>
                    <a:lstStyle/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108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Benefits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4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Elicitation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of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security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and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safety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requirements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8810" marR="470534" lvl="1" indent="-142875">
                        <a:lnSpc>
                          <a:spcPct val="100000"/>
                        </a:lnSpc>
                        <a:spcBef>
                          <a:spcPts val="219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Early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identification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threats,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mitigations,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exceptions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that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could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cause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system failure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19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Early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identification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test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cases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31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Documentation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rationales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28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Risks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18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Get into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premature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design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solutions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in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step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3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(mitigation)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839469" lvl="2" indent="-114935">
                        <a:lnSpc>
                          <a:spcPct val="100000"/>
                        </a:lnSpc>
                        <a:spcBef>
                          <a:spcPts val="290"/>
                        </a:spcBef>
                        <a:buChar char="•"/>
                        <a:tabLst>
                          <a:tab pos="839469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Goal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should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to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find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requirements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(safety,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security…)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1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Missing misactors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threats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partial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view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511300" y="6400800"/>
            <a:ext cx="3987800" cy="0"/>
          </a:xfrm>
          <a:custGeom>
            <a:avLst/>
            <a:gdLst/>
            <a:ahLst/>
            <a:cxnLst/>
            <a:rect l="l" t="t" r="r" b="b"/>
            <a:pathLst>
              <a:path w="3987800">
                <a:moveTo>
                  <a:pt x="0" y="0"/>
                </a:moveTo>
                <a:lnTo>
                  <a:pt x="398780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01540" y="6002020"/>
            <a:ext cx="19665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Tool: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DOORS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Plug-in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0220" y="6501892"/>
            <a:ext cx="3462020" cy="74803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290"/>
              </a:spcBef>
              <a:buChar char="•"/>
              <a:tabLst>
                <a:tab pos="184150" algn="l"/>
              </a:tabLst>
            </a:pPr>
            <a:r>
              <a:rPr sz="1000" spc="-5" dirty="0">
                <a:latin typeface="Arial MT"/>
                <a:cs typeface="Arial MT"/>
              </a:rPr>
              <a:t>Scenario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Plus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(for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Telelogic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DOORS)</a:t>
            </a:r>
            <a:endParaRPr sz="1000">
              <a:latin typeface="Arial MT"/>
              <a:cs typeface="Arial MT"/>
            </a:endParaRPr>
          </a:p>
          <a:p>
            <a:pPr marL="184150" indent="-171450">
              <a:lnSpc>
                <a:spcPct val="100000"/>
              </a:lnSpc>
              <a:spcBef>
                <a:spcPts val="190"/>
              </a:spcBef>
              <a:buChar char="•"/>
              <a:tabLst>
                <a:tab pos="184150" algn="l"/>
              </a:tabLst>
            </a:pPr>
            <a:r>
              <a:rPr sz="1000" spc="-5" dirty="0">
                <a:latin typeface="Arial MT"/>
                <a:cs typeface="Arial MT"/>
              </a:rPr>
              <a:t>Textual</a:t>
            </a:r>
            <a:r>
              <a:rPr sz="1000" dirty="0">
                <a:latin typeface="Arial MT"/>
                <a:cs typeface="Arial MT"/>
              </a:rPr>
              <a:t> /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Graphical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output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(HTML)</a:t>
            </a:r>
            <a:endParaRPr sz="1000">
              <a:latin typeface="Arial MT"/>
              <a:cs typeface="Arial MT"/>
            </a:endParaRPr>
          </a:p>
          <a:p>
            <a:pPr marL="184150" indent="-171450">
              <a:lnSpc>
                <a:spcPct val="100000"/>
              </a:lnSpc>
              <a:spcBef>
                <a:spcPts val="290"/>
              </a:spcBef>
              <a:buChar char="•"/>
              <a:tabLst>
                <a:tab pos="184150" algn="l"/>
              </a:tabLst>
            </a:pPr>
            <a:r>
              <a:rPr sz="1000" spc="-5" dirty="0">
                <a:latin typeface="Arial MT"/>
                <a:cs typeface="Arial MT"/>
              </a:rPr>
              <a:t>Automatic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links,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metrics,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etc.</a:t>
            </a:r>
            <a:endParaRPr sz="1000">
              <a:latin typeface="Arial MT"/>
              <a:cs typeface="Arial MT"/>
            </a:endParaRPr>
          </a:p>
          <a:p>
            <a:pPr marL="184150" indent="-171450">
              <a:lnSpc>
                <a:spcPct val="100000"/>
              </a:lnSpc>
              <a:spcBef>
                <a:spcPts val="215"/>
              </a:spcBef>
              <a:buChar char="•"/>
              <a:tabLst>
                <a:tab pos="184150" algn="l"/>
              </a:tabLst>
            </a:pPr>
            <a:r>
              <a:rPr sz="1000" dirty="0">
                <a:latin typeface="Arial MT"/>
                <a:cs typeface="Arial MT"/>
              </a:rPr>
              <a:t>Upon </a:t>
            </a:r>
            <a:r>
              <a:rPr sz="1000" spc="-5" dirty="0">
                <a:latin typeface="Arial MT"/>
                <a:cs typeface="Arial MT"/>
              </a:rPr>
              <a:t>referencing: automatic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creation</a:t>
            </a:r>
            <a:r>
              <a:rPr sz="1000" dirty="0">
                <a:latin typeface="Arial MT"/>
                <a:cs typeface="Arial MT"/>
              </a:rPr>
              <a:t> of</a:t>
            </a:r>
            <a:r>
              <a:rPr sz="1000" spc="-5" dirty="0">
                <a:latin typeface="Arial MT"/>
                <a:cs typeface="Arial MT"/>
              </a:rPr>
              <a:t> use/misuse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cases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0220" y="8355076"/>
            <a:ext cx="368172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5080" indent="-171450">
              <a:lnSpc>
                <a:spcPct val="100000"/>
              </a:lnSpc>
              <a:spcBef>
                <a:spcPts val="100"/>
              </a:spcBef>
              <a:buChar char="•"/>
              <a:tabLst>
                <a:tab pos="184150" algn="l"/>
              </a:tabLst>
            </a:pPr>
            <a:r>
              <a:rPr sz="1000" spc="-5" dirty="0">
                <a:latin typeface="Arial MT"/>
                <a:cs typeface="Arial MT"/>
              </a:rPr>
              <a:t>Automatic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creation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links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between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misuse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cases,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by </a:t>
            </a:r>
            <a:r>
              <a:rPr sz="1000" spc="-5" dirty="0">
                <a:latin typeface="Arial MT"/>
                <a:cs typeface="Arial MT"/>
              </a:rPr>
              <a:t>searching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underlined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case </a:t>
            </a:r>
            <a:r>
              <a:rPr sz="1000" spc="-5" dirty="0">
                <a:latin typeface="Arial MT"/>
                <a:cs typeface="Arial MT"/>
              </a:rPr>
              <a:t>names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with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simple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fuzzy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matching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98600" y="5715000"/>
            <a:ext cx="4572000" cy="3429000"/>
            <a:chOff x="1498600" y="5715000"/>
            <a:chExt cx="4572000" cy="34290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7200" y="7391400"/>
              <a:ext cx="4076700" cy="78263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04950" y="5721350"/>
              <a:ext cx="4559300" cy="3416300"/>
            </a:xfrm>
            <a:custGeom>
              <a:avLst/>
              <a:gdLst/>
              <a:ahLst/>
              <a:cxnLst/>
              <a:rect l="l" t="t" r="r" b="b"/>
              <a:pathLst>
                <a:path w="4559300" h="3416300">
                  <a:moveTo>
                    <a:pt x="0" y="0"/>
                  </a:moveTo>
                  <a:lnTo>
                    <a:pt x="4559300" y="0"/>
                  </a:lnTo>
                  <a:lnTo>
                    <a:pt x="4559300" y="3416300"/>
                  </a:lnTo>
                  <a:lnTo>
                    <a:pt x="0" y="3416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98600" y="2222500"/>
            <a:ext cx="4006850" cy="2122170"/>
            <a:chOff x="1498600" y="2222500"/>
            <a:chExt cx="4006850" cy="2122170"/>
          </a:xfrm>
        </p:grpSpPr>
        <p:sp>
          <p:nvSpPr>
            <p:cNvPr id="4" name="object 4"/>
            <p:cNvSpPr/>
            <p:nvPr/>
          </p:nvSpPr>
          <p:spPr>
            <a:xfrm>
              <a:off x="1511300" y="2235200"/>
              <a:ext cx="3950970" cy="0"/>
            </a:xfrm>
            <a:custGeom>
              <a:avLst/>
              <a:gdLst/>
              <a:ahLst/>
              <a:cxnLst/>
              <a:rect l="l" t="t" r="r" b="b"/>
              <a:pathLst>
                <a:path w="3950970">
                  <a:moveTo>
                    <a:pt x="0" y="0"/>
                  </a:moveTo>
                  <a:lnTo>
                    <a:pt x="3950493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11762" y="3388518"/>
              <a:ext cx="260350" cy="577850"/>
            </a:xfrm>
            <a:custGeom>
              <a:avLst/>
              <a:gdLst/>
              <a:ahLst/>
              <a:cxnLst/>
              <a:rect l="l" t="t" r="r" b="b"/>
              <a:pathLst>
                <a:path w="260350" h="577850">
                  <a:moveTo>
                    <a:pt x="0" y="577850"/>
                  </a:moveTo>
                  <a:lnTo>
                    <a:pt x="260350" y="0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72075" y="3388518"/>
              <a:ext cx="327025" cy="949325"/>
            </a:xfrm>
            <a:custGeom>
              <a:avLst/>
              <a:gdLst/>
              <a:ahLst/>
              <a:cxnLst/>
              <a:rect l="l" t="t" r="r" b="b"/>
              <a:pathLst>
                <a:path w="327025" h="949325">
                  <a:moveTo>
                    <a:pt x="0" y="949325"/>
                  </a:moveTo>
                  <a:lnTo>
                    <a:pt x="327025" y="0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195224" y="4376928"/>
            <a:ext cx="128905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Times New Roman"/>
                <a:cs typeface="Times New Roman"/>
              </a:rPr>
              <a:t>Use</a:t>
            </a:r>
            <a:r>
              <a:rPr sz="700" spc="-10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Cases</a:t>
            </a:r>
            <a:r>
              <a:rPr sz="700" spc="-1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for</a:t>
            </a:r>
            <a:r>
              <a:rPr sz="700" spc="-15" dirty="0">
                <a:latin typeface="Times New Roman"/>
                <a:cs typeface="Times New Roman"/>
              </a:rPr>
              <a:t> 'Web</a:t>
            </a:r>
            <a:r>
              <a:rPr sz="700" spc="-5" dirty="0">
                <a:latin typeface="Times New Roman"/>
                <a:cs typeface="Times New Roman"/>
              </a:rPr>
              <a:t> Portal</a:t>
            </a:r>
            <a:r>
              <a:rPr sz="700" spc="-1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Security'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93181" y="2161222"/>
            <a:ext cx="2884170" cy="554990"/>
            <a:chOff x="2593181" y="2161222"/>
            <a:chExt cx="2884170" cy="554990"/>
          </a:xfrm>
        </p:grpSpPr>
        <p:sp>
          <p:nvSpPr>
            <p:cNvPr id="9" name="object 9"/>
            <p:cNvSpPr/>
            <p:nvPr/>
          </p:nvSpPr>
          <p:spPr>
            <a:xfrm>
              <a:off x="2599531" y="2167731"/>
              <a:ext cx="2236470" cy="180340"/>
            </a:xfrm>
            <a:custGeom>
              <a:avLst/>
              <a:gdLst/>
              <a:ahLst/>
              <a:cxnLst/>
              <a:rect l="l" t="t" r="r" b="b"/>
              <a:pathLst>
                <a:path w="2236470" h="180339">
                  <a:moveTo>
                    <a:pt x="2235994" y="0"/>
                  </a:moveTo>
                  <a:lnTo>
                    <a:pt x="0" y="18018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77443" y="2216943"/>
              <a:ext cx="40640" cy="81915"/>
            </a:xfrm>
            <a:custGeom>
              <a:avLst/>
              <a:gdLst/>
              <a:ahLst/>
              <a:cxnLst/>
              <a:rect l="l" t="t" r="r" b="b"/>
              <a:pathLst>
                <a:path w="40639" h="81914">
                  <a:moveTo>
                    <a:pt x="40481" y="0"/>
                  </a:moveTo>
                  <a:lnTo>
                    <a:pt x="0" y="40481"/>
                  </a:lnTo>
                  <a:lnTo>
                    <a:pt x="40481" y="81756"/>
                  </a:lnTo>
                  <a:lnTo>
                    <a:pt x="404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29175" y="2176462"/>
              <a:ext cx="633095" cy="0"/>
            </a:xfrm>
            <a:custGeom>
              <a:avLst/>
              <a:gdLst/>
              <a:ahLst/>
              <a:cxnLst/>
              <a:rect l="l" t="t" r="r" b="b"/>
              <a:pathLst>
                <a:path w="633095">
                  <a:moveTo>
                    <a:pt x="0" y="0"/>
                  </a:moveTo>
                  <a:lnTo>
                    <a:pt x="632618" y="0"/>
                  </a:lnTo>
                </a:path>
              </a:pathLst>
            </a:custGeom>
            <a:ln w="3016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99531" y="2347912"/>
              <a:ext cx="434975" cy="361950"/>
            </a:xfrm>
            <a:custGeom>
              <a:avLst/>
              <a:gdLst/>
              <a:ahLst/>
              <a:cxnLst/>
              <a:rect l="l" t="t" r="r" b="b"/>
              <a:pathLst>
                <a:path w="434975" h="361950">
                  <a:moveTo>
                    <a:pt x="0" y="0"/>
                  </a:moveTo>
                  <a:lnTo>
                    <a:pt x="434975" y="361950"/>
                  </a:lnTo>
                </a:path>
              </a:pathLst>
            </a:custGeom>
            <a:ln w="1270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98762" y="2505868"/>
              <a:ext cx="40005" cy="46355"/>
            </a:xfrm>
            <a:custGeom>
              <a:avLst/>
              <a:gdLst/>
              <a:ahLst/>
              <a:cxnLst/>
              <a:rect l="l" t="t" r="r" b="b"/>
              <a:pathLst>
                <a:path w="40005" h="46355">
                  <a:moveTo>
                    <a:pt x="36512" y="0"/>
                  </a:moveTo>
                  <a:lnTo>
                    <a:pt x="0" y="46037"/>
                  </a:lnTo>
                  <a:lnTo>
                    <a:pt x="39687" y="41275"/>
                  </a:lnTo>
                  <a:lnTo>
                    <a:pt x="36512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873375" y="2476500"/>
            <a:ext cx="21399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10" dirty="0">
                <a:solidFill>
                  <a:srgbClr val="00FF00"/>
                </a:solidFill>
                <a:latin typeface="Times New Roman"/>
                <a:cs typeface="Times New Roman"/>
              </a:rPr>
              <a:t>i</a:t>
            </a:r>
            <a:r>
              <a:rPr sz="400" spc="25" dirty="0">
                <a:solidFill>
                  <a:srgbClr val="00FF00"/>
                </a:solidFill>
                <a:latin typeface="Times New Roman"/>
                <a:cs typeface="Times New Roman"/>
              </a:rPr>
              <a:t>n</a:t>
            </a:r>
            <a:r>
              <a:rPr sz="400" spc="20" dirty="0">
                <a:solidFill>
                  <a:srgbClr val="00FF00"/>
                </a:solidFill>
                <a:latin typeface="Times New Roman"/>
                <a:cs typeface="Times New Roman"/>
              </a:rPr>
              <a:t>c</a:t>
            </a:r>
            <a:r>
              <a:rPr sz="400" spc="10" dirty="0">
                <a:solidFill>
                  <a:srgbClr val="00FF00"/>
                </a:solidFill>
                <a:latin typeface="Times New Roman"/>
                <a:cs typeface="Times New Roman"/>
              </a:rPr>
              <a:t>l</a:t>
            </a:r>
            <a:r>
              <a:rPr sz="400" spc="25" dirty="0">
                <a:solidFill>
                  <a:srgbClr val="00FF00"/>
                </a:solidFill>
                <a:latin typeface="Times New Roman"/>
                <a:cs typeface="Times New Roman"/>
              </a:rPr>
              <a:t>ud</a:t>
            </a:r>
            <a:r>
              <a:rPr sz="400" spc="20" dirty="0">
                <a:solidFill>
                  <a:srgbClr val="00FF00"/>
                </a:solidFill>
                <a:latin typeface="Times New Roman"/>
                <a:cs typeface="Times New Roman"/>
              </a:rPr>
              <a:t>e</a:t>
            </a:r>
            <a:r>
              <a:rPr sz="400" dirty="0">
                <a:solidFill>
                  <a:srgbClr val="00FF00"/>
                </a:solidFill>
                <a:latin typeface="Times New Roman"/>
                <a:cs typeface="Times New Roman"/>
              </a:rPr>
              <a:t>s</a:t>
            </a:r>
            <a:endParaRPr sz="4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955006" y="2341562"/>
            <a:ext cx="3522979" cy="916305"/>
            <a:chOff x="1955006" y="2341562"/>
            <a:chExt cx="3522979" cy="916305"/>
          </a:xfrm>
        </p:grpSpPr>
        <p:sp>
          <p:nvSpPr>
            <p:cNvPr id="16" name="object 16"/>
            <p:cNvSpPr/>
            <p:nvPr/>
          </p:nvSpPr>
          <p:spPr>
            <a:xfrm>
              <a:off x="2599531" y="2347912"/>
              <a:ext cx="434975" cy="723265"/>
            </a:xfrm>
            <a:custGeom>
              <a:avLst/>
              <a:gdLst/>
              <a:ahLst/>
              <a:cxnLst/>
              <a:rect l="l" t="t" r="r" b="b"/>
              <a:pathLst>
                <a:path w="434975" h="723264">
                  <a:moveTo>
                    <a:pt x="0" y="0"/>
                  </a:moveTo>
                  <a:lnTo>
                    <a:pt x="434975" y="723106"/>
                  </a:lnTo>
                </a:path>
              </a:pathLst>
            </a:custGeom>
            <a:ln w="1270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89237" y="2695575"/>
              <a:ext cx="53975" cy="41275"/>
            </a:xfrm>
            <a:custGeom>
              <a:avLst/>
              <a:gdLst/>
              <a:ahLst/>
              <a:cxnLst/>
              <a:rect l="l" t="t" r="r" b="b"/>
              <a:pathLst>
                <a:path w="53975" h="41275">
                  <a:moveTo>
                    <a:pt x="53975" y="0"/>
                  </a:moveTo>
                  <a:lnTo>
                    <a:pt x="0" y="26987"/>
                  </a:lnTo>
                  <a:lnTo>
                    <a:pt x="41275" y="41275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61356" y="2347912"/>
              <a:ext cx="638175" cy="199390"/>
            </a:xfrm>
            <a:custGeom>
              <a:avLst/>
              <a:gdLst/>
              <a:ahLst/>
              <a:cxnLst/>
              <a:rect l="l" t="t" r="r" b="b"/>
              <a:pathLst>
                <a:path w="638175" h="199389">
                  <a:moveTo>
                    <a:pt x="638175" y="0"/>
                  </a:moveTo>
                  <a:lnTo>
                    <a:pt x="0" y="199231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99530" y="2347912"/>
              <a:ext cx="2236470" cy="180340"/>
            </a:xfrm>
            <a:custGeom>
              <a:avLst/>
              <a:gdLst/>
              <a:ahLst/>
              <a:cxnLst/>
              <a:rect l="l" t="t" r="r" b="b"/>
              <a:pathLst>
                <a:path w="2236470" h="180339">
                  <a:moveTo>
                    <a:pt x="2235994" y="180181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77443" y="2397125"/>
              <a:ext cx="40640" cy="81915"/>
            </a:xfrm>
            <a:custGeom>
              <a:avLst/>
              <a:gdLst/>
              <a:ahLst/>
              <a:cxnLst/>
              <a:rect l="l" t="t" r="r" b="b"/>
              <a:pathLst>
                <a:path w="40639" h="81914">
                  <a:moveTo>
                    <a:pt x="40481" y="0"/>
                  </a:moveTo>
                  <a:lnTo>
                    <a:pt x="0" y="41275"/>
                  </a:lnTo>
                  <a:lnTo>
                    <a:pt x="40481" y="81756"/>
                  </a:lnTo>
                  <a:lnTo>
                    <a:pt x="404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29175" y="2537618"/>
              <a:ext cx="633095" cy="0"/>
            </a:xfrm>
            <a:custGeom>
              <a:avLst/>
              <a:gdLst/>
              <a:ahLst/>
              <a:cxnLst/>
              <a:rect l="l" t="t" r="r" b="b"/>
              <a:pathLst>
                <a:path w="633095">
                  <a:moveTo>
                    <a:pt x="0" y="0"/>
                  </a:moveTo>
                  <a:lnTo>
                    <a:pt x="632618" y="0"/>
                  </a:lnTo>
                </a:path>
              </a:pathLst>
            </a:custGeom>
            <a:ln w="317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34506" y="2528093"/>
              <a:ext cx="1801495" cy="182245"/>
            </a:xfrm>
            <a:custGeom>
              <a:avLst/>
              <a:gdLst/>
              <a:ahLst/>
              <a:cxnLst/>
              <a:rect l="l" t="t" r="r" b="b"/>
              <a:pathLst>
                <a:path w="1801495" h="182244">
                  <a:moveTo>
                    <a:pt x="0" y="181769"/>
                  </a:moveTo>
                  <a:lnTo>
                    <a:pt x="1801019" y="0"/>
                  </a:lnTo>
                </a:path>
              </a:pathLst>
            </a:custGeom>
            <a:ln w="12700">
              <a:solidFill>
                <a:srgbClr val="2E8B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34618" y="2586831"/>
              <a:ext cx="31750" cy="63500"/>
            </a:xfrm>
            <a:custGeom>
              <a:avLst/>
              <a:gdLst/>
              <a:ahLst/>
              <a:cxnLst/>
              <a:rect l="l" t="t" r="r" b="b"/>
              <a:pathLst>
                <a:path w="31750" h="63500">
                  <a:moveTo>
                    <a:pt x="0" y="0"/>
                  </a:moveTo>
                  <a:lnTo>
                    <a:pt x="0" y="63500"/>
                  </a:lnTo>
                  <a:lnTo>
                    <a:pt x="3175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8B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34506" y="2709862"/>
              <a:ext cx="1801495" cy="541655"/>
            </a:xfrm>
            <a:custGeom>
              <a:avLst/>
              <a:gdLst/>
              <a:ahLst/>
              <a:cxnLst/>
              <a:rect l="l" t="t" r="r" b="b"/>
              <a:pathLst>
                <a:path w="1801495" h="541654">
                  <a:moveTo>
                    <a:pt x="0" y="0"/>
                  </a:moveTo>
                  <a:lnTo>
                    <a:pt x="1801019" y="541337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26681" y="2948781"/>
              <a:ext cx="40005" cy="63500"/>
            </a:xfrm>
            <a:custGeom>
              <a:avLst/>
              <a:gdLst/>
              <a:ahLst/>
              <a:cxnLst/>
              <a:rect l="l" t="t" r="r" b="b"/>
              <a:pathLst>
                <a:path w="40004" h="63500">
                  <a:moveTo>
                    <a:pt x="17462" y="0"/>
                  </a:moveTo>
                  <a:lnTo>
                    <a:pt x="0" y="63500"/>
                  </a:lnTo>
                  <a:lnTo>
                    <a:pt x="39687" y="41275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992562" y="2927604"/>
            <a:ext cx="27051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2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400" spc="25" dirty="0">
                <a:solidFill>
                  <a:srgbClr val="FF0000"/>
                </a:solidFill>
                <a:latin typeface="Times New Roman"/>
                <a:cs typeface="Times New Roman"/>
              </a:rPr>
              <a:t>gg</a:t>
            </a:r>
            <a:r>
              <a:rPr sz="400" spc="1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400" spc="2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400" spc="2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400" spc="2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400" spc="1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400" spc="20" dirty="0">
                <a:solidFill>
                  <a:srgbClr val="FF0000"/>
                </a:solidFill>
                <a:latin typeface="Times New Roman"/>
                <a:cs typeface="Times New Roman"/>
              </a:rPr>
              <a:t>es</a:t>
            </a:r>
            <a:endParaRPr sz="4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955006" y="2161381"/>
            <a:ext cx="3584575" cy="1115695"/>
            <a:chOff x="1955006" y="2161381"/>
            <a:chExt cx="3584575" cy="1115695"/>
          </a:xfrm>
        </p:grpSpPr>
        <p:sp>
          <p:nvSpPr>
            <p:cNvPr id="28" name="object 28"/>
            <p:cNvSpPr/>
            <p:nvPr/>
          </p:nvSpPr>
          <p:spPr>
            <a:xfrm>
              <a:off x="3034506" y="2167731"/>
              <a:ext cx="1801495" cy="542290"/>
            </a:xfrm>
            <a:custGeom>
              <a:avLst/>
              <a:gdLst/>
              <a:ahLst/>
              <a:cxnLst/>
              <a:rect l="l" t="t" r="r" b="b"/>
              <a:pathLst>
                <a:path w="1801495" h="542289">
                  <a:moveTo>
                    <a:pt x="0" y="542131"/>
                  </a:moveTo>
                  <a:lnTo>
                    <a:pt x="1801019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26681" y="2406650"/>
              <a:ext cx="40005" cy="63500"/>
            </a:xfrm>
            <a:custGeom>
              <a:avLst/>
              <a:gdLst/>
              <a:ahLst/>
              <a:cxnLst/>
              <a:rect l="l" t="t" r="r" b="b"/>
              <a:pathLst>
                <a:path w="40004" h="63500">
                  <a:moveTo>
                    <a:pt x="0" y="0"/>
                  </a:moveTo>
                  <a:lnTo>
                    <a:pt x="17462" y="63500"/>
                  </a:lnTo>
                  <a:lnTo>
                    <a:pt x="39687" y="22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61356" y="2709862"/>
              <a:ext cx="1073150" cy="198755"/>
            </a:xfrm>
            <a:custGeom>
              <a:avLst/>
              <a:gdLst/>
              <a:ahLst/>
              <a:cxnLst/>
              <a:rect l="l" t="t" r="r" b="b"/>
              <a:pathLst>
                <a:path w="1073150" h="198755">
                  <a:moveTo>
                    <a:pt x="1073150" y="0"/>
                  </a:moveTo>
                  <a:lnTo>
                    <a:pt x="0" y="198437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99530" y="2347912"/>
              <a:ext cx="2236470" cy="542290"/>
            </a:xfrm>
            <a:custGeom>
              <a:avLst/>
              <a:gdLst/>
              <a:ahLst/>
              <a:cxnLst/>
              <a:rect l="l" t="t" r="r" b="b"/>
              <a:pathLst>
                <a:path w="2236470" h="542289">
                  <a:moveTo>
                    <a:pt x="2235994" y="542131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77443" y="2578893"/>
              <a:ext cx="50165" cy="81280"/>
            </a:xfrm>
            <a:custGeom>
              <a:avLst/>
              <a:gdLst/>
              <a:ahLst/>
              <a:cxnLst/>
              <a:rect l="l" t="t" r="r" b="b"/>
              <a:pathLst>
                <a:path w="50164" h="81280">
                  <a:moveTo>
                    <a:pt x="50006" y="0"/>
                  </a:moveTo>
                  <a:lnTo>
                    <a:pt x="0" y="30162"/>
                  </a:lnTo>
                  <a:lnTo>
                    <a:pt x="30956" y="80962"/>
                  </a:lnTo>
                  <a:lnTo>
                    <a:pt x="500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35525" y="2890043"/>
              <a:ext cx="697865" cy="380365"/>
            </a:xfrm>
            <a:custGeom>
              <a:avLst/>
              <a:gdLst/>
              <a:ahLst/>
              <a:cxnLst/>
              <a:rect l="l" t="t" r="r" b="b"/>
              <a:pathLst>
                <a:path w="697864" h="380364">
                  <a:moveTo>
                    <a:pt x="0" y="0"/>
                  </a:moveTo>
                  <a:lnTo>
                    <a:pt x="697706" y="380206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34506" y="3071018"/>
              <a:ext cx="1801495" cy="180340"/>
            </a:xfrm>
            <a:custGeom>
              <a:avLst/>
              <a:gdLst/>
              <a:ahLst/>
              <a:cxnLst/>
              <a:rect l="l" t="t" r="r" b="b"/>
              <a:pathLst>
                <a:path w="1801495" h="180339">
                  <a:moveTo>
                    <a:pt x="0" y="0"/>
                  </a:moveTo>
                  <a:lnTo>
                    <a:pt x="1801019" y="180181"/>
                  </a:lnTo>
                </a:path>
              </a:pathLst>
            </a:custGeom>
            <a:ln w="12700">
              <a:solidFill>
                <a:srgbClr val="2E8B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34618" y="3130550"/>
              <a:ext cx="31750" cy="62230"/>
            </a:xfrm>
            <a:custGeom>
              <a:avLst/>
              <a:gdLst/>
              <a:ahLst/>
              <a:cxnLst/>
              <a:rect l="l" t="t" r="r" b="b"/>
              <a:pathLst>
                <a:path w="31750" h="62230">
                  <a:moveTo>
                    <a:pt x="0" y="0"/>
                  </a:moveTo>
                  <a:lnTo>
                    <a:pt x="0" y="61912"/>
                  </a:lnTo>
                  <a:lnTo>
                    <a:pt x="31750" y="31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8B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991768" y="3107435"/>
            <a:ext cx="23241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35" dirty="0">
                <a:solidFill>
                  <a:srgbClr val="008080"/>
                </a:solidFill>
                <a:latin typeface="Times New Roman"/>
                <a:cs typeface="Times New Roman"/>
              </a:rPr>
              <a:t>m</a:t>
            </a:r>
            <a:r>
              <a:rPr sz="400" spc="10" dirty="0">
                <a:solidFill>
                  <a:srgbClr val="008080"/>
                </a:solidFill>
                <a:latin typeface="Times New Roman"/>
                <a:cs typeface="Times New Roman"/>
              </a:rPr>
              <a:t>iti</a:t>
            </a:r>
            <a:r>
              <a:rPr sz="400" spc="20" dirty="0">
                <a:solidFill>
                  <a:srgbClr val="008080"/>
                </a:solidFill>
                <a:latin typeface="Times New Roman"/>
                <a:cs typeface="Times New Roman"/>
              </a:rPr>
              <a:t>ga</a:t>
            </a:r>
            <a:r>
              <a:rPr sz="400" spc="10" dirty="0">
                <a:solidFill>
                  <a:srgbClr val="008080"/>
                </a:solidFill>
                <a:latin typeface="Times New Roman"/>
                <a:cs typeface="Times New Roman"/>
              </a:rPr>
              <a:t>t</a:t>
            </a:r>
            <a:r>
              <a:rPr sz="400" spc="20" dirty="0">
                <a:solidFill>
                  <a:srgbClr val="008080"/>
                </a:solidFill>
                <a:latin typeface="Times New Roman"/>
                <a:cs typeface="Times New Roman"/>
              </a:rPr>
              <a:t>e</a:t>
            </a:r>
            <a:r>
              <a:rPr sz="400" dirty="0">
                <a:solidFill>
                  <a:srgbClr val="008080"/>
                </a:solidFill>
                <a:latin typeface="Times New Roman"/>
                <a:cs typeface="Times New Roman"/>
              </a:rPr>
              <a:t>s</a:t>
            </a:r>
            <a:endParaRPr sz="4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028156" y="2161381"/>
            <a:ext cx="1814195" cy="916305"/>
            <a:chOff x="3028156" y="2161381"/>
            <a:chExt cx="1814195" cy="916305"/>
          </a:xfrm>
        </p:grpSpPr>
        <p:sp>
          <p:nvSpPr>
            <p:cNvPr id="38" name="object 38"/>
            <p:cNvSpPr/>
            <p:nvPr/>
          </p:nvSpPr>
          <p:spPr>
            <a:xfrm>
              <a:off x="3034506" y="2167731"/>
              <a:ext cx="1801495" cy="903605"/>
            </a:xfrm>
            <a:custGeom>
              <a:avLst/>
              <a:gdLst/>
              <a:ahLst/>
              <a:cxnLst/>
              <a:rect l="l" t="t" r="r" b="b"/>
              <a:pathLst>
                <a:path w="1801495" h="903605">
                  <a:moveTo>
                    <a:pt x="0" y="903287"/>
                  </a:moveTo>
                  <a:lnTo>
                    <a:pt x="1801019" y="0"/>
                  </a:lnTo>
                </a:path>
              </a:pathLst>
            </a:custGeom>
            <a:ln w="12700">
              <a:solidFill>
                <a:srgbClr val="2E8B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917156" y="2586831"/>
              <a:ext cx="49530" cy="63500"/>
            </a:xfrm>
            <a:custGeom>
              <a:avLst/>
              <a:gdLst/>
              <a:ahLst/>
              <a:cxnLst/>
              <a:rect l="l" t="t" r="r" b="b"/>
              <a:pathLst>
                <a:path w="49529" h="63500">
                  <a:moveTo>
                    <a:pt x="0" y="0"/>
                  </a:moveTo>
                  <a:lnTo>
                    <a:pt x="36512" y="63500"/>
                  </a:lnTo>
                  <a:lnTo>
                    <a:pt x="49212" y="14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8B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711575" y="2531364"/>
            <a:ext cx="53848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0" spc="15" dirty="0">
                <a:latin typeface="Times New Roman"/>
                <a:cs typeface="Times New Roman"/>
              </a:rPr>
              <a:t>threatens </a:t>
            </a:r>
            <a:r>
              <a:rPr sz="400" spc="110" dirty="0">
                <a:latin typeface="Times New Roman"/>
                <a:cs typeface="Times New Roman"/>
              </a:rPr>
              <a:t> </a:t>
            </a:r>
            <a:r>
              <a:rPr sz="600" spc="22" baseline="-34722" dirty="0">
                <a:solidFill>
                  <a:srgbClr val="008080"/>
                </a:solidFill>
                <a:latin typeface="Times New Roman"/>
                <a:cs typeface="Times New Roman"/>
              </a:rPr>
              <a:t>mitigates</a:t>
            </a:r>
            <a:endParaRPr sz="600" baseline="-34722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028156" y="3064668"/>
            <a:ext cx="882015" cy="374650"/>
            <a:chOff x="3028156" y="3064668"/>
            <a:chExt cx="882015" cy="374650"/>
          </a:xfrm>
        </p:grpSpPr>
        <p:sp>
          <p:nvSpPr>
            <p:cNvPr id="42" name="object 42"/>
            <p:cNvSpPr/>
            <p:nvPr/>
          </p:nvSpPr>
          <p:spPr>
            <a:xfrm>
              <a:off x="3034506" y="3071018"/>
              <a:ext cx="869315" cy="361950"/>
            </a:xfrm>
            <a:custGeom>
              <a:avLst/>
              <a:gdLst/>
              <a:ahLst/>
              <a:cxnLst/>
              <a:rect l="l" t="t" r="r" b="b"/>
              <a:pathLst>
                <a:path w="869314" h="361950">
                  <a:moveTo>
                    <a:pt x="0" y="0"/>
                  </a:moveTo>
                  <a:lnTo>
                    <a:pt x="869156" y="361950"/>
                  </a:lnTo>
                </a:path>
              </a:pathLst>
            </a:custGeom>
            <a:ln w="1270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55193" y="3219450"/>
              <a:ext cx="46355" cy="63500"/>
            </a:xfrm>
            <a:custGeom>
              <a:avLst/>
              <a:gdLst/>
              <a:ahLst/>
              <a:cxnLst/>
              <a:rect l="l" t="t" r="r" b="b"/>
              <a:pathLst>
                <a:path w="46354" h="63500">
                  <a:moveTo>
                    <a:pt x="26987" y="0"/>
                  </a:moveTo>
                  <a:lnTo>
                    <a:pt x="0" y="63500"/>
                  </a:lnTo>
                  <a:lnTo>
                    <a:pt x="46037" y="46037"/>
                  </a:lnTo>
                  <a:lnTo>
                    <a:pt x="26987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525043" y="3198876"/>
            <a:ext cx="21399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10" dirty="0">
                <a:solidFill>
                  <a:srgbClr val="00FF00"/>
                </a:solidFill>
                <a:latin typeface="Times New Roman"/>
                <a:cs typeface="Times New Roman"/>
              </a:rPr>
              <a:t>i</a:t>
            </a:r>
            <a:r>
              <a:rPr sz="400" spc="25" dirty="0">
                <a:solidFill>
                  <a:srgbClr val="00FF00"/>
                </a:solidFill>
                <a:latin typeface="Times New Roman"/>
                <a:cs typeface="Times New Roman"/>
              </a:rPr>
              <a:t>n</a:t>
            </a:r>
            <a:r>
              <a:rPr sz="400" spc="20" dirty="0">
                <a:solidFill>
                  <a:srgbClr val="00FF00"/>
                </a:solidFill>
                <a:latin typeface="Times New Roman"/>
                <a:cs typeface="Times New Roman"/>
              </a:rPr>
              <a:t>c</a:t>
            </a:r>
            <a:r>
              <a:rPr sz="400" spc="10" dirty="0">
                <a:solidFill>
                  <a:srgbClr val="00FF00"/>
                </a:solidFill>
                <a:latin typeface="Times New Roman"/>
                <a:cs typeface="Times New Roman"/>
              </a:rPr>
              <a:t>l</a:t>
            </a:r>
            <a:r>
              <a:rPr sz="400" spc="25" dirty="0">
                <a:solidFill>
                  <a:srgbClr val="00FF00"/>
                </a:solidFill>
                <a:latin typeface="Times New Roman"/>
                <a:cs typeface="Times New Roman"/>
              </a:rPr>
              <a:t>ud</a:t>
            </a:r>
            <a:r>
              <a:rPr sz="400" spc="20" dirty="0">
                <a:solidFill>
                  <a:srgbClr val="00FF00"/>
                </a:solidFill>
                <a:latin typeface="Times New Roman"/>
                <a:cs typeface="Times New Roman"/>
              </a:rPr>
              <a:t>e</a:t>
            </a:r>
            <a:r>
              <a:rPr sz="400" dirty="0">
                <a:solidFill>
                  <a:srgbClr val="00FF00"/>
                </a:solidFill>
                <a:latin typeface="Times New Roman"/>
                <a:cs typeface="Times New Roman"/>
              </a:rPr>
              <a:t>s</a:t>
            </a:r>
            <a:endParaRPr sz="4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028156" y="3064668"/>
            <a:ext cx="882015" cy="1097915"/>
            <a:chOff x="3028156" y="3064668"/>
            <a:chExt cx="882015" cy="1097915"/>
          </a:xfrm>
        </p:grpSpPr>
        <p:sp>
          <p:nvSpPr>
            <p:cNvPr id="46" name="object 46"/>
            <p:cNvSpPr/>
            <p:nvPr/>
          </p:nvSpPr>
          <p:spPr>
            <a:xfrm>
              <a:off x="3034506" y="3071018"/>
              <a:ext cx="869315" cy="723900"/>
            </a:xfrm>
            <a:custGeom>
              <a:avLst/>
              <a:gdLst/>
              <a:ahLst/>
              <a:cxnLst/>
              <a:rect l="l" t="t" r="r" b="b"/>
              <a:pathLst>
                <a:path w="869314" h="723900">
                  <a:moveTo>
                    <a:pt x="0" y="0"/>
                  </a:moveTo>
                  <a:lnTo>
                    <a:pt x="869156" y="723900"/>
                  </a:lnTo>
                </a:path>
              </a:pathLst>
            </a:custGeom>
            <a:ln w="1270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450431" y="3410743"/>
              <a:ext cx="41275" cy="44450"/>
            </a:xfrm>
            <a:custGeom>
              <a:avLst/>
              <a:gdLst/>
              <a:ahLst/>
              <a:cxnLst/>
              <a:rect l="l" t="t" r="r" b="b"/>
              <a:pathLst>
                <a:path w="41275" h="44450">
                  <a:moveTo>
                    <a:pt x="36512" y="0"/>
                  </a:moveTo>
                  <a:lnTo>
                    <a:pt x="0" y="44450"/>
                  </a:lnTo>
                  <a:lnTo>
                    <a:pt x="41275" y="39687"/>
                  </a:lnTo>
                  <a:lnTo>
                    <a:pt x="36512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34506" y="3071018"/>
              <a:ext cx="869315" cy="1085215"/>
            </a:xfrm>
            <a:custGeom>
              <a:avLst/>
              <a:gdLst/>
              <a:ahLst/>
              <a:cxnLst/>
              <a:rect l="l" t="t" r="r" b="b"/>
              <a:pathLst>
                <a:path w="869314" h="1085214">
                  <a:moveTo>
                    <a:pt x="0" y="0"/>
                  </a:moveTo>
                  <a:lnTo>
                    <a:pt x="869156" y="1085056"/>
                  </a:lnTo>
                </a:path>
              </a:pathLst>
            </a:custGeom>
            <a:ln w="1270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37731" y="3590925"/>
              <a:ext cx="63500" cy="53975"/>
            </a:xfrm>
            <a:custGeom>
              <a:avLst/>
              <a:gdLst/>
              <a:ahLst/>
              <a:cxnLst/>
              <a:rect l="l" t="t" r="r" b="b"/>
              <a:pathLst>
                <a:path w="63500" h="53975">
                  <a:moveTo>
                    <a:pt x="63500" y="0"/>
                  </a:moveTo>
                  <a:lnTo>
                    <a:pt x="0" y="46037"/>
                  </a:lnTo>
                  <a:lnTo>
                    <a:pt x="53975" y="53975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525043" y="3561588"/>
            <a:ext cx="21399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10" dirty="0">
                <a:solidFill>
                  <a:srgbClr val="00FF00"/>
                </a:solidFill>
                <a:latin typeface="Times New Roman"/>
                <a:cs typeface="Times New Roman"/>
              </a:rPr>
              <a:t>i</a:t>
            </a:r>
            <a:r>
              <a:rPr sz="400" spc="25" dirty="0">
                <a:solidFill>
                  <a:srgbClr val="00FF00"/>
                </a:solidFill>
                <a:latin typeface="Times New Roman"/>
                <a:cs typeface="Times New Roman"/>
              </a:rPr>
              <a:t>n</a:t>
            </a:r>
            <a:r>
              <a:rPr sz="400" spc="20" dirty="0">
                <a:solidFill>
                  <a:srgbClr val="00FF00"/>
                </a:solidFill>
                <a:latin typeface="Times New Roman"/>
                <a:cs typeface="Times New Roman"/>
              </a:rPr>
              <a:t>c</a:t>
            </a:r>
            <a:r>
              <a:rPr sz="400" spc="10" dirty="0">
                <a:solidFill>
                  <a:srgbClr val="00FF00"/>
                </a:solidFill>
                <a:latin typeface="Times New Roman"/>
                <a:cs typeface="Times New Roman"/>
              </a:rPr>
              <a:t>l</a:t>
            </a:r>
            <a:r>
              <a:rPr sz="400" spc="25" dirty="0">
                <a:solidFill>
                  <a:srgbClr val="00FF00"/>
                </a:solidFill>
                <a:latin typeface="Times New Roman"/>
                <a:cs typeface="Times New Roman"/>
              </a:rPr>
              <a:t>ud</a:t>
            </a:r>
            <a:r>
              <a:rPr sz="400" spc="20" dirty="0">
                <a:solidFill>
                  <a:srgbClr val="00FF00"/>
                </a:solidFill>
                <a:latin typeface="Times New Roman"/>
                <a:cs typeface="Times New Roman"/>
              </a:rPr>
              <a:t>e</a:t>
            </a:r>
            <a:r>
              <a:rPr sz="400" dirty="0">
                <a:solidFill>
                  <a:srgbClr val="00FF00"/>
                </a:solidFill>
                <a:latin typeface="Times New Roman"/>
                <a:cs typeface="Times New Roman"/>
              </a:rPr>
              <a:t>s</a:t>
            </a:r>
            <a:endParaRPr sz="400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955006" y="2341562"/>
            <a:ext cx="2887345" cy="916305"/>
            <a:chOff x="1955006" y="2341562"/>
            <a:chExt cx="2887345" cy="916305"/>
          </a:xfrm>
        </p:grpSpPr>
        <p:sp>
          <p:nvSpPr>
            <p:cNvPr id="52" name="object 52"/>
            <p:cNvSpPr/>
            <p:nvPr/>
          </p:nvSpPr>
          <p:spPr>
            <a:xfrm>
              <a:off x="3034506" y="2528093"/>
              <a:ext cx="1801495" cy="542925"/>
            </a:xfrm>
            <a:custGeom>
              <a:avLst/>
              <a:gdLst/>
              <a:ahLst/>
              <a:cxnLst/>
              <a:rect l="l" t="t" r="r" b="b"/>
              <a:pathLst>
                <a:path w="1801495" h="542925">
                  <a:moveTo>
                    <a:pt x="0" y="542925"/>
                  </a:moveTo>
                  <a:lnTo>
                    <a:pt x="1801019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926681" y="2768600"/>
              <a:ext cx="40005" cy="62865"/>
            </a:xfrm>
            <a:custGeom>
              <a:avLst/>
              <a:gdLst/>
              <a:ahLst/>
              <a:cxnLst/>
              <a:rect l="l" t="t" r="r" b="b"/>
              <a:pathLst>
                <a:path w="40004" h="62864">
                  <a:moveTo>
                    <a:pt x="0" y="0"/>
                  </a:moveTo>
                  <a:lnTo>
                    <a:pt x="17462" y="62706"/>
                  </a:lnTo>
                  <a:lnTo>
                    <a:pt x="39687" y="22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961356" y="2908299"/>
              <a:ext cx="1073150" cy="163195"/>
            </a:xfrm>
            <a:custGeom>
              <a:avLst/>
              <a:gdLst/>
              <a:ahLst/>
              <a:cxnLst/>
              <a:rect l="l" t="t" r="r" b="b"/>
              <a:pathLst>
                <a:path w="1073150" h="163194">
                  <a:moveTo>
                    <a:pt x="1073150" y="16271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599530" y="2347912"/>
              <a:ext cx="2236470" cy="903605"/>
            </a:xfrm>
            <a:custGeom>
              <a:avLst/>
              <a:gdLst/>
              <a:ahLst/>
              <a:cxnLst/>
              <a:rect l="l" t="t" r="r" b="b"/>
              <a:pathLst>
                <a:path w="2236470" h="903604">
                  <a:moveTo>
                    <a:pt x="2235994" y="90328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677443" y="2759075"/>
              <a:ext cx="59690" cy="81280"/>
            </a:xfrm>
            <a:custGeom>
              <a:avLst/>
              <a:gdLst/>
              <a:ahLst/>
              <a:cxnLst/>
              <a:rect l="l" t="t" r="r" b="b"/>
              <a:pathLst>
                <a:path w="59689" h="81280">
                  <a:moveTo>
                    <a:pt x="59531" y="0"/>
                  </a:moveTo>
                  <a:lnTo>
                    <a:pt x="0" y="22225"/>
                  </a:lnTo>
                  <a:lnTo>
                    <a:pt x="23018" y="80962"/>
                  </a:lnTo>
                  <a:lnTo>
                    <a:pt x="595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3711575" y="2747771"/>
            <a:ext cx="57721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spc="22" baseline="41666" dirty="0">
                <a:latin typeface="Times New Roman"/>
                <a:cs typeface="Times New Roman"/>
              </a:rPr>
              <a:t>threatens </a:t>
            </a:r>
            <a:r>
              <a:rPr sz="600" spc="179" baseline="41666" dirty="0">
                <a:latin typeface="Times New Roman"/>
                <a:cs typeface="Times New Roman"/>
              </a:rPr>
              <a:t> </a:t>
            </a:r>
            <a:r>
              <a:rPr sz="400" spc="20" dirty="0">
                <a:solidFill>
                  <a:srgbClr val="FF0000"/>
                </a:solidFill>
                <a:latin typeface="Times New Roman"/>
                <a:cs typeface="Times New Roman"/>
              </a:rPr>
              <a:t>aggravates</a:t>
            </a:r>
            <a:endParaRPr sz="400">
              <a:latin typeface="Times New Roman"/>
              <a:cs typeface="Times New Roman"/>
            </a:endParaRPr>
          </a:p>
        </p:txBody>
      </p:sp>
      <p:pic>
        <p:nvPicPr>
          <p:cNvPr id="58" name="object 5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3606" y="3182937"/>
            <a:ext cx="2160587" cy="1224756"/>
          </a:xfrm>
          <a:prstGeom prst="rect">
            <a:avLst/>
          </a:prstGeom>
        </p:spPr>
      </p:pic>
      <p:sp>
        <p:nvSpPr>
          <p:cNvPr id="59" name="object 59"/>
          <p:cNvSpPr txBox="1"/>
          <p:nvPr/>
        </p:nvSpPr>
        <p:spPr>
          <a:xfrm>
            <a:off x="5036343" y="3381756"/>
            <a:ext cx="21399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10" dirty="0">
                <a:solidFill>
                  <a:srgbClr val="00FF00"/>
                </a:solidFill>
                <a:latin typeface="Times New Roman"/>
                <a:cs typeface="Times New Roman"/>
              </a:rPr>
              <a:t>i</a:t>
            </a:r>
            <a:r>
              <a:rPr sz="400" spc="25" dirty="0">
                <a:solidFill>
                  <a:srgbClr val="00FF00"/>
                </a:solidFill>
                <a:latin typeface="Times New Roman"/>
                <a:cs typeface="Times New Roman"/>
              </a:rPr>
              <a:t>n</a:t>
            </a:r>
            <a:r>
              <a:rPr sz="400" spc="20" dirty="0">
                <a:solidFill>
                  <a:srgbClr val="00FF00"/>
                </a:solidFill>
                <a:latin typeface="Times New Roman"/>
                <a:cs typeface="Times New Roman"/>
              </a:rPr>
              <a:t>c</a:t>
            </a:r>
            <a:r>
              <a:rPr sz="400" spc="10" dirty="0">
                <a:solidFill>
                  <a:srgbClr val="00FF00"/>
                </a:solidFill>
                <a:latin typeface="Times New Roman"/>
                <a:cs typeface="Times New Roman"/>
              </a:rPr>
              <a:t>l</a:t>
            </a:r>
            <a:r>
              <a:rPr sz="400" spc="25" dirty="0">
                <a:solidFill>
                  <a:srgbClr val="00FF00"/>
                </a:solidFill>
                <a:latin typeface="Times New Roman"/>
                <a:cs typeface="Times New Roman"/>
              </a:rPr>
              <a:t>ud</a:t>
            </a:r>
            <a:r>
              <a:rPr sz="400" spc="20" dirty="0">
                <a:solidFill>
                  <a:srgbClr val="00FF00"/>
                </a:solidFill>
                <a:latin typeface="Times New Roman"/>
                <a:cs typeface="Times New Roman"/>
              </a:rPr>
              <a:t>e</a:t>
            </a:r>
            <a:r>
              <a:rPr sz="400" dirty="0">
                <a:solidFill>
                  <a:srgbClr val="00FF00"/>
                </a:solidFill>
                <a:latin typeface="Times New Roman"/>
                <a:cs typeface="Times New Roman"/>
              </a:rPr>
              <a:t>s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036343" y="3741419"/>
            <a:ext cx="21399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10" dirty="0">
                <a:solidFill>
                  <a:srgbClr val="00FF00"/>
                </a:solidFill>
                <a:latin typeface="Times New Roman"/>
                <a:cs typeface="Times New Roman"/>
              </a:rPr>
              <a:t>i</a:t>
            </a:r>
            <a:r>
              <a:rPr sz="400" spc="25" dirty="0">
                <a:solidFill>
                  <a:srgbClr val="00FF00"/>
                </a:solidFill>
                <a:latin typeface="Times New Roman"/>
                <a:cs typeface="Times New Roman"/>
              </a:rPr>
              <a:t>n</a:t>
            </a:r>
            <a:r>
              <a:rPr sz="400" spc="20" dirty="0">
                <a:solidFill>
                  <a:srgbClr val="00FF00"/>
                </a:solidFill>
                <a:latin typeface="Times New Roman"/>
                <a:cs typeface="Times New Roman"/>
              </a:rPr>
              <a:t>c</a:t>
            </a:r>
            <a:r>
              <a:rPr sz="400" spc="10" dirty="0">
                <a:solidFill>
                  <a:srgbClr val="00FF00"/>
                </a:solidFill>
                <a:latin typeface="Times New Roman"/>
                <a:cs typeface="Times New Roman"/>
              </a:rPr>
              <a:t>l</a:t>
            </a:r>
            <a:r>
              <a:rPr sz="400" spc="25" dirty="0">
                <a:solidFill>
                  <a:srgbClr val="00FF00"/>
                </a:solidFill>
                <a:latin typeface="Times New Roman"/>
                <a:cs typeface="Times New Roman"/>
              </a:rPr>
              <a:t>ud</a:t>
            </a:r>
            <a:r>
              <a:rPr sz="400" spc="20" dirty="0">
                <a:solidFill>
                  <a:srgbClr val="00FF00"/>
                </a:solidFill>
                <a:latin typeface="Times New Roman"/>
                <a:cs typeface="Times New Roman"/>
              </a:rPr>
              <a:t>e</a:t>
            </a:r>
            <a:r>
              <a:rPr sz="400" dirty="0">
                <a:solidFill>
                  <a:srgbClr val="00FF00"/>
                </a:solidFill>
                <a:latin typeface="Times New Roman"/>
                <a:cs typeface="Times New Roman"/>
              </a:rPr>
              <a:t>s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571206" y="3470147"/>
            <a:ext cx="23241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35" dirty="0">
                <a:solidFill>
                  <a:srgbClr val="008080"/>
                </a:solidFill>
                <a:latin typeface="Times New Roman"/>
                <a:cs typeface="Times New Roman"/>
              </a:rPr>
              <a:t>m</a:t>
            </a:r>
            <a:r>
              <a:rPr sz="400" spc="10" dirty="0">
                <a:solidFill>
                  <a:srgbClr val="008080"/>
                </a:solidFill>
                <a:latin typeface="Times New Roman"/>
                <a:cs typeface="Times New Roman"/>
              </a:rPr>
              <a:t>iti</a:t>
            </a:r>
            <a:r>
              <a:rPr sz="400" spc="20" dirty="0">
                <a:solidFill>
                  <a:srgbClr val="008080"/>
                </a:solidFill>
                <a:latin typeface="Times New Roman"/>
                <a:cs typeface="Times New Roman"/>
              </a:rPr>
              <a:t>ga</a:t>
            </a:r>
            <a:r>
              <a:rPr sz="400" spc="10" dirty="0">
                <a:solidFill>
                  <a:srgbClr val="008080"/>
                </a:solidFill>
                <a:latin typeface="Times New Roman"/>
                <a:cs typeface="Times New Roman"/>
              </a:rPr>
              <a:t>t</a:t>
            </a:r>
            <a:r>
              <a:rPr sz="400" spc="20" dirty="0">
                <a:solidFill>
                  <a:srgbClr val="008080"/>
                </a:solidFill>
                <a:latin typeface="Times New Roman"/>
                <a:cs typeface="Times New Roman"/>
              </a:rPr>
              <a:t>e</a:t>
            </a:r>
            <a:r>
              <a:rPr sz="400" dirty="0">
                <a:solidFill>
                  <a:srgbClr val="008080"/>
                </a:solidFill>
                <a:latin typeface="Times New Roman"/>
                <a:cs typeface="Times New Roman"/>
              </a:rPr>
              <a:t>s</a:t>
            </a:r>
            <a:endParaRPr sz="400">
              <a:latin typeface="Times New Roman"/>
              <a:cs typeface="Times New Roman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1882775" y="2097881"/>
            <a:ext cx="3693795" cy="560705"/>
            <a:chOff x="1882775" y="2097881"/>
            <a:chExt cx="3693795" cy="560705"/>
          </a:xfrm>
        </p:grpSpPr>
        <p:pic>
          <p:nvPicPr>
            <p:cNvPr id="63" name="object 6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90368" y="2105818"/>
              <a:ext cx="85725" cy="121444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4392612" y="2104231"/>
              <a:ext cx="889000" cy="127000"/>
            </a:xfrm>
            <a:custGeom>
              <a:avLst/>
              <a:gdLst/>
              <a:ahLst/>
              <a:cxnLst/>
              <a:rect l="l" t="t" r="r" b="b"/>
              <a:pathLst>
                <a:path w="889000" h="127000">
                  <a:moveTo>
                    <a:pt x="444500" y="0"/>
                  </a:moveTo>
                  <a:lnTo>
                    <a:pt x="364600" y="1023"/>
                  </a:lnTo>
                  <a:lnTo>
                    <a:pt x="289399" y="3972"/>
                  </a:lnTo>
                  <a:lnTo>
                    <a:pt x="220152" y="8669"/>
                  </a:lnTo>
                  <a:lnTo>
                    <a:pt x="158114" y="14934"/>
                  </a:lnTo>
                  <a:lnTo>
                    <a:pt x="104540" y="22587"/>
                  </a:lnTo>
                  <a:lnTo>
                    <a:pt x="60687" y="31450"/>
                  </a:lnTo>
                  <a:lnTo>
                    <a:pt x="7161" y="52085"/>
                  </a:lnTo>
                  <a:lnTo>
                    <a:pt x="0" y="63500"/>
                  </a:lnTo>
                  <a:lnTo>
                    <a:pt x="7161" y="74914"/>
                  </a:lnTo>
                  <a:lnTo>
                    <a:pt x="60687" y="95549"/>
                  </a:lnTo>
                  <a:lnTo>
                    <a:pt x="104540" y="104412"/>
                  </a:lnTo>
                  <a:lnTo>
                    <a:pt x="158114" y="112065"/>
                  </a:lnTo>
                  <a:lnTo>
                    <a:pt x="220152" y="118330"/>
                  </a:lnTo>
                  <a:lnTo>
                    <a:pt x="289399" y="123027"/>
                  </a:lnTo>
                  <a:lnTo>
                    <a:pt x="364600" y="125976"/>
                  </a:lnTo>
                  <a:lnTo>
                    <a:pt x="444500" y="127000"/>
                  </a:lnTo>
                  <a:lnTo>
                    <a:pt x="524399" y="125976"/>
                  </a:lnTo>
                  <a:lnTo>
                    <a:pt x="599600" y="123027"/>
                  </a:lnTo>
                  <a:lnTo>
                    <a:pt x="668847" y="118330"/>
                  </a:lnTo>
                  <a:lnTo>
                    <a:pt x="730885" y="112065"/>
                  </a:lnTo>
                  <a:lnTo>
                    <a:pt x="784459" y="104412"/>
                  </a:lnTo>
                  <a:lnTo>
                    <a:pt x="828312" y="95549"/>
                  </a:lnTo>
                  <a:lnTo>
                    <a:pt x="881838" y="74914"/>
                  </a:lnTo>
                  <a:lnTo>
                    <a:pt x="889000" y="63500"/>
                  </a:lnTo>
                  <a:lnTo>
                    <a:pt x="881838" y="52085"/>
                  </a:lnTo>
                  <a:lnTo>
                    <a:pt x="828312" y="31450"/>
                  </a:lnTo>
                  <a:lnTo>
                    <a:pt x="784459" y="22587"/>
                  </a:lnTo>
                  <a:lnTo>
                    <a:pt x="730885" y="14934"/>
                  </a:lnTo>
                  <a:lnTo>
                    <a:pt x="668847" y="8669"/>
                  </a:lnTo>
                  <a:lnTo>
                    <a:pt x="599600" y="3972"/>
                  </a:lnTo>
                  <a:lnTo>
                    <a:pt x="524399" y="1023"/>
                  </a:lnTo>
                  <a:lnTo>
                    <a:pt x="444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392612" y="2104231"/>
              <a:ext cx="889000" cy="127000"/>
            </a:xfrm>
            <a:custGeom>
              <a:avLst/>
              <a:gdLst/>
              <a:ahLst/>
              <a:cxnLst/>
              <a:rect l="l" t="t" r="r" b="b"/>
              <a:pathLst>
                <a:path w="889000" h="127000">
                  <a:moveTo>
                    <a:pt x="0" y="63500"/>
                  </a:moveTo>
                  <a:lnTo>
                    <a:pt x="60687" y="31450"/>
                  </a:lnTo>
                  <a:lnTo>
                    <a:pt x="104540" y="22587"/>
                  </a:lnTo>
                  <a:lnTo>
                    <a:pt x="158114" y="14934"/>
                  </a:lnTo>
                  <a:lnTo>
                    <a:pt x="220152" y="8669"/>
                  </a:lnTo>
                  <a:lnTo>
                    <a:pt x="289399" y="3972"/>
                  </a:lnTo>
                  <a:lnTo>
                    <a:pt x="364600" y="1023"/>
                  </a:lnTo>
                  <a:lnTo>
                    <a:pt x="444500" y="0"/>
                  </a:lnTo>
                  <a:lnTo>
                    <a:pt x="524399" y="1023"/>
                  </a:lnTo>
                  <a:lnTo>
                    <a:pt x="599600" y="3972"/>
                  </a:lnTo>
                  <a:lnTo>
                    <a:pt x="668847" y="8669"/>
                  </a:lnTo>
                  <a:lnTo>
                    <a:pt x="730885" y="14934"/>
                  </a:lnTo>
                  <a:lnTo>
                    <a:pt x="784459" y="22587"/>
                  </a:lnTo>
                  <a:lnTo>
                    <a:pt x="828312" y="31450"/>
                  </a:lnTo>
                  <a:lnTo>
                    <a:pt x="881838" y="52085"/>
                  </a:lnTo>
                  <a:lnTo>
                    <a:pt x="889000" y="63500"/>
                  </a:lnTo>
                  <a:lnTo>
                    <a:pt x="881838" y="74914"/>
                  </a:lnTo>
                  <a:lnTo>
                    <a:pt x="828312" y="95549"/>
                  </a:lnTo>
                  <a:lnTo>
                    <a:pt x="784459" y="104412"/>
                  </a:lnTo>
                  <a:lnTo>
                    <a:pt x="730885" y="112065"/>
                  </a:lnTo>
                  <a:lnTo>
                    <a:pt x="668847" y="118330"/>
                  </a:lnTo>
                  <a:lnTo>
                    <a:pt x="599600" y="123027"/>
                  </a:lnTo>
                  <a:lnTo>
                    <a:pt x="524399" y="125976"/>
                  </a:lnTo>
                  <a:lnTo>
                    <a:pt x="444500" y="127000"/>
                  </a:lnTo>
                  <a:lnTo>
                    <a:pt x="364600" y="125976"/>
                  </a:lnTo>
                  <a:lnTo>
                    <a:pt x="289399" y="123027"/>
                  </a:lnTo>
                  <a:lnTo>
                    <a:pt x="220152" y="118330"/>
                  </a:lnTo>
                  <a:lnTo>
                    <a:pt x="158114" y="112065"/>
                  </a:lnTo>
                  <a:lnTo>
                    <a:pt x="104540" y="104412"/>
                  </a:lnTo>
                  <a:lnTo>
                    <a:pt x="60687" y="95549"/>
                  </a:lnTo>
                  <a:lnTo>
                    <a:pt x="7161" y="74914"/>
                  </a:lnTo>
                  <a:lnTo>
                    <a:pt x="0" y="635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2775" y="2467768"/>
              <a:ext cx="158750" cy="190500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1839912" y="2583180"/>
            <a:ext cx="31750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15" dirty="0">
                <a:latin typeface="Times New Roman"/>
                <a:cs typeface="Times New Roman"/>
              </a:rPr>
              <a:t>Service</a:t>
            </a:r>
            <a:r>
              <a:rPr sz="400" spc="-15" dirty="0">
                <a:latin typeface="Times New Roman"/>
                <a:cs typeface="Times New Roman"/>
              </a:rPr>
              <a:t> </a:t>
            </a:r>
            <a:r>
              <a:rPr sz="400" spc="15" dirty="0">
                <a:latin typeface="Times New Roman"/>
                <a:cs typeface="Times New Roman"/>
              </a:rPr>
              <a:t>User</a:t>
            </a:r>
            <a:endParaRPr sz="400">
              <a:latin typeface="Times New Roman"/>
              <a:cs typeface="Times New Roman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2149475" y="2278062"/>
            <a:ext cx="3427095" cy="312420"/>
            <a:chOff x="2149475" y="2278062"/>
            <a:chExt cx="3427095" cy="312420"/>
          </a:xfrm>
        </p:grpSpPr>
        <p:sp>
          <p:nvSpPr>
            <p:cNvPr id="69" name="object 69"/>
            <p:cNvSpPr/>
            <p:nvPr/>
          </p:nvSpPr>
          <p:spPr>
            <a:xfrm>
              <a:off x="2155825" y="2284412"/>
              <a:ext cx="888365" cy="128905"/>
            </a:xfrm>
            <a:custGeom>
              <a:avLst/>
              <a:gdLst/>
              <a:ahLst/>
              <a:cxnLst/>
              <a:rect l="l" t="t" r="r" b="b"/>
              <a:pathLst>
                <a:path w="888364" h="128905">
                  <a:moveTo>
                    <a:pt x="444103" y="0"/>
                  </a:moveTo>
                  <a:lnTo>
                    <a:pt x="364275" y="1035"/>
                  </a:lnTo>
                  <a:lnTo>
                    <a:pt x="289141" y="4022"/>
                  </a:lnTo>
                  <a:lnTo>
                    <a:pt x="219955" y="8778"/>
                  </a:lnTo>
                  <a:lnTo>
                    <a:pt x="157973" y="15121"/>
                  </a:lnTo>
                  <a:lnTo>
                    <a:pt x="104447" y="22870"/>
                  </a:lnTo>
                  <a:lnTo>
                    <a:pt x="60632" y="31843"/>
                  </a:lnTo>
                  <a:lnTo>
                    <a:pt x="7155" y="52737"/>
                  </a:lnTo>
                  <a:lnTo>
                    <a:pt x="0" y="64293"/>
                  </a:lnTo>
                  <a:lnTo>
                    <a:pt x="7155" y="75850"/>
                  </a:lnTo>
                  <a:lnTo>
                    <a:pt x="60632" y="96743"/>
                  </a:lnTo>
                  <a:lnTo>
                    <a:pt x="104447" y="105717"/>
                  </a:lnTo>
                  <a:lnTo>
                    <a:pt x="157973" y="113466"/>
                  </a:lnTo>
                  <a:lnTo>
                    <a:pt x="219955" y="119809"/>
                  </a:lnTo>
                  <a:lnTo>
                    <a:pt x="289141" y="124565"/>
                  </a:lnTo>
                  <a:lnTo>
                    <a:pt x="364275" y="127551"/>
                  </a:lnTo>
                  <a:lnTo>
                    <a:pt x="444103" y="128587"/>
                  </a:lnTo>
                  <a:lnTo>
                    <a:pt x="523931" y="127551"/>
                  </a:lnTo>
                  <a:lnTo>
                    <a:pt x="599065" y="124565"/>
                  </a:lnTo>
                  <a:lnTo>
                    <a:pt x="668250" y="119809"/>
                  </a:lnTo>
                  <a:lnTo>
                    <a:pt x="730233" y="113466"/>
                  </a:lnTo>
                  <a:lnTo>
                    <a:pt x="783758" y="105717"/>
                  </a:lnTo>
                  <a:lnTo>
                    <a:pt x="827573" y="96743"/>
                  </a:lnTo>
                  <a:lnTo>
                    <a:pt x="881051" y="75850"/>
                  </a:lnTo>
                  <a:lnTo>
                    <a:pt x="888206" y="64293"/>
                  </a:lnTo>
                  <a:lnTo>
                    <a:pt x="881051" y="52737"/>
                  </a:lnTo>
                  <a:lnTo>
                    <a:pt x="827573" y="31843"/>
                  </a:lnTo>
                  <a:lnTo>
                    <a:pt x="783758" y="22870"/>
                  </a:lnTo>
                  <a:lnTo>
                    <a:pt x="730233" y="15121"/>
                  </a:lnTo>
                  <a:lnTo>
                    <a:pt x="668250" y="8778"/>
                  </a:lnTo>
                  <a:lnTo>
                    <a:pt x="599065" y="4022"/>
                  </a:lnTo>
                  <a:lnTo>
                    <a:pt x="523931" y="1035"/>
                  </a:lnTo>
                  <a:lnTo>
                    <a:pt x="4441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155825" y="2284412"/>
              <a:ext cx="888365" cy="128905"/>
            </a:xfrm>
            <a:custGeom>
              <a:avLst/>
              <a:gdLst/>
              <a:ahLst/>
              <a:cxnLst/>
              <a:rect l="l" t="t" r="r" b="b"/>
              <a:pathLst>
                <a:path w="888364" h="128905">
                  <a:moveTo>
                    <a:pt x="0" y="64293"/>
                  </a:moveTo>
                  <a:lnTo>
                    <a:pt x="60633" y="31843"/>
                  </a:lnTo>
                  <a:lnTo>
                    <a:pt x="104447" y="22870"/>
                  </a:lnTo>
                  <a:lnTo>
                    <a:pt x="157973" y="15121"/>
                  </a:lnTo>
                  <a:lnTo>
                    <a:pt x="219955" y="8777"/>
                  </a:lnTo>
                  <a:lnTo>
                    <a:pt x="289141" y="4022"/>
                  </a:lnTo>
                  <a:lnTo>
                    <a:pt x="364275" y="1035"/>
                  </a:lnTo>
                  <a:lnTo>
                    <a:pt x="444103" y="0"/>
                  </a:lnTo>
                  <a:lnTo>
                    <a:pt x="523931" y="1035"/>
                  </a:lnTo>
                  <a:lnTo>
                    <a:pt x="599065" y="4022"/>
                  </a:lnTo>
                  <a:lnTo>
                    <a:pt x="668250" y="8777"/>
                  </a:lnTo>
                  <a:lnTo>
                    <a:pt x="730233" y="15121"/>
                  </a:lnTo>
                  <a:lnTo>
                    <a:pt x="783758" y="22870"/>
                  </a:lnTo>
                  <a:lnTo>
                    <a:pt x="827573" y="31843"/>
                  </a:lnTo>
                  <a:lnTo>
                    <a:pt x="881051" y="52736"/>
                  </a:lnTo>
                  <a:lnTo>
                    <a:pt x="888206" y="64293"/>
                  </a:lnTo>
                  <a:lnTo>
                    <a:pt x="881051" y="75850"/>
                  </a:lnTo>
                  <a:lnTo>
                    <a:pt x="827573" y="96744"/>
                  </a:lnTo>
                  <a:lnTo>
                    <a:pt x="783758" y="105717"/>
                  </a:lnTo>
                  <a:lnTo>
                    <a:pt x="730233" y="113466"/>
                  </a:lnTo>
                  <a:lnTo>
                    <a:pt x="668250" y="119809"/>
                  </a:lnTo>
                  <a:lnTo>
                    <a:pt x="599065" y="124565"/>
                  </a:lnTo>
                  <a:lnTo>
                    <a:pt x="523931" y="127551"/>
                  </a:lnTo>
                  <a:lnTo>
                    <a:pt x="444103" y="128587"/>
                  </a:lnTo>
                  <a:lnTo>
                    <a:pt x="364275" y="127551"/>
                  </a:lnTo>
                  <a:lnTo>
                    <a:pt x="289141" y="124565"/>
                  </a:lnTo>
                  <a:lnTo>
                    <a:pt x="219955" y="119809"/>
                  </a:lnTo>
                  <a:lnTo>
                    <a:pt x="157973" y="113466"/>
                  </a:lnTo>
                  <a:lnTo>
                    <a:pt x="104447" y="105717"/>
                  </a:lnTo>
                  <a:lnTo>
                    <a:pt x="60633" y="96744"/>
                  </a:lnTo>
                  <a:lnTo>
                    <a:pt x="7155" y="75850"/>
                  </a:lnTo>
                  <a:lnTo>
                    <a:pt x="0" y="6429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164556" y="2293937"/>
              <a:ext cx="871219" cy="109855"/>
            </a:xfrm>
            <a:custGeom>
              <a:avLst/>
              <a:gdLst/>
              <a:ahLst/>
              <a:cxnLst/>
              <a:rect l="l" t="t" r="r" b="b"/>
              <a:pathLst>
                <a:path w="871219" h="109855">
                  <a:moveTo>
                    <a:pt x="435372" y="0"/>
                  </a:moveTo>
                  <a:lnTo>
                    <a:pt x="357113" y="882"/>
                  </a:lnTo>
                  <a:lnTo>
                    <a:pt x="283457" y="3426"/>
                  </a:lnTo>
                  <a:lnTo>
                    <a:pt x="215631" y="7477"/>
                  </a:lnTo>
                  <a:lnTo>
                    <a:pt x="154867" y="12881"/>
                  </a:lnTo>
                  <a:lnTo>
                    <a:pt x="102394" y="19482"/>
                  </a:lnTo>
                  <a:lnTo>
                    <a:pt x="59441" y="27126"/>
                  </a:lnTo>
                  <a:lnTo>
                    <a:pt x="7014" y="44924"/>
                  </a:lnTo>
                  <a:lnTo>
                    <a:pt x="0" y="54768"/>
                  </a:lnTo>
                  <a:lnTo>
                    <a:pt x="7014" y="64613"/>
                  </a:lnTo>
                  <a:lnTo>
                    <a:pt x="59441" y="82411"/>
                  </a:lnTo>
                  <a:lnTo>
                    <a:pt x="102394" y="90055"/>
                  </a:lnTo>
                  <a:lnTo>
                    <a:pt x="154867" y="96656"/>
                  </a:lnTo>
                  <a:lnTo>
                    <a:pt x="215631" y="102059"/>
                  </a:lnTo>
                  <a:lnTo>
                    <a:pt x="283457" y="106110"/>
                  </a:lnTo>
                  <a:lnTo>
                    <a:pt x="357113" y="108655"/>
                  </a:lnTo>
                  <a:lnTo>
                    <a:pt x="435372" y="109537"/>
                  </a:lnTo>
                  <a:lnTo>
                    <a:pt x="513631" y="108655"/>
                  </a:lnTo>
                  <a:lnTo>
                    <a:pt x="587287" y="106110"/>
                  </a:lnTo>
                  <a:lnTo>
                    <a:pt x="655112" y="102059"/>
                  </a:lnTo>
                  <a:lnTo>
                    <a:pt x="715876" y="96656"/>
                  </a:lnTo>
                  <a:lnTo>
                    <a:pt x="768349" y="90055"/>
                  </a:lnTo>
                  <a:lnTo>
                    <a:pt x="811302" y="82411"/>
                  </a:lnTo>
                  <a:lnTo>
                    <a:pt x="863729" y="64613"/>
                  </a:lnTo>
                  <a:lnTo>
                    <a:pt x="870743" y="54768"/>
                  </a:lnTo>
                  <a:lnTo>
                    <a:pt x="863729" y="44924"/>
                  </a:lnTo>
                  <a:lnTo>
                    <a:pt x="811302" y="27126"/>
                  </a:lnTo>
                  <a:lnTo>
                    <a:pt x="768349" y="19482"/>
                  </a:lnTo>
                  <a:lnTo>
                    <a:pt x="715876" y="12881"/>
                  </a:lnTo>
                  <a:lnTo>
                    <a:pt x="655112" y="7477"/>
                  </a:lnTo>
                  <a:lnTo>
                    <a:pt x="587287" y="3426"/>
                  </a:lnTo>
                  <a:lnTo>
                    <a:pt x="513631" y="882"/>
                  </a:lnTo>
                  <a:lnTo>
                    <a:pt x="4353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164556" y="2293937"/>
              <a:ext cx="871219" cy="109855"/>
            </a:xfrm>
            <a:custGeom>
              <a:avLst/>
              <a:gdLst/>
              <a:ahLst/>
              <a:cxnLst/>
              <a:rect l="l" t="t" r="r" b="b"/>
              <a:pathLst>
                <a:path w="871219" h="109855">
                  <a:moveTo>
                    <a:pt x="0" y="54768"/>
                  </a:moveTo>
                  <a:lnTo>
                    <a:pt x="59441" y="27125"/>
                  </a:lnTo>
                  <a:lnTo>
                    <a:pt x="102394" y="19481"/>
                  </a:lnTo>
                  <a:lnTo>
                    <a:pt x="154867" y="12880"/>
                  </a:lnTo>
                  <a:lnTo>
                    <a:pt x="215631" y="7477"/>
                  </a:lnTo>
                  <a:lnTo>
                    <a:pt x="283456" y="3426"/>
                  </a:lnTo>
                  <a:lnTo>
                    <a:pt x="357113" y="882"/>
                  </a:lnTo>
                  <a:lnTo>
                    <a:pt x="435372" y="0"/>
                  </a:lnTo>
                  <a:lnTo>
                    <a:pt x="513630" y="882"/>
                  </a:lnTo>
                  <a:lnTo>
                    <a:pt x="587287" y="3426"/>
                  </a:lnTo>
                  <a:lnTo>
                    <a:pt x="655112" y="7477"/>
                  </a:lnTo>
                  <a:lnTo>
                    <a:pt x="715876" y="12880"/>
                  </a:lnTo>
                  <a:lnTo>
                    <a:pt x="768350" y="19481"/>
                  </a:lnTo>
                  <a:lnTo>
                    <a:pt x="811303" y="27125"/>
                  </a:lnTo>
                  <a:lnTo>
                    <a:pt x="863729" y="44923"/>
                  </a:lnTo>
                  <a:lnTo>
                    <a:pt x="870744" y="54768"/>
                  </a:lnTo>
                  <a:lnTo>
                    <a:pt x="863729" y="64613"/>
                  </a:lnTo>
                  <a:lnTo>
                    <a:pt x="811303" y="82411"/>
                  </a:lnTo>
                  <a:lnTo>
                    <a:pt x="768350" y="90055"/>
                  </a:lnTo>
                  <a:lnTo>
                    <a:pt x="715876" y="96656"/>
                  </a:lnTo>
                  <a:lnTo>
                    <a:pt x="655112" y="102059"/>
                  </a:lnTo>
                  <a:lnTo>
                    <a:pt x="587287" y="106111"/>
                  </a:lnTo>
                  <a:lnTo>
                    <a:pt x="513630" y="108655"/>
                  </a:lnTo>
                  <a:lnTo>
                    <a:pt x="435372" y="109537"/>
                  </a:lnTo>
                  <a:lnTo>
                    <a:pt x="357113" y="108655"/>
                  </a:lnTo>
                  <a:lnTo>
                    <a:pt x="283456" y="106111"/>
                  </a:lnTo>
                  <a:lnTo>
                    <a:pt x="215631" y="102059"/>
                  </a:lnTo>
                  <a:lnTo>
                    <a:pt x="154867" y="96656"/>
                  </a:lnTo>
                  <a:lnTo>
                    <a:pt x="102394" y="90055"/>
                  </a:lnTo>
                  <a:lnTo>
                    <a:pt x="59441" y="82411"/>
                  </a:lnTo>
                  <a:lnTo>
                    <a:pt x="7014" y="64613"/>
                  </a:lnTo>
                  <a:lnTo>
                    <a:pt x="0" y="5476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90368" y="2467768"/>
              <a:ext cx="85725" cy="122237"/>
            </a:xfrm>
            <a:prstGeom prst="rect">
              <a:avLst/>
            </a:prstGeom>
          </p:spPr>
        </p:pic>
      </p:grpSp>
      <p:sp>
        <p:nvSpPr>
          <p:cNvPr id="74" name="object 74"/>
          <p:cNvSpPr txBox="1"/>
          <p:nvPr/>
        </p:nvSpPr>
        <p:spPr>
          <a:xfrm>
            <a:off x="5412581" y="2583180"/>
            <a:ext cx="31750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15" dirty="0">
                <a:latin typeface="Times New Roman"/>
                <a:cs typeface="Times New Roman"/>
              </a:rPr>
              <a:t>Service</a:t>
            </a:r>
            <a:r>
              <a:rPr sz="400" spc="-15" dirty="0">
                <a:latin typeface="Times New Roman"/>
                <a:cs typeface="Times New Roman"/>
              </a:rPr>
              <a:t> </a:t>
            </a:r>
            <a:r>
              <a:rPr sz="400" spc="15" dirty="0">
                <a:latin typeface="Times New Roman"/>
                <a:cs typeface="Times New Roman"/>
              </a:rPr>
              <a:t>User</a:t>
            </a:r>
            <a:endParaRPr sz="400">
              <a:latin typeface="Times New Roman"/>
              <a:cs typeface="Times New Roman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4386262" y="2459037"/>
            <a:ext cx="901700" cy="140970"/>
            <a:chOff x="4386262" y="2459037"/>
            <a:chExt cx="901700" cy="140970"/>
          </a:xfrm>
        </p:grpSpPr>
        <p:sp>
          <p:nvSpPr>
            <p:cNvPr id="76" name="object 76"/>
            <p:cNvSpPr/>
            <p:nvPr/>
          </p:nvSpPr>
          <p:spPr>
            <a:xfrm>
              <a:off x="4392612" y="2465387"/>
              <a:ext cx="889000" cy="128270"/>
            </a:xfrm>
            <a:custGeom>
              <a:avLst/>
              <a:gdLst/>
              <a:ahLst/>
              <a:cxnLst/>
              <a:rect l="l" t="t" r="r" b="b"/>
              <a:pathLst>
                <a:path w="889000" h="128269">
                  <a:moveTo>
                    <a:pt x="444500" y="0"/>
                  </a:moveTo>
                  <a:lnTo>
                    <a:pt x="364600" y="1029"/>
                  </a:lnTo>
                  <a:lnTo>
                    <a:pt x="289399" y="3997"/>
                  </a:lnTo>
                  <a:lnTo>
                    <a:pt x="220152" y="8723"/>
                  </a:lnTo>
                  <a:lnTo>
                    <a:pt x="158114" y="15027"/>
                  </a:lnTo>
                  <a:lnTo>
                    <a:pt x="104540" y="22729"/>
                  </a:lnTo>
                  <a:lnTo>
                    <a:pt x="60687" y="31647"/>
                  </a:lnTo>
                  <a:lnTo>
                    <a:pt x="7161" y="52411"/>
                  </a:lnTo>
                  <a:lnTo>
                    <a:pt x="0" y="63897"/>
                  </a:lnTo>
                  <a:lnTo>
                    <a:pt x="7161" y="75382"/>
                  </a:lnTo>
                  <a:lnTo>
                    <a:pt x="60687" y="96146"/>
                  </a:lnTo>
                  <a:lnTo>
                    <a:pt x="104540" y="105064"/>
                  </a:lnTo>
                  <a:lnTo>
                    <a:pt x="158114" y="112765"/>
                  </a:lnTo>
                  <a:lnTo>
                    <a:pt x="220152" y="119069"/>
                  </a:lnTo>
                  <a:lnTo>
                    <a:pt x="289399" y="123796"/>
                  </a:lnTo>
                  <a:lnTo>
                    <a:pt x="364600" y="126764"/>
                  </a:lnTo>
                  <a:lnTo>
                    <a:pt x="444500" y="127793"/>
                  </a:lnTo>
                  <a:lnTo>
                    <a:pt x="524399" y="126764"/>
                  </a:lnTo>
                  <a:lnTo>
                    <a:pt x="599600" y="123796"/>
                  </a:lnTo>
                  <a:lnTo>
                    <a:pt x="668847" y="119069"/>
                  </a:lnTo>
                  <a:lnTo>
                    <a:pt x="730885" y="112765"/>
                  </a:lnTo>
                  <a:lnTo>
                    <a:pt x="784459" y="105064"/>
                  </a:lnTo>
                  <a:lnTo>
                    <a:pt x="828312" y="96146"/>
                  </a:lnTo>
                  <a:lnTo>
                    <a:pt x="881838" y="75382"/>
                  </a:lnTo>
                  <a:lnTo>
                    <a:pt x="889000" y="63897"/>
                  </a:lnTo>
                  <a:lnTo>
                    <a:pt x="881838" y="52411"/>
                  </a:lnTo>
                  <a:lnTo>
                    <a:pt x="828312" y="31647"/>
                  </a:lnTo>
                  <a:lnTo>
                    <a:pt x="784459" y="22729"/>
                  </a:lnTo>
                  <a:lnTo>
                    <a:pt x="730885" y="15027"/>
                  </a:lnTo>
                  <a:lnTo>
                    <a:pt x="668847" y="8723"/>
                  </a:lnTo>
                  <a:lnTo>
                    <a:pt x="599600" y="3997"/>
                  </a:lnTo>
                  <a:lnTo>
                    <a:pt x="524399" y="1029"/>
                  </a:lnTo>
                  <a:lnTo>
                    <a:pt x="444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392612" y="2465387"/>
              <a:ext cx="889000" cy="128270"/>
            </a:xfrm>
            <a:custGeom>
              <a:avLst/>
              <a:gdLst/>
              <a:ahLst/>
              <a:cxnLst/>
              <a:rect l="l" t="t" r="r" b="b"/>
              <a:pathLst>
                <a:path w="889000" h="128269">
                  <a:moveTo>
                    <a:pt x="0" y="63897"/>
                  </a:moveTo>
                  <a:lnTo>
                    <a:pt x="60687" y="31646"/>
                  </a:lnTo>
                  <a:lnTo>
                    <a:pt x="104540" y="22728"/>
                  </a:lnTo>
                  <a:lnTo>
                    <a:pt x="158114" y="15027"/>
                  </a:lnTo>
                  <a:lnTo>
                    <a:pt x="220152" y="8723"/>
                  </a:lnTo>
                  <a:lnTo>
                    <a:pt x="289399" y="3997"/>
                  </a:lnTo>
                  <a:lnTo>
                    <a:pt x="364600" y="1029"/>
                  </a:lnTo>
                  <a:lnTo>
                    <a:pt x="444500" y="0"/>
                  </a:lnTo>
                  <a:lnTo>
                    <a:pt x="524399" y="1029"/>
                  </a:lnTo>
                  <a:lnTo>
                    <a:pt x="599600" y="3997"/>
                  </a:lnTo>
                  <a:lnTo>
                    <a:pt x="668847" y="8723"/>
                  </a:lnTo>
                  <a:lnTo>
                    <a:pt x="730885" y="15027"/>
                  </a:lnTo>
                  <a:lnTo>
                    <a:pt x="784459" y="22728"/>
                  </a:lnTo>
                  <a:lnTo>
                    <a:pt x="828312" y="31646"/>
                  </a:lnTo>
                  <a:lnTo>
                    <a:pt x="881838" y="52411"/>
                  </a:lnTo>
                  <a:lnTo>
                    <a:pt x="889000" y="63897"/>
                  </a:lnTo>
                  <a:lnTo>
                    <a:pt x="881838" y="75382"/>
                  </a:lnTo>
                  <a:lnTo>
                    <a:pt x="828312" y="96147"/>
                  </a:lnTo>
                  <a:lnTo>
                    <a:pt x="784459" y="105065"/>
                  </a:lnTo>
                  <a:lnTo>
                    <a:pt x="730885" y="112766"/>
                  </a:lnTo>
                  <a:lnTo>
                    <a:pt x="668847" y="119070"/>
                  </a:lnTo>
                  <a:lnTo>
                    <a:pt x="599600" y="123796"/>
                  </a:lnTo>
                  <a:lnTo>
                    <a:pt x="524399" y="126764"/>
                  </a:lnTo>
                  <a:lnTo>
                    <a:pt x="444500" y="127794"/>
                  </a:lnTo>
                  <a:lnTo>
                    <a:pt x="364600" y="126764"/>
                  </a:lnTo>
                  <a:lnTo>
                    <a:pt x="289399" y="123796"/>
                  </a:lnTo>
                  <a:lnTo>
                    <a:pt x="220152" y="119070"/>
                  </a:lnTo>
                  <a:lnTo>
                    <a:pt x="158114" y="112766"/>
                  </a:lnTo>
                  <a:lnTo>
                    <a:pt x="104540" y="105065"/>
                  </a:lnTo>
                  <a:lnTo>
                    <a:pt x="60687" y="96147"/>
                  </a:lnTo>
                  <a:lnTo>
                    <a:pt x="7161" y="75382"/>
                  </a:lnTo>
                  <a:lnTo>
                    <a:pt x="0" y="6389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4612481" y="2485643"/>
            <a:ext cx="53721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15" dirty="0">
                <a:solidFill>
                  <a:srgbClr val="FFFFFF"/>
                </a:solidFill>
                <a:latin typeface="Times New Roman"/>
                <a:cs typeface="Times New Roman"/>
              </a:rPr>
              <a:t>Frustrated</a:t>
            </a:r>
            <a:r>
              <a:rPr sz="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" spc="1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" spc="15" dirty="0">
                <a:solidFill>
                  <a:srgbClr val="FFFFFF"/>
                </a:solidFill>
                <a:latin typeface="Times New Roman"/>
                <a:cs typeface="Times New Roman"/>
              </a:rPr>
              <a:t>Controls</a:t>
            </a:r>
            <a:endParaRPr sz="400">
              <a:latin typeface="Times New Roman"/>
              <a:cs typeface="Times New Roman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1882775" y="2639218"/>
            <a:ext cx="1602105" cy="381000"/>
            <a:chOff x="1882775" y="2639218"/>
            <a:chExt cx="1602105" cy="381000"/>
          </a:xfrm>
        </p:grpSpPr>
        <p:sp>
          <p:nvSpPr>
            <p:cNvPr id="80" name="object 80"/>
            <p:cNvSpPr/>
            <p:nvPr/>
          </p:nvSpPr>
          <p:spPr>
            <a:xfrm>
              <a:off x="1889125" y="2836862"/>
              <a:ext cx="146050" cy="177165"/>
            </a:xfrm>
            <a:custGeom>
              <a:avLst/>
              <a:gdLst/>
              <a:ahLst/>
              <a:cxnLst/>
              <a:rect l="l" t="t" r="r" b="b"/>
              <a:pathLst>
                <a:path w="146050" h="177164">
                  <a:moveTo>
                    <a:pt x="0" y="0"/>
                  </a:moveTo>
                  <a:lnTo>
                    <a:pt x="146050" y="0"/>
                  </a:lnTo>
                  <a:lnTo>
                    <a:pt x="146050" y="177006"/>
                  </a:lnTo>
                  <a:lnTo>
                    <a:pt x="0" y="17700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955006" y="2833687"/>
              <a:ext cx="13970" cy="0"/>
            </a:xfrm>
            <a:custGeom>
              <a:avLst/>
              <a:gdLst/>
              <a:ahLst/>
              <a:cxnLst/>
              <a:rect l="l" t="t" r="r" b="b"/>
              <a:pathLst>
                <a:path w="13969">
                  <a:moveTo>
                    <a:pt x="0" y="0"/>
                  </a:moveTo>
                  <a:lnTo>
                    <a:pt x="13494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43100" y="2836862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0" y="18256"/>
                  </a:moveTo>
                  <a:lnTo>
                    <a:pt x="1434" y="11150"/>
                  </a:lnTo>
                  <a:lnTo>
                    <a:pt x="5347" y="5347"/>
                  </a:lnTo>
                  <a:lnTo>
                    <a:pt x="11150" y="1434"/>
                  </a:lnTo>
                  <a:lnTo>
                    <a:pt x="18256" y="0"/>
                  </a:lnTo>
                  <a:lnTo>
                    <a:pt x="25362" y="1434"/>
                  </a:lnTo>
                  <a:lnTo>
                    <a:pt x="31165" y="5347"/>
                  </a:lnTo>
                  <a:lnTo>
                    <a:pt x="35077" y="11150"/>
                  </a:lnTo>
                  <a:lnTo>
                    <a:pt x="36512" y="18256"/>
                  </a:lnTo>
                  <a:lnTo>
                    <a:pt x="35077" y="25362"/>
                  </a:lnTo>
                  <a:lnTo>
                    <a:pt x="31165" y="31165"/>
                  </a:lnTo>
                  <a:lnTo>
                    <a:pt x="25362" y="35077"/>
                  </a:lnTo>
                  <a:lnTo>
                    <a:pt x="18256" y="36512"/>
                  </a:lnTo>
                  <a:lnTo>
                    <a:pt x="11150" y="35077"/>
                  </a:lnTo>
                  <a:lnTo>
                    <a:pt x="5347" y="31165"/>
                  </a:lnTo>
                  <a:lnTo>
                    <a:pt x="1434" y="25362"/>
                  </a:lnTo>
                  <a:lnTo>
                    <a:pt x="0" y="1825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590006" y="2645568"/>
              <a:ext cx="888365" cy="128905"/>
            </a:xfrm>
            <a:custGeom>
              <a:avLst/>
              <a:gdLst/>
              <a:ahLst/>
              <a:cxnLst/>
              <a:rect l="l" t="t" r="r" b="b"/>
              <a:pathLst>
                <a:path w="888364" h="128905">
                  <a:moveTo>
                    <a:pt x="444103" y="0"/>
                  </a:moveTo>
                  <a:lnTo>
                    <a:pt x="364275" y="1035"/>
                  </a:lnTo>
                  <a:lnTo>
                    <a:pt x="289141" y="4022"/>
                  </a:lnTo>
                  <a:lnTo>
                    <a:pt x="219956" y="8778"/>
                  </a:lnTo>
                  <a:lnTo>
                    <a:pt x="157973" y="15121"/>
                  </a:lnTo>
                  <a:lnTo>
                    <a:pt x="104447" y="22870"/>
                  </a:lnTo>
                  <a:lnTo>
                    <a:pt x="60633" y="31843"/>
                  </a:lnTo>
                  <a:lnTo>
                    <a:pt x="7155" y="52737"/>
                  </a:lnTo>
                  <a:lnTo>
                    <a:pt x="0" y="64293"/>
                  </a:lnTo>
                  <a:lnTo>
                    <a:pt x="7155" y="75850"/>
                  </a:lnTo>
                  <a:lnTo>
                    <a:pt x="60633" y="96744"/>
                  </a:lnTo>
                  <a:lnTo>
                    <a:pt x="104447" y="105717"/>
                  </a:lnTo>
                  <a:lnTo>
                    <a:pt x="157973" y="113466"/>
                  </a:lnTo>
                  <a:lnTo>
                    <a:pt x="219956" y="119809"/>
                  </a:lnTo>
                  <a:lnTo>
                    <a:pt x="289141" y="124565"/>
                  </a:lnTo>
                  <a:lnTo>
                    <a:pt x="364275" y="127551"/>
                  </a:lnTo>
                  <a:lnTo>
                    <a:pt x="444103" y="128587"/>
                  </a:lnTo>
                  <a:lnTo>
                    <a:pt x="523931" y="127551"/>
                  </a:lnTo>
                  <a:lnTo>
                    <a:pt x="599065" y="124565"/>
                  </a:lnTo>
                  <a:lnTo>
                    <a:pt x="668250" y="119809"/>
                  </a:lnTo>
                  <a:lnTo>
                    <a:pt x="730233" y="113466"/>
                  </a:lnTo>
                  <a:lnTo>
                    <a:pt x="783758" y="105717"/>
                  </a:lnTo>
                  <a:lnTo>
                    <a:pt x="827573" y="96744"/>
                  </a:lnTo>
                  <a:lnTo>
                    <a:pt x="881051" y="75850"/>
                  </a:lnTo>
                  <a:lnTo>
                    <a:pt x="888206" y="64293"/>
                  </a:lnTo>
                  <a:lnTo>
                    <a:pt x="881051" y="52737"/>
                  </a:lnTo>
                  <a:lnTo>
                    <a:pt x="827573" y="31843"/>
                  </a:lnTo>
                  <a:lnTo>
                    <a:pt x="783758" y="22870"/>
                  </a:lnTo>
                  <a:lnTo>
                    <a:pt x="730233" y="15121"/>
                  </a:lnTo>
                  <a:lnTo>
                    <a:pt x="668250" y="8778"/>
                  </a:lnTo>
                  <a:lnTo>
                    <a:pt x="599065" y="4022"/>
                  </a:lnTo>
                  <a:lnTo>
                    <a:pt x="523931" y="1035"/>
                  </a:lnTo>
                  <a:lnTo>
                    <a:pt x="4441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590006" y="2645568"/>
              <a:ext cx="888365" cy="128905"/>
            </a:xfrm>
            <a:custGeom>
              <a:avLst/>
              <a:gdLst/>
              <a:ahLst/>
              <a:cxnLst/>
              <a:rect l="l" t="t" r="r" b="b"/>
              <a:pathLst>
                <a:path w="888364" h="128905">
                  <a:moveTo>
                    <a:pt x="0" y="64293"/>
                  </a:moveTo>
                  <a:lnTo>
                    <a:pt x="60633" y="31843"/>
                  </a:lnTo>
                  <a:lnTo>
                    <a:pt x="104447" y="22870"/>
                  </a:lnTo>
                  <a:lnTo>
                    <a:pt x="157973" y="15121"/>
                  </a:lnTo>
                  <a:lnTo>
                    <a:pt x="219955" y="8777"/>
                  </a:lnTo>
                  <a:lnTo>
                    <a:pt x="289141" y="4022"/>
                  </a:lnTo>
                  <a:lnTo>
                    <a:pt x="364275" y="1035"/>
                  </a:lnTo>
                  <a:lnTo>
                    <a:pt x="444103" y="0"/>
                  </a:lnTo>
                  <a:lnTo>
                    <a:pt x="523931" y="1035"/>
                  </a:lnTo>
                  <a:lnTo>
                    <a:pt x="599065" y="4022"/>
                  </a:lnTo>
                  <a:lnTo>
                    <a:pt x="668250" y="8777"/>
                  </a:lnTo>
                  <a:lnTo>
                    <a:pt x="730233" y="15121"/>
                  </a:lnTo>
                  <a:lnTo>
                    <a:pt x="783758" y="22870"/>
                  </a:lnTo>
                  <a:lnTo>
                    <a:pt x="827573" y="31843"/>
                  </a:lnTo>
                  <a:lnTo>
                    <a:pt x="881051" y="52736"/>
                  </a:lnTo>
                  <a:lnTo>
                    <a:pt x="888206" y="64293"/>
                  </a:lnTo>
                  <a:lnTo>
                    <a:pt x="881051" y="75850"/>
                  </a:lnTo>
                  <a:lnTo>
                    <a:pt x="827573" y="96744"/>
                  </a:lnTo>
                  <a:lnTo>
                    <a:pt x="783758" y="105717"/>
                  </a:lnTo>
                  <a:lnTo>
                    <a:pt x="730233" y="113466"/>
                  </a:lnTo>
                  <a:lnTo>
                    <a:pt x="668250" y="119809"/>
                  </a:lnTo>
                  <a:lnTo>
                    <a:pt x="599065" y="124565"/>
                  </a:lnTo>
                  <a:lnTo>
                    <a:pt x="523931" y="127551"/>
                  </a:lnTo>
                  <a:lnTo>
                    <a:pt x="444103" y="128587"/>
                  </a:lnTo>
                  <a:lnTo>
                    <a:pt x="364275" y="127551"/>
                  </a:lnTo>
                  <a:lnTo>
                    <a:pt x="289141" y="124565"/>
                  </a:lnTo>
                  <a:lnTo>
                    <a:pt x="219955" y="119809"/>
                  </a:lnTo>
                  <a:lnTo>
                    <a:pt x="157973" y="113466"/>
                  </a:lnTo>
                  <a:lnTo>
                    <a:pt x="104447" y="105717"/>
                  </a:lnTo>
                  <a:lnTo>
                    <a:pt x="60633" y="96744"/>
                  </a:lnTo>
                  <a:lnTo>
                    <a:pt x="7155" y="75850"/>
                  </a:lnTo>
                  <a:lnTo>
                    <a:pt x="0" y="6429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599531" y="2655093"/>
              <a:ext cx="871219" cy="109855"/>
            </a:xfrm>
            <a:custGeom>
              <a:avLst/>
              <a:gdLst/>
              <a:ahLst/>
              <a:cxnLst/>
              <a:rect l="l" t="t" r="r" b="b"/>
              <a:pathLst>
                <a:path w="871220" h="109855">
                  <a:moveTo>
                    <a:pt x="435372" y="0"/>
                  </a:moveTo>
                  <a:lnTo>
                    <a:pt x="357113" y="882"/>
                  </a:lnTo>
                  <a:lnTo>
                    <a:pt x="283457" y="3426"/>
                  </a:lnTo>
                  <a:lnTo>
                    <a:pt x="215631" y="7477"/>
                  </a:lnTo>
                  <a:lnTo>
                    <a:pt x="154867" y="12881"/>
                  </a:lnTo>
                  <a:lnTo>
                    <a:pt x="102394" y="19482"/>
                  </a:lnTo>
                  <a:lnTo>
                    <a:pt x="59441" y="27126"/>
                  </a:lnTo>
                  <a:lnTo>
                    <a:pt x="7014" y="44924"/>
                  </a:lnTo>
                  <a:lnTo>
                    <a:pt x="0" y="54768"/>
                  </a:lnTo>
                  <a:lnTo>
                    <a:pt x="7014" y="64613"/>
                  </a:lnTo>
                  <a:lnTo>
                    <a:pt x="59441" y="82411"/>
                  </a:lnTo>
                  <a:lnTo>
                    <a:pt x="102394" y="90055"/>
                  </a:lnTo>
                  <a:lnTo>
                    <a:pt x="154867" y="96656"/>
                  </a:lnTo>
                  <a:lnTo>
                    <a:pt x="215631" y="102060"/>
                  </a:lnTo>
                  <a:lnTo>
                    <a:pt x="283457" y="106111"/>
                  </a:lnTo>
                  <a:lnTo>
                    <a:pt x="357113" y="108655"/>
                  </a:lnTo>
                  <a:lnTo>
                    <a:pt x="435372" y="109537"/>
                  </a:lnTo>
                  <a:lnTo>
                    <a:pt x="513631" y="108655"/>
                  </a:lnTo>
                  <a:lnTo>
                    <a:pt x="587287" y="106111"/>
                  </a:lnTo>
                  <a:lnTo>
                    <a:pt x="655112" y="102060"/>
                  </a:lnTo>
                  <a:lnTo>
                    <a:pt x="715876" y="96656"/>
                  </a:lnTo>
                  <a:lnTo>
                    <a:pt x="768349" y="90055"/>
                  </a:lnTo>
                  <a:lnTo>
                    <a:pt x="811302" y="82411"/>
                  </a:lnTo>
                  <a:lnTo>
                    <a:pt x="863729" y="64613"/>
                  </a:lnTo>
                  <a:lnTo>
                    <a:pt x="870743" y="54768"/>
                  </a:lnTo>
                  <a:lnTo>
                    <a:pt x="863729" y="44924"/>
                  </a:lnTo>
                  <a:lnTo>
                    <a:pt x="811302" y="27126"/>
                  </a:lnTo>
                  <a:lnTo>
                    <a:pt x="768349" y="19482"/>
                  </a:lnTo>
                  <a:lnTo>
                    <a:pt x="715876" y="12881"/>
                  </a:lnTo>
                  <a:lnTo>
                    <a:pt x="655112" y="7477"/>
                  </a:lnTo>
                  <a:lnTo>
                    <a:pt x="587287" y="3426"/>
                  </a:lnTo>
                  <a:lnTo>
                    <a:pt x="513631" y="882"/>
                  </a:lnTo>
                  <a:lnTo>
                    <a:pt x="4353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599531" y="2655093"/>
              <a:ext cx="871219" cy="109855"/>
            </a:xfrm>
            <a:custGeom>
              <a:avLst/>
              <a:gdLst/>
              <a:ahLst/>
              <a:cxnLst/>
              <a:rect l="l" t="t" r="r" b="b"/>
              <a:pathLst>
                <a:path w="871220" h="109855">
                  <a:moveTo>
                    <a:pt x="0" y="54768"/>
                  </a:moveTo>
                  <a:lnTo>
                    <a:pt x="59441" y="27125"/>
                  </a:lnTo>
                  <a:lnTo>
                    <a:pt x="102394" y="19481"/>
                  </a:lnTo>
                  <a:lnTo>
                    <a:pt x="154867" y="12880"/>
                  </a:lnTo>
                  <a:lnTo>
                    <a:pt x="215631" y="7477"/>
                  </a:lnTo>
                  <a:lnTo>
                    <a:pt x="283456" y="3426"/>
                  </a:lnTo>
                  <a:lnTo>
                    <a:pt x="357113" y="882"/>
                  </a:lnTo>
                  <a:lnTo>
                    <a:pt x="435372" y="0"/>
                  </a:lnTo>
                  <a:lnTo>
                    <a:pt x="513630" y="882"/>
                  </a:lnTo>
                  <a:lnTo>
                    <a:pt x="587287" y="3426"/>
                  </a:lnTo>
                  <a:lnTo>
                    <a:pt x="655112" y="7477"/>
                  </a:lnTo>
                  <a:lnTo>
                    <a:pt x="715876" y="12880"/>
                  </a:lnTo>
                  <a:lnTo>
                    <a:pt x="768350" y="19481"/>
                  </a:lnTo>
                  <a:lnTo>
                    <a:pt x="811303" y="27125"/>
                  </a:lnTo>
                  <a:lnTo>
                    <a:pt x="863729" y="44923"/>
                  </a:lnTo>
                  <a:lnTo>
                    <a:pt x="870744" y="54768"/>
                  </a:lnTo>
                  <a:lnTo>
                    <a:pt x="863729" y="64613"/>
                  </a:lnTo>
                  <a:lnTo>
                    <a:pt x="811303" y="82411"/>
                  </a:lnTo>
                  <a:lnTo>
                    <a:pt x="768350" y="90055"/>
                  </a:lnTo>
                  <a:lnTo>
                    <a:pt x="715876" y="96656"/>
                  </a:lnTo>
                  <a:lnTo>
                    <a:pt x="655112" y="102059"/>
                  </a:lnTo>
                  <a:lnTo>
                    <a:pt x="587287" y="106111"/>
                  </a:lnTo>
                  <a:lnTo>
                    <a:pt x="513630" y="108655"/>
                  </a:lnTo>
                  <a:lnTo>
                    <a:pt x="435372" y="109537"/>
                  </a:lnTo>
                  <a:lnTo>
                    <a:pt x="357113" y="108655"/>
                  </a:lnTo>
                  <a:lnTo>
                    <a:pt x="283456" y="106111"/>
                  </a:lnTo>
                  <a:lnTo>
                    <a:pt x="215631" y="102059"/>
                  </a:lnTo>
                  <a:lnTo>
                    <a:pt x="154867" y="96656"/>
                  </a:lnTo>
                  <a:lnTo>
                    <a:pt x="102394" y="90055"/>
                  </a:lnTo>
                  <a:lnTo>
                    <a:pt x="59441" y="82411"/>
                  </a:lnTo>
                  <a:lnTo>
                    <a:pt x="7014" y="64613"/>
                  </a:lnTo>
                  <a:lnTo>
                    <a:pt x="0" y="5476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2847975" y="2665476"/>
            <a:ext cx="44640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0" spc="-45" dirty="0">
                <a:latin typeface="Times New Roman"/>
                <a:cs typeface="Times New Roman"/>
              </a:rPr>
              <a:t>C</a:t>
            </a:r>
            <a:r>
              <a:rPr sz="600" spc="-67" baseline="6944" dirty="0">
                <a:solidFill>
                  <a:srgbClr val="00FF00"/>
                </a:solidFill>
                <a:latin typeface="Times New Roman"/>
                <a:cs typeface="Times New Roman"/>
              </a:rPr>
              <a:t>in</a:t>
            </a:r>
            <a:r>
              <a:rPr sz="400" spc="-45" dirty="0">
                <a:latin typeface="Times New Roman"/>
                <a:cs typeface="Times New Roman"/>
              </a:rPr>
              <a:t>o</a:t>
            </a:r>
            <a:r>
              <a:rPr sz="600" spc="-67" baseline="6944" dirty="0">
                <a:solidFill>
                  <a:srgbClr val="00FF00"/>
                </a:solidFill>
                <a:latin typeface="Times New Roman"/>
                <a:cs typeface="Times New Roman"/>
              </a:rPr>
              <a:t>c</a:t>
            </a:r>
            <a:r>
              <a:rPr sz="400" spc="-45" dirty="0">
                <a:latin typeface="Times New Roman"/>
                <a:cs typeface="Times New Roman"/>
              </a:rPr>
              <a:t>n</a:t>
            </a:r>
            <a:r>
              <a:rPr sz="600" spc="-67" baseline="6944" dirty="0">
                <a:solidFill>
                  <a:srgbClr val="00FF00"/>
                </a:solidFill>
                <a:latin typeface="Times New Roman"/>
                <a:cs typeface="Times New Roman"/>
              </a:rPr>
              <a:t>lu</a:t>
            </a:r>
            <a:r>
              <a:rPr sz="400" spc="-45" dirty="0">
                <a:latin typeface="Times New Roman"/>
                <a:cs typeface="Times New Roman"/>
              </a:rPr>
              <a:t>tr</a:t>
            </a:r>
            <a:r>
              <a:rPr sz="600" spc="-67" baseline="6944" dirty="0">
                <a:solidFill>
                  <a:srgbClr val="00FF00"/>
                </a:solidFill>
                <a:latin typeface="Times New Roman"/>
                <a:cs typeface="Times New Roman"/>
              </a:rPr>
              <a:t>d</a:t>
            </a:r>
            <a:r>
              <a:rPr sz="400" spc="-45" dirty="0">
                <a:latin typeface="Times New Roman"/>
                <a:cs typeface="Times New Roman"/>
              </a:rPr>
              <a:t>o</a:t>
            </a:r>
            <a:r>
              <a:rPr sz="600" spc="-67" baseline="6944" dirty="0">
                <a:solidFill>
                  <a:srgbClr val="00FF00"/>
                </a:solidFill>
                <a:latin typeface="Times New Roman"/>
                <a:cs typeface="Times New Roman"/>
              </a:rPr>
              <a:t>e</a:t>
            </a:r>
            <a:r>
              <a:rPr sz="400" spc="-45" dirty="0">
                <a:latin typeface="Times New Roman"/>
                <a:cs typeface="Times New Roman"/>
              </a:rPr>
              <a:t>l</a:t>
            </a:r>
            <a:r>
              <a:rPr sz="600" spc="-67" baseline="6944" dirty="0">
                <a:solidFill>
                  <a:srgbClr val="00FF00"/>
                </a:solidFill>
                <a:latin typeface="Times New Roman"/>
                <a:cs typeface="Times New Roman"/>
              </a:rPr>
              <a:t>s</a:t>
            </a:r>
            <a:r>
              <a:rPr sz="400" spc="-45" dirty="0">
                <a:latin typeface="Times New Roman"/>
                <a:cs typeface="Times New Roman"/>
              </a:rPr>
              <a:t>Loosely</a:t>
            </a:r>
            <a:endParaRPr sz="400">
              <a:latin typeface="Times New Roman"/>
              <a:cs typeface="Times New Roman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4386262" y="2820987"/>
            <a:ext cx="901700" cy="139700"/>
            <a:chOff x="4386262" y="2820987"/>
            <a:chExt cx="901700" cy="139700"/>
          </a:xfrm>
        </p:grpSpPr>
        <p:sp>
          <p:nvSpPr>
            <p:cNvPr id="89" name="object 89"/>
            <p:cNvSpPr/>
            <p:nvPr/>
          </p:nvSpPr>
          <p:spPr>
            <a:xfrm>
              <a:off x="4392612" y="2827337"/>
              <a:ext cx="889000" cy="127000"/>
            </a:xfrm>
            <a:custGeom>
              <a:avLst/>
              <a:gdLst/>
              <a:ahLst/>
              <a:cxnLst/>
              <a:rect l="l" t="t" r="r" b="b"/>
              <a:pathLst>
                <a:path w="889000" h="127000">
                  <a:moveTo>
                    <a:pt x="444500" y="0"/>
                  </a:moveTo>
                  <a:lnTo>
                    <a:pt x="364600" y="1023"/>
                  </a:lnTo>
                  <a:lnTo>
                    <a:pt x="289399" y="3972"/>
                  </a:lnTo>
                  <a:lnTo>
                    <a:pt x="220152" y="8669"/>
                  </a:lnTo>
                  <a:lnTo>
                    <a:pt x="158114" y="14934"/>
                  </a:lnTo>
                  <a:lnTo>
                    <a:pt x="104540" y="22587"/>
                  </a:lnTo>
                  <a:lnTo>
                    <a:pt x="60687" y="31450"/>
                  </a:lnTo>
                  <a:lnTo>
                    <a:pt x="7161" y="52085"/>
                  </a:lnTo>
                  <a:lnTo>
                    <a:pt x="0" y="63500"/>
                  </a:lnTo>
                  <a:lnTo>
                    <a:pt x="7161" y="74914"/>
                  </a:lnTo>
                  <a:lnTo>
                    <a:pt x="60687" y="95549"/>
                  </a:lnTo>
                  <a:lnTo>
                    <a:pt x="104540" y="104412"/>
                  </a:lnTo>
                  <a:lnTo>
                    <a:pt x="158114" y="112065"/>
                  </a:lnTo>
                  <a:lnTo>
                    <a:pt x="220152" y="118330"/>
                  </a:lnTo>
                  <a:lnTo>
                    <a:pt x="289399" y="123027"/>
                  </a:lnTo>
                  <a:lnTo>
                    <a:pt x="364600" y="125976"/>
                  </a:lnTo>
                  <a:lnTo>
                    <a:pt x="444500" y="127000"/>
                  </a:lnTo>
                  <a:lnTo>
                    <a:pt x="524399" y="125976"/>
                  </a:lnTo>
                  <a:lnTo>
                    <a:pt x="599600" y="123027"/>
                  </a:lnTo>
                  <a:lnTo>
                    <a:pt x="668847" y="118330"/>
                  </a:lnTo>
                  <a:lnTo>
                    <a:pt x="730885" y="112065"/>
                  </a:lnTo>
                  <a:lnTo>
                    <a:pt x="784459" y="104412"/>
                  </a:lnTo>
                  <a:lnTo>
                    <a:pt x="828312" y="95549"/>
                  </a:lnTo>
                  <a:lnTo>
                    <a:pt x="881838" y="74914"/>
                  </a:lnTo>
                  <a:lnTo>
                    <a:pt x="889000" y="63500"/>
                  </a:lnTo>
                  <a:lnTo>
                    <a:pt x="881838" y="52085"/>
                  </a:lnTo>
                  <a:lnTo>
                    <a:pt x="828312" y="31450"/>
                  </a:lnTo>
                  <a:lnTo>
                    <a:pt x="784459" y="22587"/>
                  </a:lnTo>
                  <a:lnTo>
                    <a:pt x="730885" y="14934"/>
                  </a:lnTo>
                  <a:lnTo>
                    <a:pt x="668847" y="8669"/>
                  </a:lnTo>
                  <a:lnTo>
                    <a:pt x="599600" y="3972"/>
                  </a:lnTo>
                  <a:lnTo>
                    <a:pt x="524399" y="1023"/>
                  </a:lnTo>
                  <a:lnTo>
                    <a:pt x="444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392612" y="2827337"/>
              <a:ext cx="889000" cy="127000"/>
            </a:xfrm>
            <a:custGeom>
              <a:avLst/>
              <a:gdLst/>
              <a:ahLst/>
              <a:cxnLst/>
              <a:rect l="l" t="t" r="r" b="b"/>
              <a:pathLst>
                <a:path w="889000" h="127000">
                  <a:moveTo>
                    <a:pt x="0" y="63500"/>
                  </a:moveTo>
                  <a:lnTo>
                    <a:pt x="60687" y="31450"/>
                  </a:lnTo>
                  <a:lnTo>
                    <a:pt x="104540" y="22587"/>
                  </a:lnTo>
                  <a:lnTo>
                    <a:pt x="158114" y="14934"/>
                  </a:lnTo>
                  <a:lnTo>
                    <a:pt x="220152" y="8669"/>
                  </a:lnTo>
                  <a:lnTo>
                    <a:pt x="289399" y="3972"/>
                  </a:lnTo>
                  <a:lnTo>
                    <a:pt x="364600" y="1023"/>
                  </a:lnTo>
                  <a:lnTo>
                    <a:pt x="444500" y="0"/>
                  </a:lnTo>
                  <a:lnTo>
                    <a:pt x="524399" y="1023"/>
                  </a:lnTo>
                  <a:lnTo>
                    <a:pt x="599600" y="3972"/>
                  </a:lnTo>
                  <a:lnTo>
                    <a:pt x="668847" y="8669"/>
                  </a:lnTo>
                  <a:lnTo>
                    <a:pt x="730885" y="14934"/>
                  </a:lnTo>
                  <a:lnTo>
                    <a:pt x="784459" y="22587"/>
                  </a:lnTo>
                  <a:lnTo>
                    <a:pt x="828312" y="31450"/>
                  </a:lnTo>
                  <a:lnTo>
                    <a:pt x="881838" y="52085"/>
                  </a:lnTo>
                  <a:lnTo>
                    <a:pt x="889000" y="63500"/>
                  </a:lnTo>
                  <a:lnTo>
                    <a:pt x="881838" y="74914"/>
                  </a:lnTo>
                  <a:lnTo>
                    <a:pt x="828312" y="95549"/>
                  </a:lnTo>
                  <a:lnTo>
                    <a:pt x="784459" y="104412"/>
                  </a:lnTo>
                  <a:lnTo>
                    <a:pt x="730885" y="112065"/>
                  </a:lnTo>
                  <a:lnTo>
                    <a:pt x="668847" y="118330"/>
                  </a:lnTo>
                  <a:lnTo>
                    <a:pt x="599600" y="123027"/>
                  </a:lnTo>
                  <a:lnTo>
                    <a:pt x="524399" y="125976"/>
                  </a:lnTo>
                  <a:lnTo>
                    <a:pt x="444500" y="127000"/>
                  </a:lnTo>
                  <a:lnTo>
                    <a:pt x="364600" y="125976"/>
                  </a:lnTo>
                  <a:lnTo>
                    <a:pt x="289399" y="123027"/>
                  </a:lnTo>
                  <a:lnTo>
                    <a:pt x="220152" y="118330"/>
                  </a:lnTo>
                  <a:lnTo>
                    <a:pt x="158114" y="112065"/>
                  </a:lnTo>
                  <a:lnTo>
                    <a:pt x="104540" y="104412"/>
                  </a:lnTo>
                  <a:lnTo>
                    <a:pt x="60687" y="95549"/>
                  </a:lnTo>
                  <a:lnTo>
                    <a:pt x="7161" y="74914"/>
                  </a:lnTo>
                  <a:lnTo>
                    <a:pt x="0" y="635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4595018" y="2845307"/>
            <a:ext cx="59880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15" dirty="0">
                <a:solidFill>
                  <a:srgbClr val="FFFFFF"/>
                </a:solidFill>
                <a:latin typeface="Times New Roman"/>
                <a:cs typeface="Times New Roman"/>
              </a:rPr>
              <a:t>Denial-of-Service</a:t>
            </a:r>
            <a:r>
              <a:rPr sz="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" spc="15" dirty="0">
                <a:solidFill>
                  <a:srgbClr val="FFFFFF"/>
                </a:solidFill>
                <a:latin typeface="Times New Roman"/>
                <a:cs typeface="Times New Roman"/>
              </a:rPr>
              <a:t>Attack</a:t>
            </a:r>
            <a:endParaRPr sz="400">
              <a:latin typeface="Times New Roman"/>
              <a:cs typeface="Times New Roman"/>
            </a:endParaRPr>
          </a:p>
        </p:txBody>
      </p:sp>
      <p:pic>
        <p:nvPicPr>
          <p:cNvPr id="92" name="object 9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82775" y="2830512"/>
            <a:ext cx="158750" cy="189706"/>
          </a:xfrm>
          <a:prstGeom prst="rect">
            <a:avLst/>
          </a:prstGeom>
        </p:spPr>
      </p:pic>
      <p:sp>
        <p:nvSpPr>
          <p:cNvPr id="93" name="object 93"/>
          <p:cNvSpPr txBox="1"/>
          <p:nvPr/>
        </p:nvSpPr>
        <p:spPr>
          <a:xfrm>
            <a:off x="1790700" y="2945892"/>
            <a:ext cx="39306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15" dirty="0">
                <a:latin typeface="Times New Roman"/>
                <a:cs typeface="Times New Roman"/>
              </a:rPr>
              <a:t>Security</a:t>
            </a:r>
            <a:r>
              <a:rPr sz="400" spc="-15" dirty="0">
                <a:latin typeface="Times New Roman"/>
                <a:cs typeface="Times New Roman"/>
              </a:rPr>
              <a:t> </a:t>
            </a:r>
            <a:r>
              <a:rPr sz="400" spc="15" dirty="0">
                <a:latin typeface="Times New Roman"/>
                <a:cs typeface="Times New Roman"/>
              </a:rPr>
              <a:t>Officer</a:t>
            </a:r>
            <a:endParaRPr sz="400">
              <a:latin typeface="Times New Roman"/>
              <a:cs typeface="Times New Roman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2583656" y="3001168"/>
            <a:ext cx="901065" cy="141605"/>
            <a:chOff x="2583656" y="3001168"/>
            <a:chExt cx="901065" cy="141605"/>
          </a:xfrm>
        </p:grpSpPr>
        <p:sp>
          <p:nvSpPr>
            <p:cNvPr id="95" name="object 95"/>
            <p:cNvSpPr/>
            <p:nvPr/>
          </p:nvSpPr>
          <p:spPr>
            <a:xfrm>
              <a:off x="2590006" y="3007518"/>
              <a:ext cx="888365" cy="128905"/>
            </a:xfrm>
            <a:custGeom>
              <a:avLst/>
              <a:gdLst/>
              <a:ahLst/>
              <a:cxnLst/>
              <a:rect l="l" t="t" r="r" b="b"/>
              <a:pathLst>
                <a:path w="888364" h="128905">
                  <a:moveTo>
                    <a:pt x="444103" y="0"/>
                  </a:moveTo>
                  <a:lnTo>
                    <a:pt x="364275" y="1035"/>
                  </a:lnTo>
                  <a:lnTo>
                    <a:pt x="289141" y="4022"/>
                  </a:lnTo>
                  <a:lnTo>
                    <a:pt x="219956" y="8778"/>
                  </a:lnTo>
                  <a:lnTo>
                    <a:pt x="157973" y="15121"/>
                  </a:lnTo>
                  <a:lnTo>
                    <a:pt x="104447" y="22870"/>
                  </a:lnTo>
                  <a:lnTo>
                    <a:pt x="60633" y="31843"/>
                  </a:lnTo>
                  <a:lnTo>
                    <a:pt x="7155" y="52737"/>
                  </a:lnTo>
                  <a:lnTo>
                    <a:pt x="0" y="64293"/>
                  </a:lnTo>
                  <a:lnTo>
                    <a:pt x="7155" y="75850"/>
                  </a:lnTo>
                  <a:lnTo>
                    <a:pt x="60633" y="96744"/>
                  </a:lnTo>
                  <a:lnTo>
                    <a:pt x="104447" y="105717"/>
                  </a:lnTo>
                  <a:lnTo>
                    <a:pt x="157973" y="113466"/>
                  </a:lnTo>
                  <a:lnTo>
                    <a:pt x="219956" y="119809"/>
                  </a:lnTo>
                  <a:lnTo>
                    <a:pt x="289141" y="124565"/>
                  </a:lnTo>
                  <a:lnTo>
                    <a:pt x="364275" y="127551"/>
                  </a:lnTo>
                  <a:lnTo>
                    <a:pt x="444103" y="128587"/>
                  </a:lnTo>
                  <a:lnTo>
                    <a:pt x="523931" y="127551"/>
                  </a:lnTo>
                  <a:lnTo>
                    <a:pt x="599065" y="124565"/>
                  </a:lnTo>
                  <a:lnTo>
                    <a:pt x="668250" y="119809"/>
                  </a:lnTo>
                  <a:lnTo>
                    <a:pt x="730233" y="113466"/>
                  </a:lnTo>
                  <a:lnTo>
                    <a:pt x="783758" y="105717"/>
                  </a:lnTo>
                  <a:lnTo>
                    <a:pt x="827573" y="96744"/>
                  </a:lnTo>
                  <a:lnTo>
                    <a:pt x="881051" y="75850"/>
                  </a:lnTo>
                  <a:lnTo>
                    <a:pt x="888206" y="64293"/>
                  </a:lnTo>
                  <a:lnTo>
                    <a:pt x="881051" y="52737"/>
                  </a:lnTo>
                  <a:lnTo>
                    <a:pt x="827573" y="31843"/>
                  </a:lnTo>
                  <a:lnTo>
                    <a:pt x="783758" y="22870"/>
                  </a:lnTo>
                  <a:lnTo>
                    <a:pt x="730233" y="15121"/>
                  </a:lnTo>
                  <a:lnTo>
                    <a:pt x="668250" y="8778"/>
                  </a:lnTo>
                  <a:lnTo>
                    <a:pt x="599065" y="4022"/>
                  </a:lnTo>
                  <a:lnTo>
                    <a:pt x="523931" y="1035"/>
                  </a:lnTo>
                  <a:lnTo>
                    <a:pt x="4441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590006" y="3007518"/>
              <a:ext cx="888365" cy="128905"/>
            </a:xfrm>
            <a:custGeom>
              <a:avLst/>
              <a:gdLst/>
              <a:ahLst/>
              <a:cxnLst/>
              <a:rect l="l" t="t" r="r" b="b"/>
              <a:pathLst>
                <a:path w="888364" h="128905">
                  <a:moveTo>
                    <a:pt x="0" y="64293"/>
                  </a:moveTo>
                  <a:lnTo>
                    <a:pt x="60633" y="31843"/>
                  </a:lnTo>
                  <a:lnTo>
                    <a:pt x="104447" y="22870"/>
                  </a:lnTo>
                  <a:lnTo>
                    <a:pt x="157973" y="15121"/>
                  </a:lnTo>
                  <a:lnTo>
                    <a:pt x="219955" y="8777"/>
                  </a:lnTo>
                  <a:lnTo>
                    <a:pt x="289141" y="4022"/>
                  </a:lnTo>
                  <a:lnTo>
                    <a:pt x="364275" y="1035"/>
                  </a:lnTo>
                  <a:lnTo>
                    <a:pt x="444103" y="0"/>
                  </a:lnTo>
                  <a:lnTo>
                    <a:pt x="523931" y="1035"/>
                  </a:lnTo>
                  <a:lnTo>
                    <a:pt x="599065" y="4022"/>
                  </a:lnTo>
                  <a:lnTo>
                    <a:pt x="668250" y="8777"/>
                  </a:lnTo>
                  <a:lnTo>
                    <a:pt x="730233" y="15121"/>
                  </a:lnTo>
                  <a:lnTo>
                    <a:pt x="783758" y="22870"/>
                  </a:lnTo>
                  <a:lnTo>
                    <a:pt x="827573" y="31843"/>
                  </a:lnTo>
                  <a:lnTo>
                    <a:pt x="881051" y="52736"/>
                  </a:lnTo>
                  <a:lnTo>
                    <a:pt x="888206" y="64293"/>
                  </a:lnTo>
                  <a:lnTo>
                    <a:pt x="881051" y="75850"/>
                  </a:lnTo>
                  <a:lnTo>
                    <a:pt x="827573" y="96744"/>
                  </a:lnTo>
                  <a:lnTo>
                    <a:pt x="783758" y="105717"/>
                  </a:lnTo>
                  <a:lnTo>
                    <a:pt x="730233" y="113466"/>
                  </a:lnTo>
                  <a:lnTo>
                    <a:pt x="668250" y="119809"/>
                  </a:lnTo>
                  <a:lnTo>
                    <a:pt x="599065" y="124565"/>
                  </a:lnTo>
                  <a:lnTo>
                    <a:pt x="523931" y="127551"/>
                  </a:lnTo>
                  <a:lnTo>
                    <a:pt x="444103" y="128587"/>
                  </a:lnTo>
                  <a:lnTo>
                    <a:pt x="364275" y="127551"/>
                  </a:lnTo>
                  <a:lnTo>
                    <a:pt x="289141" y="124565"/>
                  </a:lnTo>
                  <a:lnTo>
                    <a:pt x="219955" y="119809"/>
                  </a:lnTo>
                  <a:lnTo>
                    <a:pt x="157973" y="113466"/>
                  </a:lnTo>
                  <a:lnTo>
                    <a:pt x="104447" y="105717"/>
                  </a:lnTo>
                  <a:lnTo>
                    <a:pt x="60633" y="96744"/>
                  </a:lnTo>
                  <a:lnTo>
                    <a:pt x="7155" y="75850"/>
                  </a:lnTo>
                  <a:lnTo>
                    <a:pt x="0" y="6429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599531" y="3017043"/>
              <a:ext cx="871219" cy="109855"/>
            </a:xfrm>
            <a:custGeom>
              <a:avLst/>
              <a:gdLst/>
              <a:ahLst/>
              <a:cxnLst/>
              <a:rect l="l" t="t" r="r" b="b"/>
              <a:pathLst>
                <a:path w="871220" h="109855">
                  <a:moveTo>
                    <a:pt x="435372" y="0"/>
                  </a:moveTo>
                  <a:lnTo>
                    <a:pt x="357113" y="882"/>
                  </a:lnTo>
                  <a:lnTo>
                    <a:pt x="283457" y="3426"/>
                  </a:lnTo>
                  <a:lnTo>
                    <a:pt x="215631" y="7477"/>
                  </a:lnTo>
                  <a:lnTo>
                    <a:pt x="154867" y="12881"/>
                  </a:lnTo>
                  <a:lnTo>
                    <a:pt x="102394" y="19482"/>
                  </a:lnTo>
                  <a:lnTo>
                    <a:pt x="59441" y="27126"/>
                  </a:lnTo>
                  <a:lnTo>
                    <a:pt x="7014" y="44924"/>
                  </a:lnTo>
                  <a:lnTo>
                    <a:pt x="0" y="54768"/>
                  </a:lnTo>
                  <a:lnTo>
                    <a:pt x="7014" y="64613"/>
                  </a:lnTo>
                  <a:lnTo>
                    <a:pt x="59441" y="82411"/>
                  </a:lnTo>
                  <a:lnTo>
                    <a:pt x="102394" y="90055"/>
                  </a:lnTo>
                  <a:lnTo>
                    <a:pt x="154867" y="96656"/>
                  </a:lnTo>
                  <a:lnTo>
                    <a:pt x="215631" y="102059"/>
                  </a:lnTo>
                  <a:lnTo>
                    <a:pt x="283457" y="106110"/>
                  </a:lnTo>
                  <a:lnTo>
                    <a:pt x="357113" y="108655"/>
                  </a:lnTo>
                  <a:lnTo>
                    <a:pt x="435372" y="109537"/>
                  </a:lnTo>
                  <a:lnTo>
                    <a:pt x="513631" y="108655"/>
                  </a:lnTo>
                  <a:lnTo>
                    <a:pt x="587287" y="106110"/>
                  </a:lnTo>
                  <a:lnTo>
                    <a:pt x="655112" y="102059"/>
                  </a:lnTo>
                  <a:lnTo>
                    <a:pt x="715876" y="96656"/>
                  </a:lnTo>
                  <a:lnTo>
                    <a:pt x="768349" y="90055"/>
                  </a:lnTo>
                  <a:lnTo>
                    <a:pt x="811302" y="82411"/>
                  </a:lnTo>
                  <a:lnTo>
                    <a:pt x="863729" y="64613"/>
                  </a:lnTo>
                  <a:lnTo>
                    <a:pt x="870743" y="54768"/>
                  </a:lnTo>
                  <a:lnTo>
                    <a:pt x="863729" y="44924"/>
                  </a:lnTo>
                  <a:lnTo>
                    <a:pt x="811302" y="27126"/>
                  </a:lnTo>
                  <a:lnTo>
                    <a:pt x="768349" y="19482"/>
                  </a:lnTo>
                  <a:lnTo>
                    <a:pt x="715876" y="12881"/>
                  </a:lnTo>
                  <a:lnTo>
                    <a:pt x="655112" y="7477"/>
                  </a:lnTo>
                  <a:lnTo>
                    <a:pt x="587287" y="3426"/>
                  </a:lnTo>
                  <a:lnTo>
                    <a:pt x="513631" y="882"/>
                  </a:lnTo>
                  <a:lnTo>
                    <a:pt x="4353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599531" y="3017043"/>
              <a:ext cx="871219" cy="109855"/>
            </a:xfrm>
            <a:custGeom>
              <a:avLst/>
              <a:gdLst/>
              <a:ahLst/>
              <a:cxnLst/>
              <a:rect l="l" t="t" r="r" b="b"/>
              <a:pathLst>
                <a:path w="871220" h="109855">
                  <a:moveTo>
                    <a:pt x="0" y="54768"/>
                  </a:moveTo>
                  <a:lnTo>
                    <a:pt x="59441" y="27125"/>
                  </a:lnTo>
                  <a:lnTo>
                    <a:pt x="102394" y="19481"/>
                  </a:lnTo>
                  <a:lnTo>
                    <a:pt x="154867" y="12880"/>
                  </a:lnTo>
                  <a:lnTo>
                    <a:pt x="215631" y="7477"/>
                  </a:lnTo>
                  <a:lnTo>
                    <a:pt x="283456" y="3426"/>
                  </a:lnTo>
                  <a:lnTo>
                    <a:pt x="357113" y="882"/>
                  </a:lnTo>
                  <a:lnTo>
                    <a:pt x="435372" y="0"/>
                  </a:lnTo>
                  <a:lnTo>
                    <a:pt x="513630" y="882"/>
                  </a:lnTo>
                  <a:lnTo>
                    <a:pt x="587287" y="3426"/>
                  </a:lnTo>
                  <a:lnTo>
                    <a:pt x="655112" y="7477"/>
                  </a:lnTo>
                  <a:lnTo>
                    <a:pt x="715876" y="12880"/>
                  </a:lnTo>
                  <a:lnTo>
                    <a:pt x="768350" y="19481"/>
                  </a:lnTo>
                  <a:lnTo>
                    <a:pt x="811303" y="27125"/>
                  </a:lnTo>
                  <a:lnTo>
                    <a:pt x="863729" y="44923"/>
                  </a:lnTo>
                  <a:lnTo>
                    <a:pt x="870744" y="54768"/>
                  </a:lnTo>
                  <a:lnTo>
                    <a:pt x="863729" y="64613"/>
                  </a:lnTo>
                  <a:lnTo>
                    <a:pt x="811303" y="82411"/>
                  </a:lnTo>
                  <a:lnTo>
                    <a:pt x="768350" y="90055"/>
                  </a:lnTo>
                  <a:lnTo>
                    <a:pt x="715876" y="96656"/>
                  </a:lnTo>
                  <a:lnTo>
                    <a:pt x="655112" y="102059"/>
                  </a:lnTo>
                  <a:lnTo>
                    <a:pt x="587287" y="106111"/>
                  </a:lnTo>
                  <a:lnTo>
                    <a:pt x="513630" y="108655"/>
                  </a:lnTo>
                  <a:lnTo>
                    <a:pt x="435372" y="109537"/>
                  </a:lnTo>
                  <a:lnTo>
                    <a:pt x="357113" y="108655"/>
                  </a:lnTo>
                  <a:lnTo>
                    <a:pt x="283456" y="106111"/>
                  </a:lnTo>
                  <a:lnTo>
                    <a:pt x="215631" y="102059"/>
                  </a:lnTo>
                  <a:lnTo>
                    <a:pt x="154867" y="96656"/>
                  </a:lnTo>
                  <a:lnTo>
                    <a:pt x="102394" y="90055"/>
                  </a:lnTo>
                  <a:lnTo>
                    <a:pt x="59441" y="82411"/>
                  </a:lnTo>
                  <a:lnTo>
                    <a:pt x="7014" y="64613"/>
                  </a:lnTo>
                  <a:lnTo>
                    <a:pt x="0" y="5476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2882106" y="3028188"/>
            <a:ext cx="37973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15" dirty="0">
                <a:latin typeface="Times New Roman"/>
                <a:cs typeface="Times New Roman"/>
              </a:rPr>
              <a:t>Control</a:t>
            </a:r>
            <a:r>
              <a:rPr sz="400" spc="-10" dirty="0">
                <a:latin typeface="Times New Roman"/>
                <a:cs typeface="Times New Roman"/>
              </a:rPr>
              <a:t> </a:t>
            </a:r>
            <a:r>
              <a:rPr sz="400" spc="10" dirty="0">
                <a:latin typeface="Times New Roman"/>
                <a:cs typeface="Times New Roman"/>
              </a:rPr>
              <a:t>Strictly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4643437" y="3208019"/>
            <a:ext cx="47180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15" dirty="0">
                <a:solidFill>
                  <a:srgbClr val="FFFFFF"/>
                </a:solidFill>
                <a:latin typeface="Times New Roman"/>
                <a:cs typeface="Times New Roman"/>
              </a:rPr>
              <a:t>Intrude</a:t>
            </a:r>
            <a:r>
              <a:rPr sz="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" spc="10" dirty="0">
                <a:solidFill>
                  <a:srgbClr val="FFFFFF"/>
                </a:solidFill>
                <a:latin typeface="Times New Roman"/>
                <a:cs typeface="Times New Roman"/>
              </a:rPr>
              <a:t>into </a:t>
            </a:r>
            <a:r>
              <a:rPr sz="400" spc="15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499643" y="3387852"/>
            <a:ext cx="73025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spc="15" baseline="6944" dirty="0">
                <a:solidFill>
                  <a:srgbClr val="00FF00"/>
                </a:solidFill>
                <a:latin typeface="Times New Roman"/>
                <a:cs typeface="Times New Roman"/>
              </a:rPr>
              <a:t>i</a:t>
            </a:r>
            <a:r>
              <a:rPr sz="600" spc="37" baseline="6944" dirty="0">
                <a:solidFill>
                  <a:srgbClr val="00FF00"/>
                </a:solidFill>
                <a:latin typeface="Times New Roman"/>
                <a:cs typeface="Times New Roman"/>
              </a:rPr>
              <a:t>n</a:t>
            </a:r>
            <a:r>
              <a:rPr sz="600" spc="30" baseline="6944" dirty="0">
                <a:solidFill>
                  <a:srgbClr val="00FF00"/>
                </a:solidFill>
                <a:latin typeface="Times New Roman"/>
                <a:cs typeface="Times New Roman"/>
              </a:rPr>
              <a:t>c</a:t>
            </a:r>
            <a:r>
              <a:rPr sz="600" spc="15" baseline="6944" dirty="0">
                <a:solidFill>
                  <a:srgbClr val="00FF00"/>
                </a:solidFill>
                <a:latin typeface="Times New Roman"/>
                <a:cs typeface="Times New Roman"/>
              </a:rPr>
              <a:t>l</a:t>
            </a:r>
            <a:r>
              <a:rPr sz="600" spc="37" baseline="6944" dirty="0">
                <a:solidFill>
                  <a:srgbClr val="00FF00"/>
                </a:solidFill>
                <a:latin typeface="Times New Roman"/>
                <a:cs typeface="Times New Roman"/>
              </a:rPr>
              <a:t>ud</a:t>
            </a:r>
            <a:r>
              <a:rPr sz="600" spc="-15" baseline="6944" dirty="0">
                <a:solidFill>
                  <a:srgbClr val="00FF00"/>
                </a:solidFill>
                <a:latin typeface="Times New Roman"/>
                <a:cs typeface="Times New Roman"/>
              </a:rPr>
              <a:t>e</a:t>
            </a:r>
            <a:r>
              <a:rPr sz="400" spc="-215" dirty="0">
                <a:latin typeface="Times New Roman"/>
                <a:cs typeface="Times New Roman"/>
              </a:rPr>
              <a:t>L</a:t>
            </a:r>
            <a:r>
              <a:rPr sz="600" baseline="6944" dirty="0">
                <a:solidFill>
                  <a:srgbClr val="00FF00"/>
                </a:solidFill>
                <a:latin typeface="Times New Roman"/>
                <a:cs typeface="Times New Roman"/>
              </a:rPr>
              <a:t>s</a:t>
            </a:r>
            <a:r>
              <a:rPr sz="600" spc="-22" baseline="6944" dirty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400" spc="25" dirty="0">
                <a:latin typeface="Times New Roman"/>
                <a:cs typeface="Times New Roman"/>
              </a:rPr>
              <a:t>o</a:t>
            </a:r>
            <a:r>
              <a:rPr sz="400" dirty="0">
                <a:latin typeface="Times New Roman"/>
                <a:cs typeface="Times New Roman"/>
              </a:rPr>
              <a:t>g</a:t>
            </a:r>
            <a:r>
              <a:rPr sz="400" spc="35" dirty="0">
                <a:latin typeface="Times New Roman"/>
                <a:cs typeface="Times New Roman"/>
              </a:rPr>
              <a:t> A</a:t>
            </a:r>
            <a:r>
              <a:rPr sz="400" spc="20" dirty="0">
                <a:latin typeface="Times New Roman"/>
                <a:cs typeface="Times New Roman"/>
              </a:rPr>
              <a:t>cce</a:t>
            </a:r>
            <a:r>
              <a:rPr sz="400" spc="15" dirty="0">
                <a:latin typeface="Times New Roman"/>
                <a:cs typeface="Times New Roman"/>
              </a:rPr>
              <a:t>s</a:t>
            </a:r>
            <a:r>
              <a:rPr sz="400" dirty="0">
                <a:latin typeface="Times New Roman"/>
                <a:cs typeface="Times New Roman"/>
              </a:rPr>
              <a:t>s</a:t>
            </a:r>
            <a:r>
              <a:rPr sz="400" spc="30" dirty="0">
                <a:latin typeface="Times New Roman"/>
                <a:cs typeface="Times New Roman"/>
              </a:rPr>
              <a:t> </a:t>
            </a:r>
            <a:r>
              <a:rPr sz="400" spc="35" dirty="0">
                <a:latin typeface="Times New Roman"/>
                <a:cs typeface="Times New Roman"/>
              </a:rPr>
              <a:t>A</a:t>
            </a:r>
            <a:r>
              <a:rPr sz="400" spc="10" dirty="0">
                <a:latin typeface="Times New Roman"/>
                <a:cs typeface="Times New Roman"/>
              </a:rPr>
              <a:t>tt</a:t>
            </a:r>
            <a:r>
              <a:rPr sz="400" spc="20" dirty="0">
                <a:latin typeface="Times New Roman"/>
                <a:cs typeface="Times New Roman"/>
              </a:rPr>
              <a:t>e</a:t>
            </a:r>
            <a:r>
              <a:rPr sz="400" spc="35" dirty="0">
                <a:latin typeface="Times New Roman"/>
                <a:cs typeface="Times New Roman"/>
              </a:rPr>
              <a:t>m</a:t>
            </a:r>
            <a:r>
              <a:rPr sz="400" spc="25" dirty="0">
                <a:latin typeface="Times New Roman"/>
                <a:cs typeface="Times New Roman"/>
              </a:rPr>
              <a:t>p</a:t>
            </a:r>
            <a:r>
              <a:rPr sz="400" spc="10" dirty="0">
                <a:latin typeface="Times New Roman"/>
                <a:cs typeface="Times New Roman"/>
              </a:rPr>
              <a:t>t</a:t>
            </a:r>
            <a:r>
              <a:rPr sz="400" dirty="0">
                <a:latin typeface="Times New Roman"/>
                <a:cs typeface="Times New Roman"/>
              </a:rPr>
              <a:t>s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811712" y="3570731"/>
            <a:ext cx="74930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0" spc="-30" dirty="0">
                <a:solidFill>
                  <a:srgbClr val="FFFFFF"/>
                </a:solidFill>
                <a:latin typeface="Times New Roman"/>
                <a:cs typeface="Times New Roman"/>
              </a:rPr>
              <a:t>Brute-Fo</a:t>
            </a:r>
            <a:r>
              <a:rPr sz="600" spc="-44" baseline="6944" dirty="0">
                <a:solidFill>
                  <a:srgbClr val="00FF00"/>
                </a:solidFill>
                <a:latin typeface="Times New Roman"/>
                <a:cs typeface="Times New Roman"/>
              </a:rPr>
              <a:t>i</a:t>
            </a:r>
            <a:r>
              <a:rPr sz="400" spc="-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600" spc="-44" baseline="6944" dirty="0">
                <a:solidFill>
                  <a:srgbClr val="00FF00"/>
                </a:solidFill>
                <a:latin typeface="Times New Roman"/>
                <a:cs typeface="Times New Roman"/>
              </a:rPr>
              <a:t>n</a:t>
            </a:r>
            <a:r>
              <a:rPr sz="400" spc="-3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600" spc="-44" baseline="6944" dirty="0">
                <a:solidFill>
                  <a:srgbClr val="00FF00"/>
                </a:solidFill>
                <a:latin typeface="Times New Roman"/>
                <a:cs typeface="Times New Roman"/>
              </a:rPr>
              <a:t>c</a:t>
            </a:r>
            <a:r>
              <a:rPr sz="400" spc="-3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600" spc="-44" baseline="6944" dirty="0">
                <a:solidFill>
                  <a:srgbClr val="00FF00"/>
                </a:solidFill>
                <a:latin typeface="Times New Roman"/>
                <a:cs typeface="Times New Roman"/>
              </a:rPr>
              <a:t>lu</a:t>
            </a:r>
            <a:r>
              <a:rPr sz="400" spc="-30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600" spc="-44" baseline="6944" dirty="0">
                <a:solidFill>
                  <a:srgbClr val="00FF00"/>
                </a:solidFill>
                <a:latin typeface="Times New Roman"/>
                <a:cs typeface="Times New Roman"/>
              </a:rPr>
              <a:t>d</a:t>
            </a:r>
            <a:r>
              <a:rPr sz="400" spc="-3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600" spc="-44" baseline="6944" dirty="0">
                <a:solidFill>
                  <a:srgbClr val="00FF00"/>
                </a:solidFill>
                <a:latin typeface="Times New Roman"/>
                <a:cs typeface="Times New Roman"/>
              </a:rPr>
              <a:t>e</a:t>
            </a:r>
            <a:r>
              <a:rPr sz="400" spc="-30" dirty="0">
                <a:solidFill>
                  <a:srgbClr val="FFFFFF"/>
                </a:solidFill>
                <a:latin typeface="Times New Roman"/>
                <a:cs typeface="Times New Roman"/>
              </a:rPr>
              <a:t>ssword</a:t>
            </a:r>
            <a:r>
              <a:rPr sz="4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" spc="15" dirty="0">
                <a:solidFill>
                  <a:srgbClr val="FFFFFF"/>
                </a:solidFill>
                <a:latin typeface="Times New Roman"/>
                <a:cs typeface="Times New Roman"/>
              </a:rPr>
              <a:t>Attack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740150" y="3750564"/>
            <a:ext cx="40957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15" dirty="0">
                <a:latin typeface="Times New Roman"/>
                <a:cs typeface="Times New Roman"/>
              </a:rPr>
              <a:t>Operate</a:t>
            </a:r>
            <a:r>
              <a:rPr sz="400" spc="-5" dirty="0">
                <a:latin typeface="Times New Roman"/>
                <a:cs typeface="Times New Roman"/>
              </a:rPr>
              <a:t> </a:t>
            </a:r>
            <a:r>
              <a:rPr sz="400" spc="15" dirty="0">
                <a:latin typeface="Times New Roman"/>
                <a:cs typeface="Times New Roman"/>
              </a:rPr>
              <a:t>Firewall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571206" y="3832859"/>
            <a:ext cx="889635" cy="18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15" dirty="0">
                <a:solidFill>
                  <a:srgbClr val="008080"/>
                </a:solidFill>
                <a:latin typeface="Times New Roman"/>
                <a:cs typeface="Times New Roman"/>
              </a:rPr>
              <a:t>mitigates</a:t>
            </a:r>
            <a:endParaRPr sz="400">
              <a:latin typeface="Times New Roman"/>
              <a:cs typeface="Times New Roman"/>
            </a:endParaRPr>
          </a:p>
          <a:p>
            <a:pPr marL="330200">
              <a:lnSpc>
                <a:spcPct val="100000"/>
              </a:lnSpc>
              <a:spcBef>
                <a:spcPts val="285"/>
              </a:spcBef>
            </a:pPr>
            <a:r>
              <a:rPr sz="400" spc="15" dirty="0">
                <a:solidFill>
                  <a:srgbClr val="FFFFFF"/>
                </a:solidFill>
                <a:latin typeface="Times New Roman"/>
                <a:cs typeface="Times New Roman"/>
              </a:rPr>
              <a:t>Attack</a:t>
            </a:r>
            <a:r>
              <a:rPr sz="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" spc="20" dirty="0">
                <a:solidFill>
                  <a:srgbClr val="FFFFFF"/>
                </a:solidFill>
                <a:latin typeface="Times New Roman"/>
                <a:cs typeface="Times New Roman"/>
              </a:rPr>
              <a:t>Unblocked</a:t>
            </a:r>
            <a:r>
              <a:rPr sz="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" spc="15" dirty="0">
                <a:solidFill>
                  <a:srgbClr val="FFFFFF"/>
                </a:solidFill>
                <a:latin typeface="Times New Roman"/>
                <a:cs typeface="Times New Roman"/>
              </a:rPr>
              <a:t>Ports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744118" y="4110228"/>
            <a:ext cx="40894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15" dirty="0">
                <a:latin typeface="Times New Roman"/>
                <a:cs typeface="Times New Roman"/>
              </a:rPr>
              <a:t>Recognize</a:t>
            </a:r>
            <a:r>
              <a:rPr sz="400" spc="-5" dirty="0">
                <a:latin typeface="Times New Roman"/>
                <a:cs typeface="Times New Roman"/>
              </a:rPr>
              <a:t> </a:t>
            </a:r>
            <a:r>
              <a:rPr sz="400" spc="15" dirty="0">
                <a:latin typeface="Times New Roman"/>
                <a:cs typeface="Times New Roman"/>
              </a:rPr>
              <a:t>Users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571206" y="4192523"/>
            <a:ext cx="821690" cy="187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15" dirty="0">
                <a:solidFill>
                  <a:srgbClr val="008080"/>
                </a:solidFill>
                <a:latin typeface="Times New Roman"/>
                <a:cs typeface="Times New Roman"/>
              </a:rPr>
              <a:t>mitigates</a:t>
            </a:r>
            <a:endParaRPr sz="400">
              <a:latin typeface="Times New Roman"/>
              <a:cs typeface="Times New Roman"/>
            </a:endParaRPr>
          </a:p>
          <a:p>
            <a:pPr marL="381635">
              <a:lnSpc>
                <a:spcPct val="100000"/>
              </a:lnSpc>
              <a:spcBef>
                <a:spcPts val="310"/>
              </a:spcBef>
            </a:pPr>
            <a:r>
              <a:rPr sz="400" spc="15" dirty="0">
                <a:solidFill>
                  <a:srgbClr val="FFFFFF"/>
                </a:solidFill>
                <a:latin typeface="Times New Roman"/>
                <a:cs typeface="Times New Roman"/>
              </a:rPr>
              <a:t>Impersonate</a:t>
            </a:r>
            <a:r>
              <a:rPr sz="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0" spc="20" dirty="0">
                <a:solidFill>
                  <a:srgbClr val="FFFFFF"/>
                </a:solidFill>
                <a:latin typeface="Times New Roman"/>
                <a:cs typeface="Times New Roman"/>
              </a:rPr>
              <a:t>Users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5464175" y="3308604"/>
            <a:ext cx="18859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35" dirty="0">
                <a:latin typeface="Times New Roman"/>
                <a:cs typeface="Times New Roman"/>
              </a:rPr>
              <a:t>H</a:t>
            </a:r>
            <a:r>
              <a:rPr sz="400" spc="20" dirty="0">
                <a:latin typeface="Times New Roman"/>
                <a:cs typeface="Times New Roman"/>
              </a:rPr>
              <a:t>ac</a:t>
            </a:r>
            <a:r>
              <a:rPr sz="400" spc="25" dirty="0">
                <a:latin typeface="Times New Roman"/>
                <a:cs typeface="Times New Roman"/>
              </a:rPr>
              <a:t>k</a:t>
            </a:r>
            <a:r>
              <a:rPr sz="400" spc="20" dirty="0">
                <a:latin typeface="Times New Roman"/>
                <a:cs typeface="Times New Roman"/>
              </a:rPr>
              <a:t>e</a:t>
            </a:r>
            <a:r>
              <a:rPr sz="400" dirty="0">
                <a:latin typeface="Times New Roman"/>
                <a:cs typeface="Times New Roman"/>
              </a:rPr>
              <a:t>r</a:t>
            </a:r>
            <a:endParaRPr sz="400">
              <a:latin typeface="Times New Roman"/>
              <a:cs typeface="Times New Roman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3019425" y="2758281"/>
            <a:ext cx="82550" cy="255904"/>
            <a:chOff x="3019425" y="2758281"/>
            <a:chExt cx="82550" cy="255904"/>
          </a:xfrm>
        </p:grpSpPr>
        <p:sp>
          <p:nvSpPr>
            <p:cNvPr id="109" name="object 109"/>
            <p:cNvSpPr/>
            <p:nvPr/>
          </p:nvSpPr>
          <p:spPr>
            <a:xfrm>
              <a:off x="3060699" y="2764631"/>
              <a:ext cx="1270" cy="243204"/>
            </a:xfrm>
            <a:custGeom>
              <a:avLst/>
              <a:gdLst/>
              <a:ahLst/>
              <a:cxnLst/>
              <a:rect l="l" t="t" r="r" b="b"/>
              <a:pathLst>
                <a:path w="1269" h="243205">
                  <a:moveTo>
                    <a:pt x="794" y="0"/>
                  </a:moveTo>
                  <a:lnTo>
                    <a:pt x="0" y="242887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1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19425" y="2840037"/>
              <a:ext cx="82550" cy="81756"/>
            </a:xfrm>
            <a:prstGeom prst="rect">
              <a:avLst/>
            </a:prstGeom>
          </p:spPr>
        </p:pic>
      </p:grpSp>
      <p:sp>
        <p:nvSpPr>
          <p:cNvPr id="111" name="object 111"/>
          <p:cNvSpPr txBox="1"/>
          <p:nvPr/>
        </p:nvSpPr>
        <p:spPr>
          <a:xfrm>
            <a:off x="3126581" y="2805683"/>
            <a:ext cx="33528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15" dirty="0">
                <a:solidFill>
                  <a:srgbClr val="FF0000"/>
                </a:solidFill>
                <a:latin typeface="Times New Roman"/>
                <a:cs typeface="Times New Roman"/>
              </a:rPr>
              <a:t>conflicts</a:t>
            </a:r>
            <a:r>
              <a:rPr sz="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" spc="10" dirty="0">
                <a:solidFill>
                  <a:srgbClr val="FF0000"/>
                </a:solidFill>
                <a:latin typeface="Times New Roman"/>
                <a:cs typeface="Times New Roman"/>
              </a:rPr>
              <a:t>with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2377677" y="1699259"/>
            <a:ext cx="342201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Conflict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Trade-off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Analysis</a:t>
            </a:r>
            <a:endParaRPr sz="1600">
              <a:latin typeface="Arial MT"/>
              <a:cs typeface="Arial MT"/>
            </a:endParaRPr>
          </a:p>
          <a:p>
            <a:pPr marL="2386330">
              <a:lnSpc>
                <a:spcPts val="420"/>
              </a:lnSpc>
              <a:spcBef>
                <a:spcPts val="1415"/>
              </a:spcBef>
            </a:pPr>
            <a:r>
              <a:rPr sz="400" spc="15" dirty="0">
                <a:solidFill>
                  <a:srgbClr val="FFFFFF"/>
                </a:solidFill>
                <a:latin typeface="Times New Roman"/>
                <a:cs typeface="Times New Roman"/>
              </a:rPr>
              <a:t>Sabotage</a:t>
            </a:r>
            <a:endParaRPr sz="400">
              <a:latin typeface="Times New Roman"/>
              <a:cs typeface="Times New Roman"/>
            </a:endParaRPr>
          </a:p>
          <a:p>
            <a:pPr marL="1371600">
              <a:lnSpc>
                <a:spcPts val="385"/>
              </a:lnSpc>
            </a:pPr>
            <a:r>
              <a:rPr sz="400" spc="15" dirty="0">
                <a:latin typeface="Times New Roman"/>
                <a:cs typeface="Times New Roman"/>
              </a:rPr>
              <a:t>threatens</a:t>
            </a:r>
            <a:endParaRPr sz="400">
              <a:latin typeface="Times New Roman"/>
              <a:cs typeface="Times New Roman"/>
            </a:endParaRPr>
          </a:p>
          <a:p>
            <a:pPr marL="3003550">
              <a:lnSpc>
                <a:spcPts val="445"/>
              </a:lnSpc>
            </a:pPr>
            <a:r>
              <a:rPr sz="400" spc="15" dirty="0">
                <a:latin typeface="Times New Roman"/>
                <a:cs typeface="Times New Roman"/>
              </a:rPr>
              <a:t>Rogue</a:t>
            </a:r>
            <a:r>
              <a:rPr sz="400" spc="5" dirty="0">
                <a:latin typeface="Times New Roman"/>
                <a:cs typeface="Times New Roman"/>
              </a:rPr>
              <a:t> </a:t>
            </a:r>
            <a:r>
              <a:rPr sz="400" spc="15" dirty="0">
                <a:latin typeface="Times New Roman"/>
                <a:cs typeface="Times New Roman"/>
              </a:rPr>
              <a:t>Employee</a:t>
            </a:r>
            <a:endParaRPr sz="400">
              <a:latin typeface="Times New Roman"/>
              <a:cs typeface="Times New Roman"/>
            </a:endParaRPr>
          </a:p>
          <a:p>
            <a:pPr marL="45085">
              <a:lnSpc>
                <a:spcPct val="100000"/>
              </a:lnSpc>
              <a:spcBef>
                <a:spcPts val="165"/>
              </a:spcBef>
            </a:pPr>
            <a:r>
              <a:rPr sz="400" spc="15" dirty="0">
                <a:latin typeface="Times New Roman"/>
                <a:cs typeface="Times New Roman"/>
              </a:rPr>
              <a:t>Access</a:t>
            </a:r>
            <a:r>
              <a:rPr sz="400" spc="10" dirty="0">
                <a:latin typeface="Times New Roman"/>
                <a:cs typeface="Times New Roman"/>
              </a:rPr>
              <a:t> the </a:t>
            </a:r>
            <a:r>
              <a:rPr sz="400" spc="15" dirty="0">
                <a:latin typeface="Times New Roman"/>
                <a:cs typeface="Times New Roman"/>
              </a:rPr>
              <a:t>Services</a:t>
            </a:r>
            <a:endParaRPr sz="400">
              <a:latin typeface="Times New Roman"/>
              <a:cs typeface="Times New Roman"/>
            </a:endParaRPr>
          </a:p>
          <a:p>
            <a:pPr marL="1371600">
              <a:lnSpc>
                <a:spcPct val="100000"/>
              </a:lnSpc>
              <a:spcBef>
                <a:spcPts val="170"/>
              </a:spcBef>
            </a:pPr>
            <a:r>
              <a:rPr sz="600" spc="22" baseline="34722" dirty="0">
                <a:latin typeface="Times New Roman"/>
                <a:cs typeface="Times New Roman"/>
              </a:rPr>
              <a:t>threatens </a:t>
            </a:r>
            <a:r>
              <a:rPr sz="600" spc="179" baseline="34722" dirty="0">
                <a:latin typeface="Times New Roman"/>
                <a:cs typeface="Times New Roman"/>
              </a:rPr>
              <a:t> </a:t>
            </a:r>
            <a:r>
              <a:rPr sz="400" spc="20" dirty="0">
                <a:solidFill>
                  <a:srgbClr val="FF0000"/>
                </a:solidFill>
                <a:latin typeface="Times New Roman"/>
                <a:cs typeface="Times New Roman"/>
              </a:rPr>
              <a:t>aggravates</a:t>
            </a:r>
            <a:endParaRPr sz="400">
              <a:latin typeface="Times New Roman"/>
              <a:cs typeface="Times New Roman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1498600" y="1549400"/>
            <a:ext cx="4572000" cy="3429000"/>
            <a:chOff x="1498600" y="1549400"/>
            <a:chExt cx="4572000" cy="3429000"/>
          </a:xfrm>
        </p:grpSpPr>
        <p:pic>
          <p:nvPicPr>
            <p:cNvPr id="114" name="object 1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09725" y="3157537"/>
              <a:ext cx="989012" cy="1524000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1504950" y="1555750"/>
              <a:ext cx="4559300" cy="3416300"/>
            </a:xfrm>
            <a:custGeom>
              <a:avLst/>
              <a:gdLst/>
              <a:ahLst/>
              <a:cxnLst/>
              <a:rect l="l" t="t" r="r" b="b"/>
              <a:pathLst>
                <a:path w="4559300" h="3416300">
                  <a:moveTo>
                    <a:pt x="0" y="0"/>
                  </a:moveTo>
                  <a:lnTo>
                    <a:pt x="4559300" y="0"/>
                  </a:lnTo>
                  <a:lnTo>
                    <a:pt x="4559300" y="3416300"/>
                  </a:lnTo>
                  <a:lnTo>
                    <a:pt x="0" y="3416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63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98600" y="15494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8572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Ethnography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Overview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(2)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 gridSpan="2">
                  <a:txBody>
                    <a:bodyPr/>
                    <a:lstStyle/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107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Useful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discover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example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2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What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does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nuclear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technician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do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during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day?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36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What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does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his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workspace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look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like?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lvl="1">
                        <a:lnSpc>
                          <a:spcPct val="100000"/>
                        </a:lnSpc>
                        <a:buFont typeface="Arial MT"/>
                        <a:buChar char="–"/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77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Less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useful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explore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political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factors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638810" marR="615315" lvl="1" indent="-142875">
                        <a:lnSpc>
                          <a:spcPct val="103299"/>
                        </a:lnSpc>
                        <a:spcBef>
                          <a:spcPts val="27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Workers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are aware of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presence of an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outside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observer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98600" y="57150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88900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Ethnography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Example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(1)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38784" marR="302260" indent="-171450">
                        <a:lnSpc>
                          <a:spcPct val="100000"/>
                        </a:lnSpc>
                        <a:buChar char="•"/>
                        <a:tabLst>
                          <a:tab pos="439420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Sommerville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et al.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were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involved in a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project where they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had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elicit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the requirements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air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traffic control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system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8784" marR="473709" indent="-171450">
                        <a:lnSpc>
                          <a:spcPct val="100000"/>
                        </a:lnSpc>
                        <a:spcBef>
                          <a:spcPts val="19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They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observed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air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traffic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controllers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in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action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existing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system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28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Surprising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observations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8810" marR="279400" lvl="1" indent="-142875">
                        <a:lnSpc>
                          <a:spcPct val="100000"/>
                        </a:lnSpc>
                        <a:spcBef>
                          <a:spcPts val="22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Controllers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often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put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aircrafts</a:t>
                      </a:r>
                      <a:r>
                        <a:rPr sz="9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on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potentially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conflicting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headings</a:t>
                      </a:r>
                      <a:r>
                        <a:rPr sz="9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with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900" spc="-2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intention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of fixing them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later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12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System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generates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audible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alarm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when there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is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possible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conflict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638810" marR="571500" lvl="1" indent="-142875">
                        <a:lnSpc>
                          <a:spcPct val="100000"/>
                        </a:lnSpc>
                        <a:spcBef>
                          <a:spcPts val="24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controllers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close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alarms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because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they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are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annoyed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by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900" spc="-2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constant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warnings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24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Incorrect</a:t>
                      </a:r>
                      <a:r>
                        <a:rPr sz="1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conclusion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9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The controllers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do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like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audible alarms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because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they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close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them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21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More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accurate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observation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2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The controllers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do not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like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 being treated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like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 idiots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98600" y="15494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88900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Ethnography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Example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(2)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 gridSpan="2">
                  <a:txBody>
                    <a:bodyPr/>
                    <a:lstStyle/>
                    <a:p>
                      <a:pPr marL="438784" marR="299085" indent="-171450">
                        <a:lnSpc>
                          <a:spcPts val="1390"/>
                        </a:lnSpc>
                        <a:spcBef>
                          <a:spcPts val="116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Dealers at a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stock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exchange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write tickets to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record deals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with old-fashioned paper/pencil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method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8784" marR="375285" indent="-171450">
                        <a:lnSpc>
                          <a:spcPct val="100800"/>
                        </a:lnSpc>
                        <a:spcBef>
                          <a:spcPts val="219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It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was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suggested to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replace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this with touch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screens and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headphones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for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efficiency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and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eliminate distracting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noise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38784" marR="662940" indent="-171450">
                        <a:lnSpc>
                          <a:spcPct val="103299"/>
                        </a:lnSpc>
                        <a:spcBef>
                          <a:spcPts val="21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Study found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that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the observation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of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other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dealers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1200" spc="-3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crucial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to the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way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deals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are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done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8810" marR="604520" lvl="1" indent="-142875">
                        <a:lnSpc>
                          <a:spcPct val="100000"/>
                        </a:lnSpc>
                        <a:spcBef>
                          <a:spcPts val="27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Market position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was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affected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if deals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were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not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continuously </a:t>
                      </a:r>
                      <a:r>
                        <a:rPr sz="1000" spc="-2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monitored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19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Even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if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only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peripheral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monitoring takes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place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8784" marR="260985" indent="-171450">
                        <a:lnSpc>
                          <a:spcPts val="1390"/>
                        </a:lnSpc>
                        <a:spcBef>
                          <a:spcPts val="39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“Improvements"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would have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destroyed the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very means of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communication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among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dealers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53403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600" spc="-5" dirty="0">
                          <a:latin typeface="Times New Roman"/>
                          <a:cs typeface="Times New Roman"/>
                        </a:rPr>
                        <a:t>Source:</a:t>
                      </a:r>
                      <a:r>
                        <a:rPr sz="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Preece,</a:t>
                      </a:r>
                      <a:r>
                        <a:rPr sz="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Rogers,</a:t>
                      </a:r>
                      <a:r>
                        <a:rPr sz="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Sharp</a:t>
                      </a:r>
                      <a:r>
                        <a:rPr sz="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dirty="0">
                          <a:latin typeface="Times New Roman"/>
                          <a:cs typeface="Times New Roman"/>
                        </a:rPr>
                        <a:t>“Interaction</a:t>
                      </a:r>
                      <a:r>
                        <a:rPr sz="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Design:</a:t>
                      </a:r>
                      <a:r>
                        <a:rPr sz="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spc="-5" dirty="0">
                          <a:latin typeface="Times New Roman"/>
                          <a:cs typeface="Times New Roman"/>
                        </a:rPr>
                        <a:t>Beyond</a:t>
                      </a:r>
                      <a:r>
                        <a:rPr sz="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dirty="0">
                          <a:latin typeface="Times New Roman"/>
                          <a:cs typeface="Times New Roman"/>
                        </a:rPr>
                        <a:t>human-computer</a:t>
                      </a:r>
                      <a:r>
                        <a:rPr sz="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00" dirty="0">
                          <a:latin typeface="Times New Roman"/>
                          <a:cs typeface="Times New Roman"/>
                        </a:rPr>
                        <a:t>interaction”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147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511300" y="6400800"/>
            <a:ext cx="3987800" cy="0"/>
          </a:xfrm>
          <a:custGeom>
            <a:avLst/>
            <a:gdLst/>
            <a:ahLst/>
            <a:cxnLst/>
            <a:rect l="l" t="t" r="r" b="b"/>
            <a:pathLst>
              <a:path w="3987800">
                <a:moveTo>
                  <a:pt x="0" y="0"/>
                </a:moveTo>
                <a:lnTo>
                  <a:pt x="398780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57550" y="6997700"/>
            <a:ext cx="1054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Interviews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04950" y="57213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0"/>
                </a:moveTo>
                <a:lnTo>
                  <a:pt x="4559300" y="0"/>
                </a:lnTo>
                <a:lnTo>
                  <a:pt x="4559300" y="3416300"/>
                </a:lnTo>
                <a:lnTo>
                  <a:pt x="0" y="3416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3599" y="566419"/>
            <a:ext cx="4686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latin typeface="Arial MT"/>
                <a:cs typeface="Arial MT"/>
              </a:rPr>
              <a:t>8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</a:t>
            </a:r>
            <a:r>
              <a:rPr sz="1300" spc="-10" dirty="0">
                <a:latin typeface="Arial MT"/>
                <a:cs typeface="Arial MT"/>
              </a:rPr>
              <a:t>/</a:t>
            </a:r>
            <a:r>
              <a:rPr sz="1300" spc="-30" dirty="0">
                <a:latin typeface="Arial MT"/>
                <a:cs typeface="Arial MT"/>
              </a:rPr>
              <a:t>24</a:t>
            </a:r>
            <a:endParaRPr sz="13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98600" y="1549400"/>
          <a:ext cx="4559300" cy="341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5938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Interviews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(1)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49">
                <a:tc gridSpan="2">
                  <a:txBody>
                    <a:bodyPr/>
                    <a:lstStyle/>
                    <a:p>
                      <a:pPr marL="438784" marR="939165" indent="-171450">
                        <a:lnSpc>
                          <a:spcPts val="1390"/>
                        </a:lnSpc>
                        <a:spcBef>
                          <a:spcPts val="565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Requires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preparation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and good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communication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management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8810" marR="389890" lvl="1" indent="-142875">
                        <a:lnSpc>
                          <a:spcPct val="100000"/>
                        </a:lnSpc>
                        <a:spcBef>
                          <a:spcPts val="24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Achieve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interview</a:t>
                      </a:r>
                      <a:r>
                        <a:rPr sz="10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objectives</a:t>
                      </a:r>
                      <a:r>
                        <a:rPr sz="10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without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preventing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exploration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promising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leads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300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Interview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as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many</a:t>
                      </a:r>
                      <a:r>
                        <a:rPr sz="12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stakeholders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as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possible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50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just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clients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users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39420" indent="-172085">
                        <a:lnSpc>
                          <a:spcPct val="100000"/>
                        </a:lnSpc>
                        <a:spcBef>
                          <a:spcPts val="209"/>
                        </a:spcBef>
                        <a:buChar char="•"/>
                        <a:tabLst>
                          <a:tab pos="439420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Ask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problem-oriented</a:t>
                      </a:r>
                      <a:r>
                        <a:rPr sz="1200" spc="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questions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639445" lvl="1" indent="-143510">
                        <a:lnSpc>
                          <a:spcPct val="100000"/>
                        </a:lnSpc>
                        <a:spcBef>
                          <a:spcPts val="24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Ask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about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specific details,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but…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638810" marR="899794" lvl="1" indent="-142875">
                        <a:lnSpc>
                          <a:spcPct val="100000"/>
                        </a:lnSpc>
                        <a:spcBef>
                          <a:spcPts val="315"/>
                        </a:spcBef>
                        <a:buChar char="–"/>
                        <a:tabLst>
                          <a:tab pos="639445" algn="l"/>
                        </a:tabLst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Detailed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solution-specific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questions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may</a:t>
                      </a:r>
                      <a:r>
                        <a:rPr sz="10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miss</a:t>
                      </a:r>
                      <a:r>
                        <a:rPr sz="10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000" spc="-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stakeholder’s real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requirements. Example: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839469" lvl="2" indent="-114935">
                        <a:lnSpc>
                          <a:spcPct val="100000"/>
                        </a:lnSpc>
                        <a:spcBef>
                          <a:spcPts val="195"/>
                        </a:spcBef>
                        <a:buChar char="•"/>
                        <a:tabLst>
                          <a:tab pos="839469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Would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you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like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Word 2007,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Excel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2007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both?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163957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900" dirty="0">
                          <a:latin typeface="Arial MT"/>
                          <a:cs typeface="Arial MT"/>
                        </a:rPr>
                        <a:t>vs.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839469" lvl="2" indent="-114935">
                        <a:lnSpc>
                          <a:spcPct val="100000"/>
                        </a:lnSpc>
                        <a:spcBef>
                          <a:spcPts val="219"/>
                        </a:spcBef>
                        <a:buChar char="•"/>
                        <a:tabLst>
                          <a:tab pos="839469" algn="l"/>
                        </a:tabLst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Would you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like to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 do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word processing,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computations, or</a:t>
                      </a:r>
                      <a:r>
                        <a:rPr sz="9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both?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511300" y="6400800"/>
            <a:ext cx="3987800" cy="0"/>
          </a:xfrm>
          <a:custGeom>
            <a:avLst/>
            <a:gdLst/>
            <a:ahLst/>
            <a:cxnLst/>
            <a:rect l="l" t="t" r="r" b="b"/>
            <a:pathLst>
              <a:path w="3987800">
                <a:moveTo>
                  <a:pt x="0" y="0"/>
                </a:moveTo>
                <a:lnTo>
                  <a:pt x="398780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11300" y="6002020"/>
            <a:ext cx="4546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5775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Interviews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–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Objectives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Process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(2)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1300" y="6487464"/>
            <a:ext cx="4546600" cy="226441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433070" indent="-172085">
              <a:lnSpc>
                <a:spcPct val="100000"/>
              </a:lnSpc>
              <a:spcBef>
                <a:spcPts val="395"/>
              </a:spcBef>
              <a:buChar char="•"/>
              <a:tabLst>
                <a:tab pos="433070" algn="l"/>
              </a:tabLst>
            </a:pPr>
            <a:r>
              <a:rPr sz="1200" spc="-5" dirty="0">
                <a:latin typeface="Arial MT"/>
                <a:cs typeface="Arial MT"/>
              </a:rPr>
              <a:t>Three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main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objectives:</a:t>
            </a:r>
            <a:endParaRPr sz="1200">
              <a:latin typeface="Arial MT"/>
              <a:cs typeface="Arial MT"/>
            </a:endParaRPr>
          </a:p>
          <a:p>
            <a:pPr marL="632460" marR="316230" lvl="1" indent="-142875">
              <a:lnSpc>
                <a:spcPct val="100000"/>
              </a:lnSpc>
              <a:spcBef>
                <a:spcPts val="250"/>
              </a:spcBef>
              <a:buChar char="–"/>
              <a:tabLst>
                <a:tab pos="633095" algn="l"/>
              </a:tabLst>
            </a:pPr>
            <a:r>
              <a:rPr sz="1000" spc="-5" dirty="0">
                <a:solidFill>
                  <a:srgbClr val="FF0000"/>
                </a:solidFill>
                <a:latin typeface="Arial MT"/>
                <a:cs typeface="Arial MT"/>
              </a:rPr>
              <a:t>Record </a:t>
            </a:r>
            <a:r>
              <a:rPr sz="1000" spc="-5" dirty="0">
                <a:latin typeface="Arial MT"/>
                <a:cs typeface="Arial MT"/>
              </a:rPr>
              <a:t>information to </a:t>
            </a:r>
            <a:r>
              <a:rPr sz="1000" dirty="0">
                <a:latin typeface="Arial MT"/>
                <a:cs typeface="Arial MT"/>
              </a:rPr>
              <a:t>be used as input </a:t>
            </a:r>
            <a:r>
              <a:rPr sz="1000" spc="-5" dirty="0">
                <a:latin typeface="Arial MT"/>
                <a:cs typeface="Arial MT"/>
              </a:rPr>
              <a:t>to requirements </a:t>
            </a:r>
            <a:r>
              <a:rPr sz="1000" dirty="0">
                <a:latin typeface="Arial MT"/>
                <a:cs typeface="Arial MT"/>
              </a:rPr>
              <a:t>analysis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modeling</a:t>
            </a:r>
            <a:endParaRPr sz="1000">
              <a:latin typeface="Arial MT"/>
              <a:cs typeface="Arial MT"/>
            </a:endParaRPr>
          </a:p>
          <a:p>
            <a:pPr marL="633095" lvl="1" indent="-143510">
              <a:lnSpc>
                <a:spcPct val="100000"/>
              </a:lnSpc>
              <a:spcBef>
                <a:spcPts val="215"/>
              </a:spcBef>
              <a:buChar char="–"/>
              <a:tabLst>
                <a:tab pos="633095" algn="l"/>
              </a:tabLst>
            </a:pPr>
            <a:r>
              <a:rPr sz="1000" dirty="0">
                <a:solidFill>
                  <a:srgbClr val="FF0000"/>
                </a:solidFill>
                <a:latin typeface="Arial MT"/>
                <a:cs typeface="Arial MT"/>
              </a:rPr>
              <a:t>Discover </a:t>
            </a:r>
            <a:r>
              <a:rPr sz="1000" spc="-5" dirty="0">
                <a:latin typeface="Arial MT"/>
                <a:cs typeface="Arial MT"/>
              </a:rPr>
              <a:t>information</a:t>
            </a:r>
            <a:r>
              <a:rPr sz="1000" spc="28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from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interviewee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accurately</a:t>
            </a:r>
            <a:r>
              <a:rPr sz="1000" dirty="0">
                <a:latin typeface="Arial MT"/>
                <a:cs typeface="Arial MT"/>
              </a:rPr>
              <a:t> and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efficiently</a:t>
            </a:r>
            <a:endParaRPr sz="1000">
              <a:latin typeface="Arial MT"/>
              <a:cs typeface="Arial MT"/>
            </a:endParaRPr>
          </a:p>
          <a:p>
            <a:pPr marL="632460" marR="287655" lvl="1" indent="-142875">
              <a:lnSpc>
                <a:spcPct val="100000"/>
              </a:lnSpc>
              <a:spcBef>
                <a:spcPts val="190"/>
              </a:spcBef>
              <a:buChar char="–"/>
              <a:tabLst>
                <a:tab pos="633095" algn="l"/>
              </a:tabLst>
            </a:pPr>
            <a:r>
              <a:rPr sz="1000" spc="-5" dirty="0">
                <a:solidFill>
                  <a:srgbClr val="FF0000"/>
                </a:solidFill>
                <a:latin typeface="Arial MT"/>
                <a:cs typeface="Arial MT"/>
              </a:rPr>
              <a:t>Reassure</a:t>
            </a:r>
            <a:r>
              <a:rPr sz="10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interviewee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his/her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understanding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topic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has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been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explored,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listened to,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valued</a:t>
            </a:r>
            <a:endParaRPr sz="1000">
              <a:latin typeface="Arial MT"/>
              <a:cs typeface="Arial MT"/>
            </a:endParaRPr>
          </a:p>
          <a:p>
            <a:pPr marL="433070" indent="-172085">
              <a:lnSpc>
                <a:spcPct val="100000"/>
              </a:lnSpc>
              <a:spcBef>
                <a:spcPts val="305"/>
              </a:spcBef>
              <a:buChar char="•"/>
              <a:tabLst>
                <a:tab pos="433070" algn="l"/>
              </a:tabLst>
            </a:pPr>
            <a:r>
              <a:rPr sz="1200" spc="-5" dirty="0">
                <a:latin typeface="Arial MT"/>
                <a:cs typeface="Arial MT"/>
              </a:rPr>
              <a:t>Process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consists</a:t>
            </a:r>
            <a:r>
              <a:rPr sz="1200" dirty="0">
                <a:latin typeface="Arial MT"/>
                <a:cs typeface="Arial MT"/>
              </a:rPr>
              <a:t> of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four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important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steps:</a:t>
            </a:r>
            <a:endParaRPr sz="1200">
              <a:latin typeface="Arial MT"/>
              <a:cs typeface="Arial MT"/>
            </a:endParaRPr>
          </a:p>
          <a:p>
            <a:pPr marL="633095" lvl="1" indent="-143510">
              <a:lnSpc>
                <a:spcPct val="100000"/>
              </a:lnSpc>
              <a:spcBef>
                <a:spcPts val="250"/>
              </a:spcBef>
              <a:buChar char="–"/>
              <a:tabLst>
                <a:tab pos="633095" algn="l"/>
              </a:tabLst>
            </a:pPr>
            <a:r>
              <a:rPr sz="1000" spc="-5" dirty="0">
                <a:latin typeface="Arial MT"/>
                <a:cs typeface="Arial MT"/>
              </a:rPr>
              <a:t>Planning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preparation</a:t>
            </a:r>
            <a:endParaRPr sz="1000">
              <a:latin typeface="Arial MT"/>
              <a:cs typeface="Arial MT"/>
            </a:endParaRPr>
          </a:p>
          <a:p>
            <a:pPr marL="633095" lvl="1" indent="-143510">
              <a:lnSpc>
                <a:spcPct val="100000"/>
              </a:lnSpc>
              <a:spcBef>
                <a:spcPts val="215"/>
              </a:spcBef>
              <a:buChar char="–"/>
              <a:tabLst>
                <a:tab pos="633095" algn="l"/>
              </a:tabLst>
            </a:pPr>
            <a:r>
              <a:rPr sz="1000" spc="-5" dirty="0">
                <a:latin typeface="Arial MT"/>
                <a:cs typeface="Arial MT"/>
              </a:rPr>
              <a:t>Interview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session</a:t>
            </a:r>
            <a:endParaRPr sz="1000">
              <a:latin typeface="Arial MT"/>
              <a:cs typeface="Arial MT"/>
            </a:endParaRPr>
          </a:p>
          <a:p>
            <a:pPr marL="633095" lvl="1" indent="-143510">
              <a:lnSpc>
                <a:spcPct val="100000"/>
              </a:lnSpc>
              <a:spcBef>
                <a:spcPts val="290"/>
              </a:spcBef>
              <a:buChar char="–"/>
              <a:tabLst>
                <a:tab pos="633095" algn="l"/>
              </a:tabLst>
            </a:pPr>
            <a:r>
              <a:rPr sz="1000" spc="-5" dirty="0">
                <a:latin typeface="Arial MT"/>
                <a:cs typeface="Arial MT"/>
              </a:rPr>
              <a:t>Consolidation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information</a:t>
            </a:r>
            <a:endParaRPr sz="1000">
              <a:latin typeface="Arial MT"/>
              <a:cs typeface="Arial MT"/>
            </a:endParaRPr>
          </a:p>
          <a:p>
            <a:pPr marL="633095" lvl="1" indent="-143510">
              <a:lnSpc>
                <a:spcPct val="100000"/>
              </a:lnSpc>
              <a:spcBef>
                <a:spcPts val="215"/>
              </a:spcBef>
              <a:buChar char="–"/>
              <a:tabLst>
                <a:tab pos="633095" algn="l"/>
              </a:tabLst>
            </a:pPr>
            <a:r>
              <a:rPr sz="1000" spc="-5" dirty="0">
                <a:latin typeface="Arial MT"/>
                <a:cs typeface="Arial MT"/>
              </a:rPr>
              <a:t>Follow-up</a:t>
            </a:r>
            <a:endParaRPr sz="1000">
              <a:latin typeface="Arial MT"/>
              <a:cs typeface="Arial MT"/>
            </a:endParaRPr>
          </a:p>
          <a:p>
            <a:pPr marL="433070" indent="-172085">
              <a:lnSpc>
                <a:spcPct val="100000"/>
              </a:lnSpc>
              <a:spcBef>
                <a:spcPts val="280"/>
              </a:spcBef>
              <a:buChar char="•"/>
              <a:tabLst>
                <a:tab pos="433070" algn="l"/>
              </a:tabLst>
            </a:pPr>
            <a:r>
              <a:rPr sz="1200" dirty="0">
                <a:latin typeface="Arial MT"/>
                <a:cs typeface="Arial MT"/>
              </a:rPr>
              <a:t>Many</a:t>
            </a:r>
            <a:r>
              <a:rPr sz="1200" spc="-5" dirty="0">
                <a:latin typeface="Arial MT"/>
                <a:cs typeface="Arial MT"/>
              </a:rPr>
              <a:t> strategies for questioning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04950" y="57213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0"/>
                </a:moveTo>
                <a:lnTo>
                  <a:pt x="4559300" y="0"/>
                </a:lnTo>
                <a:lnTo>
                  <a:pt x="4559300" y="3416300"/>
                </a:lnTo>
                <a:lnTo>
                  <a:pt x="0" y="3416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1350</TotalTime>
  <Words>9265</Words>
  <Application>Microsoft Office PowerPoint</Application>
  <PresentationFormat>Custom</PresentationFormat>
  <Paragraphs>1524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Arial</vt:lpstr>
      <vt:lpstr>Arial MT</vt:lpstr>
      <vt:lpstr>Calibri</vt:lpstr>
      <vt:lpstr>Georgia</vt:lpstr>
      <vt:lpstr>Palatino Linotype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Elicitation Techniques</dc:title>
  <dc:creator>Saurabh Tiwari</dc:creator>
  <cp:lastModifiedBy>Tanay Kewalramani</cp:lastModifiedBy>
  <cp:revision>1</cp:revision>
  <dcterms:created xsi:type="dcterms:W3CDTF">2024-08-11T04:34:02Z</dcterms:created>
  <dcterms:modified xsi:type="dcterms:W3CDTF">2024-08-12T09:25:34Z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2024-08-02T00:00:00Z</vt:filetime>
  </property>
  <property fmtid="{D5CDD505-2E9C-101B-9397-08002B2CF9AE}" pid="3" name="Creator">
    <vt:lpwstr>PowerPoint</vt:lpwstr>
  </property>
  <property fmtid="{D5CDD505-2E9C-101B-9397-08002B2CF9AE}" pid="4" name="LastSaved">
    <vt:filetime>2024-08-11T00:00:00Z</vt:filetime>
  </property>
</Properties>
</file>